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77" r:id="rId5"/>
    <p:sldId id="260" r:id="rId6"/>
    <p:sldId id="284" r:id="rId7"/>
    <p:sldId id="261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62" r:id="rId16"/>
    <p:sldId id="273" r:id="rId17"/>
    <p:sldId id="287" r:id="rId18"/>
    <p:sldId id="286" r:id="rId19"/>
    <p:sldId id="288" r:id="rId20"/>
    <p:sldId id="289" r:id="rId21"/>
    <p:sldId id="290" r:id="rId22"/>
    <p:sldId id="291" r:id="rId23"/>
    <p:sldId id="264" r:id="rId24"/>
    <p:sldId id="292" r:id="rId25"/>
    <p:sldId id="265" r:id="rId26"/>
    <p:sldId id="274" r:id="rId27"/>
    <p:sldId id="293" r:id="rId28"/>
    <p:sldId id="294" r:id="rId29"/>
    <p:sldId id="295" r:id="rId30"/>
    <p:sldId id="296" r:id="rId31"/>
    <p:sldId id="297" r:id="rId32"/>
    <p:sldId id="266" r:id="rId33"/>
    <p:sldId id="300" r:id="rId34"/>
    <p:sldId id="267" r:id="rId35"/>
    <p:sldId id="269" r:id="rId36"/>
    <p:sldId id="270" r:id="rId37"/>
    <p:sldId id="271" r:id="rId38"/>
    <p:sldId id="298" r:id="rId39"/>
    <p:sldId id="299" r:id="rId40"/>
    <p:sldId id="301" r:id="rId41"/>
    <p:sldId id="302" r:id="rId42"/>
    <p:sldId id="303" r:id="rId43"/>
    <p:sldId id="2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Name</a:t>
            </a:r>
          </a:p>
          <a:p>
            <a:pPr marL="228600" indent="-228600">
              <a:buAutoNum type="arabicParenR"/>
            </a:pPr>
            <a:r>
              <a:rPr lang="en-US" dirty="0"/>
              <a:t>How</a:t>
            </a:r>
            <a:r>
              <a:rPr lang="en-US" baseline="0" dirty="0"/>
              <a:t> much experience do you have in programming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What</a:t>
            </a:r>
            <a:r>
              <a:rPr lang="en-US" baseline="0" dirty="0"/>
              <a:t> you want to learn from the class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out Android</a:t>
            </a:r>
            <a:r>
              <a:rPr lang="en-US" baseline="0" dirty="0"/>
              <a:t> Studio and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about/dashboar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Android Lesson 1: How To Android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Our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2610"/>
            <a:ext cx="8534400" cy="13615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Layouts</a:t>
            </a:r>
            <a:r>
              <a:rPr lang="en-US" dirty="0" smtClean="0"/>
              <a:t> – XML files that create the UI for our app</a:t>
            </a:r>
          </a:p>
          <a:p>
            <a:r>
              <a:rPr lang="en-US" b="1" dirty="0" smtClean="0"/>
              <a:t>Activity</a:t>
            </a:r>
            <a:r>
              <a:rPr lang="en-US" dirty="0" smtClean="0"/>
              <a:t> – Java files that allows us to interact with our UI in code</a:t>
            </a:r>
            <a:endParaRPr lang="en-US" dirty="0"/>
          </a:p>
        </p:txBody>
      </p:sp>
      <p:pic>
        <p:nvPicPr>
          <p:cNvPr id="3074" name="Picture 2" descr="C:\Users\JoshDesktop\OneDrive\Work Things\Blog articles\pictures\blog\HelloWorld\3ActivityCre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48600" cy="43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Note: give </a:t>
            </a:r>
            <a:r>
              <a:rPr lang="en-US" dirty="0" err="1" smtClean="0"/>
              <a:t>Gradle</a:t>
            </a:r>
            <a:r>
              <a:rPr lang="en-US" dirty="0" smtClean="0"/>
              <a:t> time to build</a:t>
            </a:r>
            <a:endParaRPr lang="en-US" dirty="0"/>
          </a:p>
        </p:txBody>
      </p:sp>
      <p:pic>
        <p:nvPicPr>
          <p:cNvPr id="4098" name="Picture 2" descr="C:\Users\JoshDesktop\OneDrive\Work Things\Blog articles\pictures\blog\HelloWorld\4CreatedProject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78744"/>
            <a:ext cx="8714221" cy="42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Project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JoshDesktop\OneDrive\Work Things\Blog articles\pictures\blog\HelloWorld\5Select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47800"/>
            <a:ext cx="8737600" cy="52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Our File Directory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JoshDesktop\OneDrive\Work Things\Blog articles\pictures\blog\HelloWorld\6ExplainProjectFolders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3200"/>
            <a:ext cx="7010400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2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Studio File Structures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manifests</a:t>
            </a:r>
            <a:r>
              <a:rPr lang="en-US" dirty="0"/>
              <a:t> – Contains AndroidManifest.xml which is your settings. Includes: devices permissions, </a:t>
            </a:r>
            <a:r>
              <a:rPr lang="en-US" dirty="0" err="1"/>
              <a:t>sdk</a:t>
            </a:r>
            <a:r>
              <a:rPr lang="en-US" dirty="0"/>
              <a:t>, global style setting</a:t>
            </a:r>
          </a:p>
          <a:p>
            <a:r>
              <a:rPr lang="en-US" b="1" dirty="0"/>
              <a:t>java</a:t>
            </a:r>
            <a:r>
              <a:rPr lang="en-US" dirty="0"/>
              <a:t> – Contains two folders. One is your actual code and the other is test code</a:t>
            </a:r>
          </a:p>
          <a:p>
            <a:r>
              <a:rPr lang="en-US" b="1" dirty="0"/>
              <a:t>r</a:t>
            </a:r>
            <a:r>
              <a:rPr lang="en-US" b="1" dirty="0" smtClean="0"/>
              <a:t>es</a:t>
            </a:r>
            <a:r>
              <a:rPr lang="en-US" dirty="0" smtClean="0"/>
              <a:t> </a:t>
            </a:r>
            <a:r>
              <a:rPr lang="en-US" dirty="0"/>
              <a:t>– Resources. Put all of your assets in 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Studio File Structures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res</a:t>
            </a:r>
            <a:r>
              <a:rPr lang="en-US" dirty="0"/>
              <a:t> – Resources. Put all of your assets in here</a:t>
            </a:r>
          </a:p>
          <a:p>
            <a:pPr lvl="1"/>
            <a:r>
              <a:rPr lang="en-US" b="1" dirty="0" err="1"/>
              <a:t>drawable</a:t>
            </a:r>
            <a:r>
              <a:rPr lang="en-US" dirty="0"/>
              <a:t> – where you put your images</a:t>
            </a:r>
          </a:p>
          <a:p>
            <a:pPr lvl="1"/>
            <a:r>
              <a:rPr lang="en-US" b="1" dirty="0"/>
              <a:t>layout</a:t>
            </a:r>
            <a:r>
              <a:rPr lang="en-US" dirty="0"/>
              <a:t> – where you put your xml files that define how your activity will look</a:t>
            </a:r>
          </a:p>
          <a:p>
            <a:pPr lvl="1"/>
            <a:r>
              <a:rPr lang="en-US" b="1" dirty="0" err="1"/>
              <a:t>mipmap</a:t>
            </a:r>
            <a:r>
              <a:rPr lang="en-US" b="1" dirty="0"/>
              <a:t> </a:t>
            </a:r>
            <a:r>
              <a:rPr lang="en-US" dirty="0"/>
              <a:t>– where you put small images, specifically icons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 – defined variables that you can call anywhere. Handy if you have a large code base</a:t>
            </a:r>
          </a:p>
          <a:p>
            <a:pPr lvl="2"/>
            <a:r>
              <a:rPr lang="en-US" b="1" dirty="0"/>
              <a:t>colors.xml </a:t>
            </a:r>
            <a:r>
              <a:rPr lang="en-US" dirty="0"/>
              <a:t>–user defined global variables for color</a:t>
            </a:r>
          </a:p>
          <a:p>
            <a:pPr lvl="2"/>
            <a:r>
              <a:rPr lang="en-US" b="1" dirty="0"/>
              <a:t>strings.xml</a:t>
            </a:r>
            <a:r>
              <a:rPr lang="en-US" dirty="0"/>
              <a:t> – user defined global variables for string. Useful for multi-language</a:t>
            </a:r>
          </a:p>
          <a:p>
            <a:pPr lvl="2"/>
            <a:r>
              <a:rPr lang="en-US" b="1" dirty="0"/>
              <a:t>Styles.xml</a:t>
            </a:r>
            <a:r>
              <a:rPr lang="en-US" dirty="0"/>
              <a:t> – user defined global variable for layout  styles.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Playing with our Layouts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JoshDesktop\OneDrive\Work Things\Blog articles\pictures\blog\HelloWorld\7SelectLayout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06900" cy="70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JoshDesktop\OneDrive\Work Things\Blog articles\pictures\blog\HelloWorld\8real WhatXMLLooksLi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56870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2: How to create a basic app</a:t>
            </a:r>
          </a:p>
          <a:p>
            <a:r>
              <a:rPr lang="en-US" dirty="0"/>
              <a:t>Week 3: Intents how to go to different pages</a:t>
            </a:r>
          </a:p>
          <a:p>
            <a:r>
              <a:rPr lang="en-US" dirty="0"/>
              <a:t>Week 4: </a:t>
            </a:r>
            <a:r>
              <a:rPr lang="en-US" dirty="0" err="1"/>
              <a:t>ActionBar</a:t>
            </a:r>
            <a:r>
              <a:rPr lang="en-US" dirty="0"/>
              <a:t> to go to different pages </a:t>
            </a:r>
          </a:p>
          <a:p>
            <a:r>
              <a:rPr lang="en-US" dirty="0"/>
              <a:t>Week 5: How to debug: </a:t>
            </a:r>
            <a:r>
              <a:rPr lang="en-US" dirty="0" err="1"/>
              <a:t>Log.d</a:t>
            </a:r>
            <a:r>
              <a:rPr lang="en-US" dirty="0"/>
              <a:t>, Toast and music!</a:t>
            </a:r>
          </a:p>
          <a:p>
            <a:r>
              <a:rPr lang="en-US" dirty="0"/>
              <a:t>Week 6: BREAK</a:t>
            </a:r>
          </a:p>
          <a:p>
            <a:r>
              <a:rPr lang="en-US" dirty="0"/>
              <a:t>Week 7: DB 1</a:t>
            </a:r>
          </a:p>
          <a:p>
            <a:r>
              <a:rPr lang="en-US" dirty="0"/>
              <a:t>Week 8: DB 2</a:t>
            </a:r>
          </a:p>
          <a:p>
            <a:r>
              <a:rPr lang="en-US" dirty="0"/>
              <a:t>Week 9: Interacting with online servers</a:t>
            </a:r>
          </a:p>
          <a:p>
            <a:r>
              <a:rPr lang="en-US" dirty="0"/>
              <a:t>Week 10: BREAK</a:t>
            </a:r>
          </a:p>
        </p:txBody>
      </p:sp>
    </p:spTree>
    <p:extLst>
      <p:ext uri="{BB962C8B-B14F-4D97-AF65-F5344CB8AC3E}">
        <p14:creationId xmlns:p14="http://schemas.microsoft.com/office/powerpoint/2010/main" val="9898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Design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12" y="5911534"/>
            <a:ext cx="8305800" cy="946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Easy drag and drop interface</a:t>
            </a:r>
            <a:endParaRPr lang="en-US" dirty="0"/>
          </a:p>
        </p:txBody>
      </p:sp>
      <p:pic>
        <p:nvPicPr>
          <p:cNvPr id="9218" name="Picture 2" descr="C:\Users\JoshDesktop\OneDrive\Work Things\Blog articles\pictures\blog\HelloWorld\9Real XML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39224" cy="47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if there are errors…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design has error messages and the design mobile isn’t showing up…</a:t>
            </a:r>
          </a:p>
          <a:p>
            <a:pPr lvl="1"/>
            <a:r>
              <a:rPr lang="en-US" dirty="0" smtClean="0"/>
              <a:t>If the error gives you a </a:t>
            </a:r>
            <a:r>
              <a:rPr lang="en-US" b="1" dirty="0" smtClean="0"/>
              <a:t>clear cache </a:t>
            </a:r>
            <a:r>
              <a:rPr lang="en-US" dirty="0" smtClean="0"/>
              <a:t>option. Click it</a:t>
            </a:r>
          </a:p>
          <a:p>
            <a:pPr lvl="1"/>
            <a:r>
              <a:rPr lang="en-US" dirty="0" smtClean="0"/>
              <a:t>Otherwise go to </a:t>
            </a:r>
            <a:r>
              <a:rPr lang="en-US" b="1" dirty="0" smtClean="0"/>
              <a:t>File </a:t>
            </a:r>
            <a:r>
              <a:rPr lang="en-US" dirty="0" smtClean="0"/>
              <a:t>-&gt; </a:t>
            </a:r>
            <a:r>
              <a:rPr lang="en-US" b="1" dirty="0" smtClean="0"/>
              <a:t>Invalidate Caches / Restart… </a:t>
            </a:r>
            <a:r>
              <a:rPr lang="en-US" dirty="0" smtClean="0"/>
              <a:t>and clear your cache and restart</a:t>
            </a:r>
          </a:p>
        </p:txBody>
      </p:sp>
    </p:spTree>
    <p:extLst>
      <p:ext uri="{BB962C8B-B14F-4D97-AF65-F5344CB8AC3E}">
        <p14:creationId xmlns:p14="http://schemas.microsoft.com/office/powerpoint/2010/main" val="9229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Our Layout Components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 Vs.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components are used to store widgets inside of them. The 2 most common ones are:</a:t>
            </a:r>
          </a:p>
          <a:p>
            <a:pPr lvl="1"/>
            <a:r>
              <a:rPr lang="en-US" dirty="0"/>
              <a:t>Relative Layout – The widget’s location can be placed anywhere inside the layout as you wish, relative to other objects</a:t>
            </a:r>
          </a:p>
          <a:p>
            <a:pPr lvl="1"/>
            <a:r>
              <a:rPr lang="en-US" dirty="0"/>
              <a:t>Linear Layout – The widget’s position will always be forced to be adjacent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875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 – Used to display texts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Referred as Text Fields in Android’s Design picker</a:t>
            </a:r>
          </a:p>
          <a:p>
            <a:r>
              <a:rPr lang="en-US" dirty="0" smtClean="0"/>
              <a:t>Radio Button</a:t>
            </a:r>
          </a:p>
          <a:p>
            <a:r>
              <a:rPr lang="en-US" dirty="0" smtClean="0"/>
              <a:t>Check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layout_height</a:t>
            </a:r>
            <a:r>
              <a:rPr lang="en-US" dirty="0"/>
              <a:t> and </a:t>
            </a:r>
            <a:r>
              <a:rPr lang="en-US" b="1" dirty="0" err="1"/>
              <a:t>layout_width</a:t>
            </a:r>
            <a:r>
              <a:rPr lang="en-US" b="1" dirty="0"/>
              <a:t> </a:t>
            </a:r>
            <a:r>
              <a:rPr lang="en-US" dirty="0"/>
              <a:t>– assigns the height and width. Use:</a:t>
            </a:r>
          </a:p>
          <a:p>
            <a:pPr lvl="1"/>
            <a:r>
              <a:rPr lang="en-US" b="1" dirty="0" err="1"/>
              <a:t>match_parent</a:t>
            </a:r>
            <a:r>
              <a:rPr lang="en-US" dirty="0"/>
              <a:t> to expand to the outer layer (the device size, the layout a widget is in)</a:t>
            </a:r>
          </a:p>
          <a:p>
            <a:pPr lvl="1"/>
            <a:r>
              <a:rPr lang="en-US" b="1" dirty="0" err="1"/>
              <a:t>wrap_content</a:t>
            </a:r>
            <a:r>
              <a:rPr lang="en-US" dirty="0"/>
              <a:t> to expand to the minimum of how big your widget would be</a:t>
            </a:r>
          </a:p>
          <a:p>
            <a:pPr lvl="1"/>
            <a:r>
              <a:rPr lang="en-US" dirty="0"/>
              <a:t>Enter a specific </a:t>
            </a:r>
            <a:r>
              <a:rPr lang="en-US" dirty="0" err="1"/>
              <a:t>dp</a:t>
            </a:r>
            <a:r>
              <a:rPr lang="en-US" dirty="0"/>
              <a:t> (dimension pixel)</a:t>
            </a:r>
          </a:p>
          <a:p>
            <a:r>
              <a:rPr lang="en-US" b="1" dirty="0"/>
              <a:t>id=“@+id/&lt;my id&gt;”- </a:t>
            </a:r>
            <a:r>
              <a:rPr lang="en-US" dirty="0"/>
              <a:t>create an id that would be used to identify your widgets</a:t>
            </a:r>
          </a:p>
          <a:p>
            <a:r>
              <a:rPr lang="en-US" b="1" dirty="0" err="1"/>
              <a:t>layout_margin</a:t>
            </a:r>
            <a:r>
              <a:rPr lang="en-US" b="1" dirty="0"/>
              <a:t>&lt;direction&gt; </a:t>
            </a:r>
            <a:r>
              <a:rPr lang="en-US" dirty="0"/>
              <a:t>- Moves your widget in &lt;direction&gt; in 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b="1" dirty="0" err="1"/>
              <a:t>layout_padding</a:t>
            </a:r>
            <a:r>
              <a:rPr lang="en-US" b="1" dirty="0"/>
              <a:t>&lt;direction&gt; </a:t>
            </a:r>
            <a:r>
              <a:rPr lang="en-US" dirty="0"/>
              <a:t>- As oppose to moving your widget, you add “padding” space for contents of the widget</a:t>
            </a:r>
          </a:p>
          <a:p>
            <a:r>
              <a:rPr lang="en-US" b="1" dirty="0"/>
              <a:t>text – </a:t>
            </a:r>
            <a:r>
              <a:rPr lang="en-US" dirty="0"/>
              <a:t>Sets text to appear on your widgets</a:t>
            </a:r>
          </a:p>
        </p:txBody>
      </p:sp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Relative Layout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these </a:t>
            </a:r>
            <a:r>
              <a:rPr lang="en-US" dirty="0" smtClean="0"/>
              <a:t>attributes in any widgets that are inside </a:t>
            </a:r>
            <a:r>
              <a:rPr lang="en-US" dirty="0"/>
              <a:t>a Relative Layout:</a:t>
            </a:r>
          </a:p>
          <a:p>
            <a:pPr lvl="1"/>
            <a:r>
              <a:rPr lang="en-US" b="1" dirty="0" err="1"/>
              <a:t>Layout_above</a:t>
            </a:r>
            <a:r>
              <a:rPr lang="en-US" b="1" dirty="0"/>
              <a:t>, </a:t>
            </a:r>
            <a:r>
              <a:rPr lang="en-US" b="1" dirty="0" err="1"/>
              <a:t>layout_above</a:t>
            </a:r>
            <a:r>
              <a:rPr lang="en-US" b="1" dirty="0"/>
              <a:t>, </a:t>
            </a:r>
            <a:r>
              <a:rPr lang="en-US" b="1" dirty="0" err="1"/>
              <a:t>layout_alignRight</a:t>
            </a:r>
            <a:r>
              <a:rPr lang="en-US" b="1" dirty="0"/>
              <a:t>, </a:t>
            </a:r>
            <a:r>
              <a:rPr lang="en-US" b="1" dirty="0" err="1"/>
              <a:t>layout_alignLeft</a:t>
            </a:r>
            <a:r>
              <a:rPr lang="en-US" dirty="0"/>
              <a:t>: give an id of a widget and you’ll move the current widget next to the other widget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Our First App Layout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 – A simple app that will display texts the user typed after they clicked a button</a:t>
            </a:r>
          </a:p>
          <a:p>
            <a:r>
              <a:rPr lang="en-US" b="1" dirty="0" smtClean="0"/>
              <a:t>What we need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TextView</a:t>
            </a:r>
            <a:r>
              <a:rPr lang="en-US" dirty="0" smtClean="0"/>
              <a:t> to display the text</a:t>
            </a:r>
          </a:p>
          <a:p>
            <a:pPr lvl="1"/>
            <a:r>
              <a:rPr lang="en-US" dirty="0" err="1" smtClean="0"/>
              <a:t>EditView</a:t>
            </a:r>
            <a:r>
              <a:rPr lang="en-US" dirty="0" smtClean="0"/>
              <a:t> to let users enter the data</a:t>
            </a:r>
          </a:p>
          <a:p>
            <a:pPr lvl="1"/>
            <a:r>
              <a:rPr lang="en-US" dirty="0" smtClean="0"/>
              <a:t>Button to let users add the text to our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We can delete the existing </a:t>
            </a:r>
            <a:r>
              <a:rPr lang="en-US" dirty="0" err="1" smtClean="0"/>
              <a:t>TextView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348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ou</a:t>
            </a:r>
            <a:r>
              <a:rPr lang="en-US" dirty="0" smtClean="0"/>
              <a:t> layout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419225"/>
            <a:ext cx="4495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i="1" dirty="0"/>
              <a:t>&lt;?</a:t>
            </a:r>
            <a:r>
              <a:rPr lang="en-US" sz="850" b="1" dirty="0">
                <a:solidFill>
                  <a:srgbClr val="0000FF"/>
                </a:solidFill>
              </a:rPr>
              <a:t>xml version=</a:t>
            </a:r>
            <a:r>
              <a:rPr lang="en-US" sz="850" b="1" dirty="0">
                <a:solidFill>
                  <a:srgbClr val="008000"/>
                </a:solidFill>
              </a:rPr>
              <a:t>"1.0" </a:t>
            </a:r>
            <a:r>
              <a:rPr lang="en-US" sz="850" b="1" dirty="0">
                <a:solidFill>
                  <a:srgbClr val="0000FF"/>
                </a:solidFill>
              </a:rPr>
              <a:t>encoding=</a:t>
            </a:r>
            <a:r>
              <a:rPr lang="en-US" sz="850" b="1" dirty="0">
                <a:solidFill>
                  <a:srgbClr val="008000"/>
                </a:solidFill>
              </a:rPr>
              <a:t>"utf-8"</a:t>
            </a:r>
            <a:r>
              <a:rPr lang="en-US" sz="850" i="1" dirty="0"/>
              <a:t>?&gt;</a:t>
            </a:r>
            <a:br>
              <a:rPr lang="en-US" sz="850" i="1" dirty="0"/>
            </a:br>
            <a:r>
              <a:rPr lang="en-US" sz="850" dirty="0"/>
              <a:t>&lt;</a:t>
            </a:r>
            <a:r>
              <a:rPr lang="en-US" sz="850" b="1" dirty="0" err="1">
                <a:solidFill>
                  <a:srgbClr val="000080"/>
                </a:solidFill>
              </a:rPr>
              <a:t>RelativeLayout</a:t>
            </a:r>
            <a:r>
              <a:rPr lang="en-US" sz="850" b="1" dirty="0">
                <a:solidFill>
                  <a:srgbClr val="000080"/>
                </a:solidFill>
              </a:rPr>
              <a:t> </a:t>
            </a:r>
            <a:r>
              <a:rPr lang="en-US" sz="850" b="1" dirty="0" err="1">
                <a:solidFill>
                  <a:srgbClr val="0000FF"/>
                </a:solidFill>
              </a:rPr>
              <a:t>xmlns: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"http://schemas.android.com/</a:t>
            </a:r>
            <a:r>
              <a:rPr lang="en-US" sz="850" b="1" dirty="0" err="1">
                <a:solidFill>
                  <a:srgbClr val="008000"/>
                </a:solidFill>
              </a:rPr>
              <a:t>apk</a:t>
            </a:r>
            <a:r>
              <a:rPr lang="en-US" sz="850" b="1" dirty="0">
                <a:solidFill>
                  <a:srgbClr val="008000"/>
                </a:solidFill>
              </a:rPr>
              <a:t>/res/android"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0000FF"/>
                </a:solidFill>
              </a:rPr>
              <a:t>xmlns:</a:t>
            </a:r>
            <a:r>
              <a:rPr lang="en-US" sz="850" b="1" dirty="0" err="1">
                <a:solidFill>
                  <a:srgbClr val="660E7A"/>
                </a:solidFill>
              </a:rPr>
              <a:t>tools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"http://schemas.android.com/tools"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:layout_width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match_parent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:layout_height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match_parent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:paddingBottom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</a:t>
            </a:r>
            <a:r>
              <a:rPr lang="en-US" sz="850" b="1" dirty="0" err="1">
                <a:solidFill>
                  <a:srgbClr val="008000"/>
                </a:solidFill>
              </a:rPr>
              <a:t>dimen</a:t>
            </a:r>
            <a:r>
              <a:rPr lang="en-US" sz="850" b="1" dirty="0">
                <a:solidFill>
                  <a:srgbClr val="008000"/>
                </a:solidFill>
              </a:rPr>
              <a:t>/</a:t>
            </a:r>
            <a:r>
              <a:rPr lang="en-US" sz="85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:paddingLeft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</a:t>
            </a:r>
            <a:r>
              <a:rPr lang="en-US" sz="850" b="1" dirty="0" err="1">
                <a:solidFill>
                  <a:srgbClr val="008000"/>
                </a:solidFill>
              </a:rPr>
              <a:t>dimen</a:t>
            </a:r>
            <a:r>
              <a:rPr lang="en-US" sz="850" b="1" dirty="0">
                <a:solidFill>
                  <a:srgbClr val="008000"/>
                </a:solidFill>
              </a:rPr>
              <a:t>/</a:t>
            </a:r>
            <a:r>
              <a:rPr lang="en-US" sz="85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:paddingRight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</a:t>
            </a:r>
            <a:r>
              <a:rPr lang="en-US" sz="850" b="1" dirty="0" err="1">
                <a:solidFill>
                  <a:srgbClr val="008000"/>
                </a:solidFill>
              </a:rPr>
              <a:t>dimen</a:t>
            </a:r>
            <a:r>
              <a:rPr lang="en-US" sz="850" b="1" dirty="0">
                <a:solidFill>
                  <a:srgbClr val="008000"/>
                </a:solidFill>
              </a:rPr>
              <a:t>/</a:t>
            </a:r>
            <a:r>
              <a:rPr lang="en-US" sz="85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:paddingTop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</a:t>
            </a:r>
            <a:r>
              <a:rPr lang="en-US" sz="850" b="1" dirty="0" err="1">
                <a:solidFill>
                  <a:srgbClr val="008000"/>
                </a:solidFill>
              </a:rPr>
              <a:t>dimen</a:t>
            </a:r>
            <a:r>
              <a:rPr lang="en-US" sz="850" b="1" dirty="0">
                <a:solidFill>
                  <a:srgbClr val="008000"/>
                </a:solidFill>
              </a:rPr>
              <a:t>/</a:t>
            </a:r>
            <a:r>
              <a:rPr lang="en-US" sz="85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</a:t>
            </a:r>
            <a:r>
              <a:rPr lang="en-US" sz="850" b="1" dirty="0" err="1">
                <a:solidFill>
                  <a:srgbClr val="660E7A"/>
                </a:solidFill>
              </a:rPr>
              <a:t>tools</a:t>
            </a:r>
            <a:r>
              <a:rPr lang="en-US" sz="850" b="1" dirty="0" err="1">
                <a:solidFill>
                  <a:srgbClr val="0000FF"/>
                </a:solidFill>
              </a:rPr>
              <a:t>:context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".</a:t>
            </a:r>
            <a:r>
              <a:rPr lang="en-US" sz="850" b="1" dirty="0" err="1">
                <a:solidFill>
                  <a:srgbClr val="008000"/>
                </a:solidFill>
              </a:rPr>
              <a:t>HelloActivity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dirty="0"/>
              <a:t>&gt;</a:t>
            </a:r>
            <a:br>
              <a:rPr lang="en-US" sz="850" dirty="0"/>
            </a:br>
            <a:r>
              <a:rPr lang="en-US" sz="850" dirty="0"/>
              <a:t/>
            </a:r>
            <a:br>
              <a:rPr lang="en-US" sz="850" dirty="0"/>
            </a:br>
            <a:r>
              <a:rPr lang="en-US" sz="850" dirty="0"/>
              <a:t>    &lt;</a:t>
            </a:r>
            <a:r>
              <a:rPr lang="en-US" sz="850" b="1" dirty="0" err="1">
                <a:solidFill>
                  <a:srgbClr val="000080"/>
                </a:solidFill>
              </a:rPr>
              <a:t>TextView</a:t>
            </a:r>
            <a:r>
              <a:rPr lang="en-US" sz="850" b="1" dirty="0">
                <a:solidFill>
                  <a:srgbClr val="000080"/>
                </a:solidFill>
              </a:rPr>
              <a:t/>
            </a:r>
            <a:br>
              <a:rPr lang="en-US" sz="850" b="1" dirty="0">
                <a:solidFill>
                  <a:srgbClr val="000080"/>
                </a:solidFill>
              </a:rPr>
            </a:br>
            <a:r>
              <a:rPr lang="en-US" sz="850" b="1" dirty="0">
                <a:solidFill>
                  <a:srgbClr val="00008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:layout_width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:layout_height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:textAppearance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"?</a:t>
            </a:r>
            <a:r>
              <a:rPr lang="en-US" sz="850" b="1" dirty="0" err="1">
                <a:solidFill>
                  <a:srgbClr val="008000"/>
                </a:solidFill>
              </a:rPr>
              <a:t>android:attr</a:t>
            </a:r>
            <a:r>
              <a:rPr lang="en-US" sz="850" b="1" dirty="0">
                <a:solidFill>
                  <a:srgbClr val="008000"/>
                </a:solidFill>
              </a:rPr>
              <a:t>/</a:t>
            </a:r>
            <a:r>
              <a:rPr lang="en-US" sz="850" b="1" dirty="0" err="1">
                <a:solidFill>
                  <a:srgbClr val="008000"/>
                </a:solidFill>
              </a:rPr>
              <a:t>textAppearanceLarge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:text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"Large Text"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:id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"@+id/</a:t>
            </a:r>
            <a:r>
              <a:rPr lang="en-US" sz="850" b="1" dirty="0" err="1">
                <a:solidFill>
                  <a:srgbClr val="008000"/>
                </a:solidFill>
              </a:rPr>
              <a:t>textView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:layout_alignParentTop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:layout_marginTop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"99dp" </a:t>
            </a:r>
            <a:r>
              <a:rPr lang="en-US" sz="850" dirty="0"/>
              <a:t>/&gt;</a:t>
            </a:r>
            <a:br>
              <a:rPr lang="en-US" sz="850" dirty="0"/>
            </a:br>
            <a:r>
              <a:rPr lang="en-US" sz="850" dirty="0"/>
              <a:t/>
            </a:r>
            <a:br>
              <a:rPr lang="en-US" sz="850" dirty="0"/>
            </a:br>
            <a:r>
              <a:rPr lang="en-US" sz="850" dirty="0"/>
              <a:t>    &lt;</a:t>
            </a:r>
            <a:r>
              <a:rPr lang="en-US" sz="850" b="1" dirty="0">
                <a:solidFill>
                  <a:srgbClr val="000080"/>
                </a:solidFill>
              </a:rPr>
              <a:t>Button</a:t>
            </a:r>
            <a:br>
              <a:rPr lang="en-US" sz="850" b="1" dirty="0">
                <a:solidFill>
                  <a:srgbClr val="000080"/>
                </a:solidFill>
              </a:rPr>
            </a:br>
            <a:r>
              <a:rPr lang="en-US" sz="850" b="1" dirty="0">
                <a:solidFill>
                  <a:srgbClr val="00008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:layout_width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:layout_height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:text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"New Button"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:id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"@+id/button"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:layout_alignParentBottom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:layout_marginBottom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"148dp" </a:t>
            </a:r>
            <a:r>
              <a:rPr lang="en-US" sz="850" dirty="0"/>
              <a:t>/&gt;</a:t>
            </a:r>
            <a:br>
              <a:rPr lang="en-US" sz="850" dirty="0"/>
            </a:br>
            <a:r>
              <a:rPr lang="en-US" sz="850" dirty="0"/>
              <a:t/>
            </a:r>
            <a:br>
              <a:rPr lang="en-US" sz="850" dirty="0"/>
            </a:br>
            <a:r>
              <a:rPr lang="en-US" sz="850" dirty="0"/>
              <a:t>    &lt;</a:t>
            </a:r>
            <a:r>
              <a:rPr lang="en-US" sz="850" b="1" dirty="0" err="1">
                <a:solidFill>
                  <a:srgbClr val="000080"/>
                </a:solidFill>
              </a:rPr>
              <a:t>EditText</a:t>
            </a:r>
            <a:r>
              <a:rPr lang="en-US" sz="850" b="1" dirty="0">
                <a:solidFill>
                  <a:srgbClr val="000080"/>
                </a:solidFill>
              </a:rPr>
              <a:t/>
            </a:r>
            <a:br>
              <a:rPr lang="en-US" sz="850" b="1" dirty="0">
                <a:solidFill>
                  <a:srgbClr val="000080"/>
                </a:solidFill>
              </a:rPr>
            </a:br>
            <a:r>
              <a:rPr lang="en-US" sz="850" b="1" dirty="0">
                <a:solidFill>
                  <a:srgbClr val="00008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:layout_width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:layout_height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r>
              <a:rPr lang="en-US" sz="850" b="1" dirty="0" err="1">
                <a:solidFill>
                  <a:srgbClr val="008000"/>
                </a:solidFill>
              </a:rPr>
              <a:t>wrap_content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:id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"@+id/</a:t>
            </a:r>
            <a:r>
              <a:rPr lang="en-US" sz="850" b="1" dirty="0" err="1">
                <a:solidFill>
                  <a:srgbClr val="008000"/>
                </a:solidFill>
              </a:rPr>
              <a:t>editText</a:t>
            </a:r>
            <a:r>
              <a:rPr lang="en-US" sz="850" b="1" dirty="0">
                <a:solidFill>
                  <a:srgbClr val="008000"/>
                </a:solidFill>
              </a:rPr>
              <a:t>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:layout_centerVertical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:layout_alignParentRight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:layout_alignParentEnd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:layout_alignParentLeft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</a:t>
            </a:r>
            <a:br>
              <a:rPr lang="en-US" sz="850" b="1" dirty="0">
                <a:solidFill>
                  <a:srgbClr val="008000"/>
                </a:solidFill>
              </a:rPr>
            </a:br>
            <a:r>
              <a:rPr lang="en-US" sz="850" b="1" dirty="0">
                <a:solidFill>
                  <a:srgbClr val="008000"/>
                </a:solidFill>
              </a:rPr>
              <a:t>        </a:t>
            </a:r>
            <a:r>
              <a:rPr lang="en-US" sz="850" b="1" dirty="0" err="1">
                <a:solidFill>
                  <a:srgbClr val="660E7A"/>
                </a:solidFill>
              </a:rPr>
              <a:t>android</a:t>
            </a:r>
            <a:r>
              <a:rPr lang="en-US" sz="850" b="1" dirty="0" err="1">
                <a:solidFill>
                  <a:srgbClr val="0000FF"/>
                </a:solidFill>
              </a:rPr>
              <a:t>:layout_alignParentStart</a:t>
            </a:r>
            <a:r>
              <a:rPr lang="en-US" sz="850" b="1" dirty="0">
                <a:solidFill>
                  <a:srgbClr val="0000FF"/>
                </a:solidFill>
              </a:rPr>
              <a:t>=</a:t>
            </a:r>
            <a:r>
              <a:rPr lang="en-US" sz="850" b="1" dirty="0">
                <a:solidFill>
                  <a:srgbClr val="008000"/>
                </a:solidFill>
              </a:rPr>
              <a:t>"true" </a:t>
            </a:r>
            <a:r>
              <a:rPr lang="en-US" sz="850" dirty="0"/>
              <a:t>/&gt;</a:t>
            </a:r>
            <a:br>
              <a:rPr lang="en-US" sz="850" dirty="0"/>
            </a:br>
            <a:r>
              <a:rPr lang="en-US" sz="850" dirty="0"/>
              <a:t>&lt;/</a:t>
            </a:r>
            <a:r>
              <a:rPr lang="en-US" sz="850" b="1" dirty="0" err="1">
                <a:solidFill>
                  <a:srgbClr val="000080"/>
                </a:solidFill>
              </a:rPr>
              <a:t>RelativeLayout</a:t>
            </a:r>
            <a:r>
              <a:rPr lang="en-US" sz="850" dirty="0"/>
              <a:t>&gt;</a:t>
            </a:r>
            <a:br>
              <a:rPr lang="en-US" sz="850" dirty="0"/>
            </a:br>
            <a:endParaRPr lang="en-US" sz="850" dirty="0"/>
          </a:p>
        </p:txBody>
      </p:sp>
      <p:pic>
        <p:nvPicPr>
          <p:cNvPr id="10242" name="Picture 2" descr="C:\Users\JoshDesktop\OneDrive\Work Things\Blog articles\pictures\blog\HelloWorld\9WhatAppLooksLi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00200"/>
            <a:ext cx="305970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build?</a:t>
            </a:r>
          </a:p>
        </p:txBody>
      </p:sp>
      <p:pic>
        <p:nvPicPr>
          <p:cNvPr id="2051" name="Picture 3" descr="C:\Users\JoshDesktop\OneDrive\Work Things\Blog articles\pictures\Ad-Supported-Android-Apps-Provide-Tracking-from-Google-and-3rd-Party-Websi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0665"/>
            <a:ext cx="3886200" cy="38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shDesktop\OneDrive\Work Things\Blog articles\pictures\buil;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0665"/>
            <a:ext cx="4226752" cy="422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About Android 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800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net.joshchang.josh.helloworld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HelloActivity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hello_main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76400"/>
            <a:ext cx="4267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Keep your own package the same</a:t>
            </a:r>
          </a:p>
          <a:p>
            <a:r>
              <a:rPr lang="en-US" dirty="0" smtClean="0"/>
              <a:t>Our class extends </a:t>
            </a:r>
            <a:r>
              <a:rPr lang="en-US" b="1" dirty="0" err="1" smtClean="0"/>
              <a:t>AppCompatActivity</a:t>
            </a:r>
            <a:r>
              <a:rPr lang="en-US" b="1" dirty="0" smtClean="0"/>
              <a:t> </a:t>
            </a:r>
            <a:r>
              <a:rPr lang="en-US" dirty="0" smtClean="0"/>
              <a:t>which allows us to create our own </a:t>
            </a:r>
            <a:r>
              <a:rPr lang="en-US" dirty="0" err="1" smtClean="0"/>
              <a:t>own</a:t>
            </a:r>
            <a:r>
              <a:rPr lang="en-US" dirty="0" smtClean="0"/>
              <a:t> Activity to build Android Apps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A lot of methods we will be using will all be inherited from our class. It’s what makes Android works</a:t>
            </a:r>
          </a:p>
          <a:p>
            <a:r>
              <a:rPr lang="en-US" dirty="0" smtClean="0"/>
              <a:t>We override the </a:t>
            </a:r>
            <a:r>
              <a:rPr lang="en-US" dirty="0" err="1" smtClean="0"/>
              <a:t>onCreate</a:t>
            </a:r>
            <a:r>
              <a:rPr lang="en-US" dirty="0" smtClean="0"/>
              <a:t>() method to add our own code when our app first opens.</a:t>
            </a:r>
          </a:p>
          <a:p>
            <a:r>
              <a:rPr lang="en-US" dirty="0" smtClean="0"/>
              <a:t>What else is there…?</a:t>
            </a:r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" y="1676400"/>
            <a:ext cx="480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Life Cycle</a:t>
            </a:r>
          </a:p>
        </p:txBody>
      </p:sp>
      <p:pic>
        <p:nvPicPr>
          <p:cNvPr id="1026" name="Picture 2" descr="C:\Users\JoshDesktop\OneDrive\Work Things\Blog articles\pictures\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4" y="2057400"/>
            <a:ext cx="8406349" cy="3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override any of the Android Life Cycle methods. You have to call the super class method. Otherwise your app might not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Access Your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things that needs to be done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</a:t>
            </a:r>
            <a:r>
              <a:rPr lang="en-US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layout_name</a:t>
            </a:r>
            <a:r>
              <a:rPr lang="en-US" b="1" i="1" dirty="0"/>
              <a:t>&gt;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b="1" dirty="0"/>
              <a:t>&lt;id of your widget</a:t>
            </a:r>
            <a:r>
              <a:rPr lang="en-US" b="1" dirty="0" smtClean="0"/>
              <a:t>&gt;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Returns a View which we need to cast into our widget type. Ex:</a:t>
            </a:r>
          </a:p>
          <a:p>
            <a:pPr lvl="3"/>
            <a:r>
              <a:rPr lang="en-US" dirty="0" smtClean="0"/>
              <a:t>Button </a:t>
            </a:r>
            <a:r>
              <a:rPr lang="en-US" dirty="0" err="1" smtClean="0"/>
              <a:t>button</a:t>
            </a:r>
            <a:r>
              <a:rPr lang="en-US" dirty="0" smtClean="0"/>
              <a:t> = (Button)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R.id.buttonId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Note: R is a shortcut to your res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methods are inherited from our Activity class and we can call them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TextView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setText</a:t>
            </a:r>
            <a:r>
              <a:rPr lang="en-US" dirty="0"/>
              <a:t>(“text”); – Sets your label to have the text inside. Usually labels are just there to display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EditText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 – </a:t>
            </a:r>
            <a:r>
              <a:rPr lang="en-US" dirty="0" err="1"/>
              <a:t>getText</a:t>
            </a:r>
            <a:r>
              <a:rPr lang="en-US" dirty="0"/>
              <a:t>() returns an Editable class that is your text, just convert it to a String to get the value</a:t>
            </a:r>
          </a:p>
          <a:p>
            <a:r>
              <a:rPr lang="en-US" dirty="0" err="1"/>
              <a:t>setText</a:t>
            </a:r>
            <a:r>
              <a:rPr lang="en-US" dirty="0"/>
              <a:t>(“text”) – Change the text of your </a:t>
            </a:r>
            <a:r>
              <a:rPr lang="en-US" dirty="0" err="1"/>
              <a:t>EditText</a:t>
            </a:r>
            <a:r>
              <a:rPr lang="en-US" dirty="0"/>
              <a:t> widget.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Button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dirty="0" smtClean="0"/>
              <a:t>listener for when the user clicks on the button:</a:t>
            </a:r>
            <a:endParaRPr lang="en-US" dirty="0"/>
          </a:p>
          <a:p>
            <a:endParaRPr lang="en-US" dirty="0"/>
          </a:p>
        </p:txBody>
      </p:sp>
      <p:pic>
        <p:nvPicPr>
          <p:cNvPr id="2051" name="Picture 3" descr="C:\Users\JoshDesktop\OneDrive\Work Things\Blog articles\pictures\ButtonOnCl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" y="2819400"/>
            <a:ext cx="838344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Our Code Now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 – A simple app that will display texts the user typed after they clicked a button</a:t>
            </a:r>
          </a:p>
          <a:p>
            <a:r>
              <a:rPr lang="en-US" b="1" dirty="0" smtClean="0"/>
              <a:t>What we need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TextView</a:t>
            </a:r>
            <a:r>
              <a:rPr lang="en-US" dirty="0" smtClean="0"/>
              <a:t> to display the text</a:t>
            </a:r>
          </a:p>
          <a:p>
            <a:pPr lvl="1"/>
            <a:r>
              <a:rPr lang="en-US" dirty="0" err="1" smtClean="0"/>
              <a:t>EditView</a:t>
            </a:r>
            <a:r>
              <a:rPr lang="en-US" dirty="0" smtClean="0"/>
              <a:t> to let users enter the data</a:t>
            </a:r>
          </a:p>
          <a:p>
            <a:pPr lvl="1"/>
            <a:r>
              <a:rPr lang="en-US" dirty="0" smtClean="0"/>
              <a:t>Button to let users add the text to our </a:t>
            </a:r>
            <a:r>
              <a:rPr lang="en-US" dirty="0" err="1" smtClean="0"/>
              <a:t>TextView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2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(partially) </a:t>
            </a:r>
            <a:r>
              <a:rPr lang="en-US" b="1" dirty="0"/>
              <a:t>Event Driven Programming</a:t>
            </a:r>
          </a:p>
          <a:p>
            <a:r>
              <a:rPr lang="en-US" dirty="0"/>
              <a:t>Too many things to learn: only pick and choose some important things for this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Basic knowledge of Java or basic programming knowledge is needed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000080"/>
                </a:solidFill>
              </a:rPr>
              <a:t>package </a:t>
            </a:r>
            <a:r>
              <a:rPr lang="en-US" sz="800" dirty="0" err="1"/>
              <a:t>net.joshchang.josh.helloworld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/>
              <a:t>android.support.v7.app.AppCompatActivity;</a:t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 err="1"/>
              <a:t>android.os.Bundle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 err="1"/>
              <a:t>android.view.View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 err="1"/>
              <a:t>android.widget.Button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 err="1"/>
              <a:t>android.widget.EditText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import </a:t>
            </a:r>
            <a:r>
              <a:rPr lang="en-US" sz="800" dirty="0" err="1"/>
              <a:t>android.widget.TextView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b="1" dirty="0">
                <a:solidFill>
                  <a:srgbClr val="000080"/>
                </a:solidFill>
              </a:rPr>
              <a:t>public class </a:t>
            </a:r>
            <a:r>
              <a:rPr lang="en-US" sz="800" dirty="0" err="1"/>
              <a:t>HelloActivity</a:t>
            </a:r>
            <a:r>
              <a:rPr lang="en-US" sz="800" dirty="0"/>
              <a:t> </a:t>
            </a:r>
            <a:r>
              <a:rPr lang="en-US" sz="800" b="1" dirty="0">
                <a:solidFill>
                  <a:srgbClr val="000080"/>
                </a:solidFill>
              </a:rPr>
              <a:t>extends </a:t>
            </a:r>
            <a:r>
              <a:rPr lang="en-US" sz="800" dirty="0" err="1"/>
              <a:t>AppCompatActivity</a:t>
            </a:r>
            <a:r>
              <a:rPr lang="en-US" sz="800" dirty="0"/>
              <a:t> {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i="1" dirty="0">
                <a:solidFill>
                  <a:srgbClr val="808080"/>
                </a:solidFill>
              </a:rPr>
              <a:t>// Use fields so you can access your widgets at any point in the code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</a:t>
            </a:r>
            <a:r>
              <a:rPr lang="en-US" sz="800" dirty="0" err="1"/>
              <a:t>EditText</a:t>
            </a:r>
            <a:r>
              <a:rPr lang="en-US" sz="800" dirty="0"/>
              <a:t> </a:t>
            </a:r>
            <a:r>
              <a:rPr lang="en-US" sz="800" b="1" dirty="0" err="1">
                <a:solidFill>
                  <a:srgbClr val="660E7A"/>
                </a:solidFill>
              </a:rPr>
              <a:t>mEtText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</a:t>
            </a:r>
            <a:r>
              <a:rPr lang="en-US" sz="800" dirty="0"/>
              <a:t>Button </a:t>
            </a:r>
            <a:r>
              <a:rPr lang="en-US" sz="800" dirty="0" err="1"/>
              <a:t>mBtnShow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</a:t>
            </a:r>
            <a:r>
              <a:rPr lang="en-US" sz="800" dirty="0" err="1"/>
              <a:t>TextView</a:t>
            </a:r>
            <a:r>
              <a:rPr lang="en-US" sz="800" dirty="0"/>
              <a:t> </a:t>
            </a:r>
            <a:r>
              <a:rPr lang="en-US" sz="800" b="1" dirty="0" err="1">
                <a:solidFill>
                  <a:srgbClr val="660E7A"/>
                </a:solidFill>
              </a:rPr>
              <a:t>mTvDisplay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@Override</a:t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protected void </a:t>
            </a:r>
            <a:r>
              <a:rPr lang="en-US" sz="800" dirty="0" err="1"/>
              <a:t>onCreate</a:t>
            </a:r>
            <a:r>
              <a:rPr lang="en-US" sz="800" dirty="0"/>
              <a:t>(Bundle </a:t>
            </a:r>
            <a:r>
              <a:rPr lang="en-US" sz="800" dirty="0" err="1"/>
              <a:t>savedInstanceState</a:t>
            </a:r>
            <a:r>
              <a:rPr lang="en-US" sz="800" dirty="0"/>
              <a:t>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super</a:t>
            </a:r>
            <a:r>
              <a:rPr lang="en-US" sz="800" dirty="0" err="1"/>
              <a:t>.onCreate</a:t>
            </a:r>
            <a:r>
              <a:rPr lang="en-US" sz="800" dirty="0"/>
              <a:t>(</a:t>
            </a:r>
            <a:r>
              <a:rPr lang="en-US" sz="800" dirty="0" err="1"/>
              <a:t>savedInstanceState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dirty="0" err="1"/>
              <a:t>setContentView</a:t>
            </a:r>
            <a:r>
              <a:rPr lang="en-US" sz="800" dirty="0"/>
              <a:t>(</a:t>
            </a:r>
            <a:r>
              <a:rPr lang="en-US" sz="800" dirty="0" err="1"/>
              <a:t>R.layout.</a:t>
            </a:r>
            <a:r>
              <a:rPr lang="en-US" sz="800" b="1" i="1" dirty="0" err="1">
                <a:solidFill>
                  <a:srgbClr val="660E7A"/>
                </a:solidFill>
              </a:rPr>
              <a:t>hello_main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i="1" dirty="0">
                <a:solidFill>
                  <a:srgbClr val="808080"/>
                </a:solidFill>
              </a:rPr>
              <a:t>// 1) Gets access to the widget in the layout via their unique ID's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mEtText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(</a:t>
            </a:r>
            <a:r>
              <a:rPr lang="en-US" sz="800" dirty="0" err="1"/>
              <a:t>EditText</a:t>
            </a:r>
            <a:r>
              <a:rPr lang="en-US" sz="800" dirty="0"/>
              <a:t>) </a:t>
            </a:r>
            <a:r>
              <a:rPr lang="en-US" sz="800" dirty="0" err="1"/>
              <a:t>findViewById</a:t>
            </a:r>
            <a:r>
              <a:rPr lang="en-US" sz="800" dirty="0"/>
              <a:t>(</a:t>
            </a:r>
            <a:r>
              <a:rPr lang="en-US" sz="800" dirty="0" err="1"/>
              <a:t>R.id.</a:t>
            </a:r>
            <a:r>
              <a:rPr lang="en-US" sz="800" b="1" i="1" dirty="0" err="1">
                <a:solidFill>
                  <a:srgbClr val="660E7A"/>
                </a:solidFill>
              </a:rPr>
              <a:t>editText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dirty="0" err="1"/>
              <a:t>mBtnShow</a:t>
            </a:r>
            <a:r>
              <a:rPr lang="en-US" sz="800" dirty="0"/>
              <a:t> = (Button) </a:t>
            </a:r>
            <a:r>
              <a:rPr lang="en-US" sz="800" dirty="0" err="1"/>
              <a:t>findViewById</a:t>
            </a:r>
            <a:r>
              <a:rPr lang="en-US" sz="800" dirty="0"/>
              <a:t>(</a:t>
            </a:r>
            <a:r>
              <a:rPr lang="en-US" sz="800" dirty="0" err="1"/>
              <a:t>R.id.</a:t>
            </a:r>
            <a:r>
              <a:rPr lang="en-US" sz="800" b="1" i="1" dirty="0" err="1">
                <a:solidFill>
                  <a:srgbClr val="660E7A"/>
                </a:solidFill>
              </a:rPr>
              <a:t>button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mTvDisplay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(</a:t>
            </a:r>
            <a:r>
              <a:rPr lang="en-US" sz="800" dirty="0" err="1"/>
              <a:t>TextView</a:t>
            </a:r>
            <a:r>
              <a:rPr lang="en-US" sz="800" dirty="0"/>
              <a:t>) </a:t>
            </a:r>
            <a:r>
              <a:rPr lang="en-US" sz="800" dirty="0" err="1"/>
              <a:t>findViewById</a:t>
            </a:r>
            <a:r>
              <a:rPr lang="en-US" sz="800" dirty="0"/>
              <a:t>(</a:t>
            </a:r>
            <a:r>
              <a:rPr lang="en-US" sz="800" dirty="0" err="1"/>
              <a:t>R.id.</a:t>
            </a:r>
            <a:r>
              <a:rPr lang="en-US" sz="800" b="1" i="1" dirty="0" err="1">
                <a:solidFill>
                  <a:srgbClr val="660E7A"/>
                </a:solidFill>
              </a:rPr>
              <a:t>textView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i="1" dirty="0">
                <a:solidFill>
                  <a:srgbClr val="808080"/>
                </a:solidFill>
              </a:rPr>
              <a:t>// 3) Sets a listener to run your code whenever someone clicks your button.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</a:t>
            </a:r>
            <a:r>
              <a:rPr lang="en-US" sz="800" dirty="0" err="1"/>
              <a:t>mBtnShow.setOnClickListener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000080"/>
                </a:solidFill>
              </a:rPr>
              <a:t>new </a:t>
            </a:r>
            <a:r>
              <a:rPr lang="en-US" sz="800" dirty="0" err="1"/>
              <a:t>View.OnClickListener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    </a:t>
            </a:r>
            <a:r>
              <a:rPr lang="en-US" sz="800" dirty="0">
                <a:solidFill>
                  <a:srgbClr val="808000"/>
                </a:solidFill>
              </a:rPr>
              <a:t>@Override</a:t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        </a:t>
            </a:r>
            <a:r>
              <a:rPr lang="en-US" sz="800" b="1" dirty="0">
                <a:solidFill>
                  <a:srgbClr val="000080"/>
                </a:solidFill>
              </a:rPr>
              <a:t>public void </a:t>
            </a:r>
            <a:r>
              <a:rPr lang="en-US" sz="800" dirty="0" err="1"/>
              <a:t>onClick</a:t>
            </a:r>
            <a:r>
              <a:rPr lang="en-US" sz="800" dirty="0"/>
              <a:t>(View v) {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i="1" dirty="0">
                <a:solidFill>
                  <a:srgbClr val="808080"/>
                </a:solidFill>
              </a:rPr>
              <a:t>// gets the text that the user added  in the Edit Text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        </a:t>
            </a:r>
            <a:r>
              <a:rPr lang="en-US" sz="800" dirty="0"/>
              <a:t>String text = </a:t>
            </a:r>
            <a:r>
              <a:rPr lang="en-US" sz="800" b="1" dirty="0" err="1">
                <a:solidFill>
                  <a:srgbClr val="660E7A"/>
                </a:solidFill>
              </a:rPr>
              <a:t>mEtText</a:t>
            </a:r>
            <a:r>
              <a:rPr lang="en-US" sz="800" dirty="0" err="1"/>
              <a:t>.getText</a:t>
            </a:r>
            <a:r>
              <a:rPr lang="en-US" sz="800" dirty="0"/>
              <a:t>().</a:t>
            </a:r>
            <a:r>
              <a:rPr lang="en-US" sz="800" dirty="0" err="1"/>
              <a:t>toString</a:t>
            </a:r>
            <a:r>
              <a:rPr lang="en-US" sz="800" dirty="0"/>
              <a:t>();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i="1" dirty="0">
                <a:solidFill>
                  <a:srgbClr val="808080"/>
                </a:solidFill>
              </a:rPr>
              <a:t>// only set the </a:t>
            </a:r>
            <a:r>
              <a:rPr lang="en-US" sz="800" i="1" dirty="0" err="1">
                <a:solidFill>
                  <a:srgbClr val="808080"/>
                </a:solidFill>
              </a:rPr>
              <a:t>TextView</a:t>
            </a:r>
            <a:r>
              <a:rPr lang="en-US" sz="800" i="1" dirty="0">
                <a:solidFill>
                  <a:srgbClr val="808080"/>
                </a:solidFill>
              </a:rPr>
              <a:t> to the new word if it's not empty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</a:t>
            </a:r>
            <a:r>
              <a:rPr lang="en-US" sz="800" dirty="0" err="1"/>
              <a:t>text.length</a:t>
            </a:r>
            <a:r>
              <a:rPr lang="en-US" sz="800" dirty="0"/>
              <a:t>() != </a:t>
            </a:r>
            <a:r>
              <a:rPr lang="en-US" sz="800" dirty="0">
                <a:solidFill>
                  <a:srgbClr val="0000FF"/>
                </a:solidFill>
              </a:rPr>
              <a:t>0</a:t>
            </a:r>
            <a:r>
              <a:rPr lang="en-US" sz="800" dirty="0"/>
              <a:t>) {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i="1" dirty="0">
                <a:solidFill>
                  <a:srgbClr val="808080"/>
                </a:solidFill>
              </a:rPr>
              <a:t>// sets the </a:t>
            </a:r>
            <a:r>
              <a:rPr lang="en-US" sz="800" i="1" dirty="0" err="1">
                <a:solidFill>
                  <a:srgbClr val="808080"/>
                </a:solidFill>
              </a:rPr>
              <a:t>textview</a:t>
            </a:r>
            <a:r>
              <a:rPr lang="en-US" sz="800" i="1" dirty="0">
                <a:solidFill>
                  <a:srgbClr val="808080"/>
                </a:solidFill>
              </a:rPr>
              <a:t> to be the new text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            </a:t>
            </a:r>
            <a:r>
              <a:rPr lang="en-US" sz="800" b="1" dirty="0" err="1">
                <a:solidFill>
                  <a:srgbClr val="660E7A"/>
                </a:solidFill>
              </a:rPr>
              <a:t>mTvDisplay</a:t>
            </a:r>
            <a:r>
              <a:rPr lang="en-US" sz="800" dirty="0" err="1"/>
              <a:t>.setText</a:t>
            </a:r>
            <a:r>
              <a:rPr lang="en-US" sz="800" dirty="0"/>
              <a:t>(text);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i="1" dirty="0">
                <a:solidFill>
                  <a:srgbClr val="808080"/>
                </a:solidFill>
              </a:rPr>
              <a:t>// empty your Edit Text for convenience</a:t>
            </a:r>
            <a:br>
              <a:rPr lang="en-US" sz="800" i="1" dirty="0">
                <a:solidFill>
                  <a:srgbClr val="808080"/>
                </a:solidFill>
              </a:rPr>
            </a:br>
            <a:r>
              <a:rPr lang="en-US" sz="800" i="1" dirty="0">
                <a:solidFill>
                  <a:srgbClr val="808080"/>
                </a:solidFill>
              </a:rPr>
              <a:t>                    </a:t>
            </a:r>
            <a:r>
              <a:rPr lang="en-US" sz="800" b="1" dirty="0" err="1">
                <a:solidFill>
                  <a:srgbClr val="660E7A"/>
                </a:solidFill>
              </a:rPr>
              <a:t>mEtText</a:t>
            </a:r>
            <a:r>
              <a:rPr lang="en-US" sz="800" dirty="0" err="1"/>
              <a:t>.setText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008000"/>
                </a:solidFill>
              </a:rPr>
              <a:t>""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        }</a:t>
            </a:r>
            <a:br>
              <a:rPr lang="en-US" sz="800" dirty="0"/>
            </a:br>
            <a:r>
              <a:rPr lang="en-US" sz="800" dirty="0"/>
              <a:t>            }</a:t>
            </a:r>
            <a:br>
              <a:rPr lang="en-US" sz="800" dirty="0"/>
            </a:br>
            <a:r>
              <a:rPr lang="en-US" sz="800" dirty="0"/>
              <a:t>        });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>}</a:t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9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Button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57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Button</a:t>
            </a:r>
            <a:br>
              <a:rPr lang="en-US" sz="1800" b="1" dirty="0">
                <a:solidFill>
                  <a:srgbClr val="000080"/>
                </a:solidFill>
              </a:rPr>
            </a:br>
            <a:r>
              <a:rPr lang="en-US" sz="1800" b="1" dirty="0">
                <a:solidFill>
                  <a:srgbClr val="00008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:layout_width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wrap_content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:layout_height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wrap_content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:text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"New Button"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:id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"@+id/button"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:layout_alignParentBottom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"true"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"true"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:layout_marginBottom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"148dp"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</a:t>
            </a:r>
            <a:r>
              <a:rPr lang="en-US" sz="1800" b="1" dirty="0" err="1">
                <a:solidFill>
                  <a:srgbClr val="660E7A"/>
                </a:solidFill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</a:rPr>
              <a:t>:onClick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AddText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dirty="0"/>
              <a:t>/&gt;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Instead of creating a listener, in our xml, we can just create a </a:t>
            </a:r>
            <a:r>
              <a:rPr lang="en-US" dirty="0" err="1" smtClean="0"/>
              <a:t>onClick</a:t>
            </a:r>
            <a:r>
              <a:rPr lang="en-US" dirty="0" smtClean="0"/>
              <a:t> attribute with the method to use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our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net.joshchang.josh.helloworld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android.widget.EditText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HelloActivity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Use fields so you can access your widgets at any point in the code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mEtText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Button </a:t>
            </a:r>
            <a:r>
              <a:rPr lang="en-US" b="1" dirty="0" err="1">
                <a:solidFill>
                  <a:srgbClr val="660E7A"/>
                </a:solidFill>
              </a:rPr>
              <a:t>mBtnShow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mTvDisplay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hello_main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1) Gets access to the widget in the layout via their unique ID's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mEtText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editText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mBtnShow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mTvDisplay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textView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Used by our button in our XML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AddText</a:t>
            </a:r>
            <a:r>
              <a:rPr lang="en-US" dirty="0"/>
              <a:t>(View v)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gets the text that the user added  in the Edit Text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String text = </a:t>
            </a:r>
            <a:r>
              <a:rPr lang="en-US" b="1" dirty="0" err="1">
                <a:solidFill>
                  <a:srgbClr val="660E7A"/>
                </a:solidFill>
              </a:rPr>
              <a:t>mEtText</a:t>
            </a:r>
            <a:r>
              <a:rPr lang="en-US" dirty="0" err="1"/>
              <a:t>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only set the </a:t>
            </a:r>
            <a:r>
              <a:rPr lang="en-US" i="1" dirty="0" err="1">
                <a:solidFill>
                  <a:srgbClr val="808080"/>
                </a:solidFill>
              </a:rPr>
              <a:t>TextView</a:t>
            </a:r>
            <a:r>
              <a:rPr lang="en-US" i="1" dirty="0">
                <a:solidFill>
                  <a:srgbClr val="808080"/>
                </a:solidFill>
              </a:rPr>
              <a:t> to the new word if it's not empty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text.length</a:t>
            </a:r>
            <a:r>
              <a:rPr lang="en-US" dirty="0"/>
              <a:t>() !=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>
                <a:solidFill>
                  <a:srgbClr val="808080"/>
                </a:solidFill>
              </a:rPr>
              <a:t>// sets the </a:t>
            </a:r>
            <a:r>
              <a:rPr lang="en-US" i="1" dirty="0" err="1">
                <a:solidFill>
                  <a:srgbClr val="808080"/>
                </a:solidFill>
              </a:rPr>
              <a:t>textview</a:t>
            </a:r>
            <a:r>
              <a:rPr lang="en-US" i="1" dirty="0">
                <a:solidFill>
                  <a:srgbClr val="808080"/>
                </a:solidFill>
              </a:rPr>
              <a:t> to be the new text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mTvDisplay</a:t>
            </a:r>
            <a:r>
              <a:rPr lang="en-US" dirty="0" err="1"/>
              <a:t>.setText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>
                <a:solidFill>
                  <a:srgbClr val="808080"/>
                </a:solidFill>
              </a:rPr>
              <a:t>// empty your Edit Text for convenience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mEtText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cleaner!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Done! Now Run Your Code!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Our First Project!</a:t>
            </a:r>
          </a:p>
        </p:txBody>
      </p:sp>
      <p:pic>
        <p:nvPicPr>
          <p:cNvPr id="3074" name="Picture 2" descr="C:\Users\JoshDesktop\OneDrive\Work Things\Blog articles\pictures\par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7719"/>
            <a:ext cx="2971800" cy="38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shDesktop\OneDrive\Work Things\Blog articles\pictures\party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2133600"/>
            <a:ext cx="4846983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Our First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181600"/>
          </a:xfrm>
        </p:spPr>
        <p:txBody>
          <a:bodyPr>
            <a:noAutofit/>
          </a:bodyPr>
          <a:lstStyle/>
          <a:p>
            <a:r>
              <a:rPr lang="en-US" sz="2500" b="1" dirty="0"/>
              <a:t>Company Domain </a:t>
            </a:r>
            <a:r>
              <a:rPr lang="en-US" sz="2500" dirty="0"/>
              <a:t>– Unique identifier for the play store. You don’t need to own the domain</a:t>
            </a:r>
          </a:p>
          <a:p>
            <a:r>
              <a:rPr lang="en-US" sz="2500" b="1" dirty="0"/>
              <a:t>Minimum SDK </a:t>
            </a:r>
            <a:r>
              <a:rPr lang="en-US" sz="2500" dirty="0"/>
              <a:t>– The minimum version your phone can support. Google updates it everyday. Recommended min: </a:t>
            </a:r>
            <a:r>
              <a:rPr lang="en-US" sz="2500" dirty="0" smtClean="0"/>
              <a:t>16</a:t>
            </a:r>
            <a:endParaRPr lang="en-US" sz="2500" dirty="0"/>
          </a:p>
          <a:p>
            <a:pPr lvl="1"/>
            <a:r>
              <a:rPr lang="en-US" sz="2500" dirty="0">
                <a:hlinkClick r:id="rId3"/>
              </a:rPr>
              <a:t>http://developer.android.com/about/dashboards/index.html</a:t>
            </a:r>
            <a:endParaRPr lang="en-US" sz="2500" dirty="0"/>
          </a:p>
          <a:p>
            <a:r>
              <a:rPr lang="en-US" sz="2500" b="1" dirty="0"/>
              <a:t>Activity</a:t>
            </a:r>
            <a:r>
              <a:rPr lang="en-US" sz="2500" dirty="0"/>
              <a:t> – The Java file where you put your code that allows you to control your layout and create your own functionality</a:t>
            </a:r>
          </a:p>
          <a:p>
            <a:r>
              <a:rPr lang="en-US" sz="2500" b="1" dirty="0"/>
              <a:t>Layout</a:t>
            </a:r>
            <a:r>
              <a:rPr lang="en-US" sz="2500" dirty="0"/>
              <a:t> – The XML file where you create the appearance of the app</a:t>
            </a:r>
          </a:p>
        </p:txBody>
      </p:sp>
    </p:spTree>
    <p:extLst>
      <p:ext uri="{BB962C8B-B14F-4D97-AF65-F5344CB8AC3E}">
        <p14:creationId xmlns:p14="http://schemas.microsoft.com/office/powerpoint/2010/main" val="3887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Desktop\OneDrive\Work Things\Blog articles\pictures\blog\HelloWorld\1New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422400"/>
            <a:ext cx="881009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oshDesktop\OneDrive\Work Things\Blog articles\pictures\blog\HelloWorld\2Select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524000"/>
            <a:ext cx="8666603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11840</TotalTime>
  <Words>1204</Words>
  <Application>Microsoft Office PowerPoint</Application>
  <PresentationFormat>On-screen Show (4:3)</PresentationFormat>
  <Paragraphs>142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Android Lesson 1: How To Android </vt:lpstr>
      <vt:lpstr>What Will We Learn?</vt:lpstr>
      <vt:lpstr>What Do You Want to build?</vt:lpstr>
      <vt:lpstr>About Android</vt:lpstr>
      <vt:lpstr>Let’s Create Our First Project!</vt:lpstr>
      <vt:lpstr>Setting Up Our First Project</vt:lpstr>
      <vt:lpstr>New Project Notes</vt:lpstr>
      <vt:lpstr>New Project</vt:lpstr>
      <vt:lpstr>Select Activity</vt:lpstr>
      <vt:lpstr>Create Our Activity</vt:lpstr>
      <vt:lpstr>Created Project</vt:lpstr>
      <vt:lpstr>Select Project Folder</vt:lpstr>
      <vt:lpstr>Exploring Our File Directory</vt:lpstr>
      <vt:lpstr>File Directory</vt:lpstr>
      <vt:lpstr>Android Studio File Structures (Part 1)</vt:lpstr>
      <vt:lpstr>Android Studio File Structures (Part 2)</vt:lpstr>
      <vt:lpstr>Playing with our Layouts</vt:lpstr>
      <vt:lpstr>Select Layout File</vt:lpstr>
      <vt:lpstr>XML Text</vt:lpstr>
      <vt:lpstr>XML Design Mode</vt:lpstr>
      <vt:lpstr>Side Note: if there are errors…</vt:lpstr>
      <vt:lpstr>Understanding Our Layout Components</vt:lpstr>
      <vt:lpstr>Linear Layout Vs. Relative Layout</vt:lpstr>
      <vt:lpstr>Basic Widgets</vt:lpstr>
      <vt:lpstr>Important Component Properties</vt:lpstr>
      <vt:lpstr>Important Relative Layout Properties</vt:lpstr>
      <vt:lpstr>Creating Our First App Layout</vt:lpstr>
      <vt:lpstr>Goal</vt:lpstr>
      <vt:lpstr>What ou layout looks like</vt:lpstr>
      <vt:lpstr>Learning About Android Code</vt:lpstr>
      <vt:lpstr>HelloActivity.java</vt:lpstr>
      <vt:lpstr>Android Life Cycle</vt:lpstr>
      <vt:lpstr>REMEMBER!</vt:lpstr>
      <vt:lpstr>How To Access Your Layouts</vt:lpstr>
      <vt:lpstr>Important TextView Methods</vt:lpstr>
      <vt:lpstr>Important EditText Methods</vt:lpstr>
      <vt:lpstr>Important Button Methods</vt:lpstr>
      <vt:lpstr>Writing Our Code Now</vt:lpstr>
      <vt:lpstr>Goal</vt:lpstr>
      <vt:lpstr>The Code</vt:lpstr>
      <vt:lpstr>Easier Button Optimization</vt:lpstr>
      <vt:lpstr>Change our Java Code</vt:lpstr>
      <vt:lpstr>Done! Now Run Your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60</cp:revision>
  <dcterms:created xsi:type="dcterms:W3CDTF">2016-01-05T06:53:29Z</dcterms:created>
  <dcterms:modified xsi:type="dcterms:W3CDTF">2016-04-18T20:05:22Z</dcterms:modified>
</cp:coreProperties>
</file>