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94" r:id="rId3"/>
    <p:sldId id="284" r:id="rId4"/>
    <p:sldId id="295" r:id="rId5"/>
    <p:sldId id="296" r:id="rId6"/>
    <p:sldId id="297" r:id="rId7"/>
    <p:sldId id="298" r:id="rId8"/>
    <p:sldId id="299" r:id="rId9"/>
    <p:sldId id="309" r:id="rId10"/>
    <p:sldId id="310" r:id="rId11"/>
    <p:sldId id="300" r:id="rId12"/>
    <p:sldId id="311" r:id="rId13"/>
    <p:sldId id="312" r:id="rId14"/>
    <p:sldId id="301" r:id="rId15"/>
    <p:sldId id="302" r:id="rId16"/>
    <p:sldId id="303" r:id="rId17"/>
    <p:sldId id="313" r:id="rId18"/>
    <p:sldId id="304" r:id="rId19"/>
    <p:sldId id="305" r:id="rId20"/>
    <p:sldId id="306" r:id="rId21"/>
    <p:sldId id="307" r:id="rId22"/>
    <p:sldId id="308" r:id="rId23"/>
    <p:sldId id="314" r:id="rId24"/>
    <p:sldId id="323" r:id="rId25"/>
    <p:sldId id="315" r:id="rId26"/>
    <p:sldId id="316" r:id="rId27"/>
    <p:sldId id="317" r:id="rId28"/>
    <p:sldId id="318" r:id="rId29"/>
    <p:sldId id="320" r:id="rId30"/>
    <p:sldId id="321" r:id="rId31"/>
    <p:sldId id="32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63" autoAdjust="0"/>
  </p:normalViewPr>
  <p:slideViewPr>
    <p:cSldViewPr>
      <p:cViewPr>
        <p:scale>
          <a:sx n="100" d="100"/>
          <a:sy n="100" d="100"/>
        </p:scale>
        <p:origin x="-194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F9097-D7FD-476D-9B2D-3F80EFB9D04E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3DD36-BCC9-4944-A87B-07F2E8A1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70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Introduce yourself</a:t>
            </a:r>
          </a:p>
          <a:p>
            <a:pPr marL="228600" indent="-228600">
              <a:buAutoNum type="arabicPeriod"/>
            </a:pPr>
            <a:r>
              <a:rPr lang="en-US" baseline="0" dirty="0"/>
              <a:t>Ask who has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3DD36-BCC9-4944-A87B-07F2E8A16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15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9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6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5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8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4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7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81DF4-8AC2-43B1-AF39-552BC7C9555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3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Android Lesson </a:t>
            </a:r>
            <a:r>
              <a:rPr lang="en-US" dirty="0" smtClean="0">
                <a:solidFill>
                  <a:schemeClr val="bg1"/>
                </a:solidFill>
              </a:rPr>
              <a:t>4: Debugging Tools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Josh Chang</a:t>
            </a:r>
          </a:p>
        </p:txBody>
      </p:sp>
    </p:spTree>
    <p:extLst>
      <p:ext uri="{BB962C8B-B14F-4D97-AF65-F5344CB8AC3E}">
        <p14:creationId xmlns:p14="http://schemas.microsoft.com/office/powerpoint/2010/main" val="315803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 problem is a: </a:t>
            </a:r>
            <a:r>
              <a:rPr lang="en-US" sz="2000" b="1" dirty="0" err="1" smtClean="0"/>
              <a:t>Java.lang.NullPointerException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/>
              <a:t>Where? </a:t>
            </a:r>
            <a:r>
              <a:rPr lang="en-US" sz="2000" b="1" dirty="0" smtClean="0"/>
              <a:t>MainActivity.java</a:t>
            </a:r>
            <a:r>
              <a:rPr lang="en-US" sz="2000" dirty="0" smtClean="0"/>
              <a:t> at </a:t>
            </a:r>
            <a:r>
              <a:rPr lang="en-US" sz="2000" b="1" dirty="0" smtClean="0"/>
              <a:t>line 16</a:t>
            </a:r>
          </a:p>
          <a:p>
            <a:pPr marL="0" indent="0">
              <a:buNone/>
            </a:pPr>
            <a:r>
              <a:rPr lang="en-US" sz="2000" b="1" dirty="0" smtClean="0"/>
              <a:t>Tip</a:t>
            </a:r>
            <a:r>
              <a:rPr lang="en-US" sz="2000" dirty="0" smtClean="0"/>
              <a:t>: Only look at the errors where your files are mentioned to avoid confusion!</a:t>
            </a:r>
            <a:endParaRPr lang="en-US" sz="2000" dirty="0"/>
          </a:p>
        </p:txBody>
      </p:sp>
      <p:pic>
        <p:nvPicPr>
          <p:cNvPr id="4098" name="Picture 2" descr="C:\Users\JoshDesktop\OneDrive\Work Things\DubTech\pictures\blog\Lecture 4 Debug\4 Crash E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59654"/>
            <a:ext cx="8153400" cy="364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437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to line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show line numbers: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File</a:t>
            </a:r>
            <a:r>
              <a:rPr lang="en-US" dirty="0" smtClean="0"/>
              <a:t> -&gt; </a:t>
            </a:r>
            <a:r>
              <a:rPr lang="en-US" b="1" dirty="0" smtClean="0"/>
              <a:t>Settings </a:t>
            </a:r>
            <a:r>
              <a:rPr lang="en-US" dirty="0" smtClean="0"/>
              <a:t>-&gt; </a:t>
            </a:r>
            <a:r>
              <a:rPr lang="en-US" b="1" dirty="0" smtClean="0"/>
              <a:t>Editor </a:t>
            </a:r>
            <a:r>
              <a:rPr lang="en-US" dirty="0" smtClean="0"/>
              <a:t>-&gt; </a:t>
            </a:r>
            <a:r>
              <a:rPr lang="en-US" b="1" dirty="0" smtClean="0"/>
              <a:t>Appearance</a:t>
            </a:r>
            <a:r>
              <a:rPr lang="en-US" dirty="0" smtClean="0"/>
              <a:t> -&gt; </a:t>
            </a:r>
            <a:r>
              <a:rPr lang="en-US" b="1" dirty="0" smtClean="0"/>
              <a:t>General</a:t>
            </a:r>
            <a:r>
              <a:rPr lang="en-US" dirty="0" smtClean="0"/>
              <a:t> -&gt; </a:t>
            </a:r>
            <a:r>
              <a:rPr lang="en-US" b="1" dirty="0" smtClean="0"/>
              <a:t>Show Line Number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0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and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Problem: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We got a </a:t>
            </a:r>
            <a:r>
              <a:rPr lang="en-US" dirty="0" err="1" smtClean="0"/>
              <a:t>NullPointerException</a:t>
            </a:r>
            <a:r>
              <a:rPr lang="en-US" dirty="0" smtClean="0"/>
              <a:t>…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When we did…</a:t>
            </a:r>
            <a:r>
              <a:rPr lang="en-US" b="1" dirty="0" smtClean="0"/>
              <a:t> </a:t>
            </a:r>
            <a:r>
              <a:rPr lang="en-US" b="1" dirty="0" err="1" smtClean="0"/>
              <a:t>button.setText</a:t>
            </a:r>
            <a:r>
              <a:rPr lang="en-US" b="1" dirty="0"/>
              <a:t>("Click me</a:t>
            </a:r>
            <a:r>
              <a:rPr lang="en-US" b="1" dirty="0" smtClean="0"/>
              <a:t>!");</a:t>
            </a:r>
            <a:r>
              <a:rPr lang="en-US" dirty="0" smtClean="0"/>
              <a:t>…</a:t>
            </a:r>
            <a:endParaRPr lang="en-US" b="1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Solution: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We forgot to initialize our button!</a:t>
            </a:r>
          </a:p>
        </p:txBody>
      </p:sp>
    </p:spTree>
    <p:extLst>
      <p:ext uri="{BB962C8B-B14F-4D97-AF65-F5344CB8AC3E}">
        <p14:creationId xmlns:p14="http://schemas.microsoft.com/office/powerpoint/2010/main" val="313857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</a:rPr>
              <a:t>public </a:t>
            </a:r>
            <a:r>
              <a:rPr lang="en-US" b="1" dirty="0">
                <a:solidFill>
                  <a:srgbClr val="000080"/>
                </a:solidFill>
              </a:rPr>
              <a:t>class </a:t>
            </a:r>
            <a:r>
              <a:rPr lang="en-US" dirty="0" err="1"/>
              <a:t>MainActivity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</a:rPr>
              <a:t>extends </a:t>
            </a:r>
            <a:r>
              <a:rPr lang="en-US" dirty="0" err="1"/>
              <a:t>AppCompatActivity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>
                <a:solidFill>
                  <a:srgbClr val="660E7A"/>
                </a:solidFill>
              </a:rPr>
              <a:t>clicks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Button </a:t>
            </a:r>
            <a:r>
              <a:rPr lang="en-US" b="1" dirty="0" err="1">
                <a:solidFill>
                  <a:srgbClr val="660E7A"/>
                </a:solidFill>
              </a:rPr>
              <a:t>button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00"/>
                </a:solidFill>
              </a:rPr>
              <a:t>@Override</a:t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protected void </a:t>
            </a:r>
            <a:r>
              <a:rPr lang="en-US" dirty="0" err="1"/>
              <a:t>onCreate</a:t>
            </a:r>
            <a:r>
              <a:rPr lang="en-US" dirty="0"/>
              <a:t>(Bundle </a:t>
            </a:r>
            <a:r>
              <a:rPr lang="en-US" dirty="0" err="1"/>
              <a:t>savedInstanceState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000080"/>
                </a:solidFill>
              </a:rPr>
              <a:t>super</a:t>
            </a:r>
            <a:r>
              <a:rPr lang="en-US" dirty="0" err="1"/>
              <a:t>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setContentView</a:t>
            </a:r>
            <a:r>
              <a:rPr lang="en-US" dirty="0"/>
              <a:t>(</a:t>
            </a:r>
            <a:r>
              <a:rPr lang="en-US" dirty="0" err="1"/>
              <a:t>R.layout.</a:t>
            </a:r>
            <a:r>
              <a:rPr lang="en-US" b="1" i="1" dirty="0" err="1">
                <a:solidFill>
                  <a:srgbClr val="660E7A"/>
                </a:solidFill>
              </a:rPr>
              <a:t>activity_main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Fix #1: initialize the code!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>
                <a:solidFill>
                  <a:srgbClr val="660E7A"/>
                </a:solidFill>
              </a:rPr>
              <a:t>button </a:t>
            </a:r>
            <a:r>
              <a:rPr lang="en-US" dirty="0"/>
              <a:t>= (Button) 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</a:t>
            </a:r>
            <a:r>
              <a:rPr lang="en-US" b="1" i="1" dirty="0" err="1">
                <a:solidFill>
                  <a:srgbClr val="660E7A"/>
                </a:solidFill>
              </a:rPr>
              <a:t>button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Error #1! Didn't initialize!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button</a:t>
            </a:r>
            <a:r>
              <a:rPr lang="en-US" dirty="0" err="1"/>
              <a:t>.setText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"Click me!"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public void </a:t>
            </a:r>
            <a:r>
              <a:rPr lang="en-US" dirty="0" err="1"/>
              <a:t>incrementClick</a:t>
            </a:r>
            <a:r>
              <a:rPr lang="en-US" dirty="0"/>
              <a:t>(View view)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660E7A"/>
                </a:solidFill>
              </a:rPr>
              <a:t>clicks</a:t>
            </a:r>
            <a:r>
              <a:rPr lang="en-US" dirty="0"/>
              <a:t>++;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45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with Toast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6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Toasts are the black notifications that appear at the bottom of your app!</a:t>
            </a:r>
            <a:endParaRPr lang="en-US" dirty="0"/>
          </a:p>
        </p:txBody>
      </p:sp>
      <p:pic>
        <p:nvPicPr>
          <p:cNvPr id="5122" name="Picture 2" descr="C:\Users\JoshDesktop\OneDrive\Work Things\DubTech\pictures\blog\Lecture 4 Debug\5 Toa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371600"/>
            <a:ext cx="3429000" cy="532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978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Toast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Toast.</a:t>
            </a:r>
            <a:r>
              <a:rPr lang="en-US" i="1" dirty="0" err="1"/>
              <a:t>makeText</a:t>
            </a:r>
            <a:r>
              <a:rPr lang="en-US" dirty="0"/>
              <a:t>(</a:t>
            </a:r>
            <a:r>
              <a:rPr lang="en-US" b="1" dirty="0"/>
              <a:t>this</a:t>
            </a:r>
            <a:r>
              <a:rPr lang="en-US" dirty="0"/>
              <a:t>, </a:t>
            </a:r>
            <a:r>
              <a:rPr lang="en-US" b="1" dirty="0" smtClean="0"/>
              <a:t>“Your Message”</a:t>
            </a:r>
            <a:r>
              <a:rPr lang="en-US" dirty="0" smtClean="0"/>
              <a:t>, </a:t>
            </a:r>
            <a:r>
              <a:rPr lang="en-US" dirty="0" err="1"/>
              <a:t>Toast.</a:t>
            </a:r>
            <a:r>
              <a:rPr lang="en-US" b="1" i="1" dirty="0" err="1"/>
              <a:t>LENGTH_LONG</a:t>
            </a:r>
            <a:r>
              <a:rPr lang="en-US" dirty="0"/>
              <a:t>).show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Two options for length</a:t>
            </a:r>
          </a:p>
          <a:p>
            <a:pPr lvl="2"/>
            <a:r>
              <a:rPr lang="en-US" dirty="0" err="1" smtClean="0"/>
              <a:t>Toast.LENGTH_LONG</a:t>
            </a:r>
            <a:endParaRPr lang="en-US" dirty="0" smtClean="0"/>
          </a:p>
          <a:p>
            <a:pPr lvl="2"/>
            <a:r>
              <a:rPr lang="en-US" dirty="0" err="1" smtClean="0"/>
              <a:t>Toast.LENGTH_SHORT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1584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Goal: Initialize our click variable and every 5</a:t>
            </a:r>
            <a:r>
              <a:rPr lang="en-US" baseline="30000" dirty="0" smtClean="0"/>
              <a:t>th</a:t>
            </a:r>
            <a:r>
              <a:rPr lang="en-US" dirty="0" smtClean="0"/>
              <a:t> time it gets hit we send a Toast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929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Toast!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/>
              <a:t>MainActivity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</a:rPr>
              <a:t>extends </a:t>
            </a:r>
            <a:r>
              <a:rPr lang="en-US" dirty="0" err="1"/>
              <a:t>AppCompatActivity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>
                <a:solidFill>
                  <a:srgbClr val="660E7A"/>
                </a:solidFill>
              </a:rPr>
              <a:t>clicks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Button </a:t>
            </a:r>
            <a:r>
              <a:rPr lang="en-US" b="1" dirty="0" err="1">
                <a:solidFill>
                  <a:srgbClr val="660E7A"/>
                </a:solidFill>
              </a:rPr>
              <a:t>button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Toast </a:t>
            </a:r>
            <a:r>
              <a:rPr lang="en-US" b="1" dirty="0" err="1">
                <a:solidFill>
                  <a:srgbClr val="660E7A"/>
                </a:solidFill>
              </a:rPr>
              <a:t>toast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00"/>
                </a:solidFill>
              </a:rPr>
              <a:t>@Override</a:t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protected void </a:t>
            </a:r>
            <a:r>
              <a:rPr lang="en-US" dirty="0" err="1"/>
              <a:t>onCreate</a:t>
            </a:r>
            <a:r>
              <a:rPr lang="en-US" dirty="0"/>
              <a:t>(Bundle </a:t>
            </a:r>
            <a:r>
              <a:rPr lang="en-US" dirty="0" err="1"/>
              <a:t>savedInstanceState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000080"/>
                </a:solidFill>
              </a:rPr>
              <a:t>super</a:t>
            </a:r>
            <a:r>
              <a:rPr lang="en-US" dirty="0" err="1"/>
              <a:t>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setContentView</a:t>
            </a:r>
            <a:r>
              <a:rPr lang="en-US" dirty="0"/>
              <a:t>(</a:t>
            </a:r>
            <a:r>
              <a:rPr lang="en-US" dirty="0" err="1"/>
              <a:t>R.layout.</a:t>
            </a:r>
            <a:r>
              <a:rPr lang="en-US" b="1" i="1" dirty="0" err="1">
                <a:solidFill>
                  <a:srgbClr val="660E7A"/>
                </a:solidFill>
              </a:rPr>
              <a:t>activity_main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Fix #1: initialize the code!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>
                <a:solidFill>
                  <a:srgbClr val="660E7A"/>
                </a:solidFill>
              </a:rPr>
              <a:t>button </a:t>
            </a:r>
            <a:r>
              <a:rPr lang="en-US" dirty="0"/>
              <a:t>= (Button) 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</a:t>
            </a:r>
            <a:r>
              <a:rPr lang="en-US" b="1" i="1" dirty="0" err="1">
                <a:solidFill>
                  <a:srgbClr val="660E7A"/>
                </a:solidFill>
              </a:rPr>
              <a:t>button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Error #1! Didn't initialize!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button</a:t>
            </a:r>
            <a:r>
              <a:rPr lang="en-US" dirty="0" err="1"/>
              <a:t>.setText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"Click me!"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Error #2: wrong start value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>
                <a:solidFill>
                  <a:srgbClr val="660E7A"/>
                </a:solidFill>
              </a:rPr>
              <a:t>clicks </a:t>
            </a:r>
            <a:r>
              <a:rPr lang="en-US" dirty="0"/>
              <a:t>= 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public void </a:t>
            </a:r>
            <a:r>
              <a:rPr lang="en-US" dirty="0" err="1"/>
              <a:t>incrementClick</a:t>
            </a:r>
            <a:r>
              <a:rPr lang="en-US" dirty="0"/>
              <a:t>(View view)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660E7A"/>
                </a:solidFill>
              </a:rPr>
              <a:t>clicks</a:t>
            </a:r>
            <a:r>
              <a:rPr lang="en-US" dirty="0"/>
              <a:t>++;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Whenever we hit our button 5 times, we would show a toast notification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>
                <a:solidFill>
                  <a:srgbClr val="000080"/>
                </a:solidFill>
              </a:rPr>
              <a:t>if </a:t>
            </a:r>
            <a:r>
              <a:rPr lang="en-US" dirty="0"/>
              <a:t>(</a:t>
            </a:r>
            <a:r>
              <a:rPr lang="en-US" b="1" dirty="0">
                <a:solidFill>
                  <a:srgbClr val="660E7A"/>
                </a:solidFill>
              </a:rPr>
              <a:t>clicks </a:t>
            </a:r>
            <a:r>
              <a:rPr lang="en-US" dirty="0"/>
              <a:t>% </a:t>
            </a:r>
            <a:r>
              <a:rPr lang="en-US" dirty="0">
                <a:solidFill>
                  <a:srgbClr val="0000FF"/>
                </a:solidFill>
              </a:rPr>
              <a:t>5 </a:t>
            </a:r>
            <a:r>
              <a:rPr lang="en-US" dirty="0"/>
              <a:t>== 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Toast.</a:t>
            </a:r>
            <a:r>
              <a:rPr lang="en-US" i="1" dirty="0" err="1"/>
              <a:t>makeText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this</a:t>
            </a:r>
            <a:r>
              <a:rPr lang="en-US" dirty="0"/>
              <a:t>, </a:t>
            </a:r>
            <a:r>
              <a:rPr lang="en-US" b="1" dirty="0">
                <a:solidFill>
                  <a:srgbClr val="008000"/>
                </a:solidFill>
              </a:rPr>
              <a:t>"You've clicked your button 5 times!"</a:t>
            </a:r>
            <a:r>
              <a:rPr lang="en-US" dirty="0"/>
              <a:t>, </a:t>
            </a:r>
            <a:r>
              <a:rPr lang="en-US" dirty="0" err="1"/>
              <a:t>Toast.</a:t>
            </a:r>
            <a:r>
              <a:rPr lang="en-US" b="1" i="1" dirty="0" err="1">
                <a:solidFill>
                  <a:srgbClr val="660E7A"/>
                </a:solidFill>
              </a:rPr>
              <a:t>LENGTH_SHORT</a:t>
            </a:r>
            <a:r>
              <a:rPr lang="en-US" dirty="0"/>
              <a:t>).show();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21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only have to hit the button 4 times for the toast to show up!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Easy to fix, but how would we debug this if it was more complicated problem?</a:t>
            </a:r>
          </a:p>
          <a:p>
            <a:r>
              <a:rPr lang="en-US" dirty="0" smtClean="0"/>
              <a:t>Solution 1 – Use Toast to output our click values</a:t>
            </a:r>
          </a:p>
          <a:p>
            <a:r>
              <a:rPr lang="en-US" dirty="0" smtClean="0"/>
              <a:t>Solution 2 – Or…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2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Lesson’s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Goal</a:t>
            </a:r>
            <a:r>
              <a:rPr lang="en-US" dirty="0"/>
              <a:t> – </a:t>
            </a:r>
            <a:r>
              <a:rPr lang="en-US" dirty="0" smtClean="0"/>
              <a:t>Learn the tools available for when you code goes wrong</a:t>
            </a:r>
            <a:endParaRPr lang="en-US" dirty="0"/>
          </a:p>
          <a:p>
            <a:r>
              <a:rPr lang="en-US" b="1" dirty="0"/>
              <a:t>What we need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Main Activity</a:t>
            </a:r>
            <a:endParaRPr lang="en-US" dirty="0"/>
          </a:p>
          <a:p>
            <a:pPr lvl="2"/>
            <a:r>
              <a:rPr lang="en-US" dirty="0" smtClean="0"/>
              <a:t>Button to increment our click value</a:t>
            </a:r>
          </a:p>
          <a:p>
            <a:r>
              <a:rPr lang="en-US" dirty="0" smtClean="0"/>
              <a:t>Learning Goals:</a:t>
            </a:r>
          </a:p>
          <a:p>
            <a:pPr lvl="1"/>
            <a:r>
              <a:rPr lang="en-US" dirty="0" smtClean="0"/>
              <a:t>Error logs – How to read them</a:t>
            </a:r>
          </a:p>
          <a:p>
            <a:pPr lvl="1"/>
            <a:r>
              <a:rPr lang="en-US" dirty="0" smtClean="0"/>
              <a:t>Toast – How to use the </a:t>
            </a:r>
            <a:r>
              <a:rPr lang="en-US" dirty="0" err="1" smtClean="0"/>
              <a:t>notificaiton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Log – How to use Android’s logging feature</a:t>
            </a:r>
          </a:p>
          <a:p>
            <a:pPr lvl="1"/>
            <a:r>
              <a:rPr lang="en-US" dirty="0" smtClean="0"/>
              <a:t>Debugger – How to run your code, line by line</a:t>
            </a:r>
          </a:p>
        </p:txBody>
      </p:sp>
    </p:spTree>
    <p:extLst>
      <p:ext uri="{BB962C8B-B14F-4D97-AF65-F5344CB8AC3E}">
        <p14:creationId xmlns:p14="http://schemas.microsoft.com/office/powerpoint/2010/main" val="39001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Log.d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21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Log.d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Android’s logging debugger class</a:t>
            </a:r>
          </a:p>
          <a:p>
            <a:pPr lvl="1"/>
            <a:r>
              <a:rPr lang="en-US" dirty="0" smtClean="0"/>
              <a:t>Prints value to our </a:t>
            </a:r>
            <a:r>
              <a:rPr lang="en-US" dirty="0" err="1" smtClean="0"/>
              <a:t>Catlog</a:t>
            </a:r>
            <a:r>
              <a:rPr lang="en-US" dirty="0" smtClean="0"/>
              <a:t> console in Android Studio</a:t>
            </a:r>
          </a:p>
          <a:p>
            <a:r>
              <a:rPr lang="en-US" dirty="0" smtClean="0"/>
              <a:t>How to use:</a:t>
            </a:r>
          </a:p>
          <a:p>
            <a:pPr lvl="1"/>
            <a:r>
              <a:rPr lang="en-US" dirty="0" err="1" smtClean="0"/>
              <a:t>Log.</a:t>
            </a:r>
            <a:r>
              <a:rPr lang="en-US" i="1" dirty="0" err="1" smtClean="0"/>
              <a:t>d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8000"/>
                </a:solidFill>
              </a:rPr>
              <a:t>“Log Tag"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8000"/>
                </a:solidFill>
              </a:rPr>
              <a:t>“Log Message"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21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/>
          <a:lstStyle/>
          <a:p>
            <a:r>
              <a:rPr lang="en-US" dirty="0" smtClean="0"/>
              <a:t>In the top right corner of console</a:t>
            </a:r>
          </a:p>
          <a:p>
            <a:pPr lvl="1"/>
            <a:r>
              <a:rPr lang="en-US" dirty="0" smtClean="0"/>
              <a:t>Select Edit Filter Configuration</a:t>
            </a:r>
          </a:p>
          <a:p>
            <a:pPr lvl="1"/>
            <a:r>
              <a:rPr lang="en-US" dirty="0" smtClean="0"/>
              <a:t>Set </a:t>
            </a:r>
            <a:r>
              <a:rPr lang="en-US" b="1" dirty="0" smtClean="0"/>
              <a:t>Log Tag </a:t>
            </a:r>
            <a:r>
              <a:rPr lang="en-US" dirty="0" smtClean="0"/>
              <a:t>to the name of our tag that we set</a:t>
            </a:r>
            <a:endParaRPr lang="en-US" b="1" dirty="0"/>
          </a:p>
        </p:txBody>
      </p:sp>
      <p:pic>
        <p:nvPicPr>
          <p:cNvPr id="6146" name="Picture 2" descr="C:\Users\JoshDesktop\OneDrive\Work Things\DubTech\pictures\blog\Lecture 4 Debug\6Logging meth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3352800"/>
            <a:ext cx="9655666" cy="339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421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MainActivity.java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/>
              <a:t>MainActivity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</a:rPr>
              <a:t>extends </a:t>
            </a:r>
            <a:r>
              <a:rPr lang="en-US" dirty="0" err="1"/>
              <a:t>AppCompatActivity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>
                <a:solidFill>
                  <a:srgbClr val="660E7A"/>
                </a:solidFill>
              </a:rPr>
              <a:t>clicks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Button </a:t>
            </a:r>
            <a:r>
              <a:rPr lang="en-US" b="1" dirty="0" err="1">
                <a:solidFill>
                  <a:srgbClr val="660E7A"/>
                </a:solidFill>
              </a:rPr>
              <a:t>button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Toast </a:t>
            </a:r>
            <a:r>
              <a:rPr lang="en-US" b="1" dirty="0" err="1">
                <a:solidFill>
                  <a:srgbClr val="660E7A"/>
                </a:solidFill>
              </a:rPr>
              <a:t>toast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00"/>
                </a:solidFill>
              </a:rPr>
              <a:t>@Override</a:t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protected void </a:t>
            </a:r>
            <a:r>
              <a:rPr lang="en-US" dirty="0" err="1"/>
              <a:t>onCreate</a:t>
            </a:r>
            <a:r>
              <a:rPr lang="en-US" dirty="0"/>
              <a:t>(Bundle </a:t>
            </a:r>
            <a:r>
              <a:rPr lang="en-US" dirty="0" err="1"/>
              <a:t>savedInstanceState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000080"/>
                </a:solidFill>
              </a:rPr>
              <a:t>super</a:t>
            </a:r>
            <a:r>
              <a:rPr lang="en-US" dirty="0" err="1"/>
              <a:t>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setContentView</a:t>
            </a:r>
            <a:r>
              <a:rPr lang="en-US" dirty="0"/>
              <a:t>(</a:t>
            </a:r>
            <a:r>
              <a:rPr lang="en-US" dirty="0" err="1"/>
              <a:t>R.layout.</a:t>
            </a:r>
            <a:r>
              <a:rPr lang="en-US" b="1" i="1" dirty="0" err="1">
                <a:solidFill>
                  <a:srgbClr val="660E7A"/>
                </a:solidFill>
              </a:rPr>
              <a:t>activity_main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Fix #1: initialize the code!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>
                <a:solidFill>
                  <a:srgbClr val="660E7A"/>
                </a:solidFill>
              </a:rPr>
              <a:t>button </a:t>
            </a:r>
            <a:r>
              <a:rPr lang="en-US" dirty="0"/>
              <a:t>= (Button) 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</a:t>
            </a:r>
            <a:r>
              <a:rPr lang="en-US" b="1" i="1" dirty="0" err="1">
                <a:solidFill>
                  <a:srgbClr val="660E7A"/>
                </a:solidFill>
              </a:rPr>
              <a:t>button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Error #1! Didn't initialize!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button</a:t>
            </a:r>
            <a:r>
              <a:rPr lang="en-US" dirty="0" err="1"/>
              <a:t>.setText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"Click me!"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Error #2: wrong start value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>
                <a:solidFill>
                  <a:srgbClr val="660E7A"/>
                </a:solidFill>
              </a:rPr>
              <a:t>clicks </a:t>
            </a:r>
            <a:r>
              <a:rPr lang="en-US" dirty="0"/>
              <a:t>= 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Log.</a:t>
            </a:r>
            <a:r>
              <a:rPr lang="en-US" i="1" dirty="0" err="1"/>
              <a:t>d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"Tag to find"</a:t>
            </a:r>
            <a:r>
              <a:rPr lang="en-US" dirty="0"/>
              <a:t>, </a:t>
            </a:r>
            <a:r>
              <a:rPr lang="en-US" b="1" dirty="0">
                <a:solidFill>
                  <a:srgbClr val="008000"/>
                </a:solidFill>
              </a:rPr>
              <a:t>"our logging message"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public void </a:t>
            </a:r>
            <a:r>
              <a:rPr lang="en-US" dirty="0" err="1"/>
              <a:t>incrementClick</a:t>
            </a:r>
            <a:r>
              <a:rPr lang="en-US" dirty="0"/>
              <a:t>(View view)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660E7A"/>
                </a:solidFill>
              </a:rPr>
              <a:t>clicks</a:t>
            </a:r>
            <a:r>
              <a:rPr lang="en-US" dirty="0"/>
              <a:t>++;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Log.</a:t>
            </a:r>
            <a:r>
              <a:rPr lang="en-US" i="1" dirty="0" err="1"/>
              <a:t>d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DebugPractice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, </a:t>
            </a:r>
            <a:r>
              <a:rPr lang="en-US" b="1" dirty="0">
                <a:solidFill>
                  <a:srgbClr val="008000"/>
                </a:solidFill>
              </a:rPr>
              <a:t>"our click is " </a:t>
            </a:r>
            <a:r>
              <a:rPr lang="en-US" dirty="0"/>
              <a:t>+ </a:t>
            </a:r>
            <a:r>
              <a:rPr lang="en-US" b="1" dirty="0">
                <a:solidFill>
                  <a:srgbClr val="660E7A"/>
                </a:solidFill>
              </a:rPr>
              <a:t>clicks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Whenever we hit our button 5 times, we would show a toast notification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>
                <a:solidFill>
                  <a:srgbClr val="000080"/>
                </a:solidFill>
              </a:rPr>
              <a:t>if </a:t>
            </a:r>
            <a:r>
              <a:rPr lang="en-US" dirty="0"/>
              <a:t>(</a:t>
            </a:r>
            <a:r>
              <a:rPr lang="en-US" b="1" dirty="0">
                <a:solidFill>
                  <a:srgbClr val="660E7A"/>
                </a:solidFill>
              </a:rPr>
              <a:t>clicks </a:t>
            </a:r>
            <a:r>
              <a:rPr lang="en-US" dirty="0"/>
              <a:t>% </a:t>
            </a:r>
            <a:r>
              <a:rPr lang="en-US" dirty="0">
                <a:solidFill>
                  <a:srgbClr val="0000FF"/>
                </a:solidFill>
              </a:rPr>
              <a:t>5 </a:t>
            </a:r>
            <a:r>
              <a:rPr lang="en-US" dirty="0"/>
              <a:t>== 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Toast.</a:t>
            </a:r>
            <a:r>
              <a:rPr lang="en-US" i="1" dirty="0" err="1"/>
              <a:t>makeText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this</a:t>
            </a:r>
            <a:r>
              <a:rPr lang="en-US" dirty="0"/>
              <a:t>, </a:t>
            </a:r>
            <a:r>
              <a:rPr lang="en-US" b="1" dirty="0">
                <a:solidFill>
                  <a:srgbClr val="008000"/>
                </a:solidFill>
              </a:rPr>
              <a:t>"You've clicked your button 5 times!"</a:t>
            </a:r>
            <a:r>
              <a:rPr lang="en-US" dirty="0"/>
              <a:t>, </a:t>
            </a:r>
            <a:r>
              <a:rPr lang="en-US" dirty="0" err="1"/>
              <a:t>Toast.</a:t>
            </a:r>
            <a:r>
              <a:rPr lang="en-US" b="1" i="1" dirty="0" err="1">
                <a:solidFill>
                  <a:srgbClr val="660E7A"/>
                </a:solidFill>
              </a:rPr>
              <a:t>LENGTH_SHORT</a:t>
            </a:r>
            <a:r>
              <a:rPr lang="en-US" dirty="0"/>
              <a:t>).show();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1600200"/>
            <a:ext cx="289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added a Log object in our </a:t>
            </a:r>
            <a:r>
              <a:rPr lang="en-US" dirty="0" err="1" smtClean="0"/>
              <a:t>incrementClick</a:t>
            </a:r>
            <a:r>
              <a:rPr lang="en-US" dirty="0" smtClean="0"/>
              <a:t> to see what our value is and what do you know! We set our starting value to 1 instead of 0! Oops!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6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your code and see your logs!</a:t>
            </a:r>
            <a:endParaRPr lang="en-US" dirty="0"/>
          </a:p>
        </p:txBody>
      </p:sp>
      <p:pic>
        <p:nvPicPr>
          <p:cNvPr id="1026" name="Picture 2" descr="C:\Users\JoshDesktop\OneDrive\Work Things\DubTech\pictures\blog\Lecture 4 Debug\1111 Log cons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91982"/>
            <a:ext cx="7315200" cy="526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056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Debugger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and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the debugger you can walk through your code line by line and see the values of your variables</a:t>
            </a:r>
          </a:p>
          <a:p>
            <a:r>
              <a:rPr lang="en-US" dirty="0" smtClean="0"/>
              <a:t>You can stop at specific locations in your code by setting break points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 descr="C:\Users\JoshDesktop\OneDrive\Work Things\DubTech\pictures\blog\Lecture 4 Debug\7Setting up a break poi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114800"/>
            <a:ext cx="4114800" cy="297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56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Debug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8195" name="Picture 3" descr="C:\Users\JoshDesktop\OneDrive\Work Things\DubTech\pictures\blog\Lecture 4 Debug\8 Running Debu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2819400"/>
            <a:ext cx="8763000" cy="12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19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Your App Like Normal Until…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hit the breakpoint</a:t>
            </a:r>
            <a:endParaRPr lang="en-US" dirty="0"/>
          </a:p>
        </p:txBody>
      </p:sp>
      <p:pic>
        <p:nvPicPr>
          <p:cNvPr id="10242" name="Picture 2" descr="C:\Users\JoshDesktop\OneDrive\Work Things\DubTech\pictures\blog\Lecture 4 Debug\9 Hit Break Poi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14600"/>
            <a:ext cx="7402513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77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1. </a:t>
            </a:r>
            <a:r>
              <a:rPr lang="en-US" b="1" dirty="0" smtClean="0"/>
              <a:t>Step Over</a:t>
            </a:r>
            <a:r>
              <a:rPr lang="en-US" dirty="0" smtClean="0"/>
              <a:t>: Moves to the next line</a:t>
            </a:r>
          </a:p>
          <a:p>
            <a:r>
              <a:rPr lang="en-US" dirty="0" smtClean="0"/>
              <a:t>2. </a:t>
            </a:r>
            <a:r>
              <a:rPr lang="en-US" b="1" dirty="0" smtClean="0"/>
              <a:t>Step In: </a:t>
            </a:r>
            <a:r>
              <a:rPr lang="en-US" dirty="0" smtClean="0"/>
              <a:t>Moves into a method or the next line</a:t>
            </a:r>
          </a:p>
          <a:p>
            <a:r>
              <a:rPr lang="en-US" b="1" dirty="0" smtClean="0"/>
              <a:t>3. Step Out: </a:t>
            </a:r>
            <a:r>
              <a:rPr lang="en-US" dirty="0" smtClean="0"/>
              <a:t>Moves out of your current method</a:t>
            </a:r>
            <a:endParaRPr lang="en-US" b="1" dirty="0"/>
          </a:p>
        </p:txBody>
      </p:sp>
      <p:pic>
        <p:nvPicPr>
          <p:cNvPr id="11266" name="Picture 2" descr="C:\Users\JoshDesktop\OneDrive\Work Things\DubTech\pictures\blog\Lecture 4 Debug\10 Contro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24000"/>
            <a:ext cx="2238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77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/>
              <a:t>Intent</a:t>
            </a:r>
            <a:r>
              <a:rPr lang="en-US" dirty="0"/>
              <a:t> is Android’s way to signal your app that you want to change Activities.</a:t>
            </a:r>
          </a:p>
          <a:p>
            <a:pPr lvl="0"/>
            <a:r>
              <a:rPr lang="en-US" b="1" dirty="0"/>
              <a:t>Fragments</a:t>
            </a:r>
            <a:r>
              <a:rPr lang="en-US" dirty="0"/>
              <a:t> on the other hand keep your app on the same Activity but you would be creating your own Fragment class that you can easily re-use in your Activities whenever you want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dirty="0" smtClean="0"/>
              <a:t>We’re working with Intents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26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Variable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information on the variables in your current line </a:t>
            </a:r>
            <a:endParaRPr lang="en-US" dirty="0"/>
          </a:p>
        </p:txBody>
      </p:sp>
      <p:pic>
        <p:nvPicPr>
          <p:cNvPr id="12290" name="Picture 2" descr="C:\Users\JoshDesktop\OneDrive\Work Things\DubTech\pictures\blog\Lecture 4 Debug\11 Variab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29000"/>
            <a:ext cx="7926090" cy="251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77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Happy Debugging!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7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Checking Your Error Logs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9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project </a:t>
            </a:r>
            <a:r>
              <a:rPr lang="en-US" dirty="0" smtClean="0"/>
              <a:t>called: </a:t>
            </a:r>
            <a:r>
              <a:rPr lang="en-US" dirty="0" err="1" smtClean="0"/>
              <a:t>DebugPractice</a:t>
            </a:r>
            <a:endParaRPr lang="en-US" dirty="0"/>
          </a:p>
          <a:p>
            <a:r>
              <a:rPr lang="en-US" dirty="0"/>
              <a:t>API 16</a:t>
            </a:r>
          </a:p>
          <a:p>
            <a:r>
              <a:rPr lang="en-US" dirty="0"/>
              <a:t>Choose: </a:t>
            </a:r>
            <a:r>
              <a:rPr lang="en-US" b="1" dirty="0"/>
              <a:t>Empty Activity</a:t>
            </a:r>
          </a:p>
          <a:p>
            <a:r>
              <a:rPr lang="en-US" dirty="0"/>
              <a:t>Leave the Activity and Layout name </a:t>
            </a:r>
            <a:r>
              <a:rPr lang="en-US" dirty="0" smtClean="0"/>
              <a:t>as default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0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ctivity_main.xml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i="1" dirty="0"/>
              <a:t>&lt;?</a:t>
            </a:r>
            <a:r>
              <a:rPr lang="en-US" b="1" dirty="0">
                <a:solidFill>
                  <a:srgbClr val="0000FF"/>
                </a:solidFill>
              </a:rPr>
              <a:t>xml version=</a:t>
            </a:r>
            <a:r>
              <a:rPr lang="en-US" b="1" dirty="0">
                <a:solidFill>
                  <a:srgbClr val="008000"/>
                </a:solidFill>
              </a:rPr>
              <a:t>"1.0" </a:t>
            </a:r>
            <a:r>
              <a:rPr lang="en-US" b="1" dirty="0">
                <a:solidFill>
                  <a:srgbClr val="0000FF"/>
                </a:solidFill>
              </a:rPr>
              <a:t>encoding=</a:t>
            </a:r>
            <a:r>
              <a:rPr lang="en-US" b="1" dirty="0">
                <a:solidFill>
                  <a:srgbClr val="008000"/>
                </a:solidFill>
              </a:rPr>
              <a:t>"utf-8"</a:t>
            </a:r>
            <a:r>
              <a:rPr lang="en-US" i="1" dirty="0"/>
              <a:t>?&gt;</a:t>
            </a:r>
            <a:br>
              <a:rPr lang="en-US" i="1" dirty="0"/>
            </a:br>
            <a:r>
              <a:rPr lang="en-US" dirty="0"/>
              <a:t>&lt;</a:t>
            </a:r>
            <a:r>
              <a:rPr lang="en-US" b="1" dirty="0" err="1">
                <a:solidFill>
                  <a:srgbClr val="000080"/>
                </a:solidFill>
              </a:rPr>
              <a:t>RelativeLayout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xmlns: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"http://schemas.android.com/</a:t>
            </a:r>
            <a:r>
              <a:rPr lang="en-US" b="1" dirty="0" err="1">
                <a:solidFill>
                  <a:srgbClr val="008000"/>
                </a:solidFill>
              </a:rPr>
              <a:t>apk</a:t>
            </a:r>
            <a:r>
              <a:rPr lang="en-US" b="1" dirty="0">
                <a:solidFill>
                  <a:srgbClr val="008000"/>
                </a:solidFill>
              </a:rPr>
              <a:t>/res/android"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0000FF"/>
                </a:solidFill>
              </a:rPr>
              <a:t>xmlns:</a:t>
            </a:r>
            <a:r>
              <a:rPr lang="en-US" b="1" dirty="0" err="1">
                <a:solidFill>
                  <a:srgbClr val="660E7A"/>
                </a:solidFill>
              </a:rPr>
              <a:t>tools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"http://schemas.android.com/tools"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:layout_width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match_parent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:layout_height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match_parent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:paddingBottom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</a:t>
            </a:r>
            <a:r>
              <a:rPr lang="en-US" b="1" dirty="0" err="1">
                <a:solidFill>
                  <a:srgbClr val="008000"/>
                </a:solidFill>
              </a:rPr>
              <a:t>dimen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b="1" dirty="0" err="1">
                <a:solidFill>
                  <a:srgbClr val="008000"/>
                </a:solidFill>
              </a:rPr>
              <a:t>activity_vertical_margin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:paddingLeft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</a:t>
            </a:r>
            <a:r>
              <a:rPr lang="en-US" b="1" dirty="0" err="1">
                <a:solidFill>
                  <a:srgbClr val="008000"/>
                </a:solidFill>
              </a:rPr>
              <a:t>dimen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b="1" dirty="0" err="1">
                <a:solidFill>
                  <a:srgbClr val="008000"/>
                </a:solidFill>
              </a:rPr>
              <a:t>activity_horizontal_margin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:paddingRight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</a:t>
            </a:r>
            <a:r>
              <a:rPr lang="en-US" b="1" dirty="0" err="1">
                <a:solidFill>
                  <a:srgbClr val="008000"/>
                </a:solidFill>
              </a:rPr>
              <a:t>dimen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b="1" dirty="0" err="1">
                <a:solidFill>
                  <a:srgbClr val="008000"/>
                </a:solidFill>
              </a:rPr>
              <a:t>activity_horizontal_margin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:paddingTop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</a:t>
            </a:r>
            <a:r>
              <a:rPr lang="en-US" b="1" dirty="0" err="1">
                <a:solidFill>
                  <a:srgbClr val="008000"/>
                </a:solidFill>
              </a:rPr>
              <a:t>dimen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b="1" dirty="0" err="1">
                <a:solidFill>
                  <a:srgbClr val="008000"/>
                </a:solidFill>
              </a:rPr>
              <a:t>activity_vertical_margin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660E7A"/>
                </a:solidFill>
              </a:rPr>
              <a:t>tools</a:t>
            </a:r>
            <a:r>
              <a:rPr lang="en-US" b="1" dirty="0" err="1">
                <a:solidFill>
                  <a:srgbClr val="0000FF"/>
                </a:solidFill>
              </a:rPr>
              <a:t>:context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net.joshchang.josh.debugpractice.MainActivity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Button</a:t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:layout_width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wrap_content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:layout_height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wrap_content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:text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"New Button"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:onClick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incrementClick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:id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"@+id/button"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:layout_centerHorizontal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"true"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:layout_marginTop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"191dp" 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 err="1">
                <a:solidFill>
                  <a:srgbClr val="000080"/>
                </a:solidFill>
              </a:rPr>
              <a:t>RelativeLayout</a:t>
            </a:r>
            <a:r>
              <a:rPr lang="en-US" dirty="0"/>
              <a:t>&gt;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C:\Users\JoshDesktop\OneDrive\Work Things\DubTech\pictures\blog\Lecture 4 Debug\1Simple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9" y="1524000"/>
            <a:ext cx="2714625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628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MainActivity.java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000080"/>
                </a:solidFill>
              </a:rPr>
              <a:t>public class </a:t>
            </a:r>
            <a:r>
              <a:rPr lang="en-US" sz="3600" dirty="0" err="1"/>
              <a:t>MainActivity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000080"/>
                </a:solidFill>
              </a:rPr>
              <a:t>extends </a:t>
            </a:r>
            <a:r>
              <a:rPr lang="en-US" sz="3600" dirty="0" err="1"/>
              <a:t>AppCompatActivity</a:t>
            </a:r>
            <a:r>
              <a:rPr lang="en-US" sz="3600" dirty="0"/>
              <a:t> {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b="1" dirty="0" err="1">
                <a:solidFill>
                  <a:srgbClr val="000080"/>
                </a:solidFill>
              </a:rPr>
              <a:t>int</a:t>
            </a:r>
            <a:r>
              <a:rPr lang="en-US" sz="3600" b="1" dirty="0">
                <a:solidFill>
                  <a:srgbClr val="000080"/>
                </a:solidFill>
              </a:rPr>
              <a:t> </a:t>
            </a:r>
            <a:r>
              <a:rPr lang="en-US" sz="3600" b="1" dirty="0">
                <a:solidFill>
                  <a:srgbClr val="660E7A"/>
                </a:solidFill>
              </a:rPr>
              <a:t>clicks</a:t>
            </a:r>
            <a:r>
              <a:rPr lang="en-US" sz="3600" dirty="0"/>
              <a:t>;</a:t>
            </a:r>
            <a:br>
              <a:rPr lang="en-US" sz="3600" dirty="0"/>
            </a:br>
            <a:r>
              <a:rPr lang="en-US" sz="3600" dirty="0"/>
              <a:t>    Button </a:t>
            </a:r>
            <a:r>
              <a:rPr lang="en-US" sz="3600" b="1" dirty="0" err="1">
                <a:solidFill>
                  <a:srgbClr val="660E7A"/>
                </a:solidFill>
              </a:rPr>
              <a:t>button</a:t>
            </a:r>
            <a:r>
              <a:rPr lang="en-US" sz="3600" dirty="0"/>
              <a:t>;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dirty="0">
                <a:solidFill>
                  <a:srgbClr val="808000"/>
                </a:solidFill>
              </a:rPr>
              <a:t>@Override</a:t>
            </a:r>
            <a:br>
              <a:rPr lang="en-US" sz="3600" dirty="0">
                <a:solidFill>
                  <a:srgbClr val="808000"/>
                </a:solidFill>
              </a:rPr>
            </a:br>
            <a:r>
              <a:rPr lang="en-US" sz="3600" dirty="0">
                <a:solidFill>
                  <a:srgbClr val="808000"/>
                </a:solidFill>
              </a:rPr>
              <a:t>    </a:t>
            </a:r>
            <a:r>
              <a:rPr lang="en-US" sz="3600" b="1" dirty="0">
                <a:solidFill>
                  <a:srgbClr val="000080"/>
                </a:solidFill>
              </a:rPr>
              <a:t>protected void </a:t>
            </a:r>
            <a:r>
              <a:rPr lang="en-US" sz="3600" dirty="0" err="1"/>
              <a:t>onCreate</a:t>
            </a:r>
            <a:r>
              <a:rPr lang="en-US" sz="3600" dirty="0"/>
              <a:t>(Bundle </a:t>
            </a:r>
            <a:r>
              <a:rPr lang="en-US" sz="3600" dirty="0" err="1"/>
              <a:t>savedInstanceState</a:t>
            </a:r>
            <a:r>
              <a:rPr lang="en-US" sz="3600" dirty="0"/>
              <a:t>) {</a:t>
            </a:r>
            <a:br>
              <a:rPr lang="en-US" sz="3600" dirty="0"/>
            </a:br>
            <a:r>
              <a:rPr lang="en-US" sz="3600" dirty="0"/>
              <a:t>        </a:t>
            </a:r>
            <a:r>
              <a:rPr lang="en-US" sz="3600" b="1" dirty="0" err="1">
                <a:solidFill>
                  <a:srgbClr val="000080"/>
                </a:solidFill>
              </a:rPr>
              <a:t>super</a:t>
            </a:r>
            <a:r>
              <a:rPr lang="en-US" sz="3600" dirty="0" err="1"/>
              <a:t>.onCreate</a:t>
            </a:r>
            <a:r>
              <a:rPr lang="en-US" sz="3600" dirty="0"/>
              <a:t>(</a:t>
            </a:r>
            <a:r>
              <a:rPr lang="en-US" sz="3600" dirty="0" err="1"/>
              <a:t>savedInstanceState</a:t>
            </a:r>
            <a:r>
              <a:rPr lang="en-US" sz="3600" dirty="0"/>
              <a:t>);</a:t>
            </a:r>
            <a:br>
              <a:rPr lang="en-US" sz="3600" dirty="0"/>
            </a:br>
            <a:r>
              <a:rPr lang="en-US" sz="3600" dirty="0"/>
              <a:t>        </a:t>
            </a:r>
            <a:r>
              <a:rPr lang="en-US" sz="3600" dirty="0" err="1"/>
              <a:t>setContentView</a:t>
            </a:r>
            <a:r>
              <a:rPr lang="en-US" sz="3600" dirty="0"/>
              <a:t>(</a:t>
            </a:r>
            <a:r>
              <a:rPr lang="en-US" sz="3600" dirty="0" err="1"/>
              <a:t>R.layout.</a:t>
            </a:r>
            <a:r>
              <a:rPr lang="en-US" sz="3600" b="1" i="1" dirty="0" err="1">
                <a:solidFill>
                  <a:srgbClr val="660E7A"/>
                </a:solidFill>
              </a:rPr>
              <a:t>activity_main</a:t>
            </a:r>
            <a:r>
              <a:rPr lang="en-US" sz="3600" dirty="0"/>
              <a:t>);</a:t>
            </a:r>
            <a:br>
              <a:rPr lang="en-US" sz="3600" dirty="0"/>
            </a:br>
            <a:r>
              <a:rPr lang="en-US" sz="3600" dirty="0"/>
              <a:t>        </a:t>
            </a:r>
            <a:r>
              <a:rPr lang="en-US" sz="3600" i="1" dirty="0">
                <a:solidFill>
                  <a:srgbClr val="808080"/>
                </a:solidFill>
              </a:rPr>
              <a:t>// Error! Didn't initialize!</a:t>
            </a:r>
            <a:br>
              <a:rPr lang="en-US" sz="3600" i="1" dirty="0">
                <a:solidFill>
                  <a:srgbClr val="808080"/>
                </a:solidFill>
              </a:rPr>
            </a:br>
            <a:r>
              <a:rPr lang="en-US" sz="3600" i="1" dirty="0">
                <a:solidFill>
                  <a:srgbClr val="808080"/>
                </a:solidFill>
              </a:rPr>
              <a:t>        </a:t>
            </a:r>
            <a:r>
              <a:rPr lang="en-US" sz="3600" b="1" dirty="0" err="1">
                <a:solidFill>
                  <a:srgbClr val="660E7A"/>
                </a:solidFill>
              </a:rPr>
              <a:t>button</a:t>
            </a:r>
            <a:r>
              <a:rPr lang="en-US" sz="3600" dirty="0" err="1"/>
              <a:t>.setText</a:t>
            </a:r>
            <a:r>
              <a:rPr lang="en-US" sz="3600" dirty="0"/>
              <a:t>(</a:t>
            </a:r>
            <a:r>
              <a:rPr lang="en-US" sz="3600" b="1" dirty="0">
                <a:solidFill>
                  <a:srgbClr val="008000"/>
                </a:solidFill>
              </a:rPr>
              <a:t>"Click me!"</a:t>
            </a:r>
            <a:r>
              <a:rPr lang="en-US" sz="3600" dirty="0"/>
              <a:t>);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dirty="0" smtClean="0"/>
              <a:t>}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b="1" dirty="0">
                <a:solidFill>
                  <a:srgbClr val="000080"/>
                </a:solidFill>
              </a:rPr>
              <a:t>public void </a:t>
            </a:r>
            <a:r>
              <a:rPr lang="en-US" sz="3600" dirty="0" err="1"/>
              <a:t>incrementClick</a:t>
            </a:r>
            <a:r>
              <a:rPr lang="en-US" sz="3600" dirty="0"/>
              <a:t>(View view) {</a:t>
            </a:r>
            <a:br>
              <a:rPr lang="en-US" sz="3600" dirty="0"/>
            </a:br>
            <a:r>
              <a:rPr lang="en-US" sz="3600" dirty="0"/>
              <a:t>        </a:t>
            </a:r>
            <a:r>
              <a:rPr lang="en-US" sz="3600" b="1" dirty="0">
                <a:solidFill>
                  <a:srgbClr val="660E7A"/>
                </a:solidFill>
              </a:rPr>
              <a:t>clicks</a:t>
            </a:r>
            <a:r>
              <a:rPr lang="en-US" sz="3600" dirty="0"/>
              <a:t>++;</a:t>
            </a:r>
            <a:br>
              <a:rPr lang="en-US" sz="3600" dirty="0"/>
            </a:br>
            <a:r>
              <a:rPr lang="en-US" sz="3600" dirty="0"/>
              <a:t>    }</a:t>
            </a:r>
            <a:br>
              <a:rPr lang="en-US" sz="3600" dirty="0"/>
            </a:br>
            <a:r>
              <a:rPr lang="en-US" sz="3600" dirty="0" smtClean="0"/>
              <a:t>}</a:t>
            </a:r>
          </a:p>
          <a:p>
            <a:pPr marL="0" indent="0">
              <a:buNone/>
            </a:pPr>
            <a:endParaRPr lang="en-US" sz="3500" dirty="0" smtClean="0"/>
          </a:p>
          <a:p>
            <a:pPr marL="0" indent="0">
              <a:buNone/>
            </a:pPr>
            <a:r>
              <a:rPr lang="en-US" dirty="0" smtClean="0"/>
              <a:t>Important: Make sure to copy exactly this!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28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Run your app and see what happens: </a:t>
            </a:r>
            <a:endParaRPr lang="en-US" dirty="0"/>
          </a:p>
        </p:txBody>
      </p:sp>
      <p:pic>
        <p:nvPicPr>
          <p:cNvPr id="2050" name="Picture 2" descr="C:\Users\JoshDesktop\OneDrive\Work Things\DubTech\pictures\blog\Lecture 4 Debug\2Error Mess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2286000"/>
            <a:ext cx="2667000" cy="40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13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Find error log under -&gt; Android Monitor -&gt; </a:t>
            </a:r>
            <a:r>
              <a:rPr lang="en-US" dirty="0" err="1" smtClean="0"/>
              <a:t>Logcat</a:t>
            </a:r>
            <a:endParaRPr lang="en-US" dirty="0"/>
          </a:p>
        </p:txBody>
      </p:sp>
      <p:pic>
        <p:nvPicPr>
          <p:cNvPr id="3075" name="Picture 3" descr="C:\Users\JoshDesktop\OneDrive\Work Things\DubTech\pictures\blog\Lecture 4 Debug\3 Log Cat E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667000"/>
            <a:ext cx="8791576" cy="263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7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</TotalTime>
  <Words>602</Words>
  <Application>Microsoft Office PowerPoint</Application>
  <PresentationFormat>On-screen Show (4:3)</PresentationFormat>
  <Paragraphs>102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Android Lesson 4: Debugging Tools</vt:lpstr>
      <vt:lpstr>Lesson’s Goal</vt:lpstr>
      <vt:lpstr>Changing Views</vt:lpstr>
      <vt:lpstr>Checking Your Error Logs</vt:lpstr>
      <vt:lpstr>Create a New Project</vt:lpstr>
      <vt:lpstr>activity_main.xml</vt:lpstr>
      <vt:lpstr>MainActivity.java</vt:lpstr>
      <vt:lpstr>Error!</vt:lpstr>
      <vt:lpstr>Error Log</vt:lpstr>
      <vt:lpstr>What’s the problem?</vt:lpstr>
      <vt:lpstr>Go to line 16</vt:lpstr>
      <vt:lpstr>Problem and Solution</vt:lpstr>
      <vt:lpstr>Fix</vt:lpstr>
      <vt:lpstr>Testing with Toast</vt:lpstr>
      <vt:lpstr>Toast</vt:lpstr>
      <vt:lpstr>How To Use Toast</vt:lpstr>
      <vt:lpstr>Next Goal</vt:lpstr>
      <vt:lpstr>Using Toast!</vt:lpstr>
      <vt:lpstr>Problem!</vt:lpstr>
      <vt:lpstr>Using Log.d</vt:lpstr>
      <vt:lpstr>What is Log.d</vt:lpstr>
      <vt:lpstr>Using Tags</vt:lpstr>
      <vt:lpstr>MainActivity.java</vt:lpstr>
      <vt:lpstr>Log Results</vt:lpstr>
      <vt:lpstr>Using the Debugger</vt:lpstr>
      <vt:lpstr>Debugger and You</vt:lpstr>
      <vt:lpstr>Running Debug Mode</vt:lpstr>
      <vt:lpstr>Run Your App Like Normal Until…</vt:lpstr>
      <vt:lpstr>Controls</vt:lpstr>
      <vt:lpstr>Get Variable Information</vt:lpstr>
      <vt:lpstr>Happy Debugging!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Lesson 1: How To Android</dc:title>
  <dc:creator>JoshDesktop</dc:creator>
  <cp:lastModifiedBy>JoshDesktop</cp:lastModifiedBy>
  <cp:revision>125</cp:revision>
  <dcterms:created xsi:type="dcterms:W3CDTF">2016-01-05T06:53:29Z</dcterms:created>
  <dcterms:modified xsi:type="dcterms:W3CDTF">2016-04-20T05:50:47Z</dcterms:modified>
</cp:coreProperties>
</file>