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78" r:id="rId13"/>
    <p:sldId id="294" r:id="rId14"/>
    <p:sldId id="295" r:id="rId15"/>
    <p:sldId id="296" r:id="rId16"/>
    <p:sldId id="301" r:id="rId17"/>
    <p:sldId id="297" r:id="rId18"/>
    <p:sldId id="298" r:id="rId19"/>
    <p:sldId id="299" r:id="rId20"/>
    <p:sldId id="300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 varScale="1">
        <p:scale>
          <a:sx n="91" d="100"/>
          <a:sy n="91" d="100"/>
        </p:scale>
        <p:origin x="-22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google.com/icons/#ic_albu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Android </a:t>
            </a:r>
            <a:r>
              <a:rPr lang="en-US" smtClean="0">
                <a:solidFill>
                  <a:schemeClr val="bg1"/>
                </a:solidFill>
              </a:rPr>
              <a:t>Lesson ???: </a:t>
            </a:r>
            <a:r>
              <a:rPr lang="en-US" dirty="0" smtClean="0">
                <a:solidFill>
                  <a:schemeClr val="bg1"/>
                </a:solidFill>
              </a:rPr>
              <a:t>Making Our </a:t>
            </a:r>
            <a:r>
              <a:rPr lang="en-US" dirty="0" err="1" smtClean="0">
                <a:solidFill>
                  <a:schemeClr val="bg1"/>
                </a:solidFill>
              </a:rPr>
              <a:t>Todo</a:t>
            </a:r>
            <a:r>
              <a:rPr lang="en-US" dirty="0" smtClean="0">
                <a:solidFill>
                  <a:schemeClr val="bg1"/>
                </a:solidFill>
              </a:rPr>
              <a:t> App!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Josh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Menu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rgbClr val="660E7A"/>
                </a:solidFill>
                <a:ea typeface="Calibri"/>
                <a:cs typeface="Times New Roman"/>
              </a:rPr>
              <a:t>app</a:t>
            </a:r>
            <a:r>
              <a:rPr lang="en-US" b="1" dirty="0" err="1">
                <a:solidFill>
                  <a:srgbClr val="0000FF"/>
                </a:solidFill>
                <a:ea typeface="Calibri"/>
                <a:cs typeface="Times New Roman"/>
              </a:rPr>
              <a:t>:showAsAction</a:t>
            </a:r>
            <a:r>
              <a:rPr lang="en-US" b="1" dirty="0">
                <a:solidFill>
                  <a:srgbClr val="0000FF"/>
                </a:solidFill>
                <a:ea typeface="Calibri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ea typeface="Calibri"/>
                <a:cs typeface="Times New Roman"/>
              </a:rPr>
              <a:t>"" </a:t>
            </a:r>
            <a:endParaRPr lang="en-US" b="1" dirty="0" smtClean="0">
              <a:solidFill>
                <a:srgbClr val="008000"/>
              </a:solidFill>
              <a:ea typeface="Calibri"/>
              <a:cs typeface="Times New Roman"/>
            </a:endParaRPr>
          </a:p>
          <a:p>
            <a:pPr lvl="1"/>
            <a:r>
              <a:rPr lang="en-US" b="1" dirty="0" smtClean="0"/>
              <a:t>Display options</a:t>
            </a:r>
          </a:p>
          <a:p>
            <a:pPr lvl="2"/>
            <a:r>
              <a:rPr lang="en-US" b="1" dirty="0" smtClean="0"/>
              <a:t>Never:</a:t>
            </a:r>
            <a:r>
              <a:rPr lang="en-US" dirty="0" smtClean="0"/>
              <a:t> Will always be in the Action Bar dropdown menu</a:t>
            </a:r>
            <a:endParaRPr lang="en-US" b="1" dirty="0" smtClean="0"/>
          </a:p>
          <a:p>
            <a:pPr lvl="2"/>
            <a:r>
              <a:rPr lang="en-US" b="1" dirty="0" err="1" smtClean="0"/>
              <a:t>ifRoom</a:t>
            </a:r>
            <a:r>
              <a:rPr lang="en-US" b="1" dirty="0"/>
              <a:t>:</a:t>
            </a:r>
            <a:r>
              <a:rPr lang="en-US" dirty="0" smtClean="0"/>
              <a:t> If space, will be on the Action Bar, otherwise in the dropdown menu</a:t>
            </a:r>
          </a:p>
          <a:p>
            <a:pPr lvl="2"/>
            <a:r>
              <a:rPr lang="en-US" b="1" dirty="0" smtClean="0"/>
              <a:t>Always: </a:t>
            </a:r>
            <a:r>
              <a:rPr lang="en-US" dirty="0" smtClean="0"/>
              <a:t>Item will always be on the </a:t>
            </a:r>
            <a:r>
              <a:rPr lang="en-US" dirty="0" err="1" smtClean="0"/>
              <a:t>ActionBar</a:t>
            </a:r>
            <a:endParaRPr lang="en-US" dirty="0" smtClean="0"/>
          </a:p>
          <a:p>
            <a:pPr lvl="1"/>
            <a:r>
              <a:rPr lang="en-US" b="1" dirty="0" err="1">
                <a:solidFill>
                  <a:srgbClr val="660E7A"/>
                </a:solidFill>
                <a:ea typeface="Calibri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ea typeface="Calibri"/>
                <a:cs typeface="Times New Roman"/>
              </a:rPr>
              <a:t>:icon</a:t>
            </a:r>
            <a:r>
              <a:rPr lang="en-US" b="1" dirty="0">
                <a:solidFill>
                  <a:srgbClr val="0000FF"/>
                </a:solidFill>
                <a:ea typeface="Calibri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ea typeface="Calibri"/>
                <a:cs typeface="Times New Roman"/>
              </a:rPr>
              <a:t>"@</a:t>
            </a:r>
            <a:r>
              <a:rPr lang="en-US" b="1" dirty="0" err="1">
                <a:solidFill>
                  <a:srgbClr val="008000"/>
                </a:solidFill>
                <a:ea typeface="Calibri"/>
                <a:cs typeface="Times New Roman"/>
              </a:rPr>
              <a:t>android:drawable</a:t>
            </a:r>
            <a:r>
              <a:rPr lang="en-US" b="1" dirty="0">
                <a:solidFill>
                  <a:srgbClr val="008000"/>
                </a:solidFill>
                <a:ea typeface="Calibri"/>
                <a:cs typeface="Times New Roman"/>
              </a:rPr>
              <a:t>/</a:t>
            </a:r>
            <a:r>
              <a:rPr lang="en-US" b="1" dirty="0" err="1">
                <a:solidFill>
                  <a:srgbClr val="008000"/>
                </a:solidFill>
                <a:ea typeface="Calibri"/>
                <a:cs typeface="Times New Roman"/>
              </a:rPr>
              <a:t>btn_plus</a:t>
            </a:r>
            <a:r>
              <a:rPr lang="en-US" b="1" dirty="0">
                <a:solidFill>
                  <a:srgbClr val="008000"/>
                </a:solidFill>
                <a:ea typeface="Calibri"/>
                <a:cs typeface="Times New Roman"/>
              </a:rPr>
              <a:t>" </a:t>
            </a:r>
            <a:endParaRPr lang="en-US" b="1" dirty="0" smtClean="0">
              <a:solidFill>
                <a:srgbClr val="008000"/>
              </a:solidFill>
              <a:ea typeface="Calibri"/>
              <a:cs typeface="Times New Roman"/>
            </a:endParaRPr>
          </a:p>
          <a:p>
            <a:pPr lvl="1"/>
            <a:r>
              <a:rPr lang="en-US" dirty="0" smtClean="0"/>
              <a:t>The icon that your option will appear as</a:t>
            </a:r>
          </a:p>
          <a:p>
            <a:pPr lvl="2"/>
            <a:r>
              <a:rPr lang="en-US" dirty="0" smtClean="0"/>
              <a:t>Resources of all icon: </a:t>
            </a:r>
            <a:r>
              <a:rPr lang="en-US" u="sng" dirty="0">
                <a:hlinkClick r:id="rId2"/>
              </a:rPr>
              <a:t>https://design.google.com/icons/#ic_album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5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In Our TodoActivity.java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TodoActivity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>
                <a:solidFill>
                  <a:srgbClr val="000000"/>
                </a:solidFill>
              </a:rPr>
              <a:t>AppCompatActivity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>
                <a:solidFill>
                  <a:srgbClr val="000000"/>
                </a:solidFill>
              </a:rPr>
              <a:t>onCreate</a:t>
            </a:r>
            <a:r>
              <a:rPr lang="en-US" dirty="0">
                <a:solidFill>
                  <a:srgbClr val="000000"/>
                </a:solidFill>
              </a:rPr>
              <a:t>(Bundle </a:t>
            </a:r>
            <a:r>
              <a:rPr lang="en-US" dirty="0" err="1">
                <a:solidFill>
                  <a:srgbClr val="000000"/>
                </a:solidFill>
              </a:rPr>
              <a:t>savedInstanceState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>
                <a:solidFill>
                  <a:srgbClr val="000000"/>
                </a:solidFill>
              </a:rPr>
              <a:t>.onCreate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savedInstanceState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setContentView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activity_todo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Toolbar </a:t>
            </a:r>
            <a:r>
              <a:rPr lang="en-US" dirty="0" err="1">
                <a:solidFill>
                  <a:srgbClr val="000000"/>
                </a:solidFill>
              </a:rPr>
              <a:t>toolbar</a:t>
            </a:r>
            <a:r>
              <a:rPr lang="en-US" dirty="0">
                <a:solidFill>
                  <a:srgbClr val="000000"/>
                </a:solidFill>
              </a:rPr>
              <a:t> = (Toolbar) </a:t>
            </a:r>
            <a:r>
              <a:rPr lang="en-US" dirty="0" err="1">
                <a:solidFill>
                  <a:srgbClr val="000000"/>
                </a:solidFill>
              </a:rPr>
              <a:t>findViewById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toolbar</a:t>
            </a:r>
            <a:r>
              <a:rPr lang="en-US" dirty="0">
                <a:solidFill>
                  <a:srgbClr val="000000"/>
                </a:solidFill>
              </a:rPr>
              <a:t>); </a:t>
            </a:r>
            <a:r>
              <a:rPr lang="en-US" i="1" dirty="0">
                <a:solidFill>
                  <a:srgbClr val="808080"/>
                </a:solidFill>
              </a:rPr>
              <a:t>// 1) gets our Toolbar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setSupportActionBar</a:t>
            </a:r>
            <a:r>
              <a:rPr lang="en-US" dirty="0">
                <a:solidFill>
                  <a:srgbClr val="000000"/>
                </a:solidFill>
              </a:rPr>
              <a:t>(toolbar); </a:t>
            </a:r>
            <a:r>
              <a:rPr lang="en-US" i="1" dirty="0">
                <a:solidFill>
                  <a:srgbClr val="808080"/>
                </a:solidFill>
              </a:rPr>
              <a:t>// 2) adds our Toolbar to our Action Bar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FloatingActionButton</a:t>
            </a:r>
            <a:r>
              <a:rPr lang="en-US" dirty="0">
                <a:solidFill>
                  <a:srgbClr val="000000"/>
                </a:solidFill>
              </a:rPr>
              <a:t> fab = (</a:t>
            </a:r>
            <a:r>
              <a:rPr lang="en-US" dirty="0" err="1">
                <a:solidFill>
                  <a:srgbClr val="000000"/>
                </a:solidFill>
              </a:rPr>
              <a:t>FloatingActionButton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err="1">
                <a:solidFill>
                  <a:srgbClr val="000000"/>
                </a:solidFill>
              </a:rPr>
              <a:t>findViewById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fab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fab.setOnClickListener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View.OnClickListener</a:t>
            </a:r>
            <a:r>
              <a:rPr lang="en-US" dirty="0">
                <a:solidFill>
                  <a:srgbClr val="000000"/>
                </a:solidFill>
              </a:rPr>
              <a:t>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    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>
                <a:solidFill>
                  <a:srgbClr val="000000"/>
                </a:solidFill>
              </a:rPr>
              <a:t>onClick</a:t>
            </a:r>
            <a:r>
              <a:rPr lang="en-US" dirty="0">
                <a:solidFill>
                  <a:srgbClr val="000000"/>
                </a:solidFill>
              </a:rPr>
              <a:t>(View view)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 err="1">
                <a:solidFill>
                  <a:srgbClr val="000000"/>
                </a:solidFill>
              </a:rPr>
              <a:t>Snackbar.</a:t>
            </a:r>
            <a:r>
              <a:rPr lang="en-US" i="1" dirty="0" err="1">
                <a:solidFill>
                  <a:srgbClr val="000000"/>
                </a:solidFill>
              </a:rPr>
              <a:t>make</a:t>
            </a:r>
            <a:r>
              <a:rPr lang="en-US" dirty="0">
                <a:solidFill>
                  <a:srgbClr val="000000"/>
                </a:solidFill>
              </a:rPr>
              <a:t>(view, </a:t>
            </a:r>
            <a:r>
              <a:rPr lang="en-US" b="1" dirty="0">
                <a:solidFill>
                  <a:srgbClr val="008000"/>
                </a:solidFill>
              </a:rPr>
              <a:t>"Replace with your own action"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Snackbar.</a:t>
            </a:r>
            <a:r>
              <a:rPr lang="en-US" b="1" i="1" dirty="0" err="1">
                <a:solidFill>
                  <a:srgbClr val="660E7A"/>
                </a:solidFill>
              </a:rPr>
              <a:t>LENGTH_LONG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        .</a:t>
            </a:r>
            <a:r>
              <a:rPr lang="en-US" dirty="0" err="1">
                <a:solidFill>
                  <a:srgbClr val="000000"/>
                </a:solidFill>
              </a:rPr>
              <a:t>setAction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"Action"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).show();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808080"/>
                </a:solidFill>
              </a:rPr>
              <a:t>// 3) Creates the Action Bar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onCreateOptionsMenu</a:t>
            </a:r>
            <a:r>
              <a:rPr lang="en-US" dirty="0">
                <a:solidFill>
                  <a:srgbClr val="000000"/>
                </a:solidFill>
              </a:rPr>
              <a:t>(Menu menu)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Inflate the menu; this adds items to the action bar if it is present.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getMenuInflater</a:t>
            </a:r>
            <a:r>
              <a:rPr lang="en-US" dirty="0">
                <a:solidFill>
                  <a:srgbClr val="000000"/>
                </a:solidFill>
              </a:rPr>
              <a:t>().inflate(</a:t>
            </a:r>
            <a:r>
              <a:rPr lang="en-US" dirty="0" err="1">
                <a:solidFill>
                  <a:srgbClr val="000000"/>
                </a:solidFill>
              </a:rPr>
              <a:t>R.menu.</a:t>
            </a:r>
            <a:r>
              <a:rPr lang="en-US" b="1" i="1" dirty="0" err="1">
                <a:solidFill>
                  <a:srgbClr val="660E7A"/>
                </a:solidFill>
              </a:rPr>
              <a:t>menu_todo</a:t>
            </a:r>
            <a:r>
              <a:rPr lang="en-US" dirty="0">
                <a:solidFill>
                  <a:srgbClr val="000000"/>
                </a:solidFill>
              </a:rPr>
              <a:t>, menu);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true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808080"/>
                </a:solidFill>
              </a:rPr>
              <a:t>// 4) Sets what happens when the user clicks on one of the items defined in menu_todo.xml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onOptionsItemSelected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MenuItem</a:t>
            </a:r>
            <a:r>
              <a:rPr lang="en-US" dirty="0">
                <a:solidFill>
                  <a:srgbClr val="000000"/>
                </a:solidFill>
              </a:rPr>
              <a:t> item)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Handle action bar item clicks here. The action bar will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// automatically handle clicks on the Home/Up button, so long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// as you specify a parent activity in AndroidManifest.xml.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id = </a:t>
            </a:r>
            <a:r>
              <a:rPr lang="en-US" dirty="0" err="1">
                <a:solidFill>
                  <a:srgbClr val="000000"/>
                </a:solidFill>
              </a:rPr>
              <a:t>item.getItemId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</a:t>
            </a:r>
            <a:r>
              <a:rPr lang="en-US" i="1" dirty="0" err="1">
                <a:solidFill>
                  <a:srgbClr val="808080"/>
                </a:solidFill>
              </a:rPr>
              <a:t>noinspection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SimplifiableIfStatement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(id == 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action_settings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b="1" dirty="0">
                <a:solidFill>
                  <a:srgbClr val="000080"/>
                </a:solidFill>
              </a:rPr>
              <a:t>return true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>
                <a:solidFill>
                  <a:srgbClr val="000000"/>
                </a:solidFill>
              </a:rPr>
              <a:t>.onOptionsItemSelected</a:t>
            </a:r>
            <a:r>
              <a:rPr lang="en-US" dirty="0">
                <a:solidFill>
                  <a:srgbClr val="000000"/>
                </a:solidFill>
              </a:rPr>
              <a:t>(item);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Action Bar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Methods</a:t>
            </a:r>
          </a:p>
          <a:p>
            <a:pPr lvl="1"/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onCreateOptionsMenu</a:t>
            </a:r>
            <a:r>
              <a:rPr lang="en-US" b="1" dirty="0"/>
              <a:t>(Menu menu</a:t>
            </a:r>
            <a:r>
              <a:rPr lang="en-US" b="1" dirty="0" smtClean="0"/>
              <a:t>) </a:t>
            </a:r>
            <a:r>
              <a:rPr lang="en-US" dirty="0" smtClean="0"/>
              <a:t>– Similar to the </a:t>
            </a:r>
            <a:r>
              <a:rPr lang="en-US" dirty="0" err="1" smtClean="0"/>
              <a:t>onCreate</a:t>
            </a:r>
            <a:r>
              <a:rPr lang="en-US" dirty="0"/>
              <a:t> </a:t>
            </a:r>
            <a:r>
              <a:rPr lang="en-US" dirty="0" smtClean="0"/>
              <a:t>method for activities, this is where we create our </a:t>
            </a:r>
            <a:r>
              <a:rPr lang="en-US" dirty="0" err="1" smtClean="0"/>
              <a:t>ActionBar</a:t>
            </a:r>
            <a:endParaRPr lang="en-US" dirty="0" smtClean="0"/>
          </a:p>
          <a:p>
            <a:pPr lvl="1"/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 smtClean="0"/>
              <a:t>OnOptionsItemSelected</a:t>
            </a:r>
            <a:r>
              <a:rPr lang="en-US" b="1" dirty="0" smtClean="0"/>
              <a:t>(</a:t>
            </a:r>
            <a:r>
              <a:rPr lang="en-US" b="1" dirty="0" err="1" smtClean="0"/>
              <a:t>MenuItem</a:t>
            </a:r>
            <a:r>
              <a:rPr lang="en-US" b="1" dirty="0" smtClean="0"/>
              <a:t> </a:t>
            </a:r>
            <a:r>
              <a:rPr lang="en-US" b="1" dirty="0"/>
              <a:t>item</a:t>
            </a:r>
            <a:r>
              <a:rPr lang="en-US" b="1" dirty="0" smtClean="0"/>
              <a:t>)</a:t>
            </a:r>
            <a:r>
              <a:rPr lang="en-US" b="1" dirty="0"/>
              <a:t> </a:t>
            </a:r>
            <a:r>
              <a:rPr lang="en-US" b="1" dirty="0" smtClean="0"/>
              <a:t>– </a:t>
            </a:r>
            <a:r>
              <a:rPr lang="en-US" dirty="0" smtClean="0"/>
              <a:t>This is called whenever a user clicks on an item on our option menu</a:t>
            </a:r>
          </a:p>
          <a:p>
            <a:pPr lvl="2"/>
            <a:r>
              <a:rPr lang="en-US" dirty="0" smtClean="0"/>
              <a:t>We are given the item which the user clicks which we can use to determine which button the user clicked!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0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The </a:t>
            </a:r>
            <a:r>
              <a:rPr lang="en-US" dirty="0" err="1" smtClean="0"/>
              <a:t>FloatingActionBar</a:t>
            </a:r>
            <a:r>
              <a:rPr lang="en-US" dirty="0" smtClean="0"/>
              <a:t> in TodoActivity.java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TodoActivity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>
                <a:solidFill>
                  <a:srgbClr val="000000"/>
                </a:solidFill>
              </a:rPr>
              <a:t>AppCompatActivity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>
                <a:solidFill>
                  <a:srgbClr val="000000"/>
                </a:solidFill>
              </a:rPr>
              <a:t>onCreate</a:t>
            </a:r>
            <a:r>
              <a:rPr lang="en-US" dirty="0">
                <a:solidFill>
                  <a:srgbClr val="000000"/>
                </a:solidFill>
              </a:rPr>
              <a:t>(Bundle </a:t>
            </a:r>
            <a:r>
              <a:rPr lang="en-US" dirty="0" err="1">
                <a:solidFill>
                  <a:srgbClr val="000000"/>
                </a:solidFill>
              </a:rPr>
              <a:t>savedInstanceState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>
                <a:solidFill>
                  <a:srgbClr val="000000"/>
                </a:solidFill>
              </a:rPr>
              <a:t>.onCreate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savedInstanceState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setContentView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activity_todo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Toolbar </a:t>
            </a:r>
            <a:r>
              <a:rPr lang="en-US" dirty="0" err="1">
                <a:solidFill>
                  <a:srgbClr val="000000"/>
                </a:solidFill>
              </a:rPr>
              <a:t>toolbar</a:t>
            </a:r>
            <a:r>
              <a:rPr lang="en-US" dirty="0">
                <a:solidFill>
                  <a:srgbClr val="000000"/>
                </a:solidFill>
              </a:rPr>
              <a:t> = (Toolbar) </a:t>
            </a:r>
            <a:r>
              <a:rPr lang="en-US" dirty="0" err="1">
                <a:solidFill>
                  <a:srgbClr val="000000"/>
                </a:solidFill>
              </a:rPr>
              <a:t>findViewById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toolbar</a:t>
            </a:r>
            <a:r>
              <a:rPr lang="en-US" dirty="0">
                <a:solidFill>
                  <a:srgbClr val="000000"/>
                </a:solidFill>
              </a:rPr>
              <a:t>); </a:t>
            </a:r>
            <a:r>
              <a:rPr lang="en-US" i="1" dirty="0">
                <a:solidFill>
                  <a:srgbClr val="808080"/>
                </a:solidFill>
              </a:rPr>
              <a:t>// 1) gets our Toolbar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setSupportActionBar</a:t>
            </a:r>
            <a:r>
              <a:rPr lang="en-US" dirty="0">
                <a:solidFill>
                  <a:srgbClr val="000000"/>
                </a:solidFill>
              </a:rPr>
              <a:t>(toolbar); </a:t>
            </a:r>
            <a:r>
              <a:rPr lang="en-US" i="1" dirty="0">
                <a:solidFill>
                  <a:srgbClr val="808080"/>
                </a:solidFill>
              </a:rPr>
              <a:t>// 2) adds our Toolbar to our Action Bar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808080"/>
                </a:solidFill>
              </a:rPr>
              <a:t>// 3) Creates the Action Bar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onCreateOptionsMenu</a:t>
            </a:r>
            <a:r>
              <a:rPr lang="en-US" dirty="0">
                <a:solidFill>
                  <a:srgbClr val="000000"/>
                </a:solidFill>
              </a:rPr>
              <a:t>(Menu menu)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Inflate the menu; this adds items to the action bar if it is present.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getMenuInflater</a:t>
            </a:r>
            <a:r>
              <a:rPr lang="en-US" dirty="0">
                <a:solidFill>
                  <a:srgbClr val="000000"/>
                </a:solidFill>
              </a:rPr>
              <a:t>().inflate(</a:t>
            </a:r>
            <a:r>
              <a:rPr lang="en-US" dirty="0" err="1">
                <a:solidFill>
                  <a:srgbClr val="000000"/>
                </a:solidFill>
              </a:rPr>
              <a:t>R.menu.</a:t>
            </a:r>
            <a:r>
              <a:rPr lang="en-US" b="1" i="1" dirty="0" err="1">
                <a:solidFill>
                  <a:srgbClr val="660E7A"/>
                </a:solidFill>
              </a:rPr>
              <a:t>menu_todo</a:t>
            </a:r>
            <a:r>
              <a:rPr lang="en-US" dirty="0">
                <a:solidFill>
                  <a:srgbClr val="000000"/>
                </a:solidFill>
              </a:rPr>
              <a:t>, menu);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true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808080"/>
                </a:solidFill>
              </a:rPr>
              <a:t>// 4) Sets what happens when the user clicks on one of the items defined in menu_todo.xml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onOptionsItemSelected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MenuItem</a:t>
            </a:r>
            <a:r>
              <a:rPr lang="en-US" dirty="0">
                <a:solidFill>
                  <a:srgbClr val="000000"/>
                </a:solidFill>
              </a:rPr>
              <a:t> item)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Handle action bar item clicks here. The action bar will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// automatically handle clicks on the Home/Up button, so long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// as you specify a parent activity in AndroidManifest.xml.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id = </a:t>
            </a:r>
            <a:r>
              <a:rPr lang="en-US" dirty="0" err="1">
                <a:solidFill>
                  <a:srgbClr val="000000"/>
                </a:solidFill>
              </a:rPr>
              <a:t>item.getItemId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</a:t>
            </a:r>
            <a:r>
              <a:rPr lang="en-US" i="1" dirty="0" err="1">
                <a:solidFill>
                  <a:srgbClr val="808080"/>
                </a:solidFill>
              </a:rPr>
              <a:t>noinspection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SimplifiableIfStatement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(id == 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action_settings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b="1" dirty="0">
                <a:solidFill>
                  <a:srgbClr val="000080"/>
                </a:solidFill>
              </a:rPr>
              <a:t>return true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>
                <a:solidFill>
                  <a:srgbClr val="000000"/>
                </a:solidFill>
              </a:rPr>
              <a:t>.onOptionsItemSelected</a:t>
            </a:r>
            <a:r>
              <a:rPr lang="en-US" dirty="0">
                <a:solidFill>
                  <a:srgbClr val="000000"/>
                </a:solidFill>
              </a:rPr>
              <a:t>(item);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4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the </a:t>
            </a:r>
            <a:r>
              <a:rPr lang="en-US" dirty="0" err="1" smtClean="0"/>
              <a:t>FloatingActionBar</a:t>
            </a:r>
            <a:r>
              <a:rPr lang="en-US" dirty="0" smtClean="0"/>
              <a:t> in activity_todo.xml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</a:rPr>
              <a:t>&lt;?</a:t>
            </a:r>
            <a:r>
              <a:rPr lang="en-US" b="1" dirty="0">
                <a:solidFill>
                  <a:srgbClr val="0000FF"/>
                </a:solidFill>
              </a:rPr>
              <a:t>xml version=</a:t>
            </a:r>
            <a:r>
              <a:rPr lang="en-US" b="1" dirty="0">
                <a:solidFill>
                  <a:srgbClr val="008000"/>
                </a:solidFill>
              </a:rPr>
              <a:t>"1.0" </a:t>
            </a:r>
            <a:r>
              <a:rPr lang="en-US" b="1" dirty="0">
                <a:solidFill>
                  <a:srgbClr val="0000FF"/>
                </a:solidFill>
              </a:rPr>
              <a:t>encoding=</a:t>
            </a:r>
            <a:r>
              <a:rPr lang="en-US" b="1" dirty="0">
                <a:solidFill>
                  <a:srgbClr val="008000"/>
                </a:solidFill>
              </a:rPr>
              <a:t>"utf-8"</a:t>
            </a:r>
            <a:r>
              <a:rPr lang="en-US" i="1" dirty="0">
                <a:solidFill>
                  <a:srgbClr val="000000"/>
                </a:solidFill>
              </a:rPr>
              <a:t>?&gt;</a:t>
            </a:r>
            <a:br>
              <a:rPr lang="en-US" i="1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b="1" dirty="0" err="1">
                <a:solidFill>
                  <a:srgbClr val="000080"/>
                </a:solidFill>
              </a:rPr>
              <a:t>android.support.design.widget.CoordinatorLayout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/res/android"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/res-auto"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"http://schemas.android.com/tools"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:fitsSystemWindows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 err="1">
                <a:solidFill>
                  <a:srgbClr val="0000FF"/>
                </a:solidFill>
              </a:rPr>
              <a:t>:context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net.joshchang.josh.todolist.TodoActivity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en-US" b="1" dirty="0" err="1">
                <a:solidFill>
                  <a:srgbClr val="000080"/>
                </a:solidFill>
              </a:rPr>
              <a:t>android.support.design.widget.AppBarLayout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:theme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"@style/</a:t>
            </a:r>
            <a:r>
              <a:rPr lang="en-US" b="1" dirty="0" err="1">
                <a:solidFill>
                  <a:srgbClr val="008000"/>
                </a:solidFill>
              </a:rPr>
              <a:t>AppTheme.AppBarOverlay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&lt;</a:t>
            </a:r>
            <a:r>
              <a:rPr lang="en-US" b="1" dirty="0">
                <a:solidFill>
                  <a:srgbClr val="000080"/>
                </a:solidFill>
              </a:rPr>
              <a:t>android.support.v7.widget.Toolbar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"@+id/toolbar"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"?</a:t>
            </a:r>
            <a:r>
              <a:rPr lang="en-US" b="1" dirty="0" err="1">
                <a:solidFill>
                  <a:srgbClr val="008000"/>
                </a:solidFill>
              </a:rPr>
              <a:t>attr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actionBarSize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:background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"?</a:t>
            </a:r>
            <a:r>
              <a:rPr lang="en-US" b="1" dirty="0" err="1">
                <a:solidFill>
                  <a:srgbClr val="008000"/>
                </a:solidFill>
              </a:rPr>
              <a:t>attr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colorPrimary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 err="1">
                <a:solidFill>
                  <a:srgbClr val="0000FF"/>
                </a:solidFill>
              </a:rPr>
              <a:t>:popupTheme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"@style/</a:t>
            </a:r>
            <a:r>
              <a:rPr lang="en-US" b="1" dirty="0" err="1">
                <a:solidFill>
                  <a:srgbClr val="008000"/>
                </a:solidFill>
              </a:rPr>
              <a:t>AppTheme.PopupOverlay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>
                <a:solidFill>
                  <a:srgbClr val="000000"/>
                </a:solidFill>
              </a:rPr>
              <a:t>/&gt;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&lt;/</a:t>
            </a:r>
            <a:r>
              <a:rPr lang="en-US" b="1" dirty="0" err="1">
                <a:solidFill>
                  <a:srgbClr val="000080"/>
                </a:solidFill>
              </a:rPr>
              <a:t>android.support.design.widget.AppBarLayout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en-US" b="1" dirty="0">
                <a:solidFill>
                  <a:srgbClr val="000080"/>
                </a:solidFill>
              </a:rPr>
              <a:t>include </a:t>
            </a:r>
            <a:r>
              <a:rPr lang="en-US" b="1" dirty="0">
                <a:solidFill>
                  <a:srgbClr val="0000FF"/>
                </a:solidFill>
              </a:rPr>
              <a:t>layout=</a:t>
            </a:r>
            <a:r>
              <a:rPr lang="en-US" b="1" dirty="0">
                <a:solidFill>
                  <a:srgbClr val="008000"/>
                </a:solidFill>
              </a:rPr>
              <a:t>"@layout/</a:t>
            </a:r>
            <a:r>
              <a:rPr lang="en-US" b="1" dirty="0" err="1">
                <a:solidFill>
                  <a:srgbClr val="008000"/>
                </a:solidFill>
              </a:rPr>
              <a:t>content_todo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>
                <a:solidFill>
                  <a:srgbClr val="000000"/>
                </a:solidFill>
              </a:rPr>
              <a:t>/&gt;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&lt;/</a:t>
            </a:r>
            <a:r>
              <a:rPr lang="en-US" b="1" dirty="0" err="1">
                <a:solidFill>
                  <a:srgbClr val="000080"/>
                </a:solidFill>
              </a:rPr>
              <a:t>android.support.design.widget.CoordinatorLayout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1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Result: No Bottom Right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oshDesktop\OneDrive\Work Things\DubTech\pictures\blog\Todo List New\5 Missing Floating 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334000" cy="46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3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We want to be able to create and interact with our Action </a:t>
            </a:r>
            <a:r>
              <a:rPr lang="en-US" dirty="0" smtClean="0"/>
              <a:t>Bar that will be used to add </a:t>
            </a:r>
            <a:r>
              <a:rPr lang="en-US" smtClean="0"/>
              <a:t>new tasks to </a:t>
            </a:r>
            <a:r>
              <a:rPr lang="en-US" dirty="0" smtClean="0"/>
              <a:t>our 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  <a:endParaRPr lang="en-US" dirty="0" smtClean="0"/>
          </a:p>
          <a:p>
            <a:r>
              <a:rPr lang="en-US" dirty="0" smtClean="0"/>
              <a:t>What we need to do:</a:t>
            </a:r>
          </a:p>
          <a:p>
            <a:pPr lvl="1"/>
            <a:r>
              <a:rPr lang="en-US" dirty="0" smtClean="0"/>
              <a:t>Add new items in our menu</a:t>
            </a:r>
          </a:p>
          <a:p>
            <a:pPr lvl="1"/>
            <a:r>
              <a:rPr lang="en-US" dirty="0" smtClean="0"/>
              <a:t>Write code that’ll do something based off of what icon was 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4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Item To Our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menu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/res/android"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/res-auto"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"http://schemas.android.com/tools"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 err="1">
                <a:solidFill>
                  <a:srgbClr val="0000FF"/>
                </a:solidFill>
              </a:rPr>
              <a:t>:context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net.joshchang.josh.todolist.TodoActivity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en-US" b="1" dirty="0">
                <a:solidFill>
                  <a:srgbClr val="000080"/>
                </a:solidFill>
              </a:rPr>
              <a:t>item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action_add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:icon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android:drawable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ic_input_add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:title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action_settings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 err="1">
                <a:solidFill>
                  <a:srgbClr val="0000FF"/>
                </a:solidFill>
              </a:rPr>
              <a:t>:showAsAction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"always" </a:t>
            </a:r>
            <a:r>
              <a:rPr lang="en-US" dirty="0">
                <a:solidFill>
                  <a:srgbClr val="000000"/>
                </a:solidFill>
              </a:rPr>
              <a:t>/&gt;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en-US" b="1" dirty="0">
                <a:solidFill>
                  <a:srgbClr val="000080"/>
                </a:solidFill>
              </a:rPr>
              <a:t>item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action_star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:icon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</a:t>
            </a:r>
            <a:r>
              <a:rPr lang="en-US" b="1" dirty="0" err="1">
                <a:solidFill>
                  <a:srgbClr val="008000"/>
                </a:solidFill>
              </a:rPr>
              <a:t>android:drawable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star_big_on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:title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action_settings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 err="1">
                <a:solidFill>
                  <a:srgbClr val="0000FF"/>
                </a:solidFill>
              </a:rPr>
              <a:t>:showAsAction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"always" </a:t>
            </a:r>
            <a:r>
              <a:rPr lang="en-US" dirty="0">
                <a:solidFill>
                  <a:srgbClr val="000000"/>
                </a:solidFill>
              </a:rPr>
              <a:t>/&gt;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&lt;/</a:t>
            </a:r>
            <a:r>
              <a:rPr lang="en-US" b="1" dirty="0">
                <a:solidFill>
                  <a:srgbClr val="000080"/>
                </a:solidFill>
              </a:rPr>
              <a:t>menu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deleted the existing one to create 2 new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9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Our Items In TodoActivity.java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TodoActivity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>
                <a:solidFill>
                  <a:srgbClr val="000000"/>
                </a:solidFill>
              </a:rPr>
              <a:t>AppCompatActivity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>
                <a:solidFill>
                  <a:srgbClr val="000000"/>
                </a:solidFill>
              </a:rPr>
              <a:t>onCreate</a:t>
            </a:r>
            <a:r>
              <a:rPr lang="en-US" dirty="0">
                <a:solidFill>
                  <a:srgbClr val="000000"/>
                </a:solidFill>
              </a:rPr>
              <a:t>(Bundle </a:t>
            </a:r>
            <a:r>
              <a:rPr lang="en-US" dirty="0" err="1">
                <a:solidFill>
                  <a:srgbClr val="000000"/>
                </a:solidFill>
              </a:rPr>
              <a:t>savedInstanceState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>
                <a:solidFill>
                  <a:srgbClr val="000000"/>
                </a:solidFill>
              </a:rPr>
              <a:t>.onCreate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savedInstanceState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setContentView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activity_todo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Toolbar </a:t>
            </a:r>
            <a:r>
              <a:rPr lang="en-US" dirty="0" err="1">
                <a:solidFill>
                  <a:srgbClr val="000000"/>
                </a:solidFill>
              </a:rPr>
              <a:t>toolbar</a:t>
            </a:r>
            <a:r>
              <a:rPr lang="en-US" dirty="0">
                <a:solidFill>
                  <a:srgbClr val="000000"/>
                </a:solidFill>
              </a:rPr>
              <a:t> = (Toolbar) </a:t>
            </a:r>
            <a:r>
              <a:rPr lang="en-US" dirty="0" err="1">
                <a:solidFill>
                  <a:srgbClr val="000000"/>
                </a:solidFill>
              </a:rPr>
              <a:t>findViewById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toolbar</a:t>
            </a:r>
            <a:r>
              <a:rPr lang="en-US" dirty="0">
                <a:solidFill>
                  <a:srgbClr val="000000"/>
                </a:solidFill>
              </a:rPr>
              <a:t>); </a:t>
            </a:r>
            <a:r>
              <a:rPr lang="en-US" i="1" dirty="0">
                <a:solidFill>
                  <a:srgbClr val="808080"/>
                </a:solidFill>
              </a:rPr>
              <a:t>// 1) gets our Toolbar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setSupportActionBar</a:t>
            </a:r>
            <a:r>
              <a:rPr lang="en-US" dirty="0">
                <a:solidFill>
                  <a:srgbClr val="000000"/>
                </a:solidFill>
              </a:rPr>
              <a:t>(toolbar); </a:t>
            </a:r>
            <a:r>
              <a:rPr lang="en-US" i="1" dirty="0">
                <a:solidFill>
                  <a:srgbClr val="808080"/>
                </a:solidFill>
              </a:rPr>
              <a:t>// 2) adds our Toolbar to our Action Bar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808080"/>
                </a:solidFill>
              </a:rPr>
              <a:t>// 3) Creates the Action Bar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onCreateOptionsMenu</a:t>
            </a:r>
            <a:r>
              <a:rPr lang="en-US" dirty="0">
                <a:solidFill>
                  <a:srgbClr val="000000"/>
                </a:solidFill>
              </a:rPr>
              <a:t>(Menu menu)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Inflate the menu; this adds items to the action bar if it is present.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getMenuInflater</a:t>
            </a:r>
            <a:r>
              <a:rPr lang="en-US" dirty="0">
                <a:solidFill>
                  <a:srgbClr val="000000"/>
                </a:solidFill>
              </a:rPr>
              <a:t>().inflate(</a:t>
            </a:r>
            <a:r>
              <a:rPr lang="en-US" dirty="0" err="1">
                <a:solidFill>
                  <a:srgbClr val="000000"/>
                </a:solidFill>
              </a:rPr>
              <a:t>R.menu.</a:t>
            </a:r>
            <a:r>
              <a:rPr lang="en-US" b="1" i="1" dirty="0" err="1">
                <a:solidFill>
                  <a:srgbClr val="660E7A"/>
                </a:solidFill>
              </a:rPr>
              <a:t>menu_todo</a:t>
            </a:r>
            <a:r>
              <a:rPr lang="en-US" dirty="0">
                <a:solidFill>
                  <a:srgbClr val="000000"/>
                </a:solidFill>
              </a:rPr>
              <a:t>, menu);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true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808080"/>
                </a:solidFill>
              </a:rPr>
              <a:t>// 4) Sets what happens when the user clicks on one of the items defined in menu_todo.xml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onOptionsItemSelected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MenuItem</a:t>
            </a:r>
            <a:r>
              <a:rPr lang="en-US" dirty="0">
                <a:solidFill>
                  <a:srgbClr val="000000"/>
                </a:solidFill>
              </a:rPr>
              <a:t> item)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Handle action bar item clicks here. The action bar will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// automatically handle clicks on the Home/Up button, so long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// as you specify a parent activity in AndroidManifest.xml.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id = </a:t>
            </a:r>
            <a:r>
              <a:rPr lang="en-US" dirty="0" err="1">
                <a:solidFill>
                  <a:srgbClr val="000000"/>
                </a:solidFill>
              </a:rPr>
              <a:t>item.getItemId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5) Created a quick Toast to show that something happens when the user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// clicks on our buttons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(id == 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action_add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 err="1">
                <a:solidFill>
                  <a:srgbClr val="000000"/>
                </a:solidFill>
              </a:rPr>
              <a:t>Toast.</a:t>
            </a:r>
            <a:r>
              <a:rPr lang="en-US" i="1" dirty="0" err="1">
                <a:solidFill>
                  <a:srgbClr val="000000"/>
                </a:solidFill>
              </a:rPr>
              <a:t>makeText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8000"/>
                </a:solidFill>
              </a:rPr>
              <a:t>"You clicked the plus button!"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Toast.</a:t>
            </a:r>
            <a:r>
              <a:rPr lang="en-US" b="1" i="1" dirty="0" err="1">
                <a:solidFill>
                  <a:srgbClr val="660E7A"/>
                </a:solidFill>
              </a:rPr>
              <a:t>LENGTH_SHORT</a:t>
            </a:r>
            <a:r>
              <a:rPr lang="en-US" dirty="0">
                <a:solidFill>
                  <a:srgbClr val="000000"/>
                </a:solidFill>
              </a:rPr>
              <a:t>).show();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 </a:t>
            </a:r>
            <a:r>
              <a:rPr lang="en-US" b="1" dirty="0">
                <a:solidFill>
                  <a:srgbClr val="000080"/>
                </a:solidFill>
              </a:rPr>
              <a:t>else if </a:t>
            </a:r>
            <a:r>
              <a:rPr lang="en-US" dirty="0">
                <a:solidFill>
                  <a:srgbClr val="000000"/>
                </a:solidFill>
              </a:rPr>
              <a:t>(id == 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action_star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 err="1">
                <a:solidFill>
                  <a:srgbClr val="000000"/>
                </a:solidFill>
              </a:rPr>
              <a:t>Toast.</a:t>
            </a:r>
            <a:r>
              <a:rPr lang="en-US" i="1" dirty="0" err="1">
                <a:solidFill>
                  <a:srgbClr val="000000"/>
                </a:solidFill>
              </a:rPr>
              <a:t>makeText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8000"/>
                </a:solidFill>
              </a:rPr>
              <a:t>"You clicked the star button!"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Toast.</a:t>
            </a:r>
            <a:r>
              <a:rPr lang="en-US" b="1" i="1" dirty="0" err="1">
                <a:solidFill>
                  <a:srgbClr val="660E7A"/>
                </a:solidFill>
              </a:rPr>
              <a:t>LENGTH_SHORT</a:t>
            </a:r>
            <a:r>
              <a:rPr lang="en-US" dirty="0">
                <a:solidFill>
                  <a:srgbClr val="000000"/>
                </a:solidFill>
              </a:rPr>
              <a:t>).show();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>
                <a:solidFill>
                  <a:srgbClr val="000000"/>
                </a:solidFill>
              </a:rPr>
              <a:t>.onOptionsItemSelected</a:t>
            </a:r>
            <a:r>
              <a:rPr lang="en-US" dirty="0">
                <a:solidFill>
                  <a:srgbClr val="000000"/>
                </a:solidFill>
              </a:rPr>
              <a:t>(item);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3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ea typeface="Calibri"/>
                <a:cs typeface="Times New Roman"/>
              </a:rPr>
              <a:t>if 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(id == </a:t>
            </a:r>
            <a:r>
              <a:rPr lang="en-US" dirty="0" err="1">
                <a:solidFill>
                  <a:srgbClr val="000000"/>
                </a:solidFill>
                <a:ea typeface="Calibri"/>
                <a:cs typeface="Times New Roman"/>
              </a:rPr>
              <a:t>R.id.</a:t>
            </a:r>
            <a:r>
              <a:rPr lang="en-US" b="1" i="1" dirty="0" err="1">
                <a:solidFill>
                  <a:srgbClr val="660E7A"/>
                </a:solidFill>
                <a:ea typeface="Calibri"/>
                <a:cs typeface="Times New Roman"/>
              </a:rPr>
              <a:t>action_add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) {</a:t>
            </a:r>
            <a:b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a typeface="Calibri"/>
                <a:cs typeface="Times New Roman"/>
              </a:rPr>
              <a:t>Toast.</a:t>
            </a:r>
            <a:r>
              <a:rPr lang="en-US" i="1" dirty="0" err="1">
                <a:solidFill>
                  <a:srgbClr val="000000"/>
                </a:solidFill>
                <a:ea typeface="Calibri"/>
                <a:cs typeface="Times New Roman"/>
              </a:rPr>
              <a:t>makeText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(</a:t>
            </a:r>
            <a:r>
              <a:rPr lang="en-US" b="1" dirty="0">
                <a:solidFill>
                  <a:srgbClr val="000080"/>
                </a:solidFill>
                <a:ea typeface="Calibri"/>
                <a:cs typeface="Times New Roman"/>
              </a:rPr>
              <a:t>this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, </a:t>
            </a:r>
            <a:r>
              <a:rPr lang="en-US" b="1" dirty="0">
                <a:solidFill>
                  <a:srgbClr val="008000"/>
                </a:solidFill>
                <a:ea typeface="Calibri"/>
                <a:cs typeface="Times New Roman"/>
              </a:rPr>
              <a:t>"You clicked the plus button!"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/>
                <a:cs typeface="Times New Roman"/>
              </a:rPr>
              <a:t>Toast.</a:t>
            </a:r>
            <a:r>
              <a:rPr lang="en-US" b="1" i="1" dirty="0" err="1">
                <a:solidFill>
                  <a:srgbClr val="660E7A"/>
                </a:solidFill>
                <a:ea typeface="Calibri"/>
                <a:cs typeface="Times New Roman"/>
              </a:rPr>
              <a:t>LENGTH_SHORT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).show();</a:t>
            </a:r>
            <a:b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        } </a:t>
            </a:r>
            <a:r>
              <a:rPr lang="en-US" b="1" dirty="0">
                <a:solidFill>
                  <a:srgbClr val="000080"/>
                </a:solidFill>
                <a:ea typeface="Calibri"/>
                <a:cs typeface="Times New Roman"/>
              </a:rPr>
              <a:t>else if 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(id == </a:t>
            </a:r>
            <a:r>
              <a:rPr lang="en-US" dirty="0" err="1">
                <a:solidFill>
                  <a:srgbClr val="000000"/>
                </a:solidFill>
                <a:ea typeface="Calibri"/>
                <a:cs typeface="Times New Roman"/>
              </a:rPr>
              <a:t>R.id.</a:t>
            </a:r>
            <a:r>
              <a:rPr lang="en-US" b="1" i="1" dirty="0" err="1">
                <a:solidFill>
                  <a:srgbClr val="660E7A"/>
                </a:solidFill>
                <a:ea typeface="Calibri"/>
                <a:cs typeface="Times New Roman"/>
              </a:rPr>
              <a:t>action_star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) {</a:t>
            </a:r>
            <a:b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a typeface="Calibri"/>
                <a:cs typeface="Times New Roman"/>
              </a:rPr>
              <a:t>Toast.</a:t>
            </a:r>
            <a:r>
              <a:rPr lang="en-US" i="1" dirty="0" err="1">
                <a:solidFill>
                  <a:srgbClr val="000000"/>
                </a:solidFill>
                <a:ea typeface="Calibri"/>
                <a:cs typeface="Times New Roman"/>
              </a:rPr>
              <a:t>makeText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(</a:t>
            </a:r>
            <a:r>
              <a:rPr lang="en-US" b="1" dirty="0">
                <a:solidFill>
                  <a:srgbClr val="000080"/>
                </a:solidFill>
                <a:ea typeface="Calibri"/>
                <a:cs typeface="Times New Roman"/>
              </a:rPr>
              <a:t>this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, </a:t>
            </a:r>
            <a:r>
              <a:rPr lang="en-US" b="1" dirty="0">
                <a:solidFill>
                  <a:srgbClr val="008000"/>
                </a:solidFill>
                <a:ea typeface="Calibri"/>
                <a:cs typeface="Times New Roman"/>
              </a:rPr>
              <a:t>"You clicked the star button!"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/>
                <a:cs typeface="Times New Roman"/>
              </a:rPr>
              <a:t>Toast.</a:t>
            </a:r>
            <a:r>
              <a:rPr lang="en-US" b="1" i="1" dirty="0" err="1">
                <a:solidFill>
                  <a:srgbClr val="660E7A"/>
                </a:solidFill>
                <a:ea typeface="Calibri"/>
                <a:cs typeface="Times New Roman"/>
              </a:rPr>
              <a:t>LENGTH_SHORT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).show();</a:t>
            </a:r>
            <a:b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Times New Roman"/>
              </a:rPr>
              <a:t>We added if statement to detect which item was clicked and use Toast to show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Goal –Create a 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Today’s Goals:</a:t>
            </a:r>
          </a:p>
          <a:p>
            <a:pPr lvl="1"/>
            <a:r>
              <a:rPr lang="en-US" dirty="0" smtClean="0"/>
              <a:t>Learn how to use the </a:t>
            </a:r>
            <a:r>
              <a:rPr lang="en-US" dirty="0" err="1" smtClean="0"/>
              <a:t>ActionBar</a:t>
            </a:r>
            <a:r>
              <a:rPr lang="en-US" dirty="0" smtClean="0"/>
              <a:t> to do what you want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85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JoshDesktop\OneDrive\Work Things\DubTech\pictures\blog\Todo List New\6 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17" y="1447800"/>
            <a:ext cx="4135977" cy="49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21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That’s the Basic for </a:t>
            </a:r>
            <a:r>
              <a:rPr lang="en-US" dirty="0" err="1" smtClean="0"/>
              <a:t>ActionBars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Action Bar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 (API 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:\Users\JoshDesktop\OneDrive\Work Things\Blog articles\pictures\blog\Todo List New\1 New Proje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198"/>
            <a:ext cx="7162800" cy="474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11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Blank Activity</a:t>
            </a:r>
            <a:endParaRPr lang="en-US" dirty="0"/>
          </a:p>
        </p:txBody>
      </p:sp>
      <p:pic>
        <p:nvPicPr>
          <p:cNvPr id="4" name="Content Placeholder 3" descr="C:\Users\JoshDesktop\OneDrive\Work Things\Blog articles\pictures\blog\Todo List New\2 Blank Activit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57" y="1600200"/>
            <a:ext cx="7330285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4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you activities</a:t>
            </a:r>
            <a:endParaRPr lang="en-US" dirty="0"/>
          </a:p>
        </p:txBody>
      </p:sp>
      <p:pic>
        <p:nvPicPr>
          <p:cNvPr id="4" name="Content Placeholder 3" descr="C:\Users\JoshDesktop\OneDrive\Work Things\Blog articles\pictures\blog\Todo List New\3 Name Activit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6294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90600" y="5715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 – </a:t>
            </a:r>
            <a:r>
              <a:rPr lang="en-US" dirty="0" smtClean="0"/>
              <a:t>Title that appears on your </a:t>
            </a:r>
            <a:r>
              <a:rPr lang="en-US" dirty="0" err="1" smtClean="0"/>
              <a:t>ActionBar</a:t>
            </a:r>
            <a:endParaRPr lang="en-US" dirty="0" smtClean="0"/>
          </a:p>
          <a:p>
            <a:r>
              <a:rPr lang="en-US" b="1" dirty="0" err="1" smtClean="0"/>
              <a:t>MenuResourceName</a:t>
            </a:r>
            <a:r>
              <a:rPr lang="en-US" b="1" dirty="0" smtClean="0"/>
              <a:t> – </a:t>
            </a:r>
            <a:r>
              <a:rPr lang="en-US" dirty="0" smtClean="0"/>
              <a:t>Name of menu that holds the elements in our </a:t>
            </a:r>
            <a:r>
              <a:rPr lang="en-US" dirty="0" err="1" smtClean="0"/>
              <a:t>ActionBar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5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60E7A"/>
                </a:solidFill>
                <a:ea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:theme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ea typeface="Times New Roman"/>
              </a:rPr>
              <a:t>"@style/</a:t>
            </a:r>
            <a:r>
              <a:rPr lang="en-US" b="1" dirty="0" err="1">
                <a:solidFill>
                  <a:srgbClr val="008000"/>
                </a:solidFill>
                <a:ea typeface="Times New Roman"/>
              </a:rPr>
              <a:t>Theme.AppCompat.Light.NoActionBar</a:t>
            </a:r>
            <a:r>
              <a:rPr lang="en-US" b="1" dirty="0" smtClean="0">
                <a:solidFill>
                  <a:srgbClr val="008000"/>
                </a:solidFill>
                <a:ea typeface="Times New Roman"/>
              </a:rPr>
              <a:t>"</a:t>
            </a:r>
            <a:r>
              <a:rPr lang="en-US" dirty="0" smtClean="0">
                <a:solidFill>
                  <a:srgbClr val="000000"/>
                </a:solidFill>
                <a:ea typeface="Times New Roman"/>
              </a:rPr>
              <a:t>&gt;</a:t>
            </a:r>
          </a:p>
          <a:p>
            <a:pPr lvl="1"/>
            <a:r>
              <a:rPr lang="en-US" dirty="0" smtClean="0"/>
              <a:t>Inside the application </a:t>
            </a:r>
            <a:r>
              <a:rPr lang="en-US" dirty="0" err="1" smtClean="0"/>
              <a:t>NoActionBar</a:t>
            </a:r>
            <a:r>
              <a:rPr lang="en-US" dirty="0" smtClean="0"/>
              <a:t> has been chosen as the scheme. It’s used to make sure we don’t have 2 </a:t>
            </a:r>
            <a:r>
              <a:rPr lang="en-US" dirty="0" err="1" smtClean="0"/>
              <a:t>ActionBars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4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Peak at activity_todo.xml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The only 2 Important things to note: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 &lt;</a:t>
            </a:r>
            <a:r>
              <a:rPr lang="en-US" b="1" dirty="0" err="1" smtClean="0">
                <a:solidFill>
                  <a:srgbClr val="000080"/>
                </a:solidFill>
                <a:ea typeface="Calibri"/>
                <a:cs typeface="Times New Roman"/>
              </a:rPr>
              <a:t>android.support.design.widget.AppBarLayout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        &lt;</a:t>
            </a:r>
            <a:r>
              <a:rPr lang="en-US" b="1" dirty="0" smtClean="0">
                <a:solidFill>
                  <a:srgbClr val="000080"/>
                </a:solidFill>
                <a:ea typeface="Calibri"/>
                <a:cs typeface="Times New Roman"/>
              </a:rPr>
              <a:t>android.support.v7.widget.Toolbar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/&gt; &lt;/</a:t>
            </a:r>
            <a:r>
              <a:rPr lang="en-US" b="1" dirty="0" err="1">
                <a:solidFill>
                  <a:srgbClr val="000080"/>
                </a:solidFill>
                <a:ea typeface="Calibri"/>
                <a:cs typeface="Times New Roman"/>
              </a:rPr>
              <a:t>android.support.design.widget.AppBarLayout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&gt;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Used to display our Action Bar in our XML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&lt;</a:t>
            </a:r>
            <a:r>
              <a:rPr lang="en-US" b="1" dirty="0">
                <a:solidFill>
                  <a:srgbClr val="000080"/>
                </a:solidFill>
                <a:ea typeface="Calibri"/>
                <a:cs typeface="Times New Roman"/>
              </a:rPr>
              <a:t>include </a:t>
            </a:r>
            <a:r>
              <a:rPr lang="en-US" b="1" dirty="0">
                <a:solidFill>
                  <a:srgbClr val="0000FF"/>
                </a:solidFill>
                <a:ea typeface="Calibri"/>
                <a:cs typeface="Times New Roman"/>
              </a:rPr>
              <a:t>layout=</a:t>
            </a:r>
            <a:r>
              <a:rPr lang="en-US" b="1" dirty="0">
                <a:solidFill>
                  <a:srgbClr val="008000"/>
                </a:solidFill>
                <a:ea typeface="Calibri"/>
                <a:cs typeface="Times New Roman"/>
              </a:rPr>
              <a:t>"@layout/</a:t>
            </a:r>
            <a:r>
              <a:rPr lang="en-US" b="1" dirty="0" err="1">
                <a:solidFill>
                  <a:srgbClr val="008000"/>
                </a:solidFill>
                <a:ea typeface="Calibri"/>
                <a:cs typeface="Times New Roman"/>
              </a:rPr>
              <a:t>content_todo</a:t>
            </a:r>
            <a:r>
              <a:rPr lang="en-US" b="1" dirty="0">
                <a:solidFill>
                  <a:srgbClr val="008000"/>
                </a:solidFill>
                <a:ea typeface="Calibri"/>
                <a:cs typeface="Times New Roman"/>
              </a:rPr>
              <a:t>"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/&gt;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Includes the actual layout we’re going to put our widgets in. activity_todo.xml is just a container with an Action Bar.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4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menu_todo.xml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menu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/res/android"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/res-auto"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"http://schemas.android.com/tools"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tools</a:t>
            </a:r>
            <a:r>
              <a:rPr lang="en-US" b="1" dirty="0" err="1">
                <a:solidFill>
                  <a:srgbClr val="0000FF"/>
                </a:solidFill>
              </a:rPr>
              <a:t>:context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net.joshchang.josh.todolist.TodoActivity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en-US" b="1" dirty="0">
                <a:solidFill>
                  <a:srgbClr val="000080"/>
                </a:solidFill>
              </a:rPr>
              <a:t>item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action_settings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:orderInCategory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"100"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:title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action_settings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app</a:t>
            </a:r>
            <a:r>
              <a:rPr lang="en-US" b="1" dirty="0" err="1">
                <a:solidFill>
                  <a:srgbClr val="0000FF"/>
                </a:solidFill>
              </a:rPr>
              <a:t>:showAsAction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"never" </a:t>
            </a:r>
            <a:r>
              <a:rPr lang="en-US" dirty="0">
                <a:solidFill>
                  <a:srgbClr val="000000"/>
                </a:solidFill>
              </a:rPr>
              <a:t>/&gt;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&lt;/</a:t>
            </a:r>
            <a:r>
              <a:rPr lang="en-US" b="1" dirty="0">
                <a:solidFill>
                  <a:srgbClr val="000080"/>
                </a:solidFill>
              </a:rPr>
              <a:t>menu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Notice that inside our menu tags, we have item tags.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b="1" dirty="0" smtClean="0">
                <a:solidFill>
                  <a:srgbClr val="000000"/>
                </a:solidFill>
              </a:rPr>
              <a:t>menu</a:t>
            </a:r>
            <a:r>
              <a:rPr lang="en-US" dirty="0" smtClean="0">
                <a:solidFill>
                  <a:srgbClr val="000000"/>
                </a:solidFill>
              </a:rPr>
              <a:t> represents our Action Bar as a whole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b="1" dirty="0" smtClean="0">
                <a:solidFill>
                  <a:srgbClr val="000000"/>
                </a:solidFill>
              </a:rPr>
              <a:t>item</a:t>
            </a:r>
            <a:r>
              <a:rPr lang="en-US" dirty="0" smtClean="0">
                <a:solidFill>
                  <a:srgbClr val="000000"/>
                </a:solidFill>
              </a:rPr>
              <a:t> represents each of the buttons that’s available inside our Action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412</Words>
  <Application>Microsoft Office PowerPoint</Application>
  <PresentationFormat>On-screen Show (4:3)</PresentationFormat>
  <Paragraphs>67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Android Lesson ???: Making Our Todo App!</vt:lpstr>
      <vt:lpstr>Lesson’s Goal</vt:lpstr>
      <vt:lpstr>Using the Action Bar</vt:lpstr>
      <vt:lpstr>Create A New Project (API 16)</vt:lpstr>
      <vt:lpstr>Choose Blank Activity</vt:lpstr>
      <vt:lpstr>Name you activities</vt:lpstr>
      <vt:lpstr>Changes In Android Manifest</vt:lpstr>
      <vt:lpstr>Taking A Peak at activity_todo.xml</vt:lpstr>
      <vt:lpstr>Looking at menu_todo.xml</vt:lpstr>
      <vt:lpstr>Important Menu Attributes</vt:lpstr>
      <vt:lpstr>Looking In Our TodoActivity.java</vt:lpstr>
      <vt:lpstr>Important Action Bar Functions</vt:lpstr>
      <vt:lpstr>Delete The FloatingActionBar in TodoActivity.java</vt:lpstr>
      <vt:lpstr>Delete the FloatingActionBar in activity_todo.xml</vt:lpstr>
      <vt:lpstr>The Result: No Bottom Right Button</vt:lpstr>
      <vt:lpstr>Current Goal</vt:lpstr>
      <vt:lpstr>Add a New Item To Our Menu</vt:lpstr>
      <vt:lpstr>Using Our Items In TodoActivity.java</vt:lpstr>
      <vt:lpstr>What was done?</vt:lpstr>
      <vt:lpstr>Try It Out!</vt:lpstr>
      <vt:lpstr>That’s the Basic for ActionBars!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60</cp:revision>
  <dcterms:created xsi:type="dcterms:W3CDTF">2016-01-05T06:53:29Z</dcterms:created>
  <dcterms:modified xsi:type="dcterms:W3CDTF">2016-04-23T18:22:08Z</dcterms:modified>
</cp:coreProperties>
</file>