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4" r:id="rId3"/>
    <p:sldId id="285" r:id="rId4"/>
    <p:sldId id="301" r:id="rId5"/>
    <p:sldId id="305" r:id="rId6"/>
    <p:sldId id="306" r:id="rId7"/>
    <p:sldId id="302" r:id="rId8"/>
    <p:sldId id="308" r:id="rId9"/>
    <p:sldId id="307" r:id="rId10"/>
    <p:sldId id="289" r:id="rId11"/>
    <p:sldId id="30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63" autoAdjust="0"/>
  </p:normalViewPr>
  <p:slideViewPr>
    <p:cSldViewPr>
      <p:cViewPr varScale="1">
        <p:scale>
          <a:sx n="91" d="100"/>
          <a:sy n="91" d="100"/>
        </p:scale>
        <p:origin x="-221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F9097-D7FD-476D-9B2D-3F80EFB9D04E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3DD36-BCC9-4944-A87B-07F2E8A1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70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Introduce yourself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Ask who has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3DD36-BCC9-4944-A87B-07F2E8A16A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15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9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6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5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8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5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4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2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8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7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81DF4-8AC2-43B1-AF39-552BC7C9555F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3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Android Lesson ????: Making Our </a:t>
            </a:r>
            <a:r>
              <a:rPr lang="en-US" dirty="0" err="1" smtClean="0">
                <a:solidFill>
                  <a:schemeClr val="bg1"/>
                </a:solidFill>
              </a:rPr>
              <a:t>Todo</a:t>
            </a:r>
            <a:r>
              <a:rPr lang="en-US" dirty="0" smtClean="0">
                <a:solidFill>
                  <a:schemeClr val="bg1"/>
                </a:solidFill>
              </a:rPr>
              <a:t> App!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Josh Chang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03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Continuing From Where We Left Off In TodoActivity.java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419600" cy="53340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</a:rPr>
              <a:t>public class </a:t>
            </a:r>
            <a:r>
              <a:rPr lang="en-US" dirty="0" err="1">
                <a:solidFill>
                  <a:srgbClr val="000000"/>
                </a:solidFill>
              </a:rPr>
              <a:t>TodoActivity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extends </a:t>
            </a:r>
            <a:r>
              <a:rPr lang="en-US" dirty="0" err="1">
                <a:solidFill>
                  <a:srgbClr val="000000"/>
                </a:solidFill>
              </a:rPr>
              <a:t>AppCompatActivity</a:t>
            </a:r>
            <a:r>
              <a:rPr lang="en-US" dirty="0">
                <a:solidFill>
                  <a:srgbClr val="000000"/>
                </a:solidFill>
              </a:rPr>
              <a:t>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private </a:t>
            </a:r>
            <a:r>
              <a:rPr lang="en-US" dirty="0" err="1">
                <a:solidFill>
                  <a:srgbClr val="000000"/>
                </a:solidFill>
              </a:rPr>
              <a:t>AlertDialog.Builder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 err="1">
                <a:solidFill>
                  <a:srgbClr val="660E7A"/>
                </a:solidFill>
              </a:rPr>
              <a:t>mDialog</a:t>
            </a:r>
            <a:r>
              <a:rPr lang="en-US" dirty="0">
                <a:solidFill>
                  <a:srgbClr val="000000"/>
                </a:solidFill>
              </a:rPr>
              <a:t>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i="1" dirty="0">
                <a:solidFill>
                  <a:srgbClr val="808080"/>
                </a:solidFill>
              </a:rPr>
              <a:t>// 1) fields that allow us to access our list and adapter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private </a:t>
            </a:r>
            <a:r>
              <a:rPr lang="en-US" dirty="0" err="1">
                <a:solidFill>
                  <a:srgbClr val="000000"/>
                </a:solidFill>
              </a:rPr>
              <a:t>ArrayList</a:t>
            </a:r>
            <a:r>
              <a:rPr lang="en-US" dirty="0">
                <a:solidFill>
                  <a:srgbClr val="000000"/>
                </a:solidFill>
              </a:rPr>
              <a:t>&lt;String&gt; </a:t>
            </a:r>
            <a:r>
              <a:rPr lang="en-US" b="1" dirty="0">
                <a:solidFill>
                  <a:srgbClr val="660E7A"/>
                </a:solidFill>
              </a:rPr>
              <a:t>list</a:t>
            </a:r>
            <a:r>
              <a:rPr lang="en-US" dirty="0">
                <a:solidFill>
                  <a:srgbClr val="000000"/>
                </a:solidFill>
              </a:rPr>
              <a:t>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private </a:t>
            </a:r>
            <a:r>
              <a:rPr lang="en-US" dirty="0" err="1">
                <a:solidFill>
                  <a:srgbClr val="000000"/>
                </a:solidFill>
              </a:rPr>
              <a:t>ArrayAdapter</a:t>
            </a:r>
            <a:r>
              <a:rPr lang="en-US" dirty="0">
                <a:solidFill>
                  <a:srgbClr val="000000"/>
                </a:solidFill>
              </a:rPr>
              <a:t>&lt;String&gt; </a:t>
            </a:r>
            <a:r>
              <a:rPr lang="en-US" b="1" dirty="0">
                <a:solidFill>
                  <a:srgbClr val="660E7A"/>
                </a:solidFill>
              </a:rPr>
              <a:t>adapter</a:t>
            </a:r>
            <a:r>
              <a:rPr lang="en-US" dirty="0">
                <a:solidFill>
                  <a:srgbClr val="000000"/>
                </a:solidFill>
              </a:rPr>
              <a:t>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808000"/>
                </a:solidFill>
              </a:rPr>
              <a:t>@Override</a:t>
            </a:r>
            <a:br>
              <a:rPr lang="en-US" dirty="0">
                <a:solidFill>
                  <a:srgbClr val="808000"/>
                </a:solidFill>
              </a:rPr>
            </a:br>
            <a:r>
              <a:rPr lang="en-US" dirty="0">
                <a:solidFill>
                  <a:srgbClr val="80800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protected void </a:t>
            </a:r>
            <a:r>
              <a:rPr lang="en-US" dirty="0" err="1">
                <a:solidFill>
                  <a:srgbClr val="000000"/>
                </a:solidFill>
              </a:rPr>
              <a:t>onCreate</a:t>
            </a:r>
            <a:r>
              <a:rPr lang="en-US" dirty="0">
                <a:solidFill>
                  <a:srgbClr val="000000"/>
                </a:solidFill>
              </a:rPr>
              <a:t>(Bundle </a:t>
            </a:r>
            <a:r>
              <a:rPr lang="en-US" dirty="0" err="1">
                <a:solidFill>
                  <a:srgbClr val="000000"/>
                </a:solidFill>
              </a:rPr>
              <a:t>savedInstanceState</a:t>
            </a:r>
            <a:r>
              <a:rPr lang="en-US" dirty="0">
                <a:solidFill>
                  <a:srgbClr val="000000"/>
                </a:solidFill>
              </a:rPr>
              <a:t>)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b="1" dirty="0" err="1">
                <a:solidFill>
                  <a:srgbClr val="000080"/>
                </a:solidFill>
              </a:rPr>
              <a:t>super</a:t>
            </a:r>
            <a:r>
              <a:rPr lang="en-US" dirty="0" err="1">
                <a:solidFill>
                  <a:srgbClr val="000000"/>
                </a:solidFill>
              </a:rPr>
              <a:t>.onCreate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savedInstanceState</a:t>
            </a:r>
            <a:r>
              <a:rPr lang="en-US" dirty="0">
                <a:solidFill>
                  <a:srgbClr val="000000"/>
                </a:solidFill>
              </a:rPr>
              <a:t>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 err="1">
                <a:solidFill>
                  <a:srgbClr val="000000"/>
                </a:solidFill>
              </a:rPr>
              <a:t>setContentView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R.layout.</a:t>
            </a:r>
            <a:r>
              <a:rPr lang="en-US" b="1" i="1" dirty="0" err="1">
                <a:solidFill>
                  <a:srgbClr val="660E7A"/>
                </a:solidFill>
              </a:rPr>
              <a:t>activity_todo</a:t>
            </a:r>
            <a:r>
              <a:rPr lang="en-US" dirty="0">
                <a:solidFill>
                  <a:srgbClr val="000000"/>
                </a:solidFill>
              </a:rPr>
              <a:t>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Toolbar </a:t>
            </a:r>
            <a:r>
              <a:rPr lang="en-US" dirty="0" err="1">
                <a:solidFill>
                  <a:srgbClr val="000000"/>
                </a:solidFill>
              </a:rPr>
              <a:t>toolbar</a:t>
            </a:r>
            <a:r>
              <a:rPr lang="en-US" dirty="0">
                <a:solidFill>
                  <a:srgbClr val="000000"/>
                </a:solidFill>
              </a:rPr>
              <a:t> = (Toolbar) </a:t>
            </a:r>
            <a:r>
              <a:rPr lang="en-US" dirty="0" err="1">
                <a:solidFill>
                  <a:srgbClr val="000000"/>
                </a:solidFill>
              </a:rPr>
              <a:t>findViewById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R.id.</a:t>
            </a:r>
            <a:r>
              <a:rPr lang="en-US" b="1" i="1" dirty="0" err="1">
                <a:solidFill>
                  <a:srgbClr val="660E7A"/>
                </a:solidFill>
              </a:rPr>
              <a:t>toolbar</a:t>
            </a:r>
            <a:r>
              <a:rPr lang="en-US" dirty="0">
                <a:solidFill>
                  <a:srgbClr val="000000"/>
                </a:solidFill>
              </a:rPr>
              <a:t>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 err="1">
                <a:solidFill>
                  <a:srgbClr val="000000"/>
                </a:solidFill>
              </a:rPr>
              <a:t>setSupportActionBar</a:t>
            </a:r>
            <a:r>
              <a:rPr lang="en-US" dirty="0">
                <a:solidFill>
                  <a:srgbClr val="000000"/>
                </a:solidFill>
              </a:rPr>
              <a:t>(toolbar);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b="1" dirty="0">
                <a:solidFill>
                  <a:srgbClr val="660E7A"/>
                </a:solidFill>
              </a:rPr>
              <a:t>list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 err="1">
                <a:solidFill>
                  <a:srgbClr val="000000"/>
                </a:solidFill>
              </a:rPr>
              <a:t>ArrayList</a:t>
            </a:r>
            <a:r>
              <a:rPr lang="en-US" dirty="0">
                <a:solidFill>
                  <a:srgbClr val="000000"/>
                </a:solidFill>
              </a:rPr>
              <a:t>&lt;String&gt;();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 err="1">
                <a:solidFill>
                  <a:srgbClr val="000000"/>
                </a:solidFill>
              </a:rPr>
              <a:t>ListView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lvList</a:t>
            </a:r>
            <a:r>
              <a:rPr lang="en-US" dirty="0">
                <a:solidFill>
                  <a:srgbClr val="000000"/>
                </a:solidFill>
              </a:rPr>
              <a:t> = (</a:t>
            </a:r>
            <a:r>
              <a:rPr lang="en-US" dirty="0" err="1">
                <a:solidFill>
                  <a:srgbClr val="000000"/>
                </a:solidFill>
              </a:rPr>
              <a:t>ListView</a:t>
            </a:r>
            <a:r>
              <a:rPr lang="en-US" dirty="0">
                <a:solidFill>
                  <a:srgbClr val="000000"/>
                </a:solidFill>
              </a:rPr>
              <a:t>) </a:t>
            </a:r>
            <a:r>
              <a:rPr lang="en-US" dirty="0" err="1">
                <a:solidFill>
                  <a:srgbClr val="000000"/>
                </a:solidFill>
              </a:rPr>
              <a:t>findViewById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R.id.</a:t>
            </a:r>
            <a:r>
              <a:rPr lang="en-US" b="1" i="1" dirty="0" err="1">
                <a:solidFill>
                  <a:srgbClr val="660E7A"/>
                </a:solidFill>
              </a:rPr>
              <a:t>lvList</a:t>
            </a:r>
            <a:r>
              <a:rPr lang="en-US" dirty="0">
                <a:solidFill>
                  <a:srgbClr val="000000"/>
                </a:solidFill>
              </a:rPr>
              <a:t>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i="1" dirty="0">
                <a:solidFill>
                  <a:srgbClr val="808080"/>
                </a:solidFill>
              </a:rPr>
              <a:t>// 2) create our adapter that users a view and our list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b="1" dirty="0">
                <a:solidFill>
                  <a:srgbClr val="660E7A"/>
                </a:solidFill>
              </a:rPr>
              <a:t>adapter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 err="1">
                <a:solidFill>
                  <a:srgbClr val="000000"/>
                </a:solidFill>
              </a:rPr>
              <a:t>ArrayAdapter</a:t>
            </a:r>
            <a:r>
              <a:rPr lang="en-US" dirty="0">
                <a:solidFill>
                  <a:srgbClr val="000000"/>
                </a:solidFill>
              </a:rPr>
              <a:t>&lt;String&gt;(</a:t>
            </a:r>
            <a:r>
              <a:rPr lang="en-US" b="1" dirty="0">
                <a:solidFill>
                  <a:srgbClr val="000080"/>
                </a:solidFill>
              </a:rPr>
              <a:t>this</a:t>
            </a:r>
            <a:r>
              <a:rPr lang="en-US" dirty="0">
                <a:solidFill>
                  <a:srgbClr val="000000"/>
                </a:solidFill>
              </a:rPr>
              <a:t>, android.R.layout.</a:t>
            </a:r>
            <a:r>
              <a:rPr lang="en-US" b="1" i="1" dirty="0">
                <a:solidFill>
                  <a:srgbClr val="660E7A"/>
                </a:solidFill>
              </a:rPr>
              <a:t>simple_list_item_1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b="1" dirty="0">
                <a:solidFill>
                  <a:srgbClr val="660E7A"/>
                </a:solidFill>
              </a:rPr>
              <a:t>list</a:t>
            </a:r>
            <a:r>
              <a:rPr lang="en-US" dirty="0">
                <a:solidFill>
                  <a:srgbClr val="000000"/>
                </a:solidFill>
              </a:rPr>
              <a:t>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i="1" dirty="0">
                <a:solidFill>
                  <a:srgbClr val="808080"/>
                </a:solidFill>
              </a:rPr>
              <a:t>// 3) sets our adapter to our list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dirty="0" err="1">
                <a:solidFill>
                  <a:srgbClr val="000000"/>
                </a:solidFill>
              </a:rPr>
              <a:t>lvList.setAdapter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b="1" dirty="0">
                <a:solidFill>
                  <a:srgbClr val="660E7A"/>
                </a:solidFill>
              </a:rPr>
              <a:t>adapter</a:t>
            </a:r>
            <a:r>
              <a:rPr lang="en-US" dirty="0">
                <a:solidFill>
                  <a:srgbClr val="000000"/>
                </a:solidFill>
              </a:rPr>
              <a:t>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i="1" dirty="0">
                <a:solidFill>
                  <a:srgbClr val="808080"/>
                </a:solidFill>
              </a:rPr>
              <a:t>// 4) create the listener for our items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dirty="0" err="1">
                <a:solidFill>
                  <a:srgbClr val="000000"/>
                </a:solidFill>
              </a:rPr>
              <a:t>lvList.setOnItemClickListener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 err="1">
                <a:solidFill>
                  <a:srgbClr val="000000"/>
                </a:solidFill>
              </a:rPr>
              <a:t>AdapterView.OnItemClickListener</a:t>
            </a:r>
            <a:r>
              <a:rPr lang="en-US" dirty="0">
                <a:solidFill>
                  <a:srgbClr val="000000"/>
                </a:solidFill>
              </a:rPr>
              <a:t>()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    </a:t>
            </a:r>
            <a:r>
              <a:rPr lang="en-US" dirty="0">
                <a:solidFill>
                  <a:srgbClr val="808000"/>
                </a:solidFill>
              </a:rPr>
              <a:t>@Override</a:t>
            </a:r>
            <a:br>
              <a:rPr lang="en-US" dirty="0">
                <a:solidFill>
                  <a:srgbClr val="808000"/>
                </a:solidFill>
              </a:rPr>
            </a:br>
            <a:r>
              <a:rPr lang="en-US" dirty="0">
                <a:solidFill>
                  <a:srgbClr val="808000"/>
                </a:solidFill>
              </a:rPr>
              <a:t>            </a:t>
            </a:r>
            <a:r>
              <a:rPr lang="en-US" b="1" dirty="0">
                <a:solidFill>
                  <a:srgbClr val="000080"/>
                </a:solidFill>
              </a:rPr>
              <a:t>public void </a:t>
            </a:r>
            <a:r>
              <a:rPr lang="en-US" dirty="0" err="1">
                <a:solidFill>
                  <a:srgbClr val="000000"/>
                </a:solidFill>
              </a:rPr>
              <a:t>onItemClick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AdapterView</a:t>
            </a:r>
            <a:r>
              <a:rPr lang="en-US" dirty="0">
                <a:solidFill>
                  <a:srgbClr val="000000"/>
                </a:solidFill>
              </a:rPr>
              <a:t>&lt;?&gt; parent, View </a:t>
            </a:r>
            <a:r>
              <a:rPr lang="en-US" dirty="0" err="1">
                <a:solidFill>
                  <a:srgbClr val="000000"/>
                </a:solidFill>
              </a:rPr>
              <a:t>view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b="1" dirty="0" err="1">
                <a:solidFill>
                  <a:srgbClr val="000080"/>
                </a:solidFill>
              </a:rPr>
              <a:t>int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position, </a:t>
            </a:r>
            <a:r>
              <a:rPr lang="en-US" b="1" dirty="0">
                <a:solidFill>
                  <a:srgbClr val="000080"/>
                </a:solidFill>
              </a:rPr>
              <a:t>long </a:t>
            </a:r>
            <a:r>
              <a:rPr lang="en-US" dirty="0">
                <a:solidFill>
                  <a:srgbClr val="000000"/>
                </a:solidFill>
              </a:rPr>
              <a:t>id)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        </a:t>
            </a:r>
            <a:r>
              <a:rPr lang="en-US" i="1" dirty="0">
                <a:solidFill>
                  <a:srgbClr val="808080"/>
                </a:solidFill>
              </a:rPr>
              <a:t>// 5) removes the selected item from our list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        </a:t>
            </a:r>
            <a:r>
              <a:rPr lang="en-US" b="1" dirty="0" err="1">
                <a:solidFill>
                  <a:srgbClr val="660E7A"/>
                </a:solidFill>
              </a:rPr>
              <a:t>list</a:t>
            </a:r>
            <a:r>
              <a:rPr lang="en-US" dirty="0" err="1">
                <a:solidFill>
                  <a:srgbClr val="000000"/>
                </a:solidFill>
              </a:rPr>
              <a:t>.remove</a:t>
            </a:r>
            <a:r>
              <a:rPr lang="en-US" dirty="0">
                <a:solidFill>
                  <a:srgbClr val="000000"/>
                </a:solidFill>
              </a:rPr>
              <a:t>(position);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        </a:t>
            </a:r>
            <a:r>
              <a:rPr lang="en-US" b="1" dirty="0" err="1">
                <a:solidFill>
                  <a:srgbClr val="660E7A"/>
                </a:solidFill>
              </a:rPr>
              <a:t>adapter</a:t>
            </a:r>
            <a:r>
              <a:rPr lang="en-US" dirty="0" err="1">
                <a:solidFill>
                  <a:srgbClr val="000000"/>
                </a:solidFill>
              </a:rPr>
              <a:t>.notifyDataSetChanged</a:t>
            </a:r>
            <a:r>
              <a:rPr lang="en-US" dirty="0">
                <a:solidFill>
                  <a:srgbClr val="000000"/>
                </a:solidFill>
              </a:rPr>
              <a:t>();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    }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});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}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808000"/>
                </a:solidFill>
              </a:rPr>
              <a:t>@Override</a:t>
            </a:r>
            <a:br>
              <a:rPr lang="en-US" dirty="0">
                <a:solidFill>
                  <a:srgbClr val="808000"/>
                </a:solidFill>
              </a:rPr>
            </a:br>
            <a:r>
              <a:rPr lang="en-US" dirty="0">
                <a:solidFill>
                  <a:srgbClr val="80800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b="1" dirty="0" err="1">
                <a:solidFill>
                  <a:srgbClr val="000080"/>
                </a:solidFill>
              </a:rPr>
              <a:t>boolean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onCreateOptionsMenu</a:t>
            </a:r>
            <a:r>
              <a:rPr lang="en-US" dirty="0">
                <a:solidFill>
                  <a:srgbClr val="000000"/>
                </a:solidFill>
              </a:rPr>
              <a:t>(Menu menu)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    // kept the same from before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}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808000"/>
                </a:solidFill>
              </a:rPr>
              <a:t>@Override</a:t>
            </a:r>
            <a:br>
              <a:rPr lang="en-US" dirty="0">
                <a:solidFill>
                  <a:srgbClr val="808000"/>
                </a:solidFill>
              </a:rPr>
            </a:br>
            <a:r>
              <a:rPr lang="en-US" dirty="0">
                <a:solidFill>
                  <a:srgbClr val="80800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b="1" dirty="0" err="1">
                <a:solidFill>
                  <a:srgbClr val="000080"/>
                </a:solidFill>
              </a:rPr>
              <a:t>boolean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onOptionsItemSelected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MenuItem</a:t>
            </a:r>
            <a:r>
              <a:rPr lang="en-US" dirty="0">
                <a:solidFill>
                  <a:srgbClr val="000000"/>
                </a:solidFill>
              </a:rPr>
              <a:t> item)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      </a:t>
            </a:r>
            <a:r>
              <a:rPr lang="en-US" b="1" dirty="0" smtClean="0">
                <a:solidFill>
                  <a:srgbClr val="000080"/>
                </a:solidFill>
              </a:rPr>
              <a:t>// kept the same from before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}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private void </a:t>
            </a:r>
            <a:r>
              <a:rPr lang="en-US" dirty="0" err="1">
                <a:solidFill>
                  <a:srgbClr val="000000"/>
                </a:solidFill>
              </a:rPr>
              <a:t>createNewDialog</a:t>
            </a:r>
            <a:r>
              <a:rPr lang="en-US" dirty="0">
                <a:solidFill>
                  <a:srgbClr val="000000"/>
                </a:solidFill>
              </a:rPr>
              <a:t>() </a:t>
            </a:r>
            <a:r>
              <a:rPr lang="en-US" dirty="0" smtClean="0">
                <a:solidFill>
                  <a:srgbClr val="0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    // refer to the right </a:t>
            </a:r>
            <a:r>
              <a:rPr lang="en-US" dirty="0" smtClean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}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19600" y="1523999"/>
            <a:ext cx="4343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</a:rPr>
              <a:t> </a:t>
            </a:r>
            <a:r>
              <a:rPr lang="en-US" sz="1000" b="1" dirty="0">
                <a:solidFill>
                  <a:srgbClr val="000080"/>
                </a:solidFill>
              </a:rPr>
              <a:t>private void </a:t>
            </a:r>
            <a:r>
              <a:rPr lang="en-US" sz="1000" dirty="0" err="1">
                <a:solidFill>
                  <a:srgbClr val="000000"/>
                </a:solidFill>
              </a:rPr>
              <a:t>createNewDialog</a:t>
            </a:r>
            <a:r>
              <a:rPr lang="en-US" sz="1000" dirty="0">
                <a:solidFill>
                  <a:srgbClr val="000000"/>
                </a:solidFill>
              </a:rPr>
              <a:t>() {</a:t>
            </a:r>
            <a:br>
              <a:rPr lang="en-US" sz="1000" dirty="0">
                <a:solidFill>
                  <a:srgbClr val="000000"/>
                </a:solidFill>
              </a:rPr>
            </a:br>
            <a:r>
              <a:rPr lang="en-US" sz="1000" dirty="0">
                <a:solidFill>
                  <a:srgbClr val="000000"/>
                </a:solidFill>
              </a:rPr>
              <a:t>        </a:t>
            </a:r>
            <a:r>
              <a:rPr lang="en-US" sz="1000" b="1" dirty="0" err="1">
                <a:solidFill>
                  <a:srgbClr val="660E7A"/>
                </a:solidFill>
              </a:rPr>
              <a:t>mDialog</a:t>
            </a:r>
            <a:r>
              <a:rPr lang="en-US" sz="1000" b="1" dirty="0">
                <a:solidFill>
                  <a:srgbClr val="660E7A"/>
                </a:solidFill>
              </a:rPr>
              <a:t> </a:t>
            </a:r>
            <a:r>
              <a:rPr lang="en-US" sz="1000" dirty="0">
                <a:solidFill>
                  <a:srgbClr val="000000"/>
                </a:solidFill>
              </a:rPr>
              <a:t>= </a:t>
            </a:r>
            <a:r>
              <a:rPr lang="en-US" sz="1000" b="1" dirty="0">
                <a:solidFill>
                  <a:srgbClr val="000080"/>
                </a:solidFill>
              </a:rPr>
              <a:t>new </a:t>
            </a:r>
            <a:r>
              <a:rPr lang="en-US" sz="1000" dirty="0" err="1">
                <a:solidFill>
                  <a:srgbClr val="000000"/>
                </a:solidFill>
              </a:rPr>
              <a:t>AlertDialog.Builder</a:t>
            </a:r>
            <a:r>
              <a:rPr lang="en-US" sz="1000" dirty="0">
                <a:solidFill>
                  <a:srgbClr val="000000"/>
                </a:solidFill>
              </a:rPr>
              <a:t>(</a:t>
            </a:r>
            <a:r>
              <a:rPr lang="en-US" sz="1000" b="1" dirty="0">
                <a:solidFill>
                  <a:srgbClr val="000080"/>
                </a:solidFill>
              </a:rPr>
              <a:t>this</a:t>
            </a:r>
            <a:r>
              <a:rPr lang="en-US" sz="1000" dirty="0">
                <a:solidFill>
                  <a:srgbClr val="000000"/>
                </a:solidFill>
              </a:rPr>
              <a:t>);</a:t>
            </a:r>
            <a:br>
              <a:rPr lang="en-US" sz="1000" dirty="0">
                <a:solidFill>
                  <a:srgbClr val="000000"/>
                </a:solidFill>
              </a:rPr>
            </a:br>
            <a:r>
              <a:rPr lang="en-US" sz="1000" dirty="0">
                <a:solidFill>
                  <a:srgbClr val="000000"/>
                </a:solidFill>
              </a:rPr>
              <a:t>        </a:t>
            </a:r>
            <a:r>
              <a:rPr lang="en-US" sz="1000" b="1" dirty="0">
                <a:solidFill>
                  <a:srgbClr val="000080"/>
                </a:solidFill>
              </a:rPr>
              <a:t>final </a:t>
            </a:r>
            <a:r>
              <a:rPr lang="en-US" sz="1000" dirty="0" err="1">
                <a:solidFill>
                  <a:srgbClr val="000000"/>
                </a:solidFill>
              </a:rPr>
              <a:t>EditText</a:t>
            </a:r>
            <a:r>
              <a:rPr lang="en-US" sz="1000" dirty="0">
                <a:solidFill>
                  <a:srgbClr val="000000"/>
                </a:solidFill>
              </a:rPr>
              <a:t> </a:t>
            </a:r>
            <a:r>
              <a:rPr lang="en-US" sz="1000" dirty="0" err="1">
                <a:solidFill>
                  <a:srgbClr val="000000"/>
                </a:solidFill>
              </a:rPr>
              <a:t>etText</a:t>
            </a:r>
            <a:r>
              <a:rPr lang="en-US" sz="1000" dirty="0">
                <a:solidFill>
                  <a:srgbClr val="000000"/>
                </a:solidFill>
              </a:rPr>
              <a:t> = </a:t>
            </a:r>
            <a:r>
              <a:rPr lang="en-US" sz="1000" b="1" dirty="0">
                <a:solidFill>
                  <a:srgbClr val="000080"/>
                </a:solidFill>
              </a:rPr>
              <a:t>new </a:t>
            </a:r>
            <a:r>
              <a:rPr lang="en-US" sz="1000" dirty="0" err="1">
                <a:solidFill>
                  <a:srgbClr val="000000"/>
                </a:solidFill>
              </a:rPr>
              <a:t>EditText</a:t>
            </a:r>
            <a:r>
              <a:rPr lang="en-US" sz="1000" dirty="0">
                <a:solidFill>
                  <a:srgbClr val="000000"/>
                </a:solidFill>
              </a:rPr>
              <a:t>(</a:t>
            </a:r>
            <a:r>
              <a:rPr lang="en-US" sz="1000" b="1" dirty="0">
                <a:solidFill>
                  <a:srgbClr val="000080"/>
                </a:solidFill>
              </a:rPr>
              <a:t>this</a:t>
            </a:r>
            <a:r>
              <a:rPr lang="en-US" sz="1000" dirty="0">
                <a:solidFill>
                  <a:srgbClr val="000000"/>
                </a:solidFill>
              </a:rPr>
              <a:t>);</a:t>
            </a:r>
            <a:br>
              <a:rPr lang="en-US" sz="1000" dirty="0">
                <a:solidFill>
                  <a:srgbClr val="000000"/>
                </a:solidFill>
              </a:rPr>
            </a:br>
            <a:r>
              <a:rPr lang="en-US" sz="1000" dirty="0">
                <a:solidFill>
                  <a:srgbClr val="000000"/>
                </a:solidFill>
              </a:rPr>
              <a:t>        </a:t>
            </a:r>
            <a:r>
              <a:rPr lang="en-US" sz="1000" b="1" dirty="0" err="1">
                <a:solidFill>
                  <a:srgbClr val="660E7A"/>
                </a:solidFill>
              </a:rPr>
              <a:t>mDialog</a:t>
            </a:r>
            <a:r>
              <a:rPr lang="en-US" sz="1000" dirty="0" err="1">
                <a:solidFill>
                  <a:srgbClr val="000000"/>
                </a:solidFill>
              </a:rPr>
              <a:t>.setView</a:t>
            </a:r>
            <a:r>
              <a:rPr lang="en-US" sz="1000" dirty="0">
                <a:solidFill>
                  <a:srgbClr val="000000"/>
                </a:solidFill>
              </a:rPr>
              <a:t>(</a:t>
            </a:r>
            <a:r>
              <a:rPr lang="en-US" sz="1000" dirty="0" err="1">
                <a:solidFill>
                  <a:srgbClr val="000000"/>
                </a:solidFill>
              </a:rPr>
              <a:t>etText</a:t>
            </a:r>
            <a:r>
              <a:rPr lang="en-US" sz="1000" dirty="0">
                <a:solidFill>
                  <a:srgbClr val="000000"/>
                </a:solidFill>
              </a:rPr>
              <a:t>);</a:t>
            </a:r>
            <a:r>
              <a:rPr lang="en-US" sz="1000" b="1" dirty="0">
                <a:solidFill>
                  <a:srgbClr val="660E7A"/>
                </a:solidFill>
              </a:rPr>
              <a:t>        </a:t>
            </a:r>
            <a:r>
              <a:rPr lang="en-US" sz="1000" b="1" dirty="0" err="1">
                <a:solidFill>
                  <a:srgbClr val="660E7A"/>
                </a:solidFill>
              </a:rPr>
              <a:t>mDialog</a:t>
            </a:r>
            <a:r>
              <a:rPr lang="en-US" sz="1000" dirty="0" err="1">
                <a:solidFill>
                  <a:srgbClr val="000000"/>
                </a:solidFill>
              </a:rPr>
              <a:t>.setTitle</a:t>
            </a:r>
            <a:r>
              <a:rPr lang="en-US" sz="1000" dirty="0">
                <a:solidFill>
                  <a:srgbClr val="000000"/>
                </a:solidFill>
              </a:rPr>
              <a:t>(</a:t>
            </a:r>
            <a:r>
              <a:rPr lang="en-US" sz="1000" b="1" dirty="0">
                <a:solidFill>
                  <a:srgbClr val="008000"/>
                </a:solidFill>
              </a:rPr>
              <a:t>"Add new Task"</a:t>
            </a:r>
            <a:r>
              <a:rPr lang="en-US" sz="1000" dirty="0">
                <a:solidFill>
                  <a:srgbClr val="000000"/>
                </a:solidFill>
              </a:rPr>
              <a:t>);</a:t>
            </a:r>
            <a:br>
              <a:rPr lang="en-US" sz="1000" dirty="0">
                <a:solidFill>
                  <a:srgbClr val="000000"/>
                </a:solidFill>
              </a:rPr>
            </a:br>
            <a:r>
              <a:rPr lang="en-US" sz="1000" b="1" dirty="0">
                <a:solidFill>
                  <a:srgbClr val="660E7A"/>
                </a:solidFill>
              </a:rPr>
              <a:t>        </a:t>
            </a:r>
            <a:r>
              <a:rPr lang="en-US" sz="1000" b="1" dirty="0" err="1">
                <a:solidFill>
                  <a:srgbClr val="660E7A"/>
                </a:solidFill>
              </a:rPr>
              <a:t>mDialog</a:t>
            </a:r>
            <a:r>
              <a:rPr lang="en-US" sz="1000" dirty="0" err="1">
                <a:solidFill>
                  <a:srgbClr val="000000"/>
                </a:solidFill>
              </a:rPr>
              <a:t>.setMessage</a:t>
            </a:r>
            <a:r>
              <a:rPr lang="en-US" sz="1000" dirty="0">
                <a:solidFill>
                  <a:srgbClr val="000000"/>
                </a:solidFill>
              </a:rPr>
              <a:t>(</a:t>
            </a:r>
            <a:r>
              <a:rPr lang="en-US" sz="1000" b="1" dirty="0">
                <a:solidFill>
                  <a:srgbClr val="008000"/>
                </a:solidFill>
              </a:rPr>
              <a:t>"Type in your new task!"</a:t>
            </a:r>
            <a:r>
              <a:rPr lang="en-US" sz="1000" dirty="0">
                <a:solidFill>
                  <a:srgbClr val="000000"/>
                </a:solidFill>
              </a:rPr>
              <a:t>);</a:t>
            </a:r>
            <a:br>
              <a:rPr lang="en-US" sz="1000" dirty="0">
                <a:solidFill>
                  <a:srgbClr val="000000"/>
                </a:solidFill>
              </a:rPr>
            </a:br>
            <a:r>
              <a:rPr lang="en-US" sz="1000" dirty="0">
                <a:solidFill>
                  <a:srgbClr val="000000"/>
                </a:solidFill>
              </a:rPr>
              <a:t>        </a:t>
            </a:r>
            <a:r>
              <a:rPr lang="en-US" sz="1000" b="1" dirty="0" err="1">
                <a:solidFill>
                  <a:srgbClr val="660E7A"/>
                </a:solidFill>
              </a:rPr>
              <a:t>mDialog</a:t>
            </a:r>
            <a:r>
              <a:rPr lang="en-US" sz="1000" dirty="0" err="1">
                <a:solidFill>
                  <a:srgbClr val="000000"/>
                </a:solidFill>
              </a:rPr>
              <a:t>.setPositiveButton</a:t>
            </a:r>
            <a:r>
              <a:rPr lang="en-US" sz="1000" dirty="0">
                <a:solidFill>
                  <a:srgbClr val="000000"/>
                </a:solidFill>
              </a:rPr>
              <a:t>(</a:t>
            </a:r>
            <a:r>
              <a:rPr lang="en-US" sz="1000" b="1" dirty="0">
                <a:solidFill>
                  <a:srgbClr val="008000"/>
                </a:solidFill>
              </a:rPr>
              <a:t>"Add"</a:t>
            </a:r>
            <a:r>
              <a:rPr lang="en-US" sz="1000" dirty="0">
                <a:solidFill>
                  <a:srgbClr val="000000"/>
                </a:solidFill>
              </a:rPr>
              <a:t>, </a:t>
            </a:r>
            <a:r>
              <a:rPr lang="en-US" sz="1000" b="1" dirty="0">
                <a:solidFill>
                  <a:srgbClr val="000080"/>
                </a:solidFill>
              </a:rPr>
              <a:t>new </a:t>
            </a:r>
            <a:r>
              <a:rPr lang="en-US" sz="1000" dirty="0" err="1">
                <a:solidFill>
                  <a:srgbClr val="000000"/>
                </a:solidFill>
              </a:rPr>
              <a:t>DialogInterface.OnClickListener</a:t>
            </a:r>
            <a:r>
              <a:rPr lang="en-US" sz="1000" dirty="0">
                <a:solidFill>
                  <a:srgbClr val="000000"/>
                </a:solidFill>
              </a:rPr>
              <a:t>() {</a:t>
            </a:r>
            <a:br>
              <a:rPr lang="en-US" sz="1000" dirty="0">
                <a:solidFill>
                  <a:srgbClr val="000000"/>
                </a:solidFill>
              </a:rPr>
            </a:br>
            <a:r>
              <a:rPr lang="en-US" sz="1000" dirty="0">
                <a:solidFill>
                  <a:srgbClr val="000000"/>
                </a:solidFill>
              </a:rPr>
              <a:t>            </a:t>
            </a:r>
            <a:r>
              <a:rPr lang="en-US" sz="1000" dirty="0">
                <a:solidFill>
                  <a:srgbClr val="808000"/>
                </a:solidFill>
              </a:rPr>
              <a:t>@Override</a:t>
            </a:r>
            <a:br>
              <a:rPr lang="en-US" sz="1000" dirty="0">
                <a:solidFill>
                  <a:srgbClr val="808000"/>
                </a:solidFill>
              </a:rPr>
            </a:br>
            <a:r>
              <a:rPr lang="en-US" sz="1000" dirty="0">
                <a:solidFill>
                  <a:srgbClr val="808000"/>
                </a:solidFill>
              </a:rPr>
              <a:t>            </a:t>
            </a:r>
            <a:r>
              <a:rPr lang="en-US" sz="1000" b="1" dirty="0">
                <a:solidFill>
                  <a:srgbClr val="000080"/>
                </a:solidFill>
              </a:rPr>
              <a:t>public void </a:t>
            </a:r>
            <a:r>
              <a:rPr lang="en-US" sz="1000" dirty="0" err="1">
                <a:solidFill>
                  <a:srgbClr val="000000"/>
                </a:solidFill>
              </a:rPr>
              <a:t>onClick</a:t>
            </a:r>
            <a:r>
              <a:rPr lang="en-US" sz="1000" dirty="0">
                <a:solidFill>
                  <a:srgbClr val="000000"/>
                </a:solidFill>
              </a:rPr>
              <a:t>(</a:t>
            </a:r>
            <a:r>
              <a:rPr lang="en-US" sz="1000" dirty="0" err="1">
                <a:solidFill>
                  <a:srgbClr val="000000"/>
                </a:solidFill>
              </a:rPr>
              <a:t>DialogInterface</a:t>
            </a:r>
            <a:r>
              <a:rPr lang="en-US" sz="1000" dirty="0">
                <a:solidFill>
                  <a:srgbClr val="000000"/>
                </a:solidFill>
              </a:rPr>
              <a:t> dialog, </a:t>
            </a:r>
            <a:r>
              <a:rPr lang="en-US" sz="1000" b="1" dirty="0" err="1">
                <a:solidFill>
                  <a:srgbClr val="000080"/>
                </a:solidFill>
              </a:rPr>
              <a:t>int</a:t>
            </a:r>
            <a:r>
              <a:rPr lang="en-US" sz="1000" b="1" dirty="0">
                <a:solidFill>
                  <a:srgbClr val="000080"/>
                </a:solidFill>
              </a:rPr>
              <a:t> </a:t>
            </a:r>
            <a:r>
              <a:rPr lang="en-US" sz="1000" dirty="0">
                <a:solidFill>
                  <a:srgbClr val="000000"/>
                </a:solidFill>
              </a:rPr>
              <a:t>which) {</a:t>
            </a:r>
            <a:br>
              <a:rPr lang="en-US" sz="1000" dirty="0">
                <a:solidFill>
                  <a:srgbClr val="000000"/>
                </a:solidFill>
              </a:rPr>
            </a:br>
            <a:r>
              <a:rPr lang="en-US" sz="1000" dirty="0">
                <a:solidFill>
                  <a:srgbClr val="000000"/>
                </a:solidFill>
              </a:rPr>
              <a:t>                </a:t>
            </a:r>
            <a:r>
              <a:rPr lang="en-US" sz="1000" i="1" dirty="0">
                <a:solidFill>
                  <a:srgbClr val="808080"/>
                </a:solidFill>
              </a:rPr>
              <a:t>// 6) Add our new world to our list</a:t>
            </a:r>
            <a:br>
              <a:rPr lang="en-US" sz="1000" i="1" dirty="0">
                <a:solidFill>
                  <a:srgbClr val="808080"/>
                </a:solidFill>
              </a:rPr>
            </a:br>
            <a:r>
              <a:rPr lang="en-US" sz="1000" i="1" dirty="0">
                <a:solidFill>
                  <a:srgbClr val="808080"/>
                </a:solidFill>
              </a:rPr>
              <a:t>                </a:t>
            </a:r>
            <a:r>
              <a:rPr lang="en-US" sz="1000" dirty="0">
                <a:solidFill>
                  <a:srgbClr val="000000"/>
                </a:solidFill>
              </a:rPr>
              <a:t>String word = </a:t>
            </a:r>
            <a:r>
              <a:rPr lang="en-US" sz="1000" dirty="0" err="1">
                <a:solidFill>
                  <a:srgbClr val="660E7A"/>
                </a:solidFill>
              </a:rPr>
              <a:t>etText</a:t>
            </a:r>
            <a:r>
              <a:rPr lang="en-US" sz="1000" dirty="0" err="1">
                <a:solidFill>
                  <a:srgbClr val="000000"/>
                </a:solidFill>
              </a:rPr>
              <a:t>.getText</a:t>
            </a:r>
            <a:r>
              <a:rPr lang="en-US" sz="1000" dirty="0">
                <a:solidFill>
                  <a:srgbClr val="000000"/>
                </a:solidFill>
              </a:rPr>
              <a:t>().</a:t>
            </a:r>
            <a:r>
              <a:rPr lang="en-US" sz="1000" dirty="0" err="1">
                <a:solidFill>
                  <a:srgbClr val="000000"/>
                </a:solidFill>
              </a:rPr>
              <a:t>toString</a:t>
            </a:r>
            <a:r>
              <a:rPr lang="en-US" sz="1000" dirty="0">
                <a:solidFill>
                  <a:srgbClr val="000000"/>
                </a:solidFill>
              </a:rPr>
              <a:t>();</a:t>
            </a:r>
            <a:br>
              <a:rPr lang="en-US" sz="1000" dirty="0">
                <a:solidFill>
                  <a:srgbClr val="000000"/>
                </a:solidFill>
              </a:rPr>
            </a:br>
            <a:r>
              <a:rPr lang="en-US" sz="1000" dirty="0">
                <a:solidFill>
                  <a:srgbClr val="000000"/>
                </a:solidFill>
              </a:rPr>
              <a:t>                </a:t>
            </a:r>
            <a:r>
              <a:rPr lang="en-US" sz="1000" b="1" dirty="0" err="1">
                <a:solidFill>
                  <a:srgbClr val="660E7A"/>
                </a:solidFill>
              </a:rPr>
              <a:t>list</a:t>
            </a:r>
            <a:r>
              <a:rPr lang="en-US" sz="1000" dirty="0" err="1">
                <a:solidFill>
                  <a:srgbClr val="000000"/>
                </a:solidFill>
              </a:rPr>
              <a:t>.add</a:t>
            </a:r>
            <a:r>
              <a:rPr lang="en-US" sz="1000" dirty="0">
                <a:solidFill>
                  <a:srgbClr val="000000"/>
                </a:solidFill>
              </a:rPr>
              <a:t>(word);</a:t>
            </a:r>
            <a:br>
              <a:rPr lang="en-US" sz="1000" dirty="0">
                <a:solidFill>
                  <a:srgbClr val="000000"/>
                </a:solidFill>
              </a:rPr>
            </a:br>
            <a:r>
              <a:rPr lang="en-US" sz="1000" dirty="0">
                <a:solidFill>
                  <a:srgbClr val="000000"/>
                </a:solidFill>
              </a:rPr>
              <a:t>                </a:t>
            </a:r>
            <a:r>
              <a:rPr lang="en-US" sz="1000" b="1" dirty="0" err="1">
                <a:solidFill>
                  <a:srgbClr val="660E7A"/>
                </a:solidFill>
              </a:rPr>
              <a:t>adapter</a:t>
            </a:r>
            <a:r>
              <a:rPr lang="en-US" sz="1000" dirty="0" err="1">
                <a:solidFill>
                  <a:srgbClr val="000000"/>
                </a:solidFill>
              </a:rPr>
              <a:t>.notifyDataSetChanged</a:t>
            </a:r>
            <a:r>
              <a:rPr lang="en-US" sz="1000" dirty="0">
                <a:solidFill>
                  <a:srgbClr val="000000"/>
                </a:solidFill>
              </a:rPr>
              <a:t>();</a:t>
            </a:r>
            <a:br>
              <a:rPr lang="en-US" sz="1000" dirty="0">
                <a:solidFill>
                  <a:srgbClr val="000000"/>
                </a:solidFill>
              </a:rPr>
            </a:br>
            <a:r>
              <a:rPr lang="en-US" sz="1000" dirty="0">
                <a:solidFill>
                  <a:srgbClr val="000000"/>
                </a:solidFill>
              </a:rPr>
              <a:t>            }</a:t>
            </a:r>
            <a:br>
              <a:rPr lang="en-US" sz="1000" dirty="0">
                <a:solidFill>
                  <a:srgbClr val="000000"/>
                </a:solidFill>
              </a:rPr>
            </a:br>
            <a:r>
              <a:rPr lang="en-US" sz="1000" dirty="0">
                <a:solidFill>
                  <a:srgbClr val="000000"/>
                </a:solidFill>
              </a:rPr>
              <a:t>        });</a:t>
            </a:r>
            <a:br>
              <a:rPr lang="en-US" sz="1000" dirty="0">
                <a:solidFill>
                  <a:srgbClr val="000000"/>
                </a:solidFill>
              </a:rPr>
            </a:br>
            <a:r>
              <a:rPr lang="en-US" sz="1000" dirty="0">
                <a:solidFill>
                  <a:srgbClr val="000000"/>
                </a:solidFill>
              </a:rPr>
              <a:t>    }</a:t>
            </a:r>
            <a:br>
              <a:rPr lang="en-US" sz="1000" dirty="0">
                <a:solidFill>
                  <a:srgbClr val="000000"/>
                </a:solidFill>
              </a:rPr>
            </a:b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01541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That’s The Basic For a </a:t>
            </a:r>
            <a:r>
              <a:rPr lang="en-US" dirty="0" err="1" smtClean="0"/>
              <a:t>ListView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49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Lesson’s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 Goal – Creating a </a:t>
            </a:r>
            <a:r>
              <a:rPr lang="en-US" dirty="0" err="1" smtClean="0"/>
              <a:t>Todo</a:t>
            </a:r>
            <a:r>
              <a:rPr lang="en-US" dirty="0" smtClean="0"/>
              <a:t> list</a:t>
            </a:r>
          </a:p>
          <a:p>
            <a:r>
              <a:rPr lang="en-US" dirty="0" smtClean="0"/>
              <a:t>Learning Goals:</a:t>
            </a:r>
          </a:p>
          <a:p>
            <a:pPr lvl="1"/>
            <a:r>
              <a:rPr lang="en-US" dirty="0" smtClean="0"/>
              <a:t>List Views: To display our tasks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78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/>
              <a:t>the </a:t>
            </a:r>
            <a:r>
              <a:rPr lang="en-US" dirty="0" err="1" smtClean="0"/>
              <a:t>ListView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4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a </a:t>
            </a:r>
            <a:r>
              <a:rPr lang="en-US" dirty="0" err="1" smtClean="0"/>
              <a:t>ListView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ListView</a:t>
            </a:r>
            <a:r>
              <a:rPr lang="en-US" dirty="0" smtClean="0"/>
              <a:t> as it might sound, is simply a list that includes items that we want to display to the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291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ListView</a:t>
            </a:r>
            <a:r>
              <a:rPr lang="en-US" dirty="0" smtClean="0"/>
              <a:t> Code (Part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 can </a:t>
            </a:r>
            <a:r>
              <a:rPr lang="en-US" dirty="0" smtClean="0"/>
              <a:t>add</a:t>
            </a:r>
            <a:r>
              <a:rPr lang="en-US" dirty="0" smtClean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ListView</a:t>
            </a:r>
            <a:r>
              <a:rPr lang="en-US" dirty="0" smtClean="0"/>
              <a:t> to our app just like how we can add widgets like buttons and </a:t>
            </a:r>
            <a:r>
              <a:rPr lang="en-US" dirty="0" err="1" smtClean="0"/>
              <a:t>TextViews</a:t>
            </a:r>
            <a:endParaRPr lang="en-US" dirty="0" smtClean="0"/>
          </a:p>
          <a:p>
            <a:r>
              <a:rPr lang="en-US" b="1" dirty="0" err="1" smtClean="0"/>
              <a:t>ArrayAdapter</a:t>
            </a:r>
            <a:r>
              <a:rPr lang="en-US" b="1" dirty="0" smtClean="0"/>
              <a:t>&lt;</a:t>
            </a:r>
            <a:r>
              <a:rPr lang="en-US" b="1" i="1" dirty="0" smtClean="0"/>
              <a:t>Type&gt;</a:t>
            </a:r>
            <a:r>
              <a:rPr lang="en-US" dirty="0" smtClean="0"/>
              <a:t> and </a:t>
            </a:r>
            <a:r>
              <a:rPr lang="en-US" b="1" dirty="0" err="1" smtClean="0"/>
              <a:t>ArrayList</a:t>
            </a:r>
            <a:r>
              <a:rPr lang="en-US" b="1" dirty="0"/>
              <a:t>&lt;</a:t>
            </a:r>
            <a:r>
              <a:rPr lang="en-US" b="1" i="1" dirty="0"/>
              <a:t>Type</a:t>
            </a:r>
            <a:r>
              <a:rPr lang="en-US" b="1" i="1" dirty="0" smtClean="0"/>
              <a:t>&gt; - </a:t>
            </a:r>
            <a:r>
              <a:rPr lang="en-US" dirty="0" smtClean="0"/>
              <a:t>To populate our </a:t>
            </a:r>
            <a:r>
              <a:rPr lang="en-US" dirty="0" err="1" smtClean="0"/>
              <a:t>ListView</a:t>
            </a:r>
            <a:r>
              <a:rPr lang="en-US" dirty="0" smtClean="0"/>
              <a:t> we need to use a list and an adapter that know about the list.</a:t>
            </a:r>
          </a:p>
          <a:p>
            <a:pPr lvl="1"/>
            <a:r>
              <a:rPr lang="en-US" dirty="0" smtClean="0"/>
              <a:t>Ex</a:t>
            </a:r>
            <a:r>
              <a:rPr lang="en-US" b="1" dirty="0" smtClean="0"/>
              <a:t>: adapter </a:t>
            </a:r>
            <a:r>
              <a:rPr lang="en-US" dirty="0"/>
              <a:t>= </a:t>
            </a:r>
            <a:r>
              <a:rPr lang="en-US" b="1" dirty="0"/>
              <a:t>new </a:t>
            </a:r>
            <a:r>
              <a:rPr lang="en-US" dirty="0" err="1"/>
              <a:t>ArrayAdapter</a:t>
            </a:r>
            <a:r>
              <a:rPr lang="en-US" dirty="0"/>
              <a:t>&lt;String&gt;(</a:t>
            </a:r>
            <a:r>
              <a:rPr lang="en-US" b="1" dirty="0"/>
              <a:t>this</a:t>
            </a:r>
            <a:r>
              <a:rPr lang="en-US" dirty="0"/>
              <a:t>, android.R.layout.</a:t>
            </a:r>
            <a:r>
              <a:rPr lang="en-US" b="1" i="1" dirty="0"/>
              <a:t>simple_list_item_1</a:t>
            </a:r>
            <a:r>
              <a:rPr lang="en-US" dirty="0"/>
              <a:t>, </a:t>
            </a:r>
            <a:r>
              <a:rPr lang="en-US" b="1" dirty="0"/>
              <a:t>list</a:t>
            </a:r>
            <a:r>
              <a:rPr lang="en-US" dirty="0" smtClean="0"/>
              <a:t>);</a:t>
            </a:r>
          </a:p>
          <a:p>
            <a:r>
              <a:rPr lang="en-US" b="1" dirty="0" err="1" smtClean="0"/>
              <a:t>setAdapter</a:t>
            </a:r>
            <a:r>
              <a:rPr lang="en-US" b="1" dirty="0" smtClean="0"/>
              <a:t>(</a:t>
            </a:r>
            <a:r>
              <a:rPr lang="en-US" b="1" i="1" dirty="0" smtClean="0"/>
              <a:t>adapter)</a:t>
            </a:r>
            <a:r>
              <a:rPr lang="en-US" b="1" dirty="0" smtClean="0"/>
              <a:t> – </a:t>
            </a:r>
            <a:r>
              <a:rPr lang="en-US" dirty="0" smtClean="0"/>
              <a:t>We need to be able to set our adapter after we create them</a:t>
            </a:r>
          </a:p>
        </p:txBody>
      </p:sp>
    </p:spTree>
    <p:extLst>
      <p:ext uri="{BB962C8B-B14F-4D97-AF65-F5344CB8AC3E}">
        <p14:creationId xmlns:p14="http://schemas.microsoft.com/office/powerpoint/2010/main" val="3531768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ListView</a:t>
            </a:r>
            <a:r>
              <a:rPr lang="en-US" dirty="0"/>
              <a:t> Code (Part </a:t>
            </a:r>
            <a:r>
              <a:rPr lang="en-US" dirty="0" smtClean="0"/>
              <a:t>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setOnItemClickListener</a:t>
            </a:r>
            <a:r>
              <a:rPr lang="en-US" dirty="0" smtClean="0"/>
              <a:t>(new </a:t>
            </a:r>
            <a:r>
              <a:rPr lang="en-US" dirty="0" err="1" smtClean="0"/>
              <a:t>AdapterView.OnItemClickListener</a:t>
            </a:r>
            <a:r>
              <a:rPr lang="en-US" dirty="0" smtClean="0"/>
              <a:t>() – Creates a listener for each item, our inner function being:</a:t>
            </a:r>
          </a:p>
          <a:p>
            <a:pPr lvl="1"/>
            <a:r>
              <a:rPr lang="en-US" dirty="0" err="1"/>
              <a:t>onItemClick</a:t>
            </a:r>
            <a:r>
              <a:rPr lang="en-US" dirty="0"/>
              <a:t>(</a:t>
            </a:r>
            <a:r>
              <a:rPr lang="en-US" dirty="0" err="1"/>
              <a:t>AdapterView</a:t>
            </a:r>
            <a:r>
              <a:rPr lang="en-US" dirty="0"/>
              <a:t>&lt;?&gt; parent, View </a:t>
            </a:r>
            <a:r>
              <a:rPr lang="en-US" dirty="0" err="1"/>
              <a:t>view</a:t>
            </a:r>
            <a:r>
              <a:rPr lang="en-US" dirty="0"/>
              <a:t>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position, </a:t>
            </a:r>
            <a:r>
              <a:rPr lang="en-US" b="1" dirty="0"/>
              <a:t>long </a:t>
            </a:r>
            <a:r>
              <a:rPr lang="en-US" dirty="0"/>
              <a:t>id</a:t>
            </a:r>
            <a:r>
              <a:rPr lang="en-US" dirty="0" smtClean="0"/>
              <a:t>) – </a:t>
            </a:r>
            <a:r>
              <a:rPr lang="en-US" b="1" dirty="0" smtClean="0"/>
              <a:t>parent</a:t>
            </a:r>
            <a:r>
              <a:rPr lang="en-US" dirty="0" smtClean="0"/>
              <a:t> is the adapter, </a:t>
            </a:r>
            <a:r>
              <a:rPr lang="en-US" b="1" dirty="0" smtClean="0"/>
              <a:t>view</a:t>
            </a:r>
            <a:r>
              <a:rPr lang="en-US" dirty="0" smtClean="0"/>
              <a:t> is the view of the current item in your list, </a:t>
            </a:r>
            <a:r>
              <a:rPr lang="en-US" b="1" dirty="0" smtClean="0"/>
              <a:t>position</a:t>
            </a:r>
            <a:r>
              <a:rPr lang="en-US" dirty="0" smtClean="0"/>
              <a:t> is where your item is in the array, </a:t>
            </a:r>
            <a:r>
              <a:rPr lang="en-US" b="1" dirty="0" smtClean="0"/>
              <a:t>id</a:t>
            </a:r>
            <a:r>
              <a:rPr lang="en-US" dirty="0" smtClean="0"/>
              <a:t> is the id list item</a:t>
            </a:r>
          </a:p>
          <a:p>
            <a:r>
              <a:rPr lang="en-US" dirty="0" smtClean="0"/>
              <a:t>Note: Whenever we do anything to our array, we have to call </a:t>
            </a:r>
            <a:r>
              <a:rPr lang="en-US" b="1" dirty="0" err="1" smtClean="0"/>
              <a:t>adapter.notifyDataSetChanged</a:t>
            </a:r>
            <a:r>
              <a:rPr lang="en-US" b="1" dirty="0" smtClean="0"/>
              <a:t>()</a:t>
            </a:r>
            <a:r>
              <a:rPr lang="en-US" dirty="0"/>
              <a:t> </a:t>
            </a:r>
            <a:r>
              <a:rPr lang="en-US" dirty="0" smtClean="0"/>
              <a:t>to have the changes shown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2358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</a:t>
            </a:r>
            <a:r>
              <a:rPr lang="en-US" dirty="0" smtClean="0"/>
              <a:t>List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>
                <a:ea typeface="Calibri"/>
                <a:cs typeface="Times New Roman"/>
              </a:rPr>
              <a:t>AlertDialog.Builder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b="1" dirty="0" err="1" smtClean="0">
                <a:ea typeface="Calibri"/>
                <a:cs typeface="Times New Roman"/>
              </a:rPr>
              <a:t>mDialog</a:t>
            </a:r>
            <a:r>
              <a:rPr lang="en-US" dirty="0">
                <a:ea typeface="Calibri"/>
                <a:cs typeface="Times New Roman"/>
              </a:rPr>
              <a:t> </a:t>
            </a:r>
            <a:r>
              <a:rPr lang="en-US" dirty="0" smtClean="0">
                <a:ea typeface="Calibri"/>
                <a:cs typeface="Times New Roman"/>
              </a:rPr>
              <a:t>= </a:t>
            </a:r>
            <a:r>
              <a:rPr lang="en-US" b="1" dirty="0">
                <a:ea typeface="Calibri"/>
                <a:cs typeface="Times New Roman"/>
              </a:rPr>
              <a:t>new </a:t>
            </a:r>
            <a:r>
              <a:rPr lang="en-US" dirty="0" err="1">
                <a:ea typeface="Calibri"/>
                <a:cs typeface="Times New Roman"/>
              </a:rPr>
              <a:t>AlertDialog.Builder</a:t>
            </a:r>
            <a:r>
              <a:rPr lang="en-US" dirty="0">
                <a:ea typeface="Calibri"/>
                <a:cs typeface="Times New Roman"/>
              </a:rPr>
              <a:t>(</a:t>
            </a:r>
            <a:r>
              <a:rPr lang="en-US" b="1" dirty="0">
                <a:ea typeface="Calibri"/>
                <a:cs typeface="Times New Roman"/>
              </a:rPr>
              <a:t>this</a:t>
            </a:r>
            <a:r>
              <a:rPr lang="en-US" dirty="0">
                <a:ea typeface="Calibri"/>
                <a:cs typeface="Times New Roman"/>
              </a:rPr>
              <a:t>);</a:t>
            </a:r>
            <a:endParaRPr lang="en-US" dirty="0" smtClean="0">
              <a:ea typeface="Calibri"/>
              <a:cs typeface="Times New Roman"/>
            </a:endParaRPr>
          </a:p>
          <a:p>
            <a:pPr lvl="1"/>
            <a:r>
              <a:rPr lang="en-US" dirty="0" smtClean="0"/>
              <a:t>Have to use a Builder to create a Dialog Object</a:t>
            </a:r>
          </a:p>
          <a:p>
            <a:r>
              <a:rPr lang="en-US" dirty="0" err="1" smtClean="0"/>
              <a:t>mDialog.setView</a:t>
            </a:r>
            <a:r>
              <a:rPr lang="en-US" dirty="0" smtClean="0"/>
              <a:t>(&lt;</a:t>
            </a:r>
            <a:r>
              <a:rPr lang="en-US" dirty="0" err="1" smtClean="0"/>
              <a:t>TextView</a:t>
            </a:r>
            <a:r>
              <a:rPr lang="en-US" dirty="0" smtClean="0"/>
              <a:t>, Button, </a:t>
            </a:r>
            <a:r>
              <a:rPr lang="en-US" dirty="0" err="1" smtClean="0"/>
              <a:t>etc</a:t>
            </a:r>
            <a:r>
              <a:rPr lang="en-US" dirty="0" smtClean="0"/>
              <a:t>&gt;)</a:t>
            </a:r>
          </a:p>
          <a:p>
            <a:pPr lvl="1"/>
            <a:r>
              <a:rPr lang="en-US" dirty="0" smtClean="0"/>
              <a:t>Adds a UI to our Dialog Box</a:t>
            </a:r>
          </a:p>
          <a:p>
            <a:pPr lvl="1"/>
            <a:r>
              <a:rPr lang="en-US" dirty="0" smtClean="0"/>
              <a:t>We can set the UI to contain text or </a:t>
            </a:r>
            <a:r>
              <a:rPr lang="en-US" dirty="0" err="1" smtClean="0"/>
              <a:t>onClickListerers</a:t>
            </a:r>
            <a:r>
              <a:rPr lang="en-US" dirty="0" smtClean="0"/>
              <a:t> like we would normally</a:t>
            </a:r>
          </a:p>
          <a:p>
            <a:r>
              <a:rPr lang="en-US" b="1" dirty="0" err="1"/>
              <a:t>mDialog</a:t>
            </a:r>
            <a:r>
              <a:rPr lang="en-US" dirty="0" err="1"/>
              <a:t>.setPositiveButton</a:t>
            </a:r>
            <a:r>
              <a:rPr lang="en-US" dirty="0"/>
              <a:t>(</a:t>
            </a:r>
            <a:r>
              <a:rPr lang="en-US" b="1" dirty="0"/>
              <a:t>"Add"</a:t>
            </a:r>
            <a:r>
              <a:rPr lang="en-US" dirty="0"/>
              <a:t>, </a:t>
            </a:r>
            <a:r>
              <a:rPr lang="en-US" b="1" dirty="0"/>
              <a:t>new </a:t>
            </a:r>
            <a:r>
              <a:rPr lang="en-US" dirty="0" err="1"/>
              <a:t>DialogInterface.OnClickListener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    @Override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/>
              <a:t>public void </a:t>
            </a:r>
            <a:r>
              <a:rPr lang="en-US" dirty="0" err="1"/>
              <a:t>onClick</a:t>
            </a:r>
            <a:r>
              <a:rPr lang="en-US" dirty="0"/>
              <a:t>(</a:t>
            </a:r>
            <a:r>
              <a:rPr lang="en-US" dirty="0" err="1"/>
              <a:t>DialogInterface</a:t>
            </a:r>
            <a:r>
              <a:rPr lang="en-US" dirty="0"/>
              <a:t> dialog,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which) {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i="1" dirty="0"/>
              <a:t>// Do something...</a:t>
            </a:r>
            <a:br>
              <a:rPr lang="en-US" i="1" dirty="0"/>
            </a:br>
            <a:r>
              <a:rPr lang="en-US" i="1" dirty="0"/>
              <a:t>            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smtClean="0"/>
              <a:t>});</a:t>
            </a:r>
          </a:p>
          <a:p>
            <a:pPr lvl="1"/>
            <a:r>
              <a:rPr lang="en-US" dirty="0" smtClean="0"/>
              <a:t>Creates a button directly on our Dialog Box. There’s also a </a:t>
            </a:r>
            <a:r>
              <a:rPr lang="en-US" dirty="0" err="1" smtClean="0"/>
              <a:t>setNegativeButton</a:t>
            </a:r>
            <a:r>
              <a:rPr lang="en-US" dirty="0" smtClean="0"/>
              <a:t>. They’re all the same, except for the way they </a:t>
            </a:r>
            <a:r>
              <a:rPr lang="en-US" dirty="0" smtClean="0"/>
              <a:t>look</a:t>
            </a:r>
          </a:p>
          <a:p>
            <a:r>
              <a:rPr lang="en-US" dirty="0"/>
              <a:t> </a:t>
            </a:r>
            <a:r>
              <a:rPr lang="en-US" b="1" dirty="0" err="1" smtClean="0"/>
              <a:t>mDialog</a:t>
            </a:r>
            <a:r>
              <a:rPr lang="en-US" dirty="0" err="1" smtClean="0"/>
              <a:t>.setTitle</a:t>
            </a:r>
            <a:r>
              <a:rPr lang="en-US" dirty="0"/>
              <a:t>(</a:t>
            </a:r>
            <a:r>
              <a:rPr lang="en-US" b="1" dirty="0"/>
              <a:t>"Add new Task</a:t>
            </a:r>
            <a:r>
              <a:rPr lang="en-US" b="1" dirty="0" smtClean="0"/>
              <a:t>"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Sets the title of your Dialog Box</a:t>
            </a:r>
          </a:p>
          <a:p>
            <a:r>
              <a:rPr lang="en-US" b="1" dirty="0" err="1"/>
              <a:t>mDialog</a:t>
            </a:r>
            <a:r>
              <a:rPr lang="en-US" dirty="0" err="1"/>
              <a:t>.setMessage</a:t>
            </a:r>
            <a:r>
              <a:rPr lang="en-US" dirty="0"/>
              <a:t>(</a:t>
            </a:r>
            <a:r>
              <a:rPr lang="en-US" b="1" dirty="0"/>
              <a:t>"Type in your new task</a:t>
            </a:r>
            <a:r>
              <a:rPr lang="en-US" b="1" dirty="0" smtClean="0"/>
              <a:t>!"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Sets the body message of your Dialog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5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Our Goal Is: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Goal: Create a </a:t>
            </a:r>
            <a:r>
              <a:rPr lang="en-US" dirty="0" err="1" smtClean="0"/>
              <a:t>ListView</a:t>
            </a:r>
            <a:r>
              <a:rPr lang="en-US" dirty="0" smtClean="0"/>
              <a:t> that will just show a list of tasks</a:t>
            </a:r>
          </a:p>
          <a:p>
            <a:r>
              <a:rPr lang="en-US" dirty="0" smtClean="0"/>
              <a:t>What we’ll need:</a:t>
            </a:r>
          </a:p>
          <a:p>
            <a:pPr lvl="1"/>
            <a:r>
              <a:rPr lang="en-US" b="1" dirty="0" err="1" smtClean="0"/>
              <a:t>ListView</a:t>
            </a:r>
            <a:r>
              <a:rPr lang="en-US" dirty="0" smtClean="0"/>
              <a:t> widget to act as our </a:t>
            </a:r>
            <a:r>
              <a:rPr lang="en-US" dirty="0" err="1" smtClean="0"/>
              <a:t>Todo</a:t>
            </a:r>
            <a:r>
              <a:rPr lang="en-US" dirty="0" smtClean="0"/>
              <a:t> list</a:t>
            </a:r>
          </a:p>
          <a:p>
            <a:pPr lvl="1"/>
            <a:r>
              <a:rPr lang="en-US" b="1" dirty="0" err="1" smtClean="0"/>
              <a:t>ArrayLis</a:t>
            </a:r>
            <a:r>
              <a:rPr lang="en-US" dirty="0" err="1" smtClean="0"/>
              <a:t>t</a:t>
            </a:r>
            <a:r>
              <a:rPr lang="en-US" dirty="0" smtClean="0"/>
              <a:t> to show our tasks</a:t>
            </a:r>
          </a:p>
          <a:p>
            <a:pPr lvl="1"/>
            <a:r>
              <a:rPr lang="en-US" dirty="0" smtClean="0"/>
              <a:t>Change our </a:t>
            </a:r>
            <a:r>
              <a:rPr lang="en-US" b="1" dirty="0" err="1" smtClean="0"/>
              <a:t>DialogBox</a:t>
            </a:r>
            <a:r>
              <a:rPr lang="en-US" b="1" dirty="0" smtClean="0"/>
              <a:t> </a:t>
            </a:r>
            <a:r>
              <a:rPr lang="en-US" dirty="0" smtClean="0"/>
              <a:t>to add the user’s inputs to our list</a:t>
            </a:r>
          </a:p>
          <a:p>
            <a:pPr lvl="1"/>
            <a:r>
              <a:rPr lang="en-US" dirty="0" smtClean="0"/>
              <a:t>When the user click on a task on the list, we’ll remove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935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our </a:t>
            </a:r>
            <a:r>
              <a:rPr lang="en-US" dirty="0" err="1" smtClean="0"/>
              <a:t>ListView</a:t>
            </a:r>
            <a:r>
              <a:rPr lang="en-US" dirty="0" smtClean="0"/>
              <a:t> to our content_todo.xml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000000"/>
                </a:solidFill>
              </a:rPr>
              <a:t>&lt;?</a:t>
            </a:r>
            <a:r>
              <a:rPr lang="en-US" b="1" dirty="0">
                <a:solidFill>
                  <a:srgbClr val="0000FF"/>
                </a:solidFill>
              </a:rPr>
              <a:t>xml version=</a:t>
            </a:r>
            <a:r>
              <a:rPr lang="en-US" b="1" dirty="0">
                <a:solidFill>
                  <a:srgbClr val="008000"/>
                </a:solidFill>
              </a:rPr>
              <a:t>"1.0" </a:t>
            </a:r>
            <a:r>
              <a:rPr lang="en-US" b="1" dirty="0">
                <a:solidFill>
                  <a:srgbClr val="0000FF"/>
                </a:solidFill>
              </a:rPr>
              <a:t>encoding=</a:t>
            </a:r>
            <a:r>
              <a:rPr lang="en-US" b="1" dirty="0">
                <a:solidFill>
                  <a:srgbClr val="008000"/>
                </a:solidFill>
              </a:rPr>
              <a:t>"utf-8"</a:t>
            </a:r>
            <a:r>
              <a:rPr lang="en-US" i="1" dirty="0">
                <a:solidFill>
                  <a:srgbClr val="000000"/>
                </a:solidFill>
              </a:rPr>
              <a:t>?&gt;</a:t>
            </a:r>
            <a:br>
              <a:rPr lang="en-US" i="1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&lt;</a:t>
            </a:r>
            <a:r>
              <a:rPr lang="en-US" b="1" dirty="0" err="1">
                <a:solidFill>
                  <a:srgbClr val="000080"/>
                </a:solidFill>
              </a:rPr>
              <a:t>RelativeLayout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xmlns: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"http://schemas.android.com/</a:t>
            </a:r>
            <a:r>
              <a:rPr lang="en-US" b="1" dirty="0" err="1">
                <a:solidFill>
                  <a:srgbClr val="008000"/>
                </a:solidFill>
              </a:rPr>
              <a:t>apk</a:t>
            </a:r>
            <a:r>
              <a:rPr lang="en-US" b="1" dirty="0">
                <a:solidFill>
                  <a:srgbClr val="008000"/>
                </a:solidFill>
              </a:rPr>
              <a:t>/res/android"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b="1" dirty="0" err="1">
                <a:solidFill>
                  <a:srgbClr val="0000FF"/>
                </a:solidFill>
              </a:rPr>
              <a:t>xmlns:</a:t>
            </a:r>
            <a:r>
              <a:rPr lang="en-US" b="1" dirty="0" err="1">
                <a:solidFill>
                  <a:srgbClr val="660E7A"/>
                </a:solidFill>
              </a:rPr>
              <a:t>app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"http://schemas.android.com/</a:t>
            </a:r>
            <a:r>
              <a:rPr lang="en-US" b="1" dirty="0" err="1">
                <a:solidFill>
                  <a:srgbClr val="008000"/>
                </a:solidFill>
              </a:rPr>
              <a:t>apk</a:t>
            </a:r>
            <a:r>
              <a:rPr lang="en-US" b="1" dirty="0">
                <a:solidFill>
                  <a:srgbClr val="008000"/>
                </a:solidFill>
              </a:rPr>
              <a:t>/res-auto"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b="1" dirty="0" err="1">
                <a:solidFill>
                  <a:srgbClr val="0000FF"/>
                </a:solidFill>
              </a:rPr>
              <a:t>xmlns:</a:t>
            </a:r>
            <a:r>
              <a:rPr lang="en-US" b="1" dirty="0" err="1">
                <a:solidFill>
                  <a:srgbClr val="660E7A"/>
                </a:solidFill>
              </a:rPr>
              <a:t>tools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"http://schemas.android.com/tools"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:layout_width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match_parent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:layout_height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match_parent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:paddingBottom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"@</a:t>
            </a:r>
            <a:r>
              <a:rPr lang="en-US" b="1" dirty="0" err="1">
                <a:solidFill>
                  <a:srgbClr val="008000"/>
                </a:solidFill>
              </a:rPr>
              <a:t>dimen</a:t>
            </a:r>
            <a:r>
              <a:rPr lang="en-US" b="1" dirty="0">
                <a:solidFill>
                  <a:srgbClr val="008000"/>
                </a:solidFill>
              </a:rPr>
              <a:t>/</a:t>
            </a:r>
            <a:r>
              <a:rPr lang="en-US" b="1" dirty="0" err="1">
                <a:solidFill>
                  <a:srgbClr val="008000"/>
                </a:solidFill>
              </a:rPr>
              <a:t>activity_vertical_margin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:paddingLeft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"@</a:t>
            </a:r>
            <a:r>
              <a:rPr lang="en-US" b="1" dirty="0" err="1">
                <a:solidFill>
                  <a:srgbClr val="008000"/>
                </a:solidFill>
              </a:rPr>
              <a:t>dimen</a:t>
            </a:r>
            <a:r>
              <a:rPr lang="en-US" b="1" dirty="0">
                <a:solidFill>
                  <a:srgbClr val="008000"/>
                </a:solidFill>
              </a:rPr>
              <a:t>/</a:t>
            </a:r>
            <a:r>
              <a:rPr lang="en-US" b="1" dirty="0" err="1">
                <a:solidFill>
                  <a:srgbClr val="008000"/>
                </a:solidFill>
              </a:rPr>
              <a:t>activity_horizontal_margin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:paddingRight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"@</a:t>
            </a:r>
            <a:r>
              <a:rPr lang="en-US" b="1" dirty="0" err="1">
                <a:solidFill>
                  <a:srgbClr val="008000"/>
                </a:solidFill>
              </a:rPr>
              <a:t>dimen</a:t>
            </a:r>
            <a:r>
              <a:rPr lang="en-US" b="1" dirty="0">
                <a:solidFill>
                  <a:srgbClr val="008000"/>
                </a:solidFill>
              </a:rPr>
              <a:t>/</a:t>
            </a:r>
            <a:r>
              <a:rPr lang="en-US" b="1" dirty="0" err="1">
                <a:solidFill>
                  <a:srgbClr val="008000"/>
                </a:solidFill>
              </a:rPr>
              <a:t>activity_horizontal_margin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:paddingTop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"@</a:t>
            </a:r>
            <a:r>
              <a:rPr lang="en-US" b="1" dirty="0" err="1">
                <a:solidFill>
                  <a:srgbClr val="008000"/>
                </a:solidFill>
              </a:rPr>
              <a:t>dimen</a:t>
            </a:r>
            <a:r>
              <a:rPr lang="en-US" b="1" dirty="0">
                <a:solidFill>
                  <a:srgbClr val="008000"/>
                </a:solidFill>
              </a:rPr>
              <a:t>/</a:t>
            </a:r>
            <a:r>
              <a:rPr lang="en-US" b="1" dirty="0" err="1">
                <a:solidFill>
                  <a:srgbClr val="008000"/>
                </a:solidFill>
              </a:rPr>
              <a:t>activity_vertical_margin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b="1" dirty="0" err="1">
                <a:solidFill>
                  <a:srgbClr val="660E7A"/>
                </a:solidFill>
              </a:rPr>
              <a:t>app</a:t>
            </a:r>
            <a:r>
              <a:rPr lang="en-US" b="1" dirty="0" err="1">
                <a:solidFill>
                  <a:srgbClr val="0000FF"/>
                </a:solidFill>
              </a:rPr>
              <a:t>:layout_behavior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"@string/</a:t>
            </a:r>
            <a:r>
              <a:rPr lang="en-US" b="1" dirty="0" err="1">
                <a:solidFill>
                  <a:srgbClr val="008000"/>
                </a:solidFill>
              </a:rPr>
              <a:t>appbar_scrolling_view_behavior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b="1" dirty="0" err="1">
                <a:solidFill>
                  <a:srgbClr val="660E7A"/>
                </a:solidFill>
              </a:rPr>
              <a:t>tools</a:t>
            </a:r>
            <a:r>
              <a:rPr lang="en-US" b="1" dirty="0" err="1">
                <a:solidFill>
                  <a:srgbClr val="0000FF"/>
                </a:solidFill>
              </a:rPr>
              <a:t>:context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net.joshchang.josh.todolist.TodoActivity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b="1" dirty="0" err="1">
                <a:solidFill>
                  <a:srgbClr val="660E7A"/>
                </a:solidFill>
              </a:rPr>
              <a:t>tools</a:t>
            </a:r>
            <a:r>
              <a:rPr lang="en-US" b="1" dirty="0" err="1">
                <a:solidFill>
                  <a:srgbClr val="0000FF"/>
                </a:solidFill>
              </a:rPr>
              <a:t>:showIn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"@layout/</a:t>
            </a:r>
            <a:r>
              <a:rPr lang="en-US" b="1" dirty="0" err="1">
                <a:solidFill>
                  <a:srgbClr val="008000"/>
                </a:solidFill>
              </a:rPr>
              <a:t>activity_todo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>
                <a:solidFill>
                  <a:srgbClr val="000000"/>
                </a:solidFill>
              </a:rPr>
              <a:t>&gt;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&lt;</a:t>
            </a:r>
            <a:r>
              <a:rPr lang="en-US" b="1" dirty="0" err="1">
                <a:solidFill>
                  <a:srgbClr val="000080"/>
                </a:solidFill>
              </a:rPr>
              <a:t>ListView</a:t>
            </a:r>
            <a:r>
              <a:rPr lang="en-US" b="1" dirty="0">
                <a:solidFill>
                  <a:srgbClr val="000080"/>
                </a:solidFill>
              </a:rPr>
              <a:t/>
            </a:r>
            <a:br>
              <a:rPr lang="en-US" b="1" dirty="0">
                <a:solidFill>
                  <a:srgbClr val="000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:layout_width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match_parent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:layout_height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match_parent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:id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"@+id/</a:t>
            </a:r>
            <a:r>
              <a:rPr lang="en-US" b="1" dirty="0" err="1">
                <a:solidFill>
                  <a:srgbClr val="008000"/>
                </a:solidFill>
              </a:rPr>
              <a:t>lvList</a:t>
            </a:r>
            <a:r>
              <a:rPr lang="en-US" b="1" dirty="0">
                <a:solidFill>
                  <a:srgbClr val="008000"/>
                </a:solidFill>
              </a:rPr>
              <a:t>" </a:t>
            </a:r>
            <a:r>
              <a:rPr lang="en-US" dirty="0">
                <a:solidFill>
                  <a:srgbClr val="000000"/>
                </a:solidFill>
              </a:rPr>
              <a:t>/&gt;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&lt;/</a:t>
            </a:r>
            <a:r>
              <a:rPr lang="en-US" b="1" dirty="0" err="1">
                <a:solidFill>
                  <a:srgbClr val="000080"/>
                </a:solidFill>
              </a:rPr>
              <a:t>RelativeLayout</a:t>
            </a:r>
            <a:r>
              <a:rPr lang="en-US" dirty="0" smtClean="0">
                <a:solidFill>
                  <a:srgbClr val="000000"/>
                </a:solidFill>
              </a:rPr>
              <a:t>&gt;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We add a </a:t>
            </a:r>
            <a:r>
              <a:rPr lang="en-US" dirty="0" err="1" smtClean="0">
                <a:solidFill>
                  <a:srgbClr val="000000"/>
                </a:solidFill>
              </a:rPr>
              <a:t>ListView</a:t>
            </a:r>
            <a:r>
              <a:rPr lang="en-US" dirty="0" smtClean="0">
                <a:solidFill>
                  <a:srgbClr val="000000"/>
                </a:solidFill>
              </a:rPr>
              <a:t> by including a </a:t>
            </a:r>
            <a:r>
              <a:rPr lang="en-US" dirty="0" err="1" smtClean="0">
                <a:solidFill>
                  <a:srgbClr val="000000"/>
                </a:solidFill>
              </a:rPr>
              <a:t>ListView</a:t>
            </a:r>
            <a:r>
              <a:rPr lang="en-US" dirty="0" smtClean="0">
                <a:solidFill>
                  <a:srgbClr val="000000"/>
                </a:solidFill>
              </a:rPr>
              <a:t> 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727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1951</TotalTime>
  <Words>396</Words>
  <Application>Microsoft Office PowerPoint</Application>
  <PresentationFormat>On-screen Show (4:3)</PresentationFormat>
  <Paragraphs>49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Android Lesson ????: Making Our Todo App!</vt:lpstr>
      <vt:lpstr>Lesson’s Goal</vt:lpstr>
      <vt:lpstr>Using the ListView</vt:lpstr>
      <vt:lpstr>What is a ListView?</vt:lpstr>
      <vt:lpstr>ListView Code (Part 1)</vt:lpstr>
      <vt:lpstr>ListView Code (Part 2)</vt:lpstr>
      <vt:lpstr>Important List functions</vt:lpstr>
      <vt:lpstr>What Our Goal Is:</vt:lpstr>
      <vt:lpstr>Adding our ListView to our content_todo.xml</vt:lpstr>
      <vt:lpstr>Continuing From Where We Left Off In TodoActivity.java</vt:lpstr>
      <vt:lpstr>That’s The Basic For a ListView!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Lesson 1: How To Android</dc:title>
  <dc:creator>JoshDesktop</dc:creator>
  <cp:lastModifiedBy>JoshDesktop</cp:lastModifiedBy>
  <cp:revision>72</cp:revision>
  <dcterms:created xsi:type="dcterms:W3CDTF">2016-01-05T06:53:29Z</dcterms:created>
  <dcterms:modified xsi:type="dcterms:W3CDTF">2016-04-23T18:14:14Z</dcterms:modified>
</cp:coreProperties>
</file>