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4" r:id="rId3"/>
    <p:sldId id="285" r:id="rId4"/>
    <p:sldId id="301" r:id="rId5"/>
    <p:sldId id="302" r:id="rId6"/>
    <p:sldId id="304" r:id="rId7"/>
    <p:sldId id="303" r:id="rId8"/>
    <p:sldId id="305" r:id="rId9"/>
    <p:sldId id="306" r:id="rId10"/>
    <p:sldId id="308" r:id="rId11"/>
    <p:sldId id="30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63" autoAdjust="0"/>
  </p:normalViewPr>
  <p:slideViewPr>
    <p:cSldViewPr>
      <p:cViewPr varScale="1">
        <p:scale>
          <a:sx n="91" d="100"/>
          <a:sy n="91" d="100"/>
        </p:scale>
        <p:origin x="-221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F9097-D7FD-476D-9B2D-3F80EFB9D04E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3DD36-BCC9-4944-A87B-07F2E8A16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7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Introduce yourself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Ask who has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3DD36-BCC9-4944-A87B-07F2E8A16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1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9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8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1DF4-8AC2-43B1-AF39-552BC7C9555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7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81DF4-8AC2-43B1-AF39-552BC7C9555F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A51D-4C72-48BB-B115-417D4BB3C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3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Android </a:t>
            </a:r>
            <a:r>
              <a:rPr lang="en-US" smtClean="0">
                <a:solidFill>
                  <a:schemeClr val="bg1"/>
                </a:solidFill>
              </a:rPr>
              <a:t>Lesson ???: </a:t>
            </a:r>
            <a:r>
              <a:rPr lang="en-US" dirty="0" smtClean="0">
                <a:solidFill>
                  <a:schemeClr val="bg1"/>
                </a:solidFill>
              </a:rPr>
              <a:t>Making Our </a:t>
            </a:r>
            <a:r>
              <a:rPr lang="en-US" dirty="0" err="1" smtClean="0">
                <a:solidFill>
                  <a:schemeClr val="bg1"/>
                </a:solidFill>
              </a:rPr>
              <a:t>Todo</a:t>
            </a:r>
            <a:r>
              <a:rPr lang="en-US" dirty="0" smtClean="0">
                <a:solidFill>
                  <a:schemeClr val="bg1"/>
                </a:solidFill>
              </a:rPr>
              <a:t> App!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Josh Chang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3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our TodoActivity.java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only change we do is simple: we replace:</a:t>
            </a:r>
          </a:p>
          <a:p>
            <a:pPr lvl="1"/>
            <a:r>
              <a:rPr lang="en-US" b="1" dirty="0">
                <a:solidFill>
                  <a:srgbClr val="660E7A"/>
                </a:solidFill>
              </a:rPr>
              <a:t>adapter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>
                <a:solidFill>
                  <a:srgbClr val="000000"/>
                </a:solidFill>
              </a:rPr>
              <a:t>ArrayAdapter</a:t>
            </a:r>
            <a:r>
              <a:rPr lang="en-US" dirty="0">
                <a:solidFill>
                  <a:srgbClr val="000000"/>
                </a:solidFill>
              </a:rPr>
              <a:t>&lt;String&gt;(</a:t>
            </a:r>
            <a:r>
              <a:rPr lang="en-US" b="1" dirty="0">
                <a:solidFill>
                  <a:srgbClr val="000080"/>
                </a:solidFill>
              </a:rPr>
              <a:t>this</a:t>
            </a:r>
            <a:r>
              <a:rPr lang="en-US" dirty="0">
                <a:solidFill>
                  <a:srgbClr val="000000"/>
                </a:solidFill>
              </a:rPr>
              <a:t>, android.R.layout.</a:t>
            </a:r>
            <a:r>
              <a:rPr lang="en-US" b="1" i="1" dirty="0">
                <a:solidFill>
                  <a:srgbClr val="660E7A"/>
                </a:solidFill>
              </a:rPr>
              <a:t>simple_list_item_1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660E7A"/>
                </a:solidFill>
              </a:rPr>
              <a:t>list</a:t>
            </a:r>
            <a:r>
              <a:rPr lang="en-US" dirty="0" smtClean="0">
                <a:solidFill>
                  <a:srgbClr val="000000"/>
                </a:solidFill>
              </a:rPr>
              <a:t>);</a:t>
            </a:r>
          </a:p>
          <a:p>
            <a:r>
              <a:rPr lang="en-US" dirty="0" smtClean="0"/>
              <a:t>With:</a:t>
            </a:r>
          </a:p>
          <a:p>
            <a:pPr lvl="1"/>
            <a:r>
              <a:rPr lang="en-US" b="1" dirty="0">
                <a:solidFill>
                  <a:srgbClr val="660E7A"/>
                </a:solidFill>
                <a:ea typeface="Calibri"/>
                <a:cs typeface="Times New Roman"/>
              </a:rPr>
              <a:t>adapter </a:t>
            </a:r>
            <a:r>
              <a:rPr lang="en-US" dirty="0">
                <a:solidFill>
                  <a:srgbClr val="000000"/>
                </a:solidFill>
                <a:ea typeface="Calibri"/>
                <a:cs typeface="Times New Roman"/>
              </a:rPr>
              <a:t>= </a:t>
            </a:r>
            <a:r>
              <a:rPr lang="en-US" b="1" dirty="0">
                <a:solidFill>
                  <a:srgbClr val="000080"/>
                </a:solidFill>
                <a:ea typeface="Calibri"/>
                <a:cs typeface="Times New Roman"/>
              </a:rPr>
              <a:t>new </a:t>
            </a:r>
            <a:r>
              <a:rPr lang="en-US" dirty="0" err="1">
                <a:solidFill>
                  <a:srgbClr val="000000"/>
                </a:solidFill>
                <a:ea typeface="Calibri"/>
                <a:cs typeface="Times New Roman"/>
              </a:rPr>
              <a:t>CustomAdapter</a:t>
            </a:r>
            <a:r>
              <a:rPr lang="en-US" dirty="0">
                <a:solidFill>
                  <a:srgbClr val="000000"/>
                </a:solidFill>
                <a:ea typeface="Calibri"/>
                <a:cs typeface="Times New Roman"/>
              </a:rPr>
              <a:t>(</a:t>
            </a:r>
            <a:r>
              <a:rPr lang="en-US" b="1" dirty="0">
                <a:solidFill>
                  <a:srgbClr val="000080"/>
                </a:solidFill>
                <a:ea typeface="Calibri"/>
                <a:cs typeface="Times New Roman"/>
              </a:rPr>
              <a:t>this</a:t>
            </a:r>
            <a:r>
              <a:rPr lang="en-US" dirty="0">
                <a:solidFill>
                  <a:srgbClr val="000000"/>
                </a:solidFill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Calibri"/>
                <a:cs typeface="Times New Roman"/>
              </a:rPr>
              <a:t>R.layout.</a:t>
            </a:r>
            <a:r>
              <a:rPr lang="en-US" b="1" i="1" dirty="0" err="1">
                <a:solidFill>
                  <a:srgbClr val="660E7A"/>
                </a:solidFill>
                <a:ea typeface="Calibri"/>
                <a:cs typeface="Times New Roman"/>
              </a:rPr>
              <a:t>custom_adapter</a:t>
            </a:r>
            <a:r>
              <a:rPr lang="en-US" dirty="0">
                <a:solidFill>
                  <a:srgbClr val="000000"/>
                </a:solidFill>
                <a:ea typeface="Calibri"/>
                <a:cs typeface="Times New Roman"/>
              </a:rPr>
              <a:t>, </a:t>
            </a:r>
            <a:r>
              <a:rPr lang="en-US" b="1" dirty="0">
                <a:solidFill>
                  <a:srgbClr val="660E7A"/>
                </a:solidFill>
                <a:ea typeface="Calibri"/>
                <a:cs typeface="Times New Roman"/>
              </a:rPr>
              <a:t>list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Times New Roman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cs typeface="Times New Roman"/>
              </a:rPr>
              <a:t>And we delete our </a:t>
            </a:r>
            <a:r>
              <a:rPr lang="en-US" dirty="0" err="1" smtClean="0">
                <a:solidFill>
                  <a:srgbClr val="000000"/>
                </a:solidFill>
                <a:cs typeface="Times New Roman"/>
              </a:rPr>
              <a:t>onItemClickListener</a:t>
            </a:r>
            <a:r>
              <a:rPr lang="en-US" dirty="0" smtClean="0">
                <a:solidFill>
                  <a:srgbClr val="000000"/>
                </a:solidFill>
                <a:cs typeface="Times New Roman"/>
              </a:rPr>
              <a:t>. We won’t be needing that anymore.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4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That’s the basics for creating your own Custom Adapter!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4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Lesson’s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Goal </a:t>
            </a:r>
            <a:r>
              <a:rPr lang="en-US" dirty="0" smtClean="0"/>
              <a:t>– Finish our </a:t>
            </a:r>
            <a:r>
              <a:rPr lang="en-US" dirty="0" err="1" smtClean="0"/>
              <a:t>Todo</a:t>
            </a:r>
            <a:r>
              <a:rPr lang="en-US" dirty="0" smtClean="0"/>
              <a:t> List app</a:t>
            </a:r>
            <a:endParaRPr lang="en-US" dirty="0" smtClean="0"/>
          </a:p>
          <a:p>
            <a:r>
              <a:rPr lang="en-US" dirty="0" smtClean="0"/>
              <a:t>Today’s Goals:</a:t>
            </a:r>
          </a:p>
          <a:p>
            <a:pPr lvl="1"/>
            <a:r>
              <a:rPr lang="en-US" dirty="0" smtClean="0"/>
              <a:t>Creating our own custom Adapter class that will allow us to choose the way our items are displayed in our </a:t>
            </a:r>
            <a:r>
              <a:rPr lang="en-US" dirty="0" err="1" smtClean="0"/>
              <a:t>ListView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Custom Array Adapter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4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 err="1" smtClean="0"/>
              <a:t>ArrayAdapter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have to extend </a:t>
            </a:r>
            <a:r>
              <a:rPr lang="en-US" dirty="0" err="1" smtClean="0"/>
              <a:t>ArrayAdapter</a:t>
            </a:r>
            <a:r>
              <a:rPr lang="en-US" dirty="0" smtClean="0"/>
              <a:t> to create our own </a:t>
            </a:r>
            <a:r>
              <a:rPr lang="en-US" dirty="0" smtClean="0"/>
              <a:t>Adapter</a:t>
            </a:r>
          </a:p>
          <a:p>
            <a:pPr lvl="1"/>
            <a:r>
              <a:rPr lang="en-US" dirty="0" smtClean="0"/>
              <a:t>Similar to how we’ve been creating a new Activity class</a:t>
            </a:r>
            <a:endParaRPr lang="en-US" dirty="0" smtClean="0"/>
          </a:p>
          <a:p>
            <a:r>
              <a:rPr lang="en-US" dirty="0" smtClean="0"/>
              <a:t>2 Important methods to implement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ClassName</a:t>
            </a:r>
            <a:r>
              <a:rPr lang="en-US" dirty="0" smtClean="0"/>
              <a:t>&gt;(Context </a:t>
            </a:r>
            <a:r>
              <a:rPr lang="en-US" dirty="0" err="1" smtClean="0"/>
              <a:t>context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resource, </a:t>
            </a:r>
            <a:r>
              <a:rPr lang="en-US" dirty="0" err="1"/>
              <a:t>ArrayList</a:t>
            </a:r>
            <a:r>
              <a:rPr lang="en-US" dirty="0"/>
              <a:t>&lt;String&gt; list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Call the super and store any variables that you want</a:t>
            </a:r>
          </a:p>
          <a:p>
            <a:pPr lvl="1"/>
            <a:r>
              <a:rPr lang="en-US" dirty="0" err="1"/>
              <a:t>getView</a:t>
            </a:r>
            <a:r>
              <a:rPr lang="en-US" dirty="0"/>
              <a:t>(</a:t>
            </a:r>
            <a:r>
              <a:rPr lang="en-US" b="1" dirty="0"/>
              <a:t>final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position, View </a:t>
            </a:r>
            <a:r>
              <a:rPr lang="en-US" dirty="0" err="1"/>
              <a:t>convertView</a:t>
            </a:r>
            <a:r>
              <a:rPr lang="en-US" dirty="0"/>
              <a:t>, </a:t>
            </a:r>
            <a:r>
              <a:rPr lang="en-US" dirty="0" err="1"/>
              <a:t>ViewGroup</a:t>
            </a:r>
            <a:r>
              <a:rPr lang="en-US" dirty="0"/>
              <a:t> parent) </a:t>
            </a:r>
            <a:endParaRPr lang="en-US" dirty="0" smtClean="0"/>
          </a:p>
          <a:p>
            <a:pPr lvl="2"/>
            <a:r>
              <a:rPr lang="en-US" dirty="0" smtClean="0"/>
              <a:t>Similar to </a:t>
            </a:r>
            <a:r>
              <a:rPr lang="en-US" dirty="0" err="1" smtClean="0"/>
              <a:t>onCreate</a:t>
            </a:r>
            <a:r>
              <a:rPr lang="en-US" dirty="0" smtClean="0"/>
              <a:t>, create the view of each item that’s in your </a:t>
            </a:r>
            <a:r>
              <a:rPr lang="en-US" dirty="0" err="1" smtClean="0"/>
              <a:t>ListView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7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</a:t>
            </a:r>
            <a:r>
              <a:rPr lang="en-US" dirty="0" smtClean="0"/>
              <a:t>Pieces </a:t>
            </a:r>
            <a:r>
              <a:rPr lang="en-US" dirty="0" smtClean="0"/>
              <a:t>to </a:t>
            </a:r>
            <a:r>
              <a:rPr lang="en-US" dirty="0" err="1" smtClean="0"/>
              <a:t>getView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err="1"/>
              <a:t>getView</a:t>
            </a:r>
            <a:r>
              <a:rPr lang="en-US" dirty="0"/>
              <a:t>(</a:t>
            </a:r>
            <a:r>
              <a:rPr lang="en-US" b="1" dirty="0"/>
              <a:t>final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position, View </a:t>
            </a:r>
            <a:r>
              <a:rPr lang="en-US" dirty="0" err="1"/>
              <a:t>convertView</a:t>
            </a:r>
            <a:r>
              <a:rPr lang="en-US" dirty="0"/>
              <a:t>, </a:t>
            </a:r>
            <a:r>
              <a:rPr lang="en-US" dirty="0" err="1"/>
              <a:t>ViewGroup</a:t>
            </a:r>
            <a:r>
              <a:rPr lang="en-US" dirty="0"/>
              <a:t> parent) </a:t>
            </a:r>
          </a:p>
          <a:p>
            <a:pPr lvl="1"/>
            <a:r>
              <a:rPr lang="en-US" b="1" dirty="0" smtClean="0"/>
              <a:t>position</a:t>
            </a:r>
            <a:r>
              <a:rPr lang="en-US" dirty="0" smtClean="0"/>
              <a:t> – The position of the current item in your list</a:t>
            </a:r>
          </a:p>
          <a:p>
            <a:pPr lvl="1"/>
            <a:r>
              <a:rPr lang="en-US" b="1" dirty="0" err="1" smtClean="0"/>
              <a:t>convertView</a:t>
            </a:r>
            <a:r>
              <a:rPr lang="en-US" dirty="0" smtClean="0"/>
              <a:t> – The list item itself</a:t>
            </a:r>
          </a:p>
          <a:p>
            <a:pPr lvl="1"/>
            <a:r>
              <a:rPr lang="en-US" b="1" dirty="0" smtClean="0"/>
              <a:t>parent – </a:t>
            </a:r>
            <a:r>
              <a:rPr lang="en-US" dirty="0" smtClean="0"/>
              <a:t>The overall container of all items in your list</a:t>
            </a:r>
          </a:p>
          <a:p>
            <a:r>
              <a:rPr lang="en-US" b="1" dirty="0" smtClean="0"/>
              <a:t>Important things to note</a:t>
            </a:r>
          </a:p>
          <a:p>
            <a:pPr lvl="1"/>
            <a:r>
              <a:rPr lang="en-US" dirty="0" smtClean="0"/>
              <a:t>It’s always important to ensure that your View class </a:t>
            </a:r>
            <a:r>
              <a:rPr lang="en-US" dirty="0" smtClean="0"/>
              <a:t>exists. You’ll see how.</a:t>
            </a:r>
            <a:endParaRPr lang="en-US" dirty="0" smtClean="0"/>
          </a:p>
          <a:p>
            <a:pPr lvl="1"/>
            <a:r>
              <a:rPr lang="en-US" dirty="0" smtClean="0"/>
              <a:t>Similar to activities, you can </a:t>
            </a:r>
            <a:r>
              <a:rPr lang="en-US" dirty="0" smtClean="0"/>
              <a:t>give your class a layout to use </a:t>
            </a:r>
            <a:r>
              <a:rPr lang="en-US" dirty="0" smtClean="0"/>
              <a:t>Widgets like buttons inside </a:t>
            </a:r>
            <a:r>
              <a:rPr lang="en-US" dirty="0" err="1" smtClean="0"/>
              <a:t>getView</a:t>
            </a:r>
            <a:r>
              <a:rPr lang="en-US" dirty="0" smtClean="0"/>
              <a:t>, you just need to use your View object to get the id of your widgets</a:t>
            </a:r>
          </a:p>
          <a:p>
            <a:pPr lvl="2"/>
            <a:r>
              <a:rPr lang="en-US" b="1" dirty="0" smtClean="0"/>
              <a:t>Ex:</a:t>
            </a:r>
            <a:r>
              <a:rPr lang="en-US" dirty="0"/>
              <a:t> </a:t>
            </a:r>
            <a:r>
              <a:rPr lang="en-US" dirty="0" err="1" smtClean="0"/>
              <a:t>convertView.findViewById</a:t>
            </a:r>
            <a:r>
              <a:rPr lang="en-US" dirty="0" smtClean="0"/>
              <a:t>(</a:t>
            </a:r>
            <a:r>
              <a:rPr lang="en-US" dirty="0" err="1" smtClean="0"/>
              <a:t>R.id.btn</a:t>
            </a:r>
            <a:r>
              <a:rPr lang="en-US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12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Onto the Coding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4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Goal: </a:t>
            </a:r>
            <a:r>
              <a:rPr lang="en-US" dirty="0" smtClean="0"/>
              <a:t>We want to create an Custom Array Adap</a:t>
            </a:r>
            <a:r>
              <a:rPr lang="en-US" dirty="0" smtClean="0"/>
              <a:t>ter class that allows us to display a button that would delete our item instead of just clicking the list</a:t>
            </a:r>
            <a:endParaRPr lang="en-US" dirty="0" smtClean="0"/>
          </a:p>
          <a:p>
            <a:r>
              <a:rPr lang="en-US" dirty="0" smtClean="0"/>
              <a:t>What we need to do:</a:t>
            </a:r>
          </a:p>
          <a:p>
            <a:pPr lvl="1"/>
            <a:r>
              <a:rPr lang="en-US" dirty="0" smtClean="0"/>
              <a:t>Create and implement our own Adapter</a:t>
            </a:r>
          </a:p>
          <a:p>
            <a:pPr lvl="1"/>
            <a:r>
              <a:rPr lang="en-US" dirty="0" smtClean="0"/>
              <a:t>Create our own layout for our Adapter that has a </a:t>
            </a:r>
            <a:r>
              <a:rPr lang="en-US" dirty="0" err="1" smtClean="0"/>
              <a:t>TextView</a:t>
            </a:r>
            <a:r>
              <a:rPr lang="en-US" dirty="0" smtClean="0"/>
              <a:t> and a Button</a:t>
            </a:r>
            <a:endParaRPr lang="en-US" dirty="0" smtClean="0"/>
          </a:p>
          <a:p>
            <a:pPr lvl="1"/>
            <a:r>
              <a:rPr lang="en-US" dirty="0" smtClean="0"/>
              <a:t>Replace our existing Android Adapter with our new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9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Our custom_adapter.xml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dirty="0" smtClean="0"/>
              <a:t>Create a new layout file: </a:t>
            </a:r>
            <a:r>
              <a:rPr lang="en-US" sz="4000" b="1" dirty="0" smtClean="0"/>
              <a:t>custom_adapter.xml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i="1" dirty="0" smtClean="0">
              <a:solidFill>
                <a:srgbClr val="000000"/>
              </a:solidFill>
              <a:latin typeface="Courier New"/>
              <a:ea typeface="Times New Roman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&lt;?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xml version=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"1.0" 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encoding=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"utf-8"</a:t>
            </a:r>
            <a:r>
              <a:rPr lang="en-US" i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?&gt;</a:t>
            </a:r>
            <a:br>
              <a:rPr lang="en-US" i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RelativeLayout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xmlns:</a:t>
            </a:r>
            <a:r>
              <a:rPr lang="en-US" b="1" dirty="0" err="1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android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"http://schemas.android.com/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apk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/res/android"</a:t>
            </a:r>
            <a:b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android</a:t>
            </a:r>
            <a:r>
              <a:rPr lang="en-US" b="1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:layout_width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match_parent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 </a:t>
            </a:r>
            <a:r>
              <a:rPr lang="en-US" b="1" dirty="0" err="1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android</a:t>
            </a:r>
            <a:r>
              <a:rPr lang="en-US" b="1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:layout_height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match_parent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&lt;</a:t>
            </a:r>
            <a:r>
              <a:rPr lang="en-US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TextView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/>
            </a:r>
            <a:b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b="1" dirty="0" err="1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android</a:t>
            </a:r>
            <a:r>
              <a:rPr lang="en-US" b="1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:layout_width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wrap_content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</a:t>
            </a:r>
            <a:b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b="1" dirty="0" err="1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android</a:t>
            </a:r>
            <a:r>
              <a:rPr lang="en-US" b="1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:layout_height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wrap_content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</a:t>
            </a:r>
            <a:b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b="1" dirty="0" err="1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android</a:t>
            </a:r>
            <a:r>
              <a:rPr lang="en-US" b="1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:textAppearance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"?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android:attr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textAppearanceLarge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</a:t>
            </a:r>
            <a:b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b="1" dirty="0" err="1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android</a:t>
            </a:r>
            <a:r>
              <a:rPr lang="en-US" b="1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:text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"Our Item"</a:t>
            </a:r>
            <a:b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b="1" dirty="0" err="1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android</a:t>
            </a:r>
            <a:r>
              <a:rPr lang="en-US" b="1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:id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"@+id/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tvItem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</a:t>
            </a:r>
            <a:b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b="1" dirty="0" err="1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android</a:t>
            </a:r>
            <a:r>
              <a:rPr lang="en-US" b="1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:layout_alignParentTop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"true"</a:t>
            </a:r>
            <a:b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b="1" dirty="0" err="1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android</a:t>
            </a:r>
            <a:r>
              <a:rPr lang="en-US" b="1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:layout_alignParentLeft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"true" 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/&gt;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Button</a:t>
            </a:r>
            <a:b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b="1" dirty="0" err="1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android</a:t>
            </a:r>
            <a:r>
              <a:rPr lang="en-US" b="1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:layout_width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wrap_content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</a:t>
            </a:r>
            <a:b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b="1" dirty="0" err="1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android</a:t>
            </a:r>
            <a:r>
              <a:rPr lang="en-US" b="1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:layout_height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wrap_content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</a:t>
            </a:r>
            <a:b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b="1" dirty="0" err="1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android</a:t>
            </a:r>
            <a:r>
              <a:rPr lang="en-US" b="1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:text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"Finished"</a:t>
            </a:r>
            <a:b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b="1" dirty="0" err="1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android</a:t>
            </a:r>
            <a:r>
              <a:rPr lang="en-US" b="1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:id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"@+id/</a:t>
            </a:r>
            <a:r>
              <a:rPr lang="en-US" b="1" dirty="0" err="1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btnItem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</a:t>
            </a:r>
            <a:b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        </a:t>
            </a:r>
            <a:r>
              <a:rPr lang="en-US" b="1" dirty="0" err="1">
                <a:solidFill>
                  <a:srgbClr val="660E7A"/>
                </a:solidFill>
                <a:latin typeface="Courier New"/>
                <a:ea typeface="Times New Roman"/>
                <a:cs typeface="Times New Roman"/>
              </a:rPr>
              <a:t>android</a:t>
            </a:r>
            <a:r>
              <a:rPr lang="en-US" b="1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:layout_alignParentRight</a:t>
            </a:r>
            <a:r>
              <a:rPr lang="en-US" b="1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"true" 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/&gt;</a:t>
            </a:r>
            <a:b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&lt;/</a:t>
            </a:r>
            <a:r>
              <a:rPr lang="en-US" b="1" dirty="0" err="1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RelativeLayout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en-US" sz="4400" dirty="0">
              <a:ea typeface="Calibri"/>
              <a:cs typeface="Times New Roman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140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our CustomAdapter.java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51816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 smtClean="0"/>
              <a:t>Create a new java class: </a:t>
            </a:r>
            <a:r>
              <a:rPr lang="en-US" sz="4800" b="1" dirty="0" smtClean="0"/>
              <a:t>CustomAdapter.java</a:t>
            </a:r>
          </a:p>
          <a:p>
            <a:pPr marL="0" indent="0">
              <a:buNone/>
            </a:pPr>
            <a:endParaRPr lang="en-US" b="1" dirty="0" smtClean="0">
              <a:solidFill>
                <a:srgbClr val="00008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008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80"/>
                </a:solidFill>
              </a:rPr>
              <a:t>public </a:t>
            </a:r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 err="1">
                <a:solidFill>
                  <a:srgbClr val="000000"/>
                </a:solidFill>
              </a:rPr>
              <a:t>CustomAdapter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extends </a:t>
            </a:r>
            <a:r>
              <a:rPr lang="en-US" dirty="0" err="1">
                <a:solidFill>
                  <a:srgbClr val="000000"/>
                </a:solidFill>
              </a:rPr>
              <a:t>ArrayAdapter</a:t>
            </a:r>
            <a:r>
              <a:rPr lang="en-US" dirty="0">
                <a:solidFill>
                  <a:srgbClr val="000000"/>
                </a:solidFill>
              </a:rPr>
              <a:t>&lt;String&gt;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 err="1">
                <a:solidFill>
                  <a:srgbClr val="000000"/>
                </a:solidFill>
              </a:rPr>
              <a:t>ArrayList</a:t>
            </a:r>
            <a:r>
              <a:rPr lang="en-US" dirty="0">
                <a:solidFill>
                  <a:srgbClr val="000000"/>
                </a:solidFill>
              </a:rPr>
              <a:t>&lt;String&gt; </a:t>
            </a:r>
            <a:r>
              <a:rPr lang="en-US" b="1" dirty="0">
                <a:solidFill>
                  <a:srgbClr val="660E7A"/>
                </a:solidFill>
              </a:rPr>
              <a:t>list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 err="1">
                <a:solidFill>
                  <a:srgbClr val="000000"/>
                </a:solidFill>
              </a:rPr>
              <a:t>CustomAdapter</a:t>
            </a:r>
            <a:r>
              <a:rPr lang="en-US" dirty="0">
                <a:solidFill>
                  <a:srgbClr val="000000"/>
                </a:solidFill>
              </a:rPr>
              <a:t>(Context </a:t>
            </a:r>
            <a:r>
              <a:rPr lang="en-US" dirty="0" err="1">
                <a:solidFill>
                  <a:srgbClr val="000000"/>
                </a:solidFill>
              </a:rPr>
              <a:t>context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resource, </a:t>
            </a:r>
            <a:r>
              <a:rPr lang="en-US" dirty="0" err="1">
                <a:solidFill>
                  <a:srgbClr val="000000"/>
                </a:solidFill>
              </a:rPr>
              <a:t>ArrayList</a:t>
            </a:r>
            <a:r>
              <a:rPr lang="en-US" dirty="0">
                <a:solidFill>
                  <a:srgbClr val="000000"/>
                </a:solidFill>
              </a:rPr>
              <a:t>&lt;String&gt; list)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super</a:t>
            </a:r>
            <a:r>
              <a:rPr lang="en-US" dirty="0">
                <a:solidFill>
                  <a:srgbClr val="000000"/>
                </a:solidFill>
              </a:rPr>
              <a:t>(context, resource, list);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i="1" dirty="0">
                <a:solidFill>
                  <a:srgbClr val="808080"/>
                </a:solidFill>
              </a:rPr>
              <a:t>// 1) saves our list to our adapter so we can use it in our class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>
                <a:solidFill>
                  <a:srgbClr val="000000"/>
                </a:solidFill>
              </a:rPr>
              <a:t>.</a:t>
            </a:r>
            <a:r>
              <a:rPr lang="en-US" b="1" dirty="0" err="1">
                <a:solidFill>
                  <a:srgbClr val="660E7A"/>
                </a:solidFill>
              </a:rPr>
              <a:t>list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list;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i="1" dirty="0">
                <a:solidFill>
                  <a:srgbClr val="808080"/>
                </a:solidFill>
              </a:rPr>
              <a:t>// 2) creates each item in our </a:t>
            </a:r>
            <a:r>
              <a:rPr lang="en-US" i="1" dirty="0" err="1">
                <a:solidFill>
                  <a:srgbClr val="808080"/>
                </a:solidFill>
              </a:rPr>
              <a:t>ListView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>
                <a:solidFill>
                  <a:srgbClr val="000000"/>
                </a:solidFill>
              </a:rPr>
              <a:t>View </a:t>
            </a:r>
            <a:r>
              <a:rPr lang="en-US" dirty="0" err="1">
                <a:solidFill>
                  <a:srgbClr val="000000"/>
                </a:solidFill>
              </a:rPr>
              <a:t>getView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000080"/>
                </a:solidFill>
              </a:rPr>
              <a:t>final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position, View </a:t>
            </a:r>
            <a:r>
              <a:rPr lang="en-US" dirty="0" err="1">
                <a:solidFill>
                  <a:srgbClr val="000000"/>
                </a:solidFill>
              </a:rPr>
              <a:t>convertView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ViewGroup</a:t>
            </a:r>
            <a:r>
              <a:rPr lang="en-US" dirty="0">
                <a:solidFill>
                  <a:srgbClr val="000000"/>
                </a:solidFill>
              </a:rPr>
              <a:t> parent)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View v = </a:t>
            </a:r>
            <a:r>
              <a:rPr lang="en-US" dirty="0" err="1">
                <a:solidFill>
                  <a:srgbClr val="000000"/>
                </a:solidFill>
              </a:rPr>
              <a:t>convertView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i="1" dirty="0">
                <a:solidFill>
                  <a:srgbClr val="808080"/>
                </a:solidFill>
              </a:rPr>
              <a:t>// 3) makes sure that our item exists, if not, we create it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if </a:t>
            </a:r>
            <a:r>
              <a:rPr lang="en-US" dirty="0">
                <a:solidFill>
                  <a:srgbClr val="000000"/>
                </a:solidFill>
              </a:rPr>
              <a:t>(v == </a:t>
            </a:r>
            <a:r>
              <a:rPr lang="en-US" b="1" dirty="0">
                <a:solidFill>
                  <a:srgbClr val="000080"/>
                </a:solidFill>
              </a:rPr>
              <a:t>null</a:t>
            </a:r>
            <a:r>
              <a:rPr lang="en-US" dirty="0">
                <a:solidFill>
                  <a:srgbClr val="000000"/>
                </a:solidFill>
              </a:rPr>
              <a:t>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</a:t>
            </a:r>
            <a:r>
              <a:rPr lang="en-US" i="1" dirty="0">
                <a:solidFill>
                  <a:srgbClr val="808080"/>
                </a:solidFill>
              </a:rPr>
              <a:t>// 4) Create an </a:t>
            </a:r>
            <a:r>
              <a:rPr lang="en-US" i="1" dirty="0" err="1">
                <a:solidFill>
                  <a:srgbClr val="808080"/>
                </a:solidFill>
              </a:rPr>
              <a:t>inflater</a:t>
            </a:r>
            <a:r>
              <a:rPr lang="en-US" i="1" dirty="0">
                <a:solidFill>
                  <a:srgbClr val="808080"/>
                </a:solidFill>
              </a:rPr>
              <a:t> to re-create our app, similar to when we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    // were working with Action Bars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    </a:t>
            </a:r>
            <a:r>
              <a:rPr lang="en-US" dirty="0" err="1">
                <a:solidFill>
                  <a:srgbClr val="000000"/>
                </a:solidFill>
              </a:rPr>
              <a:t>LayoutInflater</a:t>
            </a:r>
            <a:r>
              <a:rPr lang="en-US" dirty="0">
                <a:solidFill>
                  <a:srgbClr val="000000"/>
                </a:solidFill>
              </a:rPr>
              <a:t> vi = </a:t>
            </a:r>
            <a:r>
              <a:rPr lang="en-US" dirty="0" err="1">
                <a:solidFill>
                  <a:srgbClr val="000000"/>
                </a:solidFill>
              </a:rPr>
              <a:t>LayoutInflater.</a:t>
            </a:r>
            <a:r>
              <a:rPr lang="en-US" i="1" dirty="0" err="1">
                <a:solidFill>
                  <a:srgbClr val="000000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getContext</a:t>
            </a:r>
            <a:r>
              <a:rPr lang="en-US" dirty="0">
                <a:solidFill>
                  <a:srgbClr val="000000"/>
                </a:solidFill>
              </a:rPr>
              <a:t>());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v = </a:t>
            </a:r>
            <a:r>
              <a:rPr lang="en-US" dirty="0" err="1">
                <a:solidFill>
                  <a:srgbClr val="000000"/>
                </a:solidFill>
              </a:rPr>
              <a:t>vi.inflate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R.layout.</a:t>
            </a:r>
            <a:r>
              <a:rPr lang="en-US" b="1" i="1" dirty="0" err="1">
                <a:solidFill>
                  <a:srgbClr val="660E7A"/>
                </a:solidFill>
              </a:rPr>
              <a:t>custom_adapter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000080"/>
                </a:solidFill>
              </a:rPr>
              <a:t>null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String word = </a:t>
            </a:r>
            <a:r>
              <a:rPr lang="en-US" b="1" dirty="0" err="1">
                <a:solidFill>
                  <a:srgbClr val="660E7A"/>
                </a:solidFill>
              </a:rPr>
              <a:t>list</a:t>
            </a:r>
            <a:r>
              <a:rPr lang="en-US" dirty="0" err="1">
                <a:solidFill>
                  <a:srgbClr val="000000"/>
                </a:solidFill>
              </a:rPr>
              <a:t>.get</a:t>
            </a:r>
            <a:r>
              <a:rPr lang="en-US" dirty="0">
                <a:solidFill>
                  <a:srgbClr val="000000"/>
                </a:solidFill>
              </a:rPr>
              <a:t>(position);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i="1" dirty="0">
                <a:solidFill>
                  <a:srgbClr val="808080"/>
                </a:solidFill>
              </a:rPr>
              <a:t>// 5) Gets the element of the list inside the view and assigns them to variables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// so we can use them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TextView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tvText</a:t>
            </a:r>
            <a:r>
              <a:rPr lang="en-US" dirty="0">
                <a:solidFill>
                  <a:srgbClr val="000000"/>
                </a:solidFill>
              </a:rPr>
              <a:t> = (</a:t>
            </a:r>
            <a:r>
              <a:rPr lang="en-US" dirty="0" err="1">
                <a:solidFill>
                  <a:srgbClr val="000000"/>
                </a:solidFill>
              </a:rPr>
              <a:t>TextView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 err="1">
                <a:solidFill>
                  <a:srgbClr val="000000"/>
                </a:solidFill>
              </a:rPr>
              <a:t>v.findViewById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tvItem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Button </a:t>
            </a:r>
            <a:r>
              <a:rPr lang="en-US" dirty="0" err="1">
                <a:solidFill>
                  <a:srgbClr val="000000"/>
                </a:solidFill>
              </a:rPr>
              <a:t>btnText</a:t>
            </a:r>
            <a:r>
              <a:rPr lang="en-US" dirty="0">
                <a:solidFill>
                  <a:srgbClr val="000000"/>
                </a:solidFill>
              </a:rPr>
              <a:t> = (Button) </a:t>
            </a:r>
            <a:r>
              <a:rPr lang="en-US" dirty="0" err="1">
                <a:solidFill>
                  <a:srgbClr val="000000"/>
                </a:solidFill>
              </a:rPr>
              <a:t>v.findViewById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R.id.</a:t>
            </a:r>
            <a:r>
              <a:rPr lang="en-US" b="1" i="1" dirty="0" err="1">
                <a:solidFill>
                  <a:srgbClr val="660E7A"/>
                </a:solidFill>
              </a:rPr>
              <a:t>btnItem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tvText.setText</a:t>
            </a:r>
            <a:r>
              <a:rPr lang="en-US" dirty="0">
                <a:solidFill>
                  <a:srgbClr val="000000"/>
                </a:solidFill>
              </a:rPr>
              <a:t>(word);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btnText.setOnClickListener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 err="1">
                <a:solidFill>
                  <a:srgbClr val="000000"/>
                </a:solidFill>
              </a:rPr>
              <a:t>View.OnClickListener</a:t>
            </a:r>
            <a:r>
              <a:rPr lang="en-US" dirty="0">
                <a:solidFill>
                  <a:srgbClr val="000000"/>
                </a:solidFill>
              </a:rPr>
              <a:t>()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</a:t>
            </a:r>
            <a:r>
              <a:rPr lang="en-US" dirty="0">
                <a:solidFill>
                  <a:srgbClr val="808000"/>
                </a:solidFill>
              </a:rPr>
              <a:t>@Override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        </a:t>
            </a:r>
            <a:r>
              <a:rPr lang="en-US" b="1" dirty="0">
                <a:solidFill>
                  <a:srgbClr val="000080"/>
                </a:solidFill>
              </a:rPr>
              <a:t>public void </a:t>
            </a:r>
            <a:r>
              <a:rPr lang="en-US" dirty="0" err="1">
                <a:solidFill>
                  <a:srgbClr val="000000"/>
                </a:solidFill>
              </a:rPr>
              <a:t>onClick</a:t>
            </a:r>
            <a:r>
              <a:rPr lang="en-US" dirty="0">
                <a:solidFill>
                  <a:srgbClr val="000000"/>
                </a:solidFill>
              </a:rPr>
              <a:t>(View v) 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    </a:t>
            </a:r>
            <a:r>
              <a:rPr lang="en-US" i="1" dirty="0">
                <a:solidFill>
                  <a:srgbClr val="808080"/>
                </a:solidFill>
              </a:rPr>
              <a:t>// 6) removing still works!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        </a:t>
            </a:r>
            <a:r>
              <a:rPr lang="en-US" b="1" dirty="0" err="1">
                <a:solidFill>
                  <a:srgbClr val="660E7A"/>
                </a:solidFill>
              </a:rPr>
              <a:t>list</a:t>
            </a:r>
            <a:r>
              <a:rPr lang="en-US" dirty="0" err="1">
                <a:solidFill>
                  <a:srgbClr val="000000"/>
                </a:solidFill>
              </a:rPr>
              <a:t>.remove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660E7A"/>
                </a:solidFill>
              </a:rPr>
              <a:t>position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    </a:t>
            </a:r>
            <a:r>
              <a:rPr lang="en-US" dirty="0" err="1">
                <a:solidFill>
                  <a:srgbClr val="000000"/>
                </a:solidFill>
              </a:rPr>
              <a:t>notifyDataSetChanged</a:t>
            </a:r>
            <a:r>
              <a:rPr lang="en-US" dirty="0">
                <a:solidFill>
                  <a:srgbClr val="000000"/>
                </a:solidFill>
              </a:rPr>
              <a:t>();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});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>
                <a:solidFill>
                  <a:srgbClr val="000000"/>
                </a:solidFill>
              </a:rPr>
              <a:t>v;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}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1676400"/>
            <a:ext cx="365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that we can change our </a:t>
            </a:r>
            <a:r>
              <a:rPr lang="en-US" dirty="0" err="1" smtClean="0"/>
              <a:t>ArrayList</a:t>
            </a:r>
            <a:r>
              <a:rPr lang="en-US" dirty="0" smtClean="0"/>
              <a:t> inside the </a:t>
            </a:r>
            <a:r>
              <a:rPr lang="en-US" dirty="0" err="1" smtClean="0"/>
              <a:t>CustomAdapter</a:t>
            </a:r>
            <a:r>
              <a:rPr lang="en-US" dirty="0" smtClean="0"/>
              <a:t> and our </a:t>
            </a:r>
            <a:r>
              <a:rPr lang="en-US" dirty="0" err="1" smtClean="0"/>
              <a:t>ListView</a:t>
            </a:r>
            <a:r>
              <a:rPr lang="en-US" dirty="0" smtClean="0"/>
              <a:t> will still change.</a:t>
            </a:r>
          </a:p>
          <a:p>
            <a:endParaRPr lang="en-US" dirty="0"/>
          </a:p>
          <a:p>
            <a:r>
              <a:rPr lang="en-US" dirty="0" smtClean="0"/>
              <a:t>That’s because we gave a reference from our List from our </a:t>
            </a:r>
            <a:r>
              <a:rPr lang="en-US" dirty="0" err="1" smtClean="0"/>
              <a:t>onCreate</a:t>
            </a:r>
            <a:r>
              <a:rPr lang="en-US" dirty="0" smtClean="0"/>
              <a:t>(), which means that the things we change in our Adapter, will be permanent.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4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444</Words>
  <Application>Microsoft Office PowerPoint</Application>
  <PresentationFormat>On-screen Show (4:3)</PresentationFormat>
  <Paragraphs>53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Android Lesson ???: Making Our Todo App!</vt:lpstr>
      <vt:lpstr>Lesson’s Goal</vt:lpstr>
      <vt:lpstr>Creating a Custom Array Adapter</vt:lpstr>
      <vt:lpstr>Custom ArrayAdapter</vt:lpstr>
      <vt:lpstr>Important Pieces to getView Method</vt:lpstr>
      <vt:lpstr>Onto the Coding</vt:lpstr>
      <vt:lpstr>Current Goal</vt:lpstr>
      <vt:lpstr>Creating Our custom_adapter.xml Layout</vt:lpstr>
      <vt:lpstr>Create our CustomAdapter.java class</vt:lpstr>
      <vt:lpstr>Changing our TodoActivity.java</vt:lpstr>
      <vt:lpstr>That’s the basics for creating your own Custom Adapter!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Lesson 1: How To Android</dc:title>
  <dc:creator>JoshDesktop</dc:creator>
  <cp:lastModifiedBy>JoshDesktop</cp:lastModifiedBy>
  <cp:revision>74</cp:revision>
  <dcterms:created xsi:type="dcterms:W3CDTF">2016-01-05T06:53:29Z</dcterms:created>
  <dcterms:modified xsi:type="dcterms:W3CDTF">2016-04-24T16:12:07Z</dcterms:modified>
</cp:coreProperties>
</file>