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9" r:id="rId5"/>
    <p:sldId id="277" r:id="rId6"/>
    <p:sldId id="278" r:id="rId7"/>
    <p:sldId id="268" r:id="rId8"/>
    <p:sldId id="260" r:id="rId9"/>
    <p:sldId id="269" r:id="rId10"/>
    <p:sldId id="279" r:id="rId11"/>
    <p:sldId id="273" r:id="rId12"/>
  </p:sldIdLst>
  <p:sldSz cx="12192000" cy="6858000"/>
  <p:notesSz cx="6858000" cy="9144000"/>
  <p:embeddedFontLst>
    <p:embeddedFont>
      <p:font typeface="华康圆体W7" panose="020F0709000000000000" charset="-122"/>
      <p:regular r:id="rId16"/>
    </p:embeddedFont>
    <p:embeddedFont>
      <p:font typeface="Calibri" panose="020F0502020204030204" charset="0"/>
      <p:regular r:id="rId17"/>
      <p:bold r:id="rId18"/>
      <p:italic r:id="rId19"/>
      <p:boldItalic r:id="rId20"/>
    </p:embeddedFont>
    <p:embeddedFont>
      <p:font typeface="微软雅黑" panose="020B0503020204020204" charset="-122"/>
      <p:regular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AFBFD"/>
    <a:srgbClr val="F5FAFD"/>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181" autoAdjust="0"/>
    <p:restoredTop sz="94660"/>
  </p:normalViewPr>
  <p:slideViewPr>
    <p:cSldViewPr snapToGrid="0">
      <p:cViewPr>
        <p:scale>
          <a:sx n="66" d="100"/>
          <a:sy n="66" d="100"/>
        </p:scale>
        <p:origin x="1068" y="79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10.png"/><Relationship Id="rId7" Type="http://schemas.openxmlformats.org/officeDocument/2006/relationships/image" Target="../media/image3.svg"/><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8.png"/><Relationship Id="rId3" Type="http://schemas.openxmlformats.org/officeDocument/2006/relationships/image" Target="../media/image1.svg"/><Relationship Id="rId2" Type="http://schemas.openxmlformats.org/officeDocument/2006/relationships/image" Target="../media/image7.png"/><Relationship Id="rId10"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10.png"/><Relationship Id="rId7" Type="http://schemas.openxmlformats.org/officeDocument/2006/relationships/image" Target="../media/image3.svg"/><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8.png"/><Relationship Id="rId3" Type="http://schemas.openxmlformats.org/officeDocument/2006/relationships/image" Target="../media/image1.svg"/><Relationship Id="rId2" Type="http://schemas.openxmlformats.org/officeDocument/2006/relationships/image" Target="../media/image7.png"/><Relationship Id="rId10"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10.png"/><Relationship Id="rId7" Type="http://schemas.openxmlformats.org/officeDocument/2006/relationships/image" Target="../media/image3.svg"/><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8.png"/><Relationship Id="rId3" Type="http://schemas.openxmlformats.org/officeDocument/2006/relationships/image" Target="../media/image1.svg"/><Relationship Id="rId2" Type="http://schemas.openxmlformats.org/officeDocument/2006/relationships/image" Target="../media/image7.png"/><Relationship Id="rId10"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
            <a:ext cx="12192002" cy="6858003"/>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11967" t="60877" r="10488" b="2331"/>
          <a:stretch>
            <a:fillRect/>
          </a:stretch>
        </p:blipFill>
        <p:spPr>
          <a:xfrm rot="16200000">
            <a:off x="-634905" y="634901"/>
            <a:ext cx="6858003" cy="5588193"/>
          </a:xfrm>
          <a:prstGeom prst="rect">
            <a:avLst/>
          </a:prstGeom>
        </p:spPr>
      </p:pic>
      <p:sp>
        <p:nvSpPr>
          <p:cNvPr id="2" name="文本框 1"/>
          <p:cNvSpPr txBox="1"/>
          <p:nvPr/>
        </p:nvSpPr>
        <p:spPr>
          <a:xfrm>
            <a:off x="5438140" y="2879725"/>
            <a:ext cx="5387975" cy="922020"/>
          </a:xfrm>
          <a:prstGeom prst="rect">
            <a:avLst/>
          </a:prstGeom>
          <a:noFill/>
        </p:spPr>
        <p:txBody>
          <a:bodyPr wrap="square" rtlCol="0">
            <a:spAutoFit/>
          </a:bodyPr>
          <a:p>
            <a:r>
              <a:rPr lang="zh-CN" altLang="en-US" sz="5400">
                <a:latin typeface="华康圆体W7" panose="020F0709000000000000" charset="-122"/>
                <a:ea typeface="华康圆体W7" panose="020F0709000000000000" charset="-122"/>
              </a:rPr>
              <a:t>面向对象答辩</a:t>
            </a:r>
            <a:endParaRPr lang="zh-CN" altLang="en-US" sz="5400">
              <a:latin typeface="华康圆体W7" panose="020F0709000000000000" charset="-122"/>
              <a:ea typeface="华康圆体W7" panose="020F0709000000000000" charset="-122"/>
            </a:endParaRPr>
          </a:p>
        </p:txBody>
      </p:sp>
      <p:sp>
        <p:nvSpPr>
          <p:cNvPr id="3" name="文本框 2"/>
          <p:cNvSpPr txBox="1"/>
          <p:nvPr/>
        </p:nvSpPr>
        <p:spPr>
          <a:xfrm>
            <a:off x="9017635" y="5454015"/>
            <a:ext cx="2723515" cy="645160"/>
          </a:xfrm>
          <a:prstGeom prst="rect">
            <a:avLst/>
          </a:prstGeom>
          <a:noFill/>
        </p:spPr>
        <p:txBody>
          <a:bodyPr wrap="square" rtlCol="0">
            <a:spAutoFit/>
          </a:bodyPr>
          <a:p>
            <a:r>
              <a:rPr lang="zh-CN" altLang="en-US"/>
              <a:t>汇报人：陈心雅</a:t>
            </a:r>
            <a:endParaRPr lang="zh-CN" altLang="en-US"/>
          </a:p>
          <a:p>
            <a:r>
              <a:rPr lang="zh-CN" altLang="en-US"/>
              <a:t>日期：</a:t>
            </a:r>
            <a:r>
              <a:rPr lang="en-US" altLang="zh-CN"/>
              <a:t>2019.7.20</a:t>
            </a:r>
            <a:endParaRPr lang="en-US" altLang="zh-CN"/>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
            <a:ext cx="12192002" cy="6858003"/>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832910" y="2871979"/>
            <a:ext cx="5783198" cy="1015663"/>
          </a:xfrm>
          <a:prstGeom prst="rect">
            <a:avLst/>
          </a:prstGeom>
          <a:noFill/>
        </p:spPr>
        <p:txBody>
          <a:bodyPr vert="horz" wrap="square" rtlCol="0">
            <a:spAutoFit/>
          </a:bodyPr>
          <a:lstStyle/>
          <a:p>
            <a:pPr algn="r"/>
            <a:r>
              <a:rPr lang="zh-CN" altLang="en-US" sz="6000">
                <a:solidFill>
                  <a:srgbClr val="74757F"/>
                </a:solidFill>
                <a:latin typeface="方正清刻本悦宋简体" panose="02000000000000000000" pitchFamily="2" charset="-122"/>
                <a:ea typeface="方正清刻本悦宋简体" panose="02000000000000000000" pitchFamily="2" charset="-122"/>
              </a:rPr>
              <a:t>完毕</a:t>
            </a:r>
            <a:r>
              <a:rPr lang="en-US" altLang="zh-CN" sz="6000">
                <a:solidFill>
                  <a:srgbClr val="74757F"/>
                </a:solidFill>
                <a:latin typeface="方正清刻本悦宋简体" panose="02000000000000000000" pitchFamily="2" charset="-122"/>
                <a:ea typeface="方正清刻本悦宋简体" panose="02000000000000000000" pitchFamily="2" charset="-122"/>
              </a:rPr>
              <a:t>·</a:t>
            </a:r>
            <a:r>
              <a:rPr lang="zh-CN" altLang="en-US" sz="6000">
                <a:solidFill>
                  <a:srgbClr val="74757F"/>
                </a:solidFill>
                <a:latin typeface="方正清刻本悦宋简体" panose="02000000000000000000" pitchFamily="2" charset="-122"/>
                <a:ea typeface="方正清刻本悦宋简体" panose="02000000000000000000" pitchFamily="2" charset="-122"/>
              </a:rPr>
              <a:t>感谢观看</a:t>
            </a:r>
            <a:endParaRPr lang="zh-CN" altLang="en-US" sz="6000">
              <a:solidFill>
                <a:srgbClr val="74757F"/>
              </a:solidFill>
              <a:latin typeface="方正清刻本悦宋简体" panose="02000000000000000000" pitchFamily="2" charset="-122"/>
              <a:ea typeface="方正清刻本悦宋简体" panose="02000000000000000000" pitchFamily="2" charset="-122"/>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11967" t="60877" r="10488" b="2331"/>
          <a:stretch>
            <a:fillRect/>
          </a:stretch>
        </p:blipFill>
        <p:spPr>
          <a:xfrm rot="16200000">
            <a:off x="-634905" y="634901"/>
            <a:ext cx="6858003" cy="55881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742588" y="561915"/>
            <a:ext cx="1912399" cy="922020"/>
          </a:xfrm>
          <a:prstGeom prst="rect">
            <a:avLst/>
          </a:prstGeom>
          <a:noFill/>
        </p:spPr>
        <p:txBody>
          <a:bodyPr vert="horz" wrap="square" rtlCol="0">
            <a:spAutoFit/>
          </a:bodyPr>
          <a:lstStyle/>
          <a:p>
            <a:pPr algn="dist"/>
            <a:r>
              <a:rPr lang="zh-CN" altLang="en-US" sz="5400">
                <a:solidFill>
                  <a:srgbClr val="74757F"/>
                </a:solidFill>
                <a:latin typeface="华康圆体W7" panose="020F0709000000000000" charset="-122"/>
                <a:ea typeface="华康圆体W7" panose="020F0709000000000000" charset="-122"/>
              </a:rPr>
              <a:t>目录</a:t>
            </a:r>
            <a:endParaRPr lang="zh-CN" altLang="en-US" sz="5400">
              <a:solidFill>
                <a:srgbClr val="74757F"/>
              </a:solidFill>
              <a:latin typeface="华康圆体W7" panose="020F0709000000000000" charset="-122"/>
              <a:ea typeface="华康圆体W7" panose="020F0709000000000000" charset="-122"/>
            </a:endParaRPr>
          </a:p>
        </p:txBody>
      </p:sp>
      <p:sp>
        <p:nvSpPr>
          <p:cNvPr id="9" name="文本框 8"/>
          <p:cNvSpPr txBox="1"/>
          <p:nvPr/>
        </p:nvSpPr>
        <p:spPr>
          <a:xfrm>
            <a:off x="2428240" y="2466975"/>
            <a:ext cx="4688205" cy="429895"/>
          </a:xfrm>
          <a:prstGeom prst="rect">
            <a:avLst/>
          </a:prstGeom>
          <a:noFill/>
        </p:spPr>
        <p:txBody>
          <a:bodyPr vert="horz" wrap="square" rtlCol="0">
            <a:spAutoFit/>
          </a:bodyPr>
          <a:lstStyle/>
          <a:p>
            <a:r>
              <a:rPr lang="zh-CN" altLang="en-US" sz="2200">
                <a:solidFill>
                  <a:srgbClr val="74757F"/>
                </a:solidFill>
                <a:latin typeface="华康圆体W7" panose="020F0709000000000000" charset="-122"/>
                <a:ea typeface="华康圆体W7" panose="020F0709000000000000" charset="-122"/>
                <a:cs typeface="华康圆体W7" panose="020F0709000000000000" charset="-122"/>
              </a:rPr>
              <a:t>面向过程 </a:t>
            </a:r>
            <a:r>
              <a:rPr lang="en-US" altLang="zh-CN" sz="2200">
                <a:solidFill>
                  <a:srgbClr val="74757F"/>
                </a:solidFill>
                <a:latin typeface="华康圆体W7" panose="020F0709000000000000" charset="-122"/>
                <a:ea typeface="华康圆体W7" panose="020F0709000000000000" charset="-122"/>
                <a:cs typeface="华康圆体W7" panose="020F0709000000000000" charset="-122"/>
              </a:rPr>
              <a:t>V.S </a:t>
            </a:r>
            <a:r>
              <a:rPr lang="zh-CN" altLang="en-US" sz="2200">
                <a:solidFill>
                  <a:srgbClr val="74757F"/>
                </a:solidFill>
                <a:latin typeface="华康圆体W7" panose="020F0709000000000000" charset="-122"/>
                <a:ea typeface="华康圆体W7" panose="020F0709000000000000" charset="-122"/>
                <a:cs typeface="华康圆体W7" panose="020F0709000000000000" charset="-122"/>
              </a:rPr>
              <a:t>面向对象（</a:t>
            </a:r>
            <a:r>
              <a:rPr lang="en-US" altLang="zh-CN" sz="2200">
                <a:solidFill>
                  <a:srgbClr val="74757F"/>
                </a:solidFill>
                <a:latin typeface="华康圆体W7" panose="020F0709000000000000" charset="-122"/>
                <a:ea typeface="华康圆体W7" panose="020F0709000000000000" charset="-122"/>
                <a:cs typeface="华康圆体W7" panose="020F0709000000000000" charset="-122"/>
              </a:rPr>
              <a:t>3-5</a:t>
            </a:r>
            <a:r>
              <a:rPr lang="zh-CN" altLang="en-US" sz="2200">
                <a:solidFill>
                  <a:srgbClr val="74757F"/>
                </a:solidFill>
                <a:latin typeface="华康圆体W7" panose="020F0709000000000000" charset="-122"/>
                <a:ea typeface="华康圆体W7" panose="020F0709000000000000" charset="-122"/>
                <a:cs typeface="华康圆体W7" panose="020F0709000000000000" charset="-122"/>
              </a:rPr>
              <a:t>）</a:t>
            </a:r>
            <a:endParaRPr lang="zh-CN" altLang="en-US" sz="2200">
              <a:solidFill>
                <a:srgbClr val="74757F"/>
              </a:solidFill>
              <a:latin typeface="华康圆体W7" panose="020F0709000000000000" charset="-122"/>
              <a:ea typeface="华康圆体W7" panose="020F0709000000000000" charset="-122"/>
              <a:cs typeface="华康圆体W7" panose="020F0709000000000000" charset="-122"/>
            </a:endParaRPr>
          </a:p>
        </p:txBody>
      </p:sp>
      <p:sp>
        <p:nvSpPr>
          <p:cNvPr id="12" name="文本框 11"/>
          <p:cNvSpPr txBox="1"/>
          <p:nvPr/>
        </p:nvSpPr>
        <p:spPr>
          <a:xfrm>
            <a:off x="2427982" y="3314696"/>
            <a:ext cx="2982389" cy="429895"/>
          </a:xfrm>
          <a:prstGeom prst="rect">
            <a:avLst/>
          </a:prstGeom>
          <a:noFill/>
        </p:spPr>
        <p:txBody>
          <a:bodyPr vert="horz" wrap="square" rtlCol="0">
            <a:spAutoFit/>
          </a:bodyPr>
          <a:lstStyle/>
          <a:p>
            <a:r>
              <a:rPr lang="zh-CN" altLang="en-US" sz="2200">
                <a:solidFill>
                  <a:srgbClr val="74757F"/>
                </a:solidFill>
                <a:latin typeface="华康圆体W7" panose="020F0709000000000000" charset="-122"/>
                <a:ea typeface="华康圆体W7" panose="020F0709000000000000" charset="-122"/>
                <a:cs typeface="经典圆体简" panose="02010609000101010101" pitchFamily="49" charset="-122"/>
              </a:rPr>
              <a:t>三大特征（</a:t>
            </a:r>
            <a:r>
              <a:rPr lang="en-US" altLang="zh-CN" sz="2200">
                <a:solidFill>
                  <a:srgbClr val="74757F"/>
                </a:solidFill>
                <a:latin typeface="华康圆体W7" panose="020F0709000000000000" charset="-122"/>
                <a:ea typeface="华康圆体W7" panose="020F0709000000000000" charset="-122"/>
                <a:cs typeface="经典圆体简" panose="02010609000101010101" pitchFamily="49" charset="-122"/>
              </a:rPr>
              <a:t>6</a:t>
            </a:r>
            <a:r>
              <a:rPr lang="zh-CN" altLang="en-US" sz="2200">
                <a:solidFill>
                  <a:srgbClr val="74757F"/>
                </a:solidFill>
                <a:latin typeface="华康圆体W7" panose="020F0709000000000000" charset="-122"/>
                <a:ea typeface="华康圆体W7" panose="020F0709000000000000" charset="-122"/>
                <a:cs typeface="经典圆体简" panose="02010609000101010101" pitchFamily="49" charset="-122"/>
              </a:rPr>
              <a:t>）</a:t>
            </a:r>
            <a:endParaRPr lang="zh-CN" altLang="en-US" sz="2200">
              <a:solidFill>
                <a:srgbClr val="74757F"/>
              </a:solidFill>
              <a:latin typeface="华康圆体W7" panose="020F0709000000000000" charset="-122"/>
              <a:ea typeface="华康圆体W7" panose="020F0709000000000000" charset="-122"/>
              <a:cs typeface="经典圆体简" panose="02010609000101010101" pitchFamily="49" charset="-122"/>
            </a:endParaRPr>
          </a:p>
        </p:txBody>
      </p:sp>
      <p:sp>
        <p:nvSpPr>
          <p:cNvPr id="15" name="文本框 14"/>
          <p:cNvSpPr txBox="1"/>
          <p:nvPr/>
        </p:nvSpPr>
        <p:spPr>
          <a:xfrm>
            <a:off x="2427982" y="4193096"/>
            <a:ext cx="2982389" cy="429895"/>
          </a:xfrm>
          <a:prstGeom prst="rect">
            <a:avLst/>
          </a:prstGeom>
          <a:noFill/>
        </p:spPr>
        <p:txBody>
          <a:bodyPr vert="horz" wrap="square" rtlCol="0">
            <a:spAutoFit/>
          </a:bodyPr>
          <a:lstStyle/>
          <a:p>
            <a:r>
              <a:rPr lang="zh-CN" altLang="en-US" sz="2200">
                <a:solidFill>
                  <a:srgbClr val="74757F"/>
                </a:solidFill>
                <a:latin typeface="华康圆体W7" panose="020F0709000000000000" charset="-122"/>
                <a:ea typeface="华康圆体W7" panose="020F0709000000000000" charset="-122"/>
                <a:cs typeface="经典圆体简" panose="02010609000101010101" pitchFamily="49" charset="-122"/>
              </a:rPr>
              <a:t>六大设计原则（</a:t>
            </a:r>
            <a:r>
              <a:rPr lang="en-US" altLang="zh-CN" sz="2200">
                <a:solidFill>
                  <a:srgbClr val="74757F"/>
                </a:solidFill>
                <a:latin typeface="华康圆体W7" panose="020F0709000000000000" charset="-122"/>
                <a:ea typeface="华康圆体W7" panose="020F0709000000000000" charset="-122"/>
                <a:cs typeface="经典圆体简" panose="02010609000101010101" pitchFamily="49" charset="-122"/>
              </a:rPr>
              <a:t>8-9</a:t>
            </a:r>
            <a:r>
              <a:rPr lang="zh-CN" altLang="en-US" sz="2200">
                <a:solidFill>
                  <a:srgbClr val="74757F"/>
                </a:solidFill>
                <a:latin typeface="华康圆体W7" panose="020F0709000000000000" charset="-122"/>
                <a:ea typeface="华康圆体W7" panose="020F0709000000000000" charset="-122"/>
                <a:cs typeface="经典圆体简" panose="02010609000101010101" pitchFamily="49" charset="-122"/>
              </a:rPr>
              <a:t>）</a:t>
            </a:r>
            <a:endParaRPr lang="zh-CN" altLang="en-US" sz="2200">
              <a:solidFill>
                <a:srgbClr val="74757F"/>
              </a:solidFill>
              <a:latin typeface="华康圆体W7" panose="020F0709000000000000" charset="-122"/>
              <a:ea typeface="华康圆体W7" panose="020F0709000000000000" charset="-122"/>
              <a:cs typeface="经典圆体简" panose="02010609000101010101" pitchFamily="49" charset="-122"/>
            </a:endParaRPr>
          </a:p>
        </p:txBody>
      </p:sp>
      <p:sp>
        <p:nvSpPr>
          <p:cNvPr id="21" name="文本框 20"/>
          <p:cNvSpPr txBox="1"/>
          <p:nvPr/>
        </p:nvSpPr>
        <p:spPr>
          <a:xfrm>
            <a:off x="1766975" y="2457364"/>
            <a:ext cx="661007" cy="521970"/>
          </a:xfrm>
          <a:prstGeom prst="rect">
            <a:avLst/>
          </a:prstGeom>
          <a:noFill/>
        </p:spPr>
        <p:txBody>
          <a:bodyPr vert="horz" wrap="square" rtlCol="0">
            <a:spAutoFit/>
          </a:bodyPr>
          <a:lstStyle/>
          <a:p>
            <a:r>
              <a:rPr lang="en-US" altLang="zh-CN" sz="2800">
                <a:solidFill>
                  <a:srgbClr val="74757F"/>
                </a:solidFill>
                <a:latin typeface="华康圆体W7" panose="020F0709000000000000" charset="-122"/>
                <a:ea typeface="华康圆体W7" panose="020F0709000000000000" charset="-122"/>
                <a:cs typeface="经典圆体简" panose="02010609000101010101" pitchFamily="49" charset="-122"/>
              </a:rPr>
              <a:t>01.</a:t>
            </a:r>
            <a:endParaRPr lang="zh-CN" altLang="en-US" sz="2800">
              <a:solidFill>
                <a:srgbClr val="74757F"/>
              </a:solidFill>
              <a:latin typeface="华康圆体W7" panose="020F0709000000000000" charset="-122"/>
              <a:ea typeface="华康圆体W7" panose="020F0709000000000000" charset="-122"/>
              <a:cs typeface="经典圆体简" panose="02010609000101010101" pitchFamily="49" charset="-122"/>
            </a:endParaRPr>
          </a:p>
        </p:txBody>
      </p:sp>
      <p:sp>
        <p:nvSpPr>
          <p:cNvPr id="22" name="文本框 21"/>
          <p:cNvSpPr txBox="1"/>
          <p:nvPr/>
        </p:nvSpPr>
        <p:spPr>
          <a:xfrm>
            <a:off x="1766975" y="3314863"/>
            <a:ext cx="661007" cy="521970"/>
          </a:xfrm>
          <a:prstGeom prst="rect">
            <a:avLst/>
          </a:prstGeom>
          <a:noFill/>
        </p:spPr>
        <p:txBody>
          <a:bodyPr vert="horz" wrap="square" rtlCol="0">
            <a:spAutoFit/>
          </a:bodyPr>
          <a:lstStyle/>
          <a:p>
            <a:r>
              <a:rPr lang="en-US" altLang="zh-CN" sz="2800">
                <a:solidFill>
                  <a:srgbClr val="74757F"/>
                </a:solidFill>
                <a:latin typeface="华康圆体W7" panose="020F0709000000000000" charset="-122"/>
                <a:ea typeface="华康圆体W7" panose="020F0709000000000000" charset="-122"/>
                <a:cs typeface="经典圆体简" panose="02010609000101010101" pitchFamily="49" charset="-122"/>
              </a:rPr>
              <a:t>02.</a:t>
            </a:r>
            <a:endParaRPr lang="zh-CN" altLang="en-US" sz="2800">
              <a:solidFill>
                <a:srgbClr val="74757F"/>
              </a:solidFill>
              <a:latin typeface="华康圆体W7" panose="020F0709000000000000" charset="-122"/>
              <a:ea typeface="华康圆体W7" panose="020F0709000000000000" charset="-122"/>
              <a:cs typeface="经典圆体简" panose="02010609000101010101" pitchFamily="49" charset="-122"/>
            </a:endParaRPr>
          </a:p>
        </p:txBody>
      </p:sp>
      <p:sp>
        <p:nvSpPr>
          <p:cNvPr id="23" name="文本框 22"/>
          <p:cNvSpPr txBox="1"/>
          <p:nvPr/>
        </p:nvSpPr>
        <p:spPr>
          <a:xfrm>
            <a:off x="1766975" y="4172362"/>
            <a:ext cx="661007" cy="521970"/>
          </a:xfrm>
          <a:prstGeom prst="rect">
            <a:avLst/>
          </a:prstGeom>
          <a:noFill/>
        </p:spPr>
        <p:txBody>
          <a:bodyPr vert="horz" wrap="square" rtlCol="0">
            <a:spAutoFit/>
          </a:bodyPr>
          <a:lstStyle/>
          <a:p>
            <a:r>
              <a:rPr lang="en-US" altLang="zh-CN" sz="2800">
                <a:solidFill>
                  <a:srgbClr val="74757F"/>
                </a:solidFill>
                <a:latin typeface="华康圆体W7" panose="020F0709000000000000" charset="-122"/>
                <a:ea typeface="华康圆体W7" panose="020F0709000000000000" charset="-122"/>
                <a:cs typeface="经典圆体简" panose="02010609000101010101" pitchFamily="49" charset="-122"/>
              </a:rPr>
              <a:t>03.</a:t>
            </a:r>
            <a:endParaRPr lang="en-US" altLang="zh-CN" sz="2800">
              <a:solidFill>
                <a:srgbClr val="74757F"/>
              </a:solidFill>
              <a:latin typeface="华康圆体W7" panose="020F0709000000000000" charset="-122"/>
              <a:ea typeface="华康圆体W7" panose="020F0709000000000000" charset="-122"/>
              <a:cs typeface="经典圆体简" panose="0201060900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484131" y="2556336"/>
            <a:ext cx="1806905" cy="1446550"/>
          </a:xfrm>
          <a:prstGeom prst="rect">
            <a:avLst/>
          </a:prstGeom>
          <a:noFill/>
        </p:spPr>
        <p:txBody>
          <a:bodyPr wrap="none" rtlCol="0">
            <a:spAutoFit/>
          </a:bodyPr>
          <a:lstStyle/>
          <a:p>
            <a:r>
              <a:rPr lang="en-US" altLang="zh-CN" sz="8800">
                <a:solidFill>
                  <a:schemeClr val="bg1"/>
                </a:solidFill>
                <a:latin typeface="Arial" panose="020B0604020202020204" pitchFamily="34" charset="0"/>
                <a:cs typeface="Arial" panose="020B0604020202020204" pitchFamily="34" charset="0"/>
              </a:rPr>
              <a:t>99</a:t>
            </a:r>
            <a:r>
              <a:rPr lang="en-US" altLang="zh-CN" sz="3200">
                <a:solidFill>
                  <a:schemeClr val="bg1"/>
                </a:solidFill>
                <a:latin typeface="Arial" panose="020B0604020202020204" pitchFamily="34" charset="0"/>
                <a:cs typeface="Arial" panose="020B0604020202020204" pitchFamily="34" charset="0"/>
              </a:rPr>
              <a:t>%</a:t>
            </a:r>
            <a:endParaRPr lang="zh-CN" altLang="en-US" sz="7200">
              <a:solidFill>
                <a:schemeClr val="bg1"/>
              </a:solidFill>
              <a:latin typeface="Arial" panose="020B0604020202020204" pitchFamily="34" charset="0"/>
              <a:cs typeface="Arial" panose="020B0604020202020204" pitchFamily="34" charset="0"/>
            </a:endParaRPr>
          </a:p>
        </p:txBody>
      </p:sp>
      <p:sp>
        <p:nvSpPr>
          <p:cNvPr id="18" name="矩形 17"/>
          <p:cNvSpPr/>
          <p:nvPr/>
        </p:nvSpPr>
        <p:spPr>
          <a:xfrm>
            <a:off x="1432976" y="4213649"/>
            <a:ext cx="1909214"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a:ln>
                  <a:noFill/>
                </a:ln>
                <a:solidFill>
                  <a:schemeClr val="bg1"/>
                </a:solidFill>
                <a:effectLst/>
                <a:uLnTx/>
                <a:uFillTx/>
                <a:latin typeface="Arial" panose="020B0604020202020204" pitchFamily="34" charset="0"/>
                <a:ea typeface="阿里巴巴普惠体 L" panose="00020600040101010101" pitchFamily="18" charset="-122"/>
                <a:cs typeface="Arial" panose="020B0604020202020204" pitchFamily="34" charset="0"/>
              </a:rPr>
              <a:t>KEY WORDS</a:t>
            </a:r>
            <a:endParaRPr kumimoji="0" lang="zh-CN" altLang="en-US" i="0" u="none" strike="noStrike" kern="1200" cap="none" spc="0" normalizeH="0" baseline="0" noProof="0">
              <a:ln>
                <a:noFill/>
              </a:ln>
              <a:solidFill>
                <a:schemeClr val="bg1"/>
              </a:solidFill>
              <a:effectLst/>
              <a:uLnTx/>
              <a:uFillTx/>
              <a:latin typeface="Arial" panose="020B0604020202020204" pitchFamily="34" charset="0"/>
              <a:ea typeface="阿里巴巴普惠体 L" panose="00020600040101010101" pitchFamily="18" charset="-122"/>
              <a:cs typeface="Arial" panose="020B0604020202020204" pitchFamily="34" charset="0"/>
            </a:endParaRPr>
          </a:p>
        </p:txBody>
      </p:sp>
      <p:pic>
        <p:nvPicPr>
          <p:cNvPr id="22" name="图片 21"/>
          <p:cNvPicPr>
            <a:picLocks noChangeAspect="1"/>
          </p:cNvPicPr>
          <p:nvPr/>
        </p:nvPicPr>
        <p:blipFill rotWithShape="1">
          <a:blip r:embed="rId1">
            <a:extLst>
              <a:ext uri="{28A0092B-C50C-407E-A947-70E740481C1C}">
                <a14:useLocalDpi xmlns:a14="http://schemas.microsoft.com/office/drawing/2010/main" val="0"/>
              </a:ext>
            </a:extLst>
          </a:blip>
          <a:srcRect l="11968" t="78504" r="49260" b="2331"/>
          <a:stretch>
            <a:fillRect/>
          </a:stretch>
        </p:blipFill>
        <p:spPr>
          <a:xfrm rot="16200000">
            <a:off x="-108424" y="108420"/>
            <a:ext cx="1434921" cy="1218073"/>
          </a:xfrm>
          <a:prstGeom prst="rect">
            <a:avLst/>
          </a:prstGeom>
        </p:spPr>
      </p:pic>
      <p:sp>
        <p:nvSpPr>
          <p:cNvPr id="10" name="文本框 9"/>
          <p:cNvSpPr txBox="1"/>
          <p:nvPr/>
        </p:nvSpPr>
        <p:spPr>
          <a:xfrm>
            <a:off x="607695" y="339725"/>
            <a:ext cx="5608320" cy="521970"/>
          </a:xfrm>
          <a:prstGeom prst="rect">
            <a:avLst/>
          </a:prstGeom>
          <a:noFill/>
        </p:spPr>
        <p:txBody>
          <a:bodyPr vert="horz" wrap="square" rtlCol="0">
            <a:spAutoFit/>
          </a:bodyPr>
          <a:lstStyle/>
          <a:p>
            <a:r>
              <a:rPr lang="zh-CN" altLang="en-US" sz="2800" u="sng">
                <a:solidFill>
                  <a:srgbClr val="74757F"/>
                </a:solidFill>
                <a:latin typeface="华康圆体W7" panose="020F0709000000000000" charset="-122"/>
                <a:ea typeface="华康圆体W7" panose="020F0709000000000000" charset="-122"/>
                <a:cs typeface="华康圆体W7" panose="020F0709000000000000" charset="-122"/>
              </a:rPr>
              <a:t>面向对象  </a:t>
            </a:r>
            <a:r>
              <a:rPr lang="en-US" altLang="zh-CN" sz="2800" u="sng">
                <a:solidFill>
                  <a:srgbClr val="74757F"/>
                </a:solidFill>
                <a:latin typeface="华康圆体W7" panose="020F0709000000000000" charset="-122"/>
                <a:ea typeface="华康圆体W7" panose="020F0709000000000000" charset="-122"/>
                <a:cs typeface="华康圆体W7" panose="020F0709000000000000" charset="-122"/>
              </a:rPr>
              <a:t>V.S  </a:t>
            </a:r>
            <a:r>
              <a:rPr lang="zh-CN" altLang="en-US" sz="2800" u="sng">
                <a:solidFill>
                  <a:srgbClr val="74757F"/>
                </a:solidFill>
                <a:latin typeface="华康圆体W7" panose="020F0709000000000000" charset="-122"/>
                <a:ea typeface="华康圆体W7" panose="020F0709000000000000" charset="-122"/>
                <a:cs typeface="华康圆体W7" panose="020F0709000000000000" charset="-122"/>
              </a:rPr>
              <a:t>面向过程</a:t>
            </a:r>
            <a:r>
              <a:rPr lang="en-US" altLang="zh-CN" sz="2800" u="sng">
                <a:solidFill>
                  <a:srgbClr val="74757F"/>
                </a:solidFill>
                <a:latin typeface="华康圆体W7" panose="020F0709000000000000" charset="-122"/>
                <a:ea typeface="华康圆体W7" panose="020F0709000000000000" charset="-122"/>
                <a:cs typeface="华康圆体W7" panose="020F0709000000000000" charset="-122"/>
              </a:rPr>
              <a:t>--</a:t>
            </a:r>
            <a:r>
              <a:rPr lang="zh-CN" altLang="en-US" sz="2800" u="sng">
                <a:solidFill>
                  <a:srgbClr val="74757F"/>
                </a:solidFill>
                <a:latin typeface="华康圆体W7" panose="020F0709000000000000" charset="-122"/>
                <a:ea typeface="华康圆体W7" panose="020F0709000000000000" charset="-122"/>
                <a:cs typeface="华康圆体W7" panose="020F0709000000000000" charset="-122"/>
              </a:rPr>
              <a:t>含义</a:t>
            </a:r>
            <a:endParaRPr lang="zh-CN" altLang="en-US" sz="2800" u="sng">
              <a:solidFill>
                <a:srgbClr val="74757F"/>
              </a:solidFill>
              <a:latin typeface="华康圆体W7" panose="020F0709000000000000" charset="-122"/>
              <a:ea typeface="华康圆体W7" panose="020F0709000000000000" charset="-122"/>
              <a:cs typeface="华康圆体W7" panose="020F0709000000000000" charset="-122"/>
            </a:endParaRPr>
          </a:p>
        </p:txBody>
      </p:sp>
      <p:sp>
        <p:nvSpPr>
          <p:cNvPr id="2" name="文本框 1"/>
          <p:cNvSpPr txBox="1"/>
          <p:nvPr/>
        </p:nvSpPr>
        <p:spPr>
          <a:xfrm>
            <a:off x="677545" y="1836420"/>
            <a:ext cx="3950970" cy="368300"/>
          </a:xfrm>
          <a:prstGeom prst="rect">
            <a:avLst/>
          </a:prstGeom>
          <a:noFill/>
        </p:spPr>
        <p:txBody>
          <a:bodyPr wrap="square" rtlCol="0">
            <a:spAutoFit/>
          </a:bodyPr>
          <a:p>
            <a:endParaRPr lang="zh-CN" altLang="en-US"/>
          </a:p>
        </p:txBody>
      </p:sp>
      <p:grpSp>
        <p:nvGrpSpPr>
          <p:cNvPr id="28" name="Group 27"/>
          <p:cNvGrpSpPr/>
          <p:nvPr/>
        </p:nvGrpSpPr>
        <p:grpSpPr>
          <a:xfrm>
            <a:off x="7043420" y="1153795"/>
            <a:ext cx="3810635" cy="2069465"/>
            <a:chOff x="544286" y="2525485"/>
            <a:chExt cx="2170994" cy="1712686"/>
          </a:xfrm>
        </p:grpSpPr>
        <p:sp>
          <p:nvSpPr>
            <p:cNvPr id="29" name="Rectangle 28"/>
            <p:cNvSpPr/>
            <p:nvPr/>
          </p:nvSpPr>
          <p:spPr>
            <a:xfrm>
              <a:off x="544286" y="2525485"/>
              <a:ext cx="2170994" cy="551543"/>
            </a:xfrm>
            <a:prstGeom prst="rect">
              <a:avLst/>
            </a:prstGeom>
            <a:solidFill>
              <a:schemeClr val="bg2">
                <a:lumMod val="75000"/>
              </a:schemeClr>
            </a:solidFill>
          </p:spPr>
          <p:style>
            <a:lnRef idx="3">
              <a:schemeClr val="lt1"/>
            </a:lnRef>
            <a:fillRef idx="1">
              <a:schemeClr val="accent3"/>
            </a:fillRef>
            <a:effectRef idx="1">
              <a:schemeClr val="accent3"/>
            </a:effectRef>
            <a:fontRef idx="minor">
              <a:schemeClr val="lt1"/>
            </a:fontRef>
          </p:style>
          <p:txBody>
            <a:bodyPr rtlCol="0" anchor="ctr"/>
            <a:p>
              <a:pPr algn="ctr" defTabSz="914400"/>
              <a:r>
                <a:rPr lang="zh-CN" altLang="en-US" sz="1600" b="1" dirty="0">
                  <a:solidFill>
                    <a:srgbClr val="FFFFFF"/>
                  </a:solidFill>
                  <a:latin typeface="Roboto"/>
                </a:rPr>
                <a:t>面向对象</a:t>
              </a:r>
              <a:endParaRPr lang="zh-CN" altLang="en-US" sz="1600" b="1" dirty="0">
                <a:solidFill>
                  <a:srgbClr val="FFFFFF"/>
                </a:solidFill>
                <a:latin typeface="Roboto"/>
              </a:endParaRPr>
            </a:p>
          </p:txBody>
        </p:sp>
        <p:sp>
          <p:nvSpPr>
            <p:cNvPr id="30" name="Rectangle 29"/>
            <p:cNvSpPr/>
            <p:nvPr/>
          </p:nvSpPr>
          <p:spPr>
            <a:xfrm>
              <a:off x="544286" y="3077028"/>
              <a:ext cx="2170994" cy="1161143"/>
            </a:xfrm>
            <a:prstGeom prst="rect">
              <a:avLst/>
            </a:prstGeom>
            <a:solidFill>
              <a:srgbClr val="F2F2F2"/>
            </a:solidFill>
          </p:spPr>
          <p:style>
            <a:lnRef idx="1">
              <a:schemeClr val="accent3"/>
            </a:lnRef>
            <a:fillRef idx="2">
              <a:schemeClr val="accent3"/>
            </a:fillRef>
            <a:effectRef idx="1">
              <a:schemeClr val="accent3"/>
            </a:effectRef>
            <a:fontRef idx="minor">
              <a:schemeClr val="dk1"/>
            </a:fontRef>
          </p:style>
          <p:txBody>
            <a:bodyPr rtlCol="0" anchor="ctr"/>
            <a:p>
              <a:pPr algn="ctr" defTabSz="914400">
                <a:lnSpc>
                  <a:spcPct val="150000"/>
                </a:lnSpc>
              </a:pPr>
              <a:r>
                <a:rPr lang="en-US" sz="1335" dirty="0">
                  <a:solidFill>
                    <a:schemeClr val="tx1"/>
                  </a:solidFill>
                  <a:latin typeface="华康圆体W7" panose="020F0709000000000000" charset="-122"/>
                  <a:ea typeface="华康圆体W7" panose="020F0709000000000000" charset="-122"/>
                </a:rPr>
                <a:t>面向对象是把构成问题</a:t>
              </a:r>
              <a:r>
                <a:rPr lang="zh-CN" altLang="en-US" sz="1335" dirty="0">
                  <a:solidFill>
                    <a:schemeClr val="tx1"/>
                  </a:solidFill>
                  <a:latin typeface="华康圆体W7" panose="020F0709000000000000" charset="-122"/>
                  <a:ea typeface="华康圆体W7" panose="020F0709000000000000" charset="-122"/>
                </a:rPr>
                <a:t>事物</a:t>
              </a:r>
              <a:r>
                <a:rPr lang="en-US" sz="1335" dirty="0">
                  <a:solidFill>
                    <a:schemeClr val="tx1"/>
                  </a:solidFill>
                  <a:latin typeface="华康圆体W7" panose="020F0709000000000000" charset="-122"/>
                  <a:ea typeface="华康圆体W7" panose="020F0709000000000000" charset="-122"/>
                </a:rPr>
                <a:t>分解成</a:t>
              </a:r>
              <a:r>
                <a:rPr lang="en-US" sz="1335" dirty="0">
                  <a:solidFill>
                    <a:srgbClr val="FF0000"/>
                  </a:solidFill>
                  <a:latin typeface="华康圆体W7" panose="020F0709000000000000" charset="-122"/>
                  <a:ea typeface="华康圆体W7" panose="020F0709000000000000" charset="-122"/>
                </a:rPr>
                <a:t>各个对象</a:t>
              </a:r>
              <a:r>
                <a:rPr lang="en-US" sz="1335" dirty="0">
                  <a:solidFill>
                    <a:schemeClr val="tx1"/>
                  </a:solidFill>
                  <a:latin typeface="华康圆体W7" panose="020F0709000000000000" charset="-122"/>
                  <a:ea typeface="华康圆体W7" panose="020F0709000000000000" charset="-122"/>
                </a:rPr>
                <a:t>，建立对象的目的不是为了完成一个步骤，而是为了描叙某个事物在整个解决问题的步骤中的行为</a:t>
              </a:r>
              <a:endParaRPr lang="en-US" sz="1335" dirty="0">
                <a:solidFill>
                  <a:schemeClr val="tx1"/>
                </a:solidFill>
                <a:latin typeface="华康圆体W7" panose="020F0709000000000000" charset="-122"/>
                <a:ea typeface="华康圆体W7" panose="020F0709000000000000" charset="-122"/>
              </a:endParaRPr>
            </a:p>
          </p:txBody>
        </p:sp>
      </p:grpSp>
      <p:grpSp>
        <p:nvGrpSpPr>
          <p:cNvPr id="6" name="Group 27"/>
          <p:cNvGrpSpPr/>
          <p:nvPr/>
        </p:nvGrpSpPr>
        <p:grpSpPr>
          <a:xfrm>
            <a:off x="817880" y="1153795"/>
            <a:ext cx="3810635" cy="2069465"/>
            <a:chOff x="544286" y="2525485"/>
            <a:chExt cx="2170994" cy="1712686"/>
          </a:xfrm>
        </p:grpSpPr>
        <p:sp>
          <p:nvSpPr>
            <p:cNvPr id="7" name="Rectangle 28"/>
            <p:cNvSpPr/>
            <p:nvPr/>
          </p:nvSpPr>
          <p:spPr>
            <a:xfrm>
              <a:off x="544286" y="2525485"/>
              <a:ext cx="2170994" cy="551543"/>
            </a:xfrm>
            <a:prstGeom prst="rect">
              <a:avLst/>
            </a:prstGeom>
            <a:solidFill>
              <a:schemeClr val="bg2">
                <a:lumMod val="75000"/>
              </a:schemeClr>
            </a:solidFill>
          </p:spPr>
          <p:style>
            <a:lnRef idx="3">
              <a:schemeClr val="lt1"/>
            </a:lnRef>
            <a:fillRef idx="1">
              <a:schemeClr val="accent3"/>
            </a:fillRef>
            <a:effectRef idx="1">
              <a:schemeClr val="accent3"/>
            </a:effectRef>
            <a:fontRef idx="minor">
              <a:schemeClr val="lt1"/>
            </a:fontRef>
          </p:style>
          <p:txBody>
            <a:bodyPr rtlCol="0" anchor="ctr"/>
            <a:p>
              <a:pPr algn="ctr" defTabSz="914400"/>
              <a:r>
                <a:rPr lang="zh-CN" altLang="en-US" sz="1600" b="1" dirty="0">
                  <a:solidFill>
                    <a:srgbClr val="FFFFFF"/>
                  </a:solidFill>
                  <a:latin typeface="Roboto"/>
                </a:rPr>
                <a:t>面向过程</a:t>
              </a:r>
              <a:endParaRPr lang="zh-CN" altLang="en-US" sz="1600" b="1" dirty="0">
                <a:solidFill>
                  <a:srgbClr val="FFFFFF"/>
                </a:solidFill>
                <a:latin typeface="Roboto"/>
              </a:endParaRPr>
            </a:p>
          </p:txBody>
        </p:sp>
        <p:sp>
          <p:nvSpPr>
            <p:cNvPr id="9" name="Rectangle 29"/>
            <p:cNvSpPr/>
            <p:nvPr/>
          </p:nvSpPr>
          <p:spPr>
            <a:xfrm>
              <a:off x="544286" y="3077028"/>
              <a:ext cx="2170994" cy="1161143"/>
            </a:xfrm>
            <a:prstGeom prst="rect">
              <a:avLst/>
            </a:prstGeom>
            <a:solidFill>
              <a:srgbClr val="F2F2F2"/>
            </a:solidFill>
          </p:spPr>
          <p:style>
            <a:lnRef idx="1">
              <a:schemeClr val="accent3"/>
            </a:lnRef>
            <a:fillRef idx="2">
              <a:schemeClr val="accent3"/>
            </a:fillRef>
            <a:effectRef idx="1">
              <a:schemeClr val="accent3"/>
            </a:effectRef>
            <a:fontRef idx="minor">
              <a:schemeClr val="dk1"/>
            </a:fontRef>
          </p:style>
          <p:txBody>
            <a:bodyPr rtlCol="0" anchor="ctr"/>
            <a:p>
              <a:pPr algn="ctr" defTabSz="914400">
                <a:lnSpc>
                  <a:spcPct val="150000"/>
                </a:lnSpc>
              </a:pPr>
              <a:r>
                <a:rPr lang="zh-CN" altLang="en-US" sz="1335">
                  <a:latin typeface="华康圆体W7" panose="020F0709000000000000" charset="-122"/>
                  <a:ea typeface="华康圆体W7" panose="020F0709000000000000" charset="-122"/>
                  <a:sym typeface="+mn-ea"/>
                </a:rPr>
                <a:t>面向过程分析出解决问题所需要的</a:t>
              </a:r>
              <a:r>
                <a:rPr lang="zh-CN" altLang="en-US" sz="1335">
                  <a:solidFill>
                    <a:srgbClr val="FF0000"/>
                  </a:solidFill>
                  <a:latin typeface="华康圆体W7" panose="020F0709000000000000" charset="-122"/>
                  <a:ea typeface="华康圆体W7" panose="020F0709000000000000" charset="-122"/>
                  <a:sym typeface="+mn-ea"/>
                </a:rPr>
                <a:t>步骤</a:t>
              </a:r>
              <a:r>
                <a:rPr lang="zh-CN" altLang="en-US" sz="1335">
                  <a:latin typeface="华康圆体W7" panose="020F0709000000000000" charset="-122"/>
                  <a:ea typeface="华康圆体W7" panose="020F0709000000000000" charset="-122"/>
                  <a:sym typeface="+mn-ea"/>
                </a:rPr>
                <a:t>，然后用函数把这些步骤一步一步实现，使用的时候一个一个依次调用就可以了</a:t>
              </a:r>
              <a:endParaRPr lang="zh-CN" altLang="en-US" sz="1335">
                <a:latin typeface="华康圆体W7" panose="020F0709000000000000" charset="-122"/>
                <a:ea typeface="华康圆体W7" panose="020F0709000000000000" charset="-122"/>
              </a:endParaRPr>
            </a:p>
            <a:p>
              <a:pPr algn="ctr" defTabSz="914400">
                <a:lnSpc>
                  <a:spcPct val="150000"/>
                </a:lnSpc>
              </a:pPr>
              <a:endParaRPr lang="en-US" sz="1335" dirty="0">
                <a:solidFill>
                  <a:srgbClr val="FFFFFF">
                    <a:lumMod val="50000"/>
                  </a:srgbClr>
                </a:solidFill>
                <a:latin typeface="华康圆体W7" panose="020F0709000000000000" charset="-122"/>
                <a:ea typeface="华康圆体W7" panose="020F0709000000000000" charset="-122"/>
              </a:endParaRPr>
            </a:p>
          </p:txBody>
        </p:sp>
      </p:grpSp>
      <p:pic>
        <p:nvPicPr>
          <p:cNvPr id="11" name="图片 3" descr="微信图片_20190722004130"/>
          <p:cNvPicPr>
            <a:picLocks noChangeAspect="1"/>
          </p:cNvPicPr>
          <p:nvPr/>
        </p:nvPicPr>
        <p:blipFill>
          <a:blip r:embed="rId2"/>
          <a:srcRect r="4493" b="10783"/>
          <a:stretch>
            <a:fillRect/>
          </a:stretch>
        </p:blipFill>
        <p:spPr>
          <a:xfrm>
            <a:off x="817880" y="3559175"/>
            <a:ext cx="4453890" cy="2474595"/>
          </a:xfrm>
          <a:prstGeom prst="rect">
            <a:avLst/>
          </a:prstGeom>
        </p:spPr>
      </p:pic>
      <p:pic>
        <p:nvPicPr>
          <p:cNvPr id="12" name="图片 2" descr="微信图片_20190722004139"/>
          <p:cNvPicPr>
            <a:picLocks noChangeAspect="1"/>
          </p:cNvPicPr>
          <p:nvPr/>
        </p:nvPicPr>
        <p:blipFill>
          <a:blip r:embed="rId3"/>
          <a:srcRect r="2085" b="7982"/>
          <a:stretch>
            <a:fillRect/>
          </a:stretch>
        </p:blipFill>
        <p:spPr>
          <a:xfrm>
            <a:off x="6216015" y="3478530"/>
            <a:ext cx="5160010" cy="2635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1" accel="20000" decel="8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22" name="内容占位符 21"/>
          <p:cNvPicPr>
            <a:picLocks noChangeAspect="1"/>
          </p:cNvPicPr>
          <p:nvPr>
            <p:ph idx="1"/>
          </p:nvPr>
        </p:nvPicPr>
        <p:blipFill rotWithShape="1">
          <a:blip r:embed="rId1">
            <a:extLst>
              <a:ext uri="{28A0092B-C50C-407E-A947-70E740481C1C}">
                <a14:useLocalDpi xmlns:a14="http://schemas.microsoft.com/office/drawing/2010/main" val="0"/>
              </a:ext>
            </a:extLst>
          </a:blip>
          <a:srcRect l="11968" t="78504" r="49260" b="2331"/>
          <a:stretch>
            <a:fillRect/>
          </a:stretch>
        </p:blipFill>
        <p:spPr>
          <a:xfrm rot="16200000">
            <a:off x="18415" y="-17145"/>
            <a:ext cx="1261745" cy="1297305"/>
          </a:xfrm>
          <a:prstGeom prst="rect">
            <a:avLst/>
          </a:prstGeom>
        </p:spPr>
      </p:pic>
      <p:pic>
        <p:nvPicPr>
          <p:cNvPr id="4" name="图片 4" descr="u=1912302599,2852353724&amp;fm=26&amp;gp=0"/>
          <p:cNvPicPr>
            <a:picLocks noChangeAspect="1"/>
          </p:cNvPicPr>
          <p:nvPr/>
        </p:nvPicPr>
        <p:blipFill>
          <a:blip r:embed="rId2"/>
          <a:stretch>
            <a:fillRect/>
          </a:stretch>
        </p:blipFill>
        <p:spPr>
          <a:xfrm>
            <a:off x="1744980" y="814070"/>
            <a:ext cx="8702675" cy="5464810"/>
          </a:xfrm>
          <a:prstGeom prst="rect">
            <a:avLst/>
          </a:prstGeom>
        </p:spPr>
      </p:pic>
      <p:sp>
        <p:nvSpPr>
          <p:cNvPr id="5" name="文本框 4"/>
          <p:cNvSpPr txBox="1"/>
          <p:nvPr/>
        </p:nvSpPr>
        <p:spPr>
          <a:xfrm>
            <a:off x="838200" y="250190"/>
            <a:ext cx="6972935" cy="521970"/>
          </a:xfrm>
          <a:prstGeom prst="rect">
            <a:avLst/>
          </a:prstGeom>
          <a:noFill/>
        </p:spPr>
        <p:txBody>
          <a:bodyPr wrap="square" rtlCol="0">
            <a:spAutoFit/>
          </a:bodyPr>
          <a:p>
            <a:r>
              <a:rPr lang="zh-CN" altLang="en-US" sz="2800" u="sng">
                <a:solidFill>
                  <a:schemeClr val="tx1">
                    <a:lumMod val="50000"/>
                    <a:lumOff val="50000"/>
                  </a:schemeClr>
                </a:solidFill>
                <a:latin typeface="华康圆体W7" panose="020F0709000000000000" charset="-122"/>
                <a:ea typeface="华康圆体W7" panose="020F0709000000000000" charset="-122"/>
                <a:cs typeface="华康圆体W7" panose="020F0709000000000000" charset="-122"/>
              </a:rPr>
              <a:t>面向过程  </a:t>
            </a:r>
            <a:r>
              <a:rPr lang="en-US" altLang="zh-CN" sz="2800" u="sng">
                <a:solidFill>
                  <a:schemeClr val="tx1">
                    <a:lumMod val="50000"/>
                    <a:lumOff val="50000"/>
                  </a:schemeClr>
                </a:solidFill>
                <a:latin typeface="华康圆体W7" panose="020F0709000000000000" charset="-122"/>
                <a:ea typeface="华康圆体W7" panose="020F0709000000000000" charset="-122"/>
                <a:cs typeface="华康圆体W7" panose="020F0709000000000000" charset="-122"/>
              </a:rPr>
              <a:t>V.S  </a:t>
            </a:r>
            <a:r>
              <a:rPr lang="zh-CN" altLang="en-US" sz="2800" u="sng">
                <a:solidFill>
                  <a:schemeClr val="tx1">
                    <a:lumMod val="50000"/>
                    <a:lumOff val="50000"/>
                  </a:schemeClr>
                </a:solidFill>
                <a:latin typeface="华康圆体W7" panose="020F0709000000000000" charset="-122"/>
                <a:ea typeface="华康圆体W7" panose="020F0709000000000000" charset="-122"/>
                <a:cs typeface="华康圆体W7" panose="020F0709000000000000" charset="-122"/>
              </a:rPr>
              <a:t>面向对象</a:t>
            </a:r>
            <a:r>
              <a:rPr lang="en-US" altLang="zh-CN" sz="2800" u="sng">
                <a:solidFill>
                  <a:schemeClr val="tx1">
                    <a:lumMod val="50000"/>
                    <a:lumOff val="50000"/>
                  </a:schemeClr>
                </a:solidFill>
                <a:latin typeface="华康圆体W7" panose="020F0709000000000000" charset="-122"/>
                <a:ea typeface="华康圆体W7" panose="020F0709000000000000" charset="-122"/>
                <a:cs typeface="华康圆体W7" panose="020F0709000000000000" charset="-122"/>
              </a:rPr>
              <a:t>--</a:t>
            </a:r>
            <a:r>
              <a:rPr lang="zh-CN" altLang="en-US" sz="2800" u="sng">
                <a:solidFill>
                  <a:schemeClr val="tx1">
                    <a:lumMod val="50000"/>
                    <a:lumOff val="50000"/>
                  </a:schemeClr>
                </a:solidFill>
                <a:latin typeface="华康圆体W7" panose="020F0709000000000000" charset="-122"/>
                <a:ea typeface="华康圆体W7" panose="020F0709000000000000" charset="-122"/>
                <a:cs typeface="华康圆体W7" panose="020F0709000000000000" charset="-122"/>
              </a:rPr>
              <a:t>例子</a:t>
            </a:r>
            <a:endParaRPr lang="zh-CN" altLang="en-US" sz="2800" u="sng">
              <a:solidFill>
                <a:schemeClr val="tx1">
                  <a:lumMod val="50000"/>
                  <a:lumOff val="50000"/>
                </a:schemeClr>
              </a:solidFill>
              <a:latin typeface="华康圆体W7" panose="020F0709000000000000" charset="-122"/>
              <a:ea typeface="华康圆体W7" panose="020F0709000000000000" charset="-122"/>
              <a:cs typeface="华康圆体W7" panose="020F0709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椭圆 22"/>
          <p:cNvSpPr/>
          <p:nvPr/>
        </p:nvSpPr>
        <p:spPr>
          <a:xfrm>
            <a:off x="3480941" y="5050650"/>
            <a:ext cx="625642" cy="62564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22" name="图片 21"/>
          <p:cNvPicPr>
            <a:picLocks noChangeAspect="1"/>
          </p:cNvPicPr>
          <p:nvPr/>
        </p:nvPicPr>
        <p:blipFill rotWithShape="1">
          <a:blip r:embed="rId1">
            <a:extLst>
              <a:ext uri="{28A0092B-C50C-407E-A947-70E740481C1C}">
                <a14:useLocalDpi xmlns:a14="http://schemas.microsoft.com/office/drawing/2010/main" val="0"/>
              </a:ext>
            </a:extLst>
          </a:blip>
          <a:srcRect l="11968" t="78504" r="49260" b="2331"/>
          <a:stretch>
            <a:fillRect/>
          </a:stretch>
        </p:blipFill>
        <p:spPr>
          <a:xfrm rot="16200000">
            <a:off x="-108424" y="108420"/>
            <a:ext cx="1434921" cy="1218073"/>
          </a:xfrm>
          <a:prstGeom prst="rect">
            <a:avLst/>
          </a:prstGeom>
        </p:spPr>
      </p:pic>
      <p:sp>
        <p:nvSpPr>
          <p:cNvPr id="4" name="文本框 3"/>
          <p:cNvSpPr txBox="1"/>
          <p:nvPr/>
        </p:nvSpPr>
        <p:spPr>
          <a:xfrm>
            <a:off x="1217930" y="161290"/>
            <a:ext cx="5339080" cy="521970"/>
          </a:xfrm>
          <a:prstGeom prst="rect">
            <a:avLst/>
          </a:prstGeom>
          <a:noFill/>
        </p:spPr>
        <p:txBody>
          <a:bodyPr wrap="none" rtlCol="0" anchor="t">
            <a:spAutoFit/>
          </a:bodyPr>
          <a:p>
            <a:r>
              <a:rPr lang="zh-CN" altLang="en-US" sz="2800" u="sng">
                <a:solidFill>
                  <a:schemeClr val="tx1">
                    <a:lumMod val="50000"/>
                    <a:lumOff val="50000"/>
                  </a:schemeClr>
                </a:solidFill>
                <a:latin typeface="华康圆体W7" panose="020F0709000000000000" charset="-122"/>
                <a:ea typeface="华康圆体W7" panose="020F0709000000000000" charset="-122"/>
                <a:cs typeface="华康圆体W7" panose="020F0709000000000000" charset="-122"/>
                <a:sym typeface="+mn-ea"/>
              </a:rPr>
              <a:t>面向过程  </a:t>
            </a:r>
            <a:r>
              <a:rPr lang="en-US" altLang="zh-CN" sz="2800" u="sng">
                <a:solidFill>
                  <a:schemeClr val="tx1">
                    <a:lumMod val="50000"/>
                    <a:lumOff val="50000"/>
                  </a:schemeClr>
                </a:solidFill>
                <a:latin typeface="华康圆体W7" panose="020F0709000000000000" charset="-122"/>
                <a:ea typeface="华康圆体W7" panose="020F0709000000000000" charset="-122"/>
                <a:cs typeface="华康圆体W7" panose="020F0709000000000000" charset="-122"/>
                <a:sym typeface="+mn-ea"/>
              </a:rPr>
              <a:t>V.S  </a:t>
            </a:r>
            <a:r>
              <a:rPr lang="zh-CN" altLang="en-US" sz="2800" u="sng">
                <a:solidFill>
                  <a:schemeClr val="tx1">
                    <a:lumMod val="50000"/>
                    <a:lumOff val="50000"/>
                  </a:schemeClr>
                </a:solidFill>
                <a:latin typeface="华康圆体W7" panose="020F0709000000000000" charset="-122"/>
                <a:ea typeface="华康圆体W7" panose="020F0709000000000000" charset="-122"/>
                <a:cs typeface="华康圆体W7" panose="020F0709000000000000" charset="-122"/>
                <a:sym typeface="+mn-ea"/>
              </a:rPr>
              <a:t>面向对象</a:t>
            </a:r>
            <a:r>
              <a:rPr lang="en-US" altLang="zh-CN" sz="2800" u="sng">
                <a:solidFill>
                  <a:schemeClr val="tx1">
                    <a:lumMod val="50000"/>
                    <a:lumOff val="50000"/>
                  </a:schemeClr>
                </a:solidFill>
                <a:latin typeface="华康圆体W7" panose="020F0709000000000000" charset="-122"/>
                <a:ea typeface="华康圆体W7" panose="020F0709000000000000" charset="-122"/>
                <a:cs typeface="华康圆体W7" panose="020F0709000000000000" charset="-122"/>
                <a:sym typeface="+mn-ea"/>
              </a:rPr>
              <a:t>--</a:t>
            </a:r>
            <a:r>
              <a:rPr lang="zh-CN" altLang="en-US" sz="2800" u="sng">
                <a:solidFill>
                  <a:schemeClr val="tx1">
                    <a:lumMod val="50000"/>
                    <a:lumOff val="50000"/>
                  </a:schemeClr>
                </a:solidFill>
                <a:latin typeface="华康圆体W7" panose="020F0709000000000000" charset="-122"/>
                <a:ea typeface="华康圆体W7" panose="020F0709000000000000" charset="-122"/>
                <a:cs typeface="华康圆体W7" panose="020F0709000000000000" charset="-122"/>
                <a:sym typeface="+mn-ea"/>
              </a:rPr>
              <a:t>问题</a:t>
            </a:r>
            <a:endParaRPr lang="zh-CN" altLang="en-US" sz="2800" u="sng">
              <a:solidFill>
                <a:schemeClr val="tx1">
                  <a:lumMod val="50000"/>
                  <a:lumOff val="50000"/>
                </a:schemeClr>
              </a:solidFill>
              <a:latin typeface="华康圆体W7" panose="020F0709000000000000" charset="-122"/>
              <a:ea typeface="华康圆体W7" panose="020F0709000000000000" charset="-122"/>
              <a:cs typeface="华康圆体W7" panose="020F0709000000000000" charset="-122"/>
              <a:sym typeface="+mn-ea"/>
            </a:endParaRPr>
          </a:p>
        </p:txBody>
      </p:sp>
      <p:grpSp>
        <p:nvGrpSpPr>
          <p:cNvPr id="5" name="组合 4"/>
          <p:cNvGrpSpPr/>
          <p:nvPr/>
        </p:nvGrpSpPr>
        <p:grpSpPr>
          <a:xfrm>
            <a:off x="5855970" y="1546860"/>
            <a:ext cx="5617845" cy="4171950"/>
            <a:chOff x="9222" y="2436"/>
            <a:chExt cx="8847" cy="6570"/>
          </a:xfrm>
        </p:grpSpPr>
        <p:sp>
          <p:nvSpPr>
            <p:cNvPr id="52" name="矩形 51"/>
            <p:cNvSpPr/>
            <p:nvPr/>
          </p:nvSpPr>
          <p:spPr>
            <a:xfrm>
              <a:off x="9553" y="2436"/>
              <a:ext cx="8517" cy="620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r="8543"/>
            <a:stretch>
              <a:fillRect/>
            </a:stretch>
          </p:blipFill>
          <p:spPr>
            <a:xfrm>
              <a:off x="9222" y="2800"/>
              <a:ext cx="8517" cy="6207"/>
            </a:xfrm>
            <a:prstGeom prst="rect">
              <a:avLst/>
            </a:prstGeom>
          </p:spPr>
        </p:pic>
      </p:grpSp>
      <p:grpSp>
        <p:nvGrpSpPr>
          <p:cNvPr id="12" name="Group 5"/>
          <p:cNvGrpSpPr/>
          <p:nvPr/>
        </p:nvGrpSpPr>
        <p:grpSpPr>
          <a:xfrm>
            <a:off x="4653714" y="1546708"/>
            <a:ext cx="669312" cy="571366"/>
            <a:chOff x="3440113" y="1050925"/>
            <a:chExt cx="390525" cy="333376"/>
          </a:xfrm>
          <a:solidFill>
            <a:schemeClr val="tx1">
              <a:lumMod val="65000"/>
              <a:lumOff val="35000"/>
            </a:schemeClr>
          </a:solidFill>
        </p:grpSpPr>
        <p:sp>
          <p:nvSpPr>
            <p:cNvPr id="13" name="Freeform 6"/>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en-US" sz="1350"/>
            </a:p>
          </p:txBody>
        </p:sp>
        <p:sp>
          <p:nvSpPr>
            <p:cNvPr id="14" name="Rectangle 7"/>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endParaRPr lang="en-US" sz="1350"/>
            </a:p>
          </p:txBody>
        </p:sp>
        <p:sp>
          <p:nvSpPr>
            <p:cNvPr id="15" name="Freeform 8"/>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en-US" sz="1350"/>
            </a:p>
          </p:txBody>
        </p:sp>
        <p:sp>
          <p:nvSpPr>
            <p:cNvPr id="16" name="Freeform 9"/>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en-US" sz="1350"/>
            </a:p>
          </p:txBody>
        </p:sp>
        <p:sp>
          <p:nvSpPr>
            <p:cNvPr id="17" name="Freeform 10"/>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en-US" sz="1350"/>
            </a:p>
          </p:txBody>
        </p:sp>
        <p:sp>
          <p:nvSpPr>
            <p:cNvPr id="18" name="Freeform 11"/>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en-US" sz="1350"/>
            </a:p>
          </p:txBody>
        </p:sp>
      </p:grpSp>
      <p:sp>
        <p:nvSpPr>
          <p:cNvPr id="21" name="椭圆 20"/>
          <p:cNvSpPr/>
          <p:nvPr/>
        </p:nvSpPr>
        <p:spPr>
          <a:xfrm>
            <a:off x="945919" y="5050650"/>
            <a:ext cx="625642" cy="62564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9" name="组合 38"/>
          <p:cNvGrpSpPr/>
          <p:nvPr/>
        </p:nvGrpSpPr>
        <p:grpSpPr>
          <a:xfrm>
            <a:off x="1121898" y="5253105"/>
            <a:ext cx="273683" cy="273683"/>
            <a:chOff x="20770137" y="8796040"/>
            <a:chExt cx="553987" cy="553988"/>
          </a:xfrm>
        </p:grpSpPr>
        <p:sp>
          <p:nvSpPr>
            <p:cNvPr id="40" name="Rectangle 39"/>
            <p:cNvSpPr/>
            <p:nvPr/>
          </p:nvSpPr>
          <p:spPr>
            <a:xfrm>
              <a:off x="20868867" y="9020926"/>
              <a:ext cx="91418" cy="87761"/>
            </a:xfrm>
            <a:prstGeom prst="rect">
              <a:avLst/>
            </a:prstGeom>
            <a:solidFill>
              <a:srgbClr val="FFFFFF"/>
            </a:solidFill>
            <a:ln w="12700" cap="flat">
              <a:noFill/>
              <a:miter lim="400000"/>
            </a:ln>
            <a:effectLst/>
          </p:spPr>
          <p:txBody>
            <a:bodyPr wrap="square" lIns="91439" tIns="91439" rIns="91439" bIns="91439" numCol="1" anchor="t">
              <a:noAutofit/>
            </a:bodyPr>
            <a:p/>
          </p:txBody>
        </p:sp>
        <p:sp>
          <p:nvSpPr>
            <p:cNvPr id="41" name="Rectangle 40"/>
            <p:cNvSpPr/>
            <p:nvPr/>
          </p:nvSpPr>
          <p:spPr>
            <a:xfrm>
              <a:off x="21004164" y="9020926"/>
              <a:ext cx="85932" cy="87761"/>
            </a:xfrm>
            <a:prstGeom prst="rect">
              <a:avLst/>
            </a:prstGeom>
            <a:solidFill>
              <a:srgbClr val="FFFFFF"/>
            </a:solidFill>
            <a:ln w="12700" cap="flat">
              <a:noFill/>
              <a:miter lim="400000"/>
            </a:ln>
            <a:effectLst/>
          </p:spPr>
          <p:txBody>
            <a:bodyPr wrap="square" lIns="91439" tIns="91439" rIns="91439" bIns="91439" numCol="1" anchor="t">
              <a:noAutofit/>
            </a:bodyPr>
            <a:p/>
          </p:txBody>
        </p:sp>
        <p:sp>
          <p:nvSpPr>
            <p:cNvPr id="42" name="Rectangle 41"/>
            <p:cNvSpPr/>
            <p:nvPr/>
          </p:nvSpPr>
          <p:spPr>
            <a:xfrm>
              <a:off x="21133976" y="9020926"/>
              <a:ext cx="89589" cy="87761"/>
            </a:xfrm>
            <a:prstGeom prst="rect">
              <a:avLst/>
            </a:prstGeom>
            <a:solidFill>
              <a:srgbClr val="FFFFFF"/>
            </a:solidFill>
            <a:ln w="12700" cap="flat">
              <a:noFill/>
              <a:miter lim="400000"/>
            </a:ln>
            <a:effectLst/>
          </p:spPr>
          <p:txBody>
            <a:bodyPr wrap="square" lIns="91439" tIns="91439" rIns="91439" bIns="91439" numCol="1" anchor="t">
              <a:noAutofit/>
            </a:bodyPr>
            <a:p/>
          </p:txBody>
        </p:sp>
        <p:sp>
          <p:nvSpPr>
            <p:cNvPr id="43" name="Rectangle 42"/>
            <p:cNvSpPr/>
            <p:nvPr/>
          </p:nvSpPr>
          <p:spPr>
            <a:xfrm>
              <a:off x="20868867" y="9152566"/>
              <a:ext cx="91418" cy="89589"/>
            </a:xfrm>
            <a:prstGeom prst="rect">
              <a:avLst/>
            </a:prstGeom>
            <a:solidFill>
              <a:srgbClr val="FFFFFF"/>
            </a:solidFill>
            <a:ln w="12700" cap="flat">
              <a:noFill/>
              <a:miter lim="400000"/>
            </a:ln>
            <a:effectLst/>
          </p:spPr>
          <p:txBody>
            <a:bodyPr wrap="square" lIns="91439" tIns="91439" rIns="91439" bIns="91439" numCol="1" anchor="t">
              <a:noAutofit/>
            </a:bodyPr>
            <a:p/>
          </p:txBody>
        </p:sp>
        <p:sp>
          <p:nvSpPr>
            <p:cNvPr id="44" name="Rectangle 43"/>
            <p:cNvSpPr/>
            <p:nvPr/>
          </p:nvSpPr>
          <p:spPr>
            <a:xfrm>
              <a:off x="21004164" y="9152566"/>
              <a:ext cx="85932" cy="89589"/>
            </a:xfrm>
            <a:prstGeom prst="rect">
              <a:avLst/>
            </a:prstGeom>
            <a:solidFill>
              <a:srgbClr val="FFFFFF"/>
            </a:solidFill>
            <a:ln w="12700" cap="flat">
              <a:noFill/>
              <a:miter lim="400000"/>
            </a:ln>
            <a:effectLst/>
          </p:spPr>
          <p:txBody>
            <a:bodyPr wrap="square" lIns="91439" tIns="91439" rIns="91439" bIns="91439" numCol="1" anchor="t">
              <a:noAutofit/>
            </a:bodyPr>
            <a:p/>
          </p:txBody>
        </p:sp>
        <p:sp>
          <p:nvSpPr>
            <p:cNvPr id="45" name="Rectangle 44"/>
            <p:cNvSpPr/>
            <p:nvPr/>
          </p:nvSpPr>
          <p:spPr>
            <a:xfrm>
              <a:off x="21133976" y="9152566"/>
              <a:ext cx="89589" cy="89589"/>
            </a:xfrm>
            <a:prstGeom prst="rect">
              <a:avLst/>
            </a:prstGeom>
            <a:solidFill>
              <a:srgbClr val="FFFFFF"/>
            </a:solidFill>
            <a:ln w="12700" cap="flat">
              <a:noFill/>
              <a:miter lim="400000"/>
            </a:ln>
            <a:effectLst/>
          </p:spPr>
          <p:txBody>
            <a:bodyPr wrap="square" lIns="91439" tIns="91439" rIns="91439" bIns="91439" numCol="1" anchor="t">
              <a:noAutofit/>
            </a:bodyPr>
            <a:p/>
          </p:txBody>
        </p:sp>
        <p:sp>
          <p:nvSpPr>
            <p:cNvPr id="46" name="Rectangle 45"/>
            <p:cNvSpPr/>
            <p:nvPr/>
          </p:nvSpPr>
          <p:spPr>
            <a:xfrm>
              <a:off x="21146774" y="8796040"/>
              <a:ext cx="63993" cy="87761"/>
            </a:xfrm>
            <a:prstGeom prst="rect">
              <a:avLst/>
            </a:prstGeom>
            <a:solidFill>
              <a:srgbClr val="FFFFFF"/>
            </a:solidFill>
            <a:ln w="12700" cap="flat">
              <a:noFill/>
              <a:miter lim="400000"/>
            </a:ln>
            <a:effectLst/>
          </p:spPr>
          <p:txBody>
            <a:bodyPr wrap="square" lIns="91439" tIns="91439" rIns="91439" bIns="91439" numCol="1" anchor="t">
              <a:noAutofit/>
            </a:bodyPr>
            <a:p/>
          </p:txBody>
        </p:sp>
        <p:sp>
          <p:nvSpPr>
            <p:cNvPr id="47" name="Rectangle 46"/>
            <p:cNvSpPr/>
            <p:nvPr/>
          </p:nvSpPr>
          <p:spPr>
            <a:xfrm>
              <a:off x="20881665" y="8796040"/>
              <a:ext cx="65821" cy="87761"/>
            </a:xfrm>
            <a:prstGeom prst="rect">
              <a:avLst/>
            </a:prstGeom>
            <a:solidFill>
              <a:srgbClr val="FFFFFF"/>
            </a:solidFill>
            <a:ln w="12700" cap="flat">
              <a:noFill/>
              <a:miter lim="400000"/>
            </a:ln>
            <a:effectLst/>
          </p:spPr>
          <p:txBody>
            <a:bodyPr wrap="square" lIns="91439" tIns="91439" rIns="91439" bIns="91439" numCol="1" anchor="t">
              <a:noAutofit/>
            </a:bodyPr>
            <a:p/>
          </p:txBody>
        </p:sp>
        <p:sp>
          <p:nvSpPr>
            <p:cNvPr id="48" name="Freeform 47"/>
            <p:cNvSpPr/>
            <p:nvPr/>
          </p:nvSpPr>
          <p:spPr>
            <a:xfrm>
              <a:off x="20770137" y="8843577"/>
              <a:ext cx="553987" cy="506451"/>
            </a:xfrm>
            <a:custGeom>
              <a:avLst/>
              <a:gdLst/>
              <a:ahLst/>
              <a:cxnLst>
                <a:cxn ang="0">
                  <a:pos x="wd2" y="hd2"/>
                </a:cxn>
                <a:cxn ang="5400000">
                  <a:pos x="wd2" y="hd2"/>
                </a:cxn>
                <a:cxn ang="10800000">
                  <a:pos x="wd2" y="hd2"/>
                </a:cxn>
                <a:cxn ang="16200000">
                  <a:pos x="wd2" y="hd2"/>
                </a:cxn>
              </a:cxnLst>
              <a:rect l="0" t="0" r="r" b="b"/>
              <a:pathLst>
                <a:path w="21600" h="21600" extrusionOk="0">
                  <a:moveTo>
                    <a:pt x="21600" y="3197"/>
                  </a:moveTo>
                  <a:lnTo>
                    <a:pt x="21600" y="0"/>
                  </a:lnTo>
                  <a:lnTo>
                    <a:pt x="18036" y="0"/>
                  </a:lnTo>
                  <a:lnTo>
                    <a:pt x="18036" y="2807"/>
                  </a:lnTo>
                  <a:lnTo>
                    <a:pt x="13616" y="2807"/>
                  </a:lnTo>
                  <a:lnTo>
                    <a:pt x="13616" y="0"/>
                  </a:lnTo>
                  <a:lnTo>
                    <a:pt x="7913" y="0"/>
                  </a:lnTo>
                  <a:lnTo>
                    <a:pt x="7913" y="2807"/>
                  </a:lnTo>
                  <a:lnTo>
                    <a:pt x="3564" y="2807"/>
                  </a:lnTo>
                  <a:lnTo>
                    <a:pt x="3564" y="0"/>
                  </a:lnTo>
                  <a:lnTo>
                    <a:pt x="0" y="0"/>
                  </a:lnTo>
                  <a:lnTo>
                    <a:pt x="0" y="21600"/>
                  </a:lnTo>
                  <a:lnTo>
                    <a:pt x="21600" y="21600"/>
                  </a:lnTo>
                  <a:lnTo>
                    <a:pt x="21600" y="3197"/>
                  </a:lnTo>
                  <a:close/>
                  <a:moveTo>
                    <a:pt x="19034" y="19027"/>
                  </a:moveTo>
                  <a:lnTo>
                    <a:pt x="2495" y="19027"/>
                  </a:lnTo>
                  <a:lnTo>
                    <a:pt x="2495" y="5536"/>
                  </a:lnTo>
                  <a:lnTo>
                    <a:pt x="19034" y="5536"/>
                  </a:lnTo>
                  <a:lnTo>
                    <a:pt x="19034" y="19027"/>
                  </a:lnTo>
                  <a:close/>
                </a:path>
              </a:pathLst>
            </a:custGeom>
            <a:solidFill>
              <a:srgbClr val="FFFFFF"/>
            </a:solidFill>
            <a:ln w="12700" cap="flat">
              <a:noFill/>
              <a:miter lim="400000"/>
            </a:ln>
            <a:effectLst/>
          </p:spPr>
          <p:txBody>
            <a:bodyPr wrap="square" lIns="91439" tIns="91439" rIns="91439" bIns="91439" numCol="1" anchor="t">
              <a:noAutofit/>
            </a:bodyPr>
            <a:p/>
          </p:txBody>
        </p:sp>
      </p:grpSp>
      <p:grpSp>
        <p:nvGrpSpPr>
          <p:cNvPr id="6" name="组合 5"/>
          <p:cNvGrpSpPr/>
          <p:nvPr/>
        </p:nvGrpSpPr>
        <p:grpSpPr>
          <a:xfrm>
            <a:off x="2213610" y="5050790"/>
            <a:ext cx="624840" cy="624840"/>
            <a:chOff x="3486" y="7954"/>
            <a:chExt cx="984" cy="984"/>
          </a:xfrm>
        </p:grpSpPr>
        <p:sp>
          <p:nvSpPr>
            <p:cNvPr id="7" name="椭圆 6"/>
            <p:cNvSpPr/>
            <p:nvPr/>
          </p:nvSpPr>
          <p:spPr>
            <a:xfrm>
              <a:off x="3486" y="7954"/>
              <a:ext cx="985" cy="98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3" name="组合 32"/>
            <p:cNvGrpSpPr/>
            <p:nvPr/>
          </p:nvGrpSpPr>
          <p:grpSpPr>
            <a:xfrm>
              <a:off x="3731" y="8221"/>
              <a:ext cx="431" cy="431"/>
              <a:chOff x="21876282" y="8796040"/>
              <a:chExt cx="553987" cy="553988"/>
            </a:xfrm>
          </p:grpSpPr>
          <p:sp>
            <p:nvSpPr>
              <p:cNvPr id="34" name="Rectangle 34"/>
              <p:cNvSpPr/>
              <p:nvPr/>
            </p:nvSpPr>
            <p:spPr>
              <a:xfrm>
                <a:off x="22252920" y="8796040"/>
                <a:ext cx="65821" cy="91418"/>
              </a:xfrm>
              <a:prstGeom prst="rect">
                <a:avLst/>
              </a:prstGeom>
              <a:solidFill>
                <a:srgbClr val="FFFFFF"/>
              </a:solidFill>
              <a:ln w="12700" cap="flat">
                <a:noFill/>
                <a:miter lim="400000"/>
              </a:ln>
              <a:effectLst/>
            </p:spPr>
            <p:txBody>
              <a:bodyPr wrap="square" lIns="91439" tIns="91439" rIns="91439" bIns="91439" numCol="1" anchor="t">
                <a:noAutofit/>
              </a:bodyPr>
              <a:p/>
            </p:txBody>
          </p:sp>
          <p:sp>
            <p:nvSpPr>
              <p:cNvPr id="35" name="Rectangle 35"/>
              <p:cNvSpPr/>
              <p:nvPr/>
            </p:nvSpPr>
            <p:spPr>
              <a:xfrm>
                <a:off x="21989639" y="8796040"/>
                <a:ext cx="63992" cy="91418"/>
              </a:xfrm>
              <a:prstGeom prst="rect">
                <a:avLst/>
              </a:prstGeom>
              <a:solidFill>
                <a:srgbClr val="FFFFFF"/>
              </a:solidFill>
              <a:ln w="12700" cap="flat">
                <a:noFill/>
                <a:miter lim="400000"/>
              </a:ln>
              <a:effectLst/>
            </p:spPr>
            <p:txBody>
              <a:bodyPr wrap="square" lIns="91439" tIns="91439" rIns="91439" bIns="91439" numCol="1" anchor="t">
                <a:noAutofit/>
              </a:bodyPr>
              <a:p/>
            </p:txBody>
          </p:sp>
          <p:sp>
            <p:nvSpPr>
              <p:cNvPr id="36" name="Freeform 36"/>
              <p:cNvSpPr/>
              <p:nvPr/>
            </p:nvSpPr>
            <p:spPr>
              <a:xfrm>
                <a:off x="21876282" y="8843577"/>
                <a:ext cx="553987" cy="506451"/>
              </a:xfrm>
              <a:custGeom>
                <a:avLst/>
                <a:gdLst/>
                <a:ahLst/>
                <a:cxnLst>
                  <a:cxn ang="0">
                    <a:pos x="wd2" y="hd2"/>
                  </a:cxn>
                  <a:cxn ang="5400000">
                    <a:pos x="wd2" y="hd2"/>
                  </a:cxn>
                  <a:cxn ang="10800000">
                    <a:pos x="wd2" y="hd2"/>
                  </a:cxn>
                  <a:cxn ang="16200000">
                    <a:pos x="wd2" y="hd2"/>
                  </a:cxn>
                </a:cxnLst>
                <a:rect l="0" t="0" r="r" b="b"/>
                <a:pathLst>
                  <a:path w="21600" h="21600" extrusionOk="0">
                    <a:moveTo>
                      <a:pt x="18036" y="0"/>
                    </a:moveTo>
                    <a:lnTo>
                      <a:pt x="18036" y="2807"/>
                    </a:lnTo>
                    <a:lnTo>
                      <a:pt x="13830" y="2807"/>
                    </a:lnTo>
                    <a:lnTo>
                      <a:pt x="13830" y="0"/>
                    </a:lnTo>
                    <a:lnTo>
                      <a:pt x="7913" y="0"/>
                    </a:lnTo>
                    <a:lnTo>
                      <a:pt x="7913" y="2807"/>
                    </a:lnTo>
                    <a:lnTo>
                      <a:pt x="3564" y="2807"/>
                    </a:lnTo>
                    <a:lnTo>
                      <a:pt x="3564" y="0"/>
                    </a:lnTo>
                    <a:lnTo>
                      <a:pt x="0" y="0"/>
                    </a:lnTo>
                    <a:lnTo>
                      <a:pt x="0" y="21600"/>
                    </a:lnTo>
                    <a:lnTo>
                      <a:pt x="21600" y="21600"/>
                    </a:lnTo>
                    <a:lnTo>
                      <a:pt x="21600" y="0"/>
                    </a:lnTo>
                    <a:lnTo>
                      <a:pt x="18036" y="0"/>
                    </a:lnTo>
                    <a:close/>
                    <a:moveTo>
                      <a:pt x="19105" y="18871"/>
                    </a:moveTo>
                    <a:lnTo>
                      <a:pt x="2566" y="18871"/>
                    </a:lnTo>
                    <a:lnTo>
                      <a:pt x="2566" y="5536"/>
                    </a:lnTo>
                    <a:lnTo>
                      <a:pt x="19105" y="5536"/>
                    </a:lnTo>
                    <a:lnTo>
                      <a:pt x="19105" y="18871"/>
                    </a:lnTo>
                    <a:close/>
                  </a:path>
                </a:pathLst>
              </a:custGeom>
              <a:solidFill>
                <a:srgbClr val="FFFFFF"/>
              </a:solidFill>
              <a:ln w="12700" cap="flat">
                <a:noFill/>
                <a:miter lim="400000"/>
              </a:ln>
              <a:effectLst/>
            </p:spPr>
            <p:txBody>
              <a:bodyPr wrap="square" lIns="91439" tIns="91439" rIns="91439" bIns="91439" numCol="1" anchor="t">
                <a:noAutofit/>
              </a:bodyPr>
              <a:p/>
            </p:txBody>
          </p:sp>
          <p:sp>
            <p:nvSpPr>
              <p:cNvPr id="37" name="Freeform 37"/>
              <p:cNvSpPr/>
              <p:nvPr/>
            </p:nvSpPr>
            <p:spPr>
              <a:xfrm>
                <a:off x="22002437" y="9042866"/>
                <a:ext cx="142612" cy="177350"/>
              </a:xfrm>
              <a:custGeom>
                <a:avLst/>
                <a:gdLst/>
                <a:ahLst/>
                <a:cxnLst>
                  <a:cxn ang="0">
                    <a:pos x="wd2" y="hd2"/>
                  </a:cxn>
                  <a:cxn ang="5400000">
                    <a:pos x="wd2" y="hd2"/>
                  </a:cxn>
                  <a:cxn ang="10800000">
                    <a:pos x="wd2" y="hd2"/>
                  </a:cxn>
                  <a:cxn ang="16200000">
                    <a:pos x="wd2" y="hd2"/>
                  </a:cxn>
                </a:cxnLst>
                <a:rect l="0" t="0" r="r" b="b"/>
                <a:pathLst>
                  <a:path w="21600" h="21600" extrusionOk="0">
                    <a:moveTo>
                      <a:pt x="9164" y="11063"/>
                    </a:moveTo>
                    <a:cubicBezTo>
                      <a:pt x="5891" y="13171"/>
                      <a:pt x="3273" y="15278"/>
                      <a:pt x="1964" y="16332"/>
                    </a:cubicBezTo>
                    <a:cubicBezTo>
                      <a:pt x="655" y="17912"/>
                      <a:pt x="0" y="19493"/>
                      <a:pt x="0" y="21600"/>
                    </a:cubicBezTo>
                    <a:cubicBezTo>
                      <a:pt x="21600" y="21600"/>
                      <a:pt x="21600" y="21600"/>
                      <a:pt x="21600" y="21600"/>
                    </a:cubicBezTo>
                    <a:cubicBezTo>
                      <a:pt x="21600" y="16859"/>
                      <a:pt x="21600" y="16859"/>
                      <a:pt x="21600" y="16859"/>
                    </a:cubicBezTo>
                    <a:cubicBezTo>
                      <a:pt x="10473" y="16859"/>
                      <a:pt x="10473" y="16859"/>
                      <a:pt x="10473" y="16859"/>
                    </a:cubicBezTo>
                    <a:cubicBezTo>
                      <a:pt x="11127" y="16332"/>
                      <a:pt x="11782" y="15805"/>
                      <a:pt x="11782" y="15278"/>
                    </a:cubicBezTo>
                    <a:cubicBezTo>
                      <a:pt x="12436" y="15278"/>
                      <a:pt x="13745" y="14751"/>
                      <a:pt x="15055" y="13698"/>
                    </a:cubicBezTo>
                    <a:cubicBezTo>
                      <a:pt x="17673" y="12117"/>
                      <a:pt x="18982" y="11063"/>
                      <a:pt x="20291" y="10010"/>
                    </a:cubicBezTo>
                    <a:cubicBezTo>
                      <a:pt x="20945" y="8956"/>
                      <a:pt x="21600" y="7376"/>
                      <a:pt x="21600" y="6322"/>
                    </a:cubicBezTo>
                    <a:cubicBezTo>
                      <a:pt x="21600" y="4741"/>
                      <a:pt x="20945" y="3688"/>
                      <a:pt x="20291" y="3161"/>
                    </a:cubicBezTo>
                    <a:cubicBezTo>
                      <a:pt x="19636" y="2107"/>
                      <a:pt x="18327" y="1054"/>
                      <a:pt x="17018" y="1054"/>
                    </a:cubicBezTo>
                    <a:cubicBezTo>
                      <a:pt x="15709" y="527"/>
                      <a:pt x="13745" y="0"/>
                      <a:pt x="11127" y="0"/>
                    </a:cubicBezTo>
                    <a:cubicBezTo>
                      <a:pt x="8509" y="0"/>
                      <a:pt x="6545" y="527"/>
                      <a:pt x="5236" y="1054"/>
                    </a:cubicBezTo>
                    <a:cubicBezTo>
                      <a:pt x="3927" y="1580"/>
                      <a:pt x="2618" y="2107"/>
                      <a:pt x="1964" y="3161"/>
                    </a:cubicBezTo>
                    <a:cubicBezTo>
                      <a:pt x="1309" y="3688"/>
                      <a:pt x="655" y="5268"/>
                      <a:pt x="655" y="6849"/>
                    </a:cubicBezTo>
                    <a:cubicBezTo>
                      <a:pt x="7855" y="7376"/>
                      <a:pt x="7855" y="7376"/>
                      <a:pt x="7855" y="7376"/>
                    </a:cubicBezTo>
                    <a:cubicBezTo>
                      <a:pt x="7855" y="6322"/>
                      <a:pt x="8509" y="5268"/>
                      <a:pt x="9164" y="4741"/>
                    </a:cubicBezTo>
                    <a:cubicBezTo>
                      <a:pt x="9164" y="4215"/>
                      <a:pt x="10473" y="4215"/>
                      <a:pt x="11127" y="4215"/>
                    </a:cubicBezTo>
                    <a:cubicBezTo>
                      <a:pt x="11782" y="4215"/>
                      <a:pt x="12436" y="4215"/>
                      <a:pt x="13091" y="4741"/>
                    </a:cubicBezTo>
                    <a:cubicBezTo>
                      <a:pt x="13745" y="5268"/>
                      <a:pt x="14400" y="5795"/>
                      <a:pt x="14400" y="6322"/>
                    </a:cubicBezTo>
                    <a:cubicBezTo>
                      <a:pt x="14400" y="6849"/>
                      <a:pt x="13745" y="7376"/>
                      <a:pt x="13091" y="8429"/>
                    </a:cubicBezTo>
                    <a:cubicBezTo>
                      <a:pt x="12436" y="8956"/>
                      <a:pt x="11127" y="10010"/>
                      <a:pt x="9164" y="11063"/>
                    </a:cubicBezTo>
                    <a:close/>
                  </a:path>
                </a:pathLst>
              </a:custGeom>
              <a:solidFill>
                <a:srgbClr val="FFFFFF"/>
              </a:solidFill>
              <a:ln w="12700" cap="flat">
                <a:noFill/>
                <a:miter lim="400000"/>
              </a:ln>
              <a:effectLst/>
            </p:spPr>
            <p:txBody>
              <a:bodyPr wrap="square" lIns="91439" tIns="91439" rIns="91439" bIns="91439" numCol="1" anchor="t">
                <a:noAutofit/>
              </a:bodyPr>
              <a:p/>
            </p:txBody>
          </p:sp>
          <p:sp>
            <p:nvSpPr>
              <p:cNvPr id="38" name="Freeform 38"/>
              <p:cNvSpPr/>
              <p:nvPr/>
            </p:nvSpPr>
            <p:spPr>
              <a:xfrm>
                <a:off x="22161503" y="9042866"/>
                <a:ext cx="142611" cy="177350"/>
              </a:xfrm>
              <a:custGeom>
                <a:avLst/>
                <a:gdLst/>
                <a:ahLst/>
                <a:cxnLst>
                  <a:cxn ang="0">
                    <a:pos x="wd2" y="hd2"/>
                  </a:cxn>
                  <a:cxn ang="5400000">
                    <a:pos x="wd2" y="hd2"/>
                  </a:cxn>
                  <a:cxn ang="10800000">
                    <a:pos x="wd2" y="hd2"/>
                  </a:cxn>
                  <a:cxn ang="16200000">
                    <a:pos x="wd2" y="hd2"/>
                  </a:cxn>
                </a:cxnLst>
                <a:rect l="0" t="0" r="r" b="b"/>
                <a:pathLst>
                  <a:path w="21600" h="21600" extrusionOk="0">
                    <a:moveTo>
                      <a:pt x="11127" y="18439"/>
                    </a:moveTo>
                    <a:cubicBezTo>
                      <a:pt x="9818" y="18439"/>
                      <a:pt x="9164" y="17912"/>
                      <a:pt x="8509" y="17385"/>
                    </a:cubicBezTo>
                    <a:cubicBezTo>
                      <a:pt x="7855" y="16859"/>
                      <a:pt x="7855" y="16332"/>
                      <a:pt x="7200" y="15278"/>
                    </a:cubicBezTo>
                    <a:cubicBezTo>
                      <a:pt x="0" y="15805"/>
                      <a:pt x="0" y="15805"/>
                      <a:pt x="0" y="15805"/>
                    </a:cubicBezTo>
                    <a:cubicBezTo>
                      <a:pt x="655" y="17385"/>
                      <a:pt x="1309" y="18439"/>
                      <a:pt x="1964" y="18966"/>
                    </a:cubicBezTo>
                    <a:cubicBezTo>
                      <a:pt x="3273" y="20020"/>
                      <a:pt x="4582" y="20546"/>
                      <a:pt x="5891" y="21073"/>
                    </a:cubicBezTo>
                    <a:cubicBezTo>
                      <a:pt x="7200" y="21600"/>
                      <a:pt x="9164" y="21600"/>
                      <a:pt x="11127" y="21600"/>
                    </a:cubicBezTo>
                    <a:cubicBezTo>
                      <a:pt x="13745" y="21600"/>
                      <a:pt x="15709" y="21600"/>
                      <a:pt x="17018" y="21073"/>
                    </a:cubicBezTo>
                    <a:cubicBezTo>
                      <a:pt x="18327" y="20020"/>
                      <a:pt x="19636" y="19493"/>
                      <a:pt x="20291" y="18439"/>
                    </a:cubicBezTo>
                    <a:cubicBezTo>
                      <a:pt x="21600" y="17385"/>
                      <a:pt x="21600" y="15805"/>
                      <a:pt x="21600" y="14751"/>
                    </a:cubicBezTo>
                    <a:cubicBezTo>
                      <a:pt x="21600" y="13698"/>
                      <a:pt x="21600" y="13171"/>
                      <a:pt x="20945" y="12117"/>
                    </a:cubicBezTo>
                    <a:cubicBezTo>
                      <a:pt x="20291" y="11590"/>
                      <a:pt x="19636" y="11063"/>
                      <a:pt x="18982" y="10537"/>
                    </a:cubicBezTo>
                    <a:cubicBezTo>
                      <a:pt x="18327" y="10537"/>
                      <a:pt x="17673" y="10010"/>
                      <a:pt x="16364" y="10010"/>
                    </a:cubicBezTo>
                    <a:cubicBezTo>
                      <a:pt x="17673" y="9483"/>
                      <a:pt x="18982" y="8429"/>
                      <a:pt x="19636" y="7902"/>
                    </a:cubicBezTo>
                    <a:cubicBezTo>
                      <a:pt x="20291" y="7376"/>
                      <a:pt x="20291" y="6322"/>
                      <a:pt x="20291" y="5268"/>
                    </a:cubicBezTo>
                    <a:cubicBezTo>
                      <a:pt x="20291" y="3688"/>
                      <a:pt x="19636" y="2634"/>
                      <a:pt x="18327" y="1580"/>
                    </a:cubicBezTo>
                    <a:cubicBezTo>
                      <a:pt x="16364" y="527"/>
                      <a:pt x="14400" y="0"/>
                      <a:pt x="10473" y="0"/>
                    </a:cubicBezTo>
                    <a:cubicBezTo>
                      <a:pt x="7855" y="0"/>
                      <a:pt x="5236" y="527"/>
                      <a:pt x="3927" y="1580"/>
                    </a:cubicBezTo>
                    <a:cubicBezTo>
                      <a:pt x="1964" y="2634"/>
                      <a:pt x="1309" y="3688"/>
                      <a:pt x="655" y="5268"/>
                    </a:cubicBezTo>
                    <a:cubicBezTo>
                      <a:pt x="7200" y="6322"/>
                      <a:pt x="7200" y="6322"/>
                      <a:pt x="7200" y="6322"/>
                    </a:cubicBezTo>
                    <a:cubicBezTo>
                      <a:pt x="7855" y="5268"/>
                      <a:pt x="7855" y="4741"/>
                      <a:pt x="8509" y="4215"/>
                    </a:cubicBezTo>
                    <a:cubicBezTo>
                      <a:pt x="9164" y="3688"/>
                      <a:pt x="9818" y="3688"/>
                      <a:pt x="10473" y="3688"/>
                    </a:cubicBezTo>
                    <a:cubicBezTo>
                      <a:pt x="11127" y="3688"/>
                      <a:pt x="11782" y="3688"/>
                      <a:pt x="12436" y="4215"/>
                    </a:cubicBezTo>
                    <a:cubicBezTo>
                      <a:pt x="13091" y="4741"/>
                      <a:pt x="13091" y="5268"/>
                      <a:pt x="13091" y="5795"/>
                    </a:cubicBezTo>
                    <a:cubicBezTo>
                      <a:pt x="13091" y="6322"/>
                      <a:pt x="13091" y="6849"/>
                      <a:pt x="12436" y="7376"/>
                    </a:cubicBezTo>
                    <a:cubicBezTo>
                      <a:pt x="11782" y="7902"/>
                      <a:pt x="11127" y="8429"/>
                      <a:pt x="9818" y="8429"/>
                    </a:cubicBezTo>
                    <a:cubicBezTo>
                      <a:pt x="9818" y="8429"/>
                      <a:pt x="9164" y="8429"/>
                      <a:pt x="9164" y="8429"/>
                    </a:cubicBezTo>
                    <a:cubicBezTo>
                      <a:pt x="8509" y="12117"/>
                      <a:pt x="8509" y="12117"/>
                      <a:pt x="8509" y="12117"/>
                    </a:cubicBezTo>
                    <a:cubicBezTo>
                      <a:pt x="9818" y="12117"/>
                      <a:pt x="10473" y="12117"/>
                      <a:pt x="11127" y="12117"/>
                    </a:cubicBezTo>
                    <a:cubicBezTo>
                      <a:pt x="11782" y="12117"/>
                      <a:pt x="13091" y="12117"/>
                      <a:pt x="13745" y="12644"/>
                    </a:cubicBezTo>
                    <a:cubicBezTo>
                      <a:pt x="14400" y="13171"/>
                      <a:pt x="14400" y="14224"/>
                      <a:pt x="14400" y="15278"/>
                    </a:cubicBezTo>
                    <a:cubicBezTo>
                      <a:pt x="14400" y="15805"/>
                      <a:pt x="14400" y="16859"/>
                      <a:pt x="13745" y="17385"/>
                    </a:cubicBezTo>
                    <a:cubicBezTo>
                      <a:pt x="13091" y="17912"/>
                      <a:pt x="11782" y="18439"/>
                      <a:pt x="11127" y="18439"/>
                    </a:cubicBezTo>
                    <a:close/>
                  </a:path>
                </a:pathLst>
              </a:custGeom>
              <a:solidFill>
                <a:srgbClr val="FFFFFF"/>
              </a:solidFill>
              <a:ln w="12700" cap="flat">
                <a:noFill/>
                <a:miter lim="400000"/>
              </a:ln>
              <a:effectLst/>
            </p:spPr>
            <p:txBody>
              <a:bodyPr wrap="square" lIns="91439" tIns="91439" rIns="91439" bIns="91439" numCol="1" anchor="t">
                <a:noAutofit/>
              </a:bodyPr>
              <a:p/>
            </p:txBody>
          </p:sp>
        </p:grpSp>
      </p:grpSp>
      <p:sp>
        <p:nvSpPr>
          <p:cNvPr id="32" name="Freeform 11"/>
          <p:cNvSpPr/>
          <p:nvPr/>
        </p:nvSpPr>
        <p:spPr>
          <a:xfrm>
            <a:off x="3648905" y="5259879"/>
            <a:ext cx="273682" cy="252005"/>
          </a:xfrm>
          <a:custGeom>
            <a:avLst/>
            <a:gdLst/>
            <a:ahLst/>
            <a:cxnLst>
              <a:cxn ang="0">
                <a:pos x="wd2" y="hd2"/>
              </a:cxn>
              <a:cxn ang="5400000">
                <a:pos x="wd2" y="hd2"/>
              </a:cxn>
              <a:cxn ang="10800000">
                <a:pos x="wd2" y="hd2"/>
              </a:cxn>
              <a:cxn ang="16200000">
                <a:pos x="wd2" y="hd2"/>
              </a:cxn>
            </a:cxnLst>
            <a:rect l="0" t="0" r="r" b="b"/>
            <a:pathLst>
              <a:path w="21600" h="21600" extrusionOk="0">
                <a:moveTo>
                  <a:pt x="21600" y="5308"/>
                </a:moveTo>
                <a:cubicBezTo>
                  <a:pt x="21600" y="4393"/>
                  <a:pt x="20756" y="3661"/>
                  <a:pt x="19913" y="3661"/>
                </a:cubicBezTo>
                <a:cubicBezTo>
                  <a:pt x="2362" y="3661"/>
                  <a:pt x="2362" y="3661"/>
                  <a:pt x="2362" y="3661"/>
                </a:cubicBezTo>
                <a:cubicBezTo>
                  <a:pt x="2362" y="3661"/>
                  <a:pt x="2362" y="3661"/>
                  <a:pt x="2362" y="3661"/>
                </a:cubicBezTo>
                <a:cubicBezTo>
                  <a:pt x="2025" y="3661"/>
                  <a:pt x="1687" y="3112"/>
                  <a:pt x="1687" y="2746"/>
                </a:cubicBezTo>
                <a:cubicBezTo>
                  <a:pt x="1687" y="2197"/>
                  <a:pt x="2025" y="1831"/>
                  <a:pt x="2362" y="1831"/>
                </a:cubicBezTo>
                <a:cubicBezTo>
                  <a:pt x="2362" y="1831"/>
                  <a:pt x="2362" y="1831"/>
                  <a:pt x="2362" y="1831"/>
                </a:cubicBezTo>
                <a:cubicBezTo>
                  <a:pt x="2531" y="1831"/>
                  <a:pt x="19913" y="1831"/>
                  <a:pt x="19913" y="1831"/>
                </a:cubicBezTo>
                <a:cubicBezTo>
                  <a:pt x="20925" y="1831"/>
                  <a:pt x="21600" y="2563"/>
                  <a:pt x="21600" y="3661"/>
                </a:cubicBezTo>
                <a:cubicBezTo>
                  <a:pt x="21600" y="1831"/>
                  <a:pt x="21600" y="1831"/>
                  <a:pt x="21600" y="1831"/>
                </a:cubicBezTo>
                <a:cubicBezTo>
                  <a:pt x="21600" y="915"/>
                  <a:pt x="20925" y="0"/>
                  <a:pt x="19913" y="0"/>
                </a:cubicBezTo>
                <a:cubicBezTo>
                  <a:pt x="2531" y="0"/>
                  <a:pt x="2531" y="0"/>
                  <a:pt x="2531" y="0"/>
                </a:cubicBezTo>
                <a:cubicBezTo>
                  <a:pt x="1181" y="0"/>
                  <a:pt x="0" y="1281"/>
                  <a:pt x="0" y="2746"/>
                </a:cubicBezTo>
                <a:cubicBezTo>
                  <a:pt x="0" y="3112"/>
                  <a:pt x="0" y="21600"/>
                  <a:pt x="0" y="21600"/>
                </a:cubicBezTo>
                <a:cubicBezTo>
                  <a:pt x="19913" y="21600"/>
                  <a:pt x="19913" y="21600"/>
                  <a:pt x="19913" y="21600"/>
                </a:cubicBezTo>
                <a:cubicBezTo>
                  <a:pt x="20925" y="21600"/>
                  <a:pt x="21600" y="20685"/>
                  <a:pt x="21600" y="19769"/>
                </a:cubicBezTo>
                <a:lnTo>
                  <a:pt x="21600" y="5308"/>
                </a:lnTo>
                <a:close/>
                <a:moveTo>
                  <a:pt x="21600" y="8969"/>
                </a:moveTo>
                <a:cubicBezTo>
                  <a:pt x="21600" y="9885"/>
                  <a:pt x="21600" y="9885"/>
                  <a:pt x="21600" y="9885"/>
                </a:cubicBezTo>
                <a:cubicBezTo>
                  <a:pt x="11644" y="9885"/>
                  <a:pt x="11644" y="9885"/>
                  <a:pt x="11644" y="9885"/>
                </a:cubicBezTo>
                <a:cubicBezTo>
                  <a:pt x="11644" y="15376"/>
                  <a:pt x="11644" y="15376"/>
                  <a:pt x="11644" y="15376"/>
                </a:cubicBezTo>
                <a:cubicBezTo>
                  <a:pt x="21600" y="15376"/>
                  <a:pt x="21600" y="15376"/>
                  <a:pt x="21600" y="15376"/>
                </a:cubicBezTo>
                <a:cubicBezTo>
                  <a:pt x="21600" y="16292"/>
                  <a:pt x="21600" y="16292"/>
                  <a:pt x="21600" y="16292"/>
                </a:cubicBezTo>
                <a:cubicBezTo>
                  <a:pt x="21600" y="17024"/>
                  <a:pt x="21600" y="17024"/>
                  <a:pt x="21600" y="17024"/>
                </a:cubicBezTo>
                <a:cubicBezTo>
                  <a:pt x="9956" y="17024"/>
                  <a:pt x="9956" y="17024"/>
                  <a:pt x="9956" y="17024"/>
                </a:cubicBezTo>
                <a:cubicBezTo>
                  <a:pt x="9956" y="8054"/>
                  <a:pt x="9956" y="8054"/>
                  <a:pt x="9956" y="8054"/>
                </a:cubicBezTo>
                <a:cubicBezTo>
                  <a:pt x="21600" y="8054"/>
                  <a:pt x="21600" y="8054"/>
                  <a:pt x="21600" y="8054"/>
                </a:cubicBezTo>
                <a:lnTo>
                  <a:pt x="21600" y="8969"/>
                </a:lnTo>
                <a:close/>
                <a:moveTo>
                  <a:pt x="15356" y="12631"/>
                </a:moveTo>
                <a:cubicBezTo>
                  <a:pt x="15356" y="13363"/>
                  <a:pt x="14681" y="13912"/>
                  <a:pt x="14006" y="13912"/>
                </a:cubicBezTo>
                <a:cubicBezTo>
                  <a:pt x="13331" y="13912"/>
                  <a:pt x="12825" y="13363"/>
                  <a:pt x="12825" y="12631"/>
                </a:cubicBezTo>
                <a:cubicBezTo>
                  <a:pt x="12825" y="11898"/>
                  <a:pt x="13331" y="11349"/>
                  <a:pt x="14006" y="11349"/>
                </a:cubicBezTo>
                <a:cubicBezTo>
                  <a:pt x="14681" y="11349"/>
                  <a:pt x="15356" y="11898"/>
                  <a:pt x="15356" y="12631"/>
                </a:cubicBezTo>
                <a:close/>
              </a:path>
            </a:pathLst>
          </a:custGeom>
          <a:solidFill>
            <a:srgbClr val="FFFFFF"/>
          </a:solidFill>
          <a:ln w="12700" cap="flat">
            <a:noFill/>
            <a:miter lim="400000"/>
          </a:ln>
          <a:effectLst/>
        </p:spPr>
        <p:txBody>
          <a:bodyPr wrap="square" lIns="91439" tIns="91439" rIns="91439" bIns="91439" numCol="1" anchor="t">
            <a:noAutofit/>
          </a:bodyPr>
          <a:p/>
        </p:txBody>
      </p:sp>
      <p:grpSp>
        <p:nvGrpSpPr>
          <p:cNvPr id="8" name="组合 7"/>
          <p:cNvGrpSpPr/>
          <p:nvPr/>
        </p:nvGrpSpPr>
        <p:grpSpPr>
          <a:xfrm>
            <a:off x="4748530" y="5050790"/>
            <a:ext cx="624840" cy="624840"/>
            <a:chOff x="7478" y="7954"/>
            <a:chExt cx="984" cy="984"/>
          </a:xfrm>
        </p:grpSpPr>
        <p:sp>
          <p:nvSpPr>
            <p:cNvPr id="24" name="椭圆 23"/>
            <p:cNvSpPr/>
            <p:nvPr/>
          </p:nvSpPr>
          <p:spPr>
            <a:xfrm>
              <a:off x="7478" y="7954"/>
              <a:ext cx="985" cy="98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5" name="组合 24"/>
            <p:cNvGrpSpPr/>
            <p:nvPr/>
          </p:nvGrpSpPr>
          <p:grpSpPr>
            <a:xfrm>
              <a:off x="7742" y="8232"/>
              <a:ext cx="431" cy="431"/>
              <a:chOff x="21876282" y="9904013"/>
              <a:chExt cx="553987" cy="553988"/>
            </a:xfrm>
          </p:grpSpPr>
          <p:sp>
            <p:nvSpPr>
              <p:cNvPr id="26" name="Freeform 5"/>
              <p:cNvSpPr/>
              <p:nvPr/>
            </p:nvSpPr>
            <p:spPr>
              <a:xfrm>
                <a:off x="21898222" y="9904013"/>
                <a:ext cx="510108" cy="186492"/>
              </a:xfrm>
              <a:custGeom>
                <a:avLst/>
                <a:gdLst/>
                <a:ahLst/>
                <a:cxnLst>
                  <a:cxn ang="0">
                    <a:pos x="wd2" y="hd2"/>
                  </a:cxn>
                  <a:cxn ang="5400000">
                    <a:pos x="wd2" y="hd2"/>
                  </a:cxn>
                  <a:cxn ang="10800000">
                    <a:pos x="wd2" y="hd2"/>
                  </a:cxn>
                  <a:cxn ang="16200000">
                    <a:pos x="wd2" y="hd2"/>
                  </a:cxn>
                </a:cxnLst>
                <a:rect l="0" t="0" r="r" b="b"/>
                <a:pathLst>
                  <a:path w="21600" h="21600" extrusionOk="0">
                    <a:moveTo>
                      <a:pt x="21600" y="19059"/>
                    </a:moveTo>
                    <a:lnTo>
                      <a:pt x="10839" y="0"/>
                    </a:lnTo>
                    <a:lnTo>
                      <a:pt x="0" y="19059"/>
                    </a:lnTo>
                    <a:lnTo>
                      <a:pt x="0" y="21600"/>
                    </a:lnTo>
                    <a:lnTo>
                      <a:pt x="21600" y="21600"/>
                    </a:lnTo>
                    <a:lnTo>
                      <a:pt x="21600" y="19059"/>
                    </a:lnTo>
                    <a:close/>
                  </a:path>
                </a:pathLst>
              </a:custGeom>
              <a:solidFill>
                <a:srgbClr val="FFFFFF"/>
              </a:solidFill>
              <a:ln w="12700" cap="flat">
                <a:noFill/>
                <a:miter lim="400000"/>
              </a:ln>
              <a:effectLst/>
            </p:spPr>
            <p:txBody>
              <a:bodyPr wrap="square" lIns="91439" tIns="91439" rIns="91439" bIns="91439" numCol="1" anchor="t">
                <a:noAutofit/>
              </a:bodyPr>
              <a:p/>
            </p:txBody>
          </p:sp>
          <p:sp>
            <p:nvSpPr>
              <p:cNvPr id="27" name="Rectangle 6"/>
              <p:cNvSpPr/>
              <p:nvPr/>
            </p:nvSpPr>
            <p:spPr>
              <a:xfrm>
                <a:off x="21876282" y="10397665"/>
                <a:ext cx="553987" cy="60336"/>
              </a:xfrm>
              <a:prstGeom prst="rect">
                <a:avLst/>
              </a:prstGeom>
              <a:solidFill>
                <a:srgbClr val="FFFFFF"/>
              </a:solidFill>
              <a:ln w="12700" cap="flat">
                <a:noFill/>
                <a:miter lim="400000"/>
              </a:ln>
              <a:effectLst/>
            </p:spPr>
            <p:txBody>
              <a:bodyPr wrap="square" lIns="91439" tIns="91439" rIns="91439" bIns="91439" numCol="1" anchor="t">
                <a:noAutofit/>
              </a:bodyPr>
              <a:p/>
            </p:txBody>
          </p:sp>
          <p:sp>
            <p:nvSpPr>
              <p:cNvPr id="28" name="Rectangle 7"/>
              <p:cNvSpPr/>
              <p:nvPr/>
            </p:nvSpPr>
            <p:spPr>
              <a:xfrm>
                <a:off x="21916506" y="10306249"/>
                <a:ext cx="475369" cy="65821"/>
              </a:xfrm>
              <a:prstGeom prst="rect">
                <a:avLst/>
              </a:prstGeom>
              <a:solidFill>
                <a:srgbClr val="FFFFFF"/>
              </a:solidFill>
              <a:ln w="12700" cap="flat">
                <a:noFill/>
                <a:miter lim="400000"/>
              </a:ln>
              <a:effectLst/>
            </p:spPr>
            <p:txBody>
              <a:bodyPr wrap="square" lIns="91439" tIns="91439" rIns="91439" bIns="91439" numCol="1" anchor="t">
                <a:noAutofit/>
              </a:bodyPr>
              <a:p/>
            </p:txBody>
          </p:sp>
          <p:sp>
            <p:nvSpPr>
              <p:cNvPr id="29" name="Rectangle 8"/>
              <p:cNvSpPr/>
              <p:nvPr/>
            </p:nvSpPr>
            <p:spPr>
              <a:xfrm>
                <a:off x="21958557" y="10116101"/>
                <a:ext cx="87762" cy="170036"/>
              </a:xfrm>
              <a:prstGeom prst="rect">
                <a:avLst/>
              </a:prstGeom>
              <a:solidFill>
                <a:srgbClr val="FFFFFF"/>
              </a:solidFill>
              <a:ln w="12700" cap="flat">
                <a:noFill/>
                <a:miter lim="400000"/>
              </a:ln>
              <a:effectLst/>
            </p:spPr>
            <p:txBody>
              <a:bodyPr wrap="square" lIns="91439" tIns="91439" rIns="91439" bIns="91439" numCol="1" anchor="t">
                <a:noAutofit/>
              </a:bodyPr>
              <a:p/>
            </p:txBody>
          </p:sp>
          <p:sp>
            <p:nvSpPr>
              <p:cNvPr id="30" name="Rectangle 9"/>
              <p:cNvSpPr/>
              <p:nvPr/>
            </p:nvSpPr>
            <p:spPr>
              <a:xfrm>
                <a:off x="22262061" y="10116101"/>
                <a:ext cx="85933" cy="170036"/>
              </a:xfrm>
              <a:prstGeom prst="rect">
                <a:avLst/>
              </a:prstGeom>
              <a:solidFill>
                <a:srgbClr val="FFFFFF"/>
              </a:solidFill>
              <a:ln w="12700" cap="flat">
                <a:noFill/>
                <a:miter lim="400000"/>
              </a:ln>
              <a:effectLst/>
            </p:spPr>
            <p:txBody>
              <a:bodyPr wrap="square" lIns="91439" tIns="91439" rIns="91439" bIns="91439" numCol="1" anchor="t">
                <a:noAutofit/>
              </a:bodyPr>
              <a:p/>
            </p:txBody>
          </p:sp>
          <p:sp>
            <p:nvSpPr>
              <p:cNvPr id="31" name="Rectangle 10"/>
              <p:cNvSpPr/>
              <p:nvPr/>
            </p:nvSpPr>
            <p:spPr>
              <a:xfrm>
                <a:off x="22110309" y="10116101"/>
                <a:ext cx="85933" cy="170036"/>
              </a:xfrm>
              <a:prstGeom prst="rect">
                <a:avLst/>
              </a:prstGeom>
              <a:solidFill>
                <a:srgbClr val="FFFFFF"/>
              </a:solidFill>
              <a:ln w="12700" cap="flat">
                <a:noFill/>
                <a:miter lim="400000"/>
              </a:ln>
              <a:effectLst/>
            </p:spPr>
            <p:txBody>
              <a:bodyPr wrap="square" lIns="91439" tIns="91439" rIns="91439" bIns="91439" numCol="1" anchor="t">
                <a:noAutofit/>
              </a:bodyPr>
              <a:p/>
            </p:txBody>
          </p:sp>
        </p:grpSp>
      </p:grpSp>
      <p:sp>
        <p:nvSpPr>
          <p:cNvPr id="9" name="文本框 8"/>
          <p:cNvSpPr txBox="1"/>
          <p:nvPr/>
        </p:nvSpPr>
        <p:spPr>
          <a:xfrm>
            <a:off x="548640" y="1122680"/>
            <a:ext cx="4105275" cy="3476625"/>
          </a:xfrm>
          <a:prstGeom prst="rect">
            <a:avLst/>
          </a:prstGeom>
          <a:noFill/>
        </p:spPr>
        <p:txBody>
          <a:bodyPr wrap="square" rtlCol="0">
            <a:spAutoFit/>
          </a:bodyPr>
          <a:p>
            <a:r>
              <a:rPr lang="zh-CN" altLang="en-US" sz="2000">
                <a:solidFill>
                  <a:srgbClr val="FF0000"/>
                </a:solidFill>
                <a:latin typeface="华康圆体W7" panose="020F0709000000000000" charset="-122"/>
                <a:ea typeface="华康圆体W7" panose="020F0709000000000000" charset="-122"/>
              </a:rPr>
              <a:t>客体是稳定的，行为不稳定的</a:t>
            </a:r>
            <a:r>
              <a:rPr lang="zh-CN" altLang="en-US" sz="2000">
                <a:latin typeface="华康圆体W7" panose="020F0709000000000000" charset="-122"/>
                <a:ea typeface="华康圆体W7" panose="020F0709000000000000" charset="-122"/>
              </a:rPr>
              <a:t>，同时客体之间具有各种联系，因此面向对象编程，比面向行为编程，系统会更稳定，</a:t>
            </a:r>
            <a:r>
              <a:rPr lang="zh-CN" altLang="en-US" sz="2000">
                <a:solidFill>
                  <a:srgbClr val="FF0000"/>
                </a:solidFill>
                <a:latin typeface="华康圆体W7" panose="020F0709000000000000" charset="-122"/>
                <a:ea typeface="华康圆体W7" panose="020F0709000000000000" charset="-122"/>
              </a:rPr>
              <a:t>在面对频繁的需求更改时，改变的往往是行为，而客体一般不需要改变</a:t>
            </a:r>
            <a:r>
              <a:rPr lang="zh-CN" altLang="en-US" sz="2000">
                <a:latin typeface="华康圆体W7" panose="020F0709000000000000" charset="-122"/>
                <a:ea typeface="华康圆体W7" panose="020F0709000000000000" charset="-122"/>
              </a:rPr>
              <a:t>，所以我们就把行为封装起来，这样改变时候只需要改变行为即可，主架构则保持了稳定就是为了让程序更容易的应对需求变化。说白了，</a:t>
            </a:r>
            <a:r>
              <a:rPr lang="zh-CN" altLang="en-US" sz="2000">
                <a:solidFill>
                  <a:srgbClr val="FF0000"/>
                </a:solidFill>
                <a:latin typeface="华康圆体W7" panose="020F0709000000000000" charset="-122"/>
                <a:ea typeface="华康圆体W7" panose="020F0709000000000000" charset="-122"/>
              </a:rPr>
              <a:t>就是为了让编程能够应对需求的变化</a:t>
            </a:r>
            <a:endParaRPr lang="zh-CN" altLang="en-US" sz="2000">
              <a:solidFill>
                <a:srgbClr val="FF0000"/>
              </a:solidFill>
              <a:latin typeface="华康圆体W7" panose="020F0709000000000000" charset="-122"/>
              <a:ea typeface="华康圆体W7" panose="020F0709000000000000"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
            <a:ext cx="12192002" cy="6858003"/>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11968" t="78504" r="49260" b="2331"/>
          <a:stretch>
            <a:fillRect/>
          </a:stretch>
        </p:blipFill>
        <p:spPr>
          <a:xfrm rot="16200000">
            <a:off x="-108424" y="108420"/>
            <a:ext cx="1434921" cy="1218073"/>
          </a:xfrm>
          <a:prstGeom prst="rect">
            <a:avLst/>
          </a:prstGeom>
        </p:spPr>
      </p:pic>
      <p:cxnSp>
        <p:nvCxnSpPr>
          <p:cNvPr id="27" name="直接连接符 26"/>
          <p:cNvCxnSpPr/>
          <p:nvPr/>
        </p:nvCxnSpPr>
        <p:spPr>
          <a:xfrm>
            <a:off x="6094419" y="2319752"/>
            <a:ext cx="0" cy="4538107"/>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8" name="菱形 27"/>
          <p:cNvSpPr/>
          <p:nvPr/>
        </p:nvSpPr>
        <p:spPr>
          <a:xfrm>
            <a:off x="5988586" y="3187321"/>
            <a:ext cx="211667" cy="211667"/>
          </a:xfrm>
          <a:prstGeom prst="diamond">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p:nvSpPr>
        <p:spPr>
          <a:xfrm>
            <a:off x="5988586" y="4402053"/>
            <a:ext cx="211667" cy="211667"/>
          </a:xfrm>
          <a:prstGeom prst="diamond">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菱形 29"/>
          <p:cNvSpPr/>
          <p:nvPr/>
        </p:nvSpPr>
        <p:spPr>
          <a:xfrm>
            <a:off x="5988586" y="5616786"/>
            <a:ext cx="211667" cy="211667"/>
          </a:xfrm>
          <a:prstGeom prst="diamond">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521387" y="3021079"/>
            <a:ext cx="643466" cy="64346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形 31" descr="橡皮擦"/>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75937" y="3199578"/>
            <a:ext cx="334365" cy="334365"/>
          </a:xfrm>
          <a:prstGeom prst="rect">
            <a:avLst/>
          </a:prstGeom>
        </p:spPr>
      </p:pic>
      <p:sp>
        <p:nvSpPr>
          <p:cNvPr id="33" name="矩形 32"/>
          <p:cNvSpPr/>
          <p:nvPr/>
        </p:nvSpPr>
        <p:spPr>
          <a:xfrm>
            <a:off x="3089513" y="2819748"/>
            <a:ext cx="1321442"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rPr>
              <a:t>继承</a:t>
            </a:r>
            <a:endParaRPr kumimoji="0" lang="zh-CN" altLang="en-US" sz="20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endParaRPr>
          </a:p>
        </p:txBody>
      </p:sp>
      <p:sp>
        <p:nvSpPr>
          <p:cNvPr id="34" name="矩形 33"/>
          <p:cNvSpPr/>
          <p:nvPr/>
        </p:nvSpPr>
        <p:spPr>
          <a:xfrm flipH="1">
            <a:off x="7883525" y="1835150"/>
            <a:ext cx="4142740" cy="203009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封装是指将现实世界中存在的</a:t>
            </a:r>
            <a:r>
              <a:rPr sz="1200">
                <a:solidFill>
                  <a:srgbClr val="FF0000"/>
                </a:solidFill>
                <a:latin typeface="华康圆体W7" panose="020F0709000000000000" charset="-122"/>
                <a:ea typeface="华康圆体W7" panose="020F0709000000000000" charset="-122"/>
                <a:cs typeface="Arial" panose="020B0604020202020204" pitchFamily="34" charset="0"/>
              </a:rPr>
              <a:t>某个客体的属性与行为绑定在一起</a:t>
            </a:r>
            <a:r>
              <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，并放置在一个逻辑单元内。该逻辑单元负责将所描述的属性隐藏起来，外界对客体内部属性的所有访问只能通过提供的</a:t>
            </a:r>
            <a:r>
              <a:rPr sz="1200">
                <a:solidFill>
                  <a:srgbClr val="FF0000"/>
                </a:solidFill>
                <a:latin typeface="华康圆体W7" panose="020F0709000000000000" charset="-122"/>
                <a:ea typeface="华康圆体W7" panose="020F0709000000000000" charset="-122"/>
                <a:cs typeface="Arial" panose="020B0604020202020204" pitchFamily="34" charset="0"/>
              </a:rPr>
              <a:t>用户接口</a:t>
            </a:r>
            <a:r>
              <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实现。这样做既可以</a:t>
            </a:r>
            <a:r>
              <a:rPr sz="1200">
                <a:solidFill>
                  <a:srgbClr val="FF0000"/>
                </a:solidFill>
                <a:latin typeface="华康圆体W7" panose="020F0709000000000000" charset="-122"/>
                <a:ea typeface="华康圆体W7" panose="020F0709000000000000" charset="-122"/>
                <a:cs typeface="Arial" panose="020B0604020202020204" pitchFamily="34" charset="0"/>
              </a:rPr>
              <a:t>实现对客体属性的保护作用，又可以提高软件系统的可维护性</a:t>
            </a:r>
            <a:r>
              <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。只要用户接口不改变，任何封装体内部的改变都不会对软件系统的其他部分造成影响</a:t>
            </a:r>
            <a:endParaRPr lang="zh-CN" altLang="en-US"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endParaRPr>
          </a:p>
        </p:txBody>
      </p:sp>
      <p:pic>
        <p:nvPicPr>
          <p:cNvPr id="38" name="图形 37" descr="铅笔"/>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84692" y="5555436"/>
            <a:ext cx="334365" cy="334365"/>
          </a:xfrm>
          <a:prstGeom prst="rect">
            <a:avLst/>
          </a:prstGeom>
        </p:spPr>
      </p:pic>
      <p:sp>
        <p:nvSpPr>
          <p:cNvPr id="39" name="椭圆 38"/>
          <p:cNvSpPr/>
          <p:nvPr/>
        </p:nvSpPr>
        <p:spPr>
          <a:xfrm>
            <a:off x="7086229" y="4289562"/>
            <a:ext cx="643466" cy="64346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490204" y="1394186"/>
            <a:ext cx="1208430" cy="120843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形 42" descr="烧瓶"/>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88340" y="1649283"/>
            <a:ext cx="612155" cy="612155"/>
          </a:xfrm>
          <a:prstGeom prst="rect">
            <a:avLst/>
          </a:prstGeom>
        </p:spPr>
      </p:pic>
      <p:pic>
        <p:nvPicPr>
          <p:cNvPr id="46" name="图形 45" descr="标尺"/>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40779" y="4426970"/>
            <a:ext cx="334365" cy="334365"/>
          </a:xfrm>
          <a:prstGeom prst="rect">
            <a:avLst/>
          </a:prstGeom>
        </p:spPr>
      </p:pic>
      <p:sp>
        <p:nvSpPr>
          <p:cNvPr id="49" name="矩形 48"/>
          <p:cNvSpPr/>
          <p:nvPr/>
        </p:nvSpPr>
        <p:spPr>
          <a:xfrm>
            <a:off x="7883717" y="1436518"/>
            <a:ext cx="1321442" cy="3987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rPr>
              <a:t>封装</a:t>
            </a:r>
            <a:endParaRPr kumimoji="0" lang="zh-CN" altLang="en-US" sz="20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endParaRPr>
          </a:p>
        </p:txBody>
      </p:sp>
      <p:sp>
        <p:nvSpPr>
          <p:cNvPr id="50" name="矩形 49"/>
          <p:cNvSpPr/>
          <p:nvPr/>
        </p:nvSpPr>
        <p:spPr>
          <a:xfrm flipH="1">
            <a:off x="758382" y="3664535"/>
            <a:ext cx="3763243" cy="2861310"/>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封装在设计的原则里面有很重要的一条就是变而疏之，也就是</a:t>
            </a:r>
            <a:r>
              <a:rPr sz="1200">
                <a:solidFill>
                  <a:srgbClr val="FF0000"/>
                </a:solidFill>
                <a:latin typeface="华康圆体W7" panose="020F0709000000000000" charset="-122"/>
                <a:ea typeface="华康圆体W7" panose="020F0709000000000000" charset="-122"/>
                <a:cs typeface="Arial" panose="020B0604020202020204" pitchFamily="34" charset="0"/>
              </a:rPr>
              <a:t>封装的部分是变化的部分</a:t>
            </a:r>
            <a:r>
              <a:rPr lang="zh-CN"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a:t>
            </a:r>
            <a:r>
              <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对于类来说，所依赖的对象可能是多变的，例如人可能使用车，飞机等等其他交通工具，两者在关系上是前者依赖后者，这显然违反了依赖倒置原则。</a:t>
            </a:r>
            <a:r>
              <a:rPr sz="1200">
                <a:solidFill>
                  <a:srgbClr val="FF0000"/>
                </a:solidFill>
                <a:latin typeface="华康圆体W7" panose="020F0709000000000000" charset="-122"/>
                <a:ea typeface="华康圆体W7" panose="020F0709000000000000" charset="-122"/>
                <a:cs typeface="Arial" panose="020B0604020202020204" pitchFamily="34" charset="0"/>
              </a:rPr>
              <a:t>类是从对象中抽离出的共性进而进行封装。父类其实在某种程度上就是对子类抽离出共性进行封装，子类相当于实例的对象</a:t>
            </a:r>
            <a:r>
              <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。父类是从子类中抽象出来的，自然子类拥有父类的所有方法，在实际应用中子类可以进行重写，但是会受到父类的限制，就像无论人起什么名字归根到底他还是人</a:t>
            </a:r>
            <a:endPar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endParaRPr>
          </a:p>
        </p:txBody>
      </p:sp>
      <p:sp>
        <p:nvSpPr>
          <p:cNvPr id="51" name="矩形 50"/>
          <p:cNvSpPr/>
          <p:nvPr/>
        </p:nvSpPr>
        <p:spPr>
          <a:xfrm>
            <a:off x="7883717" y="4100747"/>
            <a:ext cx="1321442"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rPr>
              <a:t>多态</a:t>
            </a:r>
            <a:endParaRPr kumimoji="0" lang="zh-CN" altLang="en-US" sz="16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endParaRPr>
          </a:p>
        </p:txBody>
      </p:sp>
      <p:sp>
        <p:nvSpPr>
          <p:cNvPr id="52" name="矩形 51"/>
          <p:cNvSpPr/>
          <p:nvPr/>
        </p:nvSpPr>
        <p:spPr>
          <a:xfrm flipH="1">
            <a:off x="7883717" y="4408524"/>
            <a:ext cx="3763243" cy="147637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就是指一个类实例的相同方法在不同情形有不同表现形式。</a:t>
            </a:r>
            <a:r>
              <a:rPr lang="zh-CN" altLang="en-US" sz="1200">
                <a:solidFill>
                  <a:srgbClr val="FF0000"/>
                </a:solidFill>
                <a:latin typeface="华康圆体W7" panose="020F0709000000000000" charset="-122"/>
                <a:ea typeface="华康圆体W7" panose="020F0709000000000000" charset="-122"/>
                <a:cs typeface="Arial" panose="020B0604020202020204" pitchFamily="34" charset="0"/>
              </a:rPr>
              <a:t>多态机制使具有不同内部结构的对象可以共享相同的外部接口</a:t>
            </a:r>
            <a:r>
              <a:rPr lang="zh-CN" altLang="en-US"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。这意味着，虽然针对不</a:t>
            </a:r>
            <a:endParaRPr lang="zh-CN" altLang="en-US"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endParaRPr>
          </a:p>
          <a:p>
            <a:pPr>
              <a:lnSpc>
                <a:spcPct val="150000"/>
              </a:lnSpc>
            </a:pPr>
            <a:r>
              <a:rPr lang="zh-CN" altLang="en-US"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同对象的具体操作不同，但通过一个公共的类，它们（那些操作）可以通过相同的方式予以调用。</a:t>
            </a:r>
            <a:endParaRPr lang="zh-CN" altLang="en-US"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endParaRPr>
          </a:p>
        </p:txBody>
      </p:sp>
      <p:sp>
        <p:nvSpPr>
          <p:cNvPr id="2" name="文本框 1"/>
          <p:cNvSpPr txBox="1"/>
          <p:nvPr/>
        </p:nvSpPr>
        <p:spPr>
          <a:xfrm>
            <a:off x="607695" y="339725"/>
            <a:ext cx="5608320" cy="521970"/>
          </a:xfrm>
          <a:prstGeom prst="rect">
            <a:avLst/>
          </a:prstGeom>
          <a:noFill/>
        </p:spPr>
        <p:txBody>
          <a:bodyPr vert="horz" wrap="square" rtlCol="0">
            <a:spAutoFit/>
          </a:bodyPr>
          <a:p>
            <a:r>
              <a:rPr lang="zh-CN" altLang="en-US" sz="2800" u="sng">
                <a:solidFill>
                  <a:srgbClr val="74757F"/>
                </a:solidFill>
                <a:latin typeface="华康圆体W7" panose="020F0709000000000000" charset="-122"/>
                <a:ea typeface="华康圆体W7" panose="020F0709000000000000" charset="-122"/>
                <a:cs typeface="华康圆体W7" panose="020F0709000000000000" charset="-122"/>
              </a:rPr>
              <a:t>三大特征</a:t>
            </a:r>
            <a:r>
              <a:rPr lang="en-US" altLang="zh-CN" sz="2800" u="sng">
                <a:solidFill>
                  <a:srgbClr val="74757F"/>
                </a:solidFill>
                <a:latin typeface="华康圆体W7" panose="020F0709000000000000" charset="-122"/>
                <a:ea typeface="华康圆体W7" panose="020F0709000000000000" charset="-122"/>
                <a:cs typeface="华康圆体W7" panose="020F0709000000000000" charset="-122"/>
              </a:rPr>
              <a:t>--</a:t>
            </a:r>
            <a:r>
              <a:rPr lang="zh-CN" altLang="en-US" sz="2800" u="sng">
                <a:solidFill>
                  <a:srgbClr val="74757F"/>
                </a:solidFill>
                <a:latin typeface="华康圆体W7" panose="020F0709000000000000" charset="-122"/>
                <a:ea typeface="华康圆体W7" panose="020F0709000000000000" charset="-122"/>
                <a:cs typeface="华康圆体W7" panose="020F0709000000000000" charset="-122"/>
              </a:rPr>
              <a:t>含义</a:t>
            </a:r>
            <a:endParaRPr lang="zh-CN" altLang="en-US" sz="2800" u="sng">
              <a:solidFill>
                <a:srgbClr val="74757F"/>
              </a:solidFill>
              <a:latin typeface="华康圆体W7" panose="020F0709000000000000" charset="-122"/>
              <a:ea typeface="华康圆体W7" panose="020F0709000000000000" charset="-122"/>
              <a:cs typeface="华康圆体W7" panose="020F0709000000000000"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
            <a:ext cx="12192002" cy="6858003"/>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The user can perform the presentation on a projector or computer, and the powerpoint can be printed out and made into film</a:t>
            </a:r>
            <a:endParaRPr lang="zh-CN" altLang="en-US"/>
          </a:p>
        </p:txBody>
      </p:sp>
      <p:pic>
        <p:nvPicPr>
          <p:cNvPr id="50" name="图片 49"/>
          <p:cNvPicPr>
            <a:picLocks noChangeAspect="1"/>
          </p:cNvPicPr>
          <p:nvPr/>
        </p:nvPicPr>
        <p:blipFill rotWithShape="1">
          <a:blip r:embed="rId1">
            <a:extLst>
              <a:ext uri="{28A0092B-C50C-407E-A947-70E740481C1C}">
                <a14:useLocalDpi xmlns:a14="http://schemas.microsoft.com/office/drawing/2010/main" val="0"/>
              </a:ext>
            </a:extLst>
          </a:blip>
          <a:srcRect l="11968" t="78504" r="49260" b="2331"/>
          <a:stretch>
            <a:fillRect/>
          </a:stretch>
        </p:blipFill>
        <p:spPr>
          <a:xfrm rot="16200000">
            <a:off x="-108424" y="108420"/>
            <a:ext cx="1434921" cy="1218073"/>
          </a:xfrm>
          <a:prstGeom prst="rect">
            <a:avLst/>
          </a:prstGeom>
        </p:spPr>
      </p:pic>
      <p:sp>
        <p:nvSpPr>
          <p:cNvPr id="6" name="文本框 5"/>
          <p:cNvSpPr txBox="1"/>
          <p:nvPr/>
        </p:nvSpPr>
        <p:spPr>
          <a:xfrm>
            <a:off x="607695" y="339725"/>
            <a:ext cx="5608320" cy="521970"/>
          </a:xfrm>
          <a:prstGeom prst="rect">
            <a:avLst/>
          </a:prstGeom>
          <a:noFill/>
        </p:spPr>
        <p:txBody>
          <a:bodyPr vert="horz" wrap="square" rtlCol="0">
            <a:spAutoFit/>
          </a:bodyPr>
          <a:p>
            <a:r>
              <a:rPr lang="zh-CN" altLang="en-US" sz="2800" u="sng">
                <a:solidFill>
                  <a:srgbClr val="74757F"/>
                </a:solidFill>
                <a:latin typeface="华康圆体W7" panose="020F0709000000000000" charset="-122"/>
                <a:ea typeface="华康圆体W7" panose="020F0709000000000000" charset="-122"/>
                <a:cs typeface="华康圆体W7" panose="020F0709000000000000" charset="-122"/>
              </a:rPr>
              <a:t>三大特征</a:t>
            </a:r>
            <a:r>
              <a:rPr lang="en-US" altLang="zh-CN" sz="2800" u="sng">
                <a:solidFill>
                  <a:srgbClr val="74757F"/>
                </a:solidFill>
                <a:latin typeface="华康圆体W7" panose="020F0709000000000000" charset="-122"/>
                <a:ea typeface="华康圆体W7" panose="020F0709000000000000" charset="-122"/>
                <a:cs typeface="华康圆体W7" panose="020F0709000000000000" charset="-122"/>
              </a:rPr>
              <a:t>--</a:t>
            </a:r>
            <a:r>
              <a:rPr lang="zh-CN" altLang="en-US" sz="2800" u="sng">
                <a:solidFill>
                  <a:srgbClr val="74757F"/>
                </a:solidFill>
                <a:latin typeface="华康圆体W7" panose="020F0709000000000000" charset="-122"/>
                <a:ea typeface="华康圆体W7" panose="020F0709000000000000" charset="-122"/>
                <a:cs typeface="华康圆体W7" panose="020F0709000000000000" charset="-122"/>
              </a:rPr>
              <a:t>例子</a:t>
            </a:r>
            <a:endParaRPr lang="zh-CN" altLang="en-US" sz="2800" u="sng">
              <a:solidFill>
                <a:srgbClr val="74757F"/>
              </a:solidFill>
              <a:latin typeface="华康圆体W7" panose="020F0709000000000000" charset="-122"/>
              <a:ea typeface="华康圆体W7" panose="020F0709000000000000" charset="-122"/>
              <a:cs typeface="华康圆体W7" panose="020F0709000000000000" charset="-122"/>
            </a:endParaRPr>
          </a:p>
        </p:txBody>
      </p:sp>
      <p:pic>
        <p:nvPicPr>
          <p:cNvPr id="7" name="图片 5" descr="老张开车去东北架构设计"/>
          <p:cNvPicPr>
            <a:picLocks noChangeAspect="1"/>
          </p:cNvPicPr>
          <p:nvPr/>
        </p:nvPicPr>
        <p:blipFill>
          <a:blip r:embed="rId2"/>
          <a:stretch>
            <a:fillRect/>
          </a:stretch>
        </p:blipFill>
        <p:spPr>
          <a:xfrm>
            <a:off x="3213735" y="668655"/>
            <a:ext cx="7174865" cy="5829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99390" y="-3"/>
            <a:ext cx="12192002" cy="6858003"/>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11968" t="78504" r="49260" b="2331"/>
          <a:stretch>
            <a:fillRect/>
          </a:stretch>
        </p:blipFill>
        <p:spPr>
          <a:xfrm rot="16200000">
            <a:off x="-108424" y="108420"/>
            <a:ext cx="1434921" cy="1218073"/>
          </a:xfrm>
          <a:prstGeom prst="rect">
            <a:avLst/>
          </a:prstGeom>
        </p:spPr>
      </p:pic>
      <p:sp>
        <p:nvSpPr>
          <p:cNvPr id="5" name="文本框 4"/>
          <p:cNvSpPr txBox="1"/>
          <p:nvPr/>
        </p:nvSpPr>
        <p:spPr>
          <a:xfrm>
            <a:off x="847023" y="359785"/>
            <a:ext cx="3224463" cy="521970"/>
          </a:xfrm>
          <a:prstGeom prst="rect">
            <a:avLst/>
          </a:prstGeom>
          <a:noFill/>
        </p:spPr>
        <p:txBody>
          <a:bodyPr vert="horz" wrap="square" rtlCol="0">
            <a:spAutoFit/>
          </a:bodyPr>
          <a:lstStyle/>
          <a:p>
            <a:r>
              <a:rPr lang="zh-CN" altLang="en-US" sz="2800">
                <a:solidFill>
                  <a:srgbClr val="74757F"/>
                </a:solidFill>
                <a:latin typeface="华康圆体W7" panose="020F0709000000000000" charset="-122"/>
                <a:ea typeface="华康圆体W7" panose="020F0709000000000000" charset="-122"/>
              </a:rPr>
              <a:t>六大设计原则</a:t>
            </a:r>
            <a:endParaRPr lang="zh-CN" altLang="en-US" sz="2800">
              <a:solidFill>
                <a:srgbClr val="74757F"/>
              </a:solidFill>
              <a:latin typeface="华康圆体W7" panose="020F0709000000000000" charset="-122"/>
              <a:ea typeface="华康圆体W7" panose="020F0709000000000000" charset="-122"/>
            </a:endParaRPr>
          </a:p>
        </p:txBody>
      </p:sp>
      <p:cxnSp>
        <p:nvCxnSpPr>
          <p:cNvPr id="6" name="直接连接符 5"/>
          <p:cNvCxnSpPr/>
          <p:nvPr/>
        </p:nvCxnSpPr>
        <p:spPr>
          <a:xfrm flipH="1">
            <a:off x="6158242" y="0"/>
            <a:ext cx="0" cy="5003659"/>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菱形 6"/>
          <p:cNvSpPr/>
          <p:nvPr/>
        </p:nvSpPr>
        <p:spPr>
          <a:xfrm flipH="1">
            <a:off x="6052409" y="1307226"/>
            <a:ext cx="211667" cy="211667"/>
          </a:xfrm>
          <a:prstGeom prst="diamond">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flipH="1">
            <a:off x="6052409" y="2521958"/>
            <a:ext cx="211667" cy="211667"/>
          </a:xfrm>
          <a:prstGeom prst="diamond">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p:nvSpPr>
        <p:spPr>
          <a:xfrm flipH="1">
            <a:off x="6052409" y="3736691"/>
            <a:ext cx="211667" cy="211667"/>
          </a:xfrm>
          <a:prstGeom prst="diamond">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flipH="1">
            <a:off x="7087809" y="1140984"/>
            <a:ext cx="643466" cy="64346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descr="橡皮擦"/>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242360" y="1319483"/>
            <a:ext cx="334365" cy="334365"/>
          </a:xfrm>
          <a:prstGeom prst="rect">
            <a:avLst/>
          </a:prstGeom>
        </p:spPr>
      </p:pic>
      <p:sp>
        <p:nvSpPr>
          <p:cNvPr id="14" name="椭圆 13"/>
          <p:cNvSpPr/>
          <p:nvPr/>
        </p:nvSpPr>
        <p:spPr>
          <a:xfrm flipH="1">
            <a:off x="7087809" y="3533151"/>
            <a:ext cx="643466" cy="64346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形 14" descr="铅笔"/>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7233605" y="3675341"/>
            <a:ext cx="334365" cy="334365"/>
          </a:xfrm>
          <a:prstGeom prst="rect">
            <a:avLst/>
          </a:prstGeom>
        </p:spPr>
      </p:pic>
      <p:sp>
        <p:nvSpPr>
          <p:cNvPr id="16" name="椭圆 15"/>
          <p:cNvSpPr/>
          <p:nvPr/>
        </p:nvSpPr>
        <p:spPr>
          <a:xfrm flipH="1">
            <a:off x="4522967" y="2409467"/>
            <a:ext cx="643466" cy="64346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5554027" y="4798294"/>
            <a:ext cx="1208430" cy="120843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形 17" descr="烧瓶"/>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5852166" y="5053391"/>
            <a:ext cx="612155" cy="612155"/>
          </a:xfrm>
          <a:prstGeom prst="rect">
            <a:avLst/>
          </a:prstGeom>
        </p:spPr>
      </p:pic>
      <p:pic>
        <p:nvPicPr>
          <p:cNvPr id="19" name="图形 18" descr="标尺"/>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4668763" y="2564017"/>
            <a:ext cx="334365" cy="334365"/>
          </a:xfrm>
          <a:prstGeom prst="rect">
            <a:avLst/>
          </a:prstGeom>
        </p:spPr>
      </p:pic>
      <p:sp>
        <p:nvSpPr>
          <p:cNvPr id="20" name="矩形 19"/>
          <p:cNvSpPr/>
          <p:nvPr/>
        </p:nvSpPr>
        <p:spPr>
          <a:xfrm>
            <a:off x="3051012" y="2240190"/>
            <a:ext cx="1321442"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rPr>
              <a:t>单一职责</a:t>
            </a:r>
            <a:endParaRPr kumimoji="0" lang="zh-CN" altLang="en-US" sz="16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endParaRPr>
          </a:p>
        </p:txBody>
      </p:sp>
      <p:sp>
        <p:nvSpPr>
          <p:cNvPr id="21" name="矩形 20"/>
          <p:cNvSpPr/>
          <p:nvPr/>
        </p:nvSpPr>
        <p:spPr>
          <a:xfrm flipH="1">
            <a:off x="609211" y="2547967"/>
            <a:ext cx="3763243" cy="147637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单一职责原则规定一个类应该有且仅有一个引起它变化的原因，否则类应该被拆分</a:t>
            </a:r>
            <a:endPar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endParaRPr>
          </a:p>
          <a:p>
            <a:pPr algn="l">
              <a:lnSpc>
                <a:spcPct val="150000"/>
              </a:lnSpc>
            </a:pPr>
            <a:r>
              <a:rPr lang="zh-CN" sz="1200">
                <a:solidFill>
                  <a:srgbClr val="FF0000"/>
                </a:solidFill>
                <a:latin typeface="华康圆体W7" panose="020F0709000000000000" charset="-122"/>
                <a:ea typeface="华康圆体W7" panose="020F0709000000000000" charset="-122"/>
                <a:cs typeface="Arial" panose="020B0604020202020204" pitchFamily="34" charset="0"/>
              </a:rPr>
              <a:t>关键词：分离</a:t>
            </a:r>
            <a:endParaRPr lang="zh-CN"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endParaRPr>
          </a:p>
          <a:p>
            <a:pPr algn="l">
              <a:lnSpc>
                <a:spcPct val="150000"/>
              </a:lnSpc>
            </a:pPr>
            <a:r>
              <a:rPr lang="zh-CN"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发现类的不同职责并将其分离，再封装到不同的类或模块中</a:t>
            </a:r>
            <a:endParaRPr lang="zh-CN"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endParaRPr>
          </a:p>
        </p:txBody>
      </p:sp>
      <p:sp>
        <p:nvSpPr>
          <p:cNvPr id="24" name="矩形 23"/>
          <p:cNvSpPr/>
          <p:nvPr/>
        </p:nvSpPr>
        <p:spPr>
          <a:xfrm>
            <a:off x="7968730" y="1037700"/>
            <a:ext cx="1321442"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rPr>
              <a:t>开闭原则</a:t>
            </a:r>
            <a:endParaRPr kumimoji="0" lang="zh-CN" altLang="en-US" sz="16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endParaRPr>
          </a:p>
        </p:txBody>
      </p:sp>
      <p:sp>
        <p:nvSpPr>
          <p:cNvPr id="25" name="矩形 24"/>
          <p:cNvSpPr/>
          <p:nvPr/>
        </p:nvSpPr>
        <p:spPr>
          <a:xfrm flipH="1">
            <a:off x="7968730" y="1345477"/>
            <a:ext cx="3763243" cy="147637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一个软件实体应当对扩展开放，对修改关闭。即软件实体应尽量在不修改原有代码的情况下进行扩展</a:t>
            </a:r>
            <a:endPar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endParaRPr>
          </a:p>
          <a:p>
            <a:pPr>
              <a:lnSpc>
                <a:spcPct val="150000"/>
              </a:lnSpc>
            </a:pPr>
            <a:r>
              <a:rPr lang="zh-CN" sz="1200">
                <a:solidFill>
                  <a:srgbClr val="FF0000"/>
                </a:solidFill>
                <a:latin typeface="华康圆体W7" panose="020F0709000000000000" charset="-122"/>
                <a:ea typeface="华康圆体W7" panose="020F0709000000000000" charset="-122"/>
                <a:cs typeface="Arial" panose="020B0604020202020204" pitchFamily="34" charset="0"/>
              </a:rPr>
              <a:t>关键词：抽象化</a:t>
            </a:r>
            <a:endParaRPr lang="zh-CN"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endParaRPr>
          </a:p>
          <a:p>
            <a:pPr>
              <a:lnSpc>
                <a:spcPct val="150000"/>
              </a:lnSpc>
            </a:pPr>
            <a:r>
              <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抽象化为软件实体定义一个相对稳定的抽象层，而将相同的可变因素封装在相同的具体实现类中</a:t>
            </a:r>
            <a:endPar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endParaRPr>
          </a:p>
        </p:txBody>
      </p:sp>
      <p:sp>
        <p:nvSpPr>
          <p:cNvPr id="26" name="矩形 25"/>
          <p:cNvSpPr/>
          <p:nvPr/>
        </p:nvSpPr>
        <p:spPr>
          <a:xfrm>
            <a:off x="7968730" y="3490621"/>
            <a:ext cx="1321442"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rPr>
              <a:t>依赖倒置</a:t>
            </a:r>
            <a:endParaRPr kumimoji="0" lang="zh-CN" altLang="en-US" sz="16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endParaRPr>
          </a:p>
        </p:txBody>
      </p:sp>
      <p:sp>
        <p:nvSpPr>
          <p:cNvPr id="2" name="文本框 1"/>
          <p:cNvSpPr txBox="1"/>
          <p:nvPr/>
        </p:nvSpPr>
        <p:spPr>
          <a:xfrm>
            <a:off x="8059420" y="3867150"/>
            <a:ext cx="3551555" cy="1639570"/>
          </a:xfrm>
          <a:prstGeom prst="rect">
            <a:avLst/>
          </a:prstGeom>
          <a:noFill/>
        </p:spPr>
        <p:txBody>
          <a:bodyPr wrap="square" rtlCol="0">
            <a:spAutoFit/>
          </a:bodyPr>
          <a:p>
            <a:pPr>
              <a:lnSpc>
                <a:spcPct val="120000"/>
              </a:lnSpc>
            </a:pPr>
            <a:r>
              <a:rPr lang="zh-CN" altLang="en-US" sz="1200">
                <a:solidFill>
                  <a:schemeClr val="tx1">
                    <a:lumMod val="65000"/>
                    <a:lumOff val="35000"/>
                  </a:schemeClr>
                </a:solidFill>
                <a:latin typeface="华康圆体W7" panose="020F0709000000000000" charset="-122"/>
                <a:ea typeface="华康圆体W7" panose="020F0709000000000000" charset="-122"/>
              </a:rPr>
              <a:t>高层模块不应该依赖低层模块，两者都应该依赖其抽象；抽象不应该依赖细节，细节应该依赖抽象</a:t>
            </a:r>
            <a:endParaRPr lang="zh-CN" altLang="en-US" sz="1200">
              <a:solidFill>
                <a:schemeClr val="tx1">
                  <a:lumMod val="65000"/>
                  <a:lumOff val="35000"/>
                </a:schemeClr>
              </a:solidFill>
              <a:latin typeface="华康圆体W7" panose="020F0709000000000000" charset="-122"/>
              <a:ea typeface="华康圆体W7" panose="020F0709000000000000" charset="-122"/>
            </a:endParaRPr>
          </a:p>
          <a:p>
            <a:pPr>
              <a:lnSpc>
                <a:spcPct val="120000"/>
              </a:lnSpc>
            </a:pPr>
            <a:r>
              <a:rPr lang="zh-CN" altLang="en-US" sz="1200">
                <a:solidFill>
                  <a:srgbClr val="FF0000"/>
                </a:solidFill>
                <a:latin typeface="华康圆体W7" panose="020F0709000000000000" charset="-122"/>
                <a:ea typeface="华康圆体W7" panose="020F0709000000000000" charset="-122"/>
              </a:rPr>
              <a:t>关键词：抽象</a:t>
            </a:r>
            <a:endParaRPr lang="zh-CN" altLang="en-US" sz="1200">
              <a:solidFill>
                <a:schemeClr val="tx1">
                  <a:lumMod val="65000"/>
                  <a:lumOff val="35000"/>
                </a:schemeClr>
              </a:solidFill>
              <a:latin typeface="华康圆体W7" panose="020F0709000000000000" charset="-122"/>
              <a:ea typeface="华康圆体W7" panose="020F0709000000000000" charset="-122"/>
            </a:endParaRPr>
          </a:p>
          <a:p>
            <a:pPr>
              <a:lnSpc>
                <a:spcPct val="120000"/>
              </a:lnSpc>
            </a:pPr>
            <a:r>
              <a:rPr lang="zh-CN" altLang="en-US" sz="1200">
                <a:solidFill>
                  <a:schemeClr val="tx1">
                    <a:lumMod val="65000"/>
                    <a:lumOff val="35000"/>
                  </a:schemeClr>
                </a:solidFill>
                <a:latin typeface="华康圆体W7" panose="020F0709000000000000" charset="-122"/>
                <a:ea typeface="华康圆体W7" panose="020F0709000000000000" charset="-122"/>
              </a:rPr>
              <a:t>由细节具有多变性，而抽象层则相对稳定，因此以抽象为基础搭建起来的架构要比以细节为基础搭建起来的架构要稳定得多。这里的抽象指的是接口或者抽象类，而细节是指具体的实现类</a:t>
            </a:r>
            <a:endParaRPr lang="zh-CN" altLang="en-US" sz="1200">
              <a:solidFill>
                <a:schemeClr val="tx1">
                  <a:lumMod val="65000"/>
                  <a:lumOff val="35000"/>
                </a:schemeClr>
              </a:solidFill>
              <a:latin typeface="华康圆体W7" panose="020F0709000000000000" charset="-122"/>
              <a:ea typeface="华康圆体W7" panose="020F0709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99390" y="-3"/>
            <a:ext cx="12192002" cy="6858003"/>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11968" t="78504" r="49260" b="2331"/>
          <a:stretch>
            <a:fillRect/>
          </a:stretch>
        </p:blipFill>
        <p:spPr>
          <a:xfrm rot="16200000">
            <a:off x="-108424" y="108420"/>
            <a:ext cx="1434921" cy="1218073"/>
          </a:xfrm>
          <a:prstGeom prst="rect">
            <a:avLst/>
          </a:prstGeom>
        </p:spPr>
      </p:pic>
      <p:sp>
        <p:nvSpPr>
          <p:cNvPr id="5" name="文本框 4"/>
          <p:cNvSpPr txBox="1"/>
          <p:nvPr/>
        </p:nvSpPr>
        <p:spPr>
          <a:xfrm>
            <a:off x="847023" y="359785"/>
            <a:ext cx="3224463" cy="521970"/>
          </a:xfrm>
          <a:prstGeom prst="rect">
            <a:avLst/>
          </a:prstGeom>
          <a:noFill/>
        </p:spPr>
        <p:txBody>
          <a:bodyPr vert="horz" wrap="square" rtlCol="0">
            <a:spAutoFit/>
          </a:bodyPr>
          <a:lstStyle/>
          <a:p>
            <a:r>
              <a:rPr lang="zh-CN" altLang="en-US" sz="2800">
                <a:solidFill>
                  <a:srgbClr val="74757F"/>
                </a:solidFill>
                <a:latin typeface="华康圆体W7" panose="020F0709000000000000" charset="-122"/>
                <a:ea typeface="华康圆体W7" panose="020F0709000000000000" charset="-122"/>
              </a:rPr>
              <a:t>六大设计原则</a:t>
            </a:r>
            <a:endParaRPr lang="zh-CN" altLang="en-US" sz="2800">
              <a:solidFill>
                <a:srgbClr val="74757F"/>
              </a:solidFill>
              <a:latin typeface="华康圆体W7" panose="020F0709000000000000" charset="-122"/>
              <a:ea typeface="华康圆体W7" panose="020F0709000000000000" charset="-122"/>
            </a:endParaRPr>
          </a:p>
        </p:txBody>
      </p:sp>
      <p:cxnSp>
        <p:nvCxnSpPr>
          <p:cNvPr id="6" name="直接连接符 5"/>
          <p:cNvCxnSpPr/>
          <p:nvPr/>
        </p:nvCxnSpPr>
        <p:spPr>
          <a:xfrm flipH="1">
            <a:off x="6158242" y="0"/>
            <a:ext cx="0" cy="5003659"/>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菱形 6"/>
          <p:cNvSpPr/>
          <p:nvPr/>
        </p:nvSpPr>
        <p:spPr>
          <a:xfrm flipH="1">
            <a:off x="6052409" y="1307226"/>
            <a:ext cx="211667" cy="211667"/>
          </a:xfrm>
          <a:prstGeom prst="diamond">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flipH="1">
            <a:off x="6052409" y="2521958"/>
            <a:ext cx="211667" cy="211667"/>
          </a:xfrm>
          <a:prstGeom prst="diamond">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p:nvSpPr>
        <p:spPr>
          <a:xfrm flipH="1">
            <a:off x="6052409" y="3736691"/>
            <a:ext cx="211667" cy="211667"/>
          </a:xfrm>
          <a:prstGeom prst="diamond">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flipH="1">
            <a:off x="7087809" y="1140984"/>
            <a:ext cx="643466" cy="64346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descr="橡皮擦"/>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242360" y="1319483"/>
            <a:ext cx="334365" cy="334365"/>
          </a:xfrm>
          <a:prstGeom prst="rect">
            <a:avLst/>
          </a:prstGeom>
        </p:spPr>
      </p:pic>
      <p:sp>
        <p:nvSpPr>
          <p:cNvPr id="14" name="椭圆 13"/>
          <p:cNvSpPr/>
          <p:nvPr/>
        </p:nvSpPr>
        <p:spPr>
          <a:xfrm flipH="1">
            <a:off x="7087809" y="3533151"/>
            <a:ext cx="643466" cy="64346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形 14" descr="铅笔"/>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7233605" y="3675341"/>
            <a:ext cx="334365" cy="334365"/>
          </a:xfrm>
          <a:prstGeom prst="rect">
            <a:avLst/>
          </a:prstGeom>
        </p:spPr>
      </p:pic>
      <p:sp>
        <p:nvSpPr>
          <p:cNvPr id="16" name="椭圆 15"/>
          <p:cNvSpPr/>
          <p:nvPr/>
        </p:nvSpPr>
        <p:spPr>
          <a:xfrm flipH="1">
            <a:off x="4522967" y="2409467"/>
            <a:ext cx="643466" cy="64346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5554027" y="4798294"/>
            <a:ext cx="1208430" cy="120843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形 17" descr="烧瓶"/>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5852166" y="5053391"/>
            <a:ext cx="612155" cy="612155"/>
          </a:xfrm>
          <a:prstGeom prst="rect">
            <a:avLst/>
          </a:prstGeom>
        </p:spPr>
      </p:pic>
      <p:pic>
        <p:nvPicPr>
          <p:cNvPr id="19" name="图形 18" descr="标尺"/>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4668763" y="2564017"/>
            <a:ext cx="334365" cy="334365"/>
          </a:xfrm>
          <a:prstGeom prst="rect">
            <a:avLst/>
          </a:prstGeom>
        </p:spPr>
      </p:pic>
      <p:sp>
        <p:nvSpPr>
          <p:cNvPr id="20" name="矩形 19"/>
          <p:cNvSpPr/>
          <p:nvPr/>
        </p:nvSpPr>
        <p:spPr>
          <a:xfrm>
            <a:off x="8278967" y="3839120"/>
            <a:ext cx="1321442"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rPr>
              <a:t>迪米特法则</a:t>
            </a:r>
            <a:endParaRPr kumimoji="0" lang="zh-CN" altLang="en-US" sz="16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endParaRPr>
          </a:p>
        </p:txBody>
      </p:sp>
      <p:sp>
        <p:nvSpPr>
          <p:cNvPr id="21" name="矩形 20"/>
          <p:cNvSpPr/>
          <p:nvPr/>
        </p:nvSpPr>
        <p:spPr>
          <a:xfrm flipH="1">
            <a:off x="7662791" y="4433282"/>
            <a:ext cx="3763243" cy="147637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类与类交互时，在满足功能要求的基础上，传递的数据量越少越好。因为这样可能降低耦合度。</a:t>
            </a:r>
            <a:endPar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endParaRPr>
          </a:p>
          <a:p>
            <a:pPr algn="l">
              <a:lnSpc>
                <a:spcPct val="150000"/>
              </a:lnSpc>
            </a:pPr>
            <a:r>
              <a:rPr lang="zh-CN" sz="1200">
                <a:solidFill>
                  <a:srgbClr val="FF0000"/>
                </a:solidFill>
                <a:latin typeface="华康圆体W7" panose="020F0709000000000000" charset="-122"/>
                <a:ea typeface="华康圆体W7" panose="020F0709000000000000" charset="-122"/>
                <a:cs typeface="Arial" panose="020B0604020202020204" pitchFamily="34" charset="0"/>
              </a:rPr>
              <a:t>关键词：数据传递</a:t>
            </a:r>
            <a:endParaRPr lang="zh-CN"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endParaRPr>
          </a:p>
          <a:p>
            <a:pPr algn="l">
              <a:lnSpc>
                <a:spcPct val="150000"/>
              </a:lnSpc>
            </a:pPr>
            <a:r>
              <a:rPr lang="en-US" altLang="zh-CN"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1.</a:t>
            </a:r>
            <a:r>
              <a:rPr lang="zh-CN"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从依赖者的角度来说，只依赖应该依赖的对象。</a:t>
            </a:r>
            <a:endParaRPr lang="zh-CN"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endParaRPr>
          </a:p>
          <a:p>
            <a:pPr algn="l">
              <a:lnSpc>
                <a:spcPct val="150000"/>
              </a:lnSpc>
            </a:pPr>
            <a:r>
              <a:rPr lang="en-US" altLang="zh-CN"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2.</a:t>
            </a:r>
            <a:r>
              <a:rPr lang="zh-CN"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从被依赖者的角度说，只暴露应该暴露的方法</a:t>
            </a:r>
            <a:endParaRPr lang="zh-CN"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endParaRPr>
          </a:p>
        </p:txBody>
      </p:sp>
      <p:sp>
        <p:nvSpPr>
          <p:cNvPr id="24" name="矩形 23"/>
          <p:cNvSpPr/>
          <p:nvPr/>
        </p:nvSpPr>
        <p:spPr>
          <a:xfrm>
            <a:off x="7968730" y="1037700"/>
            <a:ext cx="1321442"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rPr>
              <a:t>组合复用</a:t>
            </a:r>
            <a:endParaRPr kumimoji="0" lang="zh-CN" altLang="en-US" sz="16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endParaRPr>
          </a:p>
        </p:txBody>
      </p:sp>
      <p:sp>
        <p:nvSpPr>
          <p:cNvPr id="25" name="矩形 24"/>
          <p:cNvSpPr/>
          <p:nvPr/>
        </p:nvSpPr>
        <p:spPr>
          <a:xfrm flipH="1">
            <a:off x="7968730" y="1345477"/>
            <a:ext cx="3763243" cy="1476375"/>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在软件复用时，要尽量先使用组合或者聚合等关联关系来实现，其次才考虑使用继承关系来实现。</a:t>
            </a:r>
            <a:endParaRPr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endParaRPr>
          </a:p>
          <a:p>
            <a:pPr>
              <a:lnSpc>
                <a:spcPct val="150000"/>
              </a:lnSpc>
            </a:pPr>
            <a:r>
              <a:rPr lang="zh-CN" sz="1200">
                <a:solidFill>
                  <a:srgbClr val="FF0000"/>
                </a:solidFill>
                <a:latin typeface="华康圆体W7" panose="020F0709000000000000" charset="-122"/>
                <a:ea typeface="华康圆体W7" panose="020F0709000000000000" charset="-122"/>
                <a:cs typeface="Arial" panose="020B0604020202020204" pitchFamily="34" charset="0"/>
              </a:rPr>
              <a:t>关键词：组合复用</a:t>
            </a:r>
            <a:endParaRPr lang="zh-CN"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endParaRPr>
          </a:p>
          <a:p>
            <a:pPr>
              <a:lnSpc>
                <a:spcPct val="150000"/>
              </a:lnSpc>
            </a:pPr>
            <a:r>
              <a:rPr lang="zh-CN"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rPr>
              <a:t>子类与父类的耦合度高。父类的实现的任何改变都会导致子类的实现发生变化，这不利于类的扩展与维护</a:t>
            </a:r>
            <a:endParaRPr lang="zh-CN" sz="1200">
              <a:solidFill>
                <a:schemeClr val="tx1">
                  <a:lumMod val="65000"/>
                  <a:lumOff val="35000"/>
                </a:schemeClr>
              </a:solidFill>
              <a:latin typeface="华康圆体W7" panose="020F0709000000000000" charset="-122"/>
              <a:ea typeface="华康圆体W7" panose="020F0709000000000000" charset="-122"/>
              <a:cs typeface="Arial" panose="020B0604020202020204" pitchFamily="34" charset="0"/>
            </a:endParaRPr>
          </a:p>
        </p:txBody>
      </p:sp>
      <p:sp>
        <p:nvSpPr>
          <p:cNvPr id="26" name="矩形 25"/>
          <p:cNvSpPr/>
          <p:nvPr/>
        </p:nvSpPr>
        <p:spPr>
          <a:xfrm>
            <a:off x="2351520" y="2562886"/>
            <a:ext cx="1321442"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rPr>
              <a:t>里氏替换</a:t>
            </a:r>
            <a:endParaRPr kumimoji="0" lang="zh-CN" altLang="en-US" sz="1600" i="0" u="none" strike="noStrike" kern="1200" cap="none" spc="0" normalizeH="0" baseline="0" noProof="0">
              <a:ln>
                <a:noFill/>
              </a:ln>
              <a:solidFill>
                <a:schemeClr val="tx1">
                  <a:lumMod val="65000"/>
                  <a:lumOff val="35000"/>
                </a:schemeClr>
              </a:solidFill>
              <a:effectLst/>
              <a:uLnTx/>
              <a:uFillTx/>
              <a:latin typeface="华康圆体W7" panose="020F0709000000000000" charset="-122"/>
              <a:ea typeface="华康圆体W7" panose="020F0709000000000000" charset="-122"/>
              <a:cs typeface="Arial" panose="020B0604020202020204" pitchFamily="34" charset="0"/>
            </a:endParaRPr>
          </a:p>
        </p:txBody>
      </p:sp>
      <p:sp>
        <p:nvSpPr>
          <p:cNvPr id="2" name="文本框 1"/>
          <p:cNvSpPr txBox="1"/>
          <p:nvPr/>
        </p:nvSpPr>
        <p:spPr>
          <a:xfrm>
            <a:off x="1451610" y="3202305"/>
            <a:ext cx="3551555" cy="1639570"/>
          </a:xfrm>
          <a:prstGeom prst="rect">
            <a:avLst/>
          </a:prstGeom>
          <a:noFill/>
        </p:spPr>
        <p:txBody>
          <a:bodyPr wrap="square" rtlCol="0">
            <a:spAutoFit/>
          </a:bodyPr>
          <a:p>
            <a:pPr>
              <a:lnSpc>
                <a:spcPct val="120000"/>
              </a:lnSpc>
            </a:pPr>
            <a:r>
              <a:rPr lang="zh-CN" altLang="en-US" sz="1200">
                <a:solidFill>
                  <a:schemeClr val="tx1">
                    <a:lumMod val="65000"/>
                    <a:lumOff val="35000"/>
                  </a:schemeClr>
                </a:solidFill>
                <a:latin typeface="华康圆体W7" panose="020F0709000000000000" charset="-122"/>
                <a:ea typeface="华康圆体W7" panose="020F0709000000000000" charset="-122"/>
              </a:rPr>
              <a:t>父类出现的地方可以被子类替换，在替换后依然保持原功能。子类在重写父类方法时，尽量选择扩展重写，防止改变了功能</a:t>
            </a:r>
            <a:endParaRPr lang="zh-CN" altLang="en-US" sz="1200">
              <a:solidFill>
                <a:schemeClr val="tx1">
                  <a:lumMod val="65000"/>
                  <a:lumOff val="35000"/>
                </a:schemeClr>
              </a:solidFill>
              <a:latin typeface="华康圆体W7" panose="020F0709000000000000" charset="-122"/>
              <a:ea typeface="华康圆体W7" panose="020F0709000000000000" charset="-122"/>
            </a:endParaRPr>
          </a:p>
          <a:p>
            <a:pPr>
              <a:lnSpc>
                <a:spcPct val="120000"/>
              </a:lnSpc>
            </a:pPr>
            <a:r>
              <a:rPr lang="zh-CN" altLang="en-US" sz="1200">
                <a:solidFill>
                  <a:srgbClr val="FF0000"/>
                </a:solidFill>
                <a:latin typeface="华康圆体W7" panose="020F0709000000000000" charset="-122"/>
                <a:ea typeface="华康圆体W7" panose="020F0709000000000000" charset="-122"/>
              </a:rPr>
              <a:t>关键词：继承</a:t>
            </a:r>
            <a:endParaRPr lang="zh-CN" altLang="en-US" sz="1200">
              <a:solidFill>
                <a:schemeClr val="tx1">
                  <a:lumMod val="65000"/>
                  <a:lumOff val="35000"/>
                </a:schemeClr>
              </a:solidFill>
              <a:latin typeface="华康圆体W7" panose="020F0709000000000000" charset="-122"/>
              <a:ea typeface="华康圆体W7" panose="020F0709000000000000" charset="-122"/>
            </a:endParaRPr>
          </a:p>
          <a:p>
            <a:pPr>
              <a:lnSpc>
                <a:spcPct val="120000"/>
              </a:lnSpc>
            </a:pPr>
            <a:r>
              <a:rPr lang="zh-CN" altLang="en-US" sz="1200">
                <a:solidFill>
                  <a:schemeClr val="tx1">
                    <a:lumMod val="65000"/>
                    <a:lumOff val="35000"/>
                  </a:schemeClr>
                </a:solidFill>
                <a:latin typeface="华康圆体W7" panose="020F0709000000000000" charset="-122"/>
                <a:ea typeface="华康圆体W7" panose="020F0709000000000000" charset="-122"/>
              </a:rPr>
              <a:t>由细节具有多变性，而抽象层则相对稳定，因此以抽象为基础搭建起来的架构要比以细节为基础搭建起来的架构要稳定得多。</a:t>
            </a:r>
            <a:endParaRPr lang="zh-CN" altLang="en-US" sz="1200">
              <a:solidFill>
                <a:schemeClr val="tx1">
                  <a:lumMod val="65000"/>
                  <a:lumOff val="35000"/>
                </a:schemeClr>
              </a:solidFill>
              <a:latin typeface="华康圆体W7" panose="020F0709000000000000" charset="-122"/>
              <a:ea typeface="华康圆体W7" panose="020F0709000000000000" charset="-122"/>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1706</Words>
  <Application>WPS 演示</Application>
  <PresentationFormat>宽屏</PresentationFormat>
  <Paragraphs>102</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宋体</vt:lpstr>
      <vt:lpstr>Wingdings</vt:lpstr>
      <vt:lpstr>华康圆体W7</vt:lpstr>
      <vt:lpstr>经典圆体简</vt:lpstr>
      <vt:lpstr>阿里巴巴普惠体 L</vt:lpstr>
      <vt:lpstr>Roboto</vt:lpstr>
      <vt:lpstr>方正清刻本悦宋简体</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钟月嫣</dc:creator>
  <cp:lastModifiedBy>　　 心雅-</cp:lastModifiedBy>
  <cp:revision>25</cp:revision>
  <dcterms:created xsi:type="dcterms:W3CDTF">2019-07-06T02:19:00Z</dcterms:created>
  <dcterms:modified xsi:type="dcterms:W3CDTF">2019-07-23T01:29:04Z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