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09" r:id="rId2"/>
    <p:sldId id="333" r:id="rId3"/>
    <p:sldId id="415" r:id="rId4"/>
    <p:sldId id="299" r:id="rId5"/>
    <p:sldId id="334" r:id="rId6"/>
    <p:sldId id="411" r:id="rId7"/>
    <p:sldId id="335" r:id="rId8"/>
    <p:sldId id="412" r:id="rId9"/>
    <p:sldId id="413" r:id="rId10"/>
    <p:sldId id="414" r:id="rId11"/>
    <p:sldId id="427" r:id="rId12"/>
    <p:sldId id="267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295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55"/>
    <a:srgbClr val="A6A6A6"/>
    <a:srgbClr val="FBFBFB"/>
    <a:srgbClr val="5B5E77"/>
    <a:srgbClr val="4C4F64"/>
    <a:srgbClr val="C00000"/>
    <a:srgbClr val="E20000"/>
    <a:srgbClr val="14B28B"/>
    <a:srgbClr val="0D0D0D"/>
    <a:srgbClr val="18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 autoAdjust="0"/>
  </p:normalViewPr>
  <p:slideViewPr>
    <p:cSldViewPr showGuides="1">
      <p:cViewPr>
        <p:scale>
          <a:sx n="90" d="100"/>
          <a:sy n="90" d="100"/>
        </p:scale>
        <p:origin x="204" y="-78"/>
      </p:cViewPr>
      <p:guideLst>
        <p:guide orient="horz" pos="171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236296" y="488109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616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3"/>
          <p:cNvSpPr/>
          <p:nvPr/>
        </p:nvSpPr>
        <p:spPr>
          <a:xfrm>
            <a:off x="107504" y="1510163"/>
            <a:ext cx="8589169" cy="1808560"/>
          </a:xfrm>
          <a:custGeom>
            <a:avLst/>
            <a:gdLst>
              <a:gd name="txL" fmla="*/ 0 w 11417523"/>
              <a:gd name="txT" fmla="*/ 0 h 2411413"/>
              <a:gd name="txR" fmla="*/ 11417523 w 11417523"/>
              <a:gd name="txB" fmla="*/ 2411413 h 2411413"/>
            </a:gdLst>
            <a:ahLst/>
            <a:cxnLst>
              <a:cxn ang="0">
                <a:pos x="0" y="0"/>
              </a:cxn>
              <a:cxn ang="0">
                <a:pos x="10763065" y="8775"/>
              </a:cxn>
              <a:cxn ang="0">
                <a:pos x="11417523" y="1219857"/>
              </a:cxn>
              <a:cxn ang="0">
                <a:pos x="10770010" y="2411413"/>
              </a:cxn>
              <a:cxn ang="0">
                <a:pos x="0" y="2411413"/>
              </a:cxn>
              <a:cxn ang="0">
                <a:pos x="657225" y="1209675"/>
              </a:cxn>
              <a:cxn ang="0">
                <a:pos x="0" y="0"/>
              </a:cxn>
            </a:cxnLst>
            <a:rect l="txL" t="txT" r="txR" b="txB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4"/>
          <p:cNvSpPr/>
          <p:nvPr/>
        </p:nvSpPr>
        <p:spPr>
          <a:xfrm>
            <a:off x="125364" y="1522069"/>
            <a:ext cx="8554640" cy="1788319"/>
          </a:xfrm>
          <a:custGeom>
            <a:avLst/>
            <a:gdLst>
              <a:gd name="txL" fmla="*/ 0 w 11405821"/>
              <a:gd name="txT" fmla="*/ 0 h 2382838"/>
              <a:gd name="txR" fmla="*/ 11405821 w 11405821"/>
              <a:gd name="txB" fmla="*/ 2382838 h 2382838"/>
            </a:gdLst>
            <a:ahLst/>
            <a:cxnLst>
              <a:cxn ang="0">
                <a:pos x="0" y="0"/>
              </a:cxn>
              <a:cxn ang="0">
                <a:pos x="10753938" y="0"/>
              </a:cxn>
              <a:cxn ang="0">
                <a:pos x="11405821" y="1206319"/>
              </a:cxn>
              <a:cxn ang="0">
                <a:pos x="10766480" y="2382838"/>
              </a:cxn>
              <a:cxn ang="0">
                <a:pos x="0" y="2382838"/>
              </a:cxn>
              <a:cxn ang="0">
                <a:pos x="649288" y="1195388"/>
              </a:cxn>
            </a:cxnLst>
            <a:rect l="txL" t="txT" r="txR" b="txB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5"/>
          <p:cNvSpPr/>
          <p:nvPr/>
        </p:nvSpPr>
        <p:spPr>
          <a:xfrm>
            <a:off x="161082" y="1542310"/>
            <a:ext cx="8490347" cy="1746647"/>
          </a:xfrm>
          <a:custGeom>
            <a:avLst/>
            <a:gdLst>
              <a:gd name="txL" fmla="*/ 0 w 11320096"/>
              <a:gd name="txT" fmla="*/ 0 h 2328863"/>
              <a:gd name="txR" fmla="*/ 11320096 w 11320096"/>
              <a:gd name="txB" fmla="*/ 2328863 h 2328863"/>
            </a:gdLst>
            <a:ahLst/>
            <a:cxnLst>
              <a:cxn ang="0">
                <a:pos x="0" y="0"/>
              </a:cxn>
              <a:cxn ang="0">
                <a:pos x="10682797" y="0"/>
              </a:cxn>
              <a:cxn ang="0">
                <a:pos x="11320096" y="1179332"/>
              </a:cxn>
              <a:cxn ang="0">
                <a:pos x="10695421" y="2328863"/>
              </a:cxn>
              <a:cxn ang="0">
                <a:pos x="0" y="2328863"/>
              </a:cxn>
              <a:cxn ang="0">
                <a:pos x="628650" y="1168400"/>
              </a:cxn>
            </a:cxnLst>
            <a:rect l="txL" t="txT" r="txR" b="txB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close/>
              </a:path>
            </a:pathLst>
          </a:custGeom>
          <a:solidFill>
            <a:srgbClr val="F2EED8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6"/>
          <p:cNvSpPr/>
          <p:nvPr/>
        </p:nvSpPr>
        <p:spPr>
          <a:xfrm>
            <a:off x="139588" y="1563741"/>
            <a:ext cx="8829327" cy="1704975"/>
          </a:xfrm>
          <a:custGeom>
            <a:avLst/>
            <a:gdLst>
              <a:gd name="txL" fmla="*/ 0 w 11239498"/>
              <a:gd name="txT" fmla="*/ 0 h 2273300"/>
              <a:gd name="txR" fmla="*/ 11239498 w 11239498"/>
              <a:gd name="txB" fmla="*/ 2273300 h 2273300"/>
            </a:gdLst>
            <a:ahLst/>
            <a:cxnLst>
              <a:cxn ang="0">
                <a:pos x="0" y="0"/>
              </a:cxn>
              <a:cxn ang="0">
                <a:pos x="10620214" y="0"/>
              </a:cxn>
              <a:cxn ang="0">
                <a:pos x="11239498" y="1145995"/>
              </a:cxn>
              <a:cxn ang="0">
                <a:pos x="10626901" y="2273300"/>
              </a:cxn>
              <a:cxn ang="0">
                <a:pos x="0" y="2273300"/>
              </a:cxn>
              <a:cxn ang="0">
                <a:pos x="615950" y="1139825"/>
              </a:cxn>
            </a:cxnLst>
            <a:rect l="txL" t="txT" r="txR" b="txB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082" name="组合 11"/>
          <p:cNvGrpSpPr/>
          <p:nvPr/>
        </p:nvGrpSpPr>
        <p:grpSpPr>
          <a:xfrm>
            <a:off x="1161875" y="1539873"/>
            <a:ext cx="1850754" cy="1753901"/>
            <a:chOff x="14287" y="41275"/>
            <a:chExt cx="1427163" cy="1352550"/>
          </a:xfrm>
        </p:grpSpPr>
        <p:sp>
          <p:nvSpPr>
            <p:cNvPr id="3083" name="Freeform 58"/>
            <p:cNvSpPr/>
            <p:nvPr/>
          </p:nvSpPr>
          <p:spPr>
            <a:xfrm>
              <a:off x="14287" y="41275"/>
              <a:ext cx="1427163" cy="1352550"/>
            </a:xfrm>
            <a:custGeom>
              <a:avLst/>
              <a:gdLst>
                <a:gd name="txL" fmla="*/ 0 w 209"/>
                <a:gd name="txT" fmla="*/ 0 h 197"/>
                <a:gd name="txR" fmla="*/ 209 w 209"/>
                <a:gd name="txB" fmla="*/ 197 h 197"/>
              </a:gdLst>
              <a:ahLst/>
              <a:cxnLst>
                <a:cxn ang="0">
                  <a:pos x="102" y="197"/>
                </a:cxn>
                <a:cxn ang="0">
                  <a:pos x="84" y="196"/>
                </a:cxn>
                <a:cxn ang="0">
                  <a:pos x="21" y="155"/>
                </a:cxn>
                <a:cxn ang="0">
                  <a:pos x="5" y="81"/>
                </a:cxn>
                <a:cxn ang="0">
                  <a:pos x="102" y="0"/>
                </a:cxn>
                <a:cxn ang="0">
                  <a:pos x="120" y="1"/>
                </a:cxn>
                <a:cxn ang="0">
                  <a:pos x="199" y="116"/>
                </a:cxn>
                <a:cxn ang="0">
                  <a:pos x="102" y="197"/>
                </a:cxn>
              </a:cxnLst>
              <a:rect l="txL" t="txT" r="txR" b="txB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Freeform 60"/>
            <p:cNvSpPr/>
            <p:nvPr/>
          </p:nvSpPr>
          <p:spPr>
            <a:xfrm>
              <a:off x="163512" y="171450"/>
              <a:ext cx="1093788" cy="1092200"/>
            </a:xfrm>
            <a:custGeom>
              <a:avLst/>
              <a:gdLst>
                <a:gd name="txL" fmla="*/ 0 w 160"/>
                <a:gd name="txT" fmla="*/ 0 h 159"/>
                <a:gd name="txR" fmla="*/ 160 w 160"/>
                <a:gd name="txB" fmla="*/ 159 h 159"/>
              </a:gdLst>
              <a:ahLst/>
              <a:cxnLst>
                <a:cxn ang="0">
                  <a:pos x="80" y="0"/>
                </a:cxn>
                <a:cxn ang="0">
                  <a:pos x="0" y="79"/>
                </a:cxn>
                <a:cxn ang="0">
                  <a:pos x="4" y="104"/>
                </a:cxn>
                <a:cxn ang="0">
                  <a:pos x="39" y="92"/>
                </a:cxn>
                <a:cxn ang="0">
                  <a:pos x="39" y="94"/>
                </a:cxn>
                <a:cxn ang="0">
                  <a:pos x="44" y="91"/>
                </a:cxn>
                <a:cxn ang="0">
                  <a:pos x="67" y="61"/>
                </a:cxn>
                <a:cxn ang="0">
                  <a:pos x="85" y="32"/>
                </a:cxn>
                <a:cxn ang="0">
                  <a:pos x="87" y="21"/>
                </a:cxn>
                <a:cxn ang="0">
                  <a:pos x="88" y="14"/>
                </a:cxn>
                <a:cxn ang="0">
                  <a:pos x="98" y="17"/>
                </a:cxn>
                <a:cxn ang="0">
                  <a:pos x="94" y="51"/>
                </a:cxn>
                <a:cxn ang="0">
                  <a:pos x="96" y="61"/>
                </a:cxn>
                <a:cxn ang="0">
                  <a:pos x="104" y="63"/>
                </a:cxn>
                <a:cxn ang="0">
                  <a:pos x="117" y="64"/>
                </a:cxn>
                <a:cxn ang="0">
                  <a:pos x="125" y="71"/>
                </a:cxn>
                <a:cxn ang="0">
                  <a:pos x="125" y="79"/>
                </a:cxn>
                <a:cxn ang="0">
                  <a:pos x="128" y="91"/>
                </a:cxn>
                <a:cxn ang="0">
                  <a:pos x="125" y="98"/>
                </a:cxn>
                <a:cxn ang="0">
                  <a:pos x="126" y="107"/>
                </a:cxn>
                <a:cxn ang="0">
                  <a:pos x="123" y="111"/>
                </a:cxn>
                <a:cxn ang="0">
                  <a:pos x="121" y="115"/>
                </a:cxn>
                <a:cxn ang="0">
                  <a:pos x="104" y="126"/>
                </a:cxn>
                <a:cxn ang="0">
                  <a:pos x="73" y="128"/>
                </a:cxn>
                <a:cxn ang="0">
                  <a:pos x="73" y="128"/>
                </a:cxn>
                <a:cxn ang="0">
                  <a:pos x="72" y="128"/>
                </a:cxn>
                <a:cxn ang="0">
                  <a:pos x="55" y="139"/>
                </a:cxn>
                <a:cxn ang="0">
                  <a:pos x="57" y="146"/>
                </a:cxn>
                <a:cxn ang="0">
                  <a:pos x="45" y="151"/>
                </a:cxn>
                <a:cxn ang="0">
                  <a:pos x="80" y="159"/>
                </a:cxn>
                <a:cxn ang="0">
                  <a:pos x="160" y="79"/>
                </a:cxn>
                <a:cxn ang="0">
                  <a:pos x="80" y="0"/>
                </a:cxn>
              </a:cxnLst>
              <a:rect l="txL" t="txT" r="txR" b="txB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Freeform 61"/>
            <p:cNvSpPr>
              <a:spLocks noEditPoints="1"/>
            </p:cNvSpPr>
            <p:nvPr/>
          </p:nvSpPr>
          <p:spPr>
            <a:xfrm>
              <a:off x="109537" y="130175"/>
              <a:ext cx="1230313" cy="1174750"/>
            </a:xfrm>
            <a:custGeom>
              <a:avLst/>
              <a:gdLst>
                <a:gd name="txL" fmla="*/ 0 w 180"/>
                <a:gd name="txT" fmla="*/ 0 h 171"/>
                <a:gd name="txR" fmla="*/ 180 w 180"/>
                <a:gd name="txB" fmla="*/ 171 h 171"/>
              </a:gdLst>
              <a:ahLst/>
              <a:cxnLst>
                <a:cxn ang="0">
                  <a:pos x="103" y="2"/>
                </a:cxn>
                <a:cxn ang="0">
                  <a:pos x="88" y="0"/>
                </a:cxn>
                <a:cxn ang="0">
                  <a:pos x="4" y="70"/>
                </a:cxn>
                <a:cxn ang="0">
                  <a:pos x="18" y="134"/>
                </a:cxn>
                <a:cxn ang="0">
                  <a:pos x="73" y="169"/>
                </a:cxn>
                <a:cxn ang="0">
                  <a:pos x="88" y="171"/>
                </a:cxn>
                <a:cxn ang="0">
                  <a:pos x="172" y="101"/>
                </a:cxn>
                <a:cxn ang="0">
                  <a:pos x="103" y="2"/>
                </a:cxn>
                <a:cxn ang="0">
                  <a:pos x="169" y="100"/>
                </a:cxn>
                <a:cxn ang="0">
                  <a:pos x="88" y="167"/>
                </a:cxn>
                <a:cxn ang="0">
                  <a:pos x="73" y="166"/>
                </a:cxn>
                <a:cxn ang="0">
                  <a:pos x="21" y="132"/>
                </a:cxn>
                <a:cxn ang="0">
                  <a:pos x="8" y="71"/>
                </a:cxn>
                <a:cxn ang="0">
                  <a:pos x="88" y="4"/>
                </a:cxn>
                <a:cxn ang="0">
                  <a:pos x="103" y="5"/>
                </a:cxn>
                <a:cxn ang="0">
                  <a:pos x="169" y="100"/>
                </a:cxn>
              </a:cxnLst>
              <a:rect l="txL" t="txT" r="txR" b="txB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文本框 16"/>
          <p:cNvSpPr/>
          <p:nvPr/>
        </p:nvSpPr>
        <p:spPr>
          <a:xfrm>
            <a:off x="3470305" y="2392680"/>
            <a:ext cx="4500880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假装是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面向对象答辩</a:t>
            </a:r>
            <a:endParaRPr lang="zh-CN" altLang="en-US" sz="4400" b="1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矩形 8"/>
          <p:cNvSpPr/>
          <p:nvPr/>
        </p:nvSpPr>
        <p:spPr>
          <a:xfrm>
            <a:off x="5696297" y="3463007"/>
            <a:ext cx="947262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24590" y="1292860"/>
            <a:ext cx="2258695" cy="2037080"/>
            <a:chOff x="3720691" y="2824413"/>
            <a:chExt cx="1341120" cy="1209172"/>
          </a:xfrm>
        </p:grpSpPr>
        <p:sp>
          <p:nvSpPr>
            <p:cNvPr id="49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1" name="Freeform 89"/>
          <p:cNvSpPr>
            <a:spLocks noEditPoints="1"/>
          </p:cNvSpPr>
          <p:nvPr/>
        </p:nvSpPr>
        <p:spPr bwMode="auto">
          <a:xfrm>
            <a:off x="1704370" y="1655445"/>
            <a:ext cx="767080" cy="1235710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52" name="Freeform 5"/>
          <p:cNvSpPr/>
          <p:nvPr/>
        </p:nvSpPr>
        <p:spPr bwMode="auto">
          <a:xfrm rot="1855731">
            <a:off x="1163985" y="1468120"/>
            <a:ext cx="1822450" cy="164338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cxnSp>
        <p:nvCxnSpPr>
          <p:cNvPr id="87" name="直接连接符 86"/>
          <p:cNvCxnSpPr/>
          <p:nvPr/>
        </p:nvCxnSpPr>
        <p:spPr>
          <a:xfrm>
            <a:off x="3536345" y="2392680"/>
            <a:ext cx="431990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76"/>
          <p:cNvSpPr/>
          <p:nvPr/>
        </p:nvSpPr>
        <p:spPr>
          <a:xfrm>
            <a:off x="5271959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Freeform 77"/>
          <p:cNvSpPr/>
          <p:nvPr/>
        </p:nvSpPr>
        <p:spPr>
          <a:xfrm>
            <a:off x="5564853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Freeform 78"/>
          <p:cNvSpPr/>
          <p:nvPr/>
        </p:nvSpPr>
        <p:spPr>
          <a:xfrm>
            <a:off x="5857746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Freeform 79"/>
          <p:cNvSpPr/>
          <p:nvPr/>
        </p:nvSpPr>
        <p:spPr>
          <a:xfrm>
            <a:off x="615064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Freeform 80"/>
          <p:cNvSpPr/>
          <p:nvPr/>
        </p:nvSpPr>
        <p:spPr>
          <a:xfrm>
            <a:off x="644353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Freeform 81"/>
          <p:cNvSpPr/>
          <p:nvPr/>
        </p:nvSpPr>
        <p:spPr>
          <a:xfrm>
            <a:off x="379725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Freeform 82"/>
          <p:cNvSpPr/>
          <p:nvPr/>
        </p:nvSpPr>
        <p:spPr>
          <a:xfrm>
            <a:off x="4090145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Freeform 83"/>
          <p:cNvSpPr/>
          <p:nvPr/>
        </p:nvSpPr>
        <p:spPr>
          <a:xfrm>
            <a:off x="4383039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Freeform 84"/>
          <p:cNvSpPr/>
          <p:nvPr/>
        </p:nvSpPr>
        <p:spPr>
          <a:xfrm>
            <a:off x="4668789" y="1784245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Freeform 85"/>
          <p:cNvSpPr/>
          <p:nvPr/>
        </p:nvSpPr>
        <p:spPr>
          <a:xfrm>
            <a:off x="4961682" y="1784245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Freeform 81"/>
          <p:cNvSpPr/>
          <p:nvPr/>
        </p:nvSpPr>
        <p:spPr>
          <a:xfrm>
            <a:off x="3536266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Freeform 80"/>
          <p:cNvSpPr/>
          <p:nvPr/>
        </p:nvSpPr>
        <p:spPr>
          <a:xfrm>
            <a:off x="676786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Freeform 80"/>
          <p:cNvSpPr/>
          <p:nvPr/>
        </p:nvSpPr>
        <p:spPr>
          <a:xfrm>
            <a:off x="7037259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Freeform 80"/>
          <p:cNvSpPr/>
          <p:nvPr/>
        </p:nvSpPr>
        <p:spPr>
          <a:xfrm>
            <a:off x="7361585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Freeform 80"/>
          <p:cNvSpPr/>
          <p:nvPr/>
        </p:nvSpPr>
        <p:spPr>
          <a:xfrm>
            <a:off x="7656225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59" y="3359284"/>
            <a:ext cx="1582973" cy="1582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" grpId="0"/>
      <p:bldP spid="51" grpId="0" bldLvl="0" animBg="1"/>
      <p:bldP spid="5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08" y="474058"/>
            <a:ext cx="2952750" cy="3590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0592" y="231626"/>
            <a:ext cx="1821207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面向过程和面向对象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987575"/>
            <a:ext cx="43199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 bwMode="auto">
          <a:xfrm>
            <a:off x="768567" y="869711"/>
            <a:ext cx="3443393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面向对象思想的缺点</a:t>
            </a:r>
            <a:endParaRPr lang="en-US" altLang="zh-CN" sz="28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36096" y="3601629"/>
            <a:ext cx="3707904" cy="776151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5436096" y="3552254"/>
            <a:ext cx="3707904" cy="8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学习曲线</a:t>
            </a:r>
            <a:r>
              <a:rPr lang="zh-CN" altLang="en-US" sz="2400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陡</a:t>
            </a:r>
            <a:r>
              <a:rPr lang="zh-CN" altLang="en-US" sz="2400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陡</a:t>
            </a:r>
            <a:r>
              <a:rPr lang="zh-CN" altLang="en-US" sz="2800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陡</a:t>
            </a:r>
            <a:r>
              <a:rPr lang="zh-CN" altLang="en-US" sz="3200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陡</a:t>
            </a:r>
            <a:r>
              <a:rPr lang="zh-CN" altLang="en-US" sz="3600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陡峭</a:t>
            </a:r>
            <a:endParaRPr lang="en-US" altLang="zh-CN" sz="3600" b="0" dirty="0" smtClean="0">
              <a:solidFill>
                <a:srgbClr val="FBFB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259632" y="4011910"/>
            <a:ext cx="2592288" cy="272095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3486407" y="3269625"/>
            <a:ext cx="122413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别人的</a:t>
            </a:r>
            <a:endParaRPr lang="en-US" altLang="zh-CN" b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学习曲线</a:t>
            </a:r>
            <a:endParaRPr lang="en-US" altLang="zh-CN" b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1259632" y="2067694"/>
            <a:ext cx="396044" cy="221631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"/>
          <p:cNvSpPr txBox="1">
            <a:spLocks noChangeArrowheads="1"/>
          </p:cNvSpPr>
          <p:nvPr/>
        </p:nvSpPr>
        <p:spPr bwMode="auto">
          <a:xfrm>
            <a:off x="1655676" y="2067694"/>
            <a:ext cx="122413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我自己</a:t>
            </a:r>
            <a:r>
              <a:rPr lang="zh-CN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b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学习曲线</a:t>
            </a:r>
            <a:endParaRPr lang="en-US" altLang="zh-CN" b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86407" y="2067694"/>
            <a:ext cx="1694924" cy="944958"/>
          </a:xfrm>
          <a:prstGeom prst="wedgeRoundRectCallout">
            <a:avLst>
              <a:gd name="adj1" fmla="val 82440"/>
              <a:gd name="adj2" fmla="val -20047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你爱学不学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反正我会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4041" y="1995686"/>
            <a:ext cx="725591" cy="2448272"/>
            <a:chOff x="534041" y="1995686"/>
            <a:chExt cx="725591" cy="2448272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1259631" y="1995686"/>
              <a:ext cx="1" cy="24482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"/>
            <p:cNvSpPr txBox="1">
              <a:spLocks noChangeArrowheads="1"/>
            </p:cNvSpPr>
            <p:nvPr/>
          </p:nvSpPr>
          <p:spPr bwMode="auto">
            <a:xfrm>
              <a:off x="534041" y="2095381"/>
              <a:ext cx="672497" cy="444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难度</a:t>
              </a:r>
              <a:endPara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9599" y="4297108"/>
            <a:ext cx="2901328" cy="444791"/>
            <a:chOff x="1039599" y="4297108"/>
            <a:chExt cx="2901328" cy="444791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039599" y="4299942"/>
              <a:ext cx="290132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4"/>
            <p:cNvSpPr txBox="1">
              <a:spLocks noChangeArrowheads="1"/>
            </p:cNvSpPr>
            <p:nvPr/>
          </p:nvSpPr>
          <p:spPr bwMode="auto">
            <a:xfrm>
              <a:off x="3179423" y="4297108"/>
              <a:ext cx="672497" cy="444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60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7" grpId="0" bldLvl="0" animBg="1"/>
      <p:bldP spid="46" grpId="0"/>
      <p:bldP spid="33" grpId="0" animBg="1"/>
      <p:bldP spid="34" grpId="0"/>
      <p:bldP spid="48" grpId="0"/>
      <p:bldP spid="52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0592" y="231626"/>
            <a:ext cx="1821207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面向过程和面向对象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765456"/>
            <a:ext cx="4788024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 bwMode="auto">
          <a:xfrm>
            <a:off x="379224" y="647592"/>
            <a:ext cx="4408800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每个人都有自己的时区</a:t>
            </a:r>
          </a:p>
          <a:p>
            <a:pPr algn="l"/>
            <a:r>
              <a:rPr lang="en-US" altLang="zh-CN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Everyone has their own time zone.</a:t>
            </a: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617436" y="1779662"/>
            <a:ext cx="3932373" cy="308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spcBef>
                <a:spcPts val="600"/>
              </a:spcBef>
            </a:pP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纽约</a:t>
            </a:r>
            <a:r>
              <a:rPr lang="zh-CN" altLang="en-US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时间比加州早</a:t>
            </a: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三个小时</a:t>
            </a:r>
            <a:endParaRPr lang="en-US" altLang="zh-CN" sz="8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州并没有</a:t>
            </a:r>
            <a:r>
              <a:rPr lang="zh-CN" altLang="en-US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endParaRPr lang="en-US" altLang="zh-CN" sz="16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zh-CN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zh-CN" altLang="zh-CN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上每个人本来就有自己的发展</a:t>
            </a:r>
            <a:r>
              <a:rPr lang="zh-CN" altLang="zh-CN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时区</a:t>
            </a:r>
            <a:endParaRPr lang="zh-CN" altLang="zh-CN" sz="8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zh-CN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身边</a:t>
            </a:r>
            <a:r>
              <a:rPr lang="zh-CN" altLang="zh-CN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有些人看似在你</a:t>
            </a:r>
            <a:r>
              <a:rPr lang="zh-CN" altLang="zh-CN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endParaRPr lang="zh-CN" altLang="zh-CN" sz="8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zh-CN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zh-CN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有人看似走在你</a:t>
            </a:r>
            <a:r>
              <a:rPr lang="zh-CN" altLang="zh-CN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endParaRPr lang="zh-CN" altLang="zh-CN" sz="16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zh-CN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但其实每个人在自己的时区有自己的</a:t>
            </a:r>
            <a:r>
              <a:rPr lang="zh-CN" altLang="zh-CN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步程</a:t>
            </a:r>
            <a:endParaRPr lang="en-US" altLang="zh-CN" sz="16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</a:t>
            </a:r>
            <a:r>
              <a:rPr lang="zh-CN" altLang="en-US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都在自己的时区</a:t>
            </a: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endParaRPr lang="zh-CN" altLang="en-US" sz="16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</a:t>
            </a:r>
            <a:endParaRPr lang="zh-CN" altLang="en-US" sz="16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16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，放</a:t>
            </a:r>
            <a:r>
              <a:rPr lang="zh-CN" altLang="en-US" sz="16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轻松</a:t>
            </a:r>
            <a:endParaRPr lang="zh-CN" altLang="zh-CN" sz="16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06/23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2050" name="Picture 2" descr="C:\Users\ASUS\Desktop\鸡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09" y="1675407"/>
            <a:ext cx="4303250" cy="2750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13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7" grpId="0" bldLvl="0" animBg="1"/>
      <p:bldP spid="4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5" name="Freeform 261"/>
          <p:cNvSpPr/>
          <p:nvPr/>
        </p:nvSpPr>
        <p:spPr bwMode="auto">
          <a:xfrm>
            <a:off x="2476727" y="2379846"/>
            <a:ext cx="509408" cy="50940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5242046" y="2163187"/>
            <a:ext cx="2714330" cy="790586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大特征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55" grpId="0" bldLvl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三大特征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5"/>
            <a:ext cx="255577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768567" y="869711"/>
            <a:ext cx="1931225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28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1403648" y="1734463"/>
            <a:ext cx="3469362" cy="9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对象的属性和实现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en-US" altLang="zh-CN" sz="7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对外提供公共访问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SUS\Desktop\t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2" y="750953"/>
            <a:ext cx="3114972" cy="23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4"/>
          <p:cNvSpPr txBox="1">
            <a:spLocks noChangeArrowheads="1"/>
          </p:cNvSpPr>
          <p:nvPr/>
        </p:nvSpPr>
        <p:spPr bwMode="auto">
          <a:xfrm>
            <a:off x="1413842" y="2647029"/>
            <a:ext cx="4824536" cy="76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快门就是相机为摄影者提供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7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方法将内部复杂的照相功能都隐藏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起来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4"/>
          <p:cNvSpPr txBox="1">
            <a:spLocks noChangeArrowheads="1"/>
          </p:cNvSpPr>
          <p:nvPr/>
        </p:nvSpPr>
        <p:spPr bwMode="auto">
          <a:xfrm>
            <a:off x="1403648" y="3420010"/>
            <a:ext cx="4824536" cy="85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提供一堆其他的按钮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按钮也正是接口的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12/23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70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  <p:bldP spid="91" grpId="0"/>
      <p:bldP spid="94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848824" y="3867894"/>
            <a:ext cx="2435144" cy="792088"/>
          </a:xfrm>
          <a:prstGeom prst="roundRect">
            <a:avLst/>
          </a:prstGeom>
          <a:solidFill>
            <a:srgbClr val="A6A6A6"/>
          </a:solidFill>
          <a:ln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派生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0065" y="311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有钱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1" name="Picture 3" descr="C:\Users\ASUS\Desktop\9_6_MNC~)Q5AB7V1H@W{O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54" y="3055115"/>
            <a:ext cx="828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三大特征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5"/>
            <a:ext cx="255577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768567" y="869711"/>
            <a:ext cx="1931225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8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1403648" y="1734463"/>
            <a:ext cx="3469362" cy="9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主要指的是两种或者两种以上的类之间的联系与区别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0164" y="4253588"/>
            <a:ext cx="113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冠军战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11285" y="649734"/>
            <a:ext cx="3486429" cy="4132064"/>
            <a:chOff x="5211285" y="649734"/>
            <a:chExt cx="3486429" cy="4132064"/>
          </a:xfrm>
        </p:grpSpPr>
        <p:pic>
          <p:nvPicPr>
            <p:cNvPr id="2050" name="Picture 2" descr="C:\Users\ASUS\Desktop\c1221dcda22ab42e7e91599b9e32a740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85" y="649734"/>
              <a:ext cx="3486429" cy="41320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285" y="649734"/>
              <a:ext cx="1235330" cy="1239773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4844936" y="3867894"/>
            <a:ext cx="3875454" cy="913904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派生</a:t>
            </a:r>
            <a:r>
              <a:rPr lang="zh-CN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不仅可以</a:t>
            </a:r>
            <a:r>
              <a:rPr lang="zh-CN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直接具有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lang="zh-CN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</a:t>
            </a:r>
            <a:r>
              <a:rPr lang="zh-CN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</a:t>
            </a: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可以扩展新功能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35696" y="2715766"/>
            <a:ext cx="1302633" cy="792088"/>
            <a:chOff x="1835696" y="2715766"/>
            <a:chExt cx="1302633" cy="792088"/>
          </a:xfrm>
        </p:grpSpPr>
        <p:sp>
          <p:nvSpPr>
            <p:cNvPr id="2" name="圆角矩形 1"/>
            <p:cNvSpPr/>
            <p:nvPr/>
          </p:nvSpPr>
          <p:spPr>
            <a:xfrm>
              <a:off x="1835696" y="2715766"/>
              <a:ext cx="1302633" cy="792088"/>
            </a:xfrm>
            <a:prstGeom prst="roundRect">
              <a:avLst/>
            </a:prstGeom>
            <a:solidFill>
              <a:srgbClr val="A6A6A6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基类：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endParaRPr lang="en-US" altLang="zh-CN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3833" y="3111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有钱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13/23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286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1326 L 0.00625 0.2223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86" grpId="0" bldLvl="0" animBg="1"/>
      <p:bldP spid="87" grpId="0"/>
      <p:bldP spid="91" grpId="0"/>
      <p:bldP spid="3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三大特征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5"/>
            <a:ext cx="255577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768567" y="869711"/>
            <a:ext cx="1931225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en-US" altLang="zh-CN" sz="28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1403648" y="1734463"/>
            <a:ext cx="3888432" cy="9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的同一种动作或者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的派生类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上有不同的实现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5407" y="2236176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Brush Script MT" panose="03060802040406070304" pitchFamily="66" charset="0"/>
              </a:rPr>
              <a:t>Python</a:t>
            </a:r>
            <a:endParaRPr lang="zh-CN" altLang="en-US" sz="2800" b="1" dirty="0">
              <a:latin typeface="Bradley Hand ITC" panose="03070402050302030203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0011" y="3140905"/>
            <a:ext cx="1292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Bradley Hand ITC" panose="03070402050302030203" pitchFamily="66" charset="0"/>
              </a:rPr>
              <a:t>P</a:t>
            </a:r>
            <a:r>
              <a:rPr lang="en-US" altLang="zh-CN" sz="2800" b="1" dirty="0" smtClean="0">
                <a:latin typeface="Bradley Hand ITC" panose="03070402050302030203" pitchFamily="66" charset="0"/>
              </a:rPr>
              <a:t>ython</a:t>
            </a:r>
            <a:endParaRPr lang="zh-CN" altLang="en-US" sz="2800" b="1" dirty="0">
              <a:latin typeface="Bradley Hand ITC" panose="03070402050302030203" pitchFamily="66" charset="0"/>
            </a:endParaRPr>
          </a:p>
          <a:p>
            <a:endParaRPr lang="zh-CN" altLang="en-US" sz="2800" b="1" dirty="0">
              <a:latin typeface="Brush Script MT" panose="030608020404060703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16533" y="404658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？？？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789495" y="3029055"/>
            <a:ext cx="1584176" cy="621919"/>
          </a:xfrm>
          <a:prstGeom prst="roundRect">
            <a:avLst/>
          </a:prstGeom>
          <a:solidFill>
            <a:srgbClr val="A6A6A6"/>
          </a:solidFill>
          <a:ln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基类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人类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195767" y="2186827"/>
            <a:ext cx="1935973" cy="621919"/>
          </a:xfrm>
          <a:prstGeom prst="roundRect">
            <a:avLst/>
          </a:prstGeom>
          <a:solidFill>
            <a:srgbClr val="A6A6A6"/>
          </a:solidFill>
          <a:ln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派生类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205000" y="3091556"/>
            <a:ext cx="1935973" cy="621919"/>
          </a:xfrm>
          <a:prstGeom prst="roundRect">
            <a:avLst/>
          </a:prstGeom>
          <a:solidFill>
            <a:srgbClr val="A6A6A6"/>
          </a:solidFill>
          <a:ln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派生类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213243" y="3997237"/>
            <a:ext cx="1935973" cy="621919"/>
          </a:xfrm>
          <a:prstGeom prst="roundRect">
            <a:avLst/>
          </a:prstGeom>
          <a:solidFill>
            <a:srgbClr val="A6A6A6"/>
          </a:solidFill>
          <a:ln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派生类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中医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545256" y="3926687"/>
            <a:ext cx="4386784" cy="38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比如书写“</a:t>
            </a:r>
            <a:r>
              <a:rPr lang="en-US" altLang="zh-CN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”这个单词的行为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779912" y="2571750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14/23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39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  <p:bldP spid="91" grpId="0"/>
      <p:bldP spid="3" grpId="0"/>
      <p:bldP spid="34" grpId="0"/>
      <p:bldP spid="25" grpId="0" animBg="1"/>
      <p:bldP spid="29" grpId="0" animBg="1"/>
      <p:bldP spid="35" grpId="0" animBg="1"/>
      <p:bldP spid="36" grpId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2441288" y="2318905"/>
            <a:ext cx="672929" cy="577247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6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5242046" y="2163187"/>
            <a:ext cx="2714330" cy="790586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48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4"/>
            <a:ext cx="3419872" cy="10801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107505" y="1022204"/>
            <a:ext cx="3287366" cy="10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开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闭</a:t>
            </a:r>
            <a:r>
              <a:rPr lang="zh-CN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原则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losed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rinciple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1323760" y="2427734"/>
            <a:ext cx="3469362" cy="9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对扩展开放，对修改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9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增加新功能，不改变原有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SUS\Desktop\1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61597"/>
            <a:ext cx="3960900" cy="39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16/23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107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4"/>
            <a:ext cx="3419872" cy="10801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107505" y="1022204"/>
            <a:ext cx="3287366" cy="10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类的单一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职责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ingle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esponsibility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rinciple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952374" y="2427734"/>
            <a:ext cx="396832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一个类有且只有一个改变它的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zh-CN" altLang="en-US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05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的功能要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包罗万象，跟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杂货店一样</a:t>
            </a:r>
            <a:endParaRPr lang="zh-CN" altLang="en-US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7" r="25826"/>
          <a:stretch/>
        </p:blipFill>
        <p:spPr>
          <a:xfrm>
            <a:off x="5148064" y="627534"/>
            <a:ext cx="3373608" cy="4227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17/23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3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4"/>
            <a:ext cx="3419872" cy="10801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107505" y="1022204"/>
            <a:ext cx="3287366" cy="10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依赖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倒置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ependency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nversion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rinciple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867475" y="2188183"/>
            <a:ext cx="2654359" cy="9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抽象不应该依赖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9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应该依赖抽象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871951" y="3003798"/>
            <a:ext cx="3438064" cy="72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24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are you </a:t>
            </a:r>
            <a:r>
              <a:rPr lang="en-US" altLang="zh-CN" sz="24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?</a:t>
            </a:r>
          </a:p>
        </p:txBody>
      </p:sp>
      <p:pic>
        <p:nvPicPr>
          <p:cNvPr id="4098" name="Picture 2" descr="C:\Users\ASUS\Desktop\记得记得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"/>
          <a:stretch/>
        </p:blipFill>
        <p:spPr bwMode="auto">
          <a:xfrm>
            <a:off x="5272539" y="612973"/>
            <a:ext cx="2975663" cy="423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71507" y="3864315"/>
            <a:ext cx="3347635" cy="576066"/>
            <a:chOff x="671507" y="3864315"/>
            <a:chExt cx="3347635" cy="576066"/>
          </a:xfrm>
        </p:grpSpPr>
        <p:sp>
          <p:nvSpPr>
            <p:cNvPr id="2" name="圆角矩形 1"/>
            <p:cNvSpPr/>
            <p:nvPr/>
          </p:nvSpPr>
          <p:spPr>
            <a:xfrm>
              <a:off x="671507" y="3864317"/>
              <a:ext cx="1164189" cy="576064"/>
            </a:xfrm>
            <a:prstGeom prst="roundRect">
              <a:avLst/>
            </a:prstGeom>
            <a:solidFill>
              <a:srgbClr val="A6A6A6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中国人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093379" y="3864315"/>
              <a:ext cx="925763" cy="576064"/>
            </a:xfrm>
            <a:prstGeom prst="roundRect">
              <a:avLst/>
            </a:prstGeom>
            <a:solidFill>
              <a:srgbClr val="A6A6A6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你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 flipH="1">
              <a:off x="2083756" y="3939899"/>
              <a:ext cx="832059" cy="42489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18/23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3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  <p:bldP spid="91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689579" y="-528941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10540" y="223984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66653" y="-459451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121277" y="1030588"/>
            <a:ext cx="871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31760" y="1749158"/>
            <a:ext cx="896234" cy="1678118"/>
            <a:chOff x="1341347" y="2018160"/>
            <a:chExt cx="896234" cy="1678118"/>
          </a:xfrm>
        </p:grpSpPr>
        <p:grpSp>
          <p:nvGrpSpPr>
            <p:cNvPr id="81" name="组合 80"/>
            <p:cNvGrpSpPr/>
            <p:nvPr/>
          </p:nvGrpSpPr>
          <p:grpSpPr>
            <a:xfrm>
              <a:off x="1341347" y="2018160"/>
              <a:ext cx="896234" cy="808057"/>
              <a:chOff x="3720691" y="2824413"/>
              <a:chExt cx="1341120" cy="1209172"/>
            </a:xfrm>
          </p:grpSpPr>
          <p:sp>
            <p:nvSpPr>
              <p:cNvPr id="8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84" name="Freeform 5"/>
            <p:cNvSpPr/>
            <p:nvPr/>
          </p:nvSpPr>
          <p:spPr bwMode="auto">
            <a:xfrm rot="1855731">
              <a:off x="1402719" y="2073492"/>
              <a:ext cx="773492" cy="69739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1639935" y="2256891"/>
              <a:ext cx="293926" cy="36779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357420" y="2991983"/>
              <a:ext cx="784702" cy="704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1200" kern="10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PART 01</a:t>
              </a:r>
            </a:p>
            <a:p>
              <a:pPr algn="ctr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2000" b="1" kern="10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51005" y="1793946"/>
            <a:ext cx="1210589" cy="1646608"/>
            <a:chOff x="2594991" y="2049670"/>
            <a:chExt cx="1210589" cy="1646608"/>
          </a:xfrm>
        </p:grpSpPr>
        <p:grpSp>
          <p:nvGrpSpPr>
            <p:cNvPr id="85" name="组合 84"/>
            <p:cNvGrpSpPr/>
            <p:nvPr/>
          </p:nvGrpSpPr>
          <p:grpSpPr>
            <a:xfrm>
              <a:off x="2761619" y="2049670"/>
              <a:ext cx="861221" cy="776489"/>
              <a:chOff x="3720691" y="2824413"/>
              <a:chExt cx="1341120" cy="1209172"/>
            </a:xfrm>
          </p:grpSpPr>
          <p:sp>
            <p:nvSpPr>
              <p:cNvPr id="86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88" name="Freeform 5"/>
            <p:cNvSpPr/>
            <p:nvPr/>
          </p:nvSpPr>
          <p:spPr bwMode="auto">
            <a:xfrm rot="1855731">
              <a:off x="2820593" y="2102841"/>
              <a:ext cx="743274" cy="67014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261"/>
            <p:cNvSpPr/>
            <p:nvPr/>
          </p:nvSpPr>
          <p:spPr bwMode="auto">
            <a:xfrm>
              <a:off x="2989671" y="2270057"/>
              <a:ext cx="389353" cy="389353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594991" y="2991983"/>
              <a:ext cx="1210589" cy="704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1200" kern="10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PART 02</a:t>
              </a:r>
            </a:p>
            <a:p>
              <a:pPr algn="ctr">
                <a:spcBef>
                  <a:spcPts val="500"/>
                </a:spcBef>
                <a:defRPr/>
              </a:pPr>
              <a:r>
                <a:rPr lang="zh-CN" altLang="en-US" sz="2000" b="1" kern="10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三大特征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33247" y="1779662"/>
            <a:ext cx="1210589" cy="1646608"/>
            <a:chOff x="3981191" y="2049670"/>
            <a:chExt cx="1210589" cy="1646608"/>
          </a:xfrm>
        </p:grpSpPr>
        <p:grpSp>
          <p:nvGrpSpPr>
            <p:cNvPr id="89" name="组合 88"/>
            <p:cNvGrpSpPr/>
            <p:nvPr/>
          </p:nvGrpSpPr>
          <p:grpSpPr>
            <a:xfrm>
              <a:off x="4146473" y="2049670"/>
              <a:ext cx="861221" cy="776489"/>
              <a:chOff x="3720691" y="2824413"/>
              <a:chExt cx="1341120" cy="1209172"/>
            </a:xfrm>
          </p:grpSpPr>
          <p:sp>
            <p:nvSpPr>
              <p:cNvPr id="90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2" name="Freeform 5"/>
            <p:cNvSpPr/>
            <p:nvPr/>
          </p:nvSpPr>
          <p:spPr bwMode="auto">
            <a:xfrm rot="1855731">
              <a:off x="4205447" y="2102841"/>
              <a:ext cx="743274" cy="67014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grpSp>
          <p:nvGrpSpPr>
            <p:cNvPr id="41" name="组合 40"/>
            <p:cNvGrpSpPr>
              <a:grpSpLocks noChangeAspect="1"/>
            </p:cNvGrpSpPr>
            <p:nvPr/>
          </p:nvGrpSpPr>
          <p:grpSpPr>
            <a:xfrm>
              <a:off x="4373991" y="2243555"/>
              <a:ext cx="453151" cy="388719"/>
              <a:chOff x="5084763" y="971548"/>
              <a:chExt cx="323865" cy="277813"/>
            </a:xfrm>
            <a:solidFill>
              <a:srgbClr val="414455"/>
            </a:solidFill>
          </p:grpSpPr>
          <p:sp>
            <p:nvSpPr>
              <p:cNvPr id="42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981191" y="2991983"/>
              <a:ext cx="1210589" cy="704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1200" kern="10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PART 03</a:t>
              </a:r>
            </a:p>
            <a:p>
              <a:pPr algn="ctr">
                <a:spcBef>
                  <a:spcPts val="500"/>
                </a:spcBef>
                <a:defRPr/>
              </a:pPr>
              <a:r>
                <a:rPr lang="zh-CN" altLang="en-US" sz="2000" b="1" kern="10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设计原则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28" grpId="0"/>
      <p:bldP spid="79" grpId="0" bldLvl="0" animBg="1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4"/>
            <a:ext cx="3419872" cy="10801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107505" y="1022204"/>
            <a:ext cx="3287366" cy="10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组合复用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原则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omposite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euse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rinciple</a:t>
            </a:r>
            <a:endParaRPr lang="zh-C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1341577" y="2355726"/>
            <a:ext cx="3469362" cy="9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仅仅为了代码复用优先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9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因为组合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的耦合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性低于继承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C:\Users\ASUS\Desktop\123314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23" y="590525"/>
            <a:ext cx="3048753" cy="1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ASUS\Desktop\123314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23" y="2016308"/>
            <a:ext cx="3048753" cy="1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ASUS\Desktop\123314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23" y="3435846"/>
            <a:ext cx="3048753" cy="1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19/23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3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4"/>
            <a:ext cx="3419872" cy="10801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107505" y="1022204"/>
            <a:ext cx="3287366" cy="10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里氏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替换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L</a:t>
            </a:r>
            <a:r>
              <a:rPr lang="en-US" altLang="zh-CN" dirty="0" err="1">
                <a:solidFill>
                  <a:srgbClr val="414455"/>
                </a:solidFill>
              </a:rPr>
              <a:t>iskov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414455"/>
                </a:solidFill>
              </a:rPr>
              <a:t>ubstitution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414455"/>
                </a:solidFill>
              </a:rPr>
              <a:t>rinciple</a:t>
            </a:r>
            <a:endParaRPr lang="zh-CN" altLang="zh-CN" dirty="0">
              <a:solidFill>
                <a:srgbClr val="414455"/>
              </a:solidFill>
            </a:endParaRPr>
          </a:p>
        </p:txBody>
      </p: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751148" y="2170590"/>
            <a:ext cx="4396915" cy="227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出现的地方可以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被派生类替换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7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替换后依然保持原功能</a:t>
            </a:r>
          </a:p>
          <a:p>
            <a:pPr algn="l"/>
            <a:endParaRPr lang="en-US" altLang="zh-CN" sz="24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重写基类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8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选择扩展重写，防止改变了功能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03" y="620701"/>
            <a:ext cx="2616057" cy="4121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3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4"/>
            <a:ext cx="3419872" cy="10801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107505" y="1022204"/>
            <a:ext cx="3287366" cy="10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迪米特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法则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emeter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934243" y="2427733"/>
            <a:ext cx="3469362" cy="9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不要和陌生人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说话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9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类与类交互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时尽量降低</a:t>
            </a:r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耦合度</a:t>
            </a:r>
          </a:p>
        </p:txBody>
      </p:sp>
      <p:pic>
        <p:nvPicPr>
          <p:cNvPr id="6146" name="Picture 2" descr="C:\Users\ASUS\Desktop\小红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23" y="843558"/>
            <a:ext cx="3763120" cy="3543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21/23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3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0" y="987575"/>
            <a:ext cx="34198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107505" y="1022204"/>
            <a:ext cx="3287366" cy="75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7689" y="1979998"/>
            <a:ext cx="4292885" cy="504056"/>
            <a:chOff x="458222" y="1979998"/>
            <a:chExt cx="4292885" cy="504056"/>
          </a:xfrm>
        </p:grpSpPr>
        <p:sp>
          <p:nvSpPr>
            <p:cNvPr id="91" name="Rectangle 4"/>
            <p:cNvSpPr txBox="1">
              <a:spLocks noChangeArrowheads="1"/>
            </p:cNvSpPr>
            <p:nvPr/>
          </p:nvSpPr>
          <p:spPr bwMode="auto">
            <a:xfrm>
              <a:off x="981333" y="1979998"/>
              <a:ext cx="3769774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/>
              <a:r>
                <a:rPr lang="zh-CN" altLang="en-US" b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抽象会使复杂的问题更加</a:t>
              </a:r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简单化</a:t>
              </a:r>
              <a:endPara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5"/>
            <p:cNvSpPr/>
            <p:nvPr/>
          </p:nvSpPr>
          <p:spPr bwMode="auto">
            <a:xfrm rot="1855731">
              <a:off x="458222" y="2024346"/>
              <a:ext cx="474113" cy="42746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rgbClr val="414455"/>
                </a:solidFill>
              </a:endParaRPr>
            </a:p>
          </p:txBody>
        </p:sp>
        <p:sp>
          <p:nvSpPr>
            <p:cNvPr id="24" name="TextBox 7"/>
            <p:cNvSpPr>
              <a:spLocks noChangeArrowheads="1"/>
            </p:cNvSpPr>
            <p:nvPr/>
          </p:nvSpPr>
          <p:spPr bwMode="auto">
            <a:xfrm>
              <a:off x="477195" y="2117726"/>
              <a:ext cx="431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8130" y="2542840"/>
            <a:ext cx="3863318" cy="745025"/>
            <a:chOff x="447902" y="2542840"/>
            <a:chExt cx="3863318" cy="745025"/>
          </a:xfrm>
        </p:grpSpPr>
        <p:sp>
          <p:nvSpPr>
            <p:cNvPr id="22" name="Rectangle 4"/>
            <p:cNvSpPr txBox="1">
              <a:spLocks noChangeArrowheads="1"/>
            </p:cNvSpPr>
            <p:nvPr/>
          </p:nvSpPr>
          <p:spPr bwMode="auto">
            <a:xfrm>
              <a:off x="981333" y="2542840"/>
              <a:ext cx="3329887" cy="745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/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r>
                <a:rPr lang="zh-CN" altLang="en-US" b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更符合人类的</a:t>
              </a:r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思维</a:t>
              </a:r>
              <a:endParaRPr lang="en-US" altLang="zh-CN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面向过程</a:t>
              </a:r>
              <a:r>
                <a:rPr lang="zh-CN" altLang="en-US" b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则是机器的思想</a:t>
              </a: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447902" y="2701620"/>
              <a:ext cx="474113" cy="42746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rgbClr val="414455"/>
                </a:solidFill>
              </a:endParaRPr>
            </a:p>
          </p:txBody>
        </p:sp>
        <p:sp>
          <p:nvSpPr>
            <p:cNvPr id="26" name="TextBox 7"/>
            <p:cNvSpPr>
              <a:spLocks noChangeArrowheads="1"/>
            </p:cNvSpPr>
            <p:nvPr/>
          </p:nvSpPr>
          <p:spPr bwMode="auto">
            <a:xfrm>
              <a:off x="466875" y="2795000"/>
              <a:ext cx="431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5674" y="3291830"/>
            <a:ext cx="4393254" cy="792088"/>
            <a:chOff x="474454" y="3291830"/>
            <a:chExt cx="4393254" cy="792088"/>
          </a:xfrm>
        </p:grpSpPr>
        <p:sp>
          <p:nvSpPr>
            <p:cNvPr id="21" name="Rectangle 4"/>
            <p:cNvSpPr txBox="1">
              <a:spLocks noChangeArrowheads="1"/>
            </p:cNvSpPr>
            <p:nvPr/>
          </p:nvSpPr>
          <p:spPr bwMode="auto">
            <a:xfrm>
              <a:off x="971600" y="3291830"/>
              <a:ext cx="389610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/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我们要从</a:t>
              </a:r>
              <a:r>
                <a:rPr lang="zh-CN" altLang="en-US" b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以前面向过程的</a:t>
              </a:r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执行者</a:t>
              </a:r>
              <a:endParaRPr lang="en-US" altLang="zh-CN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变成面向对象的</a:t>
              </a:r>
              <a:r>
                <a:rPr lang="zh-CN" altLang="en-US" b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指挥</a:t>
              </a:r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者</a:t>
              </a:r>
              <a:endPara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/>
            <p:nvPr/>
          </p:nvSpPr>
          <p:spPr bwMode="auto">
            <a:xfrm rot="1855731">
              <a:off x="474454" y="3365895"/>
              <a:ext cx="474113" cy="42746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rgbClr val="414455"/>
                </a:solidFill>
              </a:endParaRPr>
            </a:p>
          </p:txBody>
        </p:sp>
        <p:sp>
          <p:nvSpPr>
            <p:cNvPr id="28" name="TextBox 7"/>
            <p:cNvSpPr>
              <a:spLocks noChangeArrowheads="1"/>
            </p:cNvSpPr>
            <p:nvPr/>
          </p:nvSpPr>
          <p:spPr bwMode="auto">
            <a:xfrm>
              <a:off x="493427" y="3459275"/>
              <a:ext cx="431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r="21675"/>
          <a:stretch/>
        </p:blipFill>
        <p:spPr>
          <a:xfrm>
            <a:off x="4942523" y="734584"/>
            <a:ext cx="3837726" cy="379263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2523" y="662179"/>
            <a:ext cx="3849236" cy="3937445"/>
            <a:chOff x="4942523" y="662179"/>
            <a:chExt cx="3849236" cy="393744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83" r="17470"/>
            <a:stretch/>
          </p:blipFill>
          <p:spPr>
            <a:xfrm>
              <a:off x="4942523" y="662179"/>
              <a:ext cx="3849236" cy="393744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94189" y="3947860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地主家也没余粮啊</a:t>
              </a:r>
              <a:endPara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8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22/23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48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314" y="1437748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/>
        </p:nvGrpSpPr>
        <p:grpSpPr>
          <a:xfrm>
            <a:off x="2047177" y="2118878"/>
            <a:ext cx="1005578" cy="906643"/>
            <a:chOff x="3720691" y="2824413"/>
            <a:chExt cx="1341120" cy="1209172"/>
          </a:xfrm>
        </p:grpSpPr>
        <p:sp>
          <p:nvSpPr>
            <p:cNvPr id="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" name="Freeform 89"/>
          <p:cNvSpPr>
            <a:spLocks noEditPoints="1"/>
          </p:cNvSpPr>
          <p:nvPr/>
        </p:nvSpPr>
        <p:spPr bwMode="auto">
          <a:xfrm>
            <a:off x="2435606" y="2381193"/>
            <a:ext cx="237184" cy="382013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3181481" y="2302241"/>
            <a:ext cx="4102914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9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</a:t>
            </a:r>
            <a:r>
              <a:rPr lang="zh-CN" altLang="en-US" sz="4950" b="1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谢您的</a:t>
            </a:r>
            <a:r>
              <a:rPr lang="zh-CN" altLang="en-US" sz="49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倾听</a:t>
            </a: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3181481" y="2094980"/>
            <a:ext cx="38329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anose="020B0604020202020204" pitchFamily="34" charset="-34"/>
                <a:sym typeface="微软雅黑" panose="020B0503020204020204" pitchFamily="34" charset="-122"/>
              </a:rPr>
              <a:t>THANK YOU FOR </a:t>
            </a:r>
            <a:r>
              <a:rPr lang="en-US" altLang="zh-CN" sz="150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anose="020B0604020202020204" pitchFamily="34" charset="-34"/>
                <a:sym typeface="微软雅黑" panose="020B0503020204020204" pitchFamily="34" charset="-122"/>
              </a:rPr>
              <a:t>YOUR </a:t>
            </a:r>
            <a:r>
              <a:rPr lang="en-US" altLang="zh-CN" sz="150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anose="020B0604020202020204" pitchFamily="34" charset="-34"/>
                <a:sym typeface="微软雅黑" panose="020B0503020204020204" pitchFamily="34" charset="-122"/>
              </a:rPr>
              <a:t>LISTENING.</a:t>
            </a:r>
            <a:endParaRPr lang="zh-CN" altLang="en-US" sz="150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43726" y="1978289"/>
            <a:ext cx="208734" cy="138347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5" name="Freeform 5"/>
          <p:cNvSpPr/>
          <p:nvPr/>
        </p:nvSpPr>
        <p:spPr bwMode="auto">
          <a:xfrm rot="1855731">
            <a:off x="2119771" y="2177029"/>
            <a:ext cx="867861" cy="78247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/>
      <p:bldP spid="20" grpId="0"/>
      <p:bldP spid="2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950" b="1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242046" y="2163187"/>
            <a:ext cx="2051694" cy="790586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Freeform 126"/>
          <p:cNvSpPr>
            <a:spLocks noChangeAspect="1" noEditPoints="1"/>
          </p:cNvSpPr>
          <p:nvPr/>
        </p:nvSpPr>
        <p:spPr bwMode="auto">
          <a:xfrm>
            <a:off x="2591422" y="2358888"/>
            <a:ext cx="396354" cy="49596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5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1" grpId="0" bldLvl="0" animBg="1"/>
      <p:bldP spid="72" grpId="0" bldLvl="0" animBg="1"/>
      <p:bldP spid="81" grpId="0"/>
      <p:bldP spid="112" grpId="0"/>
      <p:bldP spid="175" grpId="0" bldLvl="0" animBg="1"/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74741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面向过程和面向对象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04/23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25"/>
          <p:cNvSpPr txBox="1"/>
          <p:nvPr/>
        </p:nvSpPr>
        <p:spPr>
          <a:xfrm>
            <a:off x="798161" y="1779662"/>
            <a:ext cx="7016829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在很</a:t>
            </a:r>
            <a:r>
              <a:rPr lang="zh-CN" altLang="en-US" sz="2000" dirty="0"/>
              <a:t>久</a:t>
            </a:r>
            <a:r>
              <a:rPr lang="zh-CN" altLang="zh-CN" sz="2000" dirty="0" smtClean="0"/>
              <a:t>很</a:t>
            </a:r>
            <a:r>
              <a:rPr lang="zh-CN" altLang="en-US" sz="2000" dirty="0" smtClean="0"/>
              <a:t>久</a:t>
            </a:r>
            <a:r>
              <a:rPr lang="zh-CN" altLang="zh-CN" sz="2000" dirty="0" smtClean="0"/>
              <a:t>以前</a:t>
            </a:r>
            <a:r>
              <a:rPr lang="zh-CN" altLang="zh-CN" sz="2000" dirty="0"/>
              <a:t>的编程是面向过程的，比如实现一个算术运算</a:t>
            </a:r>
            <a:r>
              <a:rPr lang="en-US" altLang="zh-CN" sz="2000" dirty="0"/>
              <a:t>1+1 = 2</a:t>
            </a:r>
            <a:r>
              <a:rPr lang="zh-CN" altLang="zh-CN" sz="2000" dirty="0"/>
              <a:t>，</a:t>
            </a:r>
            <a:r>
              <a:rPr lang="zh-CN" altLang="zh-CN" sz="2000" dirty="0" smtClean="0"/>
              <a:t>通过</a:t>
            </a:r>
            <a:r>
              <a:rPr lang="zh-CN" altLang="en-US" sz="2000" dirty="0" smtClean="0"/>
              <a:t>一</a:t>
            </a:r>
            <a:r>
              <a:rPr lang="zh-CN" altLang="zh-CN" sz="2000" dirty="0" smtClean="0"/>
              <a:t>个</a:t>
            </a:r>
            <a:r>
              <a:rPr lang="zh-CN" altLang="zh-CN" sz="2000" dirty="0"/>
              <a:t>简单的算法就可以解决问题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但是</a:t>
            </a:r>
            <a:r>
              <a:rPr lang="zh-CN" altLang="zh-CN" sz="2000" dirty="0"/>
              <a:t>随着时代的进步，人们不满足现有的算法了，因为</a:t>
            </a:r>
            <a:r>
              <a:rPr lang="zh-CN" altLang="zh-CN" sz="2000" dirty="0" smtClean="0"/>
              <a:t>问题</a:t>
            </a:r>
            <a:r>
              <a:rPr lang="zh-CN" altLang="en-US" sz="2000" dirty="0" smtClean="0"/>
              <a:t>变得</a:t>
            </a:r>
            <a:r>
              <a:rPr lang="zh-CN" altLang="zh-CN" sz="2000" dirty="0" smtClean="0"/>
              <a:t>越来越复杂，比如</a:t>
            </a:r>
            <a:r>
              <a:rPr lang="zh-CN" altLang="en-US" sz="2000" dirty="0" smtClean="0"/>
              <a:t>做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个班级的学生的数据分析，这样就有了对象这个概念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慢慢的就出现了面向对象的思想。</a:t>
            </a:r>
            <a:endParaRPr lang="en-US" altLang="zh-CN" sz="2000" dirty="0" smtClean="0"/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一切</a:t>
            </a:r>
            <a:r>
              <a:rPr lang="zh-CN" altLang="zh-CN" sz="2000" dirty="0"/>
              <a:t>事物皆对象</a:t>
            </a:r>
            <a:r>
              <a:rPr lang="zh-CN" altLang="zh-CN" sz="2000" dirty="0" smtClean="0"/>
              <a:t>。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768568" y="790277"/>
            <a:ext cx="7016829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ladimir Script" panose="03050402040407070305" pitchFamily="66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Object Oriented</a:t>
            </a:r>
            <a:endParaRPr lang="zh-CN" altLang="en-US" sz="4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Vladimir Script" panose="03050402040407070305" pitchFamily="66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0592" y="231626"/>
            <a:ext cx="1821207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面向过程和面向对象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715405" y="751846"/>
            <a:ext cx="7032941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4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</a:t>
            </a:r>
            <a:r>
              <a:rPr lang="zh-CN" altLang="en-US" sz="24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个简单的例子</a:t>
            </a:r>
            <a:endParaRPr lang="en-US" altLang="zh-CN" sz="24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来区分 </a:t>
            </a:r>
            <a:r>
              <a:rPr lang="zh-CN" altLang="en-US" sz="24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zh-CN" altLang="en-US" sz="2400" i="1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24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sz="24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3486" y="2117985"/>
            <a:ext cx="5757614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 bwMode="auto">
          <a:xfrm>
            <a:off x="768567" y="2211710"/>
            <a:ext cx="4955561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4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</a:t>
            </a:r>
            <a:r>
              <a:rPr lang="zh-CN" altLang="en-US" sz="24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24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想吃</a:t>
            </a:r>
            <a:r>
              <a:rPr lang="zh-CN" altLang="en-US" sz="24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鱼香肉丝，怎么办？</a:t>
            </a:r>
            <a:endParaRPr lang="en-US" altLang="zh-CN" sz="24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 rot="21374410">
            <a:off x="7473862" y="3371193"/>
            <a:ext cx="940559" cy="1079148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05/23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4" grpId="0" bldLvl="0" animBg="1"/>
      <p:bldP spid="47" grpId="0" bldLvl="0" animBg="1"/>
      <p:bldP spid="46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0592" y="231626"/>
            <a:ext cx="1821207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面向过程和面向对象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987575"/>
            <a:ext cx="363589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 bwMode="auto">
          <a:xfrm>
            <a:off x="768567" y="869711"/>
            <a:ext cx="2867329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面向过程的思想</a:t>
            </a:r>
            <a:endParaRPr lang="en-US" altLang="zh-CN" sz="28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1475656" y="1840915"/>
            <a:ext cx="1948502" cy="60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买食材自己做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475656" y="2536330"/>
            <a:ext cx="5688632" cy="60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问题就来了，做鱼香肉丝，该买什么鱼呢？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876256" y="2366321"/>
            <a:ext cx="2448273" cy="2777179"/>
            <a:chOff x="3513680" y="1931126"/>
            <a:chExt cx="5164640" cy="5192384"/>
          </a:xfrm>
        </p:grpSpPr>
        <p:pic>
          <p:nvPicPr>
            <p:cNvPr id="30" name="Picture 2" descr="E:\lizzy\PPT-by lizzy\自制PNG\iphone5-b.pn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>
              <a:fillRect/>
            </a:stretch>
          </p:blipFill>
          <p:spPr bwMode="auto">
            <a:xfrm>
              <a:off x="3513680" y="1931126"/>
              <a:ext cx="5164640" cy="5192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4405360" y="3112169"/>
              <a:ext cx="3276704" cy="4011341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3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06/23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51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7" grpId="0" bldLvl="0" animBg="1"/>
      <p:bldP spid="4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度结果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992251" y="4316877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cxnSp>
        <p:nvCxnSpPr>
          <p:cNvPr id="100" name="直接连接符 99"/>
          <p:cNvCxnSpPr/>
          <p:nvPr/>
        </p:nvCxnSpPr>
        <p:spPr>
          <a:xfrm>
            <a:off x="1522976" y="4597462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754027" y="4499669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r="21290"/>
          <a:stretch/>
        </p:blipFill>
        <p:spPr>
          <a:xfrm>
            <a:off x="1093047" y="692865"/>
            <a:ext cx="1686679" cy="181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4"/>
          <a:stretch/>
        </p:blipFill>
        <p:spPr>
          <a:xfrm>
            <a:off x="5208419" y="692865"/>
            <a:ext cx="3316798" cy="375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92865"/>
            <a:ext cx="2200679" cy="1734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2" b="25434"/>
          <a:stretch/>
        </p:blipFill>
        <p:spPr>
          <a:xfrm>
            <a:off x="1093047" y="2706613"/>
            <a:ext cx="4023448" cy="1478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2928868" y="1752815"/>
            <a:ext cx="3664482" cy="1512168"/>
          </a:xfrm>
          <a:prstGeom prst="roundRect">
            <a:avLst/>
          </a:prstGeom>
          <a:solidFill>
            <a:schemeClr val="bg1">
              <a:lumMod val="75000"/>
              <a:alpha val="9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细节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</a:p>
        </p:txBody>
      </p:sp>
      <p:sp>
        <p:nvSpPr>
          <p:cNvPr id="28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07/23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0592" y="231626"/>
            <a:ext cx="1821207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面向过程和面向对象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987575"/>
            <a:ext cx="363589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 bwMode="auto">
          <a:xfrm>
            <a:off x="768567" y="869711"/>
            <a:ext cx="2867329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zh-CN" altLang="en-US" sz="28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的思想</a:t>
            </a:r>
            <a:endParaRPr lang="en-US" altLang="zh-CN" sz="28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1475656" y="1840915"/>
            <a:ext cx="1948502" cy="60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去找做鱼的人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475656" y="2536330"/>
            <a:ext cx="5688632" cy="60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这就是面向过程和面向对象的区别</a:t>
            </a:r>
            <a:endParaRPr lang="en-US" altLang="zh-CN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9" r="5000"/>
          <a:stretch/>
        </p:blipFill>
        <p:spPr>
          <a:xfrm>
            <a:off x="5957263" y="1779663"/>
            <a:ext cx="3049282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08/23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188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7" grpId="0" bldLvl="0" animBg="1"/>
      <p:bldP spid="4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0592" y="231626"/>
            <a:ext cx="1821207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面向过程和面向对象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987575"/>
            <a:ext cx="43199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 bwMode="auto">
          <a:xfrm>
            <a:off x="768567" y="869711"/>
            <a:ext cx="3551405" cy="10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面向对象思想的优势</a:t>
            </a:r>
            <a:endParaRPr lang="en-US" altLang="zh-CN" sz="2800" b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10870" y="2037816"/>
            <a:ext cx="2933130" cy="776151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6269794" y="1988442"/>
            <a:ext cx="2622685" cy="8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3200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降低耦合性</a:t>
            </a:r>
            <a:endParaRPr lang="en-US" altLang="zh-CN" sz="3200" b="0" dirty="0" smtClean="0">
              <a:solidFill>
                <a:srgbClr val="FBFB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10870" y="2980488"/>
            <a:ext cx="2933130" cy="776151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6269794" y="2931114"/>
            <a:ext cx="2622685" cy="8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3200" b="0" dirty="0" smtClean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提高维护性</a:t>
            </a:r>
            <a:endParaRPr lang="en-US" altLang="zh-CN" sz="3200" b="0" dirty="0" smtClean="0">
              <a:solidFill>
                <a:srgbClr val="FBFB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309" y="2124784"/>
            <a:ext cx="4522771" cy="602216"/>
            <a:chOff x="769309" y="2124784"/>
            <a:chExt cx="4522771" cy="602216"/>
          </a:xfrm>
        </p:grpSpPr>
        <p:sp>
          <p:nvSpPr>
            <p:cNvPr id="27" name="Rectangle 4"/>
            <p:cNvSpPr txBox="1">
              <a:spLocks noChangeArrowheads="1"/>
            </p:cNvSpPr>
            <p:nvPr/>
          </p:nvSpPr>
          <p:spPr bwMode="auto">
            <a:xfrm>
              <a:off x="1460259" y="2124784"/>
              <a:ext cx="3831821" cy="60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/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</a:t>
              </a:r>
              <a:r>
                <a:rPr lang="zh-CN" altLang="en-US" b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需要知道鱼香肉丝是怎么做</a:t>
              </a:r>
              <a:r>
                <a:rPr lang="zh-CN" altLang="en-US" b="0" dirty="0" smtClea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69309" y="2216232"/>
              <a:ext cx="474113" cy="427466"/>
              <a:chOff x="769309" y="2216232"/>
              <a:chExt cx="474113" cy="427466"/>
            </a:xfrm>
          </p:grpSpPr>
          <p:sp>
            <p:nvSpPr>
              <p:cNvPr id="38" name="Freeform 5"/>
              <p:cNvSpPr/>
              <p:nvPr/>
            </p:nvSpPr>
            <p:spPr bwMode="auto">
              <a:xfrm rot="1855731">
                <a:off x="769309" y="2216232"/>
                <a:ext cx="474113" cy="427466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  <p:sp>
            <p:nvSpPr>
              <p:cNvPr id="39" name="TextBox 7"/>
              <p:cNvSpPr>
                <a:spLocks noChangeArrowheads="1"/>
              </p:cNvSpPr>
              <p:nvPr/>
            </p:nvSpPr>
            <p:spPr bwMode="auto">
              <a:xfrm>
                <a:off x="788282" y="2309612"/>
                <a:ext cx="431935" cy="228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 smtClean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01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44712" y="3069192"/>
            <a:ext cx="4479341" cy="602216"/>
            <a:chOff x="844712" y="3069192"/>
            <a:chExt cx="4479341" cy="602216"/>
          </a:xfrm>
        </p:grpSpPr>
        <p:sp>
          <p:nvSpPr>
            <p:cNvPr id="28" name="Rectangle 4"/>
            <p:cNvSpPr txBox="1">
              <a:spLocks noChangeArrowheads="1"/>
            </p:cNvSpPr>
            <p:nvPr/>
          </p:nvSpPr>
          <p:spPr bwMode="auto">
            <a:xfrm>
              <a:off x="1492232" y="3069192"/>
              <a:ext cx="3831821" cy="60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/>
              <a:r>
                <a:rPr lang="zh-CN" altLang="en-US" b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如果你突然不想吃鱼香肉丝了</a:t>
              </a:r>
              <a:endParaRPr lang="en-US" altLang="zh-CN" b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44712" y="3160641"/>
              <a:ext cx="474113" cy="427466"/>
              <a:chOff x="844712" y="3160641"/>
              <a:chExt cx="474113" cy="427466"/>
            </a:xfrm>
          </p:grpSpPr>
          <p:sp>
            <p:nvSpPr>
              <p:cNvPr id="40" name="Freeform 5"/>
              <p:cNvSpPr/>
              <p:nvPr/>
            </p:nvSpPr>
            <p:spPr bwMode="auto">
              <a:xfrm rot="1855731">
                <a:off x="844712" y="3160641"/>
                <a:ext cx="474113" cy="427466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  <p:sp>
            <p:nvSpPr>
              <p:cNvPr id="41" name="TextBox 7"/>
              <p:cNvSpPr>
                <a:spLocks noChangeArrowheads="1"/>
              </p:cNvSpPr>
              <p:nvPr/>
            </p:nvSpPr>
            <p:spPr bwMode="auto">
              <a:xfrm>
                <a:off x="863685" y="3254021"/>
                <a:ext cx="431935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 smtClean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02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5" name="文本框 9"/>
          <p:cNvSpPr txBox="1"/>
          <p:nvPr/>
        </p:nvSpPr>
        <p:spPr>
          <a:xfrm>
            <a:off x="7668345" y="250547"/>
            <a:ext cx="62909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09/23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48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7" grpId="0" bldLvl="0" animBg="1"/>
      <p:bldP spid="46" grpId="0"/>
      <p:bldP spid="33" grpId="0" animBg="1"/>
      <p:bldP spid="34" grpId="0"/>
      <p:bldP spid="36" grpId="0" animBg="1"/>
      <p:bldP spid="3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758</Words>
  <Application>Microsoft Office PowerPoint</Application>
  <PresentationFormat>全屏显示(16:9)</PresentationFormat>
  <Paragraphs>196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ASUS</cp:lastModifiedBy>
  <cp:revision>373</cp:revision>
  <dcterms:created xsi:type="dcterms:W3CDTF">2015-11-26T04:19:00Z</dcterms:created>
  <dcterms:modified xsi:type="dcterms:W3CDTF">2019-07-20T01:46:55Z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