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8" r:id="rId3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7A3"/>
    <a:srgbClr val="01353E"/>
    <a:srgbClr val="202020"/>
    <a:srgbClr val="B2B2B2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DDEC3-4410-4A7B-A08D-B4E39852227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970B406-3137-445F-A047-960BE6F8F54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FF00"/>
              </a:solidFill>
            </a:rPr>
            <a:t>继承</a:t>
          </a:r>
          <a:endParaRPr lang="zh-CN" altLang="en-US">
            <a:solidFill>
              <a:srgbClr val="FFFF00"/>
            </a:solidFill>
          </a:endParaRPr>
        </a:p>
      </dgm:t>
    </dgm:pt>
    <dgm:pt modelId="{DE9920FC-ADF2-43FC-8D66-AB16E15737FC}" cxnId="{B0C4BBB4-5F9E-41B4-98D8-2EC6FD42E0D4}" type="parTrans">
      <dgm:prSet/>
      <dgm:spPr/>
      <dgm:t>
        <a:bodyPr/>
        <a:p>
          <a:endParaRPr lang="zh-CN" altLang="en-US"/>
        </a:p>
      </dgm:t>
    </dgm:pt>
    <dgm:pt modelId="{A6DBE21A-0230-45DE-A17E-9E9D78667511}" cxnId="{B0C4BBB4-5F9E-41B4-98D8-2EC6FD42E0D4}" type="sibTrans">
      <dgm:prSet/>
      <dgm:spPr/>
      <dgm:t>
        <a:bodyPr/>
        <a:p>
          <a:endParaRPr lang="zh-CN" altLang="en-US"/>
        </a:p>
      </dgm:t>
    </dgm:pt>
    <dgm:pt modelId="{2199E590-A466-443A-B43D-5CA7DA30B3A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数据角度</a:t>
          </a:r>
          <a:endParaRPr lang="zh-CN" altLang="en-US"/>
        </a:p>
      </dgm:t>
    </dgm:pt>
    <dgm:pt modelId="{0F1D7D4E-BD8E-43C1-8F99-ED496D7A9BB4}" cxnId="{DBF4DCE3-0E98-4196-980B-F25744631AB2}" type="parTrans">
      <dgm:prSet/>
      <dgm:spPr/>
      <dgm:t>
        <a:bodyPr/>
        <a:p>
          <a:endParaRPr lang="zh-CN" altLang="en-US"/>
        </a:p>
      </dgm:t>
    </dgm:pt>
    <dgm:pt modelId="{49BEF6ED-1342-41F0-807C-53E1906472B9}" cxnId="{DBF4DCE3-0E98-4196-980B-F25744631AB2}" type="sibTrans">
      <dgm:prSet/>
      <dgm:spPr/>
      <dgm:t>
        <a:bodyPr/>
        <a:p>
          <a:endParaRPr lang="zh-CN" altLang="en-US"/>
        </a:p>
      </dgm:t>
    </dgm:pt>
    <dgm:pt modelId="{6410EC4E-6AA5-4F68-930B-680495E49A0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设计角度</a:t>
          </a:r>
          <a:endParaRPr lang="zh-CN" altLang="en-US"/>
        </a:p>
      </dgm:t>
    </dgm:pt>
    <dgm:pt modelId="{23807AB1-DC98-4728-B950-3E60934BA7E7}" cxnId="{1AD21E6C-15CC-4BA6-96FA-0AF1F3AED81A}" type="parTrans">
      <dgm:prSet/>
      <dgm:spPr/>
      <dgm:t>
        <a:bodyPr/>
        <a:p>
          <a:endParaRPr lang="zh-CN" altLang="en-US"/>
        </a:p>
      </dgm:t>
    </dgm:pt>
    <dgm:pt modelId="{B19E9109-E222-453D-A601-BD15100C2B8F}" cxnId="{1AD21E6C-15CC-4BA6-96FA-0AF1F3AED81A}" type="sibTrans">
      <dgm:prSet/>
      <dgm:spPr/>
      <dgm:t>
        <a:bodyPr/>
        <a:p>
          <a:endParaRPr lang="zh-CN" altLang="en-US"/>
        </a:p>
      </dgm:t>
    </dgm:pt>
    <dgm:pt modelId="{BA99965A-2D40-4D79-8990-EDFF24C85EE8}" type="pres">
      <dgm:prSet presAssocID="{8C3DDEC3-4410-4A7B-A08D-B4E39852227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F4677-56D9-46C1-8D8A-E79069C61FEF}" type="pres">
      <dgm:prSet presAssocID="{F970B406-3137-445F-A047-960BE6F8F548}" presName="root" presStyleCnt="0"/>
      <dgm:spPr/>
    </dgm:pt>
    <dgm:pt modelId="{A0242BD7-40EC-4B30-A4E6-F6CADB9C4AF7}" type="pres">
      <dgm:prSet presAssocID="{F970B406-3137-445F-A047-960BE6F8F548}" presName="rootComposite" presStyleCnt="0"/>
      <dgm:spPr/>
    </dgm:pt>
    <dgm:pt modelId="{F7165120-5FFC-451F-A676-9DCAA5026EF0}" type="pres">
      <dgm:prSet presAssocID="{F970B406-3137-445F-A047-960BE6F8F548}" presName="rootText" presStyleLbl="node1" presStyleIdx="0" presStyleCnt="1"/>
      <dgm:spPr/>
    </dgm:pt>
    <dgm:pt modelId="{76A4EA41-4C04-4672-9E66-C332C13D0A8A}" type="pres">
      <dgm:prSet presAssocID="{F970B406-3137-445F-A047-960BE6F8F548}" presName="rootConnector" presStyleCnt="0"/>
      <dgm:spPr/>
    </dgm:pt>
    <dgm:pt modelId="{F8EA77B5-FD36-4D9F-8881-E02597338EBD}" type="pres">
      <dgm:prSet presAssocID="{F970B406-3137-445F-A047-960BE6F8F548}" presName="childShape" presStyleCnt="0"/>
      <dgm:spPr/>
    </dgm:pt>
    <dgm:pt modelId="{A8F86FA2-285E-4466-A13D-4ECC369B5275}" type="pres">
      <dgm:prSet presAssocID="{0F1D7D4E-BD8E-43C1-8F99-ED496D7A9BB4}" presName="Name13" presStyleLbl="parChTrans1D2" presStyleIdx="0" presStyleCnt="2"/>
      <dgm:spPr/>
    </dgm:pt>
    <dgm:pt modelId="{8402CCB8-5F3F-4B37-9533-2CEF8B977F02}" type="pres">
      <dgm:prSet presAssocID="{2199E590-A466-443A-B43D-5CA7DA30B3AC}" presName="childText" presStyleLbl="bgAcc1" presStyleIdx="0" presStyleCnt="2">
        <dgm:presLayoutVars>
          <dgm:bulletEnabled val="1"/>
        </dgm:presLayoutVars>
      </dgm:prSet>
      <dgm:spPr/>
    </dgm:pt>
    <dgm:pt modelId="{6FC5009F-DE3F-4EA7-8B97-755BF90691C6}" type="pres">
      <dgm:prSet presAssocID="{23807AB1-DC98-4728-B950-3E60934BA7E7}" presName="Name13" presStyleLbl="parChTrans1D2" presStyleIdx="1" presStyleCnt="2"/>
      <dgm:spPr/>
    </dgm:pt>
    <dgm:pt modelId="{8ED2A45B-0F28-4738-BACC-E7567F498BC0}" type="pres">
      <dgm:prSet presAssocID="{6410EC4E-6AA5-4F68-930B-680495E49A0B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B0C4BBB4-5F9E-41B4-98D8-2EC6FD42E0D4}" srcId="{8C3DDEC3-4410-4A7B-A08D-B4E398522276}" destId="{F970B406-3137-445F-A047-960BE6F8F548}" srcOrd="0" destOrd="0" parTransId="{DE9920FC-ADF2-43FC-8D66-AB16E15737FC}" sibTransId="{A6DBE21A-0230-45DE-A17E-9E9D78667511}"/>
    <dgm:cxn modelId="{DBF4DCE3-0E98-4196-980B-F25744631AB2}" srcId="{F970B406-3137-445F-A047-960BE6F8F548}" destId="{2199E590-A466-443A-B43D-5CA7DA30B3AC}" srcOrd="0" destOrd="0" parTransId="{0F1D7D4E-BD8E-43C1-8F99-ED496D7A9BB4}" sibTransId="{49BEF6ED-1342-41F0-807C-53E1906472B9}"/>
    <dgm:cxn modelId="{1AD21E6C-15CC-4BA6-96FA-0AF1F3AED81A}" srcId="{F970B406-3137-445F-A047-960BE6F8F548}" destId="{6410EC4E-6AA5-4F68-930B-680495E49A0B}" srcOrd="1" destOrd="0" parTransId="{23807AB1-DC98-4728-B950-3E60934BA7E7}" sibTransId="{B19E9109-E222-453D-A601-BD15100C2B8F}"/>
    <dgm:cxn modelId="{14857882-5914-45E0-84FD-D495D4AF8484}" type="presOf" srcId="{8C3DDEC3-4410-4A7B-A08D-B4E398522276}" destId="{BA99965A-2D40-4D79-8990-EDFF24C85EE8}" srcOrd="0" destOrd="0" presId="urn:microsoft.com/office/officeart/2005/8/layout/hierarchy3"/>
    <dgm:cxn modelId="{33A9C77C-D12D-40B5-918C-A5EB336CF984}" type="presParOf" srcId="{BA99965A-2D40-4D79-8990-EDFF24C85EE8}" destId="{687F4677-56D9-46C1-8D8A-E79069C61FEF}" srcOrd="0" destOrd="0" presId="urn:microsoft.com/office/officeart/2005/8/layout/hierarchy3"/>
    <dgm:cxn modelId="{45B412FA-3799-48D8-9C3A-E18FC948D659}" type="presParOf" srcId="{687F4677-56D9-46C1-8D8A-E79069C61FEF}" destId="{A0242BD7-40EC-4B30-A4E6-F6CADB9C4AF7}" srcOrd="0" destOrd="0" presId="urn:microsoft.com/office/officeart/2005/8/layout/hierarchy3"/>
    <dgm:cxn modelId="{C25AC93E-844B-4606-94FC-65D3BD1E7DA1}" type="presOf" srcId="{F970B406-3137-445F-A047-960BE6F8F548}" destId="{A0242BD7-40EC-4B30-A4E6-F6CADB9C4AF7}" srcOrd="0" destOrd="0" presId="urn:microsoft.com/office/officeart/2005/8/layout/hierarchy3"/>
    <dgm:cxn modelId="{7BB26354-A87D-4E5B-8E81-B32808F2B658}" type="presParOf" srcId="{A0242BD7-40EC-4B30-A4E6-F6CADB9C4AF7}" destId="{F7165120-5FFC-451F-A676-9DCAA5026EF0}" srcOrd="0" destOrd="0" presId="urn:microsoft.com/office/officeart/2005/8/layout/hierarchy3"/>
    <dgm:cxn modelId="{DFDBFC9C-F654-47EE-A2AC-FF2B80439F9C}" type="presOf" srcId="{F970B406-3137-445F-A047-960BE6F8F548}" destId="{F7165120-5FFC-451F-A676-9DCAA5026EF0}" srcOrd="0" destOrd="0" presId="urn:microsoft.com/office/officeart/2005/8/layout/hierarchy3"/>
    <dgm:cxn modelId="{9ACF4F63-FDF3-458F-ACD7-B92B7B075BA8}" type="presParOf" srcId="{A0242BD7-40EC-4B30-A4E6-F6CADB9C4AF7}" destId="{76A4EA41-4C04-4672-9E66-C332C13D0A8A}" srcOrd="1" destOrd="0" presId="urn:microsoft.com/office/officeart/2005/8/layout/hierarchy3"/>
    <dgm:cxn modelId="{2B617386-734E-4DF7-9CCA-E5B2D6D86921}" type="presOf" srcId="{F970B406-3137-445F-A047-960BE6F8F548}" destId="{76A4EA41-4C04-4672-9E66-C332C13D0A8A}" srcOrd="0" destOrd="0" presId="urn:microsoft.com/office/officeart/2005/8/layout/hierarchy3"/>
    <dgm:cxn modelId="{0AFAF711-D07A-4732-88CD-F4D01A7FEA98}" type="presParOf" srcId="{687F4677-56D9-46C1-8D8A-E79069C61FEF}" destId="{F8EA77B5-FD36-4D9F-8881-E02597338EBD}" srcOrd="1" destOrd="0" presId="urn:microsoft.com/office/officeart/2005/8/layout/hierarchy3"/>
    <dgm:cxn modelId="{FF620C54-514A-4E97-93EF-A4E12B88CAEB}" type="presParOf" srcId="{F8EA77B5-FD36-4D9F-8881-E02597338EBD}" destId="{A8F86FA2-285E-4466-A13D-4ECC369B5275}" srcOrd="0" destOrd="1" presId="urn:microsoft.com/office/officeart/2005/8/layout/hierarchy3"/>
    <dgm:cxn modelId="{DBB3B7E7-D25B-4D10-B2C4-08CED428220E}" type="presOf" srcId="{0F1D7D4E-BD8E-43C1-8F99-ED496D7A9BB4}" destId="{A8F86FA2-285E-4466-A13D-4ECC369B5275}" srcOrd="0" destOrd="0" presId="urn:microsoft.com/office/officeart/2005/8/layout/hierarchy3"/>
    <dgm:cxn modelId="{C43B0F6E-9CD8-489F-BEB4-4570C9017CB2}" type="presParOf" srcId="{F8EA77B5-FD36-4D9F-8881-E02597338EBD}" destId="{8402CCB8-5F3F-4B37-9533-2CEF8B977F02}" srcOrd="1" destOrd="1" presId="urn:microsoft.com/office/officeart/2005/8/layout/hierarchy3"/>
    <dgm:cxn modelId="{888BC2E2-CEA5-4ED8-AB17-2AA0AD4EC19F}" type="presOf" srcId="{2199E590-A466-443A-B43D-5CA7DA30B3AC}" destId="{8402CCB8-5F3F-4B37-9533-2CEF8B977F02}" srcOrd="0" destOrd="0" presId="urn:microsoft.com/office/officeart/2005/8/layout/hierarchy3"/>
    <dgm:cxn modelId="{EAC3E80B-C12A-4B86-B5D7-7E41F3A296C6}" type="presParOf" srcId="{F8EA77B5-FD36-4D9F-8881-E02597338EBD}" destId="{6FC5009F-DE3F-4EA7-8B97-755BF90691C6}" srcOrd="2" destOrd="1" presId="urn:microsoft.com/office/officeart/2005/8/layout/hierarchy3"/>
    <dgm:cxn modelId="{8396669F-3C0A-4958-8905-EF1842C1088D}" type="presOf" srcId="{23807AB1-DC98-4728-B950-3E60934BA7E7}" destId="{6FC5009F-DE3F-4EA7-8B97-755BF90691C6}" srcOrd="0" destOrd="0" presId="urn:microsoft.com/office/officeart/2005/8/layout/hierarchy3"/>
    <dgm:cxn modelId="{6BD65DF2-7AD0-45BC-AA5D-E1BEAC28B7B7}" type="presParOf" srcId="{F8EA77B5-FD36-4D9F-8881-E02597338EBD}" destId="{8ED2A45B-0F28-4738-BACC-E7567F498BC0}" srcOrd="3" destOrd="1" presId="urn:microsoft.com/office/officeart/2005/8/layout/hierarchy3"/>
    <dgm:cxn modelId="{A289367B-92EB-471F-A713-26784B4796E7}" type="presOf" srcId="{6410EC4E-6AA5-4F68-930B-680495E49A0B}" destId="{8ED2A45B-0F28-4738-BACC-E7567F498BC0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57270" cy="5418455"/>
        <a:chOff x="0" y="0"/>
        <a:chExt cx="3557270" cy="5418455"/>
      </a:xfrm>
    </dsp:grpSpPr>
    <dsp:sp modelId="{F7165120-5FFC-451F-A676-9DCAA5026EF0}">
      <dsp:nvSpPr>
        <dsp:cNvPr id="3" name="圆角矩形 2"/>
        <dsp:cNvSpPr/>
      </dsp:nvSpPr>
      <dsp:spPr bwMode="white">
        <a:xfrm>
          <a:off x="230505" y="0"/>
          <a:ext cx="3096260" cy="154813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3825" tIns="82550" rIns="123825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FFF00"/>
              </a:solidFill>
            </a:rPr>
            <a:t>继承</a:t>
          </a:r>
          <a:endParaRPr lang="zh-CN" altLang="en-US">
            <a:solidFill>
              <a:srgbClr val="FFFF00"/>
            </a:solidFill>
          </a:endParaRPr>
        </a:p>
      </dsp:txBody>
      <dsp:txXfrm>
        <a:off x="230505" y="0"/>
        <a:ext cx="3096260" cy="1548130"/>
      </dsp:txXfrm>
    </dsp:sp>
    <dsp:sp modelId="{A8F86FA2-285E-4466-A13D-4ECC369B5275}">
      <dsp:nvSpPr>
        <dsp:cNvPr id="5" name="任意多边形 4"/>
        <dsp:cNvSpPr/>
      </dsp:nvSpPr>
      <dsp:spPr bwMode="white">
        <a:xfrm>
          <a:off x="540131" y="1548130"/>
          <a:ext cx="309626" cy="1161098"/>
        </a:xfrm>
        <a:custGeom>
          <a:avLst/>
          <a:gdLst/>
          <a:ahLst/>
          <a:cxnLst/>
          <a:pathLst>
            <a:path w="488" h="1829">
              <a:moveTo>
                <a:pt x="0" y="0"/>
              </a:moveTo>
              <a:lnTo>
                <a:pt x="0" y="1829"/>
              </a:lnTo>
              <a:lnTo>
                <a:pt x="488" y="182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40131" y="1548130"/>
        <a:ext cx="309626" cy="1161098"/>
      </dsp:txXfrm>
    </dsp:sp>
    <dsp:sp modelId="{8402CCB8-5F3F-4B37-9533-2CEF8B977F02}">
      <dsp:nvSpPr>
        <dsp:cNvPr id="6" name="圆角矩形 5"/>
        <dsp:cNvSpPr/>
      </dsp:nvSpPr>
      <dsp:spPr bwMode="white">
        <a:xfrm>
          <a:off x="849757" y="1935163"/>
          <a:ext cx="2477008" cy="15481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1915" tIns="54610" rIns="81915" bIns="54610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数据角度</a:t>
          </a:r>
          <a:endParaRPr lang="zh-CN" altLang="en-US">
            <a:solidFill>
              <a:schemeClr val="dk1"/>
            </a:solidFill>
          </a:endParaRPr>
        </a:p>
      </dsp:txBody>
      <dsp:txXfrm>
        <a:off x="849757" y="1935163"/>
        <a:ext cx="2477008" cy="1548130"/>
      </dsp:txXfrm>
    </dsp:sp>
    <dsp:sp modelId="{6FC5009F-DE3F-4EA7-8B97-755BF90691C6}">
      <dsp:nvSpPr>
        <dsp:cNvPr id="7" name="任意多边形 6"/>
        <dsp:cNvSpPr/>
      </dsp:nvSpPr>
      <dsp:spPr bwMode="white">
        <a:xfrm>
          <a:off x="540131" y="1548130"/>
          <a:ext cx="309626" cy="3096260"/>
        </a:xfrm>
        <a:custGeom>
          <a:avLst/>
          <a:gdLst/>
          <a:ahLst/>
          <a:cxnLst/>
          <a:pathLst>
            <a:path w="488" h="4876">
              <a:moveTo>
                <a:pt x="0" y="0"/>
              </a:moveTo>
              <a:lnTo>
                <a:pt x="0" y="4876"/>
              </a:lnTo>
              <a:lnTo>
                <a:pt x="488" y="487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40131" y="1548130"/>
        <a:ext cx="309626" cy="3096260"/>
      </dsp:txXfrm>
    </dsp:sp>
    <dsp:sp modelId="{8ED2A45B-0F28-4738-BACC-E7567F498BC0}">
      <dsp:nvSpPr>
        <dsp:cNvPr id="8" name="圆角矩形 7"/>
        <dsp:cNvSpPr/>
      </dsp:nvSpPr>
      <dsp:spPr bwMode="white">
        <a:xfrm>
          <a:off x="849757" y="3870325"/>
          <a:ext cx="2477008" cy="154813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81915" tIns="54610" rIns="81915" bIns="54610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设计角度</a:t>
          </a:r>
          <a:endParaRPr lang="zh-CN" altLang="en-US">
            <a:solidFill>
              <a:schemeClr val="dk1"/>
            </a:solidFill>
          </a:endParaRPr>
        </a:p>
      </dsp:txBody>
      <dsp:txXfrm>
        <a:off x="849757" y="3870325"/>
        <a:ext cx="2477008" cy="1548130"/>
      </dsp:txXfrm>
    </dsp:sp>
    <dsp:sp modelId="{76A4EA41-4C04-4672-9E66-C332C13D0A8A}">
      <dsp:nvSpPr>
        <dsp:cNvPr id="4" name="圆角矩形 3" hidden="1"/>
        <dsp:cNvSpPr/>
      </dsp:nvSpPr>
      <dsp:spPr>
        <a:xfrm>
          <a:off x="230505" y="0"/>
          <a:ext cx="619252" cy="1548130"/>
        </a:xfrm>
        <a:prstGeom prst="roundRect">
          <a:avLst>
            <a:gd name="adj" fmla="val 10000"/>
          </a:avLst>
        </a:prstGeom>
      </dsp:spPr>
      <dsp:txXfrm>
        <a:off x="230505" y="0"/>
        <a:ext cx="619252" cy="154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9A79-A878-43E5-A5A8-3E6A559B95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91831E-8A92-43D3-B13A-CC1F6996E5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91831E-8A92-43D3-B13A-CC1F6996E5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4C6A04-9A9D-4794-B14E-02A7785A676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itchFamily="49" charset="-122"/>
          <a:ea typeface="黑体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itchFamily="49" charset="-122"/>
          <a:ea typeface="黑体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98.xml"/><Relationship Id="rId25" Type="http://schemas.openxmlformats.org/officeDocument/2006/relationships/tags" Target="../tags/tag97.xml"/><Relationship Id="rId24" Type="http://schemas.openxmlformats.org/officeDocument/2006/relationships/tags" Target="../tags/tag96.xml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tags" Target="../tags/tag92.xml"/><Relationship Id="rId2" Type="http://schemas.openxmlformats.org/officeDocument/2006/relationships/tags" Target="../tags/tag74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57805" y="3076893"/>
            <a:ext cx="6677025" cy="9017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O</a:t>
            </a: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bject</a:t>
            </a: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O</a:t>
            </a: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riented</a:t>
            </a:r>
            <a:endParaRPr kumimoji="0" lang="en-US" altLang="zh-CN" sz="4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31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57805" y="4441825"/>
            <a:ext cx="6677025" cy="5905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AID</a:t>
            </a:r>
            <a:r>
              <a:rPr lang="zh-CN" altLang="da-DK" b="1" kern="1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１９０６　杨雨</a:t>
            </a:r>
            <a:endParaRPr lang="zh-CN" altLang="da-DK" b="1" kern="1200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3315" name="文本框 4"/>
          <p:cNvSpPr txBox="1"/>
          <p:nvPr>
            <p:custDataLst>
              <p:tags r:id="rId3"/>
            </p:custDataLst>
          </p:nvPr>
        </p:nvSpPr>
        <p:spPr>
          <a:xfrm>
            <a:off x="4705985" y="2150745"/>
            <a:ext cx="27800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面向对象</a:t>
            </a:r>
            <a:endParaRPr lang="zh-CN" altLang="en-US" sz="48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425450" y="307340"/>
            <a:ext cx="1520825" cy="1520825"/>
            <a:chOff x="3267" y="166"/>
            <a:chExt cx="6705" cy="6705"/>
          </a:xfrm>
        </p:grpSpPr>
        <p:sp>
          <p:nvSpPr>
            <p:cNvPr id="10" name="椭圆 9"/>
            <p:cNvSpPr/>
            <p:nvPr/>
          </p:nvSpPr>
          <p:spPr>
            <a:xfrm>
              <a:off x="3267" y="166"/>
              <a:ext cx="6705" cy="670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99" y="2233"/>
              <a:ext cx="4442" cy="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FFFF00"/>
                  </a:solidFill>
                </a:rPr>
                <a:t>重写</a:t>
              </a:r>
              <a:endParaRPr lang="zh-CN" altLang="en-US" sz="320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05225" y="883920"/>
            <a:ext cx="5626735" cy="1640840"/>
            <a:chOff x="5835" y="1392"/>
            <a:chExt cx="8861" cy="2584"/>
          </a:xfrm>
        </p:grpSpPr>
        <p:grpSp>
          <p:nvGrpSpPr>
            <p:cNvPr id="7" name="组合 6"/>
            <p:cNvGrpSpPr/>
            <p:nvPr/>
          </p:nvGrpSpPr>
          <p:grpSpPr>
            <a:xfrm>
              <a:off x="5835" y="1392"/>
              <a:ext cx="2168" cy="2585"/>
              <a:chOff x="5835" y="1392"/>
              <a:chExt cx="1477" cy="2585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5835" y="1392"/>
                <a:ext cx="147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买萝卜</a:t>
                </a:r>
                <a:endParaRPr lang="zh-CN" altLang="en-US" sz="2400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835" y="2299"/>
                <a:ext cx="147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买苹果</a:t>
                </a:r>
                <a:endParaRPr lang="zh-CN" altLang="en-US" sz="240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835" y="3252"/>
                <a:ext cx="147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/>
                  <a:t>买猪肉</a:t>
                </a:r>
                <a:endParaRPr lang="zh-CN" altLang="en-US" sz="240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2100" y="2202"/>
              <a:ext cx="25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/>
                <a:t>进货</a:t>
              </a:r>
              <a:endParaRPr lang="zh-CN" altLang="en-US" sz="3200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8146" y="2648"/>
              <a:ext cx="3644" cy="0"/>
            </a:xfrm>
            <a:prstGeom prst="straightConnector1">
              <a:avLst/>
            </a:prstGeom>
            <a:ln w="952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35940" y="3620135"/>
            <a:ext cx="36252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def  </a:t>
            </a:r>
            <a:r>
              <a:rPr lang="zh-CN" altLang="en-US" sz="2800" b="1"/>
              <a:t>商店</a:t>
            </a:r>
            <a:r>
              <a:rPr lang="en-US" altLang="zh-CN" sz="2800" b="1"/>
              <a:t>:</a:t>
            </a:r>
            <a:endParaRPr lang="en-US" altLang="zh-CN" sz="2800" b="1"/>
          </a:p>
          <a:p>
            <a:r>
              <a:rPr lang="en-US" altLang="zh-CN" sz="2800" b="1"/>
              <a:t>	.......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    def </a:t>
            </a:r>
            <a:r>
              <a:rPr lang="zh-CN" altLang="en-US" sz="2800" b="1"/>
              <a:t>进货</a:t>
            </a:r>
            <a:r>
              <a:rPr lang="en-US" altLang="zh-CN" sz="2800" b="1"/>
              <a:t>(self):</a:t>
            </a:r>
            <a:endParaRPr lang="en-US" altLang="zh-CN" sz="2800" b="1"/>
          </a:p>
          <a:p>
            <a:r>
              <a:rPr lang="en-US" altLang="zh-CN" sz="2800" b="1"/>
              <a:t>	pass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5265420" y="3620135"/>
            <a:ext cx="53206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</a:rPr>
              <a:t>def </a:t>
            </a:r>
            <a:r>
              <a:rPr lang="zh-CN" altLang="en-US" sz="2800" b="1">
                <a:solidFill>
                  <a:schemeClr val="tx1"/>
                </a:solidFill>
              </a:rPr>
              <a:t>水果店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zh-CN" altLang="en-US" sz="2800" b="1">
                <a:solidFill>
                  <a:schemeClr val="tx1"/>
                </a:solidFill>
              </a:rPr>
              <a:t>商店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	.....</a:t>
            </a:r>
            <a:endParaRPr lang="en-US" altLang="zh-CN" sz="2800" b="1">
              <a:solidFill>
                <a:schemeClr val="tx1"/>
              </a:solidFill>
            </a:endParaRPr>
          </a:p>
          <a:p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      def </a:t>
            </a:r>
            <a:r>
              <a:rPr lang="zh-CN" altLang="en-US" sz="2800" b="1">
                <a:solidFill>
                  <a:schemeClr val="tx1"/>
                </a:solidFill>
              </a:rPr>
              <a:t>进货</a:t>
            </a:r>
            <a:r>
              <a:rPr lang="en-US" altLang="zh-CN" sz="2800" b="1">
                <a:solidFill>
                  <a:schemeClr val="tx1"/>
                </a:solidFill>
              </a:rPr>
              <a:t>(self):</a:t>
            </a:r>
            <a:endParaRPr lang="en-US" altLang="zh-CN" sz="2800" b="1">
              <a:solidFill>
                <a:schemeClr val="tx1"/>
              </a:solidFill>
            </a:endParaRPr>
          </a:p>
          <a:p>
            <a:r>
              <a:rPr lang="en-US" altLang="zh-CN" sz="2800" b="1">
                <a:solidFill>
                  <a:schemeClr val="tx1"/>
                </a:solidFill>
              </a:rPr>
              <a:t>	</a:t>
            </a:r>
            <a:r>
              <a:rPr lang="zh-CN" altLang="en-US" sz="2800" b="1">
                <a:solidFill>
                  <a:schemeClr val="tx1"/>
                </a:solidFill>
              </a:rPr>
              <a:t>去水果基地买苹果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546735" y="662305"/>
            <a:ext cx="3997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class </a:t>
            </a:r>
            <a:r>
              <a:rPr lang="zh-CN" altLang="en-US" sz="2400" b="1"/>
              <a:t>大老板：</a:t>
            </a:r>
            <a:endParaRPr lang="zh-CN" altLang="en-US" sz="2400" b="1"/>
          </a:p>
          <a:p>
            <a:r>
              <a:rPr lang="zh-CN" altLang="en-US" sz="2400" b="1"/>
              <a:t>    </a:t>
            </a:r>
            <a:r>
              <a:rPr lang="en-US" altLang="zh-CN" sz="2400" b="1"/>
              <a:t>def  </a:t>
            </a:r>
            <a:r>
              <a:rPr lang="zh-CN" altLang="en-US" sz="2400" b="1"/>
              <a:t>通知</a:t>
            </a:r>
            <a:r>
              <a:rPr lang="en-US" altLang="zh-CN" sz="2400" b="1"/>
              <a:t>(self,</a:t>
            </a:r>
            <a:r>
              <a:rPr lang="zh-CN" altLang="en-US" sz="2400" b="1"/>
              <a:t>商店</a:t>
            </a:r>
            <a:r>
              <a:rPr lang="en-US" altLang="zh-CN" sz="2400" b="1"/>
              <a:t>):</a:t>
            </a:r>
            <a:endParaRPr lang="en-US" altLang="zh-CN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商店</a:t>
            </a:r>
            <a:r>
              <a:rPr lang="en-US" altLang="zh-CN" sz="2400" b="1"/>
              <a:t>.</a:t>
            </a:r>
            <a:r>
              <a:rPr lang="zh-CN" altLang="en-US" sz="2400" b="1"/>
              <a:t>进货</a:t>
            </a:r>
            <a:r>
              <a:rPr lang="en-US" altLang="zh-CN" sz="2400" b="1"/>
              <a:t>()</a:t>
            </a:r>
            <a:endParaRPr lang="en-US" altLang="zh-CN" sz="2400" b="1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48940" y="2939415"/>
            <a:ext cx="1017905" cy="0"/>
          </a:xfrm>
          <a:prstGeom prst="straightConnector1">
            <a:avLst/>
          </a:prstGeom>
          <a:ln w="952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61760" y="1102995"/>
            <a:ext cx="399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老板</a:t>
            </a:r>
            <a:r>
              <a:rPr lang="en-US" altLang="zh-CN" sz="2400" b="1"/>
              <a:t>.</a:t>
            </a:r>
            <a:r>
              <a:rPr lang="zh-CN" altLang="en-US" sz="2400" b="1"/>
              <a:t>通知</a:t>
            </a:r>
            <a:r>
              <a:rPr lang="en-US" altLang="zh-CN" sz="2400" b="1"/>
              <a:t>(</a:t>
            </a:r>
            <a:r>
              <a:rPr lang="zh-CN" altLang="en-US" sz="2400" b="1"/>
              <a:t>水果店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grpSp>
        <p:nvGrpSpPr>
          <p:cNvPr id="16" name="组合 15"/>
          <p:cNvGrpSpPr/>
          <p:nvPr/>
        </p:nvGrpSpPr>
        <p:grpSpPr>
          <a:xfrm>
            <a:off x="8318500" y="1304290"/>
            <a:ext cx="2579370" cy="1694180"/>
            <a:chOff x="12695" y="4031"/>
            <a:chExt cx="4062" cy="2668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12695" y="6607"/>
              <a:ext cx="4062" cy="0"/>
            </a:xfrm>
            <a:prstGeom prst="straightConnector1">
              <a:avLst/>
            </a:prstGeom>
            <a:ln w="952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5022" y="4077"/>
              <a:ext cx="1715" cy="0"/>
            </a:xfrm>
            <a:prstGeom prst="line">
              <a:avLst/>
            </a:prstGeom>
            <a:ln w="9525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6745" y="4031"/>
              <a:ext cx="0" cy="2668"/>
            </a:xfrm>
            <a:prstGeom prst="line">
              <a:avLst/>
            </a:prstGeom>
            <a:ln w="95250">
              <a:solidFill>
                <a:srgbClr val="99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876040" y="2524760"/>
            <a:ext cx="3997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    </a:t>
            </a:r>
            <a:r>
              <a:rPr lang="en-US" altLang="zh-CN" sz="2400" b="1"/>
              <a:t>def  </a:t>
            </a:r>
            <a:r>
              <a:rPr lang="zh-CN" altLang="en-US" sz="2400" b="1"/>
              <a:t>通知</a:t>
            </a:r>
            <a:r>
              <a:rPr lang="en-US" altLang="zh-CN" sz="2400" b="1"/>
              <a:t>(self,</a:t>
            </a:r>
            <a:r>
              <a:rPr lang="zh-CN" altLang="en-US" sz="2400" b="1"/>
              <a:t>水果店</a:t>
            </a:r>
            <a:r>
              <a:rPr lang="en-US" altLang="zh-CN" sz="2400" b="1"/>
              <a:t>):</a:t>
            </a:r>
            <a:endParaRPr lang="en-US" altLang="zh-CN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水果店</a:t>
            </a:r>
            <a:r>
              <a:rPr lang="en-US" altLang="zh-CN" sz="2400" b="1"/>
              <a:t>.</a:t>
            </a:r>
            <a:r>
              <a:rPr lang="zh-CN" altLang="en-US" sz="2400" b="1"/>
              <a:t>进货</a:t>
            </a:r>
            <a:r>
              <a:rPr lang="en-US" altLang="zh-CN" sz="2400" b="1"/>
              <a:t>()</a:t>
            </a:r>
            <a:endParaRPr lang="en-US" altLang="zh-CN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289560" y="2710180"/>
            <a:ext cx="2659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去水果基地买苹果</a:t>
            </a:r>
            <a:endParaRPr lang="zh-CN" altLang="en-US" sz="2400" b="1"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28540" y="1333500"/>
            <a:ext cx="997585" cy="0"/>
          </a:xfrm>
          <a:prstGeom prst="straightConnector1">
            <a:avLst/>
          </a:prstGeom>
          <a:ln w="952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20535" y="4267200"/>
            <a:ext cx="3933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面向对象：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>
                <a:solidFill>
                  <a:srgbClr val="002060"/>
                </a:solidFill>
              </a:rPr>
              <a:t>程序 = 对象 + 交互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8545" y="4267200"/>
            <a:ext cx="1951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面向过程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544060" y="4497070"/>
            <a:ext cx="997585" cy="0"/>
          </a:xfrm>
          <a:prstGeom prst="straightConnector1">
            <a:avLst/>
          </a:prstGeom>
          <a:ln w="952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14" grpId="0"/>
      <p:bldP spid="17" grpId="0"/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Shape 687"/>
          <p:cNvSpPr/>
          <p:nvPr>
            <p:custDataLst>
              <p:tags r:id="rId1"/>
            </p:custDataLst>
          </p:nvPr>
        </p:nvSpPr>
        <p:spPr>
          <a:xfrm rot="-551063">
            <a:off x="2499360" y="967740"/>
            <a:ext cx="2033270" cy="1473835"/>
          </a:xfrm>
          <a:custGeom>
            <a:avLst/>
            <a:gdLst/>
            <a:ahLst/>
            <a:cxnLst>
              <a:cxn ang="0">
                <a:pos x="1112837" y="26692"/>
              </a:cxn>
              <a:cxn ang="0">
                <a:pos x="0" y="503237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699" name="Shape 687"/>
          <p:cNvSpPr/>
          <p:nvPr>
            <p:custDataLst>
              <p:tags r:id="rId2"/>
            </p:custDataLst>
          </p:nvPr>
        </p:nvSpPr>
        <p:spPr>
          <a:xfrm rot="551063" flipV="1">
            <a:off x="3445193" y="3692843"/>
            <a:ext cx="1112837" cy="503237"/>
          </a:xfrm>
          <a:custGeom>
            <a:avLst/>
            <a:gdLst/>
            <a:ahLst/>
            <a:cxnLst>
              <a:cxn ang="0">
                <a:pos x="1112837" y="26692"/>
              </a:cxn>
              <a:cxn ang="0">
                <a:pos x="0" y="503237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0" name="Shape 687"/>
          <p:cNvSpPr/>
          <p:nvPr>
            <p:custDataLst>
              <p:tags r:id="rId3"/>
            </p:custDataLst>
          </p:nvPr>
        </p:nvSpPr>
        <p:spPr>
          <a:xfrm rot="183452">
            <a:off x="3056890" y="1748155"/>
            <a:ext cx="1457325" cy="975995"/>
          </a:xfrm>
          <a:custGeom>
            <a:avLst/>
            <a:gdLst/>
            <a:ahLst/>
            <a:cxnLst>
              <a:cxn ang="0">
                <a:pos x="696912" y="16756"/>
              </a:cxn>
              <a:cxn ang="0">
                <a:pos x="0" y="315913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02" name="组合 18"/>
          <p:cNvGrpSpPr/>
          <p:nvPr/>
        </p:nvGrpSpPr>
        <p:grpSpPr>
          <a:xfrm>
            <a:off x="4581208" y="3601085"/>
            <a:ext cx="7182552" cy="931863"/>
            <a:chOff x="6478" y="7797"/>
            <a:chExt cx="11310" cy="1466"/>
          </a:xfrm>
        </p:grpSpPr>
        <p:sp>
          <p:nvSpPr>
            <p:cNvPr id="15" name="Shape 684"/>
            <p:cNvSpPr/>
            <p:nvPr>
              <p:custDataLst>
                <p:tags r:id="rId4"/>
              </p:custDataLst>
            </p:nvPr>
          </p:nvSpPr>
          <p:spPr>
            <a:xfrm>
              <a:off x="6478" y="7797"/>
              <a:ext cx="2628" cy="1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组合复用原则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9704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9363" y="8023"/>
              <a:ext cx="8425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omposite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euse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rinciple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705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9363" y="8563"/>
              <a:ext cx="842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如果仅仅为了代码复用优先选择组合复用，而非继承复用。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706" name="组合 17"/>
          <p:cNvGrpSpPr/>
          <p:nvPr/>
        </p:nvGrpSpPr>
        <p:grpSpPr>
          <a:xfrm>
            <a:off x="4581208" y="2483485"/>
            <a:ext cx="7211765" cy="930275"/>
            <a:chOff x="6478" y="6037"/>
            <a:chExt cx="11356" cy="1466"/>
          </a:xfrm>
        </p:grpSpPr>
        <p:sp>
          <p:nvSpPr>
            <p:cNvPr id="5" name="Shape 684"/>
            <p:cNvSpPr/>
            <p:nvPr>
              <p:custDataLst>
                <p:tags r:id="rId7"/>
              </p:custDataLst>
            </p:nvPr>
          </p:nvSpPr>
          <p:spPr>
            <a:xfrm>
              <a:off x="6478" y="6037"/>
              <a:ext cx="2628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依赖倒置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9708" name="文本框 24"/>
            <p:cNvSpPr txBox="1"/>
            <p:nvPr>
              <p:custDataLst>
                <p:tags r:id="rId8"/>
              </p:custDataLst>
            </p:nvPr>
          </p:nvSpPr>
          <p:spPr>
            <a:xfrm>
              <a:off x="9409" y="6210"/>
              <a:ext cx="842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ependency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I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nversion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rinciple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709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9409" y="6750"/>
              <a:ext cx="8425" cy="7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客户端代码(调用的类)尽量依赖(使用)抽象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710" name="组合 16"/>
          <p:cNvGrpSpPr/>
          <p:nvPr/>
        </p:nvGrpSpPr>
        <p:grpSpPr>
          <a:xfrm>
            <a:off x="4581208" y="1365885"/>
            <a:ext cx="7176837" cy="928688"/>
            <a:chOff x="6478" y="4277"/>
            <a:chExt cx="11301" cy="1463"/>
          </a:xfrm>
        </p:grpSpPr>
        <p:sp>
          <p:nvSpPr>
            <p:cNvPr id="4" name="Shape 683"/>
            <p:cNvSpPr/>
            <p:nvPr>
              <p:custDataLst>
                <p:tags r:id="rId10"/>
              </p:custDataLst>
            </p:nvPr>
          </p:nvSpPr>
          <p:spPr>
            <a:xfrm>
              <a:off x="6478" y="4277"/>
              <a:ext cx="2628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类的单一职责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9712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9354" y="4397"/>
              <a:ext cx="842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ingle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esponsibility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rinciple  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713" name="文本框 8"/>
            <p:cNvSpPr txBox="1"/>
            <p:nvPr>
              <p:custDataLst>
                <p:tags r:id="rId12"/>
              </p:custDataLst>
            </p:nvPr>
          </p:nvSpPr>
          <p:spPr>
            <a:xfrm>
              <a:off x="9354" y="4938"/>
              <a:ext cx="842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一个类有且只有一个改变它的原因。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714" name="组合 9"/>
          <p:cNvGrpSpPr/>
          <p:nvPr/>
        </p:nvGrpSpPr>
        <p:grpSpPr>
          <a:xfrm>
            <a:off x="4581208" y="248285"/>
            <a:ext cx="7194618" cy="930275"/>
            <a:chOff x="6478" y="2516"/>
            <a:chExt cx="11329" cy="1463"/>
          </a:xfrm>
        </p:grpSpPr>
        <p:sp>
          <p:nvSpPr>
            <p:cNvPr id="3" name="Shape 682"/>
            <p:cNvSpPr/>
            <p:nvPr>
              <p:custDataLst>
                <p:tags r:id="rId13"/>
              </p:custDataLst>
            </p:nvPr>
          </p:nvSpPr>
          <p:spPr>
            <a:xfrm>
              <a:off x="6478" y="2516"/>
              <a:ext cx="2628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开闭原则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29716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9382" y="2562"/>
              <a:ext cx="8425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O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pen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losed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rinciple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717" name="文本框 12"/>
            <p:cNvSpPr txBox="1"/>
            <p:nvPr>
              <p:custDataLst>
                <p:tags r:id="rId15"/>
              </p:custDataLst>
            </p:nvPr>
          </p:nvSpPr>
          <p:spPr>
            <a:xfrm>
              <a:off x="9382" y="3102"/>
              <a:ext cx="8425" cy="87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对扩展开放，对修改关闭。增加新功能，不改变原有代码。</a:t>
              </a:r>
              <a:endPara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" name="Shape 687"/>
          <p:cNvSpPr/>
          <p:nvPr>
            <p:custDataLst>
              <p:tags r:id="rId16"/>
            </p:custDataLst>
          </p:nvPr>
        </p:nvSpPr>
        <p:spPr>
          <a:xfrm rot="551063" flipV="1">
            <a:off x="2516505" y="4420235"/>
            <a:ext cx="2103120" cy="1706245"/>
          </a:xfrm>
          <a:custGeom>
            <a:avLst/>
            <a:gdLst/>
            <a:ahLst/>
            <a:cxnLst>
              <a:cxn ang="0">
                <a:pos x="1112837" y="26692"/>
              </a:cxn>
              <a:cxn ang="0">
                <a:pos x="0" y="503237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" name="Shape 687"/>
          <p:cNvSpPr/>
          <p:nvPr>
            <p:custDataLst>
              <p:tags r:id="rId17"/>
            </p:custDataLst>
          </p:nvPr>
        </p:nvSpPr>
        <p:spPr>
          <a:xfrm rot="-183452" flipV="1">
            <a:off x="3215640" y="4122420"/>
            <a:ext cx="1343660" cy="1250315"/>
          </a:xfrm>
          <a:custGeom>
            <a:avLst/>
            <a:gdLst/>
            <a:ahLst/>
            <a:cxnLst>
              <a:cxn ang="0">
                <a:pos x="696912" y="16756"/>
              </a:cxn>
              <a:cxn ang="0">
                <a:pos x="0" y="315913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" name="组合 18"/>
          <p:cNvGrpSpPr/>
          <p:nvPr/>
        </p:nvGrpSpPr>
        <p:grpSpPr>
          <a:xfrm>
            <a:off x="4649153" y="5854700"/>
            <a:ext cx="7255584" cy="930592"/>
            <a:chOff x="6478" y="7797"/>
            <a:chExt cx="11425" cy="1464"/>
          </a:xfrm>
        </p:grpSpPr>
        <p:sp>
          <p:nvSpPr>
            <p:cNvPr id="9" name="Shape 684"/>
            <p:cNvSpPr/>
            <p:nvPr>
              <p:custDataLst>
                <p:tags r:id="rId18"/>
              </p:custDataLst>
            </p:nvPr>
          </p:nvSpPr>
          <p:spPr>
            <a:xfrm>
              <a:off x="6478" y="7797"/>
              <a:ext cx="2521" cy="1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迪米特法则</a:t>
              </a:r>
              <a:endPara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10" name="文本框 25"/>
            <p:cNvSpPr txBox="1"/>
            <p:nvPr>
              <p:custDataLst>
                <p:tags r:id="rId19"/>
              </p:custDataLst>
            </p:nvPr>
          </p:nvSpPr>
          <p:spPr>
            <a:xfrm>
              <a:off x="9478" y="7862"/>
              <a:ext cx="8425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L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aw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o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emeter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文本框 5"/>
            <p:cNvSpPr txBox="1"/>
            <p:nvPr>
              <p:custDataLst>
                <p:tags r:id="rId20"/>
              </p:custDataLst>
            </p:nvPr>
          </p:nvSpPr>
          <p:spPr>
            <a:xfrm>
              <a:off x="9478" y="8402"/>
              <a:ext cx="842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类与类交互时，在满足功能要求的基础上，传递的数据量越少越好。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17"/>
          <p:cNvGrpSpPr/>
          <p:nvPr/>
        </p:nvGrpSpPr>
        <p:grpSpPr>
          <a:xfrm>
            <a:off x="4649153" y="4737100"/>
            <a:ext cx="7211765" cy="930275"/>
            <a:chOff x="6478" y="6037"/>
            <a:chExt cx="11356" cy="1466"/>
          </a:xfrm>
        </p:grpSpPr>
        <p:sp>
          <p:nvSpPr>
            <p:cNvPr id="13" name="Shape 684"/>
            <p:cNvSpPr/>
            <p:nvPr>
              <p:custDataLst>
                <p:tags r:id="rId21"/>
              </p:custDataLst>
            </p:nvPr>
          </p:nvSpPr>
          <p:spPr>
            <a:xfrm>
              <a:off x="6478" y="6037"/>
              <a:ext cx="2521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lt"/>
                </a:rPr>
                <a:t>里氏替换</a:t>
              </a: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lt"/>
              </a:endParaRPr>
            </a:p>
          </p:txBody>
        </p:sp>
        <p:sp>
          <p:nvSpPr>
            <p:cNvPr id="14" name="文本框 24"/>
            <p:cNvSpPr txBox="1"/>
            <p:nvPr>
              <p:custDataLst>
                <p:tags r:id="rId22"/>
              </p:custDataLst>
            </p:nvPr>
          </p:nvSpPr>
          <p:spPr>
            <a:xfrm>
              <a:off x="9409" y="6210"/>
              <a:ext cx="842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L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iskov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S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ubstitution 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20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rinciple</a:t>
              </a:r>
              <a:endParaRPr lang="en-US" altLang="zh-CN" sz="20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文本框 6"/>
            <p:cNvSpPr txBox="1"/>
            <p:nvPr>
              <p:custDataLst>
                <p:tags r:id="rId23"/>
              </p:custDataLst>
            </p:nvPr>
          </p:nvSpPr>
          <p:spPr>
            <a:xfrm>
              <a:off x="9409" y="6750"/>
              <a:ext cx="8425" cy="7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父类出现的地方可以被子类替换，在替换后依然保持原功能。</a:t>
              </a:r>
              <a:endParaRPr lang="en-US" altLang="zh-CN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Shape 687"/>
          <p:cNvSpPr/>
          <p:nvPr>
            <p:custDataLst>
              <p:tags r:id="rId24"/>
            </p:custDataLst>
          </p:nvPr>
        </p:nvSpPr>
        <p:spPr>
          <a:xfrm rot="183452">
            <a:off x="3604895" y="2785745"/>
            <a:ext cx="867410" cy="430530"/>
          </a:xfrm>
          <a:custGeom>
            <a:avLst/>
            <a:gdLst/>
            <a:ahLst/>
            <a:cxnLst>
              <a:cxn ang="0">
                <a:pos x="696912" y="16756"/>
              </a:cxn>
              <a:cxn ang="0">
                <a:pos x="0" y="315913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Shape 681"/>
          <p:cNvSpPr/>
          <p:nvPr>
            <p:custDataLst>
              <p:tags r:id="rId25"/>
            </p:custDataLst>
          </p:nvPr>
        </p:nvSpPr>
        <p:spPr>
          <a:xfrm>
            <a:off x="1125220" y="2060575"/>
            <a:ext cx="2908300" cy="2736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+mn-lt"/>
              </a:rPr>
              <a:t>设计原则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  <a:sym typeface="+mn-lt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7925" y="2592388"/>
            <a:ext cx="7296150" cy="14430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谢谢观看</a:t>
            </a:r>
            <a:endParaRPr kumimoji="0" lang="zh-CN" altLang="en-US" sz="8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1090295" y="179070"/>
            <a:ext cx="4063365" cy="6122670"/>
            <a:chOff x="164" y="259"/>
            <a:chExt cx="6399" cy="9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164" y="259"/>
              <a:ext cx="6375" cy="8916"/>
              <a:chOff x="94" y="1129"/>
              <a:chExt cx="5457" cy="8187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2423" y="5529"/>
                <a:ext cx="0" cy="3741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00" y="5576"/>
                <a:ext cx="0" cy="3741"/>
              </a:xfrm>
              <a:prstGeom prst="line">
                <a:avLst/>
              </a:prstGeom>
              <a:ln w="76200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2423" y="1129"/>
                <a:ext cx="0" cy="3741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176" y="1129"/>
                <a:ext cx="0" cy="3741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223" y="5576"/>
                <a:ext cx="2329" cy="0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200" y="4870"/>
                <a:ext cx="2329" cy="0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4" y="4870"/>
                <a:ext cx="2329" cy="0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94" y="5529"/>
                <a:ext cx="2329" cy="0"/>
              </a:xfrm>
              <a:prstGeom prst="line">
                <a:avLst/>
              </a:prstGeom>
              <a:ln w="76200">
                <a:solidFill>
                  <a:srgbClr val="99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164" y="1773"/>
              <a:ext cx="6399" cy="8128"/>
              <a:chOff x="164" y="1773"/>
              <a:chExt cx="6399" cy="812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51" y="2353"/>
                <a:ext cx="3303" cy="4634"/>
                <a:chOff x="1528" y="2353"/>
                <a:chExt cx="3303" cy="4634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819" y="3839"/>
                  <a:ext cx="1012" cy="988"/>
                </a:xfrm>
                <a:prstGeom prst="ellipse">
                  <a:avLst/>
                </a:prstGeom>
                <a:gradFill>
                  <a:gsLst>
                    <a:gs pos="0">
                      <a:srgbClr val="007BD3">
                        <a:lumMod val="79000"/>
                        <a:lumOff val="21000"/>
                      </a:srgbClr>
                    </a:gs>
                    <a:gs pos="100000">
                      <a:srgbClr val="034373"/>
                    </a:gs>
                  </a:gsLst>
                  <a:lin ang="36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2379" y="5999"/>
                  <a:ext cx="1012" cy="988"/>
                </a:xfrm>
                <a:prstGeom prst="ellipse">
                  <a:avLst/>
                </a:prstGeom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2379" y="2353"/>
                  <a:ext cx="1012" cy="988"/>
                </a:xfrm>
                <a:prstGeom prst="ellipse">
                  <a:avLst/>
                </a:prstGeom>
                <a:effectLst>
                  <a:outerShdw blurRad="3810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528" y="4608"/>
                  <a:ext cx="1012" cy="988"/>
                </a:xfrm>
                <a:prstGeom prst="ellipse">
                  <a:avLst/>
                </a:pr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164" y="5596"/>
                <a:ext cx="18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水果店Ｂ</a:t>
                </a:r>
                <a:endParaRPr lang="zh-CN" altLang="en-US" b="1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728" y="3341"/>
                <a:ext cx="18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水果店Ａ</a:t>
                </a:r>
                <a:endParaRPr lang="zh-CN" altLang="en-US" b="1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73" y="1773"/>
                <a:ext cx="18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猪肉店Ａ</a:t>
                </a:r>
                <a:endParaRPr lang="zh-CN" altLang="en-US" b="1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117" y="6987"/>
                <a:ext cx="18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蔬菜店Ａ</a:t>
                </a:r>
                <a:endParaRPr lang="zh-CN" altLang="en-US" b="1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747" y="9176"/>
                <a:ext cx="156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/>
                  <a:t>入口</a:t>
                </a:r>
                <a:endParaRPr lang="zh-CN" altLang="en-US" sz="2400" b="1"/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7499350" y="321310"/>
            <a:ext cx="23755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所处位置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开门时间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关门时间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月收入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月租金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......</a:t>
            </a:r>
            <a:endParaRPr lang="en-US" altLang="zh-CN" sz="2800"/>
          </a:p>
        </p:txBody>
      </p:sp>
      <p:sp>
        <p:nvSpPr>
          <p:cNvPr id="38" name="椭圆 37"/>
          <p:cNvSpPr/>
          <p:nvPr/>
        </p:nvSpPr>
        <p:spPr>
          <a:xfrm>
            <a:off x="3721735" y="3536950"/>
            <a:ext cx="3662045" cy="2196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>
                <a:solidFill>
                  <a:srgbClr val="FFFF00"/>
                </a:solidFill>
              </a:rPr>
              <a:t>封装</a:t>
            </a:r>
            <a:endParaRPr lang="zh-CN" altLang="en-US" sz="72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文本框 2"/>
          <p:cNvSpPr txBox="1"/>
          <p:nvPr>
            <p:custDataLst>
              <p:tags r:id="rId2"/>
            </p:custDataLst>
          </p:nvPr>
        </p:nvSpPr>
        <p:spPr>
          <a:xfrm>
            <a:off x="574675" y="3049588"/>
            <a:ext cx="4306888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sym typeface="微软雅黑" charset="-122"/>
              </a:rPr>
              <a:t>封装</a:t>
            </a:r>
            <a:endParaRPr lang="zh-CN" altLang="en-US" sz="4800" b="1" dirty="0">
              <a:solidFill>
                <a:srgbClr val="595959"/>
              </a:solidFill>
              <a:latin typeface="黑体" pitchFamily="49" charset="-122"/>
              <a:ea typeface="黑体" pitchFamily="49" charset="-122"/>
              <a:sym typeface="微软雅黑" charset="-122"/>
            </a:endParaRPr>
          </a:p>
        </p:txBody>
      </p:sp>
      <p:grpSp>
        <p:nvGrpSpPr>
          <p:cNvPr id="15363" name="组合 6"/>
          <p:cNvGrpSpPr/>
          <p:nvPr/>
        </p:nvGrpSpPr>
        <p:grpSpPr>
          <a:xfrm>
            <a:off x="5411788" y="1079500"/>
            <a:ext cx="5564187" cy="1114425"/>
            <a:chOff x="8421" y="1700"/>
            <a:chExt cx="8763" cy="1754"/>
          </a:xfrm>
        </p:grpSpPr>
        <p:sp>
          <p:nvSpPr>
            <p:cNvPr id="4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ea"/>
                </a:rPr>
                <a:t>1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endParaRPr>
            </a:p>
          </p:txBody>
        </p:sp>
        <p:sp>
          <p:nvSpPr>
            <p:cNvPr id="15365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572" y="1700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数据角度上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66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0572" y="2354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将一些基本数据类型复合成一个自定义类型</a:t>
              </a:r>
              <a:r>
                <a:rPr lang="zh-CN" altLang="en-US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367" name="组合 13"/>
          <p:cNvGrpSpPr/>
          <p:nvPr/>
        </p:nvGrpSpPr>
        <p:grpSpPr>
          <a:xfrm>
            <a:off x="5411788" y="3000375"/>
            <a:ext cx="5564187" cy="1128713"/>
            <a:chOff x="8421" y="4725"/>
            <a:chExt cx="8763" cy="1777"/>
          </a:xfrm>
        </p:grpSpPr>
        <p:sp>
          <p:nvSpPr>
            <p:cNvPr id="5" name="矩形: 圆角 4"/>
            <p:cNvSpPr/>
            <p:nvPr>
              <p:custDataLst>
                <p:tags r:id="rId6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ea"/>
                </a:rPr>
                <a:t>2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endParaRPr>
            </a:p>
          </p:txBody>
        </p:sp>
        <p:sp>
          <p:nvSpPr>
            <p:cNvPr id="15369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10572" y="4748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行为角度上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0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10572" y="5402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微软雅黑" charset="-122"/>
                </a:rPr>
                <a:t>类外提供必要的功能，隐藏实现的细节。</a:t>
              </a:r>
              <a:endPara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微软雅黑" charset="-122"/>
              </a:endParaRPr>
            </a:p>
          </p:txBody>
        </p:sp>
      </p:grpSp>
      <p:grpSp>
        <p:nvGrpSpPr>
          <p:cNvPr id="15371" name="组合 14"/>
          <p:cNvGrpSpPr/>
          <p:nvPr/>
        </p:nvGrpSpPr>
        <p:grpSpPr>
          <a:xfrm>
            <a:off x="5411788" y="4935538"/>
            <a:ext cx="5564187" cy="1122362"/>
            <a:chOff x="8421" y="7772"/>
            <a:chExt cx="8763" cy="1767"/>
          </a:xfrm>
        </p:grpSpPr>
        <p:sp>
          <p:nvSpPr>
            <p:cNvPr id="6" name="矩形: 圆角 5"/>
            <p:cNvSpPr/>
            <p:nvPr>
              <p:custDataLst>
                <p:tags r:id="rId9"/>
              </p:custDataLst>
            </p:nvPr>
          </p:nvSpPr>
          <p:spPr>
            <a:xfrm>
              <a:off x="8421" y="7772"/>
              <a:ext cx="1385" cy="1385"/>
            </a:xfrm>
            <a:prstGeom prst="round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ea"/>
                </a:rPr>
                <a:t>3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endParaRPr>
            </a:p>
          </p:txBody>
        </p:sp>
        <p:sp>
          <p:nvSpPr>
            <p:cNvPr id="15373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10572" y="7786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设计角度上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4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10572" y="8439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微软雅黑" charset="-122"/>
                </a:rPr>
                <a:t>分而治之，变则疏之，高内聚，低耦合</a:t>
              </a:r>
              <a:endPara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微软雅黑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2905" y="415290"/>
            <a:ext cx="3041650" cy="1882140"/>
            <a:chOff x="650" y="1195"/>
            <a:chExt cx="4790" cy="2964"/>
          </a:xfrm>
        </p:grpSpPr>
        <p:sp>
          <p:nvSpPr>
            <p:cNvPr id="3" name="矩形标注 2"/>
            <p:cNvSpPr/>
            <p:nvPr/>
          </p:nvSpPr>
          <p:spPr>
            <a:xfrm>
              <a:off x="650" y="1195"/>
              <a:ext cx="4790" cy="2964"/>
            </a:xfrm>
            <a:prstGeom prst="wedgeRectCallout">
              <a:avLst>
                <a:gd name="adj1" fmla="val 114918"/>
                <a:gd name="adj2" fmla="val -87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4" y="1448"/>
              <a:ext cx="448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通过</a:t>
              </a:r>
              <a:r>
                <a:rPr lang="zh-CN" altLang="en-US" b="1">
                  <a:solidFill>
                    <a:srgbClr val="0070C0"/>
                  </a:solidFill>
                </a:rPr>
                <a:t>所处位置</a:t>
              </a:r>
              <a:r>
                <a:rPr lang="zh-CN" altLang="en-US"/>
                <a:t>，</a:t>
              </a:r>
              <a:r>
                <a:rPr lang="zh-CN" altLang="en-US" b="1">
                  <a:solidFill>
                    <a:srgbClr val="0070C0"/>
                  </a:solidFill>
                </a:rPr>
                <a:t>开门时间</a:t>
              </a:r>
              <a:r>
                <a:rPr lang="zh-CN" altLang="en-US"/>
                <a:t>，</a:t>
              </a:r>
              <a:r>
                <a:rPr lang="zh-CN" altLang="en-US" b="1">
                  <a:solidFill>
                    <a:srgbClr val="0070C0"/>
                  </a:solidFill>
                </a:rPr>
                <a:t>关门时间</a:t>
              </a:r>
              <a:r>
                <a:rPr lang="zh-CN" altLang="en-US"/>
                <a:t>等数据放在一个盒子里，通过这个盒子来描述之前的水果店、猪肉店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3030" y="2558415"/>
            <a:ext cx="4106545" cy="2442210"/>
            <a:chOff x="178" y="4029"/>
            <a:chExt cx="6467" cy="3846"/>
          </a:xfrm>
        </p:grpSpPr>
        <p:sp>
          <p:nvSpPr>
            <p:cNvPr id="9" name="圆角矩形标注 8"/>
            <p:cNvSpPr/>
            <p:nvPr/>
          </p:nvSpPr>
          <p:spPr>
            <a:xfrm>
              <a:off x="178" y="4029"/>
              <a:ext cx="6282" cy="3846"/>
            </a:xfrm>
            <a:prstGeom prst="wedgeRoundRectCallout">
              <a:avLst>
                <a:gd name="adj1" fmla="val 81810"/>
                <a:gd name="adj2" fmla="val -7992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0" y="4242"/>
              <a:ext cx="6445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class </a:t>
              </a:r>
              <a:r>
                <a:rPr lang="zh-CN" altLang="en-US"/>
                <a:t>蔬菜店</a:t>
              </a:r>
              <a:r>
                <a:rPr lang="en-US" altLang="zh-CN"/>
                <a:t>:</a:t>
              </a:r>
              <a:endParaRPr lang="en-US" altLang="zh-CN"/>
            </a:p>
            <a:p>
              <a:r>
                <a:rPr lang="en-US" altLang="zh-CN"/>
                <a:t>   def __init__(self,......):</a:t>
              </a:r>
              <a:endParaRPr lang="en-US" altLang="zh-CN"/>
            </a:p>
            <a:p>
              <a:r>
                <a:rPr lang="en-US" altLang="zh-CN"/>
                <a:t>      self.</a:t>
              </a:r>
              <a:r>
                <a:rPr lang="zh-CN" altLang="en-US"/>
                <a:t>租金</a:t>
              </a:r>
              <a:r>
                <a:rPr lang="en-US" altLang="zh-CN"/>
                <a:t>=xxx</a:t>
              </a:r>
              <a:endParaRPr lang="en-US" altLang="zh-CN"/>
            </a:p>
            <a:p>
              <a:r>
                <a:rPr lang="en-US" altLang="zh-CN"/>
                <a:t>      self.</a:t>
              </a:r>
              <a:r>
                <a:rPr lang="zh-CN" altLang="en-US"/>
                <a:t>收入</a:t>
              </a:r>
              <a:r>
                <a:rPr lang="en-US" altLang="zh-CN"/>
                <a:t>=xx</a:t>
              </a:r>
              <a:endParaRPr lang="en-US" altLang="zh-CN"/>
            </a:p>
            <a:p>
              <a:r>
                <a:rPr lang="en-US" altLang="zh-CN"/>
                <a:t>      self.</a:t>
              </a:r>
              <a:r>
                <a:rPr lang="zh-CN" altLang="en-US"/>
                <a:t>营业时间</a:t>
              </a:r>
              <a:r>
                <a:rPr lang="en-US" altLang="zh-CN"/>
                <a:t>=xxxx</a:t>
              </a:r>
              <a:endParaRPr lang="en-US" altLang="zh-CN"/>
            </a:p>
            <a:p>
              <a:r>
                <a:rPr lang="en-US" altLang="zh-CN"/>
                <a:t>      ....</a:t>
              </a:r>
              <a:endParaRPr lang="en-US" altLang="zh-CN"/>
            </a:p>
            <a:p>
              <a:r>
                <a:rPr lang="en-US" altLang="zh-CN"/>
                <a:t>   def  </a:t>
              </a:r>
              <a:r>
                <a:rPr lang="zh-CN" altLang="en-US"/>
                <a:t>去蔬菜批发市场买萝卜</a:t>
              </a:r>
              <a:r>
                <a:rPr lang="en-US" altLang="zh-CN"/>
                <a:t>(self,..):</a:t>
              </a:r>
              <a:endParaRPr lang="en-US" altLang="zh-CN"/>
            </a:p>
            <a:p>
              <a:r>
                <a:rPr lang="en-US" altLang="zh-CN"/>
                <a:t>      ....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7000" y="5359400"/>
            <a:ext cx="3835400" cy="1164590"/>
            <a:chOff x="210" y="8741"/>
            <a:chExt cx="6040" cy="1834"/>
          </a:xfrm>
        </p:grpSpPr>
        <p:sp>
          <p:nvSpPr>
            <p:cNvPr id="15" name="矩形标注 14"/>
            <p:cNvSpPr/>
            <p:nvPr/>
          </p:nvSpPr>
          <p:spPr>
            <a:xfrm>
              <a:off x="210" y="8741"/>
              <a:ext cx="6040" cy="1834"/>
            </a:xfrm>
            <a:prstGeom prst="wedgeRectCallout">
              <a:avLst>
                <a:gd name="adj1" fmla="val 88803"/>
                <a:gd name="adj2" fmla="val -6987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97" y="8856"/>
              <a:ext cx="560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用以上特征去描述水果店、猪肉店、蔬菜店，三个类别，互不影响</a:t>
              </a:r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8435" y="104775"/>
            <a:ext cx="3420745" cy="2214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3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？！</a:t>
            </a:r>
            <a:endParaRPr lang="zh-CN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64940" y="433070"/>
            <a:ext cx="5543550" cy="2330450"/>
            <a:chOff x="6244" y="682"/>
            <a:chExt cx="8730" cy="3670"/>
          </a:xfrm>
        </p:grpSpPr>
        <p:sp>
          <p:nvSpPr>
            <p:cNvPr id="3" name="椭圆 2"/>
            <p:cNvSpPr/>
            <p:nvPr/>
          </p:nvSpPr>
          <p:spPr>
            <a:xfrm>
              <a:off x="6244" y="682"/>
              <a:ext cx="8730" cy="36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97" y="1183"/>
              <a:ext cx="602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/>
                <a:t>太多的重复元素：</a:t>
              </a:r>
              <a:endParaRPr lang="zh-CN" altLang="en-US" sz="2400" b="1"/>
            </a:p>
            <a:p>
              <a:endParaRPr lang="zh-CN" altLang="en-US" sz="2400" b="1"/>
            </a:p>
            <a:p>
              <a:r>
                <a:rPr lang="zh-CN" altLang="en-US" sz="2400" b="1"/>
                <a:t>      房租，收入，位置</a:t>
              </a:r>
              <a:r>
                <a:rPr lang="en-US" altLang="zh-CN" sz="2400" b="1"/>
                <a:t>....</a:t>
              </a:r>
              <a:endParaRPr lang="en-US" altLang="zh-CN" sz="2400" b="1"/>
            </a:p>
            <a:p>
              <a:r>
                <a:rPr lang="zh-CN" altLang="en-US" sz="2400" b="1"/>
                <a:t>显得十分冗杂</a:t>
              </a:r>
              <a:endParaRPr lang="zh-CN" altLang="en-US" sz="2400" b="1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885" y="3122295"/>
            <a:ext cx="3869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def </a:t>
            </a:r>
            <a:r>
              <a:rPr lang="zh-CN" altLang="en-US" sz="2400"/>
              <a:t>水果店：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def __init__(self,...):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房租</a:t>
            </a:r>
            <a:r>
              <a:rPr lang="zh-CN" altLang="en-US" sz="2400"/>
              <a:t> </a:t>
            </a:r>
            <a:r>
              <a:rPr lang="en-US" altLang="zh-CN" sz="2400"/>
              <a:t>= 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收入</a:t>
            </a:r>
            <a:r>
              <a:rPr lang="zh-CN" altLang="en-US" sz="2400"/>
              <a:t> </a:t>
            </a:r>
            <a:r>
              <a:rPr lang="en-US" altLang="zh-CN" sz="2400"/>
              <a:t>= xxx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开门时间</a:t>
            </a:r>
            <a:r>
              <a:rPr lang="zh-CN" altLang="en-US" sz="2400"/>
              <a:t> </a:t>
            </a:r>
            <a:r>
              <a:rPr lang="en-US" altLang="zh-CN" sz="2400"/>
              <a:t>= a</a:t>
            </a:r>
            <a:endParaRPr lang="en-US" altLang="zh-CN" sz="2400"/>
          </a:p>
          <a:p>
            <a:r>
              <a:rPr lang="en-US" altLang="zh-CN" sz="2400"/>
              <a:t>	.....</a:t>
            </a:r>
            <a:endParaRPr lang="en-US" altLang="zh-CN" sz="2400"/>
          </a:p>
          <a:p>
            <a:r>
              <a:rPr lang="en-US" altLang="zh-CN" sz="2400"/>
              <a:t>      def </a:t>
            </a:r>
            <a:r>
              <a:rPr lang="zh-CN" altLang="en-US" sz="2400" b="1">
                <a:solidFill>
                  <a:srgbClr val="0070C0"/>
                </a:solidFill>
              </a:rPr>
              <a:t>叫卖</a:t>
            </a:r>
            <a:r>
              <a:rPr lang="en-US" altLang="zh-CN" sz="2400"/>
              <a:t>(self):</a:t>
            </a:r>
            <a:endParaRPr lang="en-US" altLang="zh-CN" sz="2400"/>
          </a:p>
          <a:p>
            <a:r>
              <a:rPr lang="en-US" altLang="zh-CN" sz="2400"/>
              <a:t>	.........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4161790" y="3122295"/>
            <a:ext cx="3869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def </a:t>
            </a:r>
            <a:r>
              <a:rPr lang="zh-CN" altLang="en-US" sz="2400"/>
              <a:t>蔬菜店：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def __init__(self,...):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房租</a:t>
            </a:r>
            <a:r>
              <a:rPr lang="zh-CN" altLang="en-US" sz="2400"/>
              <a:t> </a:t>
            </a:r>
            <a:r>
              <a:rPr lang="en-US" altLang="zh-CN" sz="2400"/>
              <a:t>= 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收入</a:t>
            </a:r>
            <a:r>
              <a:rPr lang="zh-CN" altLang="en-US" sz="2400"/>
              <a:t> </a:t>
            </a:r>
            <a:r>
              <a:rPr lang="en-US" altLang="zh-CN" sz="2400"/>
              <a:t>= xxx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开门时间</a:t>
            </a:r>
            <a:r>
              <a:rPr lang="zh-CN" altLang="en-US" sz="2400"/>
              <a:t> </a:t>
            </a:r>
            <a:r>
              <a:rPr lang="en-US" altLang="zh-CN" sz="2400"/>
              <a:t>= a</a:t>
            </a:r>
            <a:endParaRPr lang="en-US" altLang="zh-CN" sz="2400"/>
          </a:p>
          <a:p>
            <a:r>
              <a:rPr lang="en-US" altLang="zh-CN" sz="2400"/>
              <a:t>	.....</a:t>
            </a:r>
            <a:endParaRPr lang="en-US" altLang="zh-CN" sz="2400"/>
          </a:p>
          <a:p>
            <a:r>
              <a:rPr lang="en-US" altLang="zh-CN" sz="2400"/>
              <a:t>      def 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叫卖</a:t>
            </a:r>
            <a:r>
              <a:rPr lang="en-US" altLang="zh-CN" sz="2400"/>
              <a:t>(self):</a:t>
            </a:r>
            <a:endParaRPr lang="en-US" altLang="zh-CN" sz="2400"/>
          </a:p>
          <a:p>
            <a:r>
              <a:rPr lang="en-US" altLang="zh-CN" sz="2400"/>
              <a:t>	.........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8157845" y="3122295"/>
            <a:ext cx="3869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def </a:t>
            </a:r>
            <a:r>
              <a:rPr lang="zh-CN" altLang="en-US" sz="2400"/>
              <a:t>猪肉店：</a:t>
            </a:r>
            <a:endParaRPr lang="zh-CN" altLang="en-US" sz="2400"/>
          </a:p>
          <a:p>
            <a:r>
              <a:rPr lang="zh-CN" altLang="en-US" sz="2400"/>
              <a:t>      </a:t>
            </a:r>
            <a:r>
              <a:rPr lang="en-US" altLang="zh-CN" sz="2400"/>
              <a:t>def __init__(self,...):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房租</a:t>
            </a:r>
            <a:r>
              <a:rPr lang="zh-CN" altLang="en-US" sz="2400"/>
              <a:t> </a:t>
            </a:r>
            <a:r>
              <a:rPr lang="en-US" altLang="zh-CN" sz="2400"/>
              <a:t>= 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收入</a:t>
            </a:r>
            <a:r>
              <a:rPr lang="zh-CN" altLang="en-US" sz="2400"/>
              <a:t> </a:t>
            </a:r>
            <a:r>
              <a:rPr lang="en-US" altLang="zh-CN" sz="2400"/>
              <a:t>= xxx</a:t>
            </a:r>
            <a:endParaRPr lang="en-US" altLang="zh-CN" sz="2400"/>
          </a:p>
          <a:p>
            <a:r>
              <a:rPr lang="en-US" altLang="zh-CN" sz="2400"/>
              <a:t>	self.</a:t>
            </a:r>
            <a:r>
              <a:rPr lang="zh-CN" altLang="en-US" sz="2400" b="1">
                <a:solidFill>
                  <a:srgbClr val="0070C0"/>
                </a:solidFill>
              </a:rPr>
              <a:t>开门时间 </a:t>
            </a:r>
            <a:r>
              <a:rPr lang="en-US" altLang="zh-CN" sz="2400"/>
              <a:t>= a</a:t>
            </a:r>
            <a:endParaRPr lang="en-US" altLang="zh-CN" sz="2400"/>
          </a:p>
          <a:p>
            <a:r>
              <a:rPr lang="en-US" altLang="zh-CN" sz="2400"/>
              <a:t>	.....</a:t>
            </a:r>
            <a:endParaRPr lang="en-US" altLang="zh-CN" sz="2400"/>
          </a:p>
          <a:p>
            <a:r>
              <a:rPr lang="en-US" altLang="zh-CN" sz="2400"/>
              <a:t>      def 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叫卖</a:t>
            </a:r>
            <a:r>
              <a:rPr lang="en-US" altLang="zh-CN" sz="2400"/>
              <a:t>(self):</a:t>
            </a:r>
            <a:endParaRPr lang="en-US" altLang="zh-CN" sz="2400"/>
          </a:p>
          <a:p>
            <a:r>
              <a:rPr lang="en-US" altLang="zh-CN" sz="2400"/>
              <a:t>	.........</a:t>
            </a:r>
            <a:endParaRPr lang="en-US" altLang="zh-CN" sz="2400"/>
          </a:p>
        </p:txBody>
      </p:sp>
      <p:grpSp>
        <p:nvGrpSpPr>
          <p:cNvPr id="12" name="组合 11"/>
          <p:cNvGrpSpPr/>
          <p:nvPr/>
        </p:nvGrpSpPr>
        <p:grpSpPr>
          <a:xfrm>
            <a:off x="4161790" y="927100"/>
            <a:ext cx="4257675" cy="4257675"/>
            <a:chOff x="3267" y="166"/>
            <a:chExt cx="6705" cy="6705"/>
          </a:xfrm>
        </p:grpSpPr>
        <p:sp>
          <p:nvSpPr>
            <p:cNvPr id="10" name="椭圆 9"/>
            <p:cNvSpPr/>
            <p:nvPr/>
          </p:nvSpPr>
          <p:spPr>
            <a:xfrm>
              <a:off x="3267" y="166"/>
              <a:ext cx="6705" cy="670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66" y="2053"/>
              <a:ext cx="5306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500">
                  <a:solidFill>
                    <a:srgbClr val="FFFF00"/>
                  </a:solidFill>
                </a:rPr>
                <a:t>继承</a:t>
              </a:r>
              <a:endParaRPr lang="zh-CN" altLang="en-US" sz="115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示 1"/>
          <p:cNvGraphicFramePr/>
          <p:nvPr/>
        </p:nvGraphicFramePr>
        <p:xfrm>
          <a:off x="747395" y="720090"/>
          <a:ext cx="355727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51830" y="2689225"/>
            <a:ext cx="5154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派生类中拥有基类的成员，还可以扩展新功能。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751830" y="4556760"/>
            <a:ext cx="5154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将相关类的共性进行抽象，统一概念，隔离变化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925830" y="208915"/>
            <a:ext cx="1002030" cy="1743075"/>
            <a:chOff x="1505" y="1835"/>
            <a:chExt cx="1578" cy="2745"/>
          </a:xfrm>
        </p:grpSpPr>
        <p:sp>
          <p:nvSpPr>
            <p:cNvPr id="2" name="文本框 1"/>
            <p:cNvSpPr txBox="1"/>
            <p:nvPr/>
          </p:nvSpPr>
          <p:spPr>
            <a:xfrm>
              <a:off x="1505" y="1835"/>
              <a:ext cx="1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蔬菜店</a:t>
              </a:r>
              <a:endParaRPr lang="zh-CN" altLang="en-US" sz="20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505" y="2917"/>
              <a:ext cx="15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猪肉店</a:t>
              </a:r>
              <a:endParaRPr lang="zh-CN" altLang="en-US" sz="2000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05" y="3952"/>
              <a:ext cx="157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水果店</a:t>
              </a:r>
              <a:endParaRPr lang="zh-CN" altLang="en-US" sz="2000" b="1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423660" y="895985"/>
            <a:ext cx="999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商店</a:t>
            </a:r>
            <a:endParaRPr lang="zh-CN" altLang="en-US" sz="2000" b="1"/>
          </a:p>
        </p:txBody>
      </p:sp>
      <p:grpSp>
        <p:nvGrpSpPr>
          <p:cNvPr id="10" name="组合 9"/>
          <p:cNvGrpSpPr/>
          <p:nvPr/>
        </p:nvGrpSpPr>
        <p:grpSpPr>
          <a:xfrm>
            <a:off x="2658745" y="467360"/>
            <a:ext cx="3197860" cy="622935"/>
            <a:chOff x="4328" y="2289"/>
            <a:chExt cx="5036" cy="981"/>
          </a:xfrm>
        </p:grpSpPr>
        <p:sp>
          <p:nvSpPr>
            <p:cNvPr id="7" name="文本框 6"/>
            <p:cNvSpPr txBox="1"/>
            <p:nvPr/>
          </p:nvSpPr>
          <p:spPr>
            <a:xfrm>
              <a:off x="4988" y="2289"/>
              <a:ext cx="343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抽象出一个概念</a:t>
              </a:r>
              <a:endParaRPr lang="zh-CN" altLang="en-US" sz="2000" b="1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328" y="3270"/>
              <a:ext cx="5036" cy="0"/>
            </a:xfrm>
            <a:prstGeom prst="straightConnector1">
              <a:avLst/>
            </a:prstGeom>
            <a:ln w="95250">
              <a:solidFill>
                <a:srgbClr val="CC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123940" y="2296795"/>
            <a:ext cx="1299210" cy="821690"/>
            <a:chOff x="9926" y="3521"/>
            <a:chExt cx="2046" cy="1294"/>
          </a:xfrm>
        </p:grpSpPr>
        <p:sp>
          <p:nvSpPr>
            <p:cNvPr id="11" name="矩形 10"/>
            <p:cNvSpPr/>
            <p:nvPr/>
          </p:nvSpPr>
          <p:spPr>
            <a:xfrm>
              <a:off x="9926" y="3521"/>
              <a:ext cx="2047" cy="12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305" y="3806"/>
              <a:ext cx="1290" cy="7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FF00"/>
                  </a:solidFill>
                </a:rPr>
                <a:t>基类</a:t>
              </a:r>
              <a:endParaRPr lang="zh-CN" altLang="en-US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76605" y="2296160"/>
            <a:ext cx="1299845" cy="822325"/>
            <a:chOff x="1270" y="4063"/>
            <a:chExt cx="2047" cy="1295"/>
          </a:xfrm>
        </p:grpSpPr>
        <p:sp>
          <p:nvSpPr>
            <p:cNvPr id="16" name="矩形 15"/>
            <p:cNvSpPr/>
            <p:nvPr/>
          </p:nvSpPr>
          <p:spPr>
            <a:xfrm>
              <a:off x="1270" y="4063"/>
              <a:ext cx="2047" cy="12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87" y="4348"/>
              <a:ext cx="1813" cy="7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FF00"/>
                  </a:solidFill>
                </a:rPr>
                <a:t>派生类</a:t>
              </a:r>
              <a:endParaRPr lang="zh-CN" altLang="en-US" sz="2400" b="1">
                <a:solidFill>
                  <a:srgbClr val="FFFF00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857490" y="94615"/>
            <a:ext cx="509270" cy="2001520"/>
          </a:xfrm>
          <a:prstGeom prst="leftBrace">
            <a:avLst>
              <a:gd name="adj1" fmla="val 8333"/>
              <a:gd name="adj2" fmla="val 46637"/>
            </a:avLst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20760" y="-10795"/>
            <a:ext cx="16287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房租</a:t>
            </a:r>
            <a:endParaRPr lang="zh-CN" altLang="en-US" sz="2400"/>
          </a:p>
          <a:p>
            <a:r>
              <a:rPr lang="zh-CN" altLang="en-US" sz="2400"/>
              <a:t>收入</a:t>
            </a:r>
            <a:endParaRPr lang="zh-CN" altLang="en-US" sz="2400"/>
          </a:p>
          <a:p>
            <a:r>
              <a:rPr lang="zh-CN" altLang="en-US" sz="2400"/>
              <a:t>开门时间</a:t>
            </a:r>
            <a:endParaRPr lang="zh-CN" altLang="en-US" sz="2400"/>
          </a:p>
          <a:p>
            <a:r>
              <a:rPr lang="zh-CN" altLang="en-US" sz="2400"/>
              <a:t>关门时间</a:t>
            </a:r>
            <a:endParaRPr lang="zh-CN" altLang="en-US" sz="2400"/>
          </a:p>
          <a:p>
            <a:r>
              <a:rPr lang="zh-CN" altLang="en-US" sz="2400"/>
              <a:t>商店位置</a:t>
            </a:r>
            <a:endParaRPr lang="zh-CN" altLang="en-US" sz="2400"/>
          </a:p>
          <a:p>
            <a:r>
              <a:rPr lang="en-US" altLang="zh-CN" sz="2400"/>
              <a:t>........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423660" y="3302635"/>
            <a:ext cx="51987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def  </a:t>
            </a:r>
            <a:r>
              <a:rPr lang="zh-CN" altLang="en-US" sz="2800" b="1"/>
              <a:t>商店</a:t>
            </a:r>
            <a:r>
              <a:rPr lang="en-US" altLang="zh-CN" sz="2800" b="1"/>
              <a:t>:</a:t>
            </a:r>
            <a:endParaRPr lang="en-US" altLang="zh-CN" sz="2800" b="1"/>
          </a:p>
          <a:p>
            <a:r>
              <a:rPr lang="en-US" altLang="zh-CN" sz="2800" b="1"/>
              <a:t>     def __init__(self):</a:t>
            </a:r>
            <a:endParaRPr lang="en-US" altLang="zh-CN" sz="2800" b="1"/>
          </a:p>
          <a:p>
            <a:r>
              <a:rPr lang="en-US" altLang="zh-CN" sz="2800" b="1"/>
              <a:t>	......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    def </a:t>
            </a:r>
            <a:r>
              <a:rPr lang="zh-CN" altLang="en-US" sz="2800" b="1"/>
              <a:t>叫卖</a:t>
            </a:r>
            <a:r>
              <a:rPr lang="en-US" altLang="zh-CN" sz="2800" b="1"/>
              <a:t>(self):</a:t>
            </a:r>
            <a:endParaRPr lang="en-US" altLang="zh-CN" sz="2800" b="1"/>
          </a:p>
          <a:p>
            <a:r>
              <a:rPr lang="en-US" altLang="zh-CN" sz="2800" b="1"/>
              <a:t>	........</a:t>
            </a:r>
            <a:endParaRPr lang="en-US" altLang="zh-CN" sz="2800" b="1"/>
          </a:p>
        </p:txBody>
      </p:sp>
      <p:sp>
        <p:nvSpPr>
          <p:cNvPr id="23" name="文本框 22"/>
          <p:cNvSpPr txBox="1"/>
          <p:nvPr/>
        </p:nvSpPr>
        <p:spPr>
          <a:xfrm>
            <a:off x="44450" y="3302635"/>
            <a:ext cx="64693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def  </a:t>
            </a:r>
            <a:r>
              <a:rPr lang="zh-CN" altLang="en-US" sz="2800" b="1"/>
              <a:t>水果店（商店）</a:t>
            </a:r>
            <a:r>
              <a:rPr lang="en-US" altLang="zh-CN" sz="2800" b="1"/>
              <a:t>:</a:t>
            </a:r>
            <a:endParaRPr lang="en-US" altLang="zh-CN" sz="2800" b="1"/>
          </a:p>
          <a:p>
            <a:r>
              <a:rPr lang="en-US" altLang="zh-CN" sz="2800" b="1"/>
              <a:t>     def  __init__(self):</a:t>
            </a:r>
            <a:endParaRPr lang="en-US" altLang="zh-CN" sz="2800" b="1"/>
          </a:p>
          <a:p>
            <a:r>
              <a:rPr lang="en-US" altLang="zh-CN" sz="2800" b="1"/>
              <a:t>	super.__init__()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    def  </a:t>
            </a:r>
            <a:r>
              <a:rPr lang="zh-CN" altLang="en-US" sz="2800" b="1"/>
              <a:t>去水果基地买苹果</a:t>
            </a:r>
            <a:r>
              <a:rPr lang="en-US" altLang="zh-CN" sz="2800" b="1"/>
              <a:t>(self):</a:t>
            </a:r>
            <a:endParaRPr lang="en-US" altLang="zh-CN" sz="2800" b="1"/>
          </a:p>
          <a:p>
            <a:r>
              <a:rPr lang="en-US" altLang="zh-CN" sz="2800" b="1"/>
              <a:t>	.......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0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6446520" y="7234555"/>
            <a:ext cx="1426210" cy="1341120"/>
            <a:chOff x="1106" y="688"/>
            <a:chExt cx="2246" cy="2112"/>
          </a:xfrm>
        </p:grpSpPr>
        <p:sp>
          <p:nvSpPr>
            <p:cNvPr id="2" name="椭圆 1"/>
            <p:cNvSpPr/>
            <p:nvPr/>
          </p:nvSpPr>
          <p:spPr>
            <a:xfrm>
              <a:off x="1106" y="688"/>
              <a:ext cx="2246" cy="21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28" y="1333"/>
              <a:ext cx="200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</a:rPr>
                <a:t>大老板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7985" y="436880"/>
            <a:ext cx="6304280" cy="1342390"/>
            <a:chOff x="6611" y="688"/>
            <a:chExt cx="9928" cy="2114"/>
          </a:xfrm>
        </p:grpSpPr>
        <p:sp>
          <p:nvSpPr>
            <p:cNvPr id="4" name="矩形标注 3"/>
            <p:cNvSpPr/>
            <p:nvPr/>
          </p:nvSpPr>
          <p:spPr>
            <a:xfrm>
              <a:off x="6611" y="688"/>
              <a:ext cx="9929" cy="2114"/>
            </a:xfrm>
            <a:prstGeom prst="wedgeRectCallout">
              <a:avLst>
                <a:gd name="adj1" fmla="val -77948"/>
                <a:gd name="adj2" fmla="val 1057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40" y="801"/>
              <a:ext cx="96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嚯，店里东西都卖了不少了，萝卜卖完了，猪肉、苹果也差不多卖完了，得去批发点回来了</a:t>
              </a:r>
              <a:endParaRPr lang="zh-CN" altLang="en-US" sz="2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9675" y="1568450"/>
            <a:ext cx="6663055" cy="2197100"/>
            <a:chOff x="1905" y="2470"/>
            <a:chExt cx="10493" cy="3460"/>
          </a:xfrm>
        </p:grpSpPr>
        <p:sp>
          <p:nvSpPr>
            <p:cNvPr id="6" name="矩形 5"/>
            <p:cNvSpPr/>
            <p:nvPr/>
          </p:nvSpPr>
          <p:spPr>
            <a:xfrm>
              <a:off x="4141" y="3411"/>
              <a:ext cx="2329" cy="6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endCxn id="6" idx="1"/>
            </p:cNvCxnSpPr>
            <p:nvPr/>
          </p:nvCxnSpPr>
          <p:spPr>
            <a:xfrm>
              <a:off x="1952" y="2470"/>
              <a:ext cx="2189" cy="1247"/>
            </a:xfrm>
            <a:prstGeom prst="straightConnector1">
              <a:avLst/>
            </a:prstGeom>
            <a:ln w="66675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12" idx="1"/>
            </p:cNvCxnSpPr>
            <p:nvPr/>
          </p:nvCxnSpPr>
          <p:spPr>
            <a:xfrm>
              <a:off x="1928" y="2470"/>
              <a:ext cx="2213" cy="2212"/>
            </a:xfrm>
            <a:prstGeom prst="straightConnector1">
              <a:avLst/>
            </a:prstGeom>
            <a:ln w="66675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3" idx="1"/>
            </p:cNvCxnSpPr>
            <p:nvPr/>
          </p:nvCxnSpPr>
          <p:spPr>
            <a:xfrm>
              <a:off x="1905" y="2541"/>
              <a:ext cx="2236" cy="3083"/>
            </a:xfrm>
            <a:prstGeom prst="straightConnector1">
              <a:avLst/>
            </a:prstGeom>
            <a:ln w="66675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4141" y="4376"/>
              <a:ext cx="2329" cy="6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41" y="5318"/>
              <a:ext cx="2329" cy="61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29" y="4593"/>
              <a:ext cx="19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通知</a:t>
              </a:r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23" y="3411"/>
              <a:ext cx="41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去蔬菜基地批发萝卜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023" y="4408"/>
              <a:ext cx="41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去养猪基地买猪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023" y="5318"/>
              <a:ext cx="43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去水果基地批发苹果</a:t>
              </a:r>
              <a:endParaRPr lang="zh-CN" altLang="en-US"/>
            </a:p>
          </p:txBody>
        </p:sp>
        <p:cxnSp>
          <p:nvCxnSpPr>
            <p:cNvPr id="18" name="直接箭头连接符 17"/>
            <p:cNvCxnSpPr>
              <a:stCxn id="12" idx="3"/>
              <a:endCxn id="16" idx="1"/>
            </p:cNvCxnSpPr>
            <p:nvPr/>
          </p:nvCxnSpPr>
          <p:spPr>
            <a:xfrm>
              <a:off x="6470" y="4682"/>
              <a:ext cx="1553" cy="16"/>
            </a:xfrm>
            <a:prstGeom prst="straightConnector1">
              <a:avLst/>
            </a:prstGeom>
            <a:ln w="571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3"/>
              <a:endCxn id="15" idx="1"/>
            </p:cNvCxnSpPr>
            <p:nvPr/>
          </p:nvCxnSpPr>
          <p:spPr>
            <a:xfrm flipV="1">
              <a:off x="6470" y="3701"/>
              <a:ext cx="1553" cy="16"/>
            </a:xfrm>
            <a:prstGeom prst="straightConnector1">
              <a:avLst/>
            </a:prstGeom>
            <a:ln w="571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3"/>
              <a:endCxn id="17" idx="1"/>
            </p:cNvCxnSpPr>
            <p:nvPr/>
          </p:nvCxnSpPr>
          <p:spPr>
            <a:xfrm flipV="1">
              <a:off x="6470" y="5608"/>
              <a:ext cx="1553" cy="16"/>
            </a:xfrm>
            <a:prstGeom prst="straightConnector1">
              <a:avLst/>
            </a:prstGeom>
            <a:ln w="57150">
              <a:solidFill>
                <a:srgbClr val="99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3405505" y="4231640"/>
            <a:ext cx="39973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class </a:t>
            </a:r>
            <a:r>
              <a:rPr lang="zh-CN" altLang="en-US" sz="2400" b="1"/>
              <a:t>大老板：</a:t>
            </a:r>
            <a:endParaRPr lang="zh-CN" altLang="en-US" sz="2400" b="1"/>
          </a:p>
          <a:p>
            <a:r>
              <a:rPr lang="zh-CN" altLang="en-US" sz="2400" b="1"/>
              <a:t>    </a:t>
            </a:r>
            <a:r>
              <a:rPr lang="en-US" altLang="zh-CN" sz="2400" b="1"/>
              <a:t>def  </a:t>
            </a:r>
            <a:r>
              <a:rPr lang="zh-CN" altLang="en-US" sz="2400" b="1"/>
              <a:t>通知</a:t>
            </a:r>
            <a:r>
              <a:rPr lang="en-US" altLang="zh-CN" sz="2400" b="1"/>
              <a:t>(self):</a:t>
            </a:r>
            <a:endParaRPr lang="en-US" altLang="zh-CN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水果店</a:t>
            </a:r>
            <a:r>
              <a:rPr lang="en-US" altLang="zh-CN" sz="2400" b="1"/>
              <a:t>A.</a:t>
            </a:r>
            <a:r>
              <a:rPr lang="zh-CN" altLang="en-US" sz="2400" b="1"/>
              <a:t>买苹果</a:t>
            </a:r>
            <a:r>
              <a:rPr lang="en-US" altLang="zh-CN" sz="2400" b="1"/>
              <a:t>()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	</a:t>
            </a:r>
            <a:r>
              <a:rPr lang="zh-CN" altLang="en-US" sz="2400" b="1">
                <a:sym typeface="+mn-ea"/>
              </a:rPr>
              <a:t>水果店</a:t>
            </a:r>
            <a:r>
              <a:rPr lang="en-US" altLang="zh-CN" sz="2400" b="1">
                <a:sym typeface="+mn-ea"/>
              </a:rPr>
              <a:t>B.</a:t>
            </a:r>
            <a:r>
              <a:rPr lang="zh-CN" altLang="en-US" sz="2400" b="1">
                <a:sym typeface="+mn-ea"/>
              </a:rPr>
              <a:t>买苹果</a:t>
            </a:r>
            <a:r>
              <a:rPr lang="en-US" altLang="zh-CN" sz="2400" b="1">
                <a:sym typeface="+mn-ea"/>
              </a:rPr>
              <a:t>()</a:t>
            </a:r>
            <a:endParaRPr lang="en-US" altLang="zh-CN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猪肉店</a:t>
            </a:r>
            <a:r>
              <a:rPr lang="en-US" altLang="zh-CN" sz="2400" b="1"/>
              <a:t>A.</a:t>
            </a:r>
            <a:r>
              <a:rPr lang="zh-CN" altLang="en-US" sz="2400" b="1"/>
              <a:t>买猪</a:t>
            </a:r>
            <a:r>
              <a:rPr lang="en-US" altLang="zh-CN" sz="2400" b="1"/>
              <a:t>()</a:t>
            </a:r>
            <a:endParaRPr lang="en-US" altLang="zh-CN" sz="2400" b="1"/>
          </a:p>
          <a:p>
            <a:r>
              <a:rPr lang="en-US" altLang="zh-CN" sz="2400" b="1"/>
              <a:t>	</a:t>
            </a:r>
            <a:r>
              <a:rPr lang="zh-CN" altLang="en-US" sz="2400" b="1"/>
              <a:t>蔬菜店</a:t>
            </a:r>
            <a:r>
              <a:rPr lang="en-US" altLang="zh-CN" sz="2400" b="1"/>
              <a:t>A.</a:t>
            </a:r>
            <a:r>
              <a:rPr lang="zh-CN" altLang="en-US" sz="2400" b="1"/>
              <a:t>买萝卜</a:t>
            </a:r>
            <a:r>
              <a:rPr lang="en-US" altLang="zh-CN" sz="2400" b="1"/>
              <a:t>()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54 0.008753 L 0.000398 -0.004056 L -0.000786 -0.014774 L -0.003206 -0.027583 L -0.006862 -0.038302 L -0.006862 -0.049022 L -0.008097 -0.061830 L -0.008097 -0.074639 L -0.008097 -0.085358 L -0.008097 -0.095985 L -0.008097 -0.106704 L -0.006862 -0.119513 L -0.005626 -0.132321 L -0.003206 -0.143040 L -0.000786 -0.155849 L 0.001634 -0.166569 L 0.005238 -0.177196 L 0.008894 -0.187915 L 0.010078 -0.198634 L 0.014969 -0.209263 L 0.018572 -0.219982 L 0.023413 -0.230701 L 0.028252 -0.243510 L 0.035564 -0.256318 L 0.039168 -0.267037 L 0.046428 -0.279846 L 0.053687 -0.292654 L 0.058578 -0.307643 L 0.064603 -0.320452 L 0.070678 -0.331079 L 0.076754 -0.341798 L 0.082777 -0.354606 L 0.088853 -0.363146 L 0.096113 -0.373865 L 0.102188 -0.384584 L 0.108213 -0.395212 L 0.113052 -0.405931 L 0.119128 -0.412381 L 0.125203 -0.423010 L 0.132463 -0.429459 L 0.138539 -0.437998 L 0.144562 -0.446537 L 0.151822 -0.457256 L 0.159134 -0.467884 L 0.165158 -0.476424 L 0.169997 -0.487143 L 0.177257 -0.497862 L 0.184568 -0.508489 L 0.189407 -0.519209 L 0.195433 -0.529928 L 0.201507 -0.542737 L 0.203926 -0.553365 L 0.210002 -0.564084 L 0.212422 -0.574804 L 0.217262 -0.585431 L 0.220918 -0.596150 L 0.225758 -0.606869 L 0.229362 -0.619678 L 0.231782 -0.630398 L 0.233018 -0.645295 L 0.234201 -0.656014 L 0.236621 -0.666734 L 0.239042 -0.679542 L 0.240277 -0.690169 L 0.242697 -0.700888 L 0.242697 -0.711607 L 0.241512 -0.726505 L 0.240277 -0.737224 L 0.236621 -0.747944 L 0.234201 -0.758573 L 0.230598 -0.771381 L 0.226943 -0.784280 L 0.219682 -0.799178 L 0.211187 -0.803447 L 0.205164 -0.812077 L 0.197852 -0.820616 L 0.191828 -0.829154 L 0.185752 -0.831244 L 0.179728 -0.833425 L 0.173652 -0.835514 L 0.167577 -0.839783 L 0.161553 -0.841963 L 0.155478 -0.844052 L 0.149402 -0.846233 L 0.143379 -0.848413 L 0.128807 -0.850502 L 0.122783 -0.850502 L 0.115472 -0.850502 L 0.109449 -0.850502 L 0.103373 -0.848413 L 0.097349 -0.848413 L 0.091273 -0.848413 L 0.085197 -0.846233 L 0.079174 -0.841963 L 0.073099 -0.837694 L 0.067023 -0.835514 L 0.059763 -0.829154 L 0.053687 -0.822705 L 0.047664 -0.816346 L 0.040404 -0.809897 L 0.033093 -0.799178 L 0.027068 -0.790639 L 0.020993 -0.780009 L 0.014969 -0.771381 L 0.008894 -0.760753 L 0.002818 -0.750033 L -0.003206 -0.739405 L -0.009282 -0.730775 L -0.015357 -0.724416 L -0.020196 -0.713697 L -0.026220 -0.705159 L -0.032296 -0.696620 L -0.038372 -0.685901 L -0.043211 -0.675271 L -0.049287 -0.668822 L -0.056547 -0.651744 L -0.062571 -0.641026 L -0.067411 -0.630398 L -0.071067 -0.619678 L -0.078325 -0.608959 L -0.086821 -0.598330 L -0.092897 -0.587612 L -0.098921 -0.579073 L -0.104996 -0.568354 L -0.111072 -0.559814 L -0.119515 -0.551275 L -0.126776 -0.540556 L -0.134087 -0.529928 L -0.140110 -0.519209 L -0.147370 -0.508489 L -0.153445 -0.499952 L -0.160706 -0.491412 L -0.166782 -0.482873 L -0.172856 -0.474334 L -0.180116 -0.467884 L -0.186140 -0.461526 L -0.192216 -0.457256 L -0.199474 -0.450807 L -0.205550 -0.446537 L -0.211574 -0.444357 L -0.218886 -0.440087 L -0.224910 -0.435818 L -0.232169 -0.433729 L -0.238245 -0.429459 L -0.245505 -0.425190 L -0.254001 -0.423010 L -0.261259 -0.420921 L -0.267335 -0.418740 L -0.273359 -0.416650 L -0.281855 -0.414471 L -0.289114 -0.414471 L -0.297610 -0.410201 L -0.307289 -0.408021 L -0.313365 -0.408021 L -0.320625 -0.408021 L -0.326699 -0.408021 L -0.333960 -0.410201 L -0.340036 -0.412381 L -0.346060 -0.414471 L -0.353319 -0.418740 L -0.359394 -0.423010 L -0.365470 -0.425190 L -0.371494 -0.429459 L -0.377570 -0.435818 L -0.384829 -0.444357 L -0.390904 -0.450807 L -0.398164 -0.459345 L -0.404240 -0.470065 L -0.410264 -0.482873 L -0.415103 -0.493592 L -0.419994 -0.504220 L -0.424835 -0.514939 L -0.429675 -0.525659 L -0.435699 -0.536287 L -0.440590 -0.549095 L -0.444194 -0.559814 L -0.449034 -0.572623 L -0.451454 -0.583342 L -0.453874 -0.594060 L -0.456293 -0.606869 L -0.459949 -0.617498 L -0.461185 -0.630398 L -0.462369 -0.643206 L -0.466024 -0.653834 L -0.467209 -0.666734 L -0.468445 -0.677361 L -0.472049 -0.690169 L -0.472049 -0.700888 L -0.473285 -0.713697 L -0.473285 -0.726505 L -0.473285 -0.737224 L -0.473285 -0.747944 L -0.473285 -0.760753 L -0.473285 -0.773560 L -0.472049 -0.784280 L -0.472049 -0.794908 L -0.472049 -0.807716 L -0.472049 -0.818435 L -0.472049 -0.831244 L -0.473285 -0.844052 L -0.473285 -0.856951 L -0.474468 -0.871849 L -0.473285 -0.882568 L -0.474468 -0.893287 L -0.474468 -0.903916 L -0.475703 -0.914636 L -0.478123 -0.925355 L -0.478123 -0.935982 L -0.479308 -0.946701 L -0.482964 -0.961691 L -0.490223 -0.974498 L -0.493879 -0.985127 L -0.495064 -0.998026 L -0.492644 -1.008654 " pathEditMode="relative" rAng="0" ptsTypes="">
                                      <p:cBhvr>
                                        <p:cTn id="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5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>
            <a:off x="683895" y="397510"/>
            <a:ext cx="1426210" cy="1341120"/>
            <a:chOff x="1106" y="688"/>
            <a:chExt cx="2246" cy="2112"/>
          </a:xfrm>
        </p:grpSpPr>
        <p:sp>
          <p:nvSpPr>
            <p:cNvPr id="2" name="椭圆 1"/>
            <p:cNvSpPr/>
            <p:nvPr/>
          </p:nvSpPr>
          <p:spPr>
            <a:xfrm>
              <a:off x="1106" y="688"/>
              <a:ext cx="2246" cy="21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228" y="1333"/>
              <a:ext cx="200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>
                  <a:solidFill>
                    <a:srgbClr val="FF0000"/>
                  </a:solidFill>
                </a:rPr>
                <a:t>大老板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69815" y="396875"/>
            <a:ext cx="6867525" cy="1906905"/>
            <a:chOff x="7669" y="625"/>
            <a:chExt cx="10815" cy="3003"/>
          </a:xfrm>
        </p:grpSpPr>
        <p:sp>
          <p:nvSpPr>
            <p:cNvPr id="4" name="矩形标注 3"/>
            <p:cNvSpPr/>
            <p:nvPr/>
          </p:nvSpPr>
          <p:spPr>
            <a:xfrm>
              <a:off x="7669" y="625"/>
              <a:ext cx="10815" cy="3003"/>
            </a:xfrm>
            <a:prstGeom prst="wedgeRectCallout">
              <a:avLst>
                <a:gd name="adj1" fmla="val -85589"/>
                <a:gd name="adj2" fmla="val -2304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26" y="885"/>
              <a:ext cx="10077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 </a:t>
              </a:r>
              <a:r>
                <a:rPr lang="zh-CN" altLang="en-US"/>
                <a:t>不对啊，我明明是老板，干嘛我通知该买萝卜、猪肉、苹果了，我是老板通知他们该进货了才对啊。</a:t>
              </a:r>
              <a:endParaRPr lang="zh-CN" altLang="en-US"/>
            </a:p>
            <a:p>
              <a:r>
                <a:rPr lang="zh-CN" altLang="en-US"/>
                <a:t>      </a:t>
              </a:r>
              <a:endParaRPr lang="zh-CN" altLang="en-US"/>
            </a:p>
            <a:p>
              <a:r>
                <a:rPr lang="zh-CN" altLang="en-US"/>
                <a:t>       这么通知也太麻烦了，要是我以后承包了这个菜市场，那可是大忙人了，这样可不行！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66845" y="2562860"/>
            <a:ext cx="4257675" cy="3315335"/>
            <a:chOff x="3267" y="166"/>
            <a:chExt cx="6705" cy="6705"/>
          </a:xfrm>
        </p:grpSpPr>
        <p:sp>
          <p:nvSpPr>
            <p:cNvPr id="10" name="椭圆 9"/>
            <p:cNvSpPr/>
            <p:nvPr/>
          </p:nvSpPr>
          <p:spPr>
            <a:xfrm>
              <a:off x="3267" y="166"/>
              <a:ext cx="6705" cy="670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967" y="1636"/>
              <a:ext cx="5306" cy="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500">
                  <a:solidFill>
                    <a:srgbClr val="FFFF00"/>
                  </a:solidFill>
                </a:rPr>
                <a:t>多态</a:t>
              </a:r>
              <a:endParaRPr lang="zh-CN" altLang="en-US" sz="115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文本框 2"/>
          <p:cNvSpPr txBox="1"/>
          <p:nvPr>
            <p:custDataLst>
              <p:tags r:id="rId2"/>
            </p:custDataLst>
          </p:nvPr>
        </p:nvSpPr>
        <p:spPr>
          <a:xfrm>
            <a:off x="574675" y="3049588"/>
            <a:ext cx="4306888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微软雅黑" charset="-122"/>
              </a:rPr>
              <a:t>多态</a:t>
            </a:r>
            <a:endParaRPr lang="zh-CN" altLang="en-US" sz="48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微软雅黑" charset="-122"/>
            </a:endParaRPr>
          </a:p>
        </p:txBody>
      </p:sp>
      <p:grpSp>
        <p:nvGrpSpPr>
          <p:cNvPr id="15363" name="组合 6"/>
          <p:cNvGrpSpPr/>
          <p:nvPr/>
        </p:nvGrpSpPr>
        <p:grpSpPr>
          <a:xfrm>
            <a:off x="5412105" y="1290955"/>
            <a:ext cx="5563870" cy="1628775"/>
            <a:chOff x="8421" y="1700"/>
            <a:chExt cx="8763" cy="1754"/>
          </a:xfrm>
        </p:grpSpPr>
        <p:sp>
          <p:nvSpPr>
            <p:cNvPr id="4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ea"/>
                </a:rPr>
                <a:t>1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endParaRPr>
            </a:p>
          </p:txBody>
        </p:sp>
        <p:sp>
          <p:nvSpPr>
            <p:cNvPr id="15365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572" y="1700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en-US" altLang="zh-CN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设计角度</a:t>
              </a: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上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66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0572" y="2354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父类的同一种动作或者行为，在不同的子类上有不同的实现。</a:t>
              </a:r>
              <a:endPara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367" name="组合 13"/>
          <p:cNvGrpSpPr/>
          <p:nvPr/>
        </p:nvGrpSpPr>
        <p:grpSpPr>
          <a:xfrm>
            <a:off x="5412105" y="4197350"/>
            <a:ext cx="5563870" cy="1581785"/>
            <a:chOff x="8421" y="4725"/>
            <a:chExt cx="8763" cy="1777"/>
          </a:xfrm>
        </p:grpSpPr>
        <p:sp>
          <p:nvSpPr>
            <p:cNvPr id="5" name="矩形: 圆角 4"/>
            <p:cNvSpPr/>
            <p:nvPr>
              <p:custDataLst>
                <p:tags r:id="rId6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  <a:sym typeface="+mn-ea"/>
                </a:rPr>
                <a:t>2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endParaRPr>
            </a:p>
          </p:txBody>
        </p:sp>
        <p:sp>
          <p:nvSpPr>
            <p:cNvPr id="15369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10572" y="4748"/>
              <a:ext cx="661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r>
                <a:rPr lang="en-US" altLang="zh-CN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语法角度</a:t>
              </a:r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上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370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10572" y="5402"/>
              <a:ext cx="6612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微软雅黑" charset="-122"/>
                </a:rPr>
                <a:t>子类实现了父类中相同的方法（方法名、参数）。</a:t>
              </a:r>
              <a:endParaRPr lang="en-US" altLang="zh-CN" sz="16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微软雅黑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微软雅黑" charset="-122"/>
                </a:rPr>
                <a:t>在调用该方法时，实际执行的是子类的方法。</a:t>
              </a:r>
              <a:endParaRPr lang="en-US" altLang="zh-CN" sz="16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微软雅黑" charset="-122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2"/>
  <p:tag name="KSO_WM_SLIDE_INDEX" val="12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4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ID" val="custom1_1*i*1"/>
  <p:tag name="KSO_WM_TEMPLATE_CATEGORY" val="custom"/>
  <p:tag name="KSO_WM_TEMPLATE_INDEX" val="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"/>
  <p:tag name="KSO_WM_SLIDE_INDEX" val="1"/>
  <p:tag name="KSO_WM_SLIDE_ITEM_CNT" val="0"/>
  <p:tag name="KSO_WM_SLIDE_LAYOUT" val="a_b"/>
  <p:tag name="KSO_WM_SLIDE_LAYOUT_CNT" val="1_2"/>
  <p:tag name="KSO_WM_SLIDE_TYPE" val="title"/>
  <p:tag name="KSO_WM_SLIDE_SUBTYPE" val="picTxt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2*i*0"/>
  <p:tag name="KSO_WM_TEMPLATE_CATEGORY" val="custom"/>
  <p:tag name="KSO_WM_TEMPLATE_INDEX" val="1"/>
  <p:tag name="KSO_WM_UNIT_INDEX" val="0"/>
  <p:tag name="KSO_WM_UNIT_HIGHLIGHT" val="0"/>
  <p:tag name="KSO_WM_UNIT_COMPATIBLE" val="0"/>
  <p:tag name="KSO_WM_DIAGRAM_GROUP_CODE" val="l1-1"/>
  <p:tag name="KSO_WM_UNIT_LAYERLEVEL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a"/>
  <p:tag name="KSO_WM_UNIT_INDEX" val="1"/>
  <p:tag name="KSO_WM_UNIT_ID" val="custom1_2*a*1"/>
  <p:tag name="KSO_WM_UNIT_LAYERLEVEL" val="1"/>
  <p:tag name="KSO_WM_UNIT_ISCONTENTSTITLE" val="1"/>
  <p:tag name="KSO_WM_UNIT_VALUE" val="7"/>
  <p:tag name="KSO_WM_UNIT_HIGHLIGHT" val="0"/>
  <p:tag name="KSO_WM_UNIT_COMPATIBLE" val="0"/>
  <p:tag name="KSO_WM_BEAUTIFY_FLAG" val="#wm#"/>
  <p:tag name="KSO_WM_UNIT_PRESET_TEXT" val="目录"/>
  <p:tag name="KSO_WM_DIAGRAM_GROUP_CODE" val="l1-1"/>
</p:tagLst>
</file>

<file path=ppt/tags/tag54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1_1"/>
  <p:tag name="KSO_WM_UNIT_ID" val="custom1_2*l_h_f*1_1_1"/>
  <p:tag name="KSO_WM_UNIT_LAYERLEVEL" val="1_1_1"/>
  <p:tag name="KSO_WM_UNIT_VALUE" val="38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5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2_1"/>
  <p:tag name="KSO_WM_UNIT_ID" val="custom1_2*l_h_f*1_2_1"/>
  <p:tag name="KSO_WM_UNIT_LAYERLEVEL" val="1_1_1"/>
  <p:tag name="KSO_WM_UNIT_VALUE" val="38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3_1"/>
  <p:tag name="KSO_WM_UNIT_ID" val="custom1_2*l_h_i*1_3_1"/>
  <p:tag name="KSO_WM_UNIT_LAYERLEVEL" val="1_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6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3_1"/>
  <p:tag name="KSO_WM_UNIT_ID" val="custom1_2*l_h_a*1_3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6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3_1"/>
  <p:tag name="KSO_WM_UNIT_ID" val="custom1_2*l_h_f*1_3_1"/>
  <p:tag name="KSO_WM_UNIT_LAYERLEVEL" val="1_1_1"/>
  <p:tag name="KSO_WM_UNIT_VALUE" val="38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SLIDE_DIAGTYPE" val="l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2*i*0"/>
  <p:tag name="KSO_WM_TEMPLATE_CATEGORY" val="custom"/>
  <p:tag name="KSO_WM_TEMPLATE_INDEX" val="1"/>
  <p:tag name="KSO_WM_UNIT_INDEX" val="0"/>
  <p:tag name="KSO_WM_UNIT_HIGHLIGHT" val="0"/>
  <p:tag name="KSO_WM_UNIT_COMPATIBLE" val="0"/>
  <p:tag name="KSO_WM_DIAGRAM_GROUP_CODE" val="l1-1"/>
  <p:tag name="KSO_WM_UNIT_LAYERLEVEL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a"/>
  <p:tag name="KSO_WM_UNIT_INDEX" val="1"/>
  <p:tag name="KSO_WM_UNIT_ID" val="custom1_2*a*1"/>
  <p:tag name="KSO_WM_UNIT_LAYERLEVEL" val="1"/>
  <p:tag name="KSO_WM_UNIT_ISCONTENTSTITLE" val="1"/>
  <p:tag name="KSO_WM_UNIT_VALUE" val="7"/>
  <p:tag name="KSO_WM_UNIT_HIGHLIGHT" val="0"/>
  <p:tag name="KSO_WM_UNIT_COMPATIBLE" val="0"/>
  <p:tag name="KSO_WM_BEAUTIFY_FLAG" val="#wm#"/>
  <p:tag name="KSO_WM_UNIT_PRESET_TEXT" val="目录"/>
  <p:tag name="KSO_WM_DIAGRAM_GROUP_CODE" val="l1-1"/>
</p:tagLst>
</file>

<file path=ppt/tags/tag66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6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6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1_1"/>
  <p:tag name="KSO_WM_UNIT_ID" val="custom1_2*l_h_f*1_1_1"/>
  <p:tag name="KSO_WM_UNIT_LAYERLEVEL" val="1_1_1"/>
  <p:tag name="KSO_WM_UNIT_VALUE" val="38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7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f"/>
  <p:tag name="KSO_WM_UNIT_INDEX" val="1_2_1"/>
  <p:tag name="KSO_WM_UNIT_ID" val="custom1_2*l_h_f*1_2_1"/>
  <p:tag name="KSO_WM_UNIT_LAYERLEVEL" val="1_1_1"/>
  <p:tag name="KSO_WM_UNIT_VALUE" val="38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SLIDE_DIAGTYPE" val="l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1_1"/>
  <p:tag name="KSO_WM_UNIT_ID" val="custom1_10*n_h_h_i*1_2_1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4_1"/>
  <p:tag name="KSO_WM_UNIT_ID" val="custom1_10*n_h_h_i*1_2_4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2_1"/>
  <p:tag name="KSO_WM_UNIT_ID" val="custom1_10*n_h_h_i*1_2_2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4_1"/>
  <p:tag name="KSO_WM_UNIT_ID" val="custom1_10*n_h_h_g*1_2_4_1"/>
  <p:tag name="KSO_WM_UNIT_LAYERLEVEL" val="1_1_1_1"/>
  <p:tag name="KSO_WM_UNIT_VALUE" val="9"/>
  <p:tag name="KSO_WM_UNIT_HIGHLIGHT" val="0"/>
  <p:tag name="KSO_WM_UNIT_COMPATIBLE" val="0"/>
  <p:tag name="KSO_WM_UNIT_RELATE_UNITID" val="custom1_10*n_h_h_a*1_2_4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4_1"/>
  <p:tag name="KSO_WM_UNIT_ID" val="custom1_10*n_h_h_a*1_2_4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4_1"/>
  <p:tag name="KSO_WM_UNIT_ID" val="custom1_10*n_h_h_f*1_2_4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3_1"/>
  <p:tag name="KSO_WM_UNIT_ID" val="custom1_10*n_h_h_g*1_2_3_1"/>
  <p:tag name="KSO_WM_UNIT_LAYERLEVEL" val="1_1_1_1"/>
  <p:tag name="KSO_WM_UNIT_VALUE" val="9"/>
  <p:tag name="KSO_WM_UNIT_HIGHLIGHT" val="0"/>
  <p:tag name="KSO_WM_UNIT_COMPATIBLE" val="0"/>
  <p:tag name="KSO_WM_UNIT_RELATE_UNITID" val="custom1_10*n_h_h_a*1_2_3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3_1"/>
  <p:tag name="KSO_WM_UNIT_ID" val="custom1_10*n_h_h_a*1_2_3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3_1"/>
  <p:tag name="KSO_WM_UNIT_ID" val="custom1_10*n_h_h_f*1_2_3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2_1"/>
  <p:tag name="KSO_WM_UNIT_ID" val="custom1_10*n_h_h_g*1_2_2_1"/>
  <p:tag name="KSO_WM_UNIT_LAYERLEVEL" val="1_1_1_1"/>
  <p:tag name="KSO_WM_UNIT_VALUE" val="9"/>
  <p:tag name="KSO_WM_UNIT_HIGHLIGHT" val="0"/>
  <p:tag name="KSO_WM_UNIT_COMPATIBLE" val="0"/>
  <p:tag name="KSO_WM_UNIT_RELATE_UNITID" val="custom1_10*n_h_h_a*1_2_2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2_1"/>
  <p:tag name="KSO_WM_UNIT_ID" val="custom1_10*n_h_h_a*1_2_2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2_1"/>
  <p:tag name="KSO_WM_UNIT_ID" val="custom1_10*n_h_h_f*1_2_2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1_1"/>
  <p:tag name="KSO_WM_UNIT_ID" val="custom1_10*n_h_h_g*1_2_1_1"/>
  <p:tag name="KSO_WM_UNIT_LAYERLEVEL" val="1_1_1_1"/>
  <p:tag name="KSO_WM_UNIT_VALUE" val="9"/>
  <p:tag name="KSO_WM_UNIT_HIGHLIGHT" val="0"/>
  <p:tag name="KSO_WM_UNIT_COMPATIBLE" val="0"/>
  <p:tag name="KSO_WM_UNIT_RELATE_UNITID" val="custom1_10*n_h_h_a*1_2_1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1_1"/>
  <p:tag name="KSO_WM_UNIT_ID" val="custom1_10*n_h_h_a*1_2_1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1_1"/>
  <p:tag name="KSO_WM_UNIT_ID" val="custom1_10*n_h_h_f*1_2_1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4_1"/>
  <p:tag name="KSO_WM_UNIT_ID" val="custom1_10*n_h_h_i*1_2_4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3_1"/>
  <p:tag name="KSO_WM_UNIT_ID" val="custom1_10*n_h_h_i*1_2_3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4_1"/>
  <p:tag name="KSO_WM_UNIT_ID" val="custom1_10*n_h_h_g*1_2_4_1"/>
  <p:tag name="KSO_WM_UNIT_LAYERLEVEL" val="1_1_1_1"/>
  <p:tag name="KSO_WM_UNIT_VALUE" val="9"/>
  <p:tag name="KSO_WM_UNIT_HIGHLIGHT" val="0"/>
  <p:tag name="KSO_WM_UNIT_COMPATIBLE" val="0"/>
  <p:tag name="KSO_WM_UNIT_RELATE_UNITID" val="custom1_10*n_h_h_a*1_2_4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4_1"/>
  <p:tag name="KSO_WM_UNIT_ID" val="custom1_10*n_h_h_a*1_2_4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4_1"/>
  <p:tag name="KSO_WM_UNIT_ID" val="custom1_10*n_h_h_f*1_2_4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3_1"/>
  <p:tag name="KSO_WM_UNIT_ID" val="custom1_10*n_h_h_g*1_2_3_1"/>
  <p:tag name="KSO_WM_UNIT_LAYERLEVEL" val="1_1_1_1"/>
  <p:tag name="KSO_WM_UNIT_VALUE" val="9"/>
  <p:tag name="KSO_WM_UNIT_HIGHLIGHT" val="0"/>
  <p:tag name="KSO_WM_UNIT_COMPATIBLE" val="0"/>
  <p:tag name="KSO_WM_UNIT_RELATE_UNITID" val="custom1_10*n_h_h_a*1_2_3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a"/>
  <p:tag name="KSO_WM_UNIT_INDEX" val="1_2_3_1"/>
  <p:tag name="KSO_WM_UNIT_ID" val="custom1_10*n_h_h_a*1_2_3_1"/>
  <p:tag name="KSO_WM_UNIT_LAYERLEVEL" val="1_1_1_1"/>
  <p:tag name="KSO_WM_UNIT_VALUE" val="24"/>
  <p:tag name="KSO_WM_UNIT_HIGHLIGHT" val="0"/>
  <p:tag name="KSO_WM_UNIT_COMPATIBLE" val="0"/>
  <p:tag name="KSO_WM_DIAGRAM_GROUP_CODE" val="n1-1"/>
  <p:tag name="KSO_WM_UNIT_TEXT_FILL_FORE_SCHEMECOLOR_INDEX" val="5"/>
  <p:tag name="KSO_WM_UNIT_TEXT_FILL_TYPE" val="1"/>
  <p:tag name="KSO_WM_UNIT_USESOURCEFORMAT_APPLY" val="0"/>
  <p:tag name="KSO_WM_UNIT_ISCONTENTSTITLE" val="0"/>
  <p:tag name="KSO_WM_UNIT_PRESET_TEXT" val="单击此处添加标题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3_1"/>
  <p:tag name="KSO_WM_UNIT_ID" val="custom1_10*n_h_h_f*1_2_3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2_1"/>
  <p:tag name="KSO_WM_UNIT_ID" val="custom1_10*n_h_h_i*1_2_2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a"/>
  <p:tag name="KSO_WM_UNIT_INDEX" val="1_1_1"/>
  <p:tag name="KSO_WM_UNIT_ID" val="custom1_10*n_h_a*1_1_1"/>
  <p:tag name="KSO_WM_UNIT_LAYERLEVEL" val="1_1_1"/>
  <p:tag name="KSO_WM_UNIT_VALUE" val="30"/>
  <p:tag name="KSO_WM_UNIT_HIGHLIGHT" val="0"/>
  <p:tag name="KSO_WM_UNIT_COMPATIBLE" val="0"/>
  <p:tag name="KSO_WM_DIAGRAM_GROUP_CODE" val="n1-1"/>
  <p:tag name="KSO_WM_UNIT_FILL_FORE_SCHEMECOLOR_INDEX" val="5"/>
  <p:tag name="KSO_WM_UNIT_FILL_TYPE" val="1"/>
  <p:tag name="KSO_WM_UNIT_USESOURCEFORMAT_APPLY" val="0"/>
  <p:tag name="KSO_WM_UNIT_ISCONTENTSTITLE" val="0"/>
  <p:tag name="KSO_WM_UNIT_PRESET_TEXT" val="添加标题"/>
</p:tagLst>
</file>

<file path=ppt/tags/tag9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0"/>
  <p:tag name="KSO_WM_SLIDE_INDEX" val="10"/>
  <p:tag name="KSO_WM_SLIDE_ITEM_CNT" val="4"/>
  <p:tag name="KSO_WM_SLIDE_LAYOUT" val="a_b_g_n"/>
  <p:tag name="KSO_WM_SLIDE_LAYOUT_CNT" val="1_1_1_1"/>
  <p:tag name="KSO_WM_SLIDE_TYPE" val="text"/>
  <p:tag name="KSO_WM_BEAUTIFY_FLAG" val="#wm#"/>
  <p:tag name="KSO_WM_SLIDE_POSITION" val="0*0"/>
  <p:tag name="KSO_WM_SLIDE_SIZE" val="835*463"/>
  <p:tag name="KSO_WM_DIAGRAM_GROUP_CODE" val="n1-1"/>
  <p:tag name="KSO_WM_SLIDE_DIAGTYPE" val="n"/>
  <p:tag name="KSO_WM_SLIDE_SUBTYPE" val="diag"/>
</p:tagLst>
</file>

<file path=ppt/tags/tag99.xml><?xml version="1.0" encoding="utf-8"?>
<p:tagLst xmlns:p="http://schemas.openxmlformats.org/presentationml/2006/main">
  <p:tag name="KSO_WM_TEMPLATE_CATEGORY" val="custom"/>
  <p:tag name="KSO_WM_TEMPLATE_INDEX" val="1"/>
  <p:tag name="KSO_WM_UNIT_TYPE" val="a"/>
  <p:tag name="KSO_WM_UNIT_INDEX" val="1"/>
  <p:tag name="KSO_WM_UNIT_ID" val="custom1_12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</p:tagLst>
</file>

<file path=ppt/theme/theme1.xml><?xml version="1.0" encoding="utf-8"?>
<a:theme xmlns:a="http://schemas.openxmlformats.org/drawingml/2006/main" name="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演示</Application>
  <PresentationFormat>宽屏</PresentationFormat>
  <Paragraphs>259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Droid Sans Fallback</vt:lpstr>
      <vt:lpstr>DejaVu Sans</vt:lpstr>
      <vt:lpstr>宋体</vt:lpstr>
      <vt:lpstr>Arial Unicode MS</vt:lpstr>
      <vt:lpstr>Abyssinica SIL</vt:lpstr>
      <vt:lpstr>微软雅黑</vt:lpstr>
      <vt:lpstr>总结汇报</vt:lpstr>
      <vt:lpstr>Object Oriented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tarena</dc:creator>
  <cp:lastModifiedBy>tarena</cp:lastModifiedBy>
  <cp:revision>20</cp:revision>
  <dcterms:created xsi:type="dcterms:W3CDTF">2019-07-20T02:05:51Z</dcterms:created>
  <dcterms:modified xsi:type="dcterms:W3CDTF">2019-07-20T02:05:51Z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