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6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4" r:id="rId26"/>
    <p:sldId id="265" r:id="rId27"/>
    <p:sldId id="266" r:id="rId28"/>
    <p:sldId id="26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6" autoAdjust="0"/>
    <p:restoredTop sz="94660"/>
  </p:normalViewPr>
  <p:slideViewPr>
    <p:cSldViewPr snapToGrid="0">
      <p:cViewPr>
        <p:scale>
          <a:sx n="33" d="100"/>
          <a:sy n="33" d="100"/>
        </p:scale>
        <p:origin x="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9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62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40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54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5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具有隐私保护的加密图的基于云的近似约束最短距离查询"/>
          <p:cNvSpPr txBox="1">
            <a:spLocks noGrp="1"/>
          </p:cNvSpPr>
          <p:nvPr>
            <p:ph type="ctrTitle"/>
          </p:nvPr>
        </p:nvSpPr>
        <p:spPr>
          <a:xfrm>
            <a:off x="1270000" y="2936083"/>
            <a:ext cx="10464800" cy="1785936"/>
          </a:xfrm>
          <a:prstGeom prst="rect">
            <a:avLst/>
          </a:prstGeom>
        </p:spPr>
        <p:txBody>
          <a:bodyPr>
            <a:noAutofit/>
          </a:bodyPr>
          <a:lstStyle>
            <a:lvl1pPr defTabSz="508254">
              <a:defRPr sz="6264"/>
            </a:lvl1pPr>
          </a:lstStyle>
          <a:p>
            <a:r>
              <a:rPr lang="en-US" sz="3600" dirty="0"/>
              <a:t>Cloud-Based Approximate Constrained Shortest Distance Queries Over Encrypted Graphs With Privacy Protection</a:t>
            </a:r>
            <a:endParaRPr sz="3600" dirty="0"/>
          </a:p>
        </p:txBody>
      </p:sp>
      <p:sp>
        <p:nvSpPr>
          <p:cNvPr id="120" name="——第一组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31645"/>
            <a:ext cx="10464800" cy="1460500"/>
          </a:xfrm>
          <a:prstGeom prst="rect">
            <a:avLst/>
          </a:prstGeom>
        </p:spPr>
        <p:txBody>
          <a:bodyPr/>
          <a:lstStyle/>
          <a:p>
            <a:pPr lvl="2" algn="r"/>
            <a:r>
              <a:rPr dirty="0"/>
              <a:t>——</a:t>
            </a:r>
            <a:r>
              <a:rPr lang="en-US" dirty="0"/>
              <a:t>First Group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Contents</a:t>
            </a:r>
            <a:endParaRPr dirty="0"/>
          </a:p>
        </p:txBody>
      </p:sp>
      <p:sp>
        <p:nvSpPr>
          <p:cNvPr id="123" name="I.  介绍…"/>
          <p:cNvSpPr txBox="1">
            <a:spLocks noGrp="1"/>
          </p:cNvSpPr>
          <p:nvPr>
            <p:ph type="body" idx="1"/>
          </p:nvPr>
        </p:nvSpPr>
        <p:spPr>
          <a:xfrm>
            <a:off x="928397" y="2819400"/>
            <a:ext cx="11148006" cy="584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360000" anchor="b">
            <a:noAutofit/>
          </a:bodyPr>
          <a:lstStyle/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I. </a:t>
            </a:r>
            <a:r>
              <a:rPr lang="en-US" sz="3600" b="1" dirty="0">
                <a:solidFill>
                  <a:srgbClr val="000000"/>
                </a:solidFill>
              </a:rPr>
              <a:t>Introduction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II. </a:t>
            </a:r>
            <a:r>
              <a:rPr lang="en-US" altLang="zh-CN" sz="3200" b="1" dirty="0">
                <a:solidFill>
                  <a:srgbClr val="000000"/>
                </a:solidFill>
                <a:sym typeface="黑体"/>
              </a:rPr>
              <a:t>Related Work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FF0000"/>
                </a:solidFill>
                <a:sym typeface="黑体"/>
              </a:rPr>
              <a:t>III. </a:t>
            </a:r>
            <a:r>
              <a:rPr lang="en-US" sz="3200" b="1" dirty="0">
                <a:solidFill>
                  <a:srgbClr val="FF0000"/>
                </a:solidFill>
                <a:sym typeface="黑体"/>
              </a:rPr>
              <a:t>Background</a:t>
            </a:r>
            <a:endParaRPr sz="3200" b="1" dirty="0">
              <a:solidFill>
                <a:srgbClr val="FF0000"/>
              </a:solidFill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IV. </a:t>
            </a:r>
            <a:r>
              <a:rPr lang="en-US" sz="3200" b="1" dirty="0">
                <a:sym typeface="黑体"/>
              </a:rPr>
              <a:t>Problem Formulation</a:t>
            </a:r>
            <a:endParaRPr lang="en-US" altLang="zh-CN"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V. </a:t>
            </a:r>
            <a:r>
              <a:rPr lang="en-US" sz="3200" b="1" dirty="0">
                <a:sym typeface="黑体"/>
              </a:rPr>
              <a:t>Construction of Connor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VI. </a:t>
            </a:r>
            <a:r>
              <a:rPr lang="en-US" altLang="zh-CN" sz="3200" b="1" dirty="0"/>
              <a:t>Tree-based Ciphertexts Comparison Approach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/>
              <a:t>VII</a:t>
            </a:r>
            <a:r>
              <a:rPr sz="3200" b="1" dirty="0">
                <a:sym typeface="黑体"/>
              </a:rPr>
              <a:t>、</a:t>
            </a:r>
            <a:r>
              <a:rPr lang="en-US" altLang="zh-CN" sz="3200" b="1" dirty="0"/>
              <a:t> Complexity and Security Analyses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VIII. Performance Evaluation</a:t>
            </a:r>
            <a:endParaRPr sz="3200" b="1" dirty="0">
              <a:sym typeface="黑体"/>
            </a:endParaRPr>
          </a:p>
          <a:p>
            <a:pPr marL="0" indent="0" defTabSz="508254">
              <a:spcBef>
                <a:spcPts val="0"/>
              </a:spcBef>
              <a:buSzTx/>
              <a:buNone/>
            </a:pPr>
            <a:endParaRPr sz="3600" dirty="0"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145746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0" y="385764"/>
            <a:ext cx="13687425" cy="26511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Background——Approximate CSD Query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135" name="A，CSD查询普通图…"/>
          <p:cNvSpPr txBox="1">
            <a:spLocks noGrp="1"/>
          </p:cNvSpPr>
          <p:nvPr>
            <p:ph type="body" idx="1"/>
          </p:nvPr>
        </p:nvSpPr>
        <p:spPr>
          <a:xfrm>
            <a:off x="741363" y="2043436"/>
            <a:ext cx="10464800" cy="514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 of notations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E534FA-3F1B-4507-9BF9-D66B5830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99" y="983936"/>
            <a:ext cx="8801101" cy="856280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DC8FA85-EBD5-4D7A-88DA-60891A612DA1}"/>
              </a:ext>
            </a:extLst>
          </p:cNvPr>
          <p:cNvSpPr/>
          <p:nvPr/>
        </p:nvSpPr>
        <p:spPr>
          <a:xfrm>
            <a:off x="741363" y="2300611"/>
            <a:ext cx="346233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CSD Query</a:t>
            </a:r>
            <a:endParaRPr lang="en-US" altLang="zh-CN" sz="3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Given a graph 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G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, an origin vertex </a:t>
            </a:r>
          </a:p>
          <a:p>
            <a:pPr algn="l"/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s</a:t>
            </a:r>
            <a:r>
              <a:rPr lang="zh-CN" altLang="en-US" sz="3200" i="1" dirty="0">
                <a:solidFill>
                  <a:srgbClr val="231F20"/>
                </a:solidFill>
                <a:latin typeface="Times-Italic"/>
              </a:rPr>
              <a:t>∈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V 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, a destination</a:t>
            </a:r>
          </a:p>
          <a:p>
            <a:pPr algn="l"/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vertex 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t</a:t>
            </a:r>
            <a:r>
              <a:rPr lang="zh-CN" altLang="en-US" sz="3200" i="1" dirty="0">
                <a:solidFill>
                  <a:srgbClr val="231F20"/>
                </a:solidFill>
                <a:latin typeface="Times-Italic"/>
              </a:rPr>
              <a:t>∈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V 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, and a cost constraint θ, a CSD query is to find the the shortest distance 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d  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between 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s 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and </a:t>
            </a:r>
            <a:r>
              <a:rPr lang="en-US" altLang="zh-CN" sz="3200" i="1" dirty="0">
                <a:solidFill>
                  <a:srgbClr val="231F20"/>
                </a:solidFill>
                <a:latin typeface="Times-Italic"/>
              </a:rPr>
              <a:t>t </a:t>
            </a:r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with the total cost</a:t>
            </a:r>
          </a:p>
          <a:p>
            <a:pPr algn="l"/>
            <a:r>
              <a:rPr lang="en-US" altLang="zh-CN" sz="3200" dirty="0">
                <a:solidFill>
                  <a:srgbClr val="231F20"/>
                </a:solidFill>
                <a:latin typeface="Times-Roman"/>
              </a:rPr>
              <a:t>no more than θ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073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2" y="900114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Background——Approximate CSD Query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3B4F890-703B-421D-B646-DB42879015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85812" y="2143124"/>
                <a:ext cx="10902606" cy="6245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 (α-CSD QUERY):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origin s, a destination t, a cost constraint θ and an approximation ratio α,an α-CSD query returns the distance d(P) of a path P, such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≤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·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optimal answer to the exact CSD query with the origin s, destination t and cost constraint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63B4F890-703B-421D-B646-DB4287901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5812" y="2143124"/>
                <a:ext cx="10902606" cy="6245502"/>
              </a:xfrm>
              <a:blipFill>
                <a:blip r:embed="rId2"/>
                <a:stretch>
                  <a:fillRect l="-2237" r="-3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992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2" y="900114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Background——Approximate CSD Query</a:t>
            </a:r>
            <a:endParaRPr sz="6000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F2A91-F4BE-471A-88F6-EBA58ABD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238996"/>
            <a:ext cx="7255565" cy="4307992"/>
          </a:xfrm>
          <a:prstGeom prst="rect">
            <a:avLst/>
          </a:prstGeom>
        </p:spPr>
      </p:pic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536DB1F-369E-4F6B-9C75-CA2F9A39C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2" y="6639130"/>
            <a:ext cx="7483545" cy="73549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An example illustrating the -CSD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over a graph.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1F2DC9-5986-4436-9A40-8975B187CC66}"/>
                  </a:ext>
                </a:extLst>
              </p:cNvPr>
              <p:cNvSpPr/>
              <p:nvPr/>
            </p:nvSpPr>
            <p:spPr>
              <a:xfrm>
                <a:off x="8041377" y="2238996"/>
                <a:ext cx="407504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Based on the above definition, given two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and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800" dirty="0">
                    <a:solidFill>
                      <a:srgbClr val="231F20"/>
                    </a:solidFill>
                    <a:latin typeface="Times-Roman"/>
                  </a:rPr>
                  <a:t> 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with the same origin and destination,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α-</a:t>
                </a:r>
                <a:r>
                  <a:rPr lang="en-US" altLang="zh-CN" i="1" dirty="0">
                    <a:solidFill>
                      <a:srgbClr val="231F20"/>
                    </a:solidFill>
                    <a:latin typeface="Times-Italic"/>
                  </a:rPr>
                  <a:t>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err="1">
                    <a:solidFill>
                      <a:srgbClr val="231F20"/>
                    </a:solidFill>
                    <a:latin typeface="Times-Roman"/>
                  </a:rPr>
                  <a:t>iff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</a:t>
                </a:r>
                <a:r>
                  <a:rPr lang="en-US" altLang="zh-CN" i="1" dirty="0">
                    <a:solidFill>
                      <a:srgbClr val="231F20"/>
                    </a:solidFill>
                    <a:latin typeface="Times-Italic"/>
                  </a:rPr>
                  <a:t>c</a:t>
                </a:r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) </a:t>
                </a:r>
                <a:r>
                  <a:rPr lang="zh-CN" altLang="en-US" dirty="0">
                    <a:solidFill>
                      <a:srgbClr val="231F20"/>
                    </a:solidFill>
                    <a:latin typeface="MTSYN"/>
                  </a:rPr>
                  <a:t>≤ </a:t>
                </a:r>
                <a:r>
                  <a:rPr lang="en-US" altLang="zh-CN" i="1" dirty="0">
                    <a:solidFill>
                      <a:srgbClr val="231F20"/>
                    </a:solidFill>
                    <a:latin typeface="Times-Italic"/>
                  </a:rPr>
                  <a:t>c</a:t>
                </a:r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) 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and </a:t>
                </a:r>
                <a:r>
                  <a:rPr lang="en-US" altLang="zh-CN" i="1" dirty="0">
                    <a:solidFill>
                      <a:srgbClr val="231F20"/>
                    </a:solidFill>
                    <a:latin typeface="Times-Italic"/>
                  </a:rPr>
                  <a:t>d</a:t>
                </a:r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) </a:t>
                </a:r>
                <a:r>
                  <a:rPr lang="zh-CN" altLang="en-US" dirty="0">
                    <a:solidFill>
                      <a:srgbClr val="231F20"/>
                    </a:solidFill>
                    <a:latin typeface="MTSYN"/>
                  </a:rPr>
                  <a:t>≤ </a:t>
                </a:r>
                <a:r>
                  <a:rPr lang="en-US" altLang="zh-CN" i="1" dirty="0">
                    <a:solidFill>
                      <a:srgbClr val="231F20"/>
                    </a:solidFill>
                    <a:latin typeface="Times-Italic"/>
                  </a:rPr>
                  <a:t>d</a:t>
                </a:r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>
                    <a:solidFill>
                      <a:srgbClr val="231F20"/>
                    </a:solidFill>
                    <a:latin typeface="RBLMI"/>
                  </a:rPr>
                  <a:t>)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B1F2DC9-5986-4436-9A40-8975B187C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77" y="2238996"/>
                <a:ext cx="4075043" cy="5078313"/>
              </a:xfrm>
              <a:prstGeom prst="rect">
                <a:avLst/>
              </a:prstGeom>
              <a:blipFill>
                <a:blip r:embed="rId3"/>
                <a:stretch>
                  <a:fillRect l="-4484" t="-1921" r="-5680"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745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2" y="900114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Background——Constructing Labeling Index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3">
                <a:extLst>
                  <a:ext uri="{FF2B5EF4-FFF2-40B4-BE49-F238E27FC236}">
                    <a16:creationId xmlns:a16="http://schemas.microsoft.com/office/drawing/2014/main" id="{A536DB1F-369E-4F6B-9C75-CA2F9A39CC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85812" y="2405060"/>
                <a:ext cx="11339927" cy="644842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graph G = (V, E) with a vertex set V and an edge set E, each vertex v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l-GR" altLang="zh-C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associated with an in-label set and an out-label set, which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 Each entity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the shortest distance from a vertex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l-GR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implies that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reachable from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one or more paths, but is not necessarily a neighbor, or 2-hop neighbor, of u. Similarly, each entity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  <m:r>
                      <a:rPr lang="zh-CN" altLang="el-G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corresponds to the shortest distance from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another vertex u in V . To answer a shortest distance query from an origin s to a destination t, we first find the common vertices in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zh-CN" altLang="el-G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,and then select the shortest distance from s to t. Note that the entities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carefully selected so that the distance of any two vertices s and t can be computed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zh-CN" altLang="el-G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占位符 3">
                <a:extLst>
                  <a:ext uri="{FF2B5EF4-FFF2-40B4-BE49-F238E27FC236}">
                    <a16:creationId xmlns:a16="http://schemas.microsoft.com/office/drawing/2014/main" id="{A536DB1F-369E-4F6B-9C75-CA2F9A39C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5812" y="2405060"/>
                <a:ext cx="11339927" cy="6448426"/>
              </a:xfrm>
              <a:blipFill>
                <a:blip r:embed="rId2"/>
                <a:stretch>
                  <a:fillRect l="-1720" t="-1230" r="-2473" b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649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2" y="900114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Background——Constructing Labeling Index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29536" y="2181225"/>
                <a:ext cx="4443413" cy="5842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CSD query setting with two types of edge criteria, there might be multiple combinations of distance and cost for each pair of vertices in the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l-GR" altLang="zh-CN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29536" y="2181225"/>
                <a:ext cx="4443413" cy="5842000"/>
              </a:xfrm>
              <a:blipFill>
                <a:blip r:embed="rId2"/>
                <a:stretch>
                  <a:fillRect r="-6859" b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BEAD0FF-52F4-493C-A042-AB9C90BF8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2181225"/>
            <a:ext cx="6859618" cy="51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1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655640" y="309562"/>
            <a:ext cx="12058651" cy="91605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Background——Constructing Labeling Index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C33C2-3DC9-4700-92F0-AA54F9F0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6636" y="1524000"/>
            <a:ext cx="4443413" cy="41767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improve the querying efficiency, we adopt a methodology that combines an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operation and an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operation.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664CFD-FDFB-4874-AB79-3F1B5C59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0" y="1411358"/>
            <a:ext cx="6534150" cy="4629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32C1C-73AE-4534-9E90-2A3396AB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0" y="5886450"/>
            <a:ext cx="92392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51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Contents</a:t>
            </a:r>
            <a:endParaRPr dirty="0"/>
          </a:p>
        </p:txBody>
      </p:sp>
      <p:sp>
        <p:nvSpPr>
          <p:cNvPr id="123" name="I.  介绍…"/>
          <p:cNvSpPr txBox="1">
            <a:spLocks noGrp="1"/>
          </p:cNvSpPr>
          <p:nvPr>
            <p:ph type="body" idx="1"/>
          </p:nvPr>
        </p:nvSpPr>
        <p:spPr>
          <a:xfrm>
            <a:off x="928397" y="2819400"/>
            <a:ext cx="11148006" cy="584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360000" anchor="b">
            <a:noAutofit/>
          </a:bodyPr>
          <a:lstStyle/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I. </a:t>
            </a:r>
            <a:r>
              <a:rPr lang="en-US" sz="3600" b="1" dirty="0">
                <a:solidFill>
                  <a:srgbClr val="000000"/>
                </a:solidFill>
              </a:rPr>
              <a:t>Introduction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II. </a:t>
            </a:r>
            <a:r>
              <a:rPr lang="en-US" altLang="zh-CN" sz="3200" b="1" dirty="0">
                <a:solidFill>
                  <a:srgbClr val="000000"/>
                </a:solidFill>
                <a:sym typeface="黑体"/>
              </a:rPr>
              <a:t>Related Work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000000"/>
                </a:solidFill>
                <a:sym typeface="黑体"/>
              </a:rPr>
              <a:t>III. </a:t>
            </a:r>
            <a:r>
              <a:rPr lang="en-US" sz="3200" b="1" dirty="0">
                <a:solidFill>
                  <a:srgbClr val="000000"/>
                </a:solidFill>
                <a:sym typeface="黑体"/>
              </a:rPr>
              <a:t>Background</a:t>
            </a:r>
            <a:endParaRPr sz="3200" b="1" dirty="0">
              <a:solidFill>
                <a:srgbClr val="000000"/>
              </a:solidFill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FF0000"/>
                </a:solidFill>
                <a:sym typeface="黑体"/>
              </a:rPr>
              <a:t>IV. </a:t>
            </a:r>
            <a:r>
              <a:rPr lang="en-US" sz="3200" b="1" dirty="0">
                <a:solidFill>
                  <a:srgbClr val="FF0000"/>
                </a:solidFill>
                <a:sym typeface="黑体"/>
              </a:rPr>
              <a:t>Problem Formulation</a:t>
            </a:r>
            <a:endParaRPr lang="en-US" altLang="zh-CN" sz="3200" b="1" dirty="0">
              <a:solidFill>
                <a:srgbClr val="FF0000"/>
              </a:solidFill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V. </a:t>
            </a:r>
            <a:r>
              <a:rPr lang="en-US" sz="3200" b="1" dirty="0">
                <a:sym typeface="黑体"/>
              </a:rPr>
              <a:t>Construction of Connor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VI. </a:t>
            </a:r>
            <a:r>
              <a:rPr lang="en-US" altLang="zh-CN" sz="3200" b="1" dirty="0"/>
              <a:t>Tree-based Ciphertexts Comparison Approach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/>
              <a:t>VII</a:t>
            </a:r>
            <a:r>
              <a:rPr sz="3200" b="1" dirty="0">
                <a:sym typeface="黑体"/>
              </a:rPr>
              <a:t>、</a:t>
            </a:r>
            <a:r>
              <a:rPr lang="en-US" altLang="zh-CN" sz="3200" b="1" dirty="0"/>
              <a:t> Complexity and Security Analyses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VIII. Performance Evaluation</a:t>
            </a:r>
            <a:endParaRPr sz="3200" b="1" dirty="0">
              <a:sym typeface="黑体"/>
            </a:endParaRPr>
          </a:p>
          <a:p>
            <a:pPr marL="0" indent="0" defTabSz="508254">
              <a:spcBef>
                <a:spcPts val="0"/>
              </a:spcBef>
              <a:buSzTx/>
              <a:buNone/>
            </a:pPr>
            <a:endParaRPr sz="3600" dirty="0"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110476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2" y="900114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Formulation——System Model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C33C2-3DC9-4700-92F0-AA54F9F0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2" y="6369246"/>
            <a:ext cx="11544299" cy="234618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the general system model in the literature, for the privacy-preserving α-CSD querying, as illustrated in Fig., which mainly involves two types of entities, namely a user and a cloud server.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163A15-1D4B-4D39-8851-67F7575B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93" y="2211263"/>
            <a:ext cx="9929814" cy="37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472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785813" y="447779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Formulation——Security Model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9680" y="959024"/>
                <a:ext cx="11462304" cy="834679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𝑅𝑒𝑎𝑙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outputs a graph G, an approximation ratio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amplification factor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challenger begins by running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generate a secret key K and a public/secret-key pair (pk, sk), and then computes the encrypted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𝑆𝑒𝑡𝑢𝑝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challenger sends the encrypted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makes a polynomial number of adaptive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queries,and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query q,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challenger execute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𝑄𝑢𝑒𝑟𝑦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l-GR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computes a bit 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1} as the output of the experiment.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9680" y="959024"/>
                <a:ext cx="11462304" cy="8346797"/>
              </a:xfrm>
              <a:blipFill>
                <a:blip r:embed="rId2"/>
                <a:stretch>
                  <a:fillRect l="-1915" r="-1383" b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52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Contents</a:t>
            </a:r>
            <a:endParaRPr dirty="0"/>
          </a:p>
        </p:txBody>
      </p:sp>
      <p:sp>
        <p:nvSpPr>
          <p:cNvPr id="123" name="I.  介绍…"/>
          <p:cNvSpPr txBox="1">
            <a:spLocks noGrp="1"/>
          </p:cNvSpPr>
          <p:nvPr>
            <p:ph type="body" idx="1"/>
          </p:nvPr>
        </p:nvSpPr>
        <p:spPr>
          <a:xfrm>
            <a:off x="928397" y="2819400"/>
            <a:ext cx="11148006" cy="584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360000" anchor="b">
            <a:noAutofit/>
          </a:bodyPr>
          <a:lstStyle/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I. </a:t>
            </a:r>
            <a:r>
              <a:rPr lang="en-US" sz="3600" b="1" dirty="0">
                <a:solidFill>
                  <a:srgbClr val="FF0000"/>
                </a:solidFill>
              </a:rPr>
              <a:t>Introduction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II. </a:t>
            </a:r>
            <a:r>
              <a:rPr lang="en-US" altLang="zh-CN" sz="3200" b="1" dirty="0">
                <a:sym typeface="黑体"/>
              </a:rPr>
              <a:t>Related Work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III. </a:t>
            </a:r>
            <a:r>
              <a:rPr lang="en-US" sz="3200" b="1" dirty="0">
                <a:sym typeface="黑体"/>
              </a:rPr>
              <a:t>Background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IV. </a:t>
            </a:r>
            <a:r>
              <a:rPr lang="en-US" sz="3200" b="1" dirty="0">
                <a:sym typeface="黑体"/>
              </a:rPr>
              <a:t>Problem Formulation</a:t>
            </a:r>
            <a:endParaRPr lang="en-US" altLang="zh-CN"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V. </a:t>
            </a:r>
            <a:r>
              <a:rPr lang="en-US" sz="3200" b="1" dirty="0">
                <a:sym typeface="黑体"/>
              </a:rPr>
              <a:t>Construction of Connor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VI. </a:t>
            </a:r>
            <a:r>
              <a:rPr lang="en-US" altLang="zh-CN" sz="3200" b="1" dirty="0"/>
              <a:t>Tree-based Ciphertexts Comparison Approach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/>
              <a:t>VII</a:t>
            </a:r>
            <a:r>
              <a:rPr sz="3200" b="1" dirty="0">
                <a:sym typeface="黑体"/>
              </a:rPr>
              <a:t>、</a:t>
            </a:r>
            <a:r>
              <a:rPr lang="en-US" altLang="zh-CN" sz="3200" b="1" dirty="0"/>
              <a:t> Complexity and Security Analyses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VIII. Performance Evaluation</a:t>
            </a:r>
            <a:endParaRPr sz="3200" b="1" dirty="0">
              <a:sym typeface="黑体"/>
            </a:endParaRPr>
          </a:p>
          <a:p>
            <a:pPr marL="0" indent="0" defTabSz="508254">
              <a:spcBef>
                <a:spcPts val="0"/>
              </a:spcBef>
              <a:buSzTx/>
              <a:buNone/>
            </a:pPr>
            <a:endParaRPr sz="3600" dirty="0">
              <a:sym typeface="黑体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637380" y="192157"/>
            <a:ext cx="11730039" cy="5112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Formulation——Security Model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9680" y="959024"/>
                <a:ext cx="11462304" cy="8346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𝐼𝑑𝑒𝑎𝑙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,A,S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outputs a graph G, an approximation ratio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amplification factor 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leakage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𝑠𝑒𝑡𝑢𝑝</m:t>
                        </m:r>
                      </m:sub>
                    </m:sSub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 simulates a secure graph index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sends it to A.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makes a polynomial number of adaptive queries, For each query q, S is given the leakage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𝑠𝑒𝑡𝑢𝑝</m:t>
                        </m:r>
                      </m:sub>
                    </m:sSub>
                    <m:d>
                      <m:d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3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and S execute a simulation of Query, where A is playing the role of the cloud server and S is playing the role of the user.</a:t>
                </a:r>
              </a:p>
              <a:p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computes a bit b </a:t>
                </a:r>
                <a:r>
                  <a:rPr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{0, 1} as the output of the experiment.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9680" y="959024"/>
                <a:ext cx="11462304" cy="8346797"/>
              </a:xfrm>
              <a:blipFill>
                <a:blip r:embed="rId3"/>
                <a:stretch>
                  <a:fillRect l="-1968" t="-803" r="-2660" b="-2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2213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637380" y="192157"/>
            <a:ext cx="11730039" cy="13837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Formulation——Security Model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33854" y="1731523"/>
                <a:ext cx="11448129" cy="757429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say that the graph encryption scheme</a:t>
                </a:r>
              </a:p>
              <a:p>
                <a:pPr marL="0" indent="0">
                  <a:buNone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𝐾𝑒𝑦𝐺𝑒𝑛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𝑆𝑒𝑡𝑢𝑝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𝑄𝑢𝑒𝑟𝑦</m:t>
                        </m:r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𝑆𝑒𝑡𝑢𝑝</m:t>
                            </m:r>
                          </m:sub>
                        </m:sSub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4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r>
                              <m:rPr>
                                <m:sty m:val="p"/>
                              </m:rPr>
                              <a:rPr lang="en-US" altLang="zh-CN" sz="4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ue</m:t>
                            </m:r>
                            <m:r>
                              <m:rPr>
                                <m:sty m:val="p"/>
                              </m:rPr>
                              <a:rPr lang="en-US" altLang="zh-CN" sz="4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ry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-secure against the adaptive chosen-query attack, if for all PPT adversaries A, there exists a PPT simulator S such that</a:t>
                </a:r>
              </a:p>
              <a:p>
                <a:pPr marL="0" indent="0">
                  <a:buNone/>
                </a:pPr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𝑹𝒆𝒂𝒍</m:t>
                                  </m:r>
                                </m:e>
                                <m:sub>
                                  <m:r>
                                    <a:rPr lang="el-GR" altLang="zh-CN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𝜫</m:t>
                                  </m:r>
                                </m:sub>
                              </m:s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𝑰𝒅𝒆𝒂𝒍</m:t>
                                  </m:r>
                                </m:e>
                                <m:sub>
                                  <m:r>
                                    <a:rPr lang="el-GR" altLang="zh-CN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𝜫</m:t>
                                  </m:r>
                                </m:sub>
                              </m:s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𝒏𝒆𝒈𝒍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𝑛𝑒𝑔𝑙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negligible function</a:t>
                </a:r>
                <a:r>
                  <a:rPr lang="en-US" altLang="zh-C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592C33C2-3DC9-4700-92F0-AA54F9F0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33854" y="1731523"/>
                <a:ext cx="11448129" cy="7574298"/>
              </a:xfrm>
              <a:blipFill>
                <a:blip r:embed="rId3"/>
                <a:stretch>
                  <a:fillRect l="-2236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894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637380" y="192157"/>
            <a:ext cx="11730039" cy="13837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Formulation——Preliminaries</a:t>
            </a:r>
            <a:endParaRPr sz="6000" dirty="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060E7-5037-4DB4-B1A9-801765CE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05" y="1163570"/>
            <a:ext cx="8022414" cy="79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12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637378" y="701958"/>
            <a:ext cx="11730039" cy="13837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Problem Formulation——Preliminaries</a:t>
            </a:r>
            <a:endParaRPr sz="6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5BEA6F-6DA8-4DDD-B946-986D7CB0633A}"/>
                  </a:ext>
                </a:extLst>
              </p:cNvPr>
              <p:cNvSpPr/>
              <p:nvPr/>
            </p:nvSpPr>
            <p:spPr>
              <a:xfrm>
                <a:off x="928448" y="2513699"/>
                <a:ext cx="11147897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80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𝑂𝑅𝐸</m:t>
                    </m:r>
                    <m:r>
                      <a:rPr lang="en-US" altLang="zh-CN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𝑆𝑒𝑡𝑢𝑝</m:t>
                    </m:r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zh-CN" altLang="en-US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err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: Input a security parameter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,output the secret key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.</a:t>
                </a:r>
              </a:p>
              <a:p>
                <a:pPr algn="l"/>
                <a:endParaRPr lang="en-US" altLang="zh-CN" dirty="0">
                  <a:solidFill>
                    <a:srgbClr val="231F20"/>
                  </a:solidFill>
                  <a:latin typeface="Times-Roman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𝑂𝑅𝐸</m:t>
                    </m:r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𝑐𝑡</m:t>
                    </m:r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Input a secret key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and a</a:t>
                </a:r>
              </a:p>
              <a:p>
                <a:pPr algn="l"/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message m, output a ciphertext ct.</a:t>
                </a:r>
              </a:p>
              <a:p>
                <a:pPr algn="l"/>
                <a:endParaRPr lang="en-US" altLang="zh-CN" dirty="0">
                  <a:solidFill>
                    <a:srgbClr val="231F20"/>
                  </a:solidFill>
                  <a:latin typeface="Times-Roman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𝑂𝑅𝐸</m:t>
                    </m:r>
                    <m:r>
                      <a:rPr lang="en-US" altLang="zh-CN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𝐶𝑜𝑚𝑝𝑎𝑟𝑒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231F2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:Input two ciphertexts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output a bit r </a:t>
                </a:r>
                <a:r>
                  <a:rPr lang="zh-CN" altLang="en-US" dirty="0">
                    <a:solidFill>
                      <a:srgbClr val="231F20"/>
                    </a:solidFill>
                    <a:latin typeface="Times-Roman"/>
                  </a:rPr>
                  <a:t>∈</a:t>
                </a:r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{0, 1}, which indicates the</a:t>
                </a:r>
              </a:p>
              <a:p>
                <a:pPr algn="l"/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greater-than or less-than relationship of the corresponding</a:t>
                </a:r>
              </a:p>
              <a:p>
                <a:pPr algn="l"/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plaintexts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231F20"/>
                    </a:solidFill>
                    <a:latin typeface="Times-Roman"/>
                  </a:rPr>
                  <a:t>.</a:t>
                </a:r>
              </a:p>
              <a:p>
                <a:pPr algn="l"/>
                <a:endParaRPr lang="en-US" altLang="zh-CN" dirty="0">
                  <a:solidFill>
                    <a:srgbClr val="231F20"/>
                  </a:solidFill>
                  <a:latin typeface="Times-Roman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85BEA6F-6DA8-4DDD-B946-986D7CB06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48" y="2513699"/>
                <a:ext cx="11147897" cy="6186309"/>
              </a:xfrm>
              <a:prstGeom prst="rect">
                <a:avLst/>
              </a:prstGeom>
              <a:blipFill>
                <a:blip r:embed="rId3"/>
                <a:stretch>
                  <a:fillRect l="-1640" t="-1576" r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714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Contents</a:t>
            </a:r>
            <a:endParaRPr dirty="0"/>
          </a:p>
        </p:txBody>
      </p:sp>
      <p:sp>
        <p:nvSpPr>
          <p:cNvPr id="123" name="I.  介绍…"/>
          <p:cNvSpPr txBox="1">
            <a:spLocks noGrp="1"/>
          </p:cNvSpPr>
          <p:nvPr>
            <p:ph type="body" idx="1"/>
          </p:nvPr>
        </p:nvSpPr>
        <p:spPr>
          <a:xfrm>
            <a:off x="928397" y="2819400"/>
            <a:ext cx="11148006" cy="584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360000" anchor="b">
            <a:noAutofit/>
          </a:bodyPr>
          <a:lstStyle/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I. </a:t>
            </a:r>
            <a:r>
              <a:rPr lang="en-US" sz="3600" b="1" dirty="0">
                <a:solidFill>
                  <a:srgbClr val="000000"/>
                </a:solidFill>
              </a:rPr>
              <a:t>Introduction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II. </a:t>
            </a:r>
            <a:r>
              <a:rPr lang="en-US" altLang="zh-CN" sz="3200" b="1" dirty="0">
                <a:solidFill>
                  <a:srgbClr val="000000"/>
                </a:solidFill>
                <a:sym typeface="黑体"/>
              </a:rPr>
              <a:t>Related Work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000000"/>
                </a:solidFill>
                <a:sym typeface="黑体"/>
              </a:rPr>
              <a:t>III. </a:t>
            </a:r>
            <a:r>
              <a:rPr lang="en-US" sz="3200" b="1" dirty="0">
                <a:solidFill>
                  <a:srgbClr val="000000"/>
                </a:solidFill>
                <a:sym typeface="黑体"/>
              </a:rPr>
              <a:t>Background</a:t>
            </a:r>
            <a:endParaRPr sz="3200" b="1" dirty="0">
              <a:solidFill>
                <a:srgbClr val="000000"/>
              </a:solidFill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000000"/>
                </a:solidFill>
                <a:sym typeface="黑体"/>
              </a:rPr>
              <a:t>IV. </a:t>
            </a:r>
            <a:r>
              <a:rPr lang="en-US" sz="3200" b="1" dirty="0">
                <a:solidFill>
                  <a:srgbClr val="000000"/>
                </a:solidFill>
                <a:sym typeface="黑体"/>
              </a:rPr>
              <a:t>Problem Formulation</a:t>
            </a:r>
            <a:endParaRPr lang="en-US" altLang="zh-CN" sz="3200" b="1" dirty="0">
              <a:solidFill>
                <a:srgbClr val="000000"/>
              </a:solidFill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olidFill>
                  <a:srgbClr val="FF0000"/>
                </a:solidFill>
                <a:sym typeface="黑体"/>
              </a:rPr>
              <a:t>V. </a:t>
            </a:r>
            <a:r>
              <a:rPr lang="en-US" sz="3200" b="1" dirty="0">
                <a:solidFill>
                  <a:srgbClr val="FF0000"/>
                </a:solidFill>
                <a:sym typeface="黑体"/>
              </a:rPr>
              <a:t>Construction of Connor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VI. </a:t>
            </a:r>
            <a:r>
              <a:rPr lang="en-US" altLang="zh-CN" sz="3200" b="1" dirty="0"/>
              <a:t>Tree-based Ciphertexts Comparison Approach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/>
              <a:t>VII</a:t>
            </a:r>
            <a:r>
              <a:rPr sz="3200" b="1" dirty="0">
                <a:sym typeface="黑体"/>
              </a:rPr>
              <a:t>、</a:t>
            </a:r>
            <a:r>
              <a:rPr lang="en-US" altLang="zh-CN" sz="3200" b="1" dirty="0"/>
              <a:t> Complexity and Security Analyses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VIII. Performance Evaluation</a:t>
            </a:r>
            <a:endParaRPr sz="3200" b="1" dirty="0">
              <a:sym typeface="黑体"/>
            </a:endParaRPr>
          </a:p>
          <a:p>
            <a:pPr marL="0" indent="0" defTabSz="508254">
              <a:spcBef>
                <a:spcPts val="0"/>
              </a:spcBef>
              <a:buSzTx/>
              <a:buNone/>
            </a:pPr>
            <a:endParaRPr sz="3600" dirty="0"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3237503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nor重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Construction of Connor</a:t>
            </a:r>
          </a:p>
        </p:txBody>
      </p:sp>
      <p:sp>
        <p:nvSpPr>
          <p:cNvPr id="144" name="A.重建简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A.</a:t>
            </a:r>
            <a:r>
              <a:rPr lang="en-US" altLang="zh-CN" i="1" dirty="0"/>
              <a:t> Construction Overview</a:t>
            </a:r>
            <a:endParaRPr dirty="0"/>
          </a:p>
          <a:p>
            <a:r>
              <a:rPr lang="en-US" altLang="zh-CN" i="1" dirty="0"/>
              <a:t>B. Privacy-preserving -CSD Querying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基于树的密文比较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基于树的密文比较方法</a:t>
            </a:r>
          </a:p>
        </p:txBody>
      </p:sp>
      <p:sp>
        <p:nvSpPr>
          <p:cNvPr id="147" name="A.情景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A.情景</a:t>
            </a:r>
          </a:p>
          <a:p>
            <a:pPr>
              <a:buBlip>
                <a:blip r:embed="rId2"/>
              </a:buBlip>
            </a:pPr>
            <a:r>
              <a:t>B.主要思想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复杂性和安全性分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复杂性和安全性分析</a:t>
            </a:r>
          </a:p>
        </p:txBody>
      </p:sp>
      <p:sp>
        <p:nvSpPr>
          <p:cNvPr id="150" name="A.复杂性分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A.复杂性分析</a:t>
            </a:r>
          </a:p>
          <a:p>
            <a:pPr>
              <a:buBlip>
                <a:blip r:embed="rId2"/>
              </a:buBlip>
            </a:pPr>
            <a:r>
              <a:t>B.安全性分析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性能评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性能评估</a:t>
            </a:r>
          </a:p>
        </p:txBody>
      </p:sp>
      <p:sp>
        <p:nvSpPr>
          <p:cNvPr id="153" name="A.步骤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265" indent="-482265">
              <a:buBlip>
                <a:blip r:embed="rId2"/>
              </a:buBlip>
              <a:defRPr sz="3900"/>
            </a:pPr>
            <a:r>
              <a:t>A.步骤</a:t>
            </a:r>
          </a:p>
          <a:p>
            <a:pPr marL="482265" indent="-482265" defTabSz="266700">
              <a:spcBef>
                <a:spcPts val="1800"/>
              </a:spcBef>
              <a:buBlip>
                <a:blip r:embed="rId2"/>
              </a:buBlip>
              <a:defRPr sz="3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黑体"/>
                <a:ea typeface="黑体"/>
                <a:cs typeface="黑体"/>
                <a:sym typeface="黑体"/>
              </a:defRPr>
            </a:pPr>
            <a:r>
              <a:t>B.安全2HCLI和查询令牌的评估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介绍"/>
          <p:cNvSpPr txBox="1">
            <a:spLocks noGrp="1"/>
          </p:cNvSpPr>
          <p:nvPr>
            <p:ph type="title"/>
          </p:nvPr>
        </p:nvSpPr>
        <p:spPr>
          <a:xfrm>
            <a:off x="1270000" y="1749426"/>
            <a:ext cx="11274425" cy="9080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90000"/>
          </a:bodyPr>
          <a:lstStyle/>
          <a:p>
            <a:pPr algn="l" defTabSz="508254">
              <a:lnSpc>
                <a:spcPct val="200000"/>
              </a:lnSpc>
            </a:pPr>
            <a:r>
              <a:rPr lang="en-US" altLang="zh-CN" sz="6000" b="1" dirty="0">
                <a:solidFill>
                  <a:schemeClr val="bg1"/>
                </a:solidFill>
              </a:rPr>
              <a:t>Introduction——</a:t>
            </a:r>
            <a:r>
              <a:rPr lang="en-US" altLang="zh-CN" sz="6000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Research background</a:t>
            </a:r>
            <a:br>
              <a:rPr lang="en-US" altLang="zh-CN" sz="6000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</a:b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126" name="图表所有者希望将图形数据库外包给云服务器的同时，希望隐私能够得到保护。…"/>
          <p:cNvSpPr txBox="1">
            <a:spLocks noGrp="1"/>
          </p:cNvSpPr>
          <p:nvPr>
            <p:ph type="body" idx="1"/>
          </p:nvPr>
        </p:nvSpPr>
        <p:spPr>
          <a:xfrm>
            <a:off x="1270000" y="3386138"/>
            <a:ext cx="10464800" cy="6589712"/>
          </a:xfrm>
          <a:prstGeom prst="rect">
            <a:avLst/>
          </a:prstGeom>
        </p:spPr>
        <p:txBody>
          <a:bodyPr anchor="t"/>
          <a:lstStyle/>
          <a:p>
            <a:pPr>
              <a:buSzPct val="6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owner wants to outsource the graphics database to the cloud server, and hopes that privacy can be protected.</a:t>
            </a:r>
          </a:p>
          <a:p>
            <a:pPr>
              <a:buSzPct val="6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to perform operations on encrypted graphics, so it is very inefficient</a:t>
            </a:r>
          </a:p>
          <a:p>
            <a:pPr marL="0" indent="0">
              <a:buSzPct val="60000"/>
              <a:buNone/>
            </a:pPr>
            <a:endParaRPr lang="en-US" sz="3600" dirty="0">
              <a:solidFill>
                <a:schemeClr val="tx1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介绍"/>
          <p:cNvSpPr txBox="1">
            <a:spLocks noGrp="1"/>
          </p:cNvSpPr>
          <p:nvPr>
            <p:ph type="title"/>
          </p:nvPr>
        </p:nvSpPr>
        <p:spPr>
          <a:xfrm>
            <a:off x="1270000" y="1350280"/>
            <a:ext cx="10464800" cy="9080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90000"/>
          </a:bodyPr>
          <a:lstStyle/>
          <a:p>
            <a:pPr defTabSz="508254">
              <a:lnSpc>
                <a:spcPct val="200000"/>
              </a:lnSpc>
            </a:pPr>
            <a:r>
              <a:rPr lang="en-US" altLang="zh-CN" sz="6000" b="1" dirty="0">
                <a:solidFill>
                  <a:schemeClr val="bg1"/>
                </a:solidFill>
              </a:rPr>
              <a:t>Introduction——Existing studies</a:t>
            </a:r>
            <a:br>
              <a:rPr lang="en-US" altLang="zh-CN" sz="6000" b="1" dirty="0">
                <a:solidFill>
                  <a:schemeClr val="bg1"/>
                </a:solidFill>
              </a:rPr>
            </a:br>
            <a:endParaRPr lang="en-US" altLang="zh-CN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A49EDE-C17E-4902-8D33-053F55A2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71521"/>
              </p:ext>
            </p:extLst>
          </p:nvPr>
        </p:nvGraphicFramePr>
        <p:xfrm>
          <a:off x="1270000" y="2014538"/>
          <a:ext cx="10788651" cy="635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1938">
                  <a:extLst>
                    <a:ext uri="{9D8B030D-6E8A-4147-A177-3AD203B41FA5}">
                      <a16:colId xmlns:a16="http://schemas.microsoft.com/office/drawing/2014/main" val="196328989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758500975"/>
                    </a:ext>
                  </a:extLst>
                </a:gridCol>
                <a:gridCol w="4043363">
                  <a:extLst>
                    <a:ext uri="{9D8B030D-6E8A-4147-A177-3AD203B41FA5}">
                      <a16:colId xmlns:a16="http://schemas.microsoft.com/office/drawing/2014/main" val="86013768"/>
                    </a:ext>
                  </a:extLst>
                </a:gridCol>
              </a:tblGrid>
              <a:tr h="2214563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3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ainly concerned about CSD query problems with 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unencrypted</a:t>
                      </a:r>
                      <a:r>
                        <a:rPr lang="en-US" altLang="zh-CN" sz="32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graphs</a:t>
                      </a:r>
                      <a:endParaRPr lang="zh-CN" altLang="en-US" sz="32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Shortest distance query by </a:t>
                      </a:r>
                      <a:r>
                        <a:rPr lang="en-US" altLang="zh-CN" sz="32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encrypting</a:t>
                      </a:r>
                      <a:r>
                        <a:rPr lang="en-US" altLang="zh-CN" sz="3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 graphics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Papyru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34773"/>
                  </a:ext>
                </a:extLst>
              </a:tr>
              <a:tr h="1992056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Features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Papyr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directly applied to answer CSD queries.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The approximate distance</a:t>
                      </a:r>
                    </a:p>
                    <a:p>
                      <a:r>
                        <a:rPr lang="en-US" altLang="zh-CN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between any two vertices can be efficiently computed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8804"/>
                  </a:ext>
                </a:extLst>
              </a:tr>
              <a:tr h="2146549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Papyrus"/>
                        </a:rPr>
                        <a:t>Problem</a:t>
                      </a:r>
                      <a:endParaRPr lang="zh-CN" altLang="en-US" sz="3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Papyru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easily applied to an encrypted graphics environment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be directly applied to answer CSD queries.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790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介绍"/>
          <p:cNvSpPr txBox="1">
            <a:spLocks noGrp="1"/>
          </p:cNvSpPr>
          <p:nvPr>
            <p:ph type="title"/>
          </p:nvPr>
        </p:nvSpPr>
        <p:spPr>
          <a:xfrm>
            <a:off x="1270000" y="1296194"/>
            <a:ext cx="10464800" cy="1550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08254">
              <a:lnSpc>
                <a:spcPct val="200000"/>
              </a:lnSpc>
            </a:pPr>
            <a:r>
              <a:rPr lang="en-US" altLang="zh-CN" sz="6000" b="1" dirty="0">
                <a:solidFill>
                  <a:schemeClr val="bg1"/>
                </a:solidFill>
              </a:rPr>
              <a:t>Introduction——</a:t>
            </a:r>
            <a:r>
              <a:rPr lang="en-US" altLang="zh-CN" sz="6000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Focus of this article</a:t>
            </a:r>
            <a:br>
              <a:rPr lang="en-US" altLang="zh-CN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</a:b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26" name="图表所有者希望将图形数据库外包给云服务器的同时，希望隐私能够得到保护。…"/>
          <p:cNvSpPr txBox="1">
            <a:spLocks noGrp="1"/>
          </p:cNvSpPr>
          <p:nvPr>
            <p:ph type="body" idx="1"/>
          </p:nvPr>
        </p:nvSpPr>
        <p:spPr>
          <a:xfrm>
            <a:off x="1270000" y="2071688"/>
            <a:ext cx="10464800" cy="65897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/>
          <a:p>
            <a:pPr>
              <a:lnSpc>
                <a:spcPct val="200000"/>
              </a:lnSpc>
              <a:buSzPct val="60000"/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Purpose—— Design a practical graph encryption scheme to implement CSD query through encrypted graphics</a:t>
            </a:r>
          </a:p>
          <a:p>
            <a:pPr>
              <a:lnSpc>
                <a:spcPct val="200000"/>
              </a:lnSpc>
              <a:buSzPct val="60000"/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Scheme——Connor is built on a secure 2-hop tag index (2HCLI), a distance predictor that efficiently calculates the approximate distance between any two vertices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4003353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介绍"/>
          <p:cNvSpPr txBox="1">
            <a:spLocks noGrp="1"/>
          </p:cNvSpPr>
          <p:nvPr>
            <p:ph type="title"/>
          </p:nvPr>
        </p:nvSpPr>
        <p:spPr>
          <a:xfrm>
            <a:off x="1270000" y="1349375"/>
            <a:ext cx="10464800" cy="9080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90000"/>
          </a:bodyPr>
          <a:lstStyle/>
          <a:p>
            <a:pPr defTabSz="508254">
              <a:lnSpc>
                <a:spcPct val="200000"/>
              </a:lnSpc>
            </a:pPr>
            <a:r>
              <a:rPr lang="en-US" altLang="zh-CN" sz="6000" b="1" dirty="0">
                <a:solidFill>
                  <a:schemeClr val="bg1"/>
                </a:solidFill>
              </a:rPr>
              <a:t>Introduction——</a:t>
            </a:r>
            <a:r>
              <a:rPr lang="en-US" altLang="zh-CN" sz="6000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Main contribution</a:t>
            </a:r>
            <a:br>
              <a:rPr lang="en-US" altLang="zh-CN" sz="6000" b="1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</a:br>
            <a:endParaRPr lang="en-US" altLang="zh-CN" sz="6000" b="1" dirty="0">
              <a:solidFill>
                <a:schemeClr val="bg1"/>
              </a:solidFill>
            </a:endParaRPr>
          </a:p>
        </p:txBody>
      </p:sp>
      <p:sp>
        <p:nvSpPr>
          <p:cNvPr id="126" name="图表所有者希望将图形数据库外包给云服务器的同时，希望隐私能够得到保护。…"/>
          <p:cNvSpPr txBox="1">
            <a:spLocks noGrp="1"/>
          </p:cNvSpPr>
          <p:nvPr>
            <p:ph type="body" idx="1"/>
          </p:nvPr>
        </p:nvSpPr>
        <p:spPr>
          <a:xfrm>
            <a:off x="1270000" y="2071688"/>
            <a:ext cx="10464800" cy="65897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/>
          <a:p>
            <a:pPr marL="0" indent="0">
              <a:lnSpc>
                <a:spcPct val="200000"/>
              </a:lnSpc>
              <a:buSzPct val="60000"/>
              <a:buNone/>
            </a:pPr>
            <a:r>
              <a:rPr lang="zh-CN" altLang="en-US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Propose a new graph encryption scheme, Connor, which can perform approximate CSD queries.</a:t>
            </a:r>
          </a:p>
          <a:p>
            <a:pPr marL="0" indent="0">
              <a:lnSpc>
                <a:spcPct val="200000"/>
              </a:lnSpc>
              <a:buSzPct val="60000"/>
              <a:buNone/>
            </a:pPr>
            <a:r>
              <a:rPr lang="zh-CN" altLang="en-US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 tree-based ciphertext comparison protocol.</a:t>
            </a:r>
          </a:p>
          <a:p>
            <a:pPr marL="0" indent="0">
              <a:lnSpc>
                <a:spcPct val="200000"/>
              </a:lnSpc>
              <a:buSzPct val="60000"/>
              <a:buNone/>
            </a:pPr>
            <a:r>
              <a:rPr lang="zh-CN" altLang="en-US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32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Conducted a comprehensive security analysis of Connor and demonstrated that it implements the latest security definitions.</a:t>
            </a:r>
            <a:endParaRPr sz="3200"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93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Contents</a:t>
            </a:r>
            <a:endParaRPr dirty="0"/>
          </a:p>
        </p:txBody>
      </p:sp>
      <p:sp>
        <p:nvSpPr>
          <p:cNvPr id="123" name="I.  介绍…"/>
          <p:cNvSpPr txBox="1">
            <a:spLocks noGrp="1"/>
          </p:cNvSpPr>
          <p:nvPr>
            <p:ph type="body" idx="1"/>
          </p:nvPr>
        </p:nvSpPr>
        <p:spPr>
          <a:xfrm>
            <a:off x="928397" y="2819400"/>
            <a:ext cx="11148006" cy="584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numCol="2" spcCol="360000" anchor="b">
            <a:noAutofit/>
          </a:bodyPr>
          <a:lstStyle/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I. </a:t>
            </a:r>
            <a:r>
              <a:rPr lang="en-US" sz="3600" b="1" dirty="0">
                <a:solidFill>
                  <a:srgbClr val="000000"/>
                </a:solidFill>
              </a:rPr>
              <a:t>Introduction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II. </a:t>
            </a:r>
            <a:r>
              <a:rPr lang="en-US" altLang="zh-CN" sz="3200" b="1" dirty="0">
                <a:solidFill>
                  <a:srgbClr val="FF0000"/>
                </a:solidFill>
                <a:sym typeface="黑体"/>
              </a:rPr>
              <a:t>Related Work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III. </a:t>
            </a:r>
            <a:r>
              <a:rPr lang="en-US" sz="3200" b="1" dirty="0">
                <a:sym typeface="黑体"/>
              </a:rPr>
              <a:t>Background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IV. </a:t>
            </a:r>
            <a:r>
              <a:rPr lang="en-US" sz="3200" b="1" dirty="0">
                <a:sym typeface="黑体"/>
              </a:rPr>
              <a:t>Problem Formulation</a:t>
            </a:r>
            <a:endParaRPr lang="en-US" altLang="zh-CN"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V. </a:t>
            </a:r>
            <a:r>
              <a:rPr lang="en-US" sz="3200" b="1" dirty="0">
                <a:sym typeface="黑体"/>
              </a:rPr>
              <a:t>Construction of Connor</a:t>
            </a: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>
                <a:sym typeface="黑体"/>
              </a:rPr>
              <a:t>VI. </a:t>
            </a:r>
            <a:r>
              <a:rPr lang="en-US" altLang="zh-CN" sz="3200" b="1" dirty="0"/>
              <a:t>Tree-based Ciphertexts Comparison Approach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sz="3200" b="1" dirty="0"/>
              <a:t>VII</a:t>
            </a:r>
            <a:r>
              <a:rPr sz="3200" b="1" dirty="0">
                <a:sym typeface="黑体"/>
              </a:rPr>
              <a:t>、</a:t>
            </a:r>
            <a:r>
              <a:rPr lang="en-US" altLang="zh-CN" sz="3200" b="1" dirty="0"/>
              <a:t> Complexity and Security Analyses</a:t>
            </a:r>
            <a:endParaRPr sz="3200" b="1" dirty="0">
              <a:sym typeface="黑体"/>
            </a:endParaRPr>
          </a:p>
          <a:p>
            <a:pPr marL="0" indent="0" defTabSz="508254">
              <a:lnSpc>
                <a:spcPct val="200000"/>
              </a:lnSpc>
              <a:spcBef>
                <a:spcPts val="0"/>
              </a:spcBef>
              <a:buSzTx/>
              <a:buNone/>
            </a:pPr>
            <a:r>
              <a:rPr lang="en-US" altLang="zh-CN" sz="3200" b="1" dirty="0"/>
              <a:t>VIII. Performance Evaluation</a:t>
            </a:r>
            <a:endParaRPr sz="3200" b="1" dirty="0">
              <a:sym typeface="黑体"/>
            </a:endParaRPr>
          </a:p>
          <a:p>
            <a:pPr marL="0" indent="0" defTabSz="508254">
              <a:spcBef>
                <a:spcPts val="0"/>
              </a:spcBef>
              <a:buSzTx/>
              <a:buNone/>
            </a:pPr>
            <a:endParaRPr sz="3600" dirty="0"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413815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Related Work——</a:t>
            </a:r>
            <a:r>
              <a:rPr lang="en-US" altLang="zh-CN" sz="5400" dirty="0">
                <a:solidFill>
                  <a:srgbClr val="000000"/>
                </a:solidFill>
              </a:rPr>
              <a:t>Plain CSD Queries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135" name="A，CSD查询普通图…"/>
          <p:cNvSpPr txBox="1">
            <a:spLocks noGrp="1"/>
          </p:cNvSpPr>
          <p:nvPr>
            <p:ph type="body" idx="1"/>
          </p:nvPr>
        </p:nvSpPr>
        <p:spPr>
          <a:xfrm>
            <a:off x="1270000" y="2819400"/>
            <a:ext cx="10464800" cy="40814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Hansen  proposed an augmented Dijkstra’s algorithm for exact constrained shortest path queries——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 index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state-of-the-art solution to the exact constrained shortest path querying with an index was proposed by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Storandt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query processing cost.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proposed a solution to the approximate constrained shortest path querying over large-scale road networks.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667452-D0AB-4134-B28C-912E91A17ADA}"/>
              </a:ext>
            </a:extLst>
          </p:cNvPr>
          <p:cNvSpPr/>
          <p:nvPr/>
        </p:nvSpPr>
        <p:spPr>
          <a:xfrm>
            <a:off x="1269999" y="6977063"/>
            <a:ext cx="10464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solutions are merely suitable to perform queries over</a:t>
            </a:r>
          </a:p>
          <a:p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unencrypted graphs!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相关工作"/>
          <p:cNvSpPr txBox="1">
            <a:spLocks noGrp="1"/>
          </p:cNvSpPr>
          <p:nvPr>
            <p:ph type="title"/>
          </p:nvPr>
        </p:nvSpPr>
        <p:spPr>
          <a:xfrm>
            <a:off x="1270000" y="120650"/>
            <a:ext cx="10464800" cy="2108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0000"/>
                </a:solidFill>
                <a:sym typeface="黑体"/>
              </a:rPr>
              <a:t>Related Work——</a:t>
            </a:r>
            <a:r>
              <a:rPr lang="en-US" altLang="zh-CN" sz="5400" dirty="0">
                <a:solidFill>
                  <a:srgbClr val="000000"/>
                </a:solidFill>
              </a:rPr>
              <a:t>Graph Privacy Protection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135" name="A，CSD查询普通图…"/>
          <p:cNvSpPr txBox="1">
            <a:spLocks noGrp="1"/>
          </p:cNvSpPr>
          <p:nvPr>
            <p:ph type="body" idx="1"/>
          </p:nvPr>
        </p:nvSpPr>
        <p:spPr>
          <a:xfrm>
            <a:off x="1001713" y="1446212"/>
            <a:ext cx="11001374" cy="7040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Chase and Kamara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introduced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notion of graph encryption.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et al.  defined and solved the problem of privacy-preserving query over encrypted graph data in cloud computing by utilizing the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“filtering-and-verification”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 et al.  proposed three computationally efficient constructions that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the approximate shortest distance querying with distance oracles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were provably secure against a semi-honest cloud server.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 et al. proposed an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SMC-based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for finding policy-compliant paths that have the least routing cost or satisfy bandwidth demands among different network domains.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F046F5-AB23-400E-AA54-9CA927EF509A}"/>
              </a:ext>
            </a:extLst>
          </p:cNvPr>
          <p:cNvSpPr/>
          <p:nvPr/>
        </p:nvSpPr>
        <p:spPr>
          <a:xfrm>
            <a:off x="554037" y="8050074"/>
            <a:ext cx="124507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Privacy-protected CSD queries are still not resolved. This paper proposes a novel and efficient CSD query graph encryption scheme.</a:t>
            </a:r>
          </a:p>
        </p:txBody>
      </p:sp>
    </p:spTree>
    <p:extLst>
      <p:ext uri="{BB962C8B-B14F-4D97-AF65-F5344CB8AC3E}">
        <p14:creationId xmlns:p14="http://schemas.microsoft.com/office/powerpoint/2010/main" val="168556954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1539</Words>
  <Application>Microsoft Office PowerPoint</Application>
  <PresentationFormat>自定义</PresentationFormat>
  <Paragraphs>142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Helvetica Neue</vt:lpstr>
      <vt:lpstr>MTSYN</vt:lpstr>
      <vt:lpstr>RBLMI</vt:lpstr>
      <vt:lpstr>Times-Italic</vt:lpstr>
      <vt:lpstr>Times-Roman</vt:lpstr>
      <vt:lpstr>黑体</vt:lpstr>
      <vt:lpstr>Arial</vt:lpstr>
      <vt:lpstr>Calibri</vt:lpstr>
      <vt:lpstr>Cambria Math</vt:lpstr>
      <vt:lpstr>Papyrus</vt:lpstr>
      <vt:lpstr>Times New Roman</vt:lpstr>
      <vt:lpstr>Parchment</vt:lpstr>
      <vt:lpstr>Cloud-Based Approximate Constrained Shortest Distance Queries Over Encrypted Graphs With Privacy Protection</vt:lpstr>
      <vt:lpstr>Contents</vt:lpstr>
      <vt:lpstr>Introduction——Research background </vt:lpstr>
      <vt:lpstr>Introduction——Existing studies </vt:lpstr>
      <vt:lpstr>Introduction——Focus of this article </vt:lpstr>
      <vt:lpstr>Introduction——Main contribution </vt:lpstr>
      <vt:lpstr>Contents</vt:lpstr>
      <vt:lpstr>Related Work——Plain CSD Queries</vt:lpstr>
      <vt:lpstr>Related Work——Graph Privacy Protection</vt:lpstr>
      <vt:lpstr>Contents</vt:lpstr>
      <vt:lpstr>Background——Approximate CSD Query</vt:lpstr>
      <vt:lpstr>Background——Approximate CSD Query</vt:lpstr>
      <vt:lpstr>Background——Approximate CSD Query</vt:lpstr>
      <vt:lpstr>Background——Constructing Labeling Index</vt:lpstr>
      <vt:lpstr>Background——Constructing Labeling Index</vt:lpstr>
      <vt:lpstr>Background——Constructing Labeling Index</vt:lpstr>
      <vt:lpstr>Contents</vt:lpstr>
      <vt:lpstr>Problem Formulation——System Model</vt:lpstr>
      <vt:lpstr>Problem Formulation——Security Model</vt:lpstr>
      <vt:lpstr>Problem Formulation——Security Model</vt:lpstr>
      <vt:lpstr>Problem Formulation——Security Model</vt:lpstr>
      <vt:lpstr>Problem Formulation——Preliminaries</vt:lpstr>
      <vt:lpstr>Problem Formulation——Preliminaries</vt:lpstr>
      <vt:lpstr>Contents</vt:lpstr>
      <vt:lpstr> Construction of Connor</vt:lpstr>
      <vt:lpstr>基于树的密文比较方法</vt:lpstr>
      <vt:lpstr>复杂性和安全性分析</vt:lpstr>
      <vt:lpstr>性能评估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Approximate Constrained Shortest Distance Queries Over Encrypted Graphs With Privacy Protection</dc:title>
  <cp:lastModifiedBy>李 想</cp:lastModifiedBy>
  <cp:revision>19</cp:revision>
  <dcterms:modified xsi:type="dcterms:W3CDTF">2019-06-09T20:41:13Z</dcterms:modified>
</cp:coreProperties>
</file>