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3" r:id="rId2"/>
    <p:sldMasterId id="2147483679" r:id="rId3"/>
    <p:sldMasterId id="2147483687" r:id="rId4"/>
    <p:sldMasterId id="2147483695" r:id="rId5"/>
  </p:sldMasterIdLst>
  <p:notesMasterIdLst>
    <p:notesMasterId r:id="rId9"/>
  </p:notesMasterIdLst>
  <p:handoutMasterIdLst>
    <p:handoutMasterId r:id="rId10"/>
  </p:handoutMasterIdLst>
  <p:sldIdLst>
    <p:sldId id="519" r:id="rId6"/>
    <p:sldId id="520" r:id="rId7"/>
    <p:sldId id="52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9900"/>
    <a:srgbClr val="996600"/>
    <a:srgbClr val="006600"/>
    <a:srgbClr val="FFFF66"/>
    <a:srgbClr val="CC6600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1" autoAdjust="0"/>
    <p:restoredTop sz="84813" autoAdjust="0"/>
  </p:normalViewPr>
  <p:slideViewPr>
    <p:cSldViewPr>
      <p:cViewPr varScale="1">
        <p:scale>
          <a:sx n="63" d="100"/>
          <a:sy n="63" d="100"/>
        </p:scale>
        <p:origin x="4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C87C-3D48-497D-AEC5-107DC080A73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2F6F3-0559-47A5-8785-325F58E4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03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22C-E09C-402B-8818-7F39963BBCF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345A-1356-40A8-A1B4-117B17D97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8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rgbClr val="0183B7"/>
              </a:buClr>
              <a:buSzPct val="100000"/>
              <a:buFont typeface="Wingdings" pitchFamily="2" charset="2"/>
              <a:buChar char="§"/>
            </a:pPr>
            <a:endParaRPr lang="zh-CN" altLang="en-US" sz="240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1" name="Freeform 11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183B7"/>
                </a:buClr>
                <a:buSzPct val="100000"/>
                <a:buFont typeface="Wingdings" pitchFamily="2" charset="2"/>
                <a:buChar char="§"/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98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7940675" cy="17097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5638" y="3643313"/>
            <a:ext cx="7940675" cy="1709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5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2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4225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1513" y="6205538"/>
            <a:ext cx="3059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64" tIns="45682" rIns="91364" bIns="45682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202113" y="6205538"/>
            <a:ext cx="16748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25" tIns="45660" rIns="91325" bIns="4566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000000"/>
                </a:solidFill>
                <a:latin typeface="FrutigerNext LT Bold" pitchFamily="20" charset="0"/>
                <a:ea typeface="MS PGothic" pitchFamily="34" charset="-128"/>
              </a:rPr>
              <a:t>All rights reserved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110413" y="4060825"/>
            <a:ext cx="155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64" tIns="45682" rIns="91364" bIns="45682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092950" y="333375"/>
            <a:ext cx="971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325" tIns="45660" rIns="91325" bIns="4566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Internal </a:t>
            </a:r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23888" y="1776413"/>
            <a:ext cx="5461000" cy="1962150"/>
          </a:xfrm>
        </p:spPr>
        <p:txBody>
          <a:bodyPr lIns="78302" tIns="39153" rIns="78302" bIns="39153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2300" y="3789363"/>
            <a:ext cx="5462588" cy="5921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52463" y="342900"/>
            <a:ext cx="2135187" cy="476250"/>
          </a:xfrm>
          <a:prstGeom prst="rect">
            <a:avLst/>
          </a:prstGeom>
        </p:spPr>
        <p:txBody>
          <a:bodyPr lIns="91379" tIns="45688" rIns="91379" bIns="45688"/>
          <a:lstStyle>
            <a:lvl1pPr>
              <a:lnSpc>
                <a:spcPct val="100000"/>
              </a:lnSpc>
              <a:defRPr smtClean="0">
                <a:latin typeface="FrutigerNext LT Regular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C256BE8-2E5C-4828-815E-ACC41F8A148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2019/11/23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97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C7BEA7A1-2EC5-4A4E-B038-C83417606ECF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0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508125"/>
            <a:ext cx="3789362" cy="217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7400" y="1508125"/>
            <a:ext cx="3790950" cy="217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3A04D3A7-CD6F-4747-9013-8A1AADF9AA22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04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672A74C-7681-4EFF-8543-C8BEB47BB78D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4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3B47502A-B4B6-4B7E-A539-D0041DE690D4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03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575" y="620713"/>
            <a:ext cx="7732713" cy="6302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508125"/>
            <a:ext cx="7732712" cy="101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5638" y="2671763"/>
            <a:ext cx="7732712" cy="1011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2D5118B3-86F2-42D1-B1B6-9556CEE8F4B5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04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575" y="620713"/>
            <a:ext cx="7732713" cy="6302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508125"/>
            <a:ext cx="7732712" cy="1011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638" y="2671763"/>
            <a:ext cx="7732712" cy="1011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107113" y="6467475"/>
            <a:ext cx="1920875" cy="241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91BE2854-F1FB-4E9E-84EE-CE660085BD0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61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B40B-00B1-4526-B930-FA0A0886D50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50AB-E1DD-40A2-AC96-7840559FF8C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4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B40B-00B1-4526-B930-FA0A0886D50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50AB-E1DD-40A2-AC96-7840559FF8C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67544" y="6309320"/>
            <a:ext cx="8280920" cy="0"/>
          </a:xfrm>
          <a:prstGeom prst="line">
            <a:avLst/>
          </a:prstGeom>
          <a:ln w="28575">
            <a:solidFill>
              <a:srgbClr val="00206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467544" y="1052736"/>
            <a:ext cx="8280920" cy="0"/>
          </a:xfrm>
          <a:prstGeom prst="line">
            <a:avLst/>
          </a:prstGeom>
          <a:ln w="28575">
            <a:solidFill>
              <a:srgbClr val="00206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26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969E8-0ACC-4BCE-83A7-3C5BE7812E6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1D8EC-3455-4D09-A6CA-594FF8E5E1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781175"/>
            <a:ext cx="7940675" cy="17097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638" y="3643313"/>
            <a:ext cx="7940675" cy="1709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0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5638" y="1781175"/>
            <a:ext cx="7940675" cy="35718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1" name="Freeform 11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514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rgbClr val="0183B7"/>
              </a:buClr>
              <a:buSzPct val="100000"/>
              <a:buFont typeface="Wingdings" pitchFamily="2" charset="2"/>
              <a:buChar char="§"/>
            </a:pPr>
            <a:endParaRPr lang="zh-CN" altLang="en-US" sz="24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82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25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358775"/>
            <a:ext cx="773112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14" tIns="40058" rIns="80114" bIns="40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6363"/>
            <a:ext cx="7929562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27" tIns="40065" rIns="80127" bIns="400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71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kumimoji="1"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  <a:cs typeface="宋体" pitchFamily="2" charset="-122"/>
        </a:defRPr>
      </a:lvl9pPr>
    </p:titleStyle>
    <p:bodyStyle>
      <a:lvl1pPr marL="301625" indent="-301625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080808"/>
        </a:buClr>
        <a:buSzPct val="5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400175" indent="-198438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j-lt"/>
          <a:ea typeface="+mn-ea"/>
          <a:cs typeface="+mn-cs"/>
        </a:defRPr>
      </a:lvl4pPr>
      <a:lvl5pPr marL="1800225" indent="-200025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kumimoji="1" sz="1600">
          <a:solidFill>
            <a:schemeClr val="tx1"/>
          </a:solidFill>
          <a:latin typeface="+mj-lt"/>
          <a:ea typeface="+mn-ea"/>
          <a:cs typeface="+mn-cs"/>
        </a:defRPr>
      </a:lvl5pPr>
      <a:lvl6pPr marL="2257425" indent="-200025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  <a:cs typeface="+mn-cs"/>
        </a:defRPr>
      </a:lvl6pPr>
      <a:lvl7pPr marL="2714625" indent="-200025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  <a:cs typeface="+mn-cs"/>
        </a:defRPr>
      </a:lvl7pPr>
      <a:lvl8pPr marL="3171825" indent="-200025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  <a:cs typeface="+mn-cs"/>
        </a:defRPr>
      </a:lvl8pPr>
      <a:lvl9pPr marL="3629025" indent="-200025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620713"/>
            <a:ext cx="7732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276" tIns="39141" rIns="78276" bIns="391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508125"/>
            <a:ext cx="7732712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02" tIns="39153" rIns="78302" bIns="3915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单击此处编辑母版文本样式</a:t>
            </a:r>
          </a:p>
          <a:p>
            <a:pPr lvl="2"/>
            <a:r>
              <a:rPr lang="zh-CN" altLang="en-US" smtClean="0"/>
              <a:t>单击此处编辑母版文本样式</a:t>
            </a:r>
          </a:p>
          <a:p>
            <a:pPr lvl="3"/>
            <a:r>
              <a:rPr lang="zh-CN" altLang="en-US" smtClean="0"/>
              <a:t>单击此处编辑母版文本样式</a:t>
            </a:r>
          </a:p>
          <a:p>
            <a:pPr lvl="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6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+mj-lt"/>
          <a:ea typeface="+mj-ea"/>
          <a:cs typeface="+mj-cs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26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293688" indent="-293688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990000"/>
        </a:buClr>
        <a:buSzPct val="8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36588" indent="-244475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 3" pitchFamily="18" charset="2"/>
        <a:buChar char="["/>
        <a:defRPr>
          <a:solidFill>
            <a:schemeClr val="tx1"/>
          </a:solidFill>
          <a:latin typeface="+mn-lt"/>
          <a:ea typeface="+mn-ea"/>
        </a:defRPr>
      </a:lvl2pPr>
      <a:lvl3pPr marL="979488" indent="-195263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itchFamily="34" charset="0"/>
        <a:buChar char="−"/>
        <a:defRPr>
          <a:solidFill>
            <a:schemeClr val="tx1"/>
          </a:solidFill>
          <a:latin typeface="+mn-lt"/>
          <a:ea typeface="+mn-ea"/>
        </a:defRPr>
      </a:lvl3pPr>
      <a:lvl4pPr marL="1371600" indent="-196850" algn="l" defTabSz="784225" rtl="0" eaLnBrk="0" fontAlgn="base" hangingPunct="0">
        <a:lnSpc>
          <a:spcPct val="120000"/>
        </a:lnSpc>
        <a:spcBef>
          <a:spcPct val="20000"/>
        </a:spcBef>
        <a:spcAft>
          <a:spcPct val="20000"/>
        </a:spcAft>
        <a:buClr>
          <a:schemeClr val="tx1"/>
        </a:buClr>
        <a:buFont typeface="Arial" pitchFamily="34" charset="0"/>
        <a:buChar char="▪"/>
        <a:defRPr>
          <a:solidFill>
            <a:schemeClr val="tx1"/>
          </a:solidFill>
          <a:latin typeface="+mn-lt"/>
          <a:ea typeface="+mn-ea"/>
        </a:defRPr>
      </a:lvl4pPr>
      <a:lvl5pPr marL="1763713" indent="-196850" algn="l" defTabSz="7842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5pPr>
      <a:lvl6pPr marL="22209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6pPr>
      <a:lvl7pPr marL="26781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7pPr>
      <a:lvl8pPr marL="31353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8pPr>
      <a:lvl9pPr marL="3592513" indent="-196850" algn="l" defTabSz="7842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B40B-00B1-4526-B930-FA0A0886D50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50AB-E1DD-40A2-AC96-7840559FF8C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375756" y="1700808"/>
            <a:ext cx="522058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1813" indent="-531813"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标题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531813" indent="-531813"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组员及分工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531813" indent="-531813"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研究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目标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531813" indent="-531813"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协议或算法原理简介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531813" indent="-531813"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系统功能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531813" indent="-531813"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系统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设计：架构、模块设计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531813" indent="-531813"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系统实现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531813" indent="-531813"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系统测试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531813" indent="-531813"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小结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692696"/>
            <a:ext cx="91440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40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课程实践作业</a:t>
            </a:r>
            <a:endParaRPr lang="en-US" altLang="zh-CN" sz="36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899592" y="1010245"/>
            <a:ext cx="6984776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宋体"/>
              </a:rPr>
              <a:t>1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/>
              </a:rPr>
              <a:t>、</a:t>
            </a:r>
            <a:r>
              <a:rPr lang="en-US" altLang="zh-CN" sz="2800" b="1" dirty="0" smtClean="0">
                <a:solidFill>
                  <a:prstClr val="black"/>
                </a:solidFill>
                <a:latin typeface="宋体"/>
              </a:rPr>
              <a:t>MAC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/>
              </a:rPr>
              <a:t>协议的模拟过程</a:t>
            </a:r>
            <a:endParaRPr lang="en-US" altLang="zh-CN" sz="2800" b="1" dirty="0" smtClean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单信道，多个站点随机竞争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模拟方式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采用离散时间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单位</a:t>
            </a:r>
            <a:endParaRPr lang="en-US" altLang="zh-CN" sz="2000" b="1" dirty="0" smtClean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可视化，可交互</a:t>
            </a:r>
            <a:endParaRPr lang="en-US" altLang="zh-CN" sz="2000" b="1" dirty="0" smtClean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人工操作的单步前进、多步快进</a:t>
            </a:r>
            <a:endParaRPr lang="en-US" altLang="zh-CN" sz="2000" b="1" dirty="0" smtClean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自动完成模拟过程，最后生成：日志、性能结果（负载、发送成功率、吞吐量）</a:t>
            </a:r>
            <a:endParaRPr lang="en-US" altLang="zh-CN" sz="2000" b="1" dirty="0" smtClean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协议</a:t>
            </a:r>
            <a:endParaRPr lang="en-US" altLang="zh-CN" sz="2400" b="1" dirty="0" smtClean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Pure ALOHA</a:t>
            </a:r>
          </a:p>
          <a:p>
            <a:pPr marL="1341438" lvl="2" indent="-427038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Slotted ALOHA</a:t>
            </a:r>
          </a:p>
          <a:p>
            <a:pPr marL="1341438" lvl="2" indent="-427038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1-persistent CSMA</a:t>
            </a:r>
          </a:p>
          <a:p>
            <a:pPr marL="1341438" lvl="2" indent="-427038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err="1">
                <a:solidFill>
                  <a:prstClr val="black"/>
                </a:solidFill>
                <a:latin typeface="宋体"/>
              </a:rPr>
              <a:t>Nonpersistent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 CSMA</a:t>
            </a:r>
          </a:p>
          <a:p>
            <a:pPr>
              <a:spcBef>
                <a:spcPts val="600"/>
              </a:spcBef>
              <a:defRPr/>
            </a:pPr>
            <a:endParaRPr lang="en-US" altLang="zh-CN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260648"/>
            <a:ext cx="91440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40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课程</a:t>
            </a:r>
            <a:r>
              <a:rPr lang="zh-CN" altLang="en-U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实践</a:t>
            </a:r>
            <a:r>
              <a:rPr lang="zh-CN" alt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作业</a:t>
            </a:r>
            <a:endParaRPr lang="en-US" altLang="zh-CN" sz="36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95536" y="948630"/>
            <a:ext cx="7704856" cy="633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宋体"/>
              </a:rPr>
              <a:t>2</a:t>
            </a:r>
            <a:r>
              <a:rPr lang="zh-CN" altLang="en-US" sz="2800" b="1" dirty="0" smtClean="0">
                <a:solidFill>
                  <a:prstClr val="black"/>
                </a:solidFill>
                <a:latin typeface="宋体"/>
              </a:rPr>
              <a:t>、路由协议的模拟过程</a:t>
            </a:r>
            <a:endParaRPr lang="en-US" altLang="zh-CN" sz="2800" b="1" dirty="0" smtClean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多个节点形成网状拓扑，设置各条边的距离值；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每个节点拥有一个路由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/>
              </a:rPr>
              <a:t>表、以及相关信息状态；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模拟方式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采用离散时间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单位</a:t>
            </a:r>
            <a:endParaRPr lang="en-US" altLang="zh-CN" sz="2000" b="1" dirty="0" smtClean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可视化，可交互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人工操作的单步前进、多步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快进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自动完成模拟过程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，最后生成日志、结果（任意两点间的路径）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 marL="898525" lvl="1" indent="-44132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协议</a:t>
            </a:r>
            <a:endParaRPr lang="en-US" altLang="zh-CN" sz="2400" b="1" dirty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距离矢量路由 </a:t>
            </a:r>
            <a:r>
              <a:rPr lang="en-US" altLang="zh-CN" sz="2000" b="1" dirty="0">
                <a:solidFill>
                  <a:prstClr val="black"/>
                </a:solidFill>
                <a:latin typeface="宋体"/>
              </a:rPr>
              <a:t>Distance Vector</a:t>
            </a: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每一步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展示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：</a:t>
            </a:r>
            <a:r>
              <a:rPr lang="zh-CN" altLang="en-US" sz="2000" b="1" dirty="0">
                <a:solidFill>
                  <a:prstClr val="black"/>
                </a:solidFill>
                <a:latin typeface="宋体"/>
              </a:rPr>
              <a:t>节点之间发送的距离矢量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信息、各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节点更新后的路由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表内容。</a:t>
            </a:r>
            <a:endParaRPr lang="en-US" altLang="zh-CN" sz="2000" b="1" dirty="0" smtClean="0">
              <a:solidFill>
                <a:prstClr val="black"/>
              </a:solidFill>
              <a:latin typeface="宋体"/>
            </a:endParaRPr>
          </a:p>
          <a:p>
            <a:pPr marL="1341438" lvl="2" indent="-427038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宋体"/>
              </a:rPr>
              <a:t>中途删除某个节点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/>
              </a:rPr>
              <a:t>，继续模拟协议运行过程</a:t>
            </a:r>
            <a:endParaRPr lang="en-US" altLang="zh-CN" sz="2000" b="1" dirty="0">
              <a:solidFill>
                <a:prstClr val="black"/>
              </a:solidFill>
              <a:latin typeface="宋体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24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88640"/>
            <a:ext cx="914400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 sz="40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课程</a:t>
            </a:r>
            <a:r>
              <a:rPr lang="zh-CN" altLang="en-U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实践</a:t>
            </a:r>
            <a:r>
              <a:rPr lang="zh-CN" alt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作业</a:t>
            </a:r>
            <a:endParaRPr lang="en-US" altLang="zh-CN" sz="36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06774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457200" marR="0" indent="-457200" algn="l" defTabSz="814388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100000"/>
          <a:buFont typeface="Wingdings" pitchFamily="2" charset="2"/>
          <a:buAutoNum type="arabicPeriod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06774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457200" marR="0" indent="-457200" algn="l" defTabSz="814388" rtl="0" eaLnBrk="0" fontAlgn="base" latinLnBrk="0" hangingPunct="0">
          <a:lnSpc>
            <a:spcPct val="85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100000"/>
          <a:buFont typeface="Wingdings" pitchFamily="2" charset="2"/>
          <a:buAutoNum type="arabicPeriod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技术培训胶片＋注释中文模板V1.2(20100205)">
  <a:themeElements>
    <a:clrScheme name="技术培训胶片＋注释中文模板V1.2(20100205) 1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99CCCC"/>
      </a:accent1>
      <a:accent2>
        <a:srgbClr val="990000"/>
      </a:accent2>
      <a:accent3>
        <a:srgbClr val="FFFFFF"/>
      </a:accent3>
      <a:accent4>
        <a:srgbClr val="000000"/>
      </a:accent4>
      <a:accent5>
        <a:srgbClr val="CAE2E2"/>
      </a:accent5>
      <a:accent6>
        <a:srgbClr val="8A0000"/>
      </a:accent6>
      <a:hlink>
        <a:srgbClr val="009999"/>
      </a:hlink>
      <a:folHlink>
        <a:srgbClr val="999999"/>
      </a:folHlink>
    </a:clrScheme>
    <a:fontScheme name="技术培训胶片＋注释中文模板V1.2(20100205)">
      <a:majorFont>
        <a:latin typeface="FrutigerNext LT Medium"/>
        <a:ea typeface="黑体"/>
        <a:cs typeface="宋体"/>
      </a:majorFont>
      <a:minorFont>
        <a:latin typeface="FrutigerNext LT Regular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42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42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技术培训胶片＋注释中文模板V1.2(20100205)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技术培训胶片＋注释中文模板V1.2(20100205)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99660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复件 Slide Template—English(20060511)">
  <a:themeElements>
    <a:clrScheme name="复件 Slide Template—English(20060511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复件 Slide Template—English(2006051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842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842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复件 Slide Template—English(2006051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Slide Template—English(2006051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复件 Slide Template—English(2006051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9734</TotalTime>
  <Words>204</Words>
  <Application>Microsoft Office PowerPoint</Application>
  <PresentationFormat>全屏显示(4:3)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FrutigerNext LT Bold</vt:lpstr>
      <vt:lpstr>FrutigerNext LT Medium</vt:lpstr>
      <vt:lpstr>FrutigerNext LT Regular</vt:lpstr>
      <vt:lpstr>MS PGothic</vt:lpstr>
      <vt:lpstr>黑体</vt:lpstr>
      <vt:lpstr>华文细黑</vt:lpstr>
      <vt:lpstr>宋体</vt:lpstr>
      <vt:lpstr>Arial</vt:lpstr>
      <vt:lpstr>Calibri</vt:lpstr>
      <vt:lpstr>Wingdings</vt:lpstr>
      <vt:lpstr>Wingdings 3</vt:lpstr>
      <vt:lpstr>1_2006_Title/Bullet_Cisco White Temp</vt:lpstr>
      <vt:lpstr>2_2006_Title/Bullet_Cisco White Temp</vt:lpstr>
      <vt:lpstr>技术培训胶片＋注释中文模板V1.2(20100205)</vt:lpstr>
      <vt:lpstr>复件 Slide Template—English(20060511)</vt:lpstr>
      <vt:lpstr>2_Office 主题​​</vt:lpstr>
      <vt:lpstr>PowerPoint 演示文稿</vt:lpstr>
      <vt:lpstr>PowerPoint 演示文稿</vt:lpstr>
      <vt:lpstr>PowerPoint 演示文稿</vt:lpstr>
    </vt:vector>
  </TitlesOfParts>
  <Company>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xiaobo</dc:creator>
  <cp:lastModifiedBy>Bo</cp:lastModifiedBy>
  <cp:revision>268</cp:revision>
  <dcterms:created xsi:type="dcterms:W3CDTF">2015-03-02T08:52:02Z</dcterms:created>
  <dcterms:modified xsi:type="dcterms:W3CDTF">2019-11-23T12:05:24Z</dcterms:modified>
</cp:coreProperties>
</file>