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1"/>
  </p:notesMasterIdLst>
  <p:handoutMasterIdLst>
    <p:handoutMasterId r:id="rId22"/>
  </p:handoutMasterIdLst>
  <p:sldIdLst>
    <p:sldId id="364" r:id="rId3"/>
    <p:sldId id="312" r:id="rId4"/>
    <p:sldId id="361" r:id="rId5"/>
    <p:sldId id="365" r:id="rId6"/>
    <p:sldId id="344" r:id="rId7"/>
    <p:sldId id="346" r:id="rId8"/>
    <p:sldId id="366" r:id="rId9"/>
    <p:sldId id="330" r:id="rId10"/>
    <p:sldId id="331" r:id="rId11"/>
    <p:sldId id="273" r:id="rId12"/>
    <p:sldId id="275" r:id="rId13"/>
    <p:sldId id="276" r:id="rId14"/>
    <p:sldId id="367" r:id="rId15"/>
    <p:sldId id="368" r:id="rId16"/>
    <p:sldId id="288" r:id="rId17"/>
    <p:sldId id="343" r:id="rId18"/>
    <p:sldId id="293" r:id="rId19"/>
    <p:sldId id="303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0" autoAdjust="0"/>
    <p:restoredTop sz="94647" autoAdjust="0"/>
  </p:normalViewPr>
  <p:slideViewPr>
    <p:cSldViewPr snapToGrid="0">
      <p:cViewPr varScale="1">
        <p:scale>
          <a:sx n="59" d="100"/>
          <a:sy n="59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123D1D-D37F-4B69-9F2D-A7ED4BBC0ACA}" type="datetime3">
              <a:rPr lang="zh-CN" altLang="en-US"/>
              <a:pPr/>
              <a:t>2019年11月16日星期六</a:t>
            </a:fld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88D4A-519E-4A68-9BCE-C23CD3C5C9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23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B0C6634-9A59-441C-93A4-422F86E52D9D}" type="datetime3">
              <a:rPr lang="zh-CN" altLang="en-US"/>
              <a:pPr/>
              <a:t>2019年11月16日星期六</a:t>
            </a:fld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3193D98-DB00-420A-AAD8-97B9E2A958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8043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67148D2-50FD-4371-8E64-42F73F5D0D8F}" type="datetime3">
              <a:rPr lang="zh-CN" altLang="en-US"/>
              <a:pPr/>
              <a:t>2019年11月16日星期六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62243-5D82-45EA-B50C-6503C26A9BF3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52001A1-1F2E-4F1A-B56C-0F72FECF1546}" type="slidenum">
              <a:rPr lang="en-US" altLang="zh-CN" sz="120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5903" y="8687406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0" hangingPunct="0"/>
            <a:fld id="{DAB19C5D-E6A2-48DA-95EF-F7E1B8CA212A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algn="r" eaLnBrk="0" hangingPunct="0"/>
              <a:t>5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05481D8-1ED3-4B7E-A538-9715AB246B2D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8A11287-930E-4350-9705-C460E0F60E84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87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EC2E7E6-AF48-49EA-89EA-03988BCD6829}" type="slidenum">
              <a:rPr lang="en-US" altLang="zh-CN" sz="1200">
                <a:latin typeface="Times New Roman" pitchFamily="18" charset="0"/>
              </a:rPr>
              <a:pPr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F6B599-F6AF-4B34-92BB-6A105232525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31F62F-EA94-48FE-BED6-0F0FAAB96AD4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4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FE00A-BEC0-42DB-9DDB-A1AB0AE69B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9D66CB-1E9F-4124-B39E-1CA8D84CCC8F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7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1025" y="0"/>
            <a:ext cx="2309813" cy="6672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78625" cy="6672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E8D769-E946-45AB-89B8-2F6069F680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6A533D-20B0-4756-AB5F-44740BA72B61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69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7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4-</a:t>
            </a:r>
            <a:fld id="{DE4F5EBB-EBBD-499C-9A04-DFCEA520D581}" type="slidenum"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pPr algn="l" eaLnBrk="0" hangingPunct="0">
                <a:defRPr/>
              </a:pPr>
              <a:t>‹#›</a:t>
            </a:fld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1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31833-2A7A-42AC-84BA-91C28A84D4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3D8E738-7353-4EFF-8D1E-A6CA4356D943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77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C09E3F-F20E-44F5-9962-BF1BDF26C4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F0F32E-02D7-4215-A16F-32011639313D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5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838" y="5834063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038" y="5834063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FF6E0-37AD-45EA-8558-1CF89BC681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C2416-FE9D-41A7-A322-C02C6B2F57BD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86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4C3B01-7CCD-4623-BFFA-75F666F5AF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C9A6AFE-BD2A-4753-B018-8AFDCE427597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6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E5A0E-C282-45B5-813A-DE3280FB27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6B5A87D-FDF5-417B-AB35-A6107304D204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0D903-F686-4F23-98AB-4222CCE78C5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AA96AAA-0521-45E4-B6DD-B49E497EBB2D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E16EF-FB3B-458F-96BA-503811DE86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054D8-CE14-4496-8400-CCF30C0A7E33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A20EC3-2EDA-4234-B251-417C5883CC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A867E0C-39C4-42D5-8FB8-8BD4F4083502}" type="datetime1">
              <a:rPr lang="zh-CN" altLang="en-US"/>
              <a:pPr/>
              <a:t>2019/11/16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838" y="583406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0700" y="6350000"/>
            <a:ext cx="4229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宋体" pitchFamily="2" charset="-122"/>
              </a:defRPr>
            </a:lvl1pPr>
          </a:lstStyle>
          <a:p>
            <a:r>
              <a:rPr lang="en-US" altLang="zh-CN"/>
              <a:t>Computer network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宋体" pitchFamily="2" charset="-122"/>
              </a:defRPr>
            </a:lvl1pPr>
          </a:lstStyle>
          <a:p>
            <a:fld id="{22949F89-24AB-4356-B9BB-F47908BB58F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fld id="{B65BBD69-AF37-4B10-8D4A-CC6FFB96B39F}" type="datetime1">
              <a:rPr lang="zh-CN" altLang="en-US"/>
              <a:pPr/>
              <a:t>2019/11/16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ctr" rtl="0" fontAlgn="base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2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67757" y="4200525"/>
            <a:ext cx="4665662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华东师范大学 软件工程学院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肖波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数学馆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215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Email: </a:t>
            </a:r>
            <a:r>
              <a:rPr lang="en-US" altLang="zh-CN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bxiao@sei.ecnu.edu.cn</a:t>
            </a:r>
            <a:endParaRPr lang="en-US" altLang="zh-CN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22514" y="1590676"/>
            <a:ext cx="8343899" cy="168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rgbClr val="FF0000"/>
                </a:solidFill>
                <a:latin typeface="Times New Roman" pitchFamily="18" charset="0"/>
              </a:defRPr>
            </a:lvl1pPr>
            <a:lvl2pPr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Advanced Computer Networks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</a:rPr>
              <a:t>高级计算机网络</a:t>
            </a:r>
            <a:endParaRPr lang="en-US" altLang="zh-CN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E31D6-42D0-44C7-9C6F-A64BEFFD523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BE977F-1A03-47D1-AFDB-6656BD9DB776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网络协议层次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9144000" cy="838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Layers, protocols, and interfaces.</a:t>
            </a:r>
          </a:p>
        </p:txBody>
      </p:sp>
      <p:pic>
        <p:nvPicPr>
          <p:cNvPr id="26628" name="Picture 4" descr="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076325"/>
            <a:ext cx="6899275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9B65AC-4359-4024-A409-76E89539384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144D13-C8B1-493F-95BF-65FF92742F8A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/>
          <a:lstStyle/>
          <a:p>
            <a:r>
              <a:rPr lang="zh-CN" altLang="en-US" sz="4000" b="1" dirty="0" smtClean="0">
                <a:ea typeface="宋体" pitchFamily="2" charset="-122"/>
              </a:rPr>
              <a:t>协议层次</a:t>
            </a:r>
            <a:endParaRPr lang="en-US" altLang="zh-CN" sz="4000" b="1" dirty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information flow supporting virtual communication in layer 5.</a:t>
            </a:r>
          </a:p>
        </p:txBody>
      </p:sp>
      <p:pic>
        <p:nvPicPr>
          <p:cNvPr id="28676" name="Picture 4" descr="1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885825"/>
            <a:ext cx="7780338" cy="48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1DFDFD-96C9-4750-8E76-FE508531239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6F300C6-C7DF-45EB-BCDA-CF3A09962514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Connection-Oriented and Connectionless Services(2)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Six different types of service.</a:t>
            </a:r>
          </a:p>
        </p:txBody>
      </p:sp>
      <p:pic>
        <p:nvPicPr>
          <p:cNvPr id="29700" name="Picture 4" descr="1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57363"/>
            <a:ext cx="7815263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A873F5-4B81-4376-B331-DDA51ACBB51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563A42F-D521-4744-AF22-BBC2CB355F8D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Reference Models</a:t>
            </a:r>
          </a:p>
        </p:txBody>
      </p:sp>
      <p:pic>
        <p:nvPicPr>
          <p:cNvPr id="33796" name="Picture 4" descr="1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1008063"/>
            <a:ext cx="7834312" cy="56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-190500" y="2668588"/>
            <a:ext cx="1779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The OSI reference model.</a:t>
            </a:r>
          </a:p>
        </p:txBody>
      </p:sp>
    </p:spTree>
    <p:extLst>
      <p:ext uri="{BB962C8B-B14F-4D97-AF65-F5344CB8AC3E}">
        <p14:creationId xmlns:p14="http://schemas.microsoft.com/office/powerpoint/2010/main" val="1402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1D63A-9DB2-498C-9D5A-E6354E01BF6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3922B0-A19F-4F08-9B55-33100CB5D052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Reference Models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TCP/IP reference model.</a:t>
            </a:r>
          </a:p>
        </p:txBody>
      </p:sp>
      <p:pic>
        <p:nvPicPr>
          <p:cNvPr id="34820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179513"/>
            <a:ext cx="7148512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EF62F-991C-4F39-A6D9-34427DD6A79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E76BEBD-FF8F-429F-AE29-BAB8ED811A47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Hybrid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hybrid reference model to be used in this book.</a:t>
            </a:r>
          </a:p>
        </p:txBody>
      </p:sp>
      <p:pic>
        <p:nvPicPr>
          <p:cNvPr id="43012" name="Picture 4" descr="1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385888"/>
            <a:ext cx="4786313" cy="3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4389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390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>
                <a:latin typeface="Times New Roman" pitchFamily="18" charset="0"/>
              </a:endParaRPr>
            </a:p>
          </p:txBody>
        </p:sp>
        <p:grpSp>
          <p:nvGrpSpPr>
            <p:cNvPr id="144518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 sz="1800"/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414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15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16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17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</p:grpSp>
      <p:grpSp>
        <p:nvGrpSpPr>
          <p:cNvPr id="144418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zh-CN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/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19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zh-CN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/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421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22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1800" b="1"/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1800" b="1"/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5220152" y="0"/>
            <a:ext cx="3805237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ＭＳ Ｐゴシック" pitchFamily="34" charset="-128"/>
              </a:rPr>
              <a:t>封装 </a:t>
            </a:r>
            <a:r>
              <a:rPr lang="en-US" altLang="zh-CN" sz="3200" b="1" dirty="0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zh-CN" sz="1400"/>
                  <a:t>H</a:t>
                </a:r>
                <a:r>
                  <a:rPr lang="en-US" altLang="zh-CN" sz="1800" baseline="-25000"/>
                  <a:t>t</a:t>
                </a:r>
              </a:p>
            </p:txBody>
          </p:sp>
        </p:grpSp>
        <p:grpSp>
          <p:nvGrpSpPr>
            <p:cNvPr id="14444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zh-CN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zh-CN" sz="1400"/>
                <a:t>H</a:t>
              </a:r>
              <a:r>
                <a:rPr lang="en-US" altLang="zh-CN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44433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34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0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A9A53-F56E-4B20-ABF2-033EC0C625C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1AA1B7-4AD7-486F-962B-280C5E1B4D5E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Architecture of the Internet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Overview of the Internet.</a:t>
            </a:r>
          </a:p>
        </p:txBody>
      </p:sp>
      <p:pic>
        <p:nvPicPr>
          <p:cNvPr id="48132" name="Picture 4" descr="1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09675"/>
            <a:ext cx="6816725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471B2F-86CB-45C9-8B9B-890206870E9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103360-A898-4619-91F8-71E080A81266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0825"/>
            <a:ext cx="9144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IEEE 802 Standards</a:t>
            </a:r>
          </a:p>
        </p:txBody>
      </p:sp>
      <p:pic>
        <p:nvPicPr>
          <p:cNvPr id="58372" name="Picture 4" descr="1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854075"/>
            <a:ext cx="58642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49375" y="5341938"/>
            <a:ext cx="6651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The 802 working groups.  The important ones are marked with *.  The ones marked with 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Wingdings" pitchFamily="2" charset="2"/>
              </a:rPr>
              <a:t> are hibernating.  The one marked with  † gave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19150" y="32146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rgbClr val="FF0000"/>
                </a:solidFill>
                <a:latin typeface="Times New Roman" pitchFamily="18" charset="0"/>
              </a:defRPr>
            </a:lvl1pPr>
            <a:lvl2pPr>
              <a:defRPr sz="4400">
                <a:solidFill>
                  <a:srgbClr val="FF0000"/>
                </a:solidFill>
                <a:latin typeface="Times New Roman" pitchFamily="18" charset="0"/>
              </a:defRPr>
            </a:lvl2pPr>
            <a:lvl3pPr>
              <a:defRPr sz="4400">
                <a:solidFill>
                  <a:srgbClr val="FF0000"/>
                </a:solidFill>
                <a:latin typeface="Times New Roman" pitchFamily="18" charset="0"/>
              </a:defRPr>
            </a:lvl3pPr>
            <a:lvl4pPr>
              <a:defRPr sz="4400">
                <a:solidFill>
                  <a:srgbClr val="FF0000"/>
                </a:solidFill>
                <a:latin typeface="Times New Roman" pitchFamily="18" charset="0"/>
              </a:defRPr>
            </a:lvl4pPr>
            <a:lvl5pPr>
              <a:defRPr sz="4400">
                <a:solidFill>
                  <a:srgbClr val="FF00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4800" dirty="0" smtClean="0">
                <a:ea typeface="宋体" pitchFamily="2" charset="-122"/>
              </a:rPr>
              <a:t>Introduction</a:t>
            </a:r>
          </a:p>
          <a:p>
            <a:pPr>
              <a:spcBef>
                <a:spcPts val="600"/>
              </a:spcBef>
            </a:pPr>
            <a:r>
              <a:rPr lang="zh-CN" altLang="en-US" sz="4800" b="1" dirty="0">
                <a:ea typeface="宋体" pitchFamily="2" charset="-122"/>
              </a:rPr>
              <a:t>引言</a:t>
            </a:r>
            <a:endParaRPr lang="en-US" altLang="zh-CN" sz="5400" b="1" dirty="0"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390650" y="1390650"/>
            <a:ext cx="64008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20000"/>
              </a:spcBef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6000">
                <a:solidFill>
                  <a:srgbClr val="FF3300"/>
                </a:solidFill>
                <a:ea typeface="宋体" pitchFamily="2" charset="-122"/>
              </a:rPr>
              <a:t>Chapter 1</a:t>
            </a:r>
            <a:endParaRPr lang="en-US" altLang="zh-CN" sz="32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888412" cy="650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1" dirty="0">
                <a:ea typeface="ＭＳ Ｐゴシック" pitchFamily="34" charset="-128"/>
              </a:rPr>
              <a:t>Internet structure: network of networks</a:t>
            </a:r>
          </a:p>
        </p:txBody>
      </p:sp>
      <p:grpSp>
        <p:nvGrpSpPr>
          <p:cNvPr id="98307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8599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865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5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0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864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5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1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864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4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2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864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4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3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864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4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4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864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4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5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863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4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6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863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3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7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863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3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8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86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3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09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86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3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10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86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3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11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86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2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12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86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2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13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86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2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grpSp>
          <p:nvGrpSpPr>
            <p:cNvPr id="98614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86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62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00"/>
                  <a:t>net</a:t>
                </a:r>
              </a:p>
            </p:txBody>
          </p:sp>
        </p:grpSp>
        <p:sp>
          <p:nvSpPr>
            <p:cNvPr id="9861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2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grpSp>
        <p:nvGrpSpPr>
          <p:cNvPr id="9830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8516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9851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9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9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8518" name="Straight Connector 10"/>
            <p:cNvCxnSpPr>
              <a:cxnSpLocks noChangeShapeType="1"/>
              <a:stCxn id="9859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19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0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1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2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3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4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5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26" name="Straight Connector 304"/>
            <p:cNvCxnSpPr>
              <a:cxnSpLocks noChangeShapeType="1"/>
              <a:endCxn id="9859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527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000" i="1"/>
                <a:t>ISP B</a:t>
              </a:r>
            </a:p>
          </p:txBody>
        </p:sp>
        <p:grpSp>
          <p:nvGrpSpPr>
            <p:cNvPr id="9852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8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8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2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5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79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80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3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72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3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6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6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32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3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47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4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534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3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40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310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8433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98434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0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0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1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1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1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1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1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1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8435" name="Straight Connector 334"/>
            <p:cNvCxnSpPr>
              <a:cxnSpLocks noChangeShapeType="1"/>
              <a:stCxn id="9851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36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37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38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39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40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41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42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43" name="Straight Connector 342"/>
            <p:cNvCxnSpPr>
              <a:cxnSpLocks noChangeShapeType="1"/>
              <a:endCxn id="9850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444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000" i="1"/>
                <a:t>ISP A</a:t>
              </a:r>
            </a:p>
          </p:txBody>
        </p:sp>
        <p:grpSp>
          <p:nvGrpSpPr>
            <p:cNvPr id="9844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0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0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50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50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0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0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50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505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46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9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9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9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9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9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9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9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4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8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8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8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4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7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81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4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7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7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50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6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6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65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45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56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57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311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8350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98351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425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2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30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98352" name="Straight Connector 419"/>
            <p:cNvCxnSpPr>
              <a:cxnSpLocks noChangeShapeType="1"/>
              <a:stCxn id="98430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3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4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5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6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7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8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59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60" name="Straight Connector 427"/>
            <p:cNvCxnSpPr>
              <a:cxnSpLocks noChangeShapeType="1"/>
              <a:endCxn id="98425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61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zh-CN" sz="2000" i="1"/>
                <a:t>ISP C</a:t>
              </a:r>
            </a:p>
          </p:txBody>
        </p:sp>
        <p:grpSp>
          <p:nvGrpSpPr>
            <p:cNvPr id="9836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2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2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3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1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1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1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13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14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4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4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4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0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40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0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5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3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39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0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39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9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6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3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38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9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38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9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3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38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8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8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38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68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36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7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837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>
                  <a:latin typeface="Times New Roman" pitchFamily="18" charset="0"/>
                </a:endParaRPr>
              </a:p>
            </p:txBody>
          </p:sp>
          <p:grpSp>
            <p:nvGrpSpPr>
              <p:cNvPr id="9837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7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7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37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7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98312" name="Straight Connector 12"/>
          <p:cNvCxnSpPr>
            <a:cxnSpLocks noChangeShapeType="1"/>
            <a:endCxn id="98510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3" name="Straight Connector 500"/>
          <p:cNvCxnSpPr>
            <a:cxnSpLocks noChangeShapeType="1"/>
            <a:stCxn id="98635" idx="8"/>
            <a:endCxn id="98333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4" name="Straight Connector 501"/>
          <p:cNvCxnSpPr>
            <a:cxnSpLocks noChangeShapeType="1"/>
            <a:endCxn id="98333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5" name="Straight Connector 502"/>
          <p:cNvCxnSpPr>
            <a:cxnSpLocks noChangeShapeType="1"/>
            <a:endCxn id="98478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6" name="Straight Connector 503"/>
          <p:cNvCxnSpPr>
            <a:cxnSpLocks noChangeShapeType="1"/>
            <a:endCxn id="98478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7" name="Straight Connector 504"/>
          <p:cNvCxnSpPr>
            <a:cxnSpLocks noChangeShapeType="1"/>
            <a:endCxn id="98561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8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9" name="Straight Connector 506"/>
          <p:cNvCxnSpPr>
            <a:cxnSpLocks noChangeShapeType="1"/>
            <a:stCxn id="98627" idx="4"/>
            <a:endCxn id="98556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0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1" name="Straight Connector 508"/>
          <p:cNvCxnSpPr>
            <a:cxnSpLocks noChangeShapeType="1"/>
            <a:endCxn id="98543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2" name="Straight Connector 509"/>
          <p:cNvCxnSpPr>
            <a:cxnSpLocks noChangeShapeType="1"/>
            <a:stCxn id="98625" idx="0"/>
            <a:endCxn id="98331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3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4" name="Straight Connector 511"/>
          <p:cNvCxnSpPr>
            <a:cxnSpLocks noChangeShapeType="1"/>
            <a:stCxn id="98622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Straight Connector 513"/>
          <p:cNvCxnSpPr>
            <a:cxnSpLocks noChangeShapeType="1"/>
            <a:stCxn id="98644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7" name="Straight Connector 514"/>
          <p:cNvCxnSpPr>
            <a:cxnSpLocks noChangeShapeType="1"/>
            <a:endCxn id="98333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8328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8345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8348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98349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6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47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329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8339" name="Straight Connector 515"/>
            <p:cNvCxnSpPr>
              <a:cxnSpLocks noChangeShapeType="1"/>
              <a:stCxn id="98395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8340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8343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98344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1" name="Straight Connector 519"/>
            <p:cNvCxnSpPr>
              <a:cxnSpLocks noChangeShapeType="1"/>
              <a:stCxn id="98343" idx="6"/>
              <a:endCxn id="98595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42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330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8336" name="Straight Connector 7"/>
            <p:cNvCxnSpPr>
              <a:cxnSpLocks noChangeShapeType="1"/>
              <a:stCxn id="98468" idx="5"/>
              <a:endCxn id="98593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37" name="Straight Connector 415"/>
            <p:cNvCxnSpPr>
              <a:cxnSpLocks noChangeShapeType="1"/>
              <a:endCxn id="98427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38" name="Straight Connector 523"/>
            <p:cNvCxnSpPr>
              <a:cxnSpLocks noChangeShapeType="1"/>
              <a:stCxn id="98390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31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8332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2000" i="1"/>
              <a:t>regional net</a:t>
            </a:r>
          </a:p>
        </p:txBody>
      </p:sp>
      <p:sp>
        <p:nvSpPr>
          <p:cNvPr id="98333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98334" name="Straight Connector 39941"/>
          <p:cNvCxnSpPr>
            <a:cxnSpLocks noChangeShapeType="1"/>
            <a:stCxn id="98333" idx="0"/>
            <a:endCxn id="98456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35" name="Straight Connector 524"/>
          <p:cNvCxnSpPr>
            <a:cxnSpLocks noChangeShapeType="1"/>
            <a:endCxn id="98429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71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多样化的网络形态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52939" y="1512009"/>
            <a:ext cx="3365918" cy="508962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互联网  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无线网络  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移动通信网  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卫星网 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2060"/>
                </a:solidFill>
              </a:rPr>
              <a:t>物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联网 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数据中心网络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002060"/>
                </a:solidFill>
              </a:rPr>
              <a:t>专用网络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SzPct val="60000"/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rgbClr val="002060"/>
                </a:solidFill>
              </a:rPr>
              <a:t>……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310743" y="1539776"/>
            <a:ext cx="4558714" cy="5061856"/>
            <a:chOff x="4310743" y="1539776"/>
            <a:chExt cx="4558714" cy="5061856"/>
          </a:xfrm>
        </p:grpSpPr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5125041" y="1539776"/>
              <a:ext cx="3744416" cy="50618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zh-CN" altLang="en-US" sz="2800" b="1" dirty="0" smtClean="0">
                  <a:solidFill>
                    <a:srgbClr val="C00000"/>
                  </a:solidFill>
                </a:rPr>
                <a:t>智慧城市</a:t>
              </a:r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zh-CN" altLang="en-US" sz="2800" b="1" dirty="0" smtClean="0">
                  <a:solidFill>
                    <a:srgbClr val="C00000"/>
                  </a:solidFill>
                </a:rPr>
                <a:t>信息物理融合系统（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CPS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）</a:t>
              </a:r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zh-CN" altLang="en-US" sz="2800" b="1" dirty="0" smtClean="0">
                  <a:solidFill>
                    <a:srgbClr val="C00000"/>
                  </a:solidFill>
                </a:rPr>
                <a:t>嵌入式网络计算</a:t>
              </a:r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zh-CN" altLang="en-US" sz="2800" b="1" dirty="0" smtClean="0">
                  <a:solidFill>
                    <a:srgbClr val="C00000"/>
                  </a:solidFill>
                </a:rPr>
                <a:t>雾计算、边缘计算</a:t>
              </a:r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zh-CN" altLang="en-US" sz="2800" b="1" dirty="0" smtClean="0">
                  <a:solidFill>
                    <a:srgbClr val="C00000"/>
                  </a:solidFill>
                </a:rPr>
                <a:t>工业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4.0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、智能制造</a:t>
              </a:r>
              <a:endParaRPr lang="en-US" altLang="zh-CN" sz="2800" b="1" dirty="0" smtClean="0">
                <a:solidFill>
                  <a:srgbClr val="C00000"/>
                </a:solidFill>
              </a:endParaRPr>
            </a:p>
            <a:p>
              <a:pPr marL="457200" indent="-457200">
                <a:lnSpc>
                  <a:spcPct val="150000"/>
                </a:lnSpc>
                <a:buSzPct val="60000"/>
                <a:buFont typeface="Wingdings" panose="05000000000000000000" pitchFamily="2" charset="2"/>
                <a:buChar char="Ø"/>
              </a:pPr>
              <a:r>
                <a:rPr lang="en-US" altLang="zh-CN" sz="2800" b="1" dirty="0" smtClean="0">
                  <a:solidFill>
                    <a:srgbClr val="C00000"/>
                  </a:solidFill>
                </a:rPr>
                <a:t>5G</a:t>
              </a:r>
              <a:r>
                <a:rPr lang="zh-CN" altLang="en-US" sz="2800" b="1" dirty="0" smtClean="0">
                  <a:solidFill>
                    <a:srgbClr val="C00000"/>
                  </a:solidFill>
                </a:rPr>
                <a:t>、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6G …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 bwMode="auto">
            <a:xfrm>
              <a:off x="4310743" y="3543300"/>
              <a:ext cx="408214" cy="84908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9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ea typeface="ＭＳ Ｐゴシック" pitchFamily="34" charset="-128"/>
              </a:rPr>
              <a:t>What</a:t>
            </a:r>
            <a:r>
              <a:rPr lang="ja-JP" altLang="en-US" sz="3600" b="1" dirty="0" smtClean="0">
                <a:ea typeface="ＭＳ Ｐゴシック" pitchFamily="34" charset="-128"/>
              </a:rPr>
              <a:t>’</a:t>
            </a:r>
            <a:r>
              <a:rPr lang="en-US" altLang="ja-JP" sz="3600" b="1" dirty="0" smtClean="0">
                <a:ea typeface="ＭＳ Ｐゴシック" pitchFamily="34" charset="-128"/>
              </a:rPr>
              <a:t>s the Internet</a:t>
            </a:r>
            <a:endParaRPr lang="en-US" altLang="zh-CN" b="1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281411"/>
            <a:ext cx="3779838" cy="1271587"/>
          </a:xfrm>
        </p:spPr>
        <p:txBody>
          <a:bodyPr/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altLang="zh-CN" sz="2400" dirty="0" smtClean="0">
                <a:ea typeface="ＭＳ Ｐゴシック" pitchFamily="34" charset="-128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itchFamily="34" charset="-128"/>
              </a:rPr>
              <a:t>hosts </a:t>
            </a:r>
            <a:r>
              <a:rPr lang="en-US" altLang="zh-CN" i="1" dirty="0" smtClean="0">
                <a:ea typeface="ＭＳ Ｐゴシック" pitchFamily="34" charset="-128"/>
              </a:rPr>
              <a:t>=</a:t>
            </a:r>
            <a:r>
              <a:rPr lang="en-US" altLang="zh-CN" i="1" dirty="0" smtClean="0">
                <a:solidFill>
                  <a:srgbClr val="CC0000"/>
                </a:solidFill>
                <a:ea typeface="ＭＳ Ｐゴシック" pitchFamily="34" charset="-128"/>
              </a:rPr>
              <a:t> end systems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 altLang="zh-CN" dirty="0" smtClean="0">
                <a:ea typeface="宋体" charset="-122"/>
              </a:rPr>
              <a:t>running </a:t>
            </a:r>
            <a:r>
              <a:rPr lang="en-US" altLang="zh-CN" i="1" dirty="0" smtClean="0">
                <a:solidFill>
                  <a:srgbClr val="CC0000"/>
                </a:solidFill>
                <a:ea typeface="宋体" charset="-122"/>
              </a:rPr>
              <a:t>network apps</a:t>
            </a:r>
            <a:endParaRPr lang="en-US" altLang="zh-CN" dirty="0" smtClean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2997498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7713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i="1">
                <a:solidFill>
                  <a:srgbClr val="CC0000"/>
                </a:solidFill>
                <a:latin typeface="Gill Sans MT" pitchFamily="34" charset="0"/>
              </a:rPr>
              <a:t>communication links</a:t>
            </a:r>
            <a:endParaRPr lang="en-US" altLang="zh-CN">
              <a:solidFill>
                <a:srgbClr val="CC0000"/>
              </a:solidFill>
              <a:latin typeface="Gill Sans MT" pitchFamily="34" charset="0"/>
            </a:endParaRPr>
          </a:p>
          <a:p>
            <a:pPr lvl="1" algn="l" eaLnBrk="0" hangingPunct="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fiber, copper, radio, satellite</a:t>
            </a:r>
          </a:p>
          <a:p>
            <a:pPr lvl="1" algn="l" eaLnBrk="0" hangingPunct="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transmission rate: </a:t>
            </a:r>
            <a:r>
              <a:rPr lang="en-US" altLang="zh-CN" i="1">
                <a:solidFill>
                  <a:srgbClr val="CC0000"/>
                </a:solidFill>
                <a:latin typeface="Gill Sans MT" pitchFamily="34" charset="0"/>
              </a:rPr>
              <a:t>bandwidth</a:t>
            </a:r>
            <a:endParaRPr lang="en-US" altLang="zh-CN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151736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i="1">
                <a:solidFill>
                  <a:srgbClr val="CC0000"/>
                </a:solidFill>
                <a:latin typeface="Gill Sans MT" pitchFamily="34" charset="0"/>
              </a:rPr>
              <a:t>Packet switches: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forward packets (chunks of data)</a:t>
            </a:r>
          </a:p>
          <a:p>
            <a:pPr lvl="1" algn="l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altLang="zh-CN" i="1">
                <a:solidFill>
                  <a:srgbClr val="C00000"/>
                </a:solidFill>
                <a:latin typeface="Gill Sans MT" pitchFamily="34" charset="0"/>
              </a:rPr>
              <a:t>routers</a:t>
            </a:r>
            <a:r>
              <a:rPr lang="en-US" altLang="zh-CN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altLang="zh-CN" i="1">
                <a:solidFill>
                  <a:srgbClr val="C00000"/>
                </a:solidFill>
                <a:latin typeface="Gill Sans MT" pitchFamily="34" charset="0"/>
              </a:rPr>
              <a:t>switches</a:t>
            </a:r>
          </a:p>
          <a:p>
            <a:pPr algn="l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altLang="zh-CN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75000"/>
                </a:lnSpc>
              </a:pPr>
              <a:r>
                <a:rPr lang="en-US" altLang="zh-CN" sz="1400">
                  <a:solidFill>
                    <a:srgbClr val="000000"/>
                  </a:solidFill>
                </a:rPr>
                <a:t>wired</a:t>
              </a:r>
            </a:p>
            <a:p>
              <a:pPr algn="l" eaLnBrk="0" hangingPunct="0">
                <a:lnSpc>
                  <a:spcPct val="75000"/>
                </a:lnSpc>
              </a:pPr>
              <a:r>
                <a:rPr lang="en-US" altLang="zh-CN" sz="1400">
                  <a:solidFill>
                    <a:srgbClr val="000000"/>
                  </a:solidFill>
                </a:rPr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75000"/>
                </a:lnSpc>
              </a:pPr>
              <a:r>
                <a:rPr lang="en-US" altLang="zh-CN" sz="1400">
                  <a:solidFill>
                    <a:srgbClr val="000000"/>
                  </a:solidFill>
                </a:rPr>
                <a:t>wireless</a:t>
              </a:r>
            </a:p>
            <a:p>
              <a:pPr algn="l" eaLnBrk="0" hangingPunct="0">
                <a:lnSpc>
                  <a:spcPct val="75000"/>
                </a:lnSpc>
              </a:pPr>
              <a:r>
                <a:rPr lang="en-US" altLang="zh-CN" sz="1400">
                  <a:solidFill>
                    <a:srgbClr val="000000"/>
                  </a:solidFill>
                </a:rPr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400">
                  <a:solidFill>
                    <a:srgbClr val="000000"/>
                  </a:solidFill>
                </a:rPr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495539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 dirty="0">
                  <a:solidFill>
                    <a:srgbClr val="000000"/>
                  </a:solidFill>
                </a:rPr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>
                  <a:solidFill>
                    <a:srgbClr val="000000"/>
                  </a:solidFill>
                </a:rPr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>
                  <a:solidFill>
                    <a:srgbClr val="000000"/>
                  </a:solidFill>
                </a:rPr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00"/>
                  </a:solidFill>
                </a:rPr>
                <a:t>home 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institutional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75000"/>
                </a:lnSpc>
              </a:pPr>
              <a:r>
                <a:rPr lang="en-US" altLang="zh-CN" sz="1400">
                  <a:solidFill>
                    <a:srgbClr val="000000"/>
                  </a:solidFill>
                </a:rPr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400">
                  <a:solidFill>
                    <a:srgbClr val="000000"/>
                  </a:solidFill>
                </a:rPr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75000"/>
                </a:lnSpc>
              </a:pPr>
              <a:r>
                <a:rPr lang="en-US" altLang="zh-CN" sz="1400" dirty="0">
                  <a:solidFill>
                    <a:srgbClr val="000000"/>
                  </a:solidFill>
                </a:rPr>
                <a:t>wireless</a:t>
              </a:r>
            </a:p>
            <a:p>
              <a:pPr algn="l" eaLnBrk="0" hangingPunct="0">
                <a:lnSpc>
                  <a:spcPct val="75000"/>
                </a:lnSpc>
              </a:pPr>
              <a:r>
                <a:rPr lang="en-US" altLang="zh-CN" sz="1400" dirty="0">
                  <a:solidFill>
                    <a:srgbClr val="000000"/>
                  </a:solidFill>
                </a:rPr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5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zh-CN" sz="2400" i="1" smtClean="0">
                <a:solidFill>
                  <a:srgbClr val="CC0000"/>
                </a:solidFill>
                <a:ea typeface="ＭＳ Ｐゴシック" pitchFamily="34" charset="-128"/>
              </a:rPr>
              <a:t>Internet: 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network of networks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altLang="zh-CN" sz="2400" i="1" smtClean="0">
                <a:solidFill>
                  <a:srgbClr val="CC0000"/>
                </a:solidFill>
                <a:ea typeface="ＭＳ Ｐゴシック" pitchFamily="34" charset="-128"/>
              </a:rPr>
              <a:t>protocols</a:t>
            </a:r>
            <a:r>
              <a:rPr lang="en-US" altLang="zh-CN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CN" sz="2400" smtClean="0">
                <a:ea typeface="ＭＳ Ｐゴシック" pitchFamily="34" charset="-128"/>
              </a:rPr>
              <a:t>control sending, receiving of msgs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e.g., TCP, IP, HTTP, Skype,  802.11</a:t>
            </a:r>
            <a:endParaRPr lang="en-US" altLang="zh-CN" smtClean="0">
              <a:ea typeface="宋体" charset="-122"/>
            </a:endParaRPr>
          </a:p>
          <a:p>
            <a:pPr eaLnBrk="1" hangingPunct="1">
              <a:buSzPct val="75000"/>
            </a:pPr>
            <a:r>
              <a:rPr lang="en-US" altLang="zh-CN" sz="2400" i="1" smtClean="0">
                <a:solidFill>
                  <a:srgbClr val="C00000"/>
                </a:solidFill>
                <a:ea typeface="ＭＳ Ｐゴシック" pitchFamily="34" charset="-128"/>
              </a:rPr>
              <a:t>Internet  standards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RFC: Request for comments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IETF: Internet Engineering Task Force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3200" b="1" dirty="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3200" b="1" dirty="0">
                <a:solidFill>
                  <a:srgbClr val="000099"/>
                </a:solidFill>
                <a:latin typeface="Gill Sans MT" pitchFamily="34" charset="0"/>
              </a:rPr>
              <a:t>s the </a:t>
            </a:r>
            <a:r>
              <a:rPr lang="en-US" altLang="ja-JP" sz="3200" b="1" dirty="0" smtClean="0">
                <a:solidFill>
                  <a:srgbClr val="000099"/>
                </a:solidFill>
                <a:latin typeface="Gill Sans MT" pitchFamily="34" charset="0"/>
              </a:rPr>
              <a:t>Internet</a:t>
            </a:r>
            <a:endParaRPr lang="en-US" altLang="zh-CN" sz="4000" b="1" dirty="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38917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8919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0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1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8922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927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27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8923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4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5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6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7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8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29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0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1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2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3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4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5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6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7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8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39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0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1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2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3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4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5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6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7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8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49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50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951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8952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27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7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53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26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54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26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55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26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pic>
          <p:nvPicPr>
            <p:cNvPr id="38956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57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26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6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58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9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5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6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6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5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5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59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9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49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52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53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50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51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0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9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41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44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45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42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43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1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9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33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36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37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34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35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38962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38963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9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25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8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29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26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27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4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17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0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21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18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19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5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9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09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12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13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10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11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6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9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201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04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205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202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203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7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9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193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96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97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194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95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8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9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185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8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89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186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87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6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9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177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0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81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178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79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70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9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169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72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73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170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71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71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9164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5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9162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3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3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9144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914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4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4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5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6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16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3914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146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974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>
                  <a:solidFill>
                    <a:srgbClr val="000000"/>
                  </a:solidFill>
                </a:rPr>
                <a:t>mobile network</a:t>
              </a:r>
            </a:p>
          </p:txBody>
        </p:sp>
        <p:sp>
          <p:nvSpPr>
            <p:cNvPr id="38975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>
                  <a:solidFill>
                    <a:srgbClr val="000000"/>
                  </a:solidFill>
                </a:rPr>
                <a:t>global ISP</a:t>
              </a:r>
            </a:p>
          </p:txBody>
        </p:sp>
        <p:sp>
          <p:nvSpPr>
            <p:cNvPr id="38976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600">
                  <a:solidFill>
                    <a:srgbClr val="000000"/>
                  </a:solidFill>
                </a:rPr>
                <a:t>regional ISP</a:t>
              </a:r>
            </a:p>
          </p:txBody>
        </p:sp>
        <p:sp>
          <p:nvSpPr>
            <p:cNvPr id="38977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home 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38978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institutional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000000"/>
                  </a:solidFill>
                </a:rPr>
                <a:t>       network</a:t>
              </a:r>
            </a:p>
          </p:txBody>
        </p:sp>
        <p:grpSp>
          <p:nvGrpSpPr>
            <p:cNvPr id="38979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911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1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1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1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1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1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4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4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11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1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4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4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12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2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2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3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3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12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912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3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3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12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2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2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2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2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13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3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3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3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3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3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80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9080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81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082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83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84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085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10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11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086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087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08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09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088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089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090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06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07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091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9092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04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05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l" eaLnBrk="0" hangingPunct="0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093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094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95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96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097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98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099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00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01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02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103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81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9057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5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59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9060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61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2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3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4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5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6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90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74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75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76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77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78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79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068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69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70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71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72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73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82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9034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35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6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9037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8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39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0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1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2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3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9044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51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52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53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54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55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56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045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6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7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8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49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50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83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901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1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3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9014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5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16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17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18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19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0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9021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28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29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30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31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32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33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9022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3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4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5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6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27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84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900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0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38985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8986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7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8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8989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90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1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2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3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4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5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grpSp>
            <p:nvGrpSpPr>
              <p:cNvPr id="38996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03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04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05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06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07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  <p:sp>
              <p:nvSpPr>
                <p:cNvPr id="39008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eaLnBrk="0" hangingPunct="0"/>
                  <a:endParaRPr lang="zh-CN" altLang="en-US" sz="2400">
                    <a:solidFill>
                      <a:srgbClr val="000000"/>
                    </a:solidFill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38997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8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8999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00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01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002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z="240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5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ＭＳ Ｐゴシック" pitchFamily="34" charset="-128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zh-CN" sz="2800">
                <a:solidFill>
                  <a:srgbClr val="000000"/>
                </a:solidFill>
                <a:latin typeface="Gill Sans MT" pitchFamily="34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r>
              <a:rPr lang="en-US" altLang="zh-CN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r>
              <a:rPr lang="en-US" altLang="zh-CN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CC0000"/>
                  </a:solidFill>
                </a:rPr>
                <a:t>Got the</a:t>
              </a:r>
            </a:p>
            <a:p>
              <a:pPr eaLnBrk="0" hangingPunct="0"/>
              <a:r>
                <a:rPr lang="en-US" altLang="zh-CN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endParaRPr lang="zh-CN" altLang="zh-CN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en-US" altLang="zh-CN" sz="1800">
                <a:solidFill>
                  <a:srgbClr val="CC0000"/>
                </a:solidFill>
              </a:rPr>
              <a:t>TCP connection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1800">
                  <a:solidFill>
                    <a:srgbClr val="CC0000"/>
                  </a:solidFill>
                </a:rPr>
                <a:t>Get</a:t>
              </a:r>
              <a:r>
                <a:rPr lang="en-US" altLang="zh-CN" sz="1400">
                  <a:solidFill>
                    <a:srgbClr val="CC0000"/>
                  </a:solidFill>
                </a:rPr>
                <a:t> http://www.awl.com/kurose-ross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endParaRPr lang="zh-CN" altLang="zh-CN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r>
              <a:rPr lang="en-US" altLang="zh-CN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r>
                <a:rPr lang="en-US" altLang="zh-CN" sz="2000">
                  <a:solidFill>
                    <a:srgbClr val="808080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en-US" altLang="zh-CN" sz="1800">
                <a:solidFill>
                  <a:srgbClr val="CC0000"/>
                </a:solidFill>
              </a:rPr>
              <a:t>TCP connection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800">
                <a:solidFill>
                  <a:srgbClr val="CC0000"/>
                </a:solidFill>
              </a:rPr>
              <a:t>request</a:t>
            </a:r>
          </a:p>
        </p:txBody>
      </p:sp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2" y="206375"/>
            <a:ext cx="7793037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zh-CN" sz="4000" b="1" dirty="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4000" b="1" dirty="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000" b="1" dirty="0">
                <a:solidFill>
                  <a:srgbClr val="000099"/>
                </a:solidFill>
                <a:latin typeface="Gill Sans MT" pitchFamily="34" charset="0"/>
              </a:rPr>
              <a:t>s a protocol</a:t>
            </a:r>
            <a:r>
              <a:rPr lang="en-US" altLang="ja-JP" sz="4000" b="1" dirty="0" smtClean="0">
                <a:solidFill>
                  <a:srgbClr val="000099"/>
                </a:solidFill>
                <a:latin typeface="Gill Sans MT" pitchFamily="34" charset="0"/>
              </a:rPr>
              <a:t>?	</a:t>
            </a:r>
            <a:r>
              <a:rPr lang="zh-CN" altLang="en-US" sz="4000" b="1" dirty="0" smtClean="0">
                <a:solidFill>
                  <a:srgbClr val="000099"/>
                </a:solidFill>
                <a:latin typeface="Gill Sans MT" pitchFamily="34" charset="0"/>
              </a:rPr>
              <a:t>协议</a:t>
            </a:r>
            <a:endParaRPr lang="en-US" altLang="zh-CN" sz="4000" b="1" dirty="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l" eaLnBrk="0" hangingPunct="0"/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zh-CN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l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l" eaLnBrk="0" hangingPunct="0"/>
              <a:endParaRPr lang="zh-CN" altLang="en-US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6760E-03ED-4539-8F8F-0586362E3443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4234FD-8038-4EA0-BE92-C5C62883AA19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基本概念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52450" y="1252538"/>
            <a:ext cx="8294688" cy="42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zh-CN" altLang="en-US" b="1" dirty="0">
                <a:ea typeface="宋体" pitchFamily="2" charset="-122"/>
              </a:rPr>
              <a:t>网络体系结构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完成计算机间的通信合作，把每个计算机互联的功能划分成有明确定义的层次，并规定同层次进程通信的协议及相邻层之间的接口</a:t>
            </a:r>
            <a:r>
              <a:rPr lang="zh-CN" altLang="en-US" dirty="0" smtClean="0">
                <a:ea typeface="宋体" pitchFamily="2" charset="-122"/>
              </a:rPr>
              <a:t>服务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zh-CN" altLang="en-US" dirty="0">
              <a:ea typeface="宋体" pitchFamily="2" charset="-122"/>
            </a:endParaRPr>
          </a:p>
          <a:p>
            <a:pPr algn="l"/>
            <a:r>
              <a:rPr lang="zh-CN" altLang="en-US" sz="2800" b="1" dirty="0">
                <a:ea typeface="宋体" pitchFamily="2" charset="-122"/>
              </a:rPr>
              <a:t>协议（</a:t>
            </a:r>
            <a:r>
              <a:rPr lang="en-US" altLang="zh-CN" sz="2800" b="1" dirty="0">
                <a:ea typeface="宋体" pitchFamily="2" charset="-122"/>
              </a:rPr>
              <a:t>Protocol</a:t>
            </a:r>
            <a:r>
              <a:rPr lang="zh-CN" altLang="en-US" sz="2800" b="1" dirty="0">
                <a:ea typeface="宋体" pitchFamily="2" charset="-122"/>
              </a:rPr>
              <a:t>）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协议就是为实现网络中的数据交换建立的规则标准或约定。协议由语法、语义和交换规则三部分组成，即协议的三要素。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Computer network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09863B-EBE7-44F4-8308-78F3616996C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E8CCEE-AA6F-4BEF-9B9E-E0F9AB326E84}" type="datetime1">
              <a:rPr lang="zh-CN" altLang="en-US"/>
              <a:pPr/>
              <a:t>2019/11/16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88950" y="1382713"/>
            <a:ext cx="8294688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zh-CN" altLang="en-US" sz="2800" b="1" dirty="0">
                <a:ea typeface="宋体" pitchFamily="2" charset="-122"/>
              </a:rPr>
              <a:t>接口</a:t>
            </a:r>
            <a:r>
              <a:rPr lang="en-US" altLang="zh-CN" sz="2800" b="1" dirty="0">
                <a:ea typeface="宋体" pitchFamily="2" charset="-122"/>
              </a:rPr>
              <a:t>(Interface)</a:t>
            </a:r>
            <a:endParaRPr lang="zh-CN" altLang="en-US" sz="2800" b="1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分层结构中各相邻层之间要有一个接口，它定义了较低层向较高层提供的原始操作和服务。相邻层通过它们之间的接口交换信息，高层并不需要知道低层是如何实现的，仅需要知道该层通过层间的接口所提供的服务，这样使得两层之间保持了功能的独立性。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vin liu">
  <a:themeElements>
    <a:clrScheme name="marvin li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rvin li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rvin li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li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li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2070</TotalTime>
  <Words>639</Words>
  <Application>Microsoft Office PowerPoint</Application>
  <PresentationFormat>全屏显示(4:3)</PresentationFormat>
  <Paragraphs>243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ＭＳ Ｐゴシック</vt:lpstr>
      <vt:lpstr>楷体</vt:lpstr>
      <vt:lpstr>宋体</vt:lpstr>
      <vt:lpstr>Arial</vt:lpstr>
      <vt:lpstr>Comic Sans MS</vt:lpstr>
      <vt:lpstr>Gill Sans MT</vt:lpstr>
      <vt:lpstr>Times New Roman</vt:lpstr>
      <vt:lpstr>Wingdings</vt:lpstr>
      <vt:lpstr>marvin liu</vt:lpstr>
      <vt:lpstr>12_Default Design</vt:lpstr>
      <vt:lpstr>PowerPoint 演示文稿</vt:lpstr>
      <vt:lpstr>PowerPoint 演示文稿</vt:lpstr>
      <vt:lpstr>Internet structure: network of networks</vt:lpstr>
      <vt:lpstr>多样化的网络形态</vt:lpstr>
      <vt:lpstr>What’s the Internet</vt:lpstr>
      <vt:lpstr>PowerPoint 演示文稿</vt:lpstr>
      <vt:lpstr>PowerPoint 演示文稿</vt:lpstr>
      <vt:lpstr>基本概念</vt:lpstr>
      <vt:lpstr>PowerPoint 演示文稿</vt:lpstr>
      <vt:lpstr>网络协议层次</vt:lpstr>
      <vt:lpstr>协议层次</vt:lpstr>
      <vt:lpstr>Connection-Oriented and Connectionless Services(2)</vt:lpstr>
      <vt:lpstr>Reference Models</vt:lpstr>
      <vt:lpstr>Reference Models (2)</vt:lpstr>
      <vt:lpstr>Hybrid Model</vt:lpstr>
      <vt:lpstr>封装 Encapsulation</vt:lpstr>
      <vt:lpstr>Architecture of the Internet</vt:lpstr>
      <vt:lpstr>IEEE 802 Standards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marvin liu</dc:creator>
  <cp:lastModifiedBy>Bo</cp:lastModifiedBy>
  <cp:revision>86</cp:revision>
  <cp:lastPrinted>2006-10-10T07:42:53Z</cp:lastPrinted>
  <dcterms:created xsi:type="dcterms:W3CDTF">2002-06-28T19:04:26Z</dcterms:created>
  <dcterms:modified xsi:type="dcterms:W3CDTF">2019-11-16T08:49:34Z</dcterms:modified>
</cp:coreProperties>
</file>