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notesMasterIdLst>
    <p:notesMasterId r:id="rId24"/>
  </p:notesMasterIdLst>
  <p:handoutMasterIdLst>
    <p:handoutMasterId r:id="rId25"/>
  </p:handoutMasterIdLst>
  <p:sldIdLst>
    <p:sldId id="256" r:id="rId3"/>
    <p:sldId id="338" r:id="rId4"/>
    <p:sldId id="364" r:id="rId5"/>
    <p:sldId id="341" r:id="rId6"/>
    <p:sldId id="312" r:id="rId7"/>
    <p:sldId id="369" r:id="rId8"/>
    <p:sldId id="370" r:id="rId9"/>
    <p:sldId id="371" r:id="rId10"/>
    <p:sldId id="319" r:id="rId11"/>
    <p:sldId id="257" r:id="rId12"/>
    <p:sldId id="258" r:id="rId13"/>
    <p:sldId id="367" r:id="rId14"/>
    <p:sldId id="268" r:id="rId15"/>
    <p:sldId id="272" r:id="rId16"/>
    <p:sldId id="366" r:id="rId17"/>
    <p:sldId id="365" r:id="rId18"/>
    <p:sldId id="283" r:id="rId19"/>
    <p:sldId id="330" r:id="rId20"/>
    <p:sldId id="362" r:id="rId21"/>
    <p:sldId id="305" r:id="rId22"/>
    <p:sldId id="359" r:id="rId23"/>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2" autoAdjust="0"/>
    <p:restoredTop sz="94660"/>
  </p:normalViewPr>
  <p:slideViewPr>
    <p:cSldViewPr snapToGrid="0">
      <p:cViewPr varScale="1">
        <p:scale>
          <a:sx n="63" d="100"/>
          <a:sy n="63" d="100"/>
        </p:scale>
        <p:origin x="324"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10"/>
    </p:cViewPr>
  </p:sorterViewPr>
  <p:notesViewPr>
    <p:cSldViewPr snapToGrid="0">
      <p:cViewPr varScale="1">
        <p:scale>
          <a:sx n="54" d="100"/>
          <a:sy n="54" d="100"/>
        </p:scale>
        <p:origin x="-12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zh-CN" altLang="en-US"/>
          </a:p>
        </p:txBody>
      </p:sp>
      <p:sp>
        <p:nvSpPr>
          <p:cNvPr id="716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6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F5C0291-116F-4172-9448-7D6D137DC9F7}" type="slidenum">
              <a:rPr lang="zh-CN" altLang="en-US"/>
              <a:pPr/>
              <a:t>‹#›</a:t>
            </a:fld>
            <a:endParaRPr lang="en-US" altLang="zh-CN"/>
          </a:p>
        </p:txBody>
      </p:sp>
    </p:spTree>
    <p:extLst>
      <p:ext uri="{BB962C8B-B14F-4D97-AF65-F5344CB8AC3E}">
        <p14:creationId xmlns:p14="http://schemas.microsoft.com/office/powerpoint/2010/main" val="2216370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zh-CN" altLang="en-US"/>
          </a:p>
        </p:txBody>
      </p:sp>
      <p:sp>
        <p:nvSpPr>
          <p:cNvPr id="706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06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706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DFEF841-B391-4812-B8C2-51CCB484F28F}" type="slidenum">
              <a:rPr lang="zh-CN" altLang="en-US"/>
              <a:pPr/>
              <a:t>‹#›</a:t>
            </a:fld>
            <a:endParaRPr lang="en-US" altLang="zh-CN"/>
          </a:p>
        </p:txBody>
      </p:sp>
    </p:spTree>
    <p:extLst>
      <p:ext uri="{BB962C8B-B14F-4D97-AF65-F5344CB8AC3E}">
        <p14:creationId xmlns:p14="http://schemas.microsoft.com/office/powerpoint/2010/main" val="2539450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9C252-02D6-4BA9-8F4D-B869CC0FA240}" type="slidenum">
              <a:rPr lang="zh-CN" altLang="en-US"/>
              <a:pPr/>
              <a:t>11</a:t>
            </a:fld>
            <a:endParaRPr lang="en-US" altLang="zh-CN"/>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2830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pitchFamily="34" charset="-128"/>
              </a:defRPr>
            </a:lvl1pPr>
            <a:lvl2pPr marL="702756" indent="-270291" defTabSz="914485">
              <a:defRPr sz="2300">
                <a:solidFill>
                  <a:schemeClr val="tx1"/>
                </a:solidFill>
                <a:latin typeface="Arial" charset="0"/>
                <a:ea typeface="ＭＳ Ｐゴシック" pitchFamily="34" charset="-128"/>
              </a:defRPr>
            </a:lvl2pPr>
            <a:lvl3pPr marL="1081164" indent="-216233" defTabSz="914485">
              <a:defRPr sz="2300">
                <a:solidFill>
                  <a:schemeClr val="tx1"/>
                </a:solidFill>
                <a:latin typeface="Arial" charset="0"/>
                <a:ea typeface="ＭＳ Ｐゴシック" pitchFamily="34" charset="-128"/>
              </a:defRPr>
            </a:lvl3pPr>
            <a:lvl4pPr marL="1513629" indent="-216233" defTabSz="914485">
              <a:defRPr sz="2300">
                <a:solidFill>
                  <a:schemeClr val="tx1"/>
                </a:solidFill>
                <a:latin typeface="Arial" charset="0"/>
                <a:ea typeface="ＭＳ Ｐゴシック" pitchFamily="34" charset="-128"/>
              </a:defRPr>
            </a:lvl4pPr>
            <a:lvl5pPr marL="1946095" indent="-216233" defTabSz="914485">
              <a:defRPr sz="2300">
                <a:solidFill>
                  <a:schemeClr val="tx1"/>
                </a:solidFill>
                <a:latin typeface="Arial" charset="0"/>
                <a:ea typeface="ＭＳ Ｐゴシック" pitchFamily="34" charset="-128"/>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pitchFamily="34" charset="-128"/>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pitchFamily="34" charset="-128"/>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pitchFamily="34" charset="-128"/>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pitchFamily="34" charset="-128"/>
              </a:defRPr>
            </a:lvl9pPr>
          </a:lstStyle>
          <a:p>
            <a:fld id="{F9F62D6A-78E0-456D-B6EE-C9BE942C76ED}" type="slidenum">
              <a:rPr lang="en-US" altLang="zh-CN" sz="1200">
                <a:latin typeface="Times New Roman" pitchFamily="18" charset="0"/>
              </a:rPr>
              <a:pPr/>
              <a:t>19</a:t>
            </a:fld>
            <a:endParaRPr lang="en-US" altLang="zh-CN" sz="1200">
              <a:latin typeface="Times New Roman" pitchFamily="18"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ＭＳ Ｐゴシック" pitchFamily="34" charset="-128"/>
              </a:rPr>
              <a:t>Two simple multiple access control techniques.</a:t>
            </a:r>
          </a:p>
          <a:p>
            <a:endParaRPr lang="en-US" altLang="zh-CN" smtClean="0">
              <a:ea typeface="ＭＳ Ｐゴシック" pitchFamily="34" charset="-128"/>
            </a:endParaRPr>
          </a:p>
          <a:p>
            <a:r>
              <a:rPr lang="en-US" altLang="zh-CN" smtClean="0">
                <a:ea typeface="ＭＳ Ｐゴシック" pitchFamily="34" charset="-128"/>
              </a:rPr>
              <a:t>Each mobile</a:t>
            </a:r>
            <a:r>
              <a:rPr lang="ja-JP" altLang="en-US" smtClean="0">
                <a:ea typeface="ＭＳ Ｐゴシック" pitchFamily="34" charset="-128"/>
              </a:rPr>
              <a:t>’</a:t>
            </a:r>
            <a:r>
              <a:rPr lang="en-US" altLang="ja-JP" smtClean="0">
                <a:ea typeface="ＭＳ Ｐゴシック" pitchFamily="34" charset="-128"/>
              </a:rPr>
              <a:t>s share of the bandwidth is divided into portions for the uplink and the downlink. Also, possibly, out of band signaling.</a:t>
            </a:r>
          </a:p>
          <a:p>
            <a:endParaRPr lang="en-US" altLang="zh-CN" smtClean="0">
              <a:ea typeface="ＭＳ Ｐゴシック" pitchFamily="34" charset="-128"/>
            </a:endParaRPr>
          </a:p>
          <a:p>
            <a:r>
              <a:rPr lang="en-US" altLang="zh-CN" smtClean="0">
                <a:ea typeface="ＭＳ Ｐゴシック" pitchFamily="34" charset="-128"/>
              </a:rPr>
              <a:t>As we will see, used in AMPS, GSM, IS-54/136</a:t>
            </a:r>
          </a:p>
        </p:txBody>
      </p:sp>
    </p:spTree>
    <p:extLst>
      <p:ext uri="{BB962C8B-B14F-4D97-AF65-F5344CB8AC3E}">
        <p14:creationId xmlns:p14="http://schemas.microsoft.com/office/powerpoint/2010/main" val="4110319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A1833D5F-8F0D-4E8A-A680-D1DB9B554341}"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7B470EC7-4CA9-4131-B121-61D19D7B5877}" type="slidenum">
              <a:rPr lang="zh-CN" altLang="en-US"/>
              <a:pPr/>
              <a:t>‹#›</a:t>
            </a:fld>
            <a:endParaRPr lang="en-US" altLang="zh-CN"/>
          </a:p>
        </p:txBody>
      </p:sp>
    </p:spTree>
    <p:extLst>
      <p:ext uri="{BB962C8B-B14F-4D97-AF65-F5344CB8AC3E}">
        <p14:creationId xmlns:p14="http://schemas.microsoft.com/office/powerpoint/2010/main" val="348862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5B7D0C0-86B9-47C8-87D9-7F92AC8768E9}"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A07E3A0E-C43E-452D-BCF1-5D4E9C4243C9}" type="slidenum">
              <a:rPr lang="zh-CN" altLang="en-US"/>
              <a:pPr/>
              <a:t>‹#›</a:t>
            </a:fld>
            <a:endParaRPr lang="en-US" altLang="zh-CN"/>
          </a:p>
        </p:txBody>
      </p:sp>
    </p:spTree>
    <p:extLst>
      <p:ext uri="{BB962C8B-B14F-4D97-AF65-F5344CB8AC3E}">
        <p14:creationId xmlns:p14="http://schemas.microsoft.com/office/powerpoint/2010/main" val="122102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260E6C1-3311-4D7E-9B34-D9D64C96E7E3}"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D107E6AE-D699-4B46-B854-E33707109319}" type="slidenum">
              <a:rPr lang="zh-CN" altLang="en-US"/>
              <a:pPr/>
              <a:t>‹#›</a:t>
            </a:fld>
            <a:endParaRPr lang="en-US" altLang="zh-CN"/>
          </a:p>
        </p:txBody>
      </p:sp>
    </p:spTree>
    <p:extLst>
      <p:ext uri="{BB962C8B-B14F-4D97-AF65-F5344CB8AC3E}">
        <p14:creationId xmlns:p14="http://schemas.microsoft.com/office/powerpoint/2010/main" val="3828803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55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571500" y="6235700"/>
            <a:ext cx="1905000" cy="457200"/>
          </a:xfrm>
        </p:spPr>
        <p:txBody>
          <a:bodyPr/>
          <a:lstStyle>
            <a:lvl1pPr>
              <a:defRPr/>
            </a:lvl1pPr>
          </a:lstStyle>
          <a:p>
            <a:fld id="{42C6F00A-51C3-4A53-9603-FB6D7AB42AD2}" type="datetime1">
              <a:rPr lang="zh-CN" altLang="en-US"/>
              <a:pPr/>
              <a:t>2019/11/16</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r>
              <a:rPr lang="zh-CN" altLang="en-US"/>
              <a:t>computer network</a:t>
            </a:r>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57E0A642-510A-4CE2-BE2A-D73D0F1A1FAD}" type="slidenum">
              <a:rPr lang="zh-CN" altLang="en-US"/>
              <a:pPr/>
              <a:t>‹#›</a:t>
            </a:fld>
            <a:endParaRPr lang="en-US" altLang="zh-CN"/>
          </a:p>
        </p:txBody>
      </p:sp>
    </p:spTree>
    <p:extLst>
      <p:ext uri="{BB962C8B-B14F-4D97-AF65-F5344CB8AC3E}">
        <p14:creationId xmlns:p14="http://schemas.microsoft.com/office/powerpoint/2010/main" val="486687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6614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1681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617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11313"/>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95800" y="1611313"/>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95800" y="4011613"/>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77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170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5EDA814-83BE-485C-88A1-9E4AEBC0FD22}"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7AA02EDF-475A-4855-A29A-778E471518AC}" type="slidenum">
              <a:rPr lang="zh-CN" altLang="en-US"/>
              <a:pPr/>
              <a:t>‹#›</a:t>
            </a:fld>
            <a:endParaRPr lang="en-US" altLang="zh-CN"/>
          </a:p>
        </p:txBody>
      </p:sp>
    </p:spTree>
    <p:extLst>
      <p:ext uri="{BB962C8B-B14F-4D97-AF65-F5344CB8AC3E}">
        <p14:creationId xmlns:p14="http://schemas.microsoft.com/office/powerpoint/2010/main" val="148279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76C8A96-72EE-4EE7-9A70-BE8BF38BE148}"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0BA5D24F-1124-4D19-A305-7C02318853CD}" type="slidenum">
              <a:rPr lang="zh-CN" altLang="en-US"/>
              <a:pPr/>
              <a:t>‹#›</a:t>
            </a:fld>
            <a:endParaRPr lang="en-US" altLang="zh-CN"/>
          </a:p>
        </p:txBody>
      </p:sp>
    </p:spTree>
    <p:extLst>
      <p:ext uri="{BB962C8B-B14F-4D97-AF65-F5344CB8AC3E}">
        <p14:creationId xmlns:p14="http://schemas.microsoft.com/office/powerpoint/2010/main" val="57365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189121C-D34D-4F00-A383-387AD56B1BB6}" type="datetime1">
              <a:rPr lang="zh-CN" altLang="en-US"/>
              <a:pPr/>
              <a:t>2019/11/16</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D30FD105-B81F-4DED-8D57-E344E4566D64}" type="slidenum">
              <a:rPr lang="zh-CN" altLang="en-US"/>
              <a:pPr/>
              <a:t>‹#›</a:t>
            </a:fld>
            <a:endParaRPr lang="en-US" altLang="zh-CN"/>
          </a:p>
        </p:txBody>
      </p:sp>
    </p:spTree>
    <p:extLst>
      <p:ext uri="{BB962C8B-B14F-4D97-AF65-F5344CB8AC3E}">
        <p14:creationId xmlns:p14="http://schemas.microsoft.com/office/powerpoint/2010/main" val="176543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E14F7AA-7FB6-46A2-95BD-41919C3AAC9D}" type="datetime1">
              <a:rPr lang="zh-CN" altLang="en-US"/>
              <a:pPr/>
              <a:t>2019/11/16</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computer network</a:t>
            </a:r>
            <a:endParaRPr lang="en-US" altLang="zh-CN"/>
          </a:p>
        </p:txBody>
      </p:sp>
      <p:sp>
        <p:nvSpPr>
          <p:cNvPr id="9" name="灯片编号占位符 8"/>
          <p:cNvSpPr>
            <a:spLocks noGrp="1"/>
          </p:cNvSpPr>
          <p:nvPr>
            <p:ph type="sldNum" sz="quarter" idx="12"/>
          </p:nvPr>
        </p:nvSpPr>
        <p:spPr/>
        <p:txBody>
          <a:bodyPr/>
          <a:lstStyle>
            <a:lvl1pPr>
              <a:defRPr/>
            </a:lvl1pPr>
          </a:lstStyle>
          <a:p>
            <a:fld id="{F274EDA5-F6D0-4E90-AA48-2681B760D6EB}" type="slidenum">
              <a:rPr lang="zh-CN" altLang="en-US"/>
              <a:pPr/>
              <a:t>‹#›</a:t>
            </a:fld>
            <a:endParaRPr lang="en-US" altLang="zh-CN"/>
          </a:p>
        </p:txBody>
      </p:sp>
    </p:spTree>
    <p:extLst>
      <p:ext uri="{BB962C8B-B14F-4D97-AF65-F5344CB8AC3E}">
        <p14:creationId xmlns:p14="http://schemas.microsoft.com/office/powerpoint/2010/main" val="187281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92834695-FA87-4A22-BD25-FCAE70561BAC}" type="datetime1">
              <a:rPr lang="zh-CN" altLang="en-US"/>
              <a:pPr/>
              <a:t>2019/11/16</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computer network</a:t>
            </a:r>
            <a:endParaRPr lang="en-US" altLang="zh-CN"/>
          </a:p>
        </p:txBody>
      </p:sp>
      <p:sp>
        <p:nvSpPr>
          <p:cNvPr id="5" name="灯片编号占位符 4"/>
          <p:cNvSpPr>
            <a:spLocks noGrp="1"/>
          </p:cNvSpPr>
          <p:nvPr>
            <p:ph type="sldNum" sz="quarter" idx="12"/>
          </p:nvPr>
        </p:nvSpPr>
        <p:spPr/>
        <p:txBody>
          <a:bodyPr/>
          <a:lstStyle>
            <a:lvl1pPr>
              <a:defRPr/>
            </a:lvl1pPr>
          </a:lstStyle>
          <a:p>
            <a:fld id="{A7C89B9F-1E15-4123-A1F9-A6DDFE8A0408}" type="slidenum">
              <a:rPr lang="zh-CN" altLang="en-US"/>
              <a:pPr/>
              <a:t>‹#›</a:t>
            </a:fld>
            <a:endParaRPr lang="en-US" altLang="zh-CN"/>
          </a:p>
        </p:txBody>
      </p:sp>
    </p:spTree>
    <p:extLst>
      <p:ext uri="{BB962C8B-B14F-4D97-AF65-F5344CB8AC3E}">
        <p14:creationId xmlns:p14="http://schemas.microsoft.com/office/powerpoint/2010/main" val="232902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DCA0EB6-B052-4235-B159-A3B9A03F8966}" type="datetime1">
              <a:rPr lang="zh-CN" altLang="en-US"/>
              <a:pPr/>
              <a:t>2019/11/16</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computer network</a:t>
            </a:r>
            <a:endParaRPr lang="en-US" altLang="zh-CN"/>
          </a:p>
        </p:txBody>
      </p:sp>
      <p:sp>
        <p:nvSpPr>
          <p:cNvPr id="4" name="灯片编号占位符 3"/>
          <p:cNvSpPr>
            <a:spLocks noGrp="1"/>
          </p:cNvSpPr>
          <p:nvPr>
            <p:ph type="sldNum" sz="quarter" idx="12"/>
          </p:nvPr>
        </p:nvSpPr>
        <p:spPr/>
        <p:txBody>
          <a:bodyPr/>
          <a:lstStyle>
            <a:lvl1pPr>
              <a:defRPr/>
            </a:lvl1pPr>
          </a:lstStyle>
          <a:p>
            <a:fld id="{52B1E94C-EE56-4C04-BC02-7A29DC80B7C0}" type="slidenum">
              <a:rPr lang="zh-CN" altLang="en-US"/>
              <a:pPr/>
              <a:t>‹#›</a:t>
            </a:fld>
            <a:endParaRPr lang="en-US" altLang="zh-CN"/>
          </a:p>
        </p:txBody>
      </p:sp>
    </p:spTree>
    <p:extLst>
      <p:ext uri="{BB962C8B-B14F-4D97-AF65-F5344CB8AC3E}">
        <p14:creationId xmlns:p14="http://schemas.microsoft.com/office/powerpoint/2010/main" val="366946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971EB36-BEFB-4D5C-AC47-71426954B335}" type="datetime1">
              <a:rPr lang="zh-CN" altLang="en-US"/>
              <a:pPr/>
              <a:t>2019/11/16</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198F9279-51FD-4E36-94DA-6AA225027FA8}" type="slidenum">
              <a:rPr lang="zh-CN" altLang="en-US"/>
              <a:pPr/>
              <a:t>‹#›</a:t>
            </a:fld>
            <a:endParaRPr lang="en-US" altLang="zh-CN"/>
          </a:p>
        </p:txBody>
      </p:sp>
    </p:spTree>
    <p:extLst>
      <p:ext uri="{BB962C8B-B14F-4D97-AF65-F5344CB8AC3E}">
        <p14:creationId xmlns:p14="http://schemas.microsoft.com/office/powerpoint/2010/main" val="242860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2E73E18-E146-4C88-8351-AC1F7488DA91}" type="datetime1">
              <a:rPr lang="zh-CN" altLang="en-US"/>
              <a:pPr/>
              <a:t>2019/11/16</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03D883EF-4805-422A-A898-B93E0026D854}" type="slidenum">
              <a:rPr lang="zh-CN" altLang="en-US"/>
              <a:pPr/>
              <a:t>‹#›</a:t>
            </a:fld>
            <a:endParaRPr lang="en-US" altLang="zh-CN"/>
          </a:p>
        </p:txBody>
      </p:sp>
    </p:spTree>
    <p:extLst>
      <p:ext uri="{BB962C8B-B14F-4D97-AF65-F5344CB8AC3E}">
        <p14:creationId xmlns:p14="http://schemas.microsoft.com/office/powerpoint/2010/main" val="190303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Rectangle 4"/>
          <p:cNvSpPr>
            <a:spLocks noGrp="1" noChangeArrowheads="1"/>
          </p:cNvSpPr>
          <p:nvPr>
            <p:ph type="dt" sz="half" idx="2"/>
          </p:nvPr>
        </p:nvSpPr>
        <p:spPr bwMode="auto">
          <a:xfrm>
            <a:off x="571500" y="62357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1">
                <a:ea typeface="宋体" pitchFamily="2" charset="-122"/>
              </a:defRPr>
            </a:lvl1pPr>
          </a:lstStyle>
          <a:p>
            <a:fld id="{E08D8055-4302-4278-9CEF-C89FC4F07E0B}" type="datetime1">
              <a:rPr lang="zh-CN" altLang="en-US"/>
              <a:pPr/>
              <a:t>2019/11/16</a:t>
            </a:fld>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ea typeface="宋体" pitchFamily="2" charset="-122"/>
              </a:defRPr>
            </a:lvl1pPr>
          </a:lstStyle>
          <a:p>
            <a:r>
              <a:rPr lang="zh-CN" altLang="en-US"/>
              <a:t>computer network</a:t>
            </a:r>
            <a:endParaRPr lang="en-US" altLang="zh-CN"/>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ea typeface="宋体" pitchFamily="2" charset="-122"/>
              </a:defRPr>
            </a:lvl1pPr>
          </a:lstStyle>
          <a:p>
            <a:fld id="{515E58B7-4E25-4E7E-8C98-6608805C83B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l" rtl="0" fontAlgn="base">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000">
          <a:solidFill>
            <a:schemeClr val="tx1"/>
          </a:solidFill>
          <a:latin typeface="+mn-lt"/>
        </a:defRPr>
      </a:lvl2pPr>
      <a:lvl3pPr marL="1371600" indent="-457200" algn="l" rtl="0" fontAlgn="base">
        <a:spcBef>
          <a:spcPct val="20000"/>
        </a:spcBef>
        <a:spcAft>
          <a:spcPct val="0"/>
        </a:spcAft>
        <a:buClr>
          <a:schemeClr val="accent2"/>
        </a:buClr>
        <a:buChar char="•"/>
        <a:defRPr sz="2400">
          <a:solidFill>
            <a:schemeClr val="tx1"/>
          </a:solidFill>
          <a:latin typeface="+mn-lt"/>
        </a:defRPr>
      </a:lvl3pPr>
      <a:lvl4pPr marL="1752600" indent="-381000" algn="l" rtl="0" fontAlgn="base">
        <a:spcBef>
          <a:spcPct val="20000"/>
        </a:spcBef>
        <a:spcAft>
          <a:spcPct val="0"/>
        </a:spcAft>
        <a:buClr>
          <a:schemeClr val="accent2"/>
        </a:buClr>
        <a:buChar char="–"/>
        <a:defRPr sz="2000">
          <a:solidFill>
            <a:schemeClr val="tx1"/>
          </a:solidFill>
          <a:latin typeface="+mn-lt"/>
        </a:defRPr>
      </a:lvl4pPr>
      <a:lvl5pPr marL="2209800" indent="-381000" algn="l" rtl="0" fontAlgn="base">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533400" y="16113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145347866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iming>
    <p:tnLst>
      <p:par>
        <p:cTn id="1" dur="indefinite" restart="never" nodeType="tmRoot"/>
      </p:par>
    </p:tnLst>
  </p:timing>
  <p:hf hdr="0" dt="0"/>
  <p:txStyles>
    <p:titleStyle>
      <a:lvl1pPr algn="l" rtl="0" eaLnBrk="0" fontAlgn="base" hangingPunct="0">
        <a:spcBef>
          <a:spcPct val="0"/>
        </a:spcBef>
        <a:spcAft>
          <a:spcPct val="0"/>
        </a:spcAft>
        <a:defRPr sz="3300">
          <a:solidFill>
            <a:srgbClr val="000099"/>
          </a:solidFill>
          <a:latin typeface="+mj-lt"/>
          <a:ea typeface="ＭＳ Ｐゴシック" charset="0"/>
          <a:cs typeface="+mj-cs"/>
        </a:defRPr>
      </a:lvl1pPr>
      <a:lvl2pPr algn="l" rtl="0" eaLnBrk="0" fontAlgn="base" hangingPunct="0">
        <a:spcBef>
          <a:spcPct val="0"/>
        </a:spcBef>
        <a:spcAft>
          <a:spcPct val="0"/>
        </a:spcAft>
        <a:defRPr sz="33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33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33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3300">
          <a:solidFill>
            <a:srgbClr val="000099"/>
          </a:solidFill>
          <a:latin typeface="Gill Sans MT" pitchFamily="34" charset="0"/>
          <a:ea typeface="ＭＳ Ｐゴシック" charset="0"/>
          <a:cs typeface="Arial" charset="0"/>
        </a:defRPr>
      </a:lvl5pPr>
      <a:lvl6pPr marL="342900" algn="l" rtl="0" fontAlgn="base">
        <a:spcBef>
          <a:spcPct val="0"/>
        </a:spcBef>
        <a:spcAft>
          <a:spcPct val="0"/>
        </a:spcAft>
        <a:defRPr sz="3300">
          <a:solidFill>
            <a:srgbClr val="000099"/>
          </a:solidFill>
          <a:latin typeface="Gill Sans MT" pitchFamily="34" charset="0"/>
          <a:cs typeface="Arial" charset="0"/>
        </a:defRPr>
      </a:lvl6pPr>
      <a:lvl7pPr marL="685800" algn="l" rtl="0" fontAlgn="base">
        <a:spcBef>
          <a:spcPct val="0"/>
        </a:spcBef>
        <a:spcAft>
          <a:spcPct val="0"/>
        </a:spcAft>
        <a:defRPr sz="3300">
          <a:solidFill>
            <a:srgbClr val="000099"/>
          </a:solidFill>
          <a:latin typeface="Gill Sans MT" pitchFamily="34" charset="0"/>
          <a:cs typeface="Arial" charset="0"/>
        </a:defRPr>
      </a:lvl7pPr>
      <a:lvl8pPr marL="1028700" algn="l" rtl="0" fontAlgn="base">
        <a:spcBef>
          <a:spcPct val="0"/>
        </a:spcBef>
        <a:spcAft>
          <a:spcPct val="0"/>
        </a:spcAft>
        <a:defRPr sz="3300">
          <a:solidFill>
            <a:srgbClr val="000099"/>
          </a:solidFill>
          <a:latin typeface="Gill Sans MT" pitchFamily="34" charset="0"/>
          <a:cs typeface="Arial" charset="0"/>
        </a:defRPr>
      </a:lvl8pPr>
      <a:lvl9pPr marL="1371600" algn="l" rtl="0" fontAlgn="base">
        <a:spcBef>
          <a:spcPct val="0"/>
        </a:spcBef>
        <a:spcAft>
          <a:spcPct val="0"/>
        </a:spcAft>
        <a:defRPr sz="3300">
          <a:solidFill>
            <a:srgbClr val="000099"/>
          </a:solidFill>
          <a:latin typeface="Gill Sans MT" pitchFamily="34" charset="0"/>
          <a:cs typeface="Arial" charset="0"/>
        </a:defRPr>
      </a:lvl9pPr>
    </p:titleStyle>
    <p:bodyStyle>
      <a:lvl1pPr marL="257175" indent="-257175" algn="l" rtl="0" eaLnBrk="0" fontAlgn="base" hangingPunct="0">
        <a:lnSpc>
          <a:spcPct val="85000"/>
        </a:lnSpc>
        <a:spcBef>
          <a:spcPct val="20000"/>
        </a:spcBef>
        <a:spcAft>
          <a:spcPct val="0"/>
        </a:spcAft>
        <a:buClr>
          <a:srgbClr val="000099"/>
        </a:buClr>
        <a:buSzPct val="65000"/>
        <a:buFont typeface="Wingdings" pitchFamily="2" charset="2"/>
        <a:buChar char="v"/>
        <a:defRPr sz="2100">
          <a:solidFill>
            <a:schemeClr val="tx1"/>
          </a:solidFill>
          <a:latin typeface="+mn-lt"/>
          <a:ea typeface="ＭＳ Ｐゴシック" charset="0"/>
          <a:cs typeface="+mn-cs"/>
        </a:defRPr>
      </a:lvl1pPr>
      <a:lvl2pPr marL="557213" indent="-214313" algn="l" rtl="0" eaLnBrk="0" fontAlgn="base" hangingPunct="0">
        <a:lnSpc>
          <a:spcPct val="85000"/>
        </a:lnSpc>
        <a:spcBef>
          <a:spcPct val="20000"/>
        </a:spcBef>
        <a:spcAft>
          <a:spcPct val="0"/>
        </a:spcAft>
        <a:buClr>
          <a:srgbClr val="000099"/>
        </a:buClr>
        <a:buFont typeface="Wingdings" pitchFamily="2" charset="2"/>
        <a:buChar char="§"/>
        <a:defRPr sz="1800">
          <a:solidFill>
            <a:schemeClr val="tx1"/>
          </a:solidFill>
          <a:latin typeface="+mn-lt"/>
          <a:ea typeface="Arial" charset="0"/>
          <a:cs typeface="+mn-cs"/>
        </a:defRPr>
      </a:lvl2pPr>
      <a:lvl3pPr marL="857250" indent="-171450" algn="l" rtl="0" eaLnBrk="0" fontAlgn="base" hangingPunct="0">
        <a:spcBef>
          <a:spcPct val="20000"/>
        </a:spcBef>
        <a:spcAft>
          <a:spcPct val="0"/>
        </a:spcAft>
        <a:buChar char="•"/>
        <a:defRPr sz="1500">
          <a:solidFill>
            <a:schemeClr val="tx1"/>
          </a:solidFill>
          <a:latin typeface="Comic Sans MS" pitchFamily="66" charset="0"/>
          <a:ea typeface="Arial" charset="0"/>
          <a:cs typeface="+mn-cs"/>
        </a:defRPr>
      </a:lvl3pPr>
      <a:lvl4pPr marL="1200150" indent="-171450" algn="l" rtl="0" eaLnBrk="0" fontAlgn="base" hangingPunct="0">
        <a:spcBef>
          <a:spcPct val="20000"/>
        </a:spcBef>
        <a:spcAft>
          <a:spcPct val="0"/>
        </a:spcAft>
        <a:buChar char="–"/>
        <a:defRPr sz="1500">
          <a:solidFill>
            <a:schemeClr val="tx1"/>
          </a:solidFill>
          <a:latin typeface="Times New Roman" pitchFamily="18" charset="0"/>
          <a:ea typeface="Arial" charset="0"/>
          <a:cs typeface="+mn-cs"/>
        </a:defRPr>
      </a:lvl4pPr>
      <a:lvl5pPr marL="1543050" indent="-171450" algn="l" rtl="0" eaLnBrk="0" fontAlgn="base" hangingPunct="0">
        <a:spcBef>
          <a:spcPct val="20000"/>
        </a:spcBef>
        <a:spcAft>
          <a:spcPct val="0"/>
        </a:spcAft>
        <a:buChar char="»"/>
        <a:defRPr sz="1500">
          <a:solidFill>
            <a:schemeClr val="tx1"/>
          </a:solidFill>
          <a:latin typeface="Times New Roman" pitchFamily="18" charset="0"/>
          <a:ea typeface="Arial" charset="0"/>
          <a:cs typeface="+mn-cs"/>
        </a:defRPr>
      </a:lvl5pPr>
      <a:lvl6pPr marL="1885950" indent="-171450" algn="l" rtl="0" fontAlgn="base">
        <a:spcBef>
          <a:spcPct val="20000"/>
        </a:spcBef>
        <a:spcAft>
          <a:spcPct val="0"/>
        </a:spcAft>
        <a:buChar char="»"/>
        <a:defRPr sz="1500">
          <a:solidFill>
            <a:schemeClr val="tx1"/>
          </a:solidFill>
          <a:latin typeface="Times New Roman" pitchFamily="18" charset="0"/>
          <a:cs typeface="+mn-cs"/>
        </a:defRPr>
      </a:lvl6pPr>
      <a:lvl7pPr marL="2228850" indent="-171450" algn="l" rtl="0" fontAlgn="base">
        <a:spcBef>
          <a:spcPct val="20000"/>
        </a:spcBef>
        <a:spcAft>
          <a:spcPct val="0"/>
        </a:spcAft>
        <a:buChar char="»"/>
        <a:defRPr sz="1500">
          <a:solidFill>
            <a:schemeClr val="tx1"/>
          </a:solidFill>
          <a:latin typeface="Times New Roman" pitchFamily="18" charset="0"/>
          <a:cs typeface="+mn-cs"/>
        </a:defRPr>
      </a:lvl7pPr>
      <a:lvl8pPr marL="2571750" indent="-171450" algn="l" rtl="0" fontAlgn="base">
        <a:spcBef>
          <a:spcPct val="20000"/>
        </a:spcBef>
        <a:spcAft>
          <a:spcPct val="0"/>
        </a:spcAft>
        <a:buChar char="»"/>
        <a:defRPr sz="1500">
          <a:solidFill>
            <a:schemeClr val="tx1"/>
          </a:solidFill>
          <a:latin typeface="Times New Roman" pitchFamily="18" charset="0"/>
          <a:cs typeface="+mn-cs"/>
        </a:defRPr>
      </a:lvl8pPr>
      <a:lvl9pPr marL="2914650" indent="-171450" algn="l" rtl="0" fontAlgn="base">
        <a:spcBef>
          <a:spcPct val="20000"/>
        </a:spcBef>
        <a:spcAft>
          <a:spcPct val="0"/>
        </a:spcAft>
        <a:buChar char="»"/>
        <a:defRPr sz="1500">
          <a:solidFill>
            <a:schemeClr val="tx1"/>
          </a:solidFill>
          <a:latin typeface="Times New Roman" pitchFamily="18"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A908F8C-D6A1-4933-80BF-8905DD0315C9}" type="datetime1">
              <a:rPr lang="zh-CN" altLang="en-US"/>
              <a:pPr/>
              <a:t>2019/11/16</a:t>
            </a:fld>
            <a:endParaRPr lang="en-US" altLang="zh-CN"/>
          </a:p>
        </p:txBody>
      </p:sp>
      <p:sp>
        <p:nvSpPr>
          <p:cNvPr id="6" name="页脚占位符 4"/>
          <p:cNvSpPr>
            <a:spLocks noGrp="1"/>
          </p:cNvSpPr>
          <p:nvPr>
            <p:ph type="ftr" sz="quarter" idx="11"/>
          </p:nvPr>
        </p:nvSpPr>
        <p:spPr/>
        <p:txBody>
          <a:bodyPr/>
          <a:lstStyle/>
          <a:p>
            <a:r>
              <a:rPr lang="zh-CN" altLang="en-US"/>
              <a:t>computer network</a:t>
            </a:r>
            <a:endParaRPr lang="en-US" altLang="zh-CN"/>
          </a:p>
        </p:txBody>
      </p:sp>
      <p:sp>
        <p:nvSpPr>
          <p:cNvPr id="7" name="灯片编号占位符 5"/>
          <p:cNvSpPr>
            <a:spLocks noGrp="1"/>
          </p:cNvSpPr>
          <p:nvPr>
            <p:ph type="sldNum" sz="quarter" idx="12"/>
          </p:nvPr>
        </p:nvSpPr>
        <p:spPr/>
        <p:txBody>
          <a:bodyPr/>
          <a:lstStyle/>
          <a:p>
            <a:fld id="{16D88642-7CEA-41BD-9BCE-EFE4AEB8EE92}" type="slidenum">
              <a:rPr lang="zh-CN" altLang="en-US"/>
              <a:pPr/>
              <a:t>1</a:t>
            </a:fld>
            <a:endParaRPr lang="en-US" altLang="zh-CN"/>
          </a:p>
        </p:txBody>
      </p:sp>
      <p:sp>
        <p:nvSpPr>
          <p:cNvPr id="2050" name="Rectangle 2"/>
          <p:cNvSpPr>
            <a:spLocks noGrp="1" noChangeArrowheads="1"/>
          </p:cNvSpPr>
          <p:nvPr>
            <p:ph type="ctrTitle"/>
          </p:nvPr>
        </p:nvSpPr>
        <p:spPr>
          <a:xfrm>
            <a:off x="841375" y="2105025"/>
            <a:ext cx="7772400" cy="1120775"/>
          </a:xfrm>
        </p:spPr>
        <p:txBody>
          <a:bodyPr/>
          <a:lstStyle/>
          <a:p>
            <a:r>
              <a:rPr lang="en-US" altLang="zh-CN" sz="4800" dirty="0">
                <a:ea typeface="宋体" pitchFamily="2" charset="-122"/>
              </a:rPr>
              <a:t>The Physical </a:t>
            </a:r>
            <a:r>
              <a:rPr lang="en-US" altLang="zh-CN" sz="4800" dirty="0" smtClean="0">
                <a:ea typeface="宋体" pitchFamily="2" charset="-122"/>
              </a:rPr>
              <a:t>Layer</a:t>
            </a:r>
            <a:br>
              <a:rPr lang="en-US" altLang="zh-CN" sz="4800" dirty="0" smtClean="0">
                <a:ea typeface="宋体" pitchFamily="2" charset="-122"/>
              </a:rPr>
            </a:br>
            <a:r>
              <a:rPr lang="zh-CN" altLang="en-US" sz="4800" b="1" dirty="0">
                <a:ea typeface="宋体" pitchFamily="2" charset="-122"/>
              </a:rPr>
              <a:t>物理层</a:t>
            </a:r>
            <a:endParaRPr lang="en-US" altLang="zh-CN" b="1" dirty="0">
              <a:ea typeface="宋体" pitchFamily="2" charset="-122"/>
            </a:endParaRPr>
          </a:p>
        </p:txBody>
      </p:sp>
      <p:sp>
        <p:nvSpPr>
          <p:cNvPr id="2051" name="Rectangle 3"/>
          <p:cNvSpPr>
            <a:spLocks noGrp="1" noChangeArrowheads="1"/>
          </p:cNvSpPr>
          <p:nvPr>
            <p:ph type="subTitle" idx="1"/>
          </p:nvPr>
        </p:nvSpPr>
        <p:spPr>
          <a:xfrm>
            <a:off x="1290638" y="706438"/>
            <a:ext cx="6400800" cy="1752600"/>
          </a:xfrm>
        </p:spPr>
        <p:txBody>
          <a:bodyPr/>
          <a:lstStyle/>
          <a:p>
            <a:r>
              <a:rPr lang="en-US" altLang="zh-CN" sz="6000" dirty="0">
                <a:solidFill>
                  <a:srgbClr val="FF0000"/>
                </a:solidFill>
                <a:ea typeface="宋体" pitchFamily="2" charset="-122"/>
              </a:rPr>
              <a:t>Chapter 2</a:t>
            </a:r>
            <a:endParaRPr lang="en-US" altLang="zh-CN" sz="4400" dirty="0">
              <a:ea typeface="宋体" pitchFamily="2" charset="-122"/>
            </a:endParaRPr>
          </a:p>
        </p:txBody>
      </p:sp>
      <p:sp>
        <p:nvSpPr>
          <p:cNvPr id="2052" name="Rectangle 4"/>
          <p:cNvSpPr>
            <a:spLocks noChangeArrowheads="1"/>
          </p:cNvSpPr>
          <p:nvPr/>
        </p:nvSpPr>
        <p:spPr bwMode="auto">
          <a:xfrm>
            <a:off x="795338" y="3752850"/>
            <a:ext cx="7977187"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967" tIns="55983" rIns="111967" bIns="55983"/>
          <a:lstStyle>
            <a:lvl1pPr algn="l">
              <a:spcBef>
                <a:spcPct val="20000"/>
              </a:spcBef>
              <a:buClr>
                <a:schemeClr val="accent2"/>
              </a:buClr>
              <a:buAutoNum type="alphaLcParenR"/>
              <a:defRPr sz="2400">
                <a:solidFill>
                  <a:schemeClr val="tx1"/>
                </a:solidFill>
                <a:latin typeface="Times New Roman" pitchFamily="18" charset="0"/>
              </a:defRPr>
            </a:lvl1pPr>
            <a:lvl2pPr>
              <a:spcBef>
                <a:spcPct val="20000"/>
              </a:spcBef>
              <a:buClr>
                <a:schemeClr val="accent2"/>
              </a:buClr>
              <a:defRPr sz="2000">
                <a:solidFill>
                  <a:schemeClr val="tx1"/>
                </a:solidFill>
                <a:latin typeface="Times New Roman" pitchFamily="18" charset="0"/>
              </a:defRPr>
            </a:lvl2pPr>
            <a:lvl3pPr>
              <a:spcBef>
                <a:spcPct val="20000"/>
              </a:spcBef>
              <a:buClr>
                <a:schemeClr val="accent2"/>
              </a:buClr>
              <a:defRPr sz="2400">
                <a:solidFill>
                  <a:schemeClr val="tx1"/>
                </a:solidFill>
                <a:latin typeface="Times New Roman" pitchFamily="18" charset="0"/>
              </a:defRPr>
            </a:lvl3pPr>
            <a:lvl4pPr>
              <a:spcBef>
                <a:spcPct val="20000"/>
              </a:spcBef>
              <a:buClr>
                <a:schemeClr val="accent2"/>
              </a:buClr>
              <a:defRPr sz="2000">
                <a:solidFill>
                  <a:schemeClr val="tx1"/>
                </a:solidFill>
                <a:latin typeface="Times New Roman" pitchFamily="18" charset="0"/>
              </a:defRPr>
            </a:lvl4pPr>
            <a:lvl5pPr>
              <a:spcBef>
                <a:spcPct val="20000"/>
              </a:spcBef>
              <a:buClr>
                <a:schemeClr val="accent2"/>
              </a:buClr>
              <a:defRPr sz="2000">
                <a:solidFill>
                  <a:schemeClr val="tx1"/>
                </a:solidFill>
                <a:latin typeface="Times New Roman" pitchFamily="18" charset="0"/>
              </a:defRPr>
            </a:lvl5pPr>
            <a:lvl6pPr algn="ctr" fontAlgn="base">
              <a:spcBef>
                <a:spcPct val="20000"/>
              </a:spcBef>
              <a:spcAft>
                <a:spcPct val="0"/>
              </a:spcAft>
              <a:buClr>
                <a:schemeClr val="accent2"/>
              </a:buClr>
              <a:defRPr sz="2000">
                <a:solidFill>
                  <a:schemeClr val="tx1"/>
                </a:solidFill>
                <a:latin typeface="Times New Roman" pitchFamily="18" charset="0"/>
              </a:defRPr>
            </a:lvl6pPr>
            <a:lvl7pPr algn="ctr" fontAlgn="base">
              <a:spcBef>
                <a:spcPct val="20000"/>
              </a:spcBef>
              <a:spcAft>
                <a:spcPct val="0"/>
              </a:spcAft>
              <a:buClr>
                <a:schemeClr val="accent2"/>
              </a:buClr>
              <a:defRPr sz="2000">
                <a:solidFill>
                  <a:schemeClr val="tx1"/>
                </a:solidFill>
                <a:latin typeface="Times New Roman" pitchFamily="18" charset="0"/>
              </a:defRPr>
            </a:lvl7pPr>
            <a:lvl8pPr algn="ctr" fontAlgn="base">
              <a:spcBef>
                <a:spcPct val="20000"/>
              </a:spcBef>
              <a:spcAft>
                <a:spcPct val="0"/>
              </a:spcAft>
              <a:buClr>
                <a:schemeClr val="accent2"/>
              </a:buClr>
              <a:defRPr sz="2000">
                <a:solidFill>
                  <a:schemeClr val="tx1"/>
                </a:solidFill>
                <a:latin typeface="Times New Roman" pitchFamily="18" charset="0"/>
              </a:defRPr>
            </a:lvl8pPr>
            <a:lvl9pPr algn="ctr" fontAlgn="base">
              <a:spcBef>
                <a:spcPct val="20000"/>
              </a:spcBef>
              <a:spcAft>
                <a:spcPct val="0"/>
              </a:spcAft>
              <a:buClr>
                <a:schemeClr val="accent2"/>
              </a:buClr>
              <a:defRPr sz="2000">
                <a:solidFill>
                  <a:schemeClr val="tx1"/>
                </a:solidFill>
                <a:latin typeface="Times New Roman" pitchFamily="18" charset="0"/>
              </a:defRPr>
            </a:lvl9pPr>
          </a:lstStyle>
          <a:p>
            <a:pPr>
              <a:buFont typeface="Wingdings" pitchFamily="2" charset="2"/>
              <a:buChar char="n"/>
            </a:pPr>
            <a:r>
              <a:rPr lang="en-US" altLang="zh-CN" b="1" dirty="0">
                <a:ea typeface="宋体" pitchFamily="2" charset="-122"/>
              </a:rPr>
              <a:t>Defines the mechanical, electrical, functional and timing interface</a:t>
            </a:r>
          </a:p>
          <a:p>
            <a:pPr>
              <a:buFont typeface="Wingdings" pitchFamily="2" charset="2"/>
              <a:buChar char="n"/>
            </a:pPr>
            <a:r>
              <a:rPr lang="en-US" altLang="zh-CN" b="1" dirty="0">
                <a:ea typeface="宋体" pitchFamily="2" charset="-122"/>
              </a:rPr>
              <a:t>Transmission media</a:t>
            </a:r>
          </a:p>
          <a:p>
            <a:pPr>
              <a:buFont typeface="Wingdings" pitchFamily="2" charset="2"/>
              <a:buChar char="n"/>
            </a:pPr>
            <a:r>
              <a:rPr lang="en-US" altLang="zh-CN" b="1" dirty="0">
                <a:ea typeface="宋体" pitchFamily="2" charset="-122"/>
              </a:rPr>
              <a:t>Examples of communication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4833BF7-AEEB-4EAE-85F7-55A9FFE86922}" type="datetime1">
              <a:rPr lang="zh-CN" altLang="en-US"/>
              <a:pPr/>
              <a:t>2019/11/16</a:t>
            </a:fld>
            <a:endParaRPr lang="en-US" altLang="zh-CN"/>
          </a:p>
        </p:txBody>
      </p:sp>
      <p:sp>
        <p:nvSpPr>
          <p:cNvPr id="6" name="页脚占位符 4"/>
          <p:cNvSpPr>
            <a:spLocks noGrp="1"/>
          </p:cNvSpPr>
          <p:nvPr>
            <p:ph type="ftr" sz="quarter" idx="11"/>
          </p:nvPr>
        </p:nvSpPr>
        <p:spPr/>
        <p:txBody>
          <a:bodyPr/>
          <a:lstStyle/>
          <a:p>
            <a:r>
              <a:rPr lang="zh-CN" altLang="en-US"/>
              <a:t>computer network</a:t>
            </a:r>
            <a:endParaRPr lang="en-US" altLang="zh-CN"/>
          </a:p>
        </p:txBody>
      </p:sp>
      <p:sp>
        <p:nvSpPr>
          <p:cNvPr id="7" name="灯片编号占位符 5"/>
          <p:cNvSpPr>
            <a:spLocks noGrp="1"/>
          </p:cNvSpPr>
          <p:nvPr>
            <p:ph type="sldNum" sz="quarter" idx="12"/>
          </p:nvPr>
        </p:nvSpPr>
        <p:spPr/>
        <p:txBody>
          <a:bodyPr/>
          <a:lstStyle/>
          <a:p>
            <a:fld id="{C25ABC51-FF9E-4884-AA10-65939C1527BF}" type="slidenum">
              <a:rPr lang="zh-CN" altLang="en-US"/>
              <a:pPr/>
              <a:t>10</a:t>
            </a:fld>
            <a:endParaRPr lang="en-US" altLang="zh-CN"/>
          </a:p>
        </p:txBody>
      </p:sp>
      <p:sp>
        <p:nvSpPr>
          <p:cNvPr id="6146" name="Rectangle 2"/>
          <p:cNvSpPr>
            <a:spLocks noGrp="1" noChangeArrowheads="1"/>
          </p:cNvSpPr>
          <p:nvPr>
            <p:ph type="title"/>
          </p:nvPr>
        </p:nvSpPr>
        <p:spPr/>
        <p:txBody>
          <a:bodyPr/>
          <a:lstStyle/>
          <a:p>
            <a:r>
              <a:rPr lang="en-US" altLang="zh-CN">
                <a:ea typeface="宋体" pitchFamily="2" charset="-122"/>
              </a:rPr>
              <a:t>2.1.2 Bandwidth-Limited Signals</a:t>
            </a:r>
          </a:p>
        </p:txBody>
      </p:sp>
      <p:sp>
        <p:nvSpPr>
          <p:cNvPr id="6147" name="Rectangle 3"/>
          <p:cNvSpPr>
            <a:spLocks noGrp="1" noChangeArrowheads="1"/>
          </p:cNvSpPr>
          <p:nvPr>
            <p:ph type="body" idx="1"/>
          </p:nvPr>
        </p:nvSpPr>
        <p:spPr>
          <a:xfrm>
            <a:off x="287338" y="5376863"/>
            <a:ext cx="8856662" cy="838200"/>
          </a:xfrm>
        </p:spPr>
        <p:txBody>
          <a:bodyPr/>
          <a:lstStyle/>
          <a:p>
            <a:pPr>
              <a:buFontTx/>
              <a:buNone/>
            </a:pPr>
            <a:r>
              <a:rPr lang="en-US" altLang="zh-CN">
                <a:ea typeface="宋体" pitchFamily="2" charset="-122"/>
              </a:rPr>
              <a:t>A binary signal and its root-mean-square Fourier amplitudes.</a:t>
            </a:r>
          </a:p>
          <a:p>
            <a:pPr>
              <a:buFontTx/>
              <a:buNone/>
            </a:pPr>
            <a:r>
              <a:rPr lang="en-US" altLang="zh-CN">
                <a:solidFill>
                  <a:schemeClr val="accent2"/>
                </a:solidFill>
                <a:ea typeface="宋体" pitchFamily="2" charset="-122"/>
              </a:rPr>
              <a:t>(b) – (c)</a:t>
            </a:r>
            <a:r>
              <a:rPr lang="en-US" altLang="zh-CN">
                <a:ea typeface="宋体" pitchFamily="2" charset="-122"/>
              </a:rPr>
              <a:t> Successive approximations to the original signal.</a:t>
            </a:r>
          </a:p>
        </p:txBody>
      </p:sp>
      <p:pic>
        <p:nvPicPr>
          <p:cNvPr id="6148" name="Picture 4" descr="2-01"/>
          <p:cNvPicPr>
            <a:picLocks noChangeAspect="1" noChangeArrowheads="1"/>
          </p:cNvPicPr>
          <p:nvPr/>
        </p:nvPicPr>
        <p:blipFill>
          <a:blip r:embed="rId2">
            <a:extLst>
              <a:ext uri="{28A0092B-C50C-407E-A947-70E740481C1C}">
                <a14:useLocalDpi xmlns:a14="http://schemas.microsoft.com/office/drawing/2010/main" val="0"/>
              </a:ext>
            </a:extLst>
          </a:blip>
          <a:srcRect b="43878"/>
          <a:stretch>
            <a:fillRect/>
          </a:stretch>
        </p:blipFill>
        <p:spPr bwMode="auto">
          <a:xfrm>
            <a:off x="1358900" y="1011238"/>
            <a:ext cx="6500813" cy="4494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0103152-DEF9-471B-8226-DE428CD02498}" type="datetime1">
              <a:rPr lang="zh-CN" altLang="en-US"/>
              <a:pPr/>
              <a:t>2019/11/16</a:t>
            </a:fld>
            <a:endParaRPr lang="en-US" altLang="zh-CN"/>
          </a:p>
        </p:txBody>
      </p:sp>
      <p:sp>
        <p:nvSpPr>
          <p:cNvPr id="6" name="页脚占位符 4"/>
          <p:cNvSpPr>
            <a:spLocks noGrp="1"/>
          </p:cNvSpPr>
          <p:nvPr>
            <p:ph type="ftr" sz="quarter" idx="11"/>
          </p:nvPr>
        </p:nvSpPr>
        <p:spPr/>
        <p:txBody>
          <a:bodyPr/>
          <a:lstStyle/>
          <a:p>
            <a:r>
              <a:rPr lang="zh-CN" altLang="en-US"/>
              <a:t>computer network</a:t>
            </a:r>
            <a:endParaRPr lang="en-US" altLang="zh-CN"/>
          </a:p>
        </p:txBody>
      </p:sp>
      <p:sp>
        <p:nvSpPr>
          <p:cNvPr id="7" name="灯片编号占位符 5"/>
          <p:cNvSpPr>
            <a:spLocks noGrp="1"/>
          </p:cNvSpPr>
          <p:nvPr>
            <p:ph type="sldNum" sz="quarter" idx="12"/>
          </p:nvPr>
        </p:nvSpPr>
        <p:spPr/>
        <p:txBody>
          <a:bodyPr/>
          <a:lstStyle/>
          <a:p>
            <a:fld id="{0C0591C2-00E5-4DAE-879D-72BE61F4BF2D}" type="slidenum">
              <a:rPr lang="zh-CN" altLang="en-US"/>
              <a:pPr/>
              <a:t>11</a:t>
            </a:fld>
            <a:endParaRPr lang="en-US" altLang="zh-CN"/>
          </a:p>
        </p:txBody>
      </p:sp>
      <p:sp>
        <p:nvSpPr>
          <p:cNvPr id="7170" name="Rectangle 2"/>
          <p:cNvSpPr>
            <a:spLocks noGrp="1" noChangeArrowheads="1"/>
          </p:cNvSpPr>
          <p:nvPr>
            <p:ph type="title"/>
          </p:nvPr>
        </p:nvSpPr>
        <p:spPr/>
        <p:txBody>
          <a:bodyPr/>
          <a:lstStyle/>
          <a:p>
            <a:r>
              <a:rPr lang="en-US" altLang="zh-CN">
                <a:ea typeface="宋体" pitchFamily="2" charset="-122"/>
              </a:rPr>
              <a:t>Bandwidth-Limited Signals (2)</a:t>
            </a:r>
          </a:p>
        </p:txBody>
      </p:sp>
      <p:sp>
        <p:nvSpPr>
          <p:cNvPr id="7171" name="Rectangle 3"/>
          <p:cNvSpPr>
            <a:spLocks noGrp="1" noChangeArrowheads="1"/>
          </p:cNvSpPr>
          <p:nvPr>
            <p:ph type="body" idx="1"/>
          </p:nvPr>
        </p:nvSpPr>
        <p:spPr>
          <a:xfrm>
            <a:off x="538163" y="5715000"/>
            <a:ext cx="7781925" cy="838200"/>
          </a:xfrm>
        </p:spPr>
        <p:txBody>
          <a:bodyPr/>
          <a:lstStyle/>
          <a:p>
            <a:pPr>
              <a:buFontTx/>
              <a:buNone/>
            </a:pPr>
            <a:r>
              <a:rPr lang="en-US" altLang="zh-CN">
                <a:solidFill>
                  <a:schemeClr val="accent2"/>
                </a:solidFill>
                <a:ea typeface="宋体" pitchFamily="2" charset="-122"/>
              </a:rPr>
              <a:t>(d) – (e)</a:t>
            </a:r>
            <a:r>
              <a:rPr lang="en-US" altLang="zh-CN">
                <a:ea typeface="宋体" pitchFamily="2" charset="-122"/>
              </a:rPr>
              <a:t> Successive approximations to the original signal.</a:t>
            </a:r>
          </a:p>
        </p:txBody>
      </p:sp>
      <p:pic>
        <p:nvPicPr>
          <p:cNvPr id="7172" name="Picture 4" descr="2-01"/>
          <p:cNvPicPr>
            <a:picLocks noChangeAspect="1" noChangeArrowheads="1"/>
          </p:cNvPicPr>
          <p:nvPr/>
        </p:nvPicPr>
        <p:blipFill>
          <a:blip r:embed="rId3" cstate="print">
            <a:extLst>
              <a:ext uri="{28A0092B-C50C-407E-A947-70E740481C1C}">
                <a14:useLocalDpi xmlns:a14="http://schemas.microsoft.com/office/drawing/2010/main" val="0"/>
              </a:ext>
            </a:extLst>
          </a:blip>
          <a:srcRect t="56754"/>
          <a:stretch>
            <a:fillRect/>
          </a:stretch>
        </p:blipFill>
        <p:spPr bwMode="auto">
          <a:xfrm>
            <a:off x="1624013" y="1454150"/>
            <a:ext cx="6005512" cy="3590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73039" y="133525"/>
            <a:ext cx="7711425" cy="634041"/>
          </a:xfrm>
        </p:spPr>
        <p:txBody>
          <a:bodyPr/>
          <a:lstStyle/>
          <a:p>
            <a:r>
              <a:rPr lang="zh-CN" altLang="en-US" sz="3200" b="1" dirty="0">
                <a:solidFill>
                  <a:schemeClr val="tx1"/>
                </a:solidFill>
                <a:ea typeface="宋体" pitchFamily="2" charset="-122"/>
              </a:rPr>
              <a:t>信道的最大数据传输率</a:t>
            </a:r>
          </a:p>
        </p:txBody>
      </p:sp>
      <p:sp>
        <p:nvSpPr>
          <p:cNvPr id="75780" name="Text Box 4"/>
          <p:cNvSpPr txBox="1">
            <a:spLocks noChangeArrowheads="1"/>
          </p:cNvSpPr>
          <p:nvPr/>
        </p:nvSpPr>
        <p:spPr bwMode="auto">
          <a:xfrm>
            <a:off x="573038" y="1084604"/>
            <a:ext cx="8223489" cy="359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57175" indent="-257175" algn="l" eaLnBrk="0" hangingPunct="0">
              <a:spcBef>
                <a:spcPts val="450"/>
              </a:spcBef>
              <a:buClr>
                <a:srgbClr val="000000"/>
              </a:buClr>
              <a:buFont typeface="Wingdings" panose="05000000000000000000" pitchFamily="2" charset="2"/>
              <a:buChar char="Ø"/>
            </a:pPr>
            <a:r>
              <a:rPr lang="en-US" altLang="zh-CN" sz="2400" dirty="0">
                <a:solidFill>
                  <a:srgbClr val="000000"/>
                </a:solidFill>
                <a:ea typeface="宋体" pitchFamily="2" charset="-122"/>
              </a:rPr>
              <a:t> Bandwidth limited data rate</a:t>
            </a:r>
          </a:p>
          <a:p>
            <a:pPr marL="271463" lvl="1" algn="l" eaLnBrk="0" hangingPunct="0">
              <a:spcBef>
                <a:spcPts val="450"/>
              </a:spcBef>
              <a:buFontTx/>
              <a:buChar char="•"/>
            </a:pPr>
            <a:r>
              <a:rPr lang="en-US" altLang="zh-CN" sz="2000" dirty="0">
                <a:solidFill>
                  <a:srgbClr val="000000"/>
                </a:solidFill>
                <a:ea typeface="宋体" pitchFamily="2" charset="-122"/>
              </a:rPr>
              <a:t> </a:t>
            </a:r>
            <a:r>
              <a:rPr lang="zh-CN" altLang="en-US" dirty="0">
                <a:solidFill>
                  <a:srgbClr val="000000"/>
                </a:solidFill>
                <a:ea typeface="宋体" pitchFamily="2" charset="-122"/>
              </a:rPr>
              <a:t>无噪声信道：</a:t>
            </a:r>
            <a:r>
              <a:rPr lang="en-US" altLang="zh-CN" b="1" dirty="0" err="1">
                <a:solidFill>
                  <a:srgbClr val="000000"/>
                </a:solidFill>
                <a:ea typeface="宋体" pitchFamily="2" charset="-122"/>
              </a:rPr>
              <a:t>Nyquist’s</a:t>
            </a:r>
            <a:r>
              <a:rPr lang="en-US" altLang="zh-CN" b="1" dirty="0">
                <a:solidFill>
                  <a:srgbClr val="000000"/>
                </a:solidFill>
                <a:ea typeface="宋体" pitchFamily="2" charset="-122"/>
              </a:rPr>
              <a:t> theorem</a:t>
            </a:r>
            <a:r>
              <a:rPr lang="en-US" altLang="zh-CN" dirty="0">
                <a:solidFill>
                  <a:srgbClr val="000000"/>
                </a:solidFill>
                <a:ea typeface="宋体" pitchFamily="2" charset="-122"/>
              </a:rPr>
              <a:t>:    maximum data rate = 2H log</a:t>
            </a:r>
            <a:r>
              <a:rPr lang="en-US" altLang="zh-CN" baseline="-25000" dirty="0">
                <a:solidFill>
                  <a:srgbClr val="000000"/>
                </a:solidFill>
                <a:ea typeface="宋体" pitchFamily="2" charset="-122"/>
              </a:rPr>
              <a:t>2</a:t>
            </a:r>
            <a:r>
              <a:rPr lang="en-US" altLang="zh-CN" dirty="0">
                <a:solidFill>
                  <a:srgbClr val="000000"/>
                </a:solidFill>
                <a:ea typeface="宋体" pitchFamily="2" charset="-122"/>
              </a:rPr>
              <a:t> V  bps</a:t>
            </a:r>
          </a:p>
          <a:p>
            <a:pPr marL="271463" lvl="1" algn="l" eaLnBrk="0" hangingPunct="0">
              <a:spcBef>
                <a:spcPts val="450"/>
              </a:spcBef>
              <a:buFontTx/>
              <a:buChar char="•"/>
            </a:pPr>
            <a:r>
              <a:rPr lang="en-US" altLang="zh-CN" dirty="0">
                <a:solidFill>
                  <a:srgbClr val="000000"/>
                </a:solidFill>
                <a:ea typeface="宋体" pitchFamily="2" charset="-122"/>
              </a:rPr>
              <a:t> </a:t>
            </a:r>
            <a:r>
              <a:rPr lang="zh-CN" altLang="en-US" dirty="0">
                <a:solidFill>
                  <a:srgbClr val="000000"/>
                </a:solidFill>
                <a:ea typeface="宋体" pitchFamily="2" charset="-122"/>
              </a:rPr>
              <a:t>有噪声信道：</a:t>
            </a:r>
            <a:r>
              <a:rPr lang="en-US" altLang="zh-CN" b="1" dirty="0">
                <a:solidFill>
                  <a:srgbClr val="000000"/>
                </a:solidFill>
                <a:ea typeface="宋体" pitchFamily="2" charset="-122"/>
              </a:rPr>
              <a:t>Shannon’s theorem</a:t>
            </a:r>
            <a:r>
              <a:rPr lang="en-US" altLang="zh-CN" dirty="0">
                <a:solidFill>
                  <a:srgbClr val="000000"/>
                </a:solidFill>
                <a:ea typeface="宋体" pitchFamily="2" charset="-122"/>
              </a:rPr>
              <a:t>: maximum data rate = Hlog</a:t>
            </a:r>
            <a:r>
              <a:rPr lang="en-US" altLang="zh-CN" baseline="-25000" dirty="0">
                <a:solidFill>
                  <a:srgbClr val="000000"/>
                </a:solidFill>
                <a:ea typeface="宋体" pitchFamily="2" charset="-122"/>
              </a:rPr>
              <a:t>2</a:t>
            </a:r>
            <a:r>
              <a:rPr lang="en-US" altLang="zh-CN" dirty="0">
                <a:solidFill>
                  <a:srgbClr val="000000"/>
                </a:solidFill>
                <a:ea typeface="宋体" pitchFamily="2" charset="-122"/>
              </a:rPr>
              <a:t> (1+S/N)  bps</a:t>
            </a:r>
          </a:p>
          <a:p>
            <a:pPr marL="257175" indent="-257175" algn="l" eaLnBrk="0" hangingPunct="0">
              <a:spcBef>
                <a:spcPts val="900"/>
              </a:spcBef>
              <a:buClr>
                <a:srgbClr val="000000"/>
              </a:buClr>
              <a:buFont typeface="Wingdings" panose="05000000000000000000" pitchFamily="2" charset="2"/>
              <a:buChar char="Ø"/>
            </a:pPr>
            <a:r>
              <a:rPr lang="en-US" altLang="zh-CN" sz="2400" dirty="0">
                <a:solidFill>
                  <a:srgbClr val="000000"/>
                </a:solidFill>
                <a:ea typeface="宋体" pitchFamily="2" charset="-122"/>
              </a:rPr>
              <a:t>Example:</a:t>
            </a:r>
          </a:p>
          <a:p>
            <a:pPr indent="271463" algn="l" eaLnBrk="0" hangingPunct="0">
              <a:spcBef>
                <a:spcPts val="900"/>
              </a:spcBef>
            </a:pPr>
            <a:r>
              <a:rPr lang="en-US" altLang="zh-CN" dirty="0">
                <a:solidFill>
                  <a:srgbClr val="000000"/>
                </a:solidFill>
                <a:ea typeface="宋体" pitchFamily="2" charset="-122"/>
              </a:rPr>
              <a:t>(1) if H = 3k Hz, S/N = 1000, maximum data rate ≈ 10H = 30kbps (Shannon)</a:t>
            </a:r>
          </a:p>
          <a:p>
            <a:pPr indent="271463" algn="l" eaLnBrk="0" hangingPunct="0">
              <a:spcBef>
                <a:spcPts val="900"/>
              </a:spcBef>
            </a:pPr>
            <a:r>
              <a:rPr lang="en-US" altLang="zh-CN" dirty="0">
                <a:solidFill>
                  <a:srgbClr val="000000"/>
                </a:solidFill>
                <a:ea typeface="宋体" pitchFamily="2" charset="-122"/>
              </a:rPr>
              <a:t>(2) data rate for voice call over a telephone cable is 64kbps (</a:t>
            </a:r>
            <a:r>
              <a:rPr lang="en-US" altLang="zh-CN" dirty="0" err="1">
                <a:solidFill>
                  <a:srgbClr val="000000"/>
                </a:solidFill>
                <a:ea typeface="宋体" pitchFamily="2" charset="-122"/>
              </a:rPr>
              <a:t>Nyquist</a:t>
            </a:r>
            <a:r>
              <a:rPr lang="en-US" altLang="zh-CN" dirty="0">
                <a:solidFill>
                  <a:srgbClr val="000000"/>
                </a:solidFill>
                <a:ea typeface="宋体" pitchFamily="2" charset="-122"/>
              </a:rPr>
              <a:t>)</a:t>
            </a:r>
          </a:p>
          <a:p>
            <a:pPr algn="l" eaLnBrk="0" hangingPunct="0">
              <a:spcBef>
                <a:spcPts val="900"/>
              </a:spcBef>
            </a:pPr>
            <a:r>
              <a:rPr lang="en-US" altLang="zh-CN" dirty="0">
                <a:solidFill>
                  <a:srgbClr val="000000"/>
                </a:solidFill>
                <a:ea typeface="宋体" pitchFamily="2" charset="-122"/>
              </a:rPr>
              <a:t>	</a:t>
            </a:r>
            <a:r>
              <a:rPr lang="zh-CN" altLang="en-US" dirty="0">
                <a:solidFill>
                  <a:srgbClr val="000000"/>
                </a:solidFill>
                <a:ea typeface="宋体" pitchFamily="2" charset="-122"/>
              </a:rPr>
              <a:t>（线路带宽</a:t>
            </a:r>
            <a:r>
              <a:rPr lang="en-US" altLang="zh-CN" dirty="0">
                <a:solidFill>
                  <a:srgbClr val="000000"/>
                </a:solidFill>
                <a:ea typeface="宋体" pitchFamily="2" charset="-122"/>
              </a:rPr>
              <a:t>4kHz</a:t>
            </a:r>
            <a:r>
              <a:rPr lang="zh-CN" altLang="en-US" dirty="0">
                <a:solidFill>
                  <a:srgbClr val="000000"/>
                </a:solidFill>
                <a:ea typeface="宋体" pitchFamily="2" charset="-122"/>
              </a:rPr>
              <a:t>，话音采样后使用</a:t>
            </a:r>
            <a:r>
              <a:rPr lang="en-US" altLang="zh-CN" dirty="0">
                <a:solidFill>
                  <a:srgbClr val="000000"/>
                </a:solidFill>
                <a:ea typeface="宋体" pitchFamily="2" charset="-122"/>
              </a:rPr>
              <a:t>256</a:t>
            </a:r>
            <a:r>
              <a:rPr lang="zh-CN" altLang="en-US" dirty="0">
                <a:solidFill>
                  <a:srgbClr val="000000"/>
                </a:solidFill>
                <a:ea typeface="宋体" pitchFamily="2" charset="-122"/>
              </a:rPr>
              <a:t>级即</a:t>
            </a:r>
            <a:r>
              <a:rPr lang="en-US" altLang="zh-CN" dirty="0">
                <a:solidFill>
                  <a:srgbClr val="000000"/>
                </a:solidFill>
                <a:ea typeface="宋体" pitchFamily="2" charset="-122"/>
              </a:rPr>
              <a:t>8</a:t>
            </a:r>
            <a:r>
              <a:rPr lang="zh-CN" altLang="en-US" dirty="0">
                <a:solidFill>
                  <a:srgbClr val="000000"/>
                </a:solidFill>
                <a:ea typeface="宋体" pitchFamily="2" charset="-122"/>
              </a:rPr>
              <a:t>比特量化。）</a:t>
            </a:r>
            <a:endParaRPr lang="en-US" altLang="zh-CN" dirty="0">
              <a:solidFill>
                <a:srgbClr val="000000"/>
              </a:solidFill>
              <a:ea typeface="宋体" pitchFamily="2" charset="-122"/>
            </a:endParaRPr>
          </a:p>
          <a:p>
            <a:pPr indent="271463" algn="l" eaLnBrk="0" hangingPunct="0">
              <a:spcBef>
                <a:spcPts val="900"/>
              </a:spcBef>
            </a:pPr>
            <a:r>
              <a:rPr lang="en-US" altLang="zh-CN" dirty="0">
                <a:solidFill>
                  <a:srgbClr val="000000"/>
                </a:solidFill>
                <a:ea typeface="宋体" pitchFamily="2" charset="-122"/>
              </a:rPr>
              <a:t>(3) 56-kbps modem (</a:t>
            </a:r>
            <a:r>
              <a:rPr lang="en-US" altLang="zh-CN" dirty="0" err="1">
                <a:solidFill>
                  <a:srgbClr val="000000"/>
                </a:solidFill>
                <a:ea typeface="宋体" pitchFamily="2" charset="-122"/>
              </a:rPr>
              <a:t>Nyquist</a:t>
            </a:r>
            <a:r>
              <a:rPr lang="en-US" altLang="zh-CN" dirty="0">
                <a:solidFill>
                  <a:srgbClr val="000000"/>
                </a:solidFill>
                <a:ea typeface="宋体" pitchFamily="2" charset="-122"/>
              </a:rPr>
              <a:t>)</a:t>
            </a:r>
            <a:endParaRPr lang="zh-CN" altLang="en-US" sz="2400" dirty="0">
              <a:solidFill>
                <a:srgbClr val="000000"/>
              </a:solidFill>
              <a:ea typeface="宋体" pitchFamily="2" charset="-122"/>
            </a:endParaRPr>
          </a:p>
        </p:txBody>
      </p:sp>
      <p:pic>
        <p:nvPicPr>
          <p:cNvPr id="75782"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84064" y="4566487"/>
            <a:ext cx="3712463" cy="219305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4487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FC2B257-703F-4E86-8BC4-B052FE59E3F3}" type="datetime1">
              <a:rPr lang="zh-CN" altLang="en-US"/>
              <a:pPr/>
              <a:t>2019/11/16</a:t>
            </a:fld>
            <a:endParaRPr lang="en-US" altLang="zh-CN"/>
          </a:p>
        </p:txBody>
      </p:sp>
      <p:sp>
        <p:nvSpPr>
          <p:cNvPr id="6" name="页脚占位符 4"/>
          <p:cNvSpPr>
            <a:spLocks noGrp="1"/>
          </p:cNvSpPr>
          <p:nvPr>
            <p:ph type="ftr" sz="quarter" idx="11"/>
          </p:nvPr>
        </p:nvSpPr>
        <p:spPr/>
        <p:txBody>
          <a:bodyPr/>
          <a:lstStyle/>
          <a:p>
            <a:r>
              <a:rPr lang="zh-CN" altLang="en-US"/>
              <a:t>computer network</a:t>
            </a:r>
            <a:endParaRPr lang="en-US" altLang="zh-CN"/>
          </a:p>
        </p:txBody>
      </p:sp>
      <p:sp>
        <p:nvSpPr>
          <p:cNvPr id="7" name="灯片编号占位符 5"/>
          <p:cNvSpPr>
            <a:spLocks noGrp="1"/>
          </p:cNvSpPr>
          <p:nvPr>
            <p:ph type="sldNum" sz="quarter" idx="12"/>
          </p:nvPr>
        </p:nvSpPr>
        <p:spPr/>
        <p:txBody>
          <a:bodyPr/>
          <a:lstStyle/>
          <a:p>
            <a:fld id="{BB1E99BE-9882-4FCD-A630-A19CD0AACC2B}" type="slidenum">
              <a:rPr lang="zh-CN" altLang="en-US"/>
              <a:pPr/>
              <a:t>13</a:t>
            </a:fld>
            <a:endParaRPr lang="en-US" altLang="zh-CN"/>
          </a:p>
        </p:txBody>
      </p:sp>
      <p:sp>
        <p:nvSpPr>
          <p:cNvPr id="17410" name="Rectangle 2"/>
          <p:cNvSpPr>
            <a:spLocks noGrp="1" noChangeArrowheads="1"/>
          </p:cNvSpPr>
          <p:nvPr>
            <p:ph type="title"/>
          </p:nvPr>
        </p:nvSpPr>
        <p:spPr/>
        <p:txBody>
          <a:bodyPr/>
          <a:lstStyle/>
          <a:p>
            <a:r>
              <a:rPr lang="en-US" altLang="zh-CN">
                <a:ea typeface="宋体" pitchFamily="2" charset="-122"/>
              </a:rPr>
              <a:t>The Electromagnetic Spectrum</a:t>
            </a:r>
          </a:p>
        </p:txBody>
      </p:sp>
      <p:sp>
        <p:nvSpPr>
          <p:cNvPr id="17411" name="Rectangle 3"/>
          <p:cNvSpPr>
            <a:spLocks noGrp="1" noChangeArrowheads="1"/>
          </p:cNvSpPr>
          <p:nvPr>
            <p:ph type="body" idx="1"/>
          </p:nvPr>
        </p:nvSpPr>
        <p:spPr/>
        <p:txBody>
          <a:bodyPr/>
          <a:lstStyle/>
          <a:p>
            <a:pPr algn="ctr">
              <a:buFontTx/>
              <a:buNone/>
            </a:pPr>
            <a:r>
              <a:rPr lang="en-US" altLang="zh-CN" dirty="0">
                <a:ea typeface="宋体" pitchFamily="2" charset="-122"/>
              </a:rPr>
              <a:t>The electromagnetic spectrum and its uses for communication.</a:t>
            </a:r>
          </a:p>
        </p:txBody>
      </p:sp>
      <p:pic>
        <p:nvPicPr>
          <p:cNvPr id="17412" name="Picture 4" descr="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1414463"/>
            <a:ext cx="7129462" cy="3954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66EE02D-6F52-47EB-93AC-6908999C8E8B}" type="datetime1">
              <a:rPr lang="zh-CN" altLang="en-US"/>
              <a:pPr/>
              <a:t>2019/11/16</a:t>
            </a:fld>
            <a:endParaRPr lang="en-US" altLang="zh-CN"/>
          </a:p>
        </p:txBody>
      </p:sp>
      <p:sp>
        <p:nvSpPr>
          <p:cNvPr id="6" name="页脚占位符 4"/>
          <p:cNvSpPr>
            <a:spLocks noGrp="1"/>
          </p:cNvSpPr>
          <p:nvPr>
            <p:ph type="ftr" sz="quarter" idx="11"/>
          </p:nvPr>
        </p:nvSpPr>
        <p:spPr/>
        <p:txBody>
          <a:bodyPr/>
          <a:lstStyle/>
          <a:p>
            <a:r>
              <a:rPr lang="zh-CN" altLang="en-US"/>
              <a:t>computer network</a:t>
            </a:r>
            <a:endParaRPr lang="en-US" altLang="zh-CN"/>
          </a:p>
        </p:txBody>
      </p:sp>
      <p:sp>
        <p:nvSpPr>
          <p:cNvPr id="7" name="灯片编号占位符 5"/>
          <p:cNvSpPr>
            <a:spLocks noGrp="1"/>
          </p:cNvSpPr>
          <p:nvPr>
            <p:ph type="sldNum" sz="quarter" idx="12"/>
          </p:nvPr>
        </p:nvSpPr>
        <p:spPr/>
        <p:txBody>
          <a:bodyPr/>
          <a:lstStyle/>
          <a:p>
            <a:fld id="{997D7B6E-A912-4B43-91E0-58A91D4DD24B}" type="slidenum">
              <a:rPr lang="zh-CN" altLang="en-US"/>
              <a:pPr/>
              <a:t>14</a:t>
            </a:fld>
            <a:endParaRPr lang="en-US" altLang="zh-CN"/>
          </a:p>
        </p:txBody>
      </p:sp>
      <p:sp>
        <p:nvSpPr>
          <p:cNvPr id="21506" name="Rectangle 2"/>
          <p:cNvSpPr>
            <a:spLocks noGrp="1" noChangeArrowheads="1"/>
          </p:cNvSpPr>
          <p:nvPr>
            <p:ph type="title"/>
          </p:nvPr>
        </p:nvSpPr>
        <p:spPr/>
        <p:txBody>
          <a:bodyPr/>
          <a:lstStyle/>
          <a:p>
            <a:r>
              <a:rPr lang="en-US" altLang="zh-CN">
                <a:ea typeface="宋体" pitchFamily="2" charset="-122"/>
              </a:rPr>
              <a:t>Communication Satellites</a:t>
            </a:r>
          </a:p>
        </p:txBody>
      </p:sp>
      <p:sp>
        <p:nvSpPr>
          <p:cNvPr id="21507" name="Rectangle 3"/>
          <p:cNvSpPr>
            <a:spLocks noGrp="1" noChangeArrowheads="1"/>
          </p:cNvSpPr>
          <p:nvPr>
            <p:ph type="body" idx="1"/>
          </p:nvPr>
        </p:nvSpPr>
        <p:spPr>
          <a:xfrm>
            <a:off x="576263" y="5135563"/>
            <a:ext cx="7753350" cy="1265237"/>
          </a:xfrm>
        </p:spPr>
        <p:txBody>
          <a:bodyPr/>
          <a:lstStyle/>
          <a:p>
            <a:pPr algn="ctr">
              <a:buFontTx/>
              <a:buNone/>
            </a:pPr>
            <a:r>
              <a:rPr lang="en-US" altLang="zh-CN">
                <a:ea typeface="宋体" pitchFamily="2" charset="-122"/>
              </a:rPr>
              <a:t>Communication satellites and some of their properties, including altitude above the earth, round-trip delay time and number of satellites needed for global coverage.</a:t>
            </a:r>
          </a:p>
        </p:txBody>
      </p:sp>
      <p:pic>
        <p:nvPicPr>
          <p:cNvPr id="21508" name="Picture 4" descr="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1366838"/>
            <a:ext cx="6656388" cy="3692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chemeClr val="tx1"/>
                </a:solidFill>
                <a:ea typeface="宋体" pitchFamily="2" charset="-122"/>
              </a:rPr>
              <a:t>关于比特率与</a:t>
            </a:r>
            <a:r>
              <a:rPr lang="zh-CN" altLang="en-US" sz="4000" b="1" dirty="0" smtClean="0">
                <a:solidFill>
                  <a:schemeClr val="tx1"/>
                </a:solidFill>
                <a:ea typeface="宋体" pitchFamily="2" charset="-122"/>
              </a:rPr>
              <a:t>波特率</a:t>
            </a:r>
            <a:endParaRPr lang="zh-CN" altLang="en-US" sz="4000" b="1" dirty="0">
              <a:solidFill>
                <a:schemeClr val="tx1"/>
              </a:solidFill>
            </a:endParaRPr>
          </a:p>
        </p:txBody>
      </p:sp>
      <p:sp>
        <p:nvSpPr>
          <p:cNvPr id="7" name="矩形 6"/>
          <p:cNvSpPr/>
          <p:nvPr/>
        </p:nvSpPr>
        <p:spPr>
          <a:xfrm>
            <a:off x="342900" y="1817776"/>
            <a:ext cx="8328135" cy="3893374"/>
          </a:xfrm>
          <a:prstGeom prst="rect">
            <a:avLst/>
          </a:prstGeom>
        </p:spPr>
        <p:txBody>
          <a:bodyPr wrap="square">
            <a:spAutoFit/>
          </a:bodyPr>
          <a:lstStyle/>
          <a:p>
            <a:pPr algn="l">
              <a:lnSpc>
                <a:spcPct val="150000"/>
              </a:lnSpc>
              <a:spcBef>
                <a:spcPts val="600"/>
              </a:spcBef>
            </a:pPr>
            <a:r>
              <a:rPr lang="zh-CN" altLang="en-US" sz="2400" b="1" dirty="0" smtClean="0"/>
              <a:t>比特率：线</a:t>
            </a:r>
            <a:r>
              <a:rPr lang="zh-CN" altLang="zh-CN" sz="2400" b="1" dirty="0" smtClean="0"/>
              <a:t>路</a:t>
            </a:r>
            <a:r>
              <a:rPr lang="en-US" altLang="zh-CN" sz="2400" b="1" dirty="0" smtClean="0"/>
              <a:t>A</a:t>
            </a:r>
            <a:r>
              <a:rPr lang="zh-CN" altLang="en-US" sz="2400" b="1" dirty="0" smtClean="0"/>
              <a:t>（</a:t>
            </a:r>
            <a:r>
              <a:rPr lang="en-US" altLang="zh-CN" sz="2400" b="1" dirty="0"/>
              <a:t> 3000bps </a:t>
            </a:r>
            <a:r>
              <a:rPr lang="zh-CN" altLang="en-US" sz="2400" b="1" dirty="0" smtClean="0"/>
              <a:t>）：传输性能为每秒</a:t>
            </a:r>
            <a:r>
              <a:rPr lang="en-US" altLang="zh-CN" sz="2400" b="1" dirty="0" smtClean="0"/>
              <a:t>3000</a:t>
            </a:r>
            <a:r>
              <a:rPr lang="zh-CN" altLang="en-US" sz="2400" b="1" dirty="0" smtClean="0"/>
              <a:t>个比特。</a:t>
            </a:r>
            <a:endParaRPr lang="en-US" altLang="zh-CN" sz="2400" b="1" dirty="0" smtClean="0"/>
          </a:p>
          <a:p>
            <a:pPr algn="l">
              <a:spcBef>
                <a:spcPts val="600"/>
              </a:spcBef>
            </a:pPr>
            <a:endParaRPr lang="en-US" altLang="zh-CN" sz="2400" b="1" dirty="0" smtClean="0"/>
          </a:p>
          <a:p>
            <a:pPr algn="l">
              <a:spcBef>
                <a:spcPts val="600"/>
              </a:spcBef>
            </a:pPr>
            <a:r>
              <a:rPr lang="zh-CN" altLang="en-US" sz="2400" b="1" dirty="0" smtClean="0"/>
              <a:t>波特率：</a:t>
            </a:r>
            <a:r>
              <a:rPr lang="zh-CN" altLang="zh-CN" sz="2400" b="1" dirty="0" smtClean="0"/>
              <a:t>线路</a:t>
            </a:r>
            <a:r>
              <a:rPr lang="en-US" altLang="zh-CN" sz="2400" b="1" dirty="0" smtClean="0"/>
              <a:t>B</a:t>
            </a:r>
            <a:r>
              <a:rPr lang="zh-CN" altLang="en-US" sz="2400" b="1" dirty="0" smtClean="0"/>
              <a:t>（</a:t>
            </a:r>
            <a:r>
              <a:rPr lang="en-US" altLang="zh-CN" sz="2400" b="1" dirty="0"/>
              <a:t> 3000</a:t>
            </a:r>
            <a:r>
              <a:rPr lang="zh-CN" altLang="zh-CN" sz="2400" b="1" dirty="0"/>
              <a:t>波特</a:t>
            </a:r>
            <a:r>
              <a:rPr lang="zh-CN" altLang="en-US" sz="2400" b="1" dirty="0" smtClean="0"/>
              <a:t>）：传输性能为每秒</a:t>
            </a:r>
            <a:r>
              <a:rPr lang="en-US" altLang="zh-CN" sz="2400" b="1" dirty="0" smtClean="0"/>
              <a:t>3000</a:t>
            </a:r>
            <a:r>
              <a:rPr lang="zh-CN" altLang="en-US" sz="2400" b="1" dirty="0"/>
              <a:t>个</a:t>
            </a:r>
            <a:r>
              <a:rPr lang="zh-CN" altLang="en-US" sz="2400" b="1" dirty="0" smtClean="0"/>
              <a:t>符号。</a:t>
            </a:r>
            <a:endParaRPr lang="en-US" altLang="zh-CN" sz="2400" b="1" dirty="0" smtClean="0"/>
          </a:p>
          <a:p>
            <a:pPr algn="l">
              <a:spcBef>
                <a:spcPts val="600"/>
              </a:spcBef>
            </a:pPr>
            <a:endParaRPr lang="en-US" altLang="zh-CN" sz="2400" b="1" dirty="0" smtClean="0"/>
          </a:p>
          <a:p>
            <a:pPr algn="l">
              <a:lnSpc>
                <a:spcPct val="150000"/>
              </a:lnSpc>
              <a:spcBef>
                <a:spcPts val="600"/>
              </a:spcBef>
            </a:pPr>
            <a:r>
              <a:rPr lang="en-US" altLang="zh-CN" sz="2400" b="1" dirty="0" smtClean="0"/>
              <a:t>	</a:t>
            </a:r>
            <a:r>
              <a:rPr lang="zh-CN" altLang="en-US" sz="2400" b="1" dirty="0" smtClean="0"/>
              <a:t>由于单个符号可表达多个比特信息，后者的实际传输比特率大于前者。</a:t>
            </a:r>
            <a:endParaRPr lang="en-US" altLang="zh-CN" sz="2400" b="1" dirty="0" smtClean="0"/>
          </a:p>
          <a:p>
            <a:pPr algn="l">
              <a:lnSpc>
                <a:spcPct val="150000"/>
              </a:lnSpc>
              <a:spcBef>
                <a:spcPts val="600"/>
              </a:spcBef>
            </a:pPr>
            <a:endParaRPr lang="zh-CN" altLang="en-US" sz="2800" dirty="0"/>
          </a:p>
        </p:txBody>
      </p:sp>
    </p:spTree>
    <p:extLst>
      <p:ext uri="{BB962C8B-B14F-4D97-AF65-F5344CB8AC3E}">
        <p14:creationId xmlns:p14="http://schemas.microsoft.com/office/powerpoint/2010/main" val="4282325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723900"/>
          </a:xfrm>
        </p:spPr>
        <p:txBody>
          <a:bodyPr/>
          <a:lstStyle/>
          <a:p>
            <a:r>
              <a:rPr kumimoji="1" lang="zh-CN" altLang="en-US" sz="3200" b="1" dirty="0" smtClean="0">
                <a:solidFill>
                  <a:srgbClr val="0000CC"/>
                </a:solidFill>
                <a:latin typeface="宋体" panose="02010600030101010101" pitchFamily="2" charset="-122"/>
                <a:ea typeface="宋体" panose="02010600030101010101" pitchFamily="2" charset="-122"/>
              </a:rPr>
              <a:t>数字信号</a:t>
            </a:r>
            <a:r>
              <a:rPr kumimoji="1" lang="en-US" altLang="zh-CN" sz="3200" b="1" dirty="0">
                <a:solidFill>
                  <a:srgbClr val="0000CC"/>
                </a:solidFill>
                <a:latin typeface="宋体" panose="02010600030101010101" pitchFamily="2" charset="-122"/>
                <a:ea typeface="宋体" panose="02010600030101010101" pitchFamily="2" charset="-122"/>
                <a:sym typeface="Wingdings" panose="05000000000000000000" pitchFamily="2" charset="2"/>
              </a:rPr>
              <a:t> </a:t>
            </a:r>
            <a:r>
              <a:rPr kumimoji="1" lang="zh-CN" altLang="en-US" sz="3200" b="1" dirty="0" smtClean="0">
                <a:solidFill>
                  <a:srgbClr val="0000CC"/>
                </a:solidFill>
                <a:latin typeface="宋体" panose="02010600030101010101" pitchFamily="2" charset="-122"/>
                <a:ea typeface="宋体" panose="02010600030101010101" pitchFamily="2" charset="-122"/>
                <a:sym typeface="Wingdings" panose="05000000000000000000" pitchFamily="2" charset="2"/>
              </a:rPr>
              <a:t>模拟</a:t>
            </a:r>
            <a:r>
              <a:rPr kumimoji="1" lang="zh-CN" altLang="en-US" sz="3200" b="1" dirty="0" smtClean="0">
                <a:solidFill>
                  <a:srgbClr val="0000CC"/>
                </a:solidFill>
                <a:latin typeface="宋体" panose="02010600030101010101" pitchFamily="2" charset="-122"/>
                <a:ea typeface="宋体" panose="02010600030101010101" pitchFamily="2" charset="-122"/>
              </a:rPr>
              <a:t>信号</a:t>
            </a:r>
            <a:r>
              <a:rPr kumimoji="1" lang="zh-CN" altLang="en-US" sz="3200" b="1" dirty="0">
                <a:solidFill>
                  <a:srgbClr val="0000CC"/>
                </a:solidFill>
                <a:latin typeface="宋体" panose="02010600030101010101" pitchFamily="2" charset="-122"/>
                <a:ea typeface="宋体" panose="02010600030101010101" pitchFamily="2" charset="-122"/>
              </a:rPr>
              <a:t>：</a:t>
            </a:r>
            <a:r>
              <a:rPr lang="zh-CN" altLang="en-US" sz="3200" b="1" dirty="0" smtClean="0">
                <a:solidFill>
                  <a:srgbClr val="0000CC"/>
                </a:solidFill>
                <a:ea typeface="宋体" pitchFamily="2" charset="-122"/>
              </a:rPr>
              <a:t>调制方式</a:t>
            </a:r>
            <a:endParaRPr lang="en-US" altLang="zh-CN" sz="3200" b="1" dirty="0">
              <a:solidFill>
                <a:srgbClr val="0000CC"/>
              </a:solidFill>
              <a:ea typeface="宋体" pitchFamily="2" charset="-122"/>
            </a:endParaRPr>
          </a:p>
        </p:txBody>
      </p:sp>
      <p:sp>
        <p:nvSpPr>
          <p:cNvPr id="31747" name="Rectangle 3"/>
          <p:cNvSpPr>
            <a:spLocks noGrp="1" noChangeArrowheads="1"/>
          </p:cNvSpPr>
          <p:nvPr>
            <p:ph type="body" sz="half" idx="1"/>
          </p:nvPr>
        </p:nvSpPr>
        <p:spPr>
          <a:xfrm>
            <a:off x="204788" y="5884863"/>
            <a:ext cx="4232275" cy="1150937"/>
          </a:xfrm>
        </p:spPr>
        <p:txBody>
          <a:bodyPr/>
          <a:lstStyle/>
          <a:p>
            <a:pPr marL="0" indent="0">
              <a:buFontTx/>
              <a:buNone/>
            </a:pPr>
            <a:r>
              <a:rPr lang="zh-CN" altLang="en-US" sz="2000" b="1" dirty="0">
                <a:ea typeface="宋体" pitchFamily="2" charset="-122"/>
              </a:rPr>
              <a:t> </a:t>
            </a:r>
            <a:r>
              <a:rPr lang="en-US" altLang="zh-CN" sz="2000" b="1" dirty="0">
                <a:ea typeface="宋体" pitchFamily="2" charset="-122"/>
              </a:rPr>
              <a:t>(a) A binary </a:t>
            </a:r>
            <a:r>
              <a:rPr lang="en-US" altLang="zh-CN" sz="2000" b="1" dirty="0" smtClean="0">
                <a:ea typeface="宋体" pitchFamily="2" charset="-122"/>
              </a:rPr>
              <a:t>signal</a:t>
            </a:r>
            <a:r>
              <a:rPr lang="zh-CN" altLang="en-US" sz="2000" b="1" dirty="0" smtClean="0">
                <a:ea typeface="宋体" pitchFamily="2" charset="-122"/>
              </a:rPr>
              <a:t>（数字信号）</a:t>
            </a:r>
            <a:endParaRPr lang="en-US" altLang="zh-CN" sz="2000" b="1" dirty="0">
              <a:ea typeface="宋体" pitchFamily="2" charset="-122"/>
            </a:endParaRPr>
          </a:p>
          <a:p>
            <a:pPr marL="0" indent="0">
              <a:buFontTx/>
              <a:buNone/>
            </a:pPr>
            <a:r>
              <a:rPr lang="en-US" altLang="zh-CN" sz="2000" b="1" dirty="0">
                <a:ea typeface="宋体" pitchFamily="2" charset="-122"/>
              </a:rPr>
              <a:t> (b) Amplitude modulation(</a:t>
            </a:r>
            <a:r>
              <a:rPr lang="zh-CN" altLang="en-US" sz="2000" b="1" dirty="0">
                <a:ea typeface="宋体" pitchFamily="2" charset="-122"/>
              </a:rPr>
              <a:t>振幅调制</a:t>
            </a:r>
            <a:r>
              <a:rPr lang="en-US" altLang="zh-CN" sz="2000" b="1" dirty="0">
                <a:ea typeface="宋体" pitchFamily="2" charset="-122"/>
              </a:rPr>
              <a:t>)</a:t>
            </a:r>
          </a:p>
        </p:txBody>
      </p:sp>
      <p:sp>
        <p:nvSpPr>
          <p:cNvPr id="31748" name="Rectangle 4"/>
          <p:cNvSpPr>
            <a:spLocks noGrp="1" noChangeArrowheads="1"/>
          </p:cNvSpPr>
          <p:nvPr>
            <p:ph type="body" sz="half" idx="2"/>
          </p:nvPr>
        </p:nvSpPr>
        <p:spPr>
          <a:xfrm>
            <a:off x="4648200" y="5851525"/>
            <a:ext cx="4495800" cy="1101725"/>
          </a:xfrm>
        </p:spPr>
        <p:txBody>
          <a:bodyPr/>
          <a:lstStyle/>
          <a:p>
            <a:pPr marL="381000" indent="-381000">
              <a:buFontTx/>
              <a:buNone/>
            </a:pPr>
            <a:r>
              <a:rPr lang="en-US" altLang="zh-CN" sz="2000" b="1" dirty="0">
                <a:ea typeface="宋体" pitchFamily="2" charset="-122"/>
              </a:rPr>
              <a:t>(c) Frequency modulation(</a:t>
            </a:r>
            <a:r>
              <a:rPr lang="zh-CN" altLang="en-US" sz="2000" b="1" dirty="0">
                <a:ea typeface="宋体" pitchFamily="2" charset="-122"/>
              </a:rPr>
              <a:t>频率调制 </a:t>
            </a:r>
            <a:r>
              <a:rPr lang="en-US" altLang="zh-CN" sz="2000" b="1" dirty="0">
                <a:ea typeface="宋体" pitchFamily="2" charset="-122"/>
              </a:rPr>
              <a:t>)</a:t>
            </a:r>
          </a:p>
          <a:p>
            <a:pPr marL="381000" indent="-381000">
              <a:buFontTx/>
              <a:buNone/>
            </a:pPr>
            <a:r>
              <a:rPr lang="en-US" altLang="zh-CN" sz="2000" b="1" dirty="0">
                <a:ea typeface="宋体" pitchFamily="2" charset="-122"/>
              </a:rPr>
              <a:t>(d) Phase modulation(</a:t>
            </a:r>
            <a:r>
              <a:rPr lang="zh-CN" altLang="en-US" sz="2000" b="1" dirty="0">
                <a:ea typeface="宋体" pitchFamily="2" charset="-122"/>
              </a:rPr>
              <a:t>相位调制</a:t>
            </a:r>
            <a:r>
              <a:rPr lang="en-US" altLang="zh-CN" sz="2000" b="1" dirty="0">
                <a:ea typeface="宋体" pitchFamily="2" charset="-122"/>
              </a:rPr>
              <a:t>)</a:t>
            </a:r>
          </a:p>
          <a:p>
            <a:pPr marL="381000" indent="-381000">
              <a:buFontTx/>
              <a:buAutoNum type="arabicPeriod"/>
            </a:pPr>
            <a:endParaRPr lang="zh-CN" altLang="en-US" sz="2000" b="1" dirty="0">
              <a:ea typeface="宋体" pitchFamily="2" charset="-122"/>
            </a:endParaRPr>
          </a:p>
        </p:txBody>
      </p:sp>
      <p:pic>
        <p:nvPicPr>
          <p:cNvPr id="31749" name="Picture 5" descr="2-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874713"/>
            <a:ext cx="5767388" cy="473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327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3B3A822-E07F-4EEF-B85F-B04384C2C4DC}" type="datetime1">
              <a:rPr lang="zh-CN" altLang="en-US"/>
              <a:pPr/>
              <a:t>2019/11/16</a:t>
            </a:fld>
            <a:endParaRPr lang="en-US" altLang="zh-CN"/>
          </a:p>
        </p:txBody>
      </p:sp>
      <p:sp>
        <p:nvSpPr>
          <p:cNvPr id="6" name="页脚占位符 4"/>
          <p:cNvSpPr>
            <a:spLocks noGrp="1"/>
          </p:cNvSpPr>
          <p:nvPr>
            <p:ph type="ftr" sz="quarter" idx="11"/>
          </p:nvPr>
        </p:nvSpPr>
        <p:spPr/>
        <p:txBody>
          <a:bodyPr/>
          <a:lstStyle/>
          <a:p>
            <a:r>
              <a:rPr lang="zh-CN" altLang="en-US"/>
              <a:t>computer network</a:t>
            </a:r>
            <a:endParaRPr lang="en-US" altLang="zh-CN"/>
          </a:p>
        </p:txBody>
      </p:sp>
      <p:sp>
        <p:nvSpPr>
          <p:cNvPr id="7" name="灯片编号占位符 5"/>
          <p:cNvSpPr>
            <a:spLocks noGrp="1"/>
          </p:cNvSpPr>
          <p:nvPr>
            <p:ph type="sldNum" sz="quarter" idx="12"/>
          </p:nvPr>
        </p:nvSpPr>
        <p:spPr/>
        <p:txBody>
          <a:bodyPr/>
          <a:lstStyle/>
          <a:p>
            <a:fld id="{D439FAA1-3C55-49EE-90A0-D6E553E7E685}" type="slidenum">
              <a:rPr lang="zh-CN" altLang="en-US"/>
              <a:pPr/>
              <a:t>17</a:t>
            </a:fld>
            <a:endParaRPr lang="en-US" altLang="zh-CN"/>
          </a:p>
        </p:txBody>
      </p:sp>
      <p:sp>
        <p:nvSpPr>
          <p:cNvPr id="33794" name="Rectangle 2"/>
          <p:cNvSpPr>
            <a:spLocks noGrp="1" noChangeArrowheads="1"/>
          </p:cNvSpPr>
          <p:nvPr>
            <p:ph type="title"/>
          </p:nvPr>
        </p:nvSpPr>
        <p:spPr/>
        <p:txBody>
          <a:bodyPr/>
          <a:lstStyle/>
          <a:p>
            <a:r>
              <a:rPr lang="en-US" altLang="zh-CN" dirty="0" smtClean="0">
                <a:ea typeface="宋体" pitchFamily="2" charset="-122"/>
              </a:rPr>
              <a:t>Modems (2)</a:t>
            </a:r>
            <a:endParaRPr lang="en-US" altLang="zh-CN" dirty="0">
              <a:ea typeface="宋体" pitchFamily="2" charset="-122"/>
            </a:endParaRPr>
          </a:p>
        </p:txBody>
      </p:sp>
      <p:sp>
        <p:nvSpPr>
          <p:cNvPr id="33795" name="Rectangle 3"/>
          <p:cNvSpPr>
            <a:spLocks noGrp="1" noChangeArrowheads="1"/>
          </p:cNvSpPr>
          <p:nvPr>
            <p:ph type="body" idx="1"/>
          </p:nvPr>
        </p:nvSpPr>
        <p:spPr>
          <a:xfrm>
            <a:off x="2576513" y="4719638"/>
            <a:ext cx="6313487" cy="1439862"/>
          </a:xfrm>
        </p:spPr>
        <p:txBody>
          <a:bodyPr/>
          <a:lstStyle/>
          <a:p>
            <a:pPr>
              <a:buFontTx/>
              <a:buNone/>
            </a:pPr>
            <a:r>
              <a:rPr lang="en-US" altLang="zh-CN">
                <a:solidFill>
                  <a:schemeClr val="accent2"/>
                </a:solidFill>
                <a:ea typeface="宋体" pitchFamily="2" charset="-122"/>
              </a:rPr>
              <a:t>(a)</a:t>
            </a:r>
            <a:r>
              <a:rPr lang="en-US" altLang="zh-CN">
                <a:ea typeface="宋体" pitchFamily="2" charset="-122"/>
              </a:rPr>
              <a:t> QPSK.</a:t>
            </a:r>
            <a:r>
              <a:rPr lang="zh-CN" altLang="en-US">
                <a:ea typeface="宋体" pitchFamily="2" charset="-122"/>
              </a:rPr>
              <a:t>正交相移键控</a:t>
            </a:r>
          </a:p>
          <a:p>
            <a:pPr>
              <a:buFontTx/>
              <a:buNone/>
            </a:pPr>
            <a:r>
              <a:rPr lang="en-US" altLang="zh-CN">
                <a:solidFill>
                  <a:schemeClr val="accent2"/>
                </a:solidFill>
                <a:ea typeface="宋体" pitchFamily="2" charset="-122"/>
              </a:rPr>
              <a:t>(b)</a:t>
            </a:r>
            <a:r>
              <a:rPr lang="en-US" altLang="zh-CN">
                <a:ea typeface="宋体" pitchFamily="2" charset="-122"/>
              </a:rPr>
              <a:t> QAM-16.   QAM</a:t>
            </a:r>
            <a:r>
              <a:rPr lang="zh-CN" altLang="en-US">
                <a:ea typeface="宋体" pitchFamily="2" charset="-122"/>
              </a:rPr>
              <a:t>：正交振幅调制</a:t>
            </a:r>
          </a:p>
          <a:p>
            <a:pPr>
              <a:buFontTx/>
              <a:buNone/>
            </a:pPr>
            <a:r>
              <a:rPr lang="en-US" altLang="zh-CN">
                <a:solidFill>
                  <a:schemeClr val="accent2"/>
                </a:solidFill>
                <a:ea typeface="宋体" pitchFamily="2" charset="-122"/>
              </a:rPr>
              <a:t>(c)</a:t>
            </a:r>
            <a:r>
              <a:rPr lang="en-US" altLang="zh-CN">
                <a:ea typeface="宋体" pitchFamily="2" charset="-122"/>
              </a:rPr>
              <a:t> QAM-64.</a:t>
            </a:r>
          </a:p>
        </p:txBody>
      </p:sp>
      <p:pic>
        <p:nvPicPr>
          <p:cNvPr id="33796" name="Picture 4" descr="2-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90688"/>
            <a:ext cx="8040688" cy="2722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B0E877C-406F-4335-B976-2AE938BC4830}" type="datetime1">
              <a:rPr lang="zh-CN" altLang="en-US"/>
              <a:pPr/>
              <a:t>2019/11/16</a:t>
            </a:fld>
            <a:endParaRPr lang="en-US" altLang="zh-CN"/>
          </a:p>
        </p:txBody>
      </p:sp>
      <p:sp>
        <p:nvSpPr>
          <p:cNvPr id="6" name="页脚占位符 4"/>
          <p:cNvSpPr>
            <a:spLocks noGrp="1"/>
          </p:cNvSpPr>
          <p:nvPr>
            <p:ph type="ftr" sz="quarter" idx="11"/>
          </p:nvPr>
        </p:nvSpPr>
        <p:spPr/>
        <p:txBody>
          <a:bodyPr/>
          <a:lstStyle/>
          <a:p>
            <a:r>
              <a:rPr lang="zh-CN" altLang="en-US"/>
              <a:t>computer network</a:t>
            </a:r>
            <a:endParaRPr lang="en-US" altLang="zh-CN"/>
          </a:p>
        </p:txBody>
      </p:sp>
      <p:sp>
        <p:nvSpPr>
          <p:cNvPr id="7" name="灯片编号占位符 5"/>
          <p:cNvSpPr>
            <a:spLocks noGrp="1"/>
          </p:cNvSpPr>
          <p:nvPr>
            <p:ph type="sldNum" sz="quarter" idx="12"/>
          </p:nvPr>
        </p:nvSpPr>
        <p:spPr/>
        <p:txBody>
          <a:bodyPr/>
          <a:lstStyle/>
          <a:p>
            <a:fld id="{62A73A62-8233-4812-9332-9E3A0054F64B}" type="slidenum">
              <a:rPr lang="zh-CN" altLang="en-US"/>
              <a:pPr/>
              <a:t>18</a:t>
            </a:fld>
            <a:endParaRPr lang="en-US" altLang="zh-CN"/>
          </a:p>
        </p:txBody>
      </p:sp>
      <p:sp>
        <p:nvSpPr>
          <p:cNvPr id="90116" name="Rectangle 4"/>
          <p:cNvSpPr>
            <a:spLocks noGrp="1" noChangeArrowheads="1"/>
          </p:cNvSpPr>
          <p:nvPr>
            <p:ph type="title"/>
          </p:nvPr>
        </p:nvSpPr>
        <p:spPr>
          <a:xfrm>
            <a:off x="935038" y="255588"/>
            <a:ext cx="5897562" cy="906462"/>
          </a:xfrm>
          <a:noFill/>
          <a:ln/>
        </p:spPr>
        <p:txBody>
          <a:bodyPr lIns="111967" tIns="55983" rIns="111967" bIns="55983" anchor="b"/>
          <a:lstStyle/>
          <a:p>
            <a:r>
              <a:rPr lang="en-US" altLang="zh-CN">
                <a:ea typeface="宋体" pitchFamily="2" charset="-122"/>
              </a:rPr>
              <a:t>Trunks and Multiplexing</a:t>
            </a:r>
          </a:p>
        </p:txBody>
      </p:sp>
      <p:sp>
        <p:nvSpPr>
          <p:cNvPr id="90117" name="Rectangle 5"/>
          <p:cNvSpPr>
            <a:spLocks noGrp="1" noChangeArrowheads="1"/>
          </p:cNvSpPr>
          <p:nvPr>
            <p:ph type="body" idx="1"/>
          </p:nvPr>
        </p:nvSpPr>
        <p:spPr>
          <a:xfrm>
            <a:off x="890588" y="1336675"/>
            <a:ext cx="7029450" cy="4602163"/>
          </a:xfrm>
          <a:noFill/>
          <a:ln/>
        </p:spPr>
        <p:txBody>
          <a:bodyPr lIns="111967" tIns="55983" rIns="111967" bIns="55983"/>
          <a:lstStyle/>
          <a:p>
            <a:pPr>
              <a:buFontTx/>
              <a:buChar char="•"/>
            </a:pPr>
            <a:r>
              <a:rPr lang="en-US" altLang="zh-CN" sz="2800" b="1">
                <a:latin typeface="Arial" charset="0"/>
                <a:ea typeface="宋体" pitchFamily="2" charset="-122"/>
              </a:rPr>
              <a:t>High-bandwidth Trunk</a:t>
            </a:r>
          </a:p>
          <a:p>
            <a:pPr>
              <a:buFontTx/>
              <a:buChar char="•"/>
            </a:pPr>
            <a:r>
              <a:rPr lang="en-US" altLang="zh-CN" sz="2800" b="1">
                <a:latin typeface="Arial" charset="0"/>
                <a:ea typeface="宋体" pitchFamily="2" charset="-122"/>
              </a:rPr>
              <a:t>Multiplexing over a physical trunk</a:t>
            </a:r>
          </a:p>
          <a:p>
            <a:pPr>
              <a:buFontTx/>
              <a:buChar char="•"/>
            </a:pPr>
            <a:r>
              <a:rPr lang="en-US" altLang="zh-CN" sz="2800" b="1">
                <a:latin typeface="Arial" charset="0"/>
                <a:ea typeface="宋体" pitchFamily="2" charset="-122"/>
              </a:rPr>
              <a:t>FDM</a:t>
            </a:r>
            <a:r>
              <a:rPr lang="zh-CN" altLang="en-US" sz="2800" b="1">
                <a:latin typeface="Arial" charset="0"/>
                <a:ea typeface="宋体" pitchFamily="2" charset="-122"/>
              </a:rPr>
              <a:t>频分多路复用</a:t>
            </a:r>
          </a:p>
          <a:p>
            <a:pPr>
              <a:buFontTx/>
              <a:buChar char="•"/>
            </a:pPr>
            <a:r>
              <a:rPr lang="en-US" altLang="zh-CN" sz="2800" b="1">
                <a:latin typeface="Arial" charset="0"/>
                <a:ea typeface="宋体" pitchFamily="2" charset="-122"/>
              </a:rPr>
              <a:t>WDM</a:t>
            </a:r>
            <a:r>
              <a:rPr lang="zh-CN" altLang="en-US" sz="2800" b="1">
                <a:latin typeface="Arial" charset="0"/>
                <a:ea typeface="宋体" pitchFamily="2" charset="-122"/>
              </a:rPr>
              <a:t>波分多路复用</a:t>
            </a:r>
          </a:p>
          <a:p>
            <a:pPr>
              <a:buFontTx/>
              <a:buChar char="•"/>
            </a:pPr>
            <a:r>
              <a:rPr lang="en-US" altLang="zh-CN" sz="2800" b="1">
                <a:latin typeface="Arial" charset="0"/>
                <a:ea typeface="宋体" pitchFamily="2" charset="-122"/>
              </a:rPr>
              <a:t>TDM</a:t>
            </a:r>
            <a:r>
              <a:rPr lang="zh-CN" altLang="en-US" sz="2800" b="1">
                <a:latin typeface="Arial" charset="0"/>
                <a:ea typeface="宋体" pitchFamily="2" charset="-122"/>
              </a:rPr>
              <a:t>时分多路复用</a:t>
            </a:r>
          </a:p>
          <a:p>
            <a:pPr>
              <a:buFontTx/>
              <a:buChar char="•"/>
            </a:pPr>
            <a:r>
              <a:rPr lang="en-US" altLang="zh-CN" sz="2800" b="1">
                <a:latin typeface="Arial" charset="0"/>
                <a:ea typeface="宋体" pitchFamily="2" charset="-122"/>
              </a:rPr>
              <a:t>SONET/SDH* </a:t>
            </a:r>
            <a:r>
              <a:rPr lang="zh-CN" altLang="en-US" sz="2800" b="1">
                <a:latin typeface="Arial" charset="0"/>
                <a:ea typeface="宋体" pitchFamily="2" charset="-122"/>
              </a:rPr>
              <a:t>同步光纤网络</a:t>
            </a:r>
          </a:p>
        </p:txBody>
      </p:sp>
      <p:sp>
        <p:nvSpPr>
          <p:cNvPr id="90118" name="Rectangle 6"/>
          <p:cNvSpPr>
            <a:spLocks noChangeArrowheads="1"/>
          </p:cNvSpPr>
          <p:nvPr/>
        </p:nvSpPr>
        <p:spPr bwMode="auto">
          <a:xfrm>
            <a:off x="857250" y="4960938"/>
            <a:ext cx="7735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ea typeface="宋体" pitchFamily="2" charset="-122"/>
              </a:rPr>
              <a:t>多路复用：</a:t>
            </a:r>
            <a:r>
              <a:rPr kumimoji="1" lang="zh-CN" altLang="en-US" sz="2400">
                <a:ea typeface="宋体" pitchFamily="2" charset="-122"/>
              </a:rPr>
              <a:t>技术就是把许多信号在单一的传输线路和用单一的传输设备来进行传输的技术。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idx="4294967295"/>
          </p:nvPr>
        </p:nvSpPr>
        <p:spPr>
          <a:xfrm>
            <a:off x="274638" y="71438"/>
            <a:ext cx="8462962" cy="947737"/>
          </a:xfrm>
        </p:spPr>
        <p:txBody>
          <a:bodyPr/>
          <a:lstStyle/>
          <a:p>
            <a:pPr eaLnBrk="1" hangingPunct="1"/>
            <a:r>
              <a:rPr lang="en-US" altLang="zh-CN" sz="3600" b="1" dirty="0" smtClean="0">
                <a:ea typeface="ＭＳ Ｐゴシック" pitchFamily="34" charset="-128"/>
              </a:rPr>
              <a:t>Circuit switching: FDM </a:t>
            </a:r>
            <a:r>
              <a:rPr lang="en-US" altLang="zh-CN" sz="3200" b="1" dirty="0" smtClean="0">
                <a:ea typeface="ＭＳ Ｐゴシック" pitchFamily="34" charset="-128"/>
              </a:rPr>
              <a:t>versus</a:t>
            </a:r>
            <a:r>
              <a:rPr lang="en-US" altLang="zh-CN" sz="3600" b="1" dirty="0" smtClean="0">
                <a:ea typeface="ＭＳ Ｐゴシック" pitchFamily="34" charset="-128"/>
              </a:rPr>
              <a:t> TDM</a:t>
            </a:r>
            <a:endParaRPr lang="fr-FR" altLang="zh-CN" sz="3600" b="1" dirty="0" smtClean="0">
              <a:ea typeface="ＭＳ Ｐゴシック" pitchFamily="34" charset="-128"/>
            </a:endParaRPr>
          </a:p>
        </p:txBody>
      </p:sp>
      <p:grpSp>
        <p:nvGrpSpPr>
          <p:cNvPr id="2" name="Group 3"/>
          <p:cNvGrpSpPr>
            <a:grpSpLocks/>
          </p:cNvGrpSpPr>
          <p:nvPr/>
        </p:nvGrpSpPr>
        <p:grpSpPr bwMode="auto">
          <a:xfrm>
            <a:off x="393700" y="1585913"/>
            <a:ext cx="7239000" cy="2438400"/>
            <a:chOff x="288" y="1007"/>
            <a:chExt cx="4560" cy="1536"/>
          </a:xfrm>
        </p:grpSpPr>
        <p:sp>
          <p:nvSpPr>
            <p:cNvPr id="79971" name="Text Box 4"/>
            <p:cNvSpPr txBox="1">
              <a:spLocks noChangeArrowheads="1"/>
            </p:cNvSpPr>
            <p:nvPr/>
          </p:nvSpPr>
          <p:spPr bwMode="auto">
            <a:xfrm>
              <a:off x="288" y="1007"/>
              <a:ext cx="5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zh-CN"/>
                <a:t>FDM</a:t>
              </a:r>
              <a:endParaRPr lang="fr-FR" altLang="zh-CN"/>
            </a:p>
          </p:txBody>
        </p:sp>
        <p:grpSp>
          <p:nvGrpSpPr>
            <p:cNvPr id="79972" name="Group 5"/>
            <p:cNvGrpSpPr>
              <a:grpSpLocks/>
            </p:cNvGrpSpPr>
            <p:nvPr/>
          </p:nvGrpSpPr>
          <p:grpSpPr bwMode="auto">
            <a:xfrm>
              <a:off x="720" y="1392"/>
              <a:ext cx="4128" cy="1151"/>
              <a:chOff x="720" y="1392"/>
              <a:chExt cx="4128" cy="1151"/>
            </a:xfrm>
          </p:grpSpPr>
          <p:sp>
            <p:nvSpPr>
              <p:cNvPr id="79973" name="Line 6"/>
              <p:cNvSpPr>
                <a:spLocks noChangeShapeType="1"/>
              </p:cNvSpPr>
              <p:nvPr/>
            </p:nvSpPr>
            <p:spPr bwMode="auto">
              <a:xfrm flipV="1">
                <a:off x="1728" y="1392"/>
                <a:ext cx="0"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74" name="Text Box 7"/>
              <p:cNvSpPr txBox="1">
                <a:spLocks noChangeArrowheads="1"/>
              </p:cNvSpPr>
              <p:nvPr/>
            </p:nvSpPr>
            <p:spPr bwMode="auto">
              <a:xfrm>
                <a:off x="720" y="168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zh-CN"/>
                  <a:t>frequency</a:t>
                </a:r>
                <a:endParaRPr lang="fr-FR" altLang="zh-CN"/>
              </a:p>
            </p:txBody>
          </p:sp>
          <p:sp>
            <p:nvSpPr>
              <p:cNvPr id="79975" name="Line 8"/>
              <p:cNvSpPr>
                <a:spLocks noChangeShapeType="1"/>
              </p:cNvSpPr>
              <p:nvPr/>
            </p:nvSpPr>
            <p:spPr bwMode="auto">
              <a:xfrm>
                <a:off x="1728" y="2208"/>
                <a:ext cx="31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76" name="Text Box 9"/>
              <p:cNvSpPr txBox="1">
                <a:spLocks noChangeArrowheads="1"/>
              </p:cNvSpPr>
              <p:nvPr/>
            </p:nvSpPr>
            <p:spPr bwMode="auto">
              <a:xfrm>
                <a:off x="3048" y="2255"/>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zh-CN"/>
                  <a:t>time</a:t>
                </a:r>
                <a:endParaRPr lang="fr-FR" altLang="zh-CN"/>
              </a:p>
            </p:txBody>
          </p:sp>
          <p:sp>
            <p:nvSpPr>
              <p:cNvPr id="79977" name="Rectangle 10"/>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grpSp>
      </p:grpSp>
      <p:sp>
        <p:nvSpPr>
          <p:cNvPr id="55307" name="Rectangle 11"/>
          <p:cNvSpPr>
            <a:spLocks noChangeArrowheads="1"/>
          </p:cNvSpPr>
          <p:nvPr/>
        </p:nvSpPr>
        <p:spPr bwMode="auto">
          <a:xfrm>
            <a:off x="2743200" y="2514600"/>
            <a:ext cx="4572000" cy="228600"/>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55308" name="Rectangle 12"/>
          <p:cNvSpPr>
            <a:spLocks noChangeArrowheads="1"/>
          </p:cNvSpPr>
          <p:nvPr/>
        </p:nvSpPr>
        <p:spPr bwMode="auto">
          <a:xfrm>
            <a:off x="2743200" y="2743200"/>
            <a:ext cx="4572000" cy="228600"/>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55309" name="Rectangle 13"/>
          <p:cNvSpPr>
            <a:spLocks noChangeArrowheads="1"/>
          </p:cNvSpPr>
          <p:nvPr/>
        </p:nvSpPr>
        <p:spPr bwMode="auto">
          <a:xfrm>
            <a:off x="2743200" y="2971800"/>
            <a:ext cx="4572000" cy="228600"/>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55310" name="Rectangle 14"/>
          <p:cNvSpPr>
            <a:spLocks noChangeArrowheads="1"/>
          </p:cNvSpPr>
          <p:nvPr/>
        </p:nvSpPr>
        <p:spPr bwMode="auto">
          <a:xfrm>
            <a:off x="2743200" y="3200400"/>
            <a:ext cx="4572000" cy="2286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grpSp>
        <p:nvGrpSpPr>
          <p:cNvPr id="4" name="Group 15"/>
          <p:cNvGrpSpPr>
            <a:grpSpLocks/>
          </p:cNvGrpSpPr>
          <p:nvPr/>
        </p:nvGrpSpPr>
        <p:grpSpPr bwMode="auto">
          <a:xfrm>
            <a:off x="381000" y="3748088"/>
            <a:ext cx="7239000" cy="2516187"/>
            <a:chOff x="288" y="2543"/>
            <a:chExt cx="4560" cy="1585"/>
          </a:xfrm>
        </p:grpSpPr>
        <p:sp>
          <p:nvSpPr>
            <p:cNvPr id="79965" name="Text Box 16"/>
            <p:cNvSpPr txBox="1">
              <a:spLocks noChangeArrowheads="1"/>
            </p:cNvSpPr>
            <p:nvPr/>
          </p:nvSpPr>
          <p:spPr bwMode="auto">
            <a:xfrm>
              <a:off x="288" y="2543"/>
              <a:ext cx="5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zh-CN"/>
                <a:t>TDM</a:t>
              </a:r>
              <a:endParaRPr lang="fr-FR" altLang="zh-CN"/>
            </a:p>
          </p:txBody>
        </p:sp>
        <p:sp>
          <p:nvSpPr>
            <p:cNvPr id="79966" name="Line 17"/>
            <p:cNvSpPr>
              <a:spLocks noChangeShapeType="1"/>
            </p:cNvSpPr>
            <p:nvPr/>
          </p:nvSpPr>
          <p:spPr bwMode="auto">
            <a:xfrm flipV="1">
              <a:off x="1728" y="2977"/>
              <a:ext cx="0"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67" name="Text Box 18"/>
            <p:cNvSpPr txBox="1">
              <a:spLocks noChangeArrowheads="1"/>
            </p:cNvSpPr>
            <p:nvPr/>
          </p:nvSpPr>
          <p:spPr bwMode="auto">
            <a:xfrm>
              <a:off x="720" y="3265"/>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zh-CN"/>
                <a:t>frequency</a:t>
              </a:r>
              <a:endParaRPr lang="fr-FR" altLang="zh-CN"/>
            </a:p>
          </p:txBody>
        </p:sp>
        <p:sp>
          <p:nvSpPr>
            <p:cNvPr id="79968" name="Line 19"/>
            <p:cNvSpPr>
              <a:spLocks noChangeShapeType="1"/>
            </p:cNvSpPr>
            <p:nvPr/>
          </p:nvSpPr>
          <p:spPr bwMode="auto">
            <a:xfrm>
              <a:off x="1728" y="3793"/>
              <a:ext cx="31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69" name="Text Box 20"/>
            <p:cNvSpPr txBox="1">
              <a:spLocks noChangeArrowheads="1"/>
            </p:cNvSpPr>
            <p:nvPr/>
          </p:nvSpPr>
          <p:spPr bwMode="auto">
            <a:xfrm>
              <a:off x="3048" y="3840"/>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zh-CN"/>
                <a:t>time</a:t>
              </a:r>
              <a:endParaRPr lang="fr-FR" altLang="zh-CN"/>
            </a:p>
          </p:txBody>
        </p:sp>
        <p:sp>
          <p:nvSpPr>
            <p:cNvPr id="79970" name="Rectangle 21"/>
            <p:cNvSpPr>
              <a:spLocks noChangeArrowheads="1"/>
            </p:cNvSpPr>
            <p:nvPr/>
          </p:nvSpPr>
          <p:spPr bwMode="auto">
            <a:xfrm>
              <a:off x="1776" y="3168"/>
              <a:ext cx="2880"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grpSp>
      <p:grpSp>
        <p:nvGrpSpPr>
          <p:cNvPr id="5" name="Group 22"/>
          <p:cNvGrpSpPr>
            <a:grpSpLocks/>
          </p:cNvGrpSpPr>
          <p:nvPr/>
        </p:nvGrpSpPr>
        <p:grpSpPr bwMode="auto">
          <a:xfrm>
            <a:off x="2743200" y="4740275"/>
            <a:ext cx="3886200" cy="914400"/>
            <a:chOff x="1776" y="3168"/>
            <a:chExt cx="2448" cy="576"/>
          </a:xfrm>
        </p:grpSpPr>
        <p:sp>
          <p:nvSpPr>
            <p:cNvPr id="79960" name="Rectangle 23"/>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61" name="Rectangle 24"/>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62" name="Rectangle 25"/>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63" name="Rectangle 26"/>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64" name="Rectangle 27"/>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grpSp>
      <p:grpSp>
        <p:nvGrpSpPr>
          <p:cNvPr id="6" name="Group 28"/>
          <p:cNvGrpSpPr>
            <a:grpSpLocks/>
          </p:cNvGrpSpPr>
          <p:nvPr/>
        </p:nvGrpSpPr>
        <p:grpSpPr bwMode="auto">
          <a:xfrm>
            <a:off x="2971800" y="4740275"/>
            <a:ext cx="3886200" cy="914400"/>
            <a:chOff x="1920" y="3168"/>
            <a:chExt cx="2448" cy="576"/>
          </a:xfrm>
        </p:grpSpPr>
        <p:sp>
          <p:nvSpPr>
            <p:cNvPr id="79955" name="Rectangle 29"/>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56" name="Rectangle 30"/>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57" name="Rectangle 31"/>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58" name="Rectangle 32"/>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59" name="Rectangle 33"/>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grpSp>
      <p:grpSp>
        <p:nvGrpSpPr>
          <p:cNvPr id="7" name="Group 34"/>
          <p:cNvGrpSpPr>
            <a:grpSpLocks/>
          </p:cNvGrpSpPr>
          <p:nvPr/>
        </p:nvGrpSpPr>
        <p:grpSpPr bwMode="auto">
          <a:xfrm>
            <a:off x="3200400" y="4740275"/>
            <a:ext cx="3886200" cy="914400"/>
            <a:chOff x="2064" y="3168"/>
            <a:chExt cx="2448" cy="576"/>
          </a:xfrm>
        </p:grpSpPr>
        <p:sp>
          <p:nvSpPr>
            <p:cNvPr id="79950" name="Rectangle 35"/>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51" name="Rectangle 36"/>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52" name="Rectangle 37"/>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53" name="Rectangle 38"/>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54" name="Rectangle 39"/>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grpSp>
      <p:grpSp>
        <p:nvGrpSpPr>
          <p:cNvPr id="8" name="Group 40"/>
          <p:cNvGrpSpPr>
            <a:grpSpLocks/>
          </p:cNvGrpSpPr>
          <p:nvPr/>
        </p:nvGrpSpPr>
        <p:grpSpPr bwMode="auto">
          <a:xfrm>
            <a:off x="3429000" y="4740275"/>
            <a:ext cx="3886200" cy="914400"/>
            <a:chOff x="2208" y="3168"/>
            <a:chExt cx="2448" cy="576"/>
          </a:xfrm>
        </p:grpSpPr>
        <p:sp>
          <p:nvSpPr>
            <p:cNvPr id="79945" name="Rectangle 41"/>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46" name="Rectangle 42"/>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47" name="Rectangle 43"/>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48" name="Rectangle 44"/>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949" name="Rectangle 45"/>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grpSp>
      <p:grpSp>
        <p:nvGrpSpPr>
          <p:cNvPr id="9" name="Group 46"/>
          <p:cNvGrpSpPr>
            <a:grpSpLocks/>
          </p:cNvGrpSpPr>
          <p:nvPr/>
        </p:nvGrpSpPr>
        <p:grpSpPr bwMode="auto">
          <a:xfrm>
            <a:off x="2743200" y="2743200"/>
            <a:ext cx="4572000" cy="457200"/>
            <a:chOff x="1776" y="1728"/>
            <a:chExt cx="2880" cy="288"/>
          </a:xfrm>
        </p:grpSpPr>
        <p:sp>
          <p:nvSpPr>
            <p:cNvPr id="79942" name="Line 47"/>
            <p:cNvSpPr>
              <a:spLocks noChangeShapeType="1"/>
            </p:cNvSpPr>
            <p:nvPr/>
          </p:nvSpPr>
          <p:spPr bwMode="auto">
            <a:xfrm flipV="1">
              <a:off x="1776" y="1728"/>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3" name="Line 48"/>
            <p:cNvSpPr>
              <a:spLocks noChangeShapeType="1"/>
            </p:cNvSpPr>
            <p:nvPr/>
          </p:nvSpPr>
          <p:spPr bwMode="auto">
            <a:xfrm flipV="1">
              <a:off x="1776" y="187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Line 49"/>
            <p:cNvSpPr>
              <a:spLocks noChangeShapeType="1"/>
            </p:cNvSpPr>
            <p:nvPr/>
          </p:nvSpPr>
          <p:spPr bwMode="auto">
            <a:xfrm flipV="1">
              <a:off x="1776" y="201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50"/>
          <p:cNvGrpSpPr>
            <a:grpSpLocks/>
          </p:cNvGrpSpPr>
          <p:nvPr/>
        </p:nvGrpSpPr>
        <p:grpSpPr bwMode="auto">
          <a:xfrm>
            <a:off x="2971800" y="4740275"/>
            <a:ext cx="4114800" cy="914400"/>
            <a:chOff x="1920" y="3168"/>
            <a:chExt cx="2592" cy="576"/>
          </a:xfrm>
        </p:grpSpPr>
        <p:sp>
          <p:nvSpPr>
            <p:cNvPr id="79923" name="Line 51"/>
            <p:cNvSpPr>
              <a:spLocks noChangeShapeType="1"/>
            </p:cNvSpPr>
            <p:nvPr/>
          </p:nvSpPr>
          <p:spPr bwMode="auto">
            <a:xfrm>
              <a:off x="192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4" name="Line 52"/>
            <p:cNvSpPr>
              <a:spLocks noChangeShapeType="1"/>
            </p:cNvSpPr>
            <p:nvPr/>
          </p:nvSpPr>
          <p:spPr bwMode="auto">
            <a:xfrm>
              <a:off x="206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5" name="Line 53"/>
            <p:cNvSpPr>
              <a:spLocks noChangeShapeType="1"/>
            </p:cNvSpPr>
            <p:nvPr/>
          </p:nvSpPr>
          <p:spPr bwMode="auto">
            <a:xfrm>
              <a:off x="220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6" name="Line 54"/>
            <p:cNvSpPr>
              <a:spLocks noChangeShapeType="1"/>
            </p:cNvSpPr>
            <p:nvPr/>
          </p:nvSpPr>
          <p:spPr bwMode="auto">
            <a:xfrm>
              <a:off x="235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7" name="Line 55"/>
            <p:cNvSpPr>
              <a:spLocks noChangeShapeType="1"/>
            </p:cNvSpPr>
            <p:nvPr/>
          </p:nvSpPr>
          <p:spPr bwMode="auto">
            <a:xfrm>
              <a:off x="249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8" name="Line 56"/>
            <p:cNvSpPr>
              <a:spLocks noChangeShapeType="1"/>
            </p:cNvSpPr>
            <p:nvPr/>
          </p:nvSpPr>
          <p:spPr bwMode="auto">
            <a:xfrm>
              <a:off x="264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9" name="Line 57"/>
            <p:cNvSpPr>
              <a:spLocks noChangeShapeType="1"/>
            </p:cNvSpPr>
            <p:nvPr/>
          </p:nvSpPr>
          <p:spPr bwMode="auto">
            <a:xfrm>
              <a:off x="278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0" name="Line 58"/>
            <p:cNvSpPr>
              <a:spLocks noChangeShapeType="1"/>
            </p:cNvSpPr>
            <p:nvPr/>
          </p:nvSpPr>
          <p:spPr bwMode="auto">
            <a:xfrm>
              <a:off x="292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1" name="Line 59"/>
            <p:cNvSpPr>
              <a:spLocks noChangeShapeType="1"/>
            </p:cNvSpPr>
            <p:nvPr/>
          </p:nvSpPr>
          <p:spPr bwMode="auto">
            <a:xfrm>
              <a:off x="307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2" name="Line 60"/>
            <p:cNvSpPr>
              <a:spLocks noChangeShapeType="1"/>
            </p:cNvSpPr>
            <p:nvPr/>
          </p:nvSpPr>
          <p:spPr bwMode="auto">
            <a:xfrm>
              <a:off x="321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3" name="Line 61"/>
            <p:cNvSpPr>
              <a:spLocks noChangeShapeType="1"/>
            </p:cNvSpPr>
            <p:nvPr/>
          </p:nvSpPr>
          <p:spPr bwMode="auto">
            <a:xfrm>
              <a:off x="336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4" name="Line 62"/>
            <p:cNvSpPr>
              <a:spLocks noChangeShapeType="1"/>
            </p:cNvSpPr>
            <p:nvPr/>
          </p:nvSpPr>
          <p:spPr bwMode="auto">
            <a:xfrm>
              <a:off x="350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5" name="Line 63"/>
            <p:cNvSpPr>
              <a:spLocks noChangeShapeType="1"/>
            </p:cNvSpPr>
            <p:nvPr/>
          </p:nvSpPr>
          <p:spPr bwMode="auto">
            <a:xfrm>
              <a:off x="364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6" name="Line 64"/>
            <p:cNvSpPr>
              <a:spLocks noChangeShapeType="1"/>
            </p:cNvSpPr>
            <p:nvPr/>
          </p:nvSpPr>
          <p:spPr bwMode="auto">
            <a:xfrm>
              <a:off x="379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7" name="Line 65"/>
            <p:cNvSpPr>
              <a:spLocks noChangeShapeType="1"/>
            </p:cNvSpPr>
            <p:nvPr/>
          </p:nvSpPr>
          <p:spPr bwMode="auto">
            <a:xfrm>
              <a:off x="393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8" name="Line 66"/>
            <p:cNvSpPr>
              <a:spLocks noChangeShapeType="1"/>
            </p:cNvSpPr>
            <p:nvPr/>
          </p:nvSpPr>
          <p:spPr bwMode="auto">
            <a:xfrm>
              <a:off x="408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9" name="Line 67"/>
            <p:cNvSpPr>
              <a:spLocks noChangeShapeType="1"/>
            </p:cNvSpPr>
            <p:nvPr/>
          </p:nvSpPr>
          <p:spPr bwMode="auto">
            <a:xfrm>
              <a:off x="422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Line 68"/>
            <p:cNvSpPr>
              <a:spLocks noChangeShapeType="1"/>
            </p:cNvSpPr>
            <p:nvPr/>
          </p:nvSpPr>
          <p:spPr bwMode="auto">
            <a:xfrm>
              <a:off x="436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1" name="Line 69"/>
            <p:cNvSpPr>
              <a:spLocks noChangeShapeType="1"/>
            </p:cNvSpPr>
            <p:nvPr/>
          </p:nvSpPr>
          <p:spPr bwMode="auto">
            <a:xfrm>
              <a:off x="451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0"/>
          <p:cNvGrpSpPr>
            <a:grpSpLocks/>
          </p:cNvGrpSpPr>
          <p:nvPr/>
        </p:nvGrpSpPr>
        <p:grpSpPr bwMode="auto">
          <a:xfrm>
            <a:off x="2743200" y="2628900"/>
            <a:ext cx="4572000" cy="685800"/>
            <a:chOff x="1776" y="1656"/>
            <a:chExt cx="2880" cy="432"/>
          </a:xfrm>
        </p:grpSpPr>
        <p:sp>
          <p:nvSpPr>
            <p:cNvPr id="79919" name="Line 71"/>
            <p:cNvSpPr>
              <a:spLocks noChangeShapeType="1"/>
            </p:cNvSpPr>
            <p:nvPr/>
          </p:nvSpPr>
          <p:spPr bwMode="auto">
            <a:xfrm>
              <a:off x="1776" y="1656"/>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0" name="Line 72"/>
            <p:cNvSpPr>
              <a:spLocks noChangeShapeType="1"/>
            </p:cNvSpPr>
            <p:nvPr/>
          </p:nvSpPr>
          <p:spPr bwMode="auto">
            <a:xfrm>
              <a:off x="1776" y="1800"/>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1" name="Line 73"/>
            <p:cNvSpPr>
              <a:spLocks noChangeShapeType="1"/>
            </p:cNvSpPr>
            <p:nvPr/>
          </p:nvSpPr>
          <p:spPr bwMode="auto">
            <a:xfrm>
              <a:off x="1776" y="1944"/>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2" name="Line 74"/>
            <p:cNvSpPr>
              <a:spLocks noChangeShapeType="1"/>
            </p:cNvSpPr>
            <p:nvPr/>
          </p:nvSpPr>
          <p:spPr bwMode="auto">
            <a:xfrm>
              <a:off x="1776" y="2088"/>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75"/>
          <p:cNvGrpSpPr>
            <a:grpSpLocks/>
          </p:cNvGrpSpPr>
          <p:nvPr/>
        </p:nvGrpSpPr>
        <p:grpSpPr bwMode="auto">
          <a:xfrm>
            <a:off x="2857500" y="4740275"/>
            <a:ext cx="4343400" cy="914400"/>
            <a:chOff x="1848" y="3168"/>
            <a:chExt cx="2736" cy="576"/>
          </a:xfrm>
        </p:grpSpPr>
        <p:sp>
          <p:nvSpPr>
            <p:cNvPr id="79899" name="Line 76"/>
            <p:cNvSpPr>
              <a:spLocks noChangeShapeType="1"/>
            </p:cNvSpPr>
            <p:nvPr/>
          </p:nvSpPr>
          <p:spPr bwMode="auto">
            <a:xfrm>
              <a:off x="184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0" name="Line 77"/>
            <p:cNvSpPr>
              <a:spLocks noChangeShapeType="1"/>
            </p:cNvSpPr>
            <p:nvPr/>
          </p:nvSpPr>
          <p:spPr bwMode="auto">
            <a:xfrm>
              <a:off x="199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1" name="Line 78"/>
            <p:cNvSpPr>
              <a:spLocks noChangeShapeType="1"/>
            </p:cNvSpPr>
            <p:nvPr/>
          </p:nvSpPr>
          <p:spPr bwMode="auto">
            <a:xfrm>
              <a:off x="213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2" name="Line 79"/>
            <p:cNvSpPr>
              <a:spLocks noChangeShapeType="1"/>
            </p:cNvSpPr>
            <p:nvPr/>
          </p:nvSpPr>
          <p:spPr bwMode="auto">
            <a:xfrm>
              <a:off x="228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3" name="Line 80"/>
            <p:cNvSpPr>
              <a:spLocks noChangeShapeType="1"/>
            </p:cNvSpPr>
            <p:nvPr/>
          </p:nvSpPr>
          <p:spPr bwMode="auto">
            <a:xfrm>
              <a:off x="242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4" name="Line 81"/>
            <p:cNvSpPr>
              <a:spLocks noChangeShapeType="1"/>
            </p:cNvSpPr>
            <p:nvPr/>
          </p:nvSpPr>
          <p:spPr bwMode="auto">
            <a:xfrm>
              <a:off x="256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5" name="Line 82"/>
            <p:cNvSpPr>
              <a:spLocks noChangeShapeType="1"/>
            </p:cNvSpPr>
            <p:nvPr/>
          </p:nvSpPr>
          <p:spPr bwMode="auto">
            <a:xfrm>
              <a:off x="271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6" name="Line 83"/>
            <p:cNvSpPr>
              <a:spLocks noChangeShapeType="1"/>
            </p:cNvSpPr>
            <p:nvPr/>
          </p:nvSpPr>
          <p:spPr bwMode="auto">
            <a:xfrm>
              <a:off x="285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7" name="Line 84"/>
            <p:cNvSpPr>
              <a:spLocks noChangeShapeType="1"/>
            </p:cNvSpPr>
            <p:nvPr/>
          </p:nvSpPr>
          <p:spPr bwMode="auto">
            <a:xfrm>
              <a:off x="300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8" name="Line 85"/>
            <p:cNvSpPr>
              <a:spLocks noChangeShapeType="1"/>
            </p:cNvSpPr>
            <p:nvPr/>
          </p:nvSpPr>
          <p:spPr bwMode="auto">
            <a:xfrm>
              <a:off x="314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9" name="Line 86"/>
            <p:cNvSpPr>
              <a:spLocks noChangeShapeType="1"/>
            </p:cNvSpPr>
            <p:nvPr/>
          </p:nvSpPr>
          <p:spPr bwMode="auto">
            <a:xfrm>
              <a:off x="328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0" name="Line 87"/>
            <p:cNvSpPr>
              <a:spLocks noChangeShapeType="1"/>
            </p:cNvSpPr>
            <p:nvPr/>
          </p:nvSpPr>
          <p:spPr bwMode="auto">
            <a:xfrm>
              <a:off x="343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1" name="Line 88"/>
            <p:cNvSpPr>
              <a:spLocks noChangeShapeType="1"/>
            </p:cNvSpPr>
            <p:nvPr/>
          </p:nvSpPr>
          <p:spPr bwMode="auto">
            <a:xfrm>
              <a:off x="357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2" name="Line 89"/>
            <p:cNvSpPr>
              <a:spLocks noChangeShapeType="1"/>
            </p:cNvSpPr>
            <p:nvPr/>
          </p:nvSpPr>
          <p:spPr bwMode="auto">
            <a:xfrm>
              <a:off x="372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3" name="Line 90"/>
            <p:cNvSpPr>
              <a:spLocks noChangeShapeType="1"/>
            </p:cNvSpPr>
            <p:nvPr/>
          </p:nvSpPr>
          <p:spPr bwMode="auto">
            <a:xfrm>
              <a:off x="386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4" name="Line 91"/>
            <p:cNvSpPr>
              <a:spLocks noChangeShapeType="1"/>
            </p:cNvSpPr>
            <p:nvPr/>
          </p:nvSpPr>
          <p:spPr bwMode="auto">
            <a:xfrm>
              <a:off x="400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5" name="Line 92"/>
            <p:cNvSpPr>
              <a:spLocks noChangeShapeType="1"/>
            </p:cNvSpPr>
            <p:nvPr/>
          </p:nvSpPr>
          <p:spPr bwMode="auto">
            <a:xfrm>
              <a:off x="415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6" name="Line 93"/>
            <p:cNvSpPr>
              <a:spLocks noChangeShapeType="1"/>
            </p:cNvSpPr>
            <p:nvPr/>
          </p:nvSpPr>
          <p:spPr bwMode="auto">
            <a:xfrm>
              <a:off x="429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7" name="Line 94"/>
            <p:cNvSpPr>
              <a:spLocks noChangeShapeType="1"/>
            </p:cNvSpPr>
            <p:nvPr/>
          </p:nvSpPr>
          <p:spPr bwMode="auto">
            <a:xfrm>
              <a:off x="444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8" name="Line 95"/>
            <p:cNvSpPr>
              <a:spLocks noChangeShapeType="1"/>
            </p:cNvSpPr>
            <p:nvPr/>
          </p:nvSpPr>
          <p:spPr bwMode="auto">
            <a:xfrm>
              <a:off x="458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99"/>
          <p:cNvGrpSpPr>
            <a:grpSpLocks/>
          </p:cNvGrpSpPr>
          <p:nvPr/>
        </p:nvGrpSpPr>
        <p:grpSpPr bwMode="auto">
          <a:xfrm>
            <a:off x="5368925" y="1257300"/>
            <a:ext cx="2709863" cy="952500"/>
            <a:chOff x="3477" y="216"/>
            <a:chExt cx="1707" cy="600"/>
          </a:xfrm>
        </p:grpSpPr>
        <p:grpSp>
          <p:nvGrpSpPr>
            <p:cNvPr id="79892" name="Group 100"/>
            <p:cNvGrpSpPr>
              <a:grpSpLocks/>
            </p:cNvGrpSpPr>
            <p:nvPr/>
          </p:nvGrpSpPr>
          <p:grpSpPr bwMode="auto">
            <a:xfrm>
              <a:off x="3477" y="528"/>
              <a:ext cx="1707" cy="288"/>
              <a:chOff x="3477" y="288"/>
              <a:chExt cx="1707" cy="288"/>
            </a:xfrm>
          </p:grpSpPr>
          <p:sp>
            <p:nvSpPr>
              <p:cNvPr id="79894" name="Text Box 101"/>
              <p:cNvSpPr txBox="1">
                <a:spLocks noChangeArrowheads="1"/>
              </p:cNvSpPr>
              <p:nvPr/>
            </p:nvSpPr>
            <p:spPr bwMode="auto">
              <a:xfrm>
                <a:off x="3477" y="288"/>
                <a:ext cx="7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zh-CN"/>
                  <a:t>4 users</a:t>
                </a:r>
                <a:endParaRPr lang="fr-FR" altLang="zh-CN"/>
              </a:p>
            </p:txBody>
          </p:sp>
          <p:sp>
            <p:nvSpPr>
              <p:cNvPr id="79895" name="Rectangle 102"/>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896" name="Rectangle 103"/>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897" name="Rectangle 104"/>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sp>
            <p:nvSpPr>
              <p:cNvPr id="79898" name="Rectangle 105"/>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zh-CN" altLang="zh-CN">
                  <a:latin typeface="Times New Roman" pitchFamily="18" charset="0"/>
                </a:endParaRPr>
              </a:p>
            </p:txBody>
          </p:sp>
        </p:grpSp>
        <p:sp>
          <p:nvSpPr>
            <p:cNvPr id="79893" name="Text Box 106"/>
            <p:cNvSpPr txBox="1">
              <a:spLocks noChangeArrowheads="1"/>
            </p:cNvSpPr>
            <p:nvPr/>
          </p:nvSpPr>
          <p:spPr bwMode="auto">
            <a:xfrm>
              <a:off x="3480" y="216"/>
              <a:ext cx="9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zh-CN"/>
                <a:t>Example:</a:t>
              </a:r>
              <a:endParaRPr lang="fr-FR" altLang="zh-CN"/>
            </a:p>
          </p:txBody>
        </p:sp>
      </p:grpSp>
    </p:spTree>
    <p:extLst>
      <p:ext uri="{BB962C8B-B14F-4D97-AF65-F5344CB8AC3E}">
        <p14:creationId xmlns:p14="http://schemas.microsoft.com/office/powerpoint/2010/main" val="4024626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307"/>
                                        </p:tgtEl>
                                        <p:attrNameLst>
                                          <p:attrName>style.visibility</p:attrName>
                                        </p:attrNameLst>
                                      </p:cBhvr>
                                      <p:to>
                                        <p:strVal val="visible"/>
                                      </p:to>
                                    </p:set>
                                    <p:animEffect transition="in" filter="wipe(left)">
                                      <p:cBhvr>
                                        <p:cTn id="21" dur="500"/>
                                        <p:tgtEl>
                                          <p:spTgt spid="5530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5308"/>
                                        </p:tgtEl>
                                        <p:attrNameLst>
                                          <p:attrName>style.visibility</p:attrName>
                                        </p:attrNameLst>
                                      </p:cBhvr>
                                      <p:to>
                                        <p:strVal val="visible"/>
                                      </p:to>
                                    </p:set>
                                    <p:animEffect transition="in" filter="wipe(left)">
                                      <p:cBhvr>
                                        <p:cTn id="25" dur="500"/>
                                        <p:tgtEl>
                                          <p:spTgt spid="55308"/>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5309"/>
                                        </p:tgtEl>
                                        <p:attrNameLst>
                                          <p:attrName>style.visibility</p:attrName>
                                        </p:attrNameLst>
                                      </p:cBhvr>
                                      <p:to>
                                        <p:strVal val="visible"/>
                                      </p:to>
                                    </p:set>
                                    <p:animEffect transition="in" filter="wipe(left)">
                                      <p:cBhvr>
                                        <p:cTn id="29" dur="500"/>
                                        <p:tgtEl>
                                          <p:spTgt spid="55309"/>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55310"/>
                                        </p:tgtEl>
                                        <p:attrNameLst>
                                          <p:attrName>style.visibility</p:attrName>
                                        </p:attrNameLst>
                                      </p:cBhvr>
                                      <p:to>
                                        <p:strVal val="visible"/>
                                      </p:to>
                                    </p:set>
                                    <p:animEffect transition="in" filter="wipe(left)">
                                      <p:cBhvr>
                                        <p:cTn id="33" dur="500"/>
                                        <p:tgtEl>
                                          <p:spTgt spid="553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par>
                          <p:cTn id="52" fill="hold" nodeType="afterGroup">
                            <p:stCondLst>
                              <p:cond delay="1000"/>
                            </p:stCondLst>
                            <p:childTnLst>
                              <p:par>
                                <p:cTn id="53" presetID="22" presetClass="entr" presetSubtype="1"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up)">
                                      <p:cBhvr>
                                        <p:cTn id="55" dur="500"/>
                                        <p:tgtEl>
                                          <p:spTgt spid="7"/>
                                        </p:tgtEl>
                                      </p:cBhvr>
                                    </p:animEffect>
                                  </p:childTnLst>
                                </p:cTn>
                              </p:par>
                            </p:childTnLst>
                          </p:cTn>
                        </p:par>
                        <p:par>
                          <p:cTn id="56" fill="hold" nodeType="afterGroup">
                            <p:stCondLst>
                              <p:cond delay="1500"/>
                            </p:stCondLst>
                            <p:childTnLst>
                              <p:par>
                                <p:cTn id="57" presetID="22" presetClass="entr" presetSubtype="1"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up)">
                                      <p:cBhvr>
                                        <p:cTn id="59" dur="500"/>
                                        <p:tgtEl>
                                          <p:spTgt spid="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08" grpId="0" animBg="1"/>
      <p:bldP spid="55309" grpId="0" animBg="1"/>
      <p:bldP spid="553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2"/>
          <p:cNvSpPr>
            <a:spLocks noGrp="1"/>
          </p:cNvSpPr>
          <p:nvPr>
            <p:ph type="dt" sz="half" idx="10"/>
          </p:nvPr>
        </p:nvSpPr>
        <p:spPr/>
        <p:txBody>
          <a:bodyPr/>
          <a:lstStyle/>
          <a:p>
            <a:fld id="{8DE5EDBE-3EA7-48C8-9E93-E8C52F3498EB}" type="datetime1">
              <a:rPr lang="zh-CN" altLang="en-US"/>
              <a:pPr/>
              <a:t>2019/11/16</a:t>
            </a:fld>
            <a:endParaRPr lang="en-US" altLang="zh-CN"/>
          </a:p>
        </p:txBody>
      </p:sp>
      <p:sp>
        <p:nvSpPr>
          <p:cNvPr id="49" name="页脚占位符 3"/>
          <p:cNvSpPr>
            <a:spLocks noGrp="1"/>
          </p:cNvSpPr>
          <p:nvPr>
            <p:ph type="ftr" sz="quarter" idx="11"/>
          </p:nvPr>
        </p:nvSpPr>
        <p:spPr/>
        <p:txBody>
          <a:bodyPr/>
          <a:lstStyle/>
          <a:p>
            <a:r>
              <a:rPr lang="zh-CN" altLang="en-US"/>
              <a:t>computer network</a:t>
            </a:r>
            <a:endParaRPr lang="en-US" altLang="zh-CN"/>
          </a:p>
        </p:txBody>
      </p:sp>
      <p:sp>
        <p:nvSpPr>
          <p:cNvPr id="50" name="灯片编号占位符 4"/>
          <p:cNvSpPr>
            <a:spLocks noGrp="1"/>
          </p:cNvSpPr>
          <p:nvPr>
            <p:ph type="sldNum" sz="quarter" idx="12"/>
          </p:nvPr>
        </p:nvSpPr>
        <p:spPr/>
        <p:txBody>
          <a:bodyPr/>
          <a:lstStyle/>
          <a:p>
            <a:fld id="{0114226F-D170-4692-9772-D991AE05B059}" type="slidenum">
              <a:rPr lang="zh-CN" altLang="en-US"/>
              <a:pPr/>
              <a:t>2</a:t>
            </a:fld>
            <a:endParaRPr lang="en-US" altLang="zh-CN"/>
          </a:p>
        </p:txBody>
      </p:sp>
      <p:graphicFrame>
        <p:nvGraphicFramePr>
          <p:cNvPr id="102514" name="Group 114"/>
          <p:cNvGraphicFramePr>
            <a:graphicFrameLocks noGrp="1"/>
          </p:cNvGraphicFramePr>
          <p:nvPr>
            <p:ph/>
          </p:nvPr>
        </p:nvGraphicFramePr>
        <p:xfrm>
          <a:off x="0" y="254000"/>
          <a:ext cx="8915400" cy="5376548"/>
        </p:xfrm>
        <a:graphic>
          <a:graphicData uri="http://schemas.openxmlformats.org/drawingml/2006/table">
            <a:tbl>
              <a:tblPr/>
              <a:tblGrid>
                <a:gridCol w="512763">
                  <a:extLst>
                    <a:ext uri="{9D8B030D-6E8A-4147-A177-3AD203B41FA5}">
                      <a16:colId xmlns:a16="http://schemas.microsoft.com/office/drawing/2014/main" val="20000"/>
                    </a:ext>
                  </a:extLst>
                </a:gridCol>
                <a:gridCol w="1825625">
                  <a:extLst>
                    <a:ext uri="{9D8B030D-6E8A-4147-A177-3AD203B41FA5}">
                      <a16:colId xmlns:a16="http://schemas.microsoft.com/office/drawing/2014/main" val="20001"/>
                    </a:ext>
                  </a:extLst>
                </a:gridCol>
                <a:gridCol w="1754187">
                  <a:extLst>
                    <a:ext uri="{9D8B030D-6E8A-4147-A177-3AD203B41FA5}">
                      <a16:colId xmlns:a16="http://schemas.microsoft.com/office/drawing/2014/main" val="20002"/>
                    </a:ext>
                  </a:extLst>
                </a:gridCol>
                <a:gridCol w="1241425">
                  <a:extLst>
                    <a:ext uri="{9D8B030D-6E8A-4147-A177-3AD203B41FA5}">
                      <a16:colId xmlns:a16="http://schemas.microsoft.com/office/drawing/2014/main" val="20003"/>
                    </a:ext>
                  </a:extLst>
                </a:gridCol>
                <a:gridCol w="3581400">
                  <a:extLst>
                    <a:ext uri="{9D8B030D-6E8A-4147-A177-3AD203B41FA5}">
                      <a16:colId xmlns:a16="http://schemas.microsoft.com/office/drawing/2014/main" val="20004"/>
                    </a:ext>
                  </a:extLst>
                </a:gridCol>
              </a:tblGrid>
              <a:tr h="339725">
                <a:tc rowSpan="12">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7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数据传输方式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串行通信、并行通信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7825">
                <a:tc vMerge="1">
                  <a:txBody>
                    <a:bodyPr/>
                    <a:lstStyle/>
                    <a:p>
                      <a:endParaRPr lang="zh-CN" altLang="en-US"/>
                    </a:p>
                  </a:txBody>
                  <a:tcPr/>
                </a:tc>
                <a:tc vMerge="1">
                  <a:txBody>
                    <a:bodyPr/>
                    <a:lstStyle/>
                    <a:p>
                      <a:endParaRPr lang="zh-CN" altLang="en-US"/>
                    </a:p>
                  </a:txBody>
                  <a:tcPr/>
                </a:tc>
                <a:tc grid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单工通信、半双工通信、全双工通信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79413">
                <a:tc vMerge="1">
                  <a:txBody>
                    <a:bodyPr/>
                    <a:lstStyle/>
                    <a:p>
                      <a:endParaRPr lang="zh-CN" altLang="en-US"/>
                    </a:p>
                  </a:txBody>
                  <a:tcPr/>
                </a:tc>
                <a:tc vMerge="1">
                  <a:txBody>
                    <a:bodyPr/>
                    <a:lstStyle/>
                    <a:p>
                      <a:endParaRPr lang="zh-CN" altLang="en-US"/>
                    </a:p>
                  </a:txBody>
                  <a:tcPr/>
                </a:tc>
                <a:tc grid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基带传输、频带传输、宽带传输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79413">
                <a:tc vMerge="1">
                  <a:txBody>
                    <a:bodyPr/>
                    <a:lstStyle/>
                    <a:p>
                      <a:endParaRPr lang="zh-CN" altLang="en-US"/>
                    </a:p>
                  </a:txBody>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数据的同步技术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异步传输、同步传输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61988">
                <a:tc vMerge="1">
                  <a:txBody>
                    <a:bodyPr/>
                    <a:lstStyle/>
                    <a:p>
                      <a:endParaRPr lang="zh-CN" altLang="en-US"/>
                    </a:p>
                  </a:txBody>
                  <a:tcPr/>
                </a:tc>
                <a:tc rowSpan="4">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数据编码技术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数字数据信号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模拟传输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幅移键控</a:t>
                      </a:r>
                      <a:r>
                        <a:rPr kumimoji="0" lang="en-US" altLang="zh-CN"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ASK</a:t>
                      </a: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、频移键控</a:t>
                      </a:r>
                      <a:r>
                        <a:rPr kumimoji="0" lang="en-US" altLang="zh-CN"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FSK</a:t>
                      </a: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相移键控</a:t>
                      </a:r>
                      <a:r>
                        <a:rPr kumimoji="0" lang="en-US" altLang="zh-CN" sz="17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PSK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35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数字传输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黑体" pitchFamily="2" charset="-122"/>
                        </a:rPr>
                        <a:t>不归零码</a:t>
                      </a:r>
                      <a:r>
                        <a:rPr kumimoji="0" lang="en-US" altLang="zh-CN"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NRZ</a:t>
                      </a: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700" b="1" i="0" u="none" strike="noStrike" cap="none" normalizeH="0" baseline="0" smtClean="0">
                          <a:ln>
                            <a:noFill/>
                          </a:ln>
                          <a:solidFill>
                            <a:srgbClr val="FF0000"/>
                          </a:solidFill>
                          <a:effectLst/>
                          <a:latin typeface="Times New Roman" pitchFamily="18" charset="0"/>
                          <a:ea typeface="宋体" pitchFamily="2" charset="-122"/>
                        </a:rPr>
                        <a:t>曼彻斯特编码、</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FF0000"/>
                          </a:solidFill>
                          <a:effectLst/>
                          <a:latin typeface="Times New Roman" pitchFamily="18" charset="0"/>
                          <a:ea typeface="宋体" pitchFamily="2" charset="-122"/>
                        </a:rPr>
                        <a:t>差分曼彻斯特编码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3538">
                <a:tc vMerge="1">
                  <a:txBody>
                    <a:bodyPr/>
                    <a:lstStyle/>
                    <a:p>
                      <a:endParaRPr lang="zh-CN" altLang="en-US"/>
                    </a:p>
                  </a:txBody>
                  <a:tcPr/>
                </a:tc>
                <a:tc vMerge="1">
                  <a:txBody>
                    <a:bodyPr/>
                    <a:lstStyle/>
                    <a:p>
                      <a:endParaRPr lang="zh-CN" altLang="en-US"/>
                    </a:p>
                  </a:txBody>
                  <a:tcPr/>
                </a:tc>
                <a:tc rowSpan="2">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模拟数据信号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模拟传输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调幅、调频、调相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8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数字传输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脉冲编码调制</a:t>
                      </a:r>
                      <a:r>
                        <a:rPr kumimoji="0" lang="en-US" altLang="zh-CN"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PCM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0050">
                <a:tc vMerge="1">
                  <a:txBody>
                    <a:bodyPr/>
                    <a:lstStyle/>
                    <a:p>
                      <a:endParaRPr lang="zh-CN" altLang="en-US"/>
                    </a:p>
                  </a:txBody>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多路复用技术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时分多路复用、频分多路复用</a:t>
                      </a:r>
                      <a:r>
                        <a:rPr kumimoji="0" lang="en-US" altLang="zh-CN"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波分多路复用</a:t>
                      </a:r>
                      <a:r>
                        <a:rPr kumimoji="0" lang="en-US" altLang="zh-CN"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、码分多路复用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665163">
                <a:tc vMerge="1">
                  <a:txBody>
                    <a:bodyPr/>
                    <a:lstStyle/>
                    <a:p>
                      <a:endParaRPr lang="zh-CN" altLang="en-US"/>
                    </a:p>
                  </a:txBody>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数据交换技术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电路交换、报文交换、分组交换（数据报方式、虚电路方式）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379413">
                <a:tc vMerge="1">
                  <a:txBody>
                    <a:bodyPr/>
                    <a:lstStyle/>
                    <a:p>
                      <a:endParaRPr lang="zh-CN" altLang="en-US"/>
                    </a:p>
                  </a:txBody>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传输介质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传输介质类型与特点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377825">
                <a:tc vMerge="1">
                  <a:txBody>
                    <a:bodyPr/>
                    <a:lstStyle/>
                    <a:p>
                      <a:endParaRPr lang="zh-CN" altLang="en-US"/>
                    </a:p>
                  </a:txBody>
                  <a:tcPr/>
                </a:tc>
                <a:tc>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差错控制技术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defRPr sz="2000">
                          <a:solidFill>
                            <a:schemeClr val="tx1"/>
                          </a:solidFill>
                          <a:latin typeface="Times New Roman" pitchFamily="18" charset="0"/>
                        </a:defRPr>
                      </a:lvl1pPr>
                      <a:lvl2pPr algn="l">
                        <a:spcBef>
                          <a:spcPct val="20000"/>
                        </a:spcBef>
                        <a:buClr>
                          <a:schemeClr val="accent2"/>
                        </a:buClr>
                        <a:defRPr>
                          <a:solidFill>
                            <a:schemeClr val="tx1"/>
                          </a:solidFill>
                          <a:latin typeface="Times New Roman" pitchFamily="18" charset="0"/>
                        </a:defRPr>
                      </a:lvl2pPr>
                      <a:lvl3pPr algn="l">
                        <a:spcBef>
                          <a:spcPct val="20000"/>
                        </a:spcBef>
                        <a:buClr>
                          <a:schemeClr val="accent2"/>
                        </a:buClr>
                        <a:defRPr sz="2000">
                          <a:solidFill>
                            <a:schemeClr val="tx1"/>
                          </a:solidFill>
                          <a:latin typeface="Times New Roman" pitchFamily="18" charset="0"/>
                        </a:defRPr>
                      </a:lvl3pPr>
                      <a:lvl4pPr algn="l">
                        <a:spcBef>
                          <a:spcPct val="20000"/>
                        </a:spcBef>
                        <a:buClr>
                          <a:schemeClr val="accent2"/>
                        </a:buClr>
                        <a:defRPr>
                          <a:solidFill>
                            <a:schemeClr val="tx1"/>
                          </a:solidFill>
                          <a:latin typeface="Times New Roman" pitchFamily="18" charset="0"/>
                        </a:defRPr>
                      </a:lvl4pPr>
                      <a:lvl5pPr algn="l">
                        <a:spcBef>
                          <a:spcPct val="20000"/>
                        </a:spcBef>
                        <a:buClr>
                          <a:schemeClr val="accent2"/>
                        </a:buClr>
                        <a:defRPr>
                          <a:solidFill>
                            <a:schemeClr val="tx1"/>
                          </a:solidFill>
                          <a:latin typeface="Times New Roman" pitchFamily="18" charset="0"/>
                        </a:defRPr>
                      </a:lvl5pPr>
                      <a:lvl6pPr fontAlgn="base">
                        <a:spcBef>
                          <a:spcPct val="20000"/>
                        </a:spcBef>
                        <a:spcAft>
                          <a:spcPct val="0"/>
                        </a:spcAft>
                        <a:buClr>
                          <a:schemeClr val="accent2"/>
                        </a:buClr>
                        <a:defRPr>
                          <a:solidFill>
                            <a:schemeClr val="tx1"/>
                          </a:solidFill>
                          <a:latin typeface="Times New Roman" pitchFamily="18" charset="0"/>
                        </a:defRPr>
                      </a:lvl6pPr>
                      <a:lvl7pPr fontAlgn="base">
                        <a:spcBef>
                          <a:spcPct val="20000"/>
                        </a:spcBef>
                        <a:spcAft>
                          <a:spcPct val="0"/>
                        </a:spcAft>
                        <a:buClr>
                          <a:schemeClr val="accent2"/>
                        </a:buClr>
                        <a:defRPr>
                          <a:solidFill>
                            <a:schemeClr val="tx1"/>
                          </a:solidFill>
                          <a:latin typeface="Times New Roman" pitchFamily="18" charset="0"/>
                        </a:defRPr>
                      </a:lvl7pPr>
                      <a:lvl8pPr fontAlgn="base">
                        <a:spcBef>
                          <a:spcPct val="20000"/>
                        </a:spcBef>
                        <a:spcAft>
                          <a:spcPct val="0"/>
                        </a:spcAft>
                        <a:buClr>
                          <a:schemeClr val="accent2"/>
                        </a:buClr>
                        <a:defRPr>
                          <a:solidFill>
                            <a:schemeClr val="tx1"/>
                          </a:solidFill>
                          <a:latin typeface="Times New Roman" pitchFamily="18" charset="0"/>
                        </a:defRPr>
                      </a:lvl8pPr>
                      <a:lvl9pPr fontAlgn="base">
                        <a:spcBef>
                          <a:spcPct val="20000"/>
                        </a:spcBef>
                        <a:spcAft>
                          <a:spcPct val="0"/>
                        </a:spcAft>
                        <a:buClr>
                          <a:schemeClr val="accent2"/>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检错码、纠错码和</a:t>
                      </a:r>
                      <a:r>
                        <a:rPr kumimoji="0" lang="zh-CN" altLang="en-US" sz="17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rPr>
                        <a:t>差错控制机制</a:t>
                      </a:r>
                      <a:endParaRPr kumimoji="0" lang="zh-CN" alt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afterEffect">
                                  <p:stCondLst>
                                    <p:cond delay="0"/>
                                  </p:stCondLst>
                                  <p:childTnLst>
                                    <p:set>
                                      <p:cBhvr>
                                        <p:cTn id="6" dur="1" fill="hold">
                                          <p:stCondLst>
                                            <p:cond delay="0"/>
                                          </p:stCondLst>
                                        </p:cTn>
                                        <p:tgtEl>
                                          <p:spTgt spid="102514"/>
                                        </p:tgtEl>
                                        <p:attrNameLst>
                                          <p:attrName>style.visibility</p:attrName>
                                        </p:attrNameLst>
                                      </p:cBhvr>
                                      <p:to>
                                        <p:strVal val="visible"/>
                                      </p:to>
                                    </p:set>
                                    <p:animEffect transition="in" filter="plus(in)">
                                      <p:cBhvr>
                                        <p:cTn id="7" dur="2000"/>
                                        <p:tgtEl>
                                          <p:spTgt spid="102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z="3200" b="1" dirty="0">
                <a:ea typeface="宋体" pitchFamily="2" charset="-122"/>
              </a:rPr>
              <a:t>CDMA – Code Division Multiple Access</a:t>
            </a:r>
            <a:br>
              <a:rPr lang="en-US" altLang="zh-CN" sz="3200" b="1" dirty="0">
                <a:ea typeface="宋体" pitchFamily="2" charset="-122"/>
              </a:rPr>
            </a:br>
            <a:r>
              <a:rPr lang="zh-CN" altLang="en-US" sz="3200" b="1" dirty="0">
                <a:ea typeface="宋体" pitchFamily="2" charset="-122"/>
              </a:rPr>
              <a:t>码分多址访问</a:t>
            </a:r>
          </a:p>
        </p:txBody>
      </p:sp>
      <p:pic>
        <p:nvPicPr>
          <p:cNvPr id="56327" name="Picture 7" descr="2-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262062"/>
            <a:ext cx="6121400" cy="5552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25EDA814-83BE-485C-88A1-9E4AEBC0FD22}" type="datetime1">
              <a:rPr lang="zh-CN" altLang="en-US" smtClean="0"/>
              <a:pPr/>
              <a:t>2019/11/16</a:t>
            </a:fld>
            <a:endParaRPr lang="en-US" altLang="zh-CN"/>
          </a:p>
        </p:txBody>
      </p:sp>
      <p:sp>
        <p:nvSpPr>
          <p:cNvPr id="5" name="页脚占位符 4"/>
          <p:cNvSpPr>
            <a:spLocks noGrp="1"/>
          </p:cNvSpPr>
          <p:nvPr>
            <p:ph type="ftr" sz="quarter" idx="11"/>
          </p:nvPr>
        </p:nvSpPr>
        <p:spPr/>
        <p:txBody>
          <a:bodyPr/>
          <a:lstStyle/>
          <a:p>
            <a:r>
              <a:rPr lang="zh-CN" altLang="en-US" smtClean="0"/>
              <a:t>computer network</a:t>
            </a:r>
            <a:endParaRPr lang="en-US" altLang="zh-CN"/>
          </a:p>
        </p:txBody>
      </p:sp>
      <p:sp>
        <p:nvSpPr>
          <p:cNvPr id="6" name="灯片编号占位符 5"/>
          <p:cNvSpPr>
            <a:spLocks noGrp="1"/>
          </p:cNvSpPr>
          <p:nvPr>
            <p:ph type="sldNum" sz="quarter" idx="12"/>
          </p:nvPr>
        </p:nvSpPr>
        <p:spPr/>
        <p:txBody>
          <a:bodyPr/>
          <a:lstStyle/>
          <a:p>
            <a:fld id="{7AA02EDF-475A-4855-A29A-778E471518AC}" type="slidenum">
              <a:rPr lang="zh-CN" altLang="en-US" smtClean="0"/>
              <a:pPr/>
              <a:t>21</a:t>
            </a:fld>
            <a:endParaRPr lang="en-US" altLang="zh-CN"/>
          </a:p>
        </p:txBody>
      </p:sp>
      <p:sp>
        <p:nvSpPr>
          <p:cNvPr id="7" name="Rectangle 1"/>
          <p:cNvSpPr>
            <a:spLocks noChangeArrowheads="1"/>
          </p:cNvSpPr>
          <p:nvPr/>
        </p:nvSpPr>
        <p:spPr bwMode="auto">
          <a:xfrm>
            <a:off x="857250" y="1545699"/>
            <a:ext cx="73533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假设</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4</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个站点</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A</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B</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C</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D</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拥有的</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CDMA chip</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序列定义如下：</a:t>
            </a:r>
            <a:endParaRPr lang="en-US" altLang="zh-CN" sz="2400" b="1" dirty="0">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 A(-1 -1 -1 +1 +1 -1 +1 +1),</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 B(-1 -1 +1 -1 +1 +1 +1 -1),</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 C(-1 +1 -1 +1 +1 +1 -1 -1), </a:t>
            </a:r>
          </a:p>
          <a:p>
            <a:pPr marL="0" marR="0" lvl="0" indent="0" algn="l" defTabSz="914400" rtl="0" eaLnBrk="1" fontAlgn="base" latinLnBrk="0" hangingPunct="1">
              <a:lnSpc>
                <a:spcPct val="100000"/>
              </a:lnSpc>
              <a:spcBef>
                <a:spcPct val="0"/>
              </a:spcBef>
              <a:spcAft>
                <a:spcPct val="0"/>
              </a:spcAft>
              <a:buClrTx/>
              <a:buSzTx/>
              <a:buFontTx/>
              <a:buChar char="•"/>
              <a:tabLst/>
            </a:pPr>
            <a:r>
              <a:rPr lang="en-US" altLang="zh-CN" sz="2400" b="1" dirty="0">
                <a:latin typeface="宋体" panose="02010600030101010101" pitchFamily="2" charset="-122"/>
                <a:ea typeface="宋体" panose="02010600030101010101" pitchFamily="2" charset="-122"/>
                <a:cs typeface="Arial Unicode MS" pitchFamily="34" charset="-122"/>
              </a:rPr>
              <a:t> </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D(-1 +1 -1 -1 -1 -1 +1 -1)</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a:t>
            </a:r>
            <a:endPar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tabLst/>
            </a:pPr>
            <a:endParaRPr lang="en-US" altLang="zh-CN" sz="2400" b="1" dirty="0">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tabLst/>
            </a:pP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若某个</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CDMA</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接收方获得如下</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chips</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a:t>
            </a:r>
            <a:r>
              <a:rPr kumimoji="0" lang="en-US" alt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(-1 +1 -3 +1 -1 -3 +1 +1)</a:t>
            </a: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itchFamily="34" charset="-122"/>
              </a:rPr>
              <a:t>，则该数据来自哪些站点？这些站点各自发送的数据是什么？ </a:t>
            </a:r>
            <a:endPar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itchFamily="2" charset="-122"/>
            </a:endParaRPr>
          </a:p>
        </p:txBody>
      </p:sp>
    </p:spTree>
    <p:extLst>
      <p:ext uri="{BB962C8B-B14F-4D97-AF65-F5344CB8AC3E}">
        <p14:creationId xmlns:p14="http://schemas.microsoft.com/office/powerpoint/2010/main" val="4288694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714375"/>
            <a:ext cx="7615238"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2" name="Rectangle 2"/>
          <p:cNvSpPr>
            <a:spLocks noGrp="1" noChangeArrowheads="1"/>
          </p:cNvSpPr>
          <p:nvPr>
            <p:ph type="title"/>
          </p:nvPr>
        </p:nvSpPr>
        <p:spPr>
          <a:xfrm>
            <a:off x="19050" y="0"/>
            <a:ext cx="8915400" cy="895350"/>
          </a:xfrm>
        </p:spPr>
        <p:txBody>
          <a:bodyPr/>
          <a:lstStyle/>
          <a:p>
            <a:r>
              <a:rPr kumimoji="1" lang="zh-CN" altLang="en-US" sz="3200" b="1" dirty="0" smtClean="0">
                <a:solidFill>
                  <a:srgbClr val="0000CC"/>
                </a:solidFill>
                <a:latin typeface="宋体" panose="02010600030101010101" pitchFamily="2" charset="-122"/>
                <a:ea typeface="宋体" panose="02010600030101010101" pitchFamily="2" charset="-122"/>
              </a:rPr>
              <a:t>模拟信号</a:t>
            </a:r>
            <a:r>
              <a:rPr kumimoji="1" lang="en-US" altLang="zh-CN" sz="3200" b="1" dirty="0" smtClean="0">
                <a:solidFill>
                  <a:srgbClr val="0000CC"/>
                </a:solidFill>
                <a:latin typeface="宋体" panose="02010600030101010101" pitchFamily="2" charset="-122"/>
                <a:ea typeface="宋体" panose="02010600030101010101" pitchFamily="2" charset="-122"/>
                <a:sym typeface="Wingdings" panose="05000000000000000000" pitchFamily="2" charset="2"/>
              </a:rPr>
              <a:t> </a:t>
            </a:r>
            <a:r>
              <a:rPr kumimoji="1" lang="zh-CN" altLang="en-US" sz="3200" b="1" dirty="0" smtClean="0">
                <a:solidFill>
                  <a:srgbClr val="0000CC"/>
                </a:solidFill>
                <a:latin typeface="宋体" panose="02010600030101010101" pitchFamily="2" charset="-122"/>
                <a:ea typeface="宋体" panose="02010600030101010101" pitchFamily="2" charset="-122"/>
              </a:rPr>
              <a:t>数字信号</a:t>
            </a:r>
            <a:r>
              <a:rPr kumimoji="1" lang="zh-CN" altLang="en-US" sz="3200" b="1" dirty="0">
                <a:solidFill>
                  <a:srgbClr val="0000CC"/>
                </a:solidFill>
                <a:latin typeface="宋体" panose="02010600030101010101" pitchFamily="2" charset="-122"/>
                <a:ea typeface="宋体" panose="02010600030101010101" pitchFamily="2" charset="-122"/>
              </a:rPr>
              <a:t>：</a:t>
            </a:r>
            <a:r>
              <a:rPr kumimoji="1" lang="zh-CN" altLang="en-US" sz="3200" b="1" dirty="0" smtClean="0">
                <a:solidFill>
                  <a:srgbClr val="0000CC"/>
                </a:solidFill>
                <a:latin typeface="宋体" panose="02010600030101010101" pitchFamily="2" charset="-122"/>
                <a:ea typeface="宋体" panose="02010600030101010101" pitchFamily="2" charset="-122"/>
              </a:rPr>
              <a:t>取样</a:t>
            </a:r>
            <a:r>
              <a:rPr kumimoji="1" lang="zh-CN" altLang="en-US" sz="3200" b="1" dirty="0">
                <a:solidFill>
                  <a:srgbClr val="0000CC"/>
                </a:solidFill>
                <a:latin typeface="宋体" panose="02010600030101010101" pitchFamily="2" charset="-122"/>
                <a:ea typeface="宋体" panose="02010600030101010101" pitchFamily="2" charset="-122"/>
              </a:rPr>
              <a:t>、量化和</a:t>
            </a:r>
            <a:r>
              <a:rPr kumimoji="1" lang="zh-CN" altLang="en-US" sz="3200" b="1" dirty="0" smtClean="0">
                <a:solidFill>
                  <a:srgbClr val="0000CC"/>
                </a:solidFill>
                <a:latin typeface="宋体" panose="02010600030101010101" pitchFamily="2" charset="-122"/>
                <a:ea typeface="宋体" panose="02010600030101010101" pitchFamily="2" charset="-122"/>
              </a:rPr>
              <a:t>编码</a:t>
            </a:r>
            <a:endParaRPr lang="en-US" altLang="zh-CN" sz="3200" b="1" dirty="0">
              <a:solidFill>
                <a:srgbClr val="0000CC"/>
              </a:solidFill>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3749040" y="712470"/>
            <a:ext cx="19812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a:lstStyle>
          <a:p>
            <a:r>
              <a:rPr lang="zh-CN" altLang="en-US" sz="2800" kern="0" dirty="0" smtClean="0">
                <a:solidFill>
                  <a:schemeClr val="accent6"/>
                </a:solidFill>
                <a:ea typeface="宋体" pitchFamily="2" charset="-122"/>
              </a:rPr>
              <a:t>（</a:t>
            </a:r>
            <a:r>
              <a:rPr lang="en-US" altLang="zh-CN" sz="2800" kern="0" dirty="0" smtClean="0">
                <a:solidFill>
                  <a:schemeClr val="accent6"/>
                </a:solidFill>
                <a:ea typeface="宋体" pitchFamily="2" charset="-122"/>
              </a:rPr>
              <a:t>PCM</a:t>
            </a:r>
            <a:r>
              <a:rPr lang="zh-CN" altLang="en-US" sz="2800" kern="0" dirty="0" smtClean="0">
                <a:solidFill>
                  <a:schemeClr val="accent6"/>
                </a:solidFill>
                <a:ea typeface="宋体" pitchFamily="2" charset="-122"/>
              </a:rPr>
              <a:t>）</a:t>
            </a:r>
            <a:endParaRPr lang="en-US" altLang="zh-CN" sz="2800" kern="0" dirty="0">
              <a:solidFill>
                <a:schemeClr val="accent6"/>
              </a:solidFill>
              <a:ea typeface="宋体" pitchFamily="2" charset="-122"/>
            </a:endParaRPr>
          </a:p>
        </p:txBody>
      </p:sp>
    </p:spTree>
    <p:extLst>
      <p:ext uri="{BB962C8B-B14F-4D97-AF65-F5344CB8AC3E}">
        <p14:creationId xmlns:p14="http://schemas.microsoft.com/office/powerpoint/2010/main" val="209009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CB48974-F188-4ED1-B983-DE2AB0A906B0}" type="datetime1">
              <a:rPr lang="zh-CN" altLang="en-US"/>
              <a:pPr/>
              <a:t>2019/11/16</a:t>
            </a:fld>
            <a:endParaRPr lang="en-US" altLang="zh-CN"/>
          </a:p>
        </p:txBody>
      </p:sp>
      <p:sp>
        <p:nvSpPr>
          <p:cNvPr id="6" name="页脚占位符 4"/>
          <p:cNvSpPr>
            <a:spLocks noGrp="1"/>
          </p:cNvSpPr>
          <p:nvPr>
            <p:ph type="ftr" sz="quarter" idx="11"/>
          </p:nvPr>
        </p:nvSpPr>
        <p:spPr/>
        <p:txBody>
          <a:bodyPr/>
          <a:lstStyle/>
          <a:p>
            <a:r>
              <a:rPr lang="zh-CN" altLang="en-US"/>
              <a:t>computer network</a:t>
            </a:r>
            <a:endParaRPr lang="en-US" altLang="zh-CN"/>
          </a:p>
        </p:txBody>
      </p:sp>
      <p:sp>
        <p:nvSpPr>
          <p:cNvPr id="7" name="灯片编号占位符 5"/>
          <p:cNvSpPr>
            <a:spLocks noGrp="1"/>
          </p:cNvSpPr>
          <p:nvPr>
            <p:ph type="sldNum" sz="quarter" idx="12"/>
          </p:nvPr>
        </p:nvSpPr>
        <p:spPr/>
        <p:txBody>
          <a:bodyPr/>
          <a:lstStyle/>
          <a:p>
            <a:fld id="{94C3D8A7-8C95-48FE-94A2-E8BC95F266E1}" type="slidenum">
              <a:rPr lang="zh-CN" altLang="en-US"/>
              <a:pPr/>
              <a:t>4</a:t>
            </a:fld>
            <a:endParaRPr lang="en-US" altLang="zh-CN"/>
          </a:p>
        </p:txBody>
      </p:sp>
      <p:sp>
        <p:nvSpPr>
          <p:cNvPr id="107522" name="Rectangle 2"/>
          <p:cNvSpPr>
            <a:spLocks noGrp="1" noChangeArrowheads="1"/>
          </p:cNvSpPr>
          <p:nvPr>
            <p:ph type="title"/>
          </p:nvPr>
        </p:nvSpPr>
        <p:spPr/>
        <p:txBody>
          <a:bodyPr/>
          <a:lstStyle/>
          <a:p>
            <a:r>
              <a:rPr lang="zh-CN" altLang="en-US">
                <a:ea typeface="宋体" pitchFamily="2" charset="-122"/>
              </a:rPr>
              <a:t>数字通信系统</a:t>
            </a:r>
          </a:p>
        </p:txBody>
      </p:sp>
      <p:sp>
        <p:nvSpPr>
          <p:cNvPr id="107523" name="Rectangle 3"/>
          <p:cNvSpPr>
            <a:spLocks noGrp="1" noChangeArrowheads="1"/>
          </p:cNvSpPr>
          <p:nvPr>
            <p:ph type="body" idx="1"/>
          </p:nvPr>
        </p:nvSpPr>
        <p:spPr>
          <a:xfrm>
            <a:off x="0" y="1371600"/>
            <a:ext cx="9144000" cy="3048000"/>
          </a:xfrm>
        </p:spPr>
        <p:txBody>
          <a:bodyPr/>
          <a:lstStyle/>
          <a:p>
            <a:pPr>
              <a:buFont typeface="Wingdings" pitchFamily="2" charset="2"/>
              <a:buChar char="n"/>
            </a:pPr>
            <a:r>
              <a:rPr lang="zh-CN" altLang="en-US" sz="2800">
                <a:ea typeface="宋体" pitchFamily="2" charset="-122"/>
              </a:rPr>
              <a:t>数字通信系统由信源、信源编码器、信道编码器、调制器、信道、解调器、信道译码器、信源译码器、信宿、噪声源以及发送端和接收端时钟同步组成。</a:t>
            </a:r>
          </a:p>
          <a:p>
            <a:pPr>
              <a:buFont typeface="Wingdings" pitchFamily="2" charset="2"/>
              <a:buChar char="n"/>
            </a:pPr>
            <a:r>
              <a:rPr lang="zh-CN" altLang="en-US" sz="2800">
                <a:ea typeface="宋体" pitchFamily="2" charset="-122"/>
              </a:rPr>
              <a:t>计算机通信、数字电话以及数字电视都属于数字通信系统。</a:t>
            </a:r>
          </a:p>
          <a:p>
            <a:endParaRPr lang="zh-CN" altLang="en-US" sz="2800">
              <a:ea typeface="宋体" pitchFamily="2" charset="-122"/>
            </a:endParaRPr>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3721100"/>
            <a:ext cx="806450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EC5CF97-1E49-4DBB-A645-29F42D991E0A}" type="datetime1">
              <a:rPr lang="zh-CN" altLang="en-US"/>
              <a:pPr/>
              <a:t>2019/11/16</a:t>
            </a:fld>
            <a:endParaRPr lang="en-US" altLang="zh-CN"/>
          </a:p>
        </p:txBody>
      </p:sp>
      <p:sp>
        <p:nvSpPr>
          <p:cNvPr id="5" name="页脚占位符 4"/>
          <p:cNvSpPr>
            <a:spLocks noGrp="1"/>
          </p:cNvSpPr>
          <p:nvPr>
            <p:ph type="ftr" sz="quarter" idx="11"/>
          </p:nvPr>
        </p:nvSpPr>
        <p:spPr/>
        <p:txBody>
          <a:body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p>
            <a:fld id="{D5DC9305-DFB4-4E4B-8AF2-1C21A9FE0674}" type="slidenum">
              <a:rPr lang="zh-CN" altLang="en-US"/>
              <a:pPr/>
              <a:t>5</a:t>
            </a:fld>
            <a:endParaRPr lang="en-US" altLang="zh-CN"/>
          </a:p>
        </p:txBody>
      </p:sp>
      <p:sp>
        <p:nvSpPr>
          <p:cNvPr id="63490" name="Rectangle 2"/>
          <p:cNvSpPr>
            <a:spLocks noGrp="1" noChangeArrowheads="1"/>
          </p:cNvSpPr>
          <p:nvPr>
            <p:ph type="title"/>
          </p:nvPr>
        </p:nvSpPr>
        <p:spPr>
          <a:xfrm>
            <a:off x="0" y="314325"/>
            <a:ext cx="9144000" cy="1143000"/>
          </a:xfrm>
        </p:spPr>
        <p:txBody>
          <a:bodyPr/>
          <a:lstStyle/>
          <a:p>
            <a:r>
              <a:rPr lang="en-US" altLang="zh-CN" sz="4000" dirty="0" smtClean="0">
                <a:ea typeface="宋体" pitchFamily="2" charset="-122"/>
              </a:rPr>
              <a:t>The </a:t>
            </a:r>
            <a:r>
              <a:rPr lang="en-US" altLang="zh-CN" sz="4000" dirty="0">
                <a:ea typeface="宋体" pitchFamily="2" charset="-122"/>
              </a:rPr>
              <a:t>Theoretical Basis for Data Communication</a:t>
            </a:r>
          </a:p>
        </p:txBody>
      </p:sp>
      <p:sp>
        <p:nvSpPr>
          <p:cNvPr id="63491" name="Rectangle 3"/>
          <p:cNvSpPr>
            <a:spLocks noGrp="1" noChangeArrowheads="1"/>
          </p:cNvSpPr>
          <p:nvPr>
            <p:ph type="body" idx="1"/>
          </p:nvPr>
        </p:nvSpPr>
        <p:spPr>
          <a:xfrm>
            <a:off x="1116013" y="2033588"/>
            <a:ext cx="8027987" cy="4519612"/>
          </a:xfrm>
        </p:spPr>
        <p:txBody>
          <a:bodyPr/>
          <a:lstStyle/>
          <a:p>
            <a:pPr>
              <a:buFontTx/>
              <a:buChar char="•"/>
            </a:pPr>
            <a:r>
              <a:rPr lang="en-US" altLang="zh-CN" sz="3200">
                <a:ea typeface="宋体" pitchFamily="2" charset="-122"/>
              </a:rPr>
              <a:t>Fourier Analysis</a:t>
            </a:r>
            <a:r>
              <a:rPr lang="zh-CN" altLang="en-US" sz="3200">
                <a:ea typeface="宋体" pitchFamily="2" charset="-122"/>
              </a:rPr>
              <a:t>（傅立叶分析）</a:t>
            </a:r>
          </a:p>
          <a:p>
            <a:pPr>
              <a:buFontTx/>
              <a:buChar char="•"/>
            </a:pPr>
            <a:r>
              <a:rPr lang="en-US" altLang="zh-CN" sz="3200">
                <a:ea typeface="宋体" pitchFamily="2" charset="-122"/>
              </a:rPr>
              <a:t>Bandwidth-Limited Signals</a:t>
            </a:r>
            <a:r>
              <a:rPr lang="zh-CN" altLang="en-US" sz="3200">
                <a:ea typeface="宋体" pitchFamily="2" charset="-122"/>
              </a:rPr>
              <a:t>（有限带宽信号）</a:t>
            </a:r>
          </a:p>
          <a:p>
            <a:pPr>
              <a:buFontTx/>
              <a:buChar char="•"/>
            </a:pPr>
            <a:r>
              <a:rPr lang="en-US" altLang="zh-CN" sz="3200">
                <a:ea typeface="宋体" pitchFamily="2" charset="-122"/>
              </a:rPr>
              <a:t>Maximum Data Rate of a Channel</a:t>
            </a:r>
            <a:r>
              <a:rPr lang="zh-CN" altLang="en-US" sz="3200">
                <a:ea typeface="宋体" pitchFamily="2" charset="-122"/>
              </a:rPr>
              <a:t>（信道的最大数据传输率）</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傅立叶</a:t>
            </a:r>
            <a:r>
              <a:rPr lang="zh-CN" altLang="en-US" sz="3600" dirty="0"/>
              <a:t>分解实例，用波叠加出分段函数。</a:t>
            </a:r>
            <a:endParaRPr lang="zh-CN" altLang="en-US" sz="1800" dirty="0"/>
          </a:p>
        </p:txBody>
      </p:sp>
      <p:sp>
        <p:nvSpPr>
          <p:cNvPr id="7" name="标题 1"/>
          <p:cNvSpPr txBox="1">
            <a:spLocks/>
          </p:cNvSpPr>
          <p:nvPr/>
        </p:nvSpPr>
        <p:spPr bwMode="auto">
          <a:xfrm>
            <a:off x="0" y="1067752"/>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a:lstStyle>
          <a:p>
            <a:pPr marL="800100" marR="0" lvl="1"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mn-cs"/>
              </a:rPr>
              <a:t>傅立叶变换（的三角函数形式）的基本原理是：多个正余弦波叠加（蓝色）可以用来近似任何一个原始的周期函数（红色）。</a:t>
            </a:r>
          </a:p>
        </p:txBody>
      </p:sp>
      <p:pic>
        <p:nvPicPr>
          <p:cNvPr id="78850" name="Picture 2" descr="http://mmbiz.qpic.cn/mmbiz_gif/pojyAtdhQhN5YcofK7XK4icqZ2bNT1CnyBsPFFVq1nrjykFNJBiad2c7LBkxEbj5mbQYcWbTtDV0YejDn8BAvWhQ/0?wx_fmt=gif&amp;tp=webp&amp;wxfrom=5&amp;wx_lazy=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8878" y="4135754"/>
            <a:ext cx="4065905" cy="2032953"/>
          </a:xfrm>
          <a:prstGeom prst="rect">
            <a:avLst/>
          </a:prstGeom>
          <a:noFill/>
          <a:extLst>
            <a:ext uri="{909E8E84-426E-40DD-AFC4-6F175D3DCCD1}">
              <a14:hiddenFill xmlns:a14="http://schemas.microsoft.com/office/drawing/2010/main">
                <a:solidFill>
                  <a:srgbClr val="FFFFFF"/>
                </a:solidFill>
              </a14:hiddenFill>
            </a:ext>
          </a:extLst>
        </p:spPr>
      </p:pic>
      <p:pic>
        <p:nvPicPr>
          <p:cNvPr id="78852" name="Picture 4" descr="http://mmbiz.qpic.cn/mmbiz_gif/pojyAtdhQhN5YcofK7XK4icqZ2bNT1Cny7rIt47aIvgA5gnSDQbwKFXARTs8ru9gzA5npOGTglA1QQNnSNL431w/0?wx_fmt=gif&amp;tp=webp&amp;wxfrom=5&amp;wx_lazy=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9216" y="4094318"/>
            <a:ext cx="4065905" cy="2032953"/>
          </a:xfrm>
          <a:prstGeom prst="rect">
            <a:avLst/>
          </a:prstGeom>
          <a:noFill/>
          <a:extLst>
            <a:ext uri="{909E8E84-426E-40DD-AFC4-6F175D3DCCD1}">
              <a14:hiddenFill xmlns:a14="http://schemas.microsoft.com/office/drawing/2010/main">
                <a:solidFill>
                  <a:srgbClr val="FFFFFF"/>
                </a:solidFill>
              </a14:hiddenFill>
            </a:ext>
          </a:extLst>
        </p:spPr>
      </p:pic>
      <p:pic>
        <p:nvPicPr>
          <p:cNvPr id="78854" name="Picture 6" descr="http://mmbiz.qpic.cn/mmbiz_gif/pojyAtdhQhN5YcofK7XK4icqZ2bNT1Cny1ia4JNibFAfcCqkCBmNMK6lm3sX6LkBqlA5dtg0X5WdpU6Cm688sGTPg/0?wx_fmt=gif&amp;tp=webp&amp;wxfrom=5&amp;wx_lazy=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539047" y="2102801"/>
            <a:ext cx="4065905" cy="203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20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fade">
                                      <p:cBhvr>
                                        <p:cTn id="7" dur="500"/>
                                        <p:tgtEl>
                                          <p:spTgt spid="788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fade">
                                      <p:cBhvr>
                                        <p:cTn id="12" dur="500"/>
                                        <p:tgtEl>
                                          <p:spTgt spid="788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850"/>
                                        </p:tgtEl>
                                        <p:attrNameLst>
                                          <p:attrName>style.visibility</p:attrName>
                                        </p:attrNameLst>
                                      </p:cBhvr>
                                      <p:to>
                                        <p:strVal val="visible"/>
                                      </p:to>
                                    </p:set>
                                    <p:animEffect transition="in" filter="fade">
                                      <p:cBhvr>
                                        <p:cTn id="17" dur="500"/>
                                        <p:tgtEl>
                                          <p:spTgt spid="7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傅立叶</a:t>
            </a:r>
            <a:r>
              <a:rPr lang="zh-CN" altLang="en-US" dirty="0" smtClean="0"/>
              <a:t>分解</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03" y="1679257"/>
            <a:ext cx="8287663" cy="3464243"/>
          </a:xfrm>
          <a:prstGeom prst="rect">
            <a:avLst/>
          </a:prstGeom>
        </p:spPr>
      </p:pic>
    </p:spTree>
    <p:extLst>
      <p:ext uri="{BB962C8B-B14F-4D97-AF65-F5344CB8AC3E}">
        <p14:creationId xmlns:p14="http://schemas.microsoft.com/office/powerpoint/2010/main" val="829336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7826" name="Picture 2" descr="http://mmbiz.qpic.cn/mmbiz_gif/pojyAtdhQhN5YcofK7XK4icqZ2bNT1Cny1Gej6q9wERssWu51Iabb3LeOviafiaMaCyMT9BlIqDuBwz0uxUmbfAxg/0?wx_fmt=gif&amp;tp=webp&amp;wxfrom=5&amp;wx_lazy=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99614" y="1341120"/>
            <a:ext cx="5963285" cy="477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72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36AC2D97-4A36-485A-8505-1E797AD6C509}" type="datetime1">
              <a:rPr lang="zh-CN" altLang="en-US"/>
              <a:pPr/>
              <a:t>2019/11/16</a:t>
            </a:fld>
            <a:endParaRPr lang="en-US" altLang="zh-CN"/>
          </a:p>
        </p:txBody>
      </p:sp>
      <p:sp>
        <p:nvSpPr>
          <p:cNvPr id="7" name="页脚占位符 4"/>
          <p:cNvSpPr>
            <a:spLocks noGrp="1"/>
          </p:cNvSpPr>
          <p:nvPr>
            <p:ph type="ftr" sz="quarter" idx="11"/>
          </p:nvPr>
        </p:nvSpPr>
        <p:spPr/>
        <p:txBody>
          <a:bodyPr/>
          <a:lstStyle/>
          <a:p>
            <a:r>
              <a:rPr lang="zh-CN" altLang="en-US"/>
              <a:t>computer network</a:t>
            </a:r>
            <a:endParaRPr lang="en-US" altLang="zh-CN"/>
          </a:p>
        </p:txBody>
      </p:sp>
      <p:sp>
        <p:nvSpPr>
          <p:cNvPr id="8" name="灯片编号占位符 5"/>
          <p:cNvSpPr>
            <a:spLocks noGrp="1"/>
          </p:cNvSpPr>
          <p:nvPr>
            <p:ph type="sldNum" sz="quarter" idx="12"/>
          </p:nvPr>
        </p:nvSpPr>
        <p:spPr/>
        <p:txBody>
          <a:bodyPr/>
          <a:lstStyle/>
          <a:p>
            <a:fld id="{BA04D080-66EE-4B17-8B08-4BE21F0C04B0}" type="slidenum">
              <a:rPr lang="zh-CN" altLang="en-US"/>
              <a:pPr/>
              <a:t>9</a:t>
            </a:fld>
            <a:endParaRPr lang="en-US" altLang="zh-CN"/>
          </a:p>
        </p:txBody>
      </p:sp>
      <p:sp>
        <p:nvSpPr>
          <p:cNvPr id="74760" name="Rectangle 8"/>
          <p:cNvSpPr>
            <a:spLocks noGrp="1" noChangeArrowheads="1"/>
          </p:cNvSpPr>
          <p:nvPr>
            <p:ph type="title"/>
          </p:nvPr>
        </p:nvSpPr>
        <p:spPr>
          <a:xfrm>
            <a:off x="365125" y="242888"/>
            <a:ext cx="10393363" cy="830262"/>
          </a:xfrm>
          <a:noFill/>
          <a:ln/>
        </p:spPr>
        <p:txBody>
          <a:bodyPr lIns="111967" tIns="55983" rIns="111967" bIns="55983" anchor="b"/>
          <a:lstStyle/>
          <a:p>
            <a:pPr algn="l"/>
            <a:r>
              <a:rPr lang="en-US" altLang="zh-CN">
                <a:ea typeface="宋体" pitchFamily="2" charset="-122"/>
              </a:rPr>
              <a:t>2.1.1 Fourier Analysis</a:t>
            </a:r>
          </a:p>
        </p:txBody>
      </p:sp>
      <p:sp>
        <p:nvSpPr>
          <p:cNvPr id="74761" name="Rectangle 9"/>
          <p:cNvSpPr>
            <a:spLocks noGrp="1" noChangeArrowheads="1"/>
          </p:cNvSpPr>
          <p:nvPr>
            <p:ph type="body" sz="half" idx="1"/>
          </p:nvPr>
        </p:nvSpPr>
        <p:spPr>
          <a:xfrm>
            <a:off x="425450" y="3357563"/>
            <a:ext cx="8108950" cy="4078287"/>
          </a:xfrm>
          <a:noFill/>
          <a:ln/>
        </p:spPr>
        <p:txBody>
          <a:bodyPr lIns="111967" tIns="55983" rIns="111967" bIns="55983"/>
          <a:lstStyle/>
          <a:p>
            <a:pPr marL="419100" indent="-419100" defTabSz="1120775">
              <a:buFontTx/>
              <a:buChar char="•"/>
            </a:pPr>
            <a:r>
              <a:rPr lang="en-US" altLang="zh-CN" b="1">
                <a:ea typeface="宋体" pitchFamily="2" charset="-122"/>
              </a:rPr>
              <a:t>A data signal can be imagined that it repeats the entire pattern over and over forever </a:t>
            </a:r>
          </a:p>
          <a:p>
            <a:pPr marL="419100" indent="-419100" defTabSz="1120775">
              <a:buFontTx/>
              <a:buChar char="•"/>
            </a:pPr>
            <a:r>
              <a:rPr lang="en-US" altLang="zh-CN" b="1">
                <a:ea typeface="宋体" pitchFamily="2" charset="-122"/>
              </a:rPr>
              <a:t>Amplitudes</a:t>
            </a:r>
            <a:r>
              <a:rPr lang="zh-CN" altLang="en-US" b="1">
                <a:ea typeface="宋体" pitchFamily="2" charset="-122"/>
              </a:rPr>
              <a:t>（振幅）</a:t>
            </a:r>
          </a:p>
          <a:p>
            <a:pPr marL="908050" lvl="1" indent="-347663" defTabSz="1120775"/>
            <a:r>
              <a:rPr lang="en-US" altLang="zh-CN" sz="2400" b="1">
                <a:ea typeface="宋体" pitchFamily="2" charset="-122"/>
              </a:rPr>
              <a:t>An= 2/T </a:t>
            </a:r>
            <a:r>
              <a:rPr lang="en-US" altLang="zh-CN" sz="2400" b="1">
                <a:ea typeface="宋体" pitchFamily="2" charset="-122"/>
                <a:sym typeface="Symbol" pitchFamily="18" charset="2"/>
              </a:rPr>
              <a:t></a:t>
            </a:r>
            <a:r>
              <a:rPr lang="en-US" altLang="zh-CN" sz="2400" b="1">
                <a:ea typeface="宋体" pitchFamily="2" charset="-122"/>
              </a:rPr>
              <a:t> g(t)sin(2 </a:t>
            </a:r>
            <a:r>
              <a:rPr lang="en-US" altLang="zh-CN" sz="1800" b="1">
                <a:ea typeface="宋体" pitchFamily="2" charset="-122"/>
              </a:rPr>
              <a:t>∏</a:t>
            </a:r>
            <a:r>
              <a:rPr lang="en-US" altLang="zh-CN" sz="2400" b="1">
                <a:ea typeface="宋体" pitchFamily="2" charset="-122"/>
              </a:rPr>
              <a:t> n f t) dt</a:t>
            </a:r>
          </a:p>
          <a:p>
            <a:pPr marL="908050" lvl="1" indent="-347663" defTabSz="1120775"/>
            <a:r>
              <a:rPr lang="en-US" altLang="zh-CN" sz="2400" b="1">
                <a:ea typeface="宋体" pitchFamily="2" charset="-122"/>
              </a:rPr>
              <a:t>Bn= 2/T </a:t>
            </a:r>
            <a:r>
              <a:rPr lang="en-US" altLang="zh-CN" sz="2400" b="1">
                <a:ea typeface="宋体" pitchFamily="2" charset="-122"/>
                <a:sym typeface="Symbol" pitchFamily="18" charset="2"/>
              </a:rPr>
              <a:t></a:t>
            </a:r>
            <a:r>
              <a:rPr lang="en-US" altLang="zh-CN" sz="2400" b="1">
                <a:ea typeface="宋体" pitchFamily="2" charset="-122"/>
              </a:rPr>
              <a:t> g(t)cos(2 </a:t>
            </a:r>
            <a:r>
              <a:rPr lang="en-US" altLang="zh-CN" sz="1800" b="1">
                <a:ea typeface="宋体" pitchFamily="2" charset="-122"/>
              </a:rPr>
              <a:t>∏</a:t>
            </a:r>
            <a:r>
              <a:rPr lang="en-US" altLang="zh-CN" sz="2400" b="1">
                <a:ea typeface="宋体" pitchFamily="2" charset="-122"/>
              </a:rPr>
              <a:t> n f t) dt</a:t>
            </a:r>
          </a:p>
          <a:p>
            <a:pPr marL="419100" indent="-419100" defTabSz="1120775">
              <a:buFontTx/>
              <a:buChar char="•"/>
            </a:pPr>
            <a:r>
              <a:rPr lang="en-US" altLang="zh-CN" b="1">
                <a:ea typeface="宋体" pitchFamily="2" charset="-122"/>
              </a:rPr>
              <a:t>Frequency</a:t>
            </a:r>
            <a:r>
              <a:rPr lang="zh-CN" altLang="en-US" b="1">
                <a:ea typeface="宋体" pitchFamily="2" charset="-122"/>
              </a:rPr>
              <a:t>（频率）</a:t>
            </a:r>
          </a:p>
          <a:p>
            <a:pPr marL="419100" indent="-419100" defTabSz="1120775">
              <a:buFontTx/>
              <a:buChar char="•"/>
            </a:pPr>
            <a:r>
              <a:rPr lang="en-US" altLang="zh-CN" b="1">
                <a:ea typeface="宋体" pitchFamily="2" charset="-122"/>
              </a:rPr>
              <a:t>Harmonics </a:t>
            </a:r>
            <a:r>
              <a:rPr lang="zh-CN" altLang="en-US" b="1">
                <a:ea typeface="宋体" pitchFamily="2" charset="-122"/>
              </a:rPr>
              <a:t>（谐波）</a:t>
            </a:r>
          </a:p>
        </p:txBody>
      </p:sp>
      <p:graphicFrame>
        <p:nvGraphicFramePr>
          <p:cNvPr id="74762" name="Object 10"/>
          <p:cNvGraphicFramePr>
            <a:graphicFrameLocks noChangeAspect="1"/>
          </p:cNvGraphicFramePr>
          <p:nvPr/>
        </p:nvGraphicFramePr>
        <p:xfrm>
          <a:off x="561975" y="2043113"/>
          <a:ext cx="7777163" cy="1227137"/>
        </p:xfrm>
        <a:graphic>
          <a:graphicData uri="http://schemas.openxmlformats.org/presentationml/2006/ole">
            <mc:AlternateContent xmlns:mc="http://schemas.openxmlformats.org/markup-compatibility/2006">
              <mc:Choice xmlns:v="urn:schemas-microsoft-com:vml" Requires="v">
                <p:oleObj spid="_x0000_s74779" name="公式" r:id="rId3" imgW="2819400" imgH="431800" progId="Equation.3">
                  <p:embed/>
                </p:oleObj>
              </mc:Choice>
              <mc:Fallback>
                <p:oleObj name="公式" r:id="rId3" imgW="2819400" imgH="431800"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2043113"/>
                        <a:ext cx="7777163" cy="1227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3" name="Rectangle 11"/>
          <p:cNvSpPr>
            <a:spLocks noChangeArrowheads="1"/>
          </p:cNvSpPr>
          <p:nvPr/>
        </p:nvSpPr>
        <p:spPr bwMode="auto">
          <a:xfrm>
            <a:off x="412750" y="1287463"/>
            <a:ext cx="100933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967" tIns="55983" rIns="111967" bIns="55983"/>
          <a:lstStyle>
            <a:lvl1pPr marL="342900" indent="-342900" algn="l">
              <a:spcBef>
                <a:spcPct val="20000"/>
              </a:spcBef>
              <a:buClr>
                <a:schemeClr val="accent2"/>
              </a:buClr>
              <a:buAutoNum type="alphaLcParenR"/>
              <a:defRPr sz="2000">
                <a:solidFill>
                  <a:schemeClr val="tx1"/>
                </a:solidFill>
                <a:latin typeface="Times New Roman" pitchFamily="18" charset="0"/>
              </a:defRPr>
            </a:lvl1pPr>
            <a:lvl2pPr marL="742950" indent="-285750" algn="l">
              <a:spcBef>
                <a:spcPct val="20000"/>
              </a:spcBef>
              <a:buClr>
                <a:schemeClr val="accent2"/>
              </a:buClr>
              <a:buChar char="–"/>
              <a:defRPr>
                <a:solidFill>
                  <a:schemeClr val="tx1"/>
                </a:solidFill>
                <a:latin typeface="Times New Roman" pitchFamily="18" charset="0"/>
              </a:defRPr>
            </a:lvl2pPr>
            <a:lvl3pPr marL="1143000" indent="-228600" algn="l">
              <a:spcBef>
                <a:spcPct val="20000"/>
              </a:spcBef>
              <a:buClr>
                <a:schemeClr val="accent2"/>
              </a:buClr>
              <a:buChar char="•"/>
              <a:defRPr sz="2000">
                <a:solidFill>
                  <a:schemeClr val="tx1"/>
                </a:solidFill>
                <a:latin typeface="Times New Roman" pitchFamily="18" charset="0"/>
              </a:defRPr>
            </a:lvl3pPr>
            <a:lvl4pPr marL="1600200" indent="-228600" algn="l">
              <a:spcBef>
                <a:spcPct val="20000"/>
              </a:spcBef>
              <a:buClr>
                <a:schemeClr val="accent2"/>
              </a:buClr>
              <a:buChar char="–"/>
              <a:defRPr>
                <a:solidFill>
                  <a:schemeClr val="tx1"/>
                </a:solidFill>
                <a:latin typeface="Times New Roman" pitchFamily="18" charset="0"/>
              </a:defRPr>
            </a:lvl4pPr>
            <a:lvl5pPr marL="2057400" indent="-228600" algn="l">
              <a:spcBef>
                <a:spcPct val="20000"/>
              </a:spcBef>
              <a:buClr>
                <a:schemeClr val="accent2"/>
              </a:buClr>
              <a:buChar char="»"/>
              <a:defRPr>
                <a:solidFill>
                  <a:schemeClr val="tx1"/>
                </a:solidFill>
                <a:latin typeface="Times New Roman" pitchFamily="18" charset="0"/>
              </a:defRPr>
            </a:lvl5pPr>
            <a:lvl6pPr marL="2514600" indent="-228600" fontAlgn="base">
              <a:spcBef>
                <a:spcPct val="20000"/>
              </a:spcBef>
              <a:spcAft>
                <a:spcPct val="0"/>
              </a:spcAft>
              <a:buClr>
                <a:schemeClr val="accent2"/>
              </a:buClr>
              <a:buChar char="»"/>
              <a:defRPr>
                <a:solidFill>
                  <a:schemeClr val="tx1"/>
                </a:solidFill>
                <a:latin typeface="Times New Roman" pitchFamily="18" charset="0"/>
              </a:defRPr>
            </a:lvl6pPr>
            <a:lvl7pPr marL="2971800" indent="-228600" fontAlgn="base">
              <a:spcBef>
                <a:spcPct val="20000"/>
              </a:spcBef>
              <a:spcAft>
                <a:spcPct val="0"/>
              </a:spcAft>
              <a:buClr>
                <a:schemeClr val="accent2"/>
              </a:buClr>
              <a:buChar char="»"/>
              <a:defRPr>
                <a:solidFill>
                  <a:schemeClr val="tx1"/>
                </a:solidFill>
                <a:latin typeface="Times New Roman" pitchFamily="18" charset="0"/>
              </a:defRPr>
            </a:lvl7pPr>
            <a:lvl8pPr marL="3429000" indent="-228600" fontAlgn="base">
              <a:spcBef>
                <a:spcPct val="20000"/>
              </a:spcBef>
              <a:spcAft>
                <a:spcPct val="0"/>
              </a:spcAft>
              <a:buClr>
                <a:schemeClr val="accent2"/>
              </a:buClr>
              <a:buChar char="»"/>
              <a:defRPr>
                <a:solidFill>
                  <a:schemeClr val="tx1"/>
                </a:solidFill>
                <a:latin typeface="Times New Roman" pitchFamily="18" charset="0"/>
              </a:defRPr>
            </a:lvl8pPr>
            <a:lvl9pPr marL="3886200" indent="-228600" fontAlgn="base">
              <a:spcBef>
                <a:spcPct val="20000"/>
              </a:spcBef>
              <a:spcAft>
                <a:spcPct val="0"/>
              </a:spcAft>
              <a:buClr>
                <a:schemeClr val="accent2"/>
              </a:buClr>
              <a:buChar char="»"/>
              <a:defRPr>
                <a:solidFill>
                  <a:schemeClr val="tx1"/>
                </a:solidFill>
                <a:latin typeface="Times New Roman" pitchFamily="18" charset="0"/>
              </a:defRPr>
            </a:lvl9pPr>
          </a:lstStyle>
          <a:p>
            <a:pPr>
              <a:lnSpc>
                <a:spcPct val="80000"/>
              </a:lnSpc>
              <a:buFontTx/>
              <a:buChar char="•"/>
            </a:pPr>
            <a:r>
              <a:rPr lang="en-US" altLang="zh-CN" sz="2400" b="1">
                <a:ea typeface="宋体" pitchFamily="2" charset="-122"/>
              </a:rPr>
              <a:t>Any periodic function g(t) with period 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vin liu">
  <a:themeElements>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rvin liu">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marvin li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rvin li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rvin li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rvin li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rvin li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rvin li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4002</TotalTime>
  <Words>911</Words>
  <Application>Microsoft Office PowerPoint</Application>
  <PresentationFormat>全屏显示(4:3)</PresentationFormat>
  <Paragraphs>158</Paragraphs>
  <Slides>21</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5" baseType="lpstr">
      <vt:lpstr>Arial Unicode MS</vt:lpstr>
      <vt:lpstr>ＭＳ Ｐゴシック</vt:lpstr>
      <vt:lpstr>黑体</vt:lpstr>
      <vt:lpstr>宋体</vt:lpstr>
      <vt:lpstr>幼圆</vt:lpstr>
      <vt:lpstr>Arial</vt:lpstr>
      <vt:lpstr>Comic Sans MS</vt:lpstr>
      <vt:lpstr>Gill Sans MT</vt:lpstr>
      <vt:lpstr>Symbol</vt:lpstr>
      <vt:lpstr>Times New Roman</vt:lpstr>
      <vt:lpstr>Wingdings</vt:lpstr>
      <vt:lpstr>marvin liu</vt:lpstr>
      <vt:lpstr>12_Default Design</vt:lpstr>
      <vt:lpstr>公式</vt:lpstr>
      <vt:lpstr>The Physical Layer 物理层</vt:lpstr>
      <vt:lpstr>PowerPoint 演示文稿</vt:lpstr>
      <vt:lpstr>模拟信号 数字信号：取样、量化和编码</vt:lpstr>
      <vt:lpstr>数字通信系统</vt:lpstr>
      <vt:lpstr>The Theoretical Basis for Data Communication</vt:lpstr>
      <vt:lpstr>傅立叶分解实例，用波叠加出分段函数。</vt:lpstr>
      <vt:lpstr>傅立叶分解</vt:lpstr>
      <vt:lpstr>PowerPoint 演示文稿</vt:lpstr>
      <vt:lpstr>2.1.1 Fourier Analysis</vt:lpstr>
      <vt:lpstr>2.1.2 Bandwidth-Limited Signals</vt:lpstr>
      <vt:lpstr>Bandwidth-Limited Signals (2)</vt:lpstr>
      <vt:lpstr>信道的最大数据传输率</vt:lpstr>
      <vt:lpstr>The Electromagnetic Spectrum</vt:lpstr>
      <vt:lpstr>Communication Satellites</vt:lpstr>
      <vt:lpstr>关于比特率与波特率</vt:lpstr>
      <vt:lpstr>数字信号 模拟信号：调制方式</vt:lpstr>
      <vt:lpstr>Modems (2)</vt:lpstr>
      <vt:lpstr>Trunks and Multiplexing</vt:lpstr>
      <vt:lpstr>Circuit switching: FDM versus TDM</vt:lpstr>
      <vt:lpstr>CDMA – Code Division Multiple Access 码分多址访问</vt:lpstr>
      <vt:lpstr>PowerPoint 演示文稿</vt:lpstr>
    </vt:vector>
  </TitlesOfParts>
  <Company>ecnu 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Physical Layer</dc:title>
  <dc:creator>marvin liu</dc:creator>
  <cp:lastModifiedBy>Bo</cp:lastModifiedBy>
  <cp:revision>146</cp:revision>
  <dcterms:created xsi:type="dcterms:W3CDTF">2002-07-01T13:57:45Z</dcterms:created>
  <dcterms:modified xsi:type="dcterms:W3CDTF">2019-11-16T09:13:51Z</dcterms:modified>
</cp:coreProperties>
</file>