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69" r:id="rId3"/>
    <p:sldMasterId id="2147483681" r:id="rId4"/>
    <p:sldMasterId id="2147483693" r:id="rId5"/>
    <p:sldMasterId id="2147483708" r:id="rId6"/>
    <p:sldMasterId id="2147483732" r:id="rId7"/>
  </p:sldMasterIdLst>
  <p:notesMasterIdLst>
    <p:notesMasterId r:id="rId36"/>
  </p:notesMasterIdLst>
  <p:sldIdLst>
    <p:sldId id="256" r:id="rId8"/>
    <p:sldId id="340" r:id="rId9"/>
    <p:sldId id="392" r:id="rId10"/>
    <p:sldId id="343" r:id="rId11"/>
    <p:sldId id="258" r:id="rId12"/>
    <p:sldId id="348" r:id="rId13"/>
    <p:sldId id="393" r:id="rId14"/>
    <p:sldId id="394" r:id="rId15"/>
    <p:sldId id="381" r:id="rId16"/>
    <p:sldId id="386" r:id="rId17"/>
    <p:sldId id="353" r:id="rId18"/>
    <p:sldId id="354" r:id="rId19"/>
    <p:sldId id="359" r:id="rId20"/>
    <p:sldId id="356" r:id="rId21"/>
    <p:sldId id="376" r:id="rId22"/>
    <p:sldId id="395" r:id="rId23"/>
    <p:sldId id="387" r:id="rId24"/>
    <p:sldId id="388" r:id="rId25"/>
    <p:sldId id="389" r:id="rId26"/>
    <p:sldId id="390" r:id="rId27"/>
    <p:sldId id="391" r:id="rId28"/>
    <p:sldId id="396" r:id="rId29"/>
    <p:sldId id="397" r:id="rId30"/>
    <p:sldId id="398" r:id="rId31"/>
    <p:sldId id="304" r:id="rId32"/>
    <p:sldId id="276" r:id="rId33"/>
    <p:sldId id="384" r:id="rId34"/>
    <p:sldId id="280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C2601-DF89-4BA4-85A0-8A0B19421A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5BB57-76F7-4427-AC09-16F6FE1E734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58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4C590-5D60-498B-ABB6-3DA264C6D2B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00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2F30F-A67E-4361-B073-2DE3699B27E8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281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A6C27-4F4A-4125-ADC0-6FFC93B61933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740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F89D8-8E3C-465B-B0C2-A5B3B38CDEBD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967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DE048-DCC2-4EB5-967E-BC186F28AFD0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720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A837C-5F34-4D48-BD9D-157D7DE6D1FE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675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4EABE-63B2-4A4A-8A39-B6E8880331E0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315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4B361-2E80-4763-91C4-1E29D2C68E76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37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32E98-A3C7-4325-8F6E-54532B43D9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10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78DDE3-B532-4D80-BBFF-1FA3697449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76CF-7C9D-47F0-A282-4D665BA6A2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3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15B6B3-6C5F-4F64-9EE2-18EABDBF5E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4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CCFAA-FC0A-4C57-AFB3-A397938D71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5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FA897-D0EB-475E-8980-76C42D97CA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25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FE832B-EFD5-4A6B-8DB7-82D88AE373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99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853113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31139A-88E8-4C86-AFAA-56F1269F0EBF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94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3F1FE-AF9C-453F-82FA-10811A816A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4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BC684-B875-4AC1-AF3E-7EF1993556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5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E1A3B6-6098-4390-99BA-21850FDA49C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B19B-C917-4F59-A3AC-28DF5B3EC7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92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BE9CC-E4EB-4BF8-9627-FFA2D23334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46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78DDE3-B532-4D80-BBFF-1FA3697449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76CF-7C9D-47F0-A282-4D665BA6A2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52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15B6B3-6C5F-4F64-9EE2-18EABDBF5E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68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CCFAA-FC0A-4C57-AFB3-A397938D71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07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FA897-D0EB-475E-8980-76C42D97CA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11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FE832B-EFD5-4A6B-8DB7-82D88AE373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5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853113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31139A-88E8-4C86-AFAA-56F1269F0EBF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87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3F1FE-AF9C-453F-82FA-10811A816A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93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BC684-B875-4AC1-AF3E-7EF1993556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3F1FE-AF9C-453F-82FA-10811A816A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9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E1A3B6-6098-4390-99BA-21850FDA49C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50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BE9CC-E4EB-4BF8-9627-FFA2D23334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97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78DDE3-B532-4D80-BBFF-1FA3697449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8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76CF-7C9D-47F0-A282-4D665BA6A2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81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15B6B3-6C5F-4F64-9EE2-18EABDBF5E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93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CCFAA-FC0A-4C57-AFB3-A397938D71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24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FA897-D0EB-475E-8980-76C42D97CA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15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FE832B-EFD5-4A6B-8DB7-82D88AE373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36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959C-8645-48E0-BB12-73DC3812AB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72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3A81-E78E-40EB-98EA-4E2FA87E57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76CF-7C9D-47F0-A282-4D665BA6A2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31C6A-004F-46F4-9369-17ED340F2D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41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88BB-6BA8-4ACA-B9E2-4BEF2FB00F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223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E7680-A67F-4B37-BD34-68F85144ED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69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E6634-30D8-43B1-A0F6-EE11AC69AB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02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835EF-1F49-4CDC-BD62-30E815005A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44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2375-051E-4FD8-9637-6C4D119B57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36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B6BCB-6973-47E9-BAF7-D7A4FFBF4E8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106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DD835-F236-4C79-A94F-87D5F79C7E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33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1BBEA-2A18-4ECE-AC93-25AF7C2E04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09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959C-8645-48E0-BB12-73DC3812AB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6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853113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31139A-88E8-4C86-AFAA-56F1269F0EBF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495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3A81-E78E-40EB-98EA-4E2FA87E57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29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31C6A-004F-46F4-9369-17ED340F2D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09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88BB-6BA8-4ACA-B9E2-4BEF2FB00F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8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E7680-A67F-4B37-BD34-68F85144ED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54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E6634-30D8-43B1-A0F6-EE11AC69AB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4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835EF-1F49-4CDC-BD62-30E815005A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182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2375-051E-4FD8-9637-6C4D119B57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865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B6BCB-6973-47E9-BAF7-D7A4FFBF4E8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1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DD835-F236-4C79-A94F-87D5F79C7E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354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1BBEA-2A18-4ECE-AC93-25AF7C2E04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3F1FE-AF9C-453F-82FA-10811A816A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BC684-B875-4AC1-AF3E-7EF1993556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E1A3B6-6098-4390-99BA-21850FDA49C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BE9CC-E4EB-4BF8-9627-FFA2D23334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5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宋体" pitchFamily="2" charset="-122"/>
              </a:defRPr>
            </a:lvl1pPr>
          </a:lstStyle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ea typeface="宋体" pitchFamily="2" charset="-122"/>
              </a:defRPr>
            </a:lvl1pPr>
          </a:lstStyle>
          <a:p>
            <a:fld id="{0EE85381-1453-4746-90E8-11103C35B0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29318AB-BDC9-484F-9E05-65C5701BB05C}" type="slidenum">
              <a:rPr lang="en-US" altLang="zh-CN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7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29318AB-BDC9-484F-9E05-65C5701BB05C}" type="slidenum">
              <a:rPr lang="en-US" altLang="zh-CN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5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29318AB-BDC9-484F-9E05-65C5701BB05C}" type="slidenum">
              <a:rPr lang="en-US" altLang="zh-CN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29318AB-BDC9-484F-9E05-65C5701BB05C}" type="slidenum">
              <a:rPr lang="en-US" altLang="zh-CN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6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fld id="{44212B71-6114-4D3D-85CB-671CC873D855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fld id="{44212B71-6114-4D3D-85CB-671CC873D855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081338"/>
            <a:ext cx="7772400" cy="1470025"/>
          </a:xfrm>
        </p:spPr>
        <p:txBody>
          <a:bodyPr/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1450" y="1382713"/>
            <a:ext cx="6400800" cy="1089025"/>
          </a:xfrm>
        </p:spPr>
        <p:txBody>
          <a:bodyPr/>
          <a:lstStyle/>
          <a:p>
            <a:endParaRPr lang="en-US" altLang="zh-CN" sz="6000" dirty="0">
              <a:solidFill>
                <a:srgbClr val="FF33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2621280"/>
            <a:ext cx="7165975" cy="390652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altLang="en-US" sz="4000" b="1" dirty="0" smtClean="0">
                <a:ea typeface="宋体" pitchFamily="2" charset="-122"/>
              </a:rPr>
              <a:t>纠错码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zh-CN" sz="4000" b="1" dirty="0" smtClean="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sz="4000" b="1" dirty="0" smtClean="0">
                <a:ea typeface="宋体" pitchFamily="2" charset="-122"/>
              </a:rPr>
              <a:t>检错码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Tx/>
              <a:buChar char="•"/>
            </a:pPr>
            <a:endParaRPr lang="zh-CN" altLang="en-US" sz="40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9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0BAB8FA-A9D2-44A5-B53E-B284A1DC04E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229350" cy="1462087"/>
          </a:xfrm>
        </p:spPr>
        <p:txBody>
          <a:bodyPr/>
          <a:lstStyle/>
          <a:p>
            <a:pPr algn="ctr"/>
            <a:r>
              <a:rPr lang="zh-CN" altLang="en-US" dirty="0" smtClean="0"/>
              <a:t>差错检测</a:t>
            </a:r>
            <a:endParaRPr lang="zh-CN" alt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35150"/>
            <a:ext cx="7772400" cy="4114800"/>
          </a:xfrm>
        </p:spPr>
        <p:txBody>
          <a:bodyPr/>
          <a:lstStyle/>
          <a:p>
            <a:r>
              <a:rPr lang="zh-CN" altLang="en-US" sz="2800"/>
              <a:t>在传输过程中可能会产生</a:t>
            </a:r>
            <a:r>
              <a:rPr lang="zh-CN" altLang="en-US" sz="2800">
                <a:solidFill>
                  <a:schemeClr val="hlink"/>
                </a:solidFill>
              </a:rPr>
              <a:t>比特差错</a:t>
            </a:r>
            <a:r>
              <a:rPr lang="zh-CN" altLang="en-US" sz="2800"/>
              <a:t>：</a:t>
            </a:r>
            <a:r>
              <a:rPr lang="en-US" altLang="zh-CN" sz="2800"/>
              <a:t>1 </a:t>
            </a:r>
            <a:r>
              <a:rPr lang="zh-CN" altLang="en-US" sz="2800"/>
              <a:t>可能会变成 </a:t>
            </a:r>
            <a:r>
              <a:rPr lang="en-US" altLang="zh-CN" sz="2800"/>
              <a:t>0 </a:t>
            </a:r>
            <a:r>
              <a:rPr lang="zh-CN" altLang="en-US" sz="2800"/>
              <a:t>而 </a:t>
            </a:r>
            <a:r>
              <a:rPr lang="en-US" altLang="zh-CN" sz="2800"/>
              <a:t>0 </a:t>
            </a:r>
            <a:r>
              <a:rPr lang="zh-CN" altLang="en-US" sz="2800"/>
              <a:t>也可能变成 </a:t>
            </a:r>
            <a:r>
              <a:rPr lang="en-US" altLang="zh-CN" sz="2800"/>
              <a:t>1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在一段时间内，传输错误的比特占所传输比特总数的比率称为</a:t>
            </a:r>
            <a:r>
              <a:rPr lang="zh-CN" altLang="en-US" sz="2800">
                <a:solidFill>
                  <a:schemeClr val="hlink"/>
                </a:solidFill>
              </a:rPr>
              <a:t>误码率</a:t>
            </a:r>
            <a:r>
              <a:rPr lang="zh-CN" altLang="en-US" sz="2800"/>
              <a:t> </a:t>
            </a:r>
            <a:r>
              <a:rPr lang="en-US" altLang="zh-CN" sz="2800"/>
              <a:t>BER (Bit Error Rate)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误码率与信噪比有很大的关系。</a:t>
            </a:r>
          </a:p>
          <a:p>
            <a:r>
              <a:rPr lang="zh-CN" altLang="en-US" sz="2800"/>
              <a:t>为了保证数据传输的可靠性，在计算机网络传输数据时，必须采用各种差错检测措施。 </a:t>
            </a:r>
          </a:p>
        </p:txBody>
      </p:sp>
    </p:spTree>
    <p:extLst>
      <p:ext uri="{BB962C8B-B14F-4D97-AF65-F5344CB8AC3E}">
        <p14:creationId xmlns:p14="http://schemas.microsoft.com/office/powerpoint/2010/main" val="4667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140" y="214314"/>
            <a:ext cx="8340860" cy="1128104"/>
          </a:xfrm>
        </p:spPr>
        <p:txBody>
          <a:bodyPr/>
          <a:lstStyle/>
          <a:p>
            <a:pPr algn="ctr"/>
            <a:r>
              <a:rPr lang="zh-CN" altLang="en-US" sz="4000" dirty="0" smtClean="0"/>
              <a:t>检错码：循环冗余检验（</a:t>
            </a:r>
            <a:r>
              <a:rPr lang="en-US" altLang="zh-CN" sz="4000" dirty="0" smtClean="0"/>
              <a:t>CRC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096" y="2146430"/>
            <a:ext cx="8485620" cy="4114800"/>
          </a:xfrm>
        </p:spPr>
        <p:txBody>
          <a:bodyPr/>
          <a:lstStyle/>
          <a:p>
            <a:r>
              <a:rPr lang="zh-CN" altLang="en-US" sz="2400" dirty="0"/>
              <a:t>在数据链路层传送的帧中，广泛使用了</a:t>
            </a:r>
            <a:r>
              <a:rPr lang="zh-CN" altLang="en-US" sz="2400" dirty="0">
                <a:solidFill>
                  <a:schemeClr val="hlink"/>
                </a:solidFill>
              </a:rPr>
              <a:t>循环冗余检验 </a:t>
            </a:r>
            <a:r>
              <a:rPr lang="en-US" altLang="zh-CN" sz="2400" dirty="0"/>
              <a:t>CRC </a:t>
            </a:r>
            <a:r>
              <a:rPr lang="zh-CN" altLang="en-US" sz="2400" dirty="0"/>
              <a:t>的检错技术。</a:t>
            </a:r>
          </a:p>
          <a:p>
            <a:r>
              <a:rPr lang="zh-CN" altLang="en-US" sz="2400" dirty="0"/>
              <a:t>在发送端，先把数据划分为组。假定每组 </a:t>
            </a:r>
            <a:r>
              <a:rPr lang="en-US" altLang="zh-CN" sz="2400" i="1" dirty="0"/>
              <a:t>k </a:t>
            </a:r>
            <a:r>
              <a:rPr lang="zh-CN" altLang="en-US" sz="2400" dirty="0"/>
              <a:t>个比特。 </a:t>
            </a:r>
          </a:p>
          <a:p>
            <a:r>
              <a:rPr lang="zh-CN" altLang="en-US" sz="2400" dirty="0"/>
              <a:t>假设待传送的一组数据 </a:t>
            </a:r>
            <a:r>
              <a:rPr lang="en-US" altLang="zh-CN" sz="2400" i="1" dirty="0"/>
              <a:t>M</a:t>
            </a:r>
            <a:r>
              <a:rPr lang="en-US" altLang="zh-CN" sz="2400" dirty="0"/>
              <a:t> = 101001</a:t>
            </a:r>
            <a:r>
              <a:rPr lang="zh-CN" altLang="en-US" sz="2400" dirty="0"/>
              <a:t>（现在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6</a:t>
            </a:r>
            <a:r>
              <a:rPr lang="zh-CN" altLang="en-US" sz="2400" dirty="0"/>
              <a:t>）。我们在 </a:t>
            </a:r>
            <a:r>
              <a:rPr lang="en-US" altLang="zh-CN" sz="2400" i="1" dirty="0"/>
              <a:t>M </a:t>
            </a:r>
            <a:r>
              <a:rPr lang="zh-CN" altLang="en-US" sz="2400" dirty="0"/>
              <a:t>的后面再添加供差错检测用的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位</a:t>
            </a:r>
            <a:r>
              <a:rPr lang="zh-CN" altLang="en-US" sz="2400" dirty="0">
                <a:solidFill>
                  <a:schemeClr val="hlink"/>
                </a:solidFill>
              </a:rPr>
              <a:t>冗余码</a:t>
            </a:r>
            <a:r>
              <a:rPr lang="zh-CN" altLang="en-US" sz="2400" dirty="0"/>
              <a:t>一起发送。  </a:t>
            </a:r>
            <a:endParaRPr lang="en-US" altLang="zh-CN" sz="2400" dirty="0" smtClean="0"/>
          </a:p>
          <a:p>
            <a:r>
              <a:rPr lang="zh-CN" altLang="en-US" sz="2400" dirty="0"/>
              <a:t>用二进制的模 </a:t>
            </a:r>
            <a:r>
              <a:rPr lang="en-US" altLang="zh-CN" sz="2400" dirty="0"/>
              <a:t>2 </a:t>
            </a:r>
            <a:r>
              <a:rPr lang="zh-CN" altLang="en-US" sz="2400" dirty="0"/>
              <a:t>运算进行 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n </a:t>
            </a:r>
            <a:r>
              <a:rPr lang="zh-CN" altLang="en-US" sz="2400" dirty="0"/>
              <a:t>乘 </a:t>
            </a:r>
            <a:r>
              <a:rPr lang="en-US" altLang="zh-CN" sz="2400" i="1" dirty="0"/>
              <a:t>M </a:t>
            </a:r>
            <a:r>
              <a:rPr lang="zh-CN" altLang="en-US" sz="2400" dirty="0"/>
              <a:t>的运算，这相当于在 </a:t>
            </a:r>
            <a:r>
              <a:rPr lang="en-US" altLang="zh-CN" sz="2400" i="1" dirty="0"/>
              <a:t>M </a:t>
            </a:r>
            <a:r>
              <a:rPr lang="zh-CN" altLang="en-US" sz="2400" dirty="0"/>
              <a:t>后面添加 </a:t>
            </a:r>
            <a:r>
              <a:rPr lang="en-US" altLang="zh-CN" sz="2400" i="1" dirty="0"/>
              <a:t>n </a:t>
            </a:r>
            <a:r>
              <a:rPr lang="zh-CN" altLang="en-US" sz="2400" dirty="0"/>
              <a:t>个 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得到的 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 +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位的数除以事先选定好的长度为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 + 1) </a:t>
            </a:r>
            <a:r>
              <a:rPr lang="zh-CN" altLang="en-US" sz="2400" dirty="0"/>
              <a:t>位的</a:t>
            </a:r>
            <a:r>
              <a:rPr lang="zh-CN" altLang="en-US" sz="2400" dirty="0">
                <a:solidFill>
                  <a:schemeClr val="hlink"/>
                </a:solidFill>
              </a:rPr>
              <a:t>除数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zh-CN" altLang="en-US" sz="2400" dirty="0"/>
              <a:t>，得出</a:t>
            </a:r>
            <a:r>
              <a:rPr lang="zh-CN" altLang="en-US" sz="2400" dirty="0">
                <a:solidFill>
                  <a:schemeClr val="hlink"/>
                </a:solidFill>
              </a:rPr>
              <a:t>商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Q </a:t>
            </a:r>
            <a:r>
              <a:rPr lang="zh-CN" altLang="en-US" sz="2400" dirty="0"/>
              <a:t>而</a:t>
            </a:r>
            <a:r>
              <a:rPr lang="zh-CN" altLang="en-US" sz="2400" dirty="0">
                <a:solidFill>
                  <a:schemeClr val="hlink"/>
                </a:solidFill>
              </a:rPr>
              <a:t>余数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R</a:t>
            </a:r>
            <a:r>
              <a:rPr lang="zh-CN" altLang="en-US" sz="2400" dirty="0"/>
              <a:t>，余数 </a:t>
            </a:r>
            <a:r>
              <a:rPr lang="en-US" altLang="zh-CN" sz="2400" i="1" dirty="0"/>
              <a:t>R </a:t>
            </a:r>
            <a:r>
              <a:rPr lang="zh-CN" altLang="en-US" sz="2400" dirty="0"/>
              <a:t>比除数 </a:t>
            </a:r>
            <a:r>
              <a:rPr lang="en-US" altLang="zh-CN" sz="2400" i="1" dirty="0"/>
              <a:t>P </a:t>
            </a:r>
            <a:r>
              <a:rPr lang="zh-CN" altLang="en-US" sz="2400" dirty="0"/>
              <a:t>少</a:t>
            </a:r>
            <a:r>
              <a:rPr lang="en-US" altLang="zh-CN" sz="2400" dirty="0"/>
              <a:t>1 </a:t>
            </a:r>
            <a:r>
              <a:rPr lang="zh-CN" altLang="en-US" sz="2400" dirty="0"/>
              <a:t>位，即 </a:t>
            </a:r>
            <a:r>
              <a:rPr lang="en-US" altLang="zh-CN" sz="2400" i="1" dirty="0"/>
              <a:t>R 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6701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2C7284D-8239-4AFD-A9BB-C16A83F2CE34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14313"/>
            <a:ext cx="8243887" cy="1108649"/>
          </a:xfrm>
        </p:spPr>
        <p:txBody>
          <a:bodyPr/>
          <a:lstStyle/>
          <a:p>
            <a:pPr algn="ctr"/>
            <a:r>
              <a:rPr lang="zh-CN" altLang="en-US" sz="3600" dirty="0"/>
              <a:t>接收端对收到的每一帧进行 </a:t>
            </a:r>
            <a:r>
              <a:rPr lang="en-US" altLang="zh-CN" sz="3600" dirty="0"/>
              <a:t>CRC </a:t>
            </a:r>
            <a:r>
              <a:rPr lang="zh-CN" altLang="en-US" sz="3600" dirty="0"/>
              <a:t>检验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772400" cy="4392612"/>
          </a:xfrm>
        </p:spPr>
        <p:txBody>
          <a:bodyPr/>
          <a:lstStyle/>
          <a:p>
            <a:pPr algn="just"/>
            <a:r>
              <a:rPr lang="en-US" altLang="zh-CN" sz="2800"/>
              <a:t>(1) </a:t>
            </a:r>
            <a:r>
              <a:rPr lang="zh-CN" altLang="en-US" sz="2800"/>
              <a:t>若得出的余数 </a:t>
            </a:r>
            <a:r>
              <a:rPr lang="en-US" altLang="zh-CN" sz="2800" i="1"/>
              <a:t>R</a:t>
            </a:r>
            <a:r>
              <a:rPr lang="en-US" altLang="zh-CN" sz="2800"/>
              <a:t> = 0</a:t>
            </a:r>
            <a:r>
              <a:rPr lang="zh-CN" altLang="en-US" sz="2800"/>
              <a:t>，则判定这个帧没有差错，就</a:t>
            </a:r>
            <a:r>
              <a:rPr lang="zh-CN" altLang="en-US" sz="2800">
                <a:solidFill>
                  <a:schemeClr val="hlink"/>
                </a:solidFill>
              </a:rPr>
              <a:t>接受</a:t>
            </a:r>
            <a:r>
              <a:rPr lang="en-US" altLang="zh-CN" sz="2800"/>
              <a:t>(accept)</a:t>
            </a:r>
            <a:r>
              <a:rPr lang="zh-CN" altLang="en-US" sz="2800"/>
              <a:t>。</a:t>
            </a:r>
          </a:p>
          <a:p>
            <a:pPr algn="just"/>
            <a:r>
              <a:rPr lang="en-US" altLang="zh-CN" sz="2800"/>
              <a:t>(2) </a:t>
            </a:r>
            <a:r>
              <a:rPr lang="zh-CN" altLang="en-US" sz="2800"/>
              <a:t>若余数 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</a:t>
            </a:r>
            <a:r>
              <a:rPr lang="en-US" altLang="zh-CN" sz="2800"/>
              <a:t> 0</a:t>
            </a:r>
            <a:r>
              <a:rPr lang="zh-CN" altLang="en-US" sz="2800"/>
              <a:t>，则判定这个帧有差错，就</a:t>
            </a:r>
            <a:r>
              <a:rPr lang="zh-CN" altLang="en-US" sz="2800">
                <a:solidFill>
                  <a:schemeClr val="hlink"/>
                </a:solidFill>
              </a:rPr>
              <a:t>丢弃</a:t>
            </a:r>
            <a:r>
              <a:rPr lang="zh-CN" altLang="en-US" sz="2800"/>
              <a:t>。</a:t>
            </a:r>
          </a:p>
          <a:p>
            <a:pPr algn="just"/>
            <a:r>
              <a:rPr lang="zh-CN" altLang="en-US" sz="2800"/>
              <a:t>但这种检测方法并不能确定究竟是哪一个或哪几个比特出现了差错。</a:t>
            </a:r>
          </a:p>
          <a:p>
            <a:pPr algn="just"/>
            <a:r>
              <a:rPr lang="zh-CN" altLang="en-US" sz="2800"/>
              <a:t>只要经过严格的挑选，并使用位数足够多的除数</a:t>
            </a:r>
            <a:r>
              <a:rPr lang="zh-CN" altLang="en-US" sz="900"/>
              <a:t> </a:t>
            </a:r>
            <a:r>
              <a:rPr lang="en-US" altLang="zh-CN" sz="2800" i="1"/>
              <a:t>P</a:t>
            </a:r>
            <a:r>
              <a:rPr lang="zh-CN" altLang="en-US" sz="2800"/>
              <a:t>，那么出现检测不到的差错的概率就很小很小。 </a:t>
            </a:r>
          </a:p>
        </p:txBody>
      </p:sp>
    </p:spTree>
    <p:extLst>
      <p:ext uri="{BB962C8B-B14F-4D97-AF65-F5344CB8AC3E}">
        <p14:creationId xmlns:p14="http://schemas.microsoft.com/office/powerpoint/2010/main" val="38614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11C9123-1F44-4A00-89EF-5A92CEFEF7AC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39302"/>
            <a:ext cx="7793037" cy="937098"/>
          </a:xfrm>
        </p:spPr>
        <p:txBody>
          <a:bodyPr/>
          <a:lstStyle/>
          <a:p>
            <a:pPr algn="ctr"/>
            <a:r>
              <a:rPr lang="zh-CN" altLang="en-US" dirty="0"/>
              <a:t>冗余码的计算举例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现在</a:t>
            </a:r>
            <a:r>
              <a:rPr lang="zh-CN" altLang="en-US" sz="2800" i="1"/>
              <a:t> </a:t>
            </a:r>
            <a:r>
              <a:rPr lang="en-US" altLang="zh-CN" sz="2800" i="1"/>
              <a:t>k</a:t>
            </a:r>
            <a:r>
              <a:rPr lang="en-US" altLang="zh-CN" sz="2800"/>
              <a:t> = 6, </a:t>
            </a:r>
            <a:r>
              <a:rPr lang="en-US" altLang="zh-CN" sz="2800" i="1"/>
              <a:t>M</a:t>
            </a:r>
            <a:r>
              <a:rPr lang="en-US" altLang="zh-CN" sz="2800"/>
              <a:t> = 101001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设</a:t>
            </a:r>
            <a:r>
              <a:rPr lang="zh-CN" altLang="en-US" sz="2800" i="1"/>
              <a:t> </a:t>
            </a:r>
            <a:r>
              <a:rPr lang="en-US" altLang="zh-CN" sz="2800" i="1"/>
              <a:t>n</a:t>
            </a:r>
            <a:r>
              <a:rPr lang="en-US" altLang="zh-CN" sz="2800"/>
              <a:t> = 3, </a:t>
            </a:r>
            <a:r>
              <a:rPr lang="zh-CN" altLang="en-US" sz="2800">
                <a:solidFill>
                  <a:schemeClr val="hlink"/>
                </a:solidFill>
              </a:rPr>
              <a:t>除数</a:t>
            </a:r>
            <a:r>
              <a:rPr lang="zh-CN" altLang="en-US" sz="2800"/>
              <a:t> </a:t>
            </a:r>
            <a:r>
              <a:rPr lang="en-US" altLang="zh-CN" sz="2800" i="1"/>
              <a:t>P</a:t>
            </a:r>
            <a:r>
              <a:rPr lang="en-US" altLang="zh-CN" sz="2800"/>
              <a:t> = 1101</a:t>
            </a:r>
            <a:r>
              <a:rPr lang="zh-CN" altLang="en-US" sz="2800"/>
              <a:t>，</a:t>
            </a:r>
          </a:p>
          <a:p>
            <a:r>
              <a:rPr lang="zh-CN" altLang="en-US" sz="2800"/>
              <a:t>被除数是 </a:t>
            </a:r>
            <a:r>
              <a:rPr lang="en-US" altLang="zh-CN" sz="2800"/>
              <a:t>2</a:t>
            </a:r>
            <a:r>
              <a:rPr lang="en-US" altLang="zh-CN" sz="2800" i="1" baseline="30000"/>
              <a:t>n</a:t>
            </a:r>
            <a:r>
              <a:rPr lang="en-US" altLang="zh-CN" sz="2800" i="1"/>
              <a:t>M</a:t>
            </a:r>
            <a:r>
              <a:rPr lang="en-US" altLang="zh-CN" sz="2800"/>
              <a:t> = 101001000</a:t>
            </a:r>
            <a:r>
              <a:rPr lang="zh-CN" altLang="en-US" sz="2800"/>
              <a:t>。 </a:t>
            </a:r>
          </a:p>
          <a:p>
            <a:r>
              <a:rPr lang="zh-CN" altLang="en-US" sz="2800"/>
              <a:t>模 </a:t>
            </a:r>
            <a:r>
              <a:rPr lang="en-US" altLang="zh-CN" sz="2800"/>
              <a:t>2 </a:t>
            </a:r>
            <a:r>
              <a:rPr lang="zh-CN" altLang="en-US" sz="2800"/>
              <a:t>运算的结果是：</a:t>
            </a:r>
            <a:r>
              <a:rPr lang="zh-CN" altLang="en-US" sz="2800">
                <a:solidFill>
                  <a:schemeClr val="hlink"/>
                </a:solidFill>
              </a:rPr>
              <a:t>商</a:t>
            </a:r>
            <a:r>
              <a:rPr lang="zh-CN" altLang="en-US" sz="2800"/>
              <a:t> </a:t>
            </a:r>
            <a:r>
              <a:rPr lang="en-US" altLang="zh-CN" sz="2800" i="1"/>
              <a:t>Q</a:t>
            </a:r>
            <a:r>
              <a:rPr lang="en-US" altLang="zh-CN" sz="2800"/>
              <a:t> = 110101</a:t>
            </a:r>
            <a:r>
              <a:rPr lang="zh-CN" altLang="en-US" sz="280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</a:t>
            </a:r>
            <a:r>
              <a:rPr lang="zh-CN" altLang="en-US" sz="2800">
                <a:solidFill>
                  <a:schemeClr val="hlink"/>
                </a:solidFill>
              </a:rPr>
              <a:t>余数</a:t>
            </a:r>
            <a:r>
              <a:rPr lang="zh-CN" altLang="en-US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 = 001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把余数 </a:t>
            </a:r>
            <a:r>
              <a:rPr lang="en-US" altLang="zh-CN" sz="2800" i="1"/>
              <a:t>R </a:t>
            </a:r>
            <a:r>
              <a:rPr lang="zh-CN" altLang="en-US" sz="2800"/>
              <a:t>作为</a:t>
            </a:r>
            <a:r>
              <a:rPr lang="zh-CN" altLang="en-US" sz="2800">
                <a:solidFill>
                  <a:schemeClr val="hlink"/>
                </a:solidFill>
              </a:rPr>
              <a:t>冗余码</a:t>
            </a:r>
            <a:r>
              <a:rPr lang="zh-CN" altLang="en-US" sz="2800"/>
              <a:t>添加在数据 </a:t>
            </a:r>
            <a:r>
              <a:rPr lang="en-US" altLang="zh-CN" sz="2800" i="1"/>
              <a:t>M </a:t>
            </a:r>
            <a:r>
              <a:rPr lang="zh-CN" altLang="en-US" sz="2800"/>
              <a:t>的后面发送出去。发送的数据是：</a:t>
            </a:r>
            <a:r>
              <a:rPr lang="en-US" altLang="zh-CN" sz="2800"/>
              <a:t>2</a:t>
            </a:r>
            <a:r>
              <a:rPr lang="en-US" altLang="zh-CN" sz="2800" i="1" baseline="30000"/>
              <a:t>n</a:t>
            </a:r>
            <a:r>
              <a:rPr lang="en-US" altLang="zh-CN" sz="2800" i="1"/>
              <a:t>M</a:t>
            </a:r>
            <a:r>
              <a:rPr lang="en-US" altLang="zh-CN" sz="2800"/>
              <a:t> + 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即：</a:t>
            </a:r>
            <a:r>
              <a:rPr lang="en-US" altLang="zh-CN" sz="2800"/>
              <a:t>101001001</a:t>
            </a:r>
            <a:r>
              <a:rPr lang="zh-CN" altLang="en-US" sz="2800"/>
              <a:t>，共 </a:t>
            </a:r>
            <a:r>
              <a:rPr lang="en-US" altLang="zh-CN" sz="2800"/>
              <a:t>(</a:t>
            </a:r>
            <a:r>
              <a:rPr lang="en-US" altLang="zh-CN" sz="2800" i="1"/>
              <a:t>k</a:t>
            </a:r>
            <a:r>
              <a:rPr lang="en-US" altLang="zh-CN" sz="2800"/>
              <a:t> + </a:t>
            </a:r>
            <a:r>
              <a:rPr lang="en-US" altLang="zh-CN" sz="2800" i="1"/>
              <a:t>n</a:t>
            </a:r>
            <a:r>
              <a:rPr lang="en-US" altLang="zh-CN" sz="2800"/>
              <a:t>) </a:t>
            </a:r>
            <a:r>
              <a:rPr lang="zh-CN" altLang="en-US" sz="2800"/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34260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51338"/>
            <a:ext cx="7793037" cy="825062"/>
          </a:xfrm>
        </p:spPr>
        <p:txBody>
          <a:bodyPr/>
          <a:lstStyle/>
          <a:p>
            <a:pPr algn="ctr"/>
            <a:r>
              <a:rPr lang="zh-CN" altLang="en-US" sz="3600" dirty="0" smtClean="0"/>
              <a:t>循环冗余检验（</a:t>
            </a:r>
            <a:r>
              <a:rPr lang="en-US" altLang="zh-CN" sz="3600" dirty="0" smtClean="0"/>
              <a:t>CRC</a:t>
            </a:r>
            <a:r>
              <a:rPr lang="zh-CN" altLang="en-US" sz="3600" dirty="0" smtClean="0"/>
              <a:t>）的</a:t>
            </a:r>
            <a:r>
              <a:rPr lang="zh-CN" altLang="en-US" sz="3600" dirty="0"/>
              <a:t>原理说明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50505" y="2029920"/>
            <a:ext cx="5510048" cy="2554545"/>
            <a:chOff x="1143000" y="1838325"/>
            <a:chExt cx="5510048" cy="2554545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1143000" y="1838325"/>
              <a:ext cx="5510048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dirty="0">
                  <a:solidFill>
                    <a:srgbClr val="3333CC"/>
                  </a:solidFill>
                </a:rPr>
                <a:t>                                   </a:t>
              </a:r>
              <a:r>
                <a:rPr kumimoji="1" lang="en-US" altLang="zh-CN" sz="2000" b="1" dirty="0" smtClean="0">
                  <a:solidFill>
                    <a:srgbClr val="3333CC"/>
                  </a:solidFill>
                </a:rPr>
                <a:t>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101100</a:t>
              </a:r>
              <a:r>
                <a:rPr kumimoji="1" lang="en-US" altLang="zh-CN" sz="1000" dirty="0" smtClean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←</a:t>
              </a:r>
              <a:r>
                <a:rPr kumimoji="1" lang="en-US" altLang="zh-CN" sz="1000" dirty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i="1" dirty="0">
                  <a:solidFill>
                    <a:srgbClr val="3333CC"/>
                  </a:solidFill>
                </a:rPr>
                <a:t>Q</a:t>
              </a:r>
              <a:r>
                <a:rPr kumimoji="1" lang="en-US" altLang="zh-CN" sz="2000" b="1" dirty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(</a:t>
              </a:r>
              <a:r>
                <a:rPr kumimoji="1" lang="zh-CN" altLang="en-US" sz="2000" dirty="0">
                  <a:solidFill>
                    <a:srgbClr val="3333CC"/>
                  </a:solidFill>
                </a:rPr>
                <a:t>商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)</a:t>
              </a:r>
              <a:endParaRPr kumimoji="1" lang="en-US" altLang="zh-CN" sz="2000" b="1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2000" i="1" dirty="0">
                  <a:solidFill>
                    <a:srgbClr val="3333CC"/>
                  </a:solidFill>
                </a:rPr>
                <a:t>    P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(</a:t>
              </a:r>
              <a:r>
                <a:rPr kumimoji="1" lang="zh-CN" altLang="zh-CN" sz="2000" dirty="0" smtClean="0">
                  <a:solidFill>
                    <a:srgbClr val="3333CC"/>
                  </a:solidFill>
                </a:rPr>
                <a:t>除数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) </a:t>
              </a:r>
              <a:r>
                <a:rPr kumimoji="1" lang="en-US" altLang="zh-CN" sz="2000" b="1" dirty="0" smtClean="0">
                  <a:solidFill>
                    <a:srgbClr val="3333CC"/>
                  </a:solidFill>
                </a:rPr>
                <a:t>→</a:t>
              </a:r>
              <a:r>
                <a:rPr kumimoji="1" lang="en-US" altLang="zh-CN" sz="1000" b="1" dirty="0" smtClean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1001 101001000</a:t>
              </a:r>
              <a:r>
                <a:rPr kumimoji="1" lang="en-US" altLang="zh-CN" sz="1000" dirty="0" smtClean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←</a:t>
              </a:r>
              <a:r>
                <a:rPr kumimoji="1" lang="en-US" altLang="zh-CN" sz="1000" dirty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2</a:t>
              </a:r>
              <a:r>
                <a:rPr kumimoji="1" lang="en-US" altLang="zh-CN" sz="2000" i="1" baseline="30000" dirty="0">
                  <a:solidFill>
                    <a:srgbClr val="3333CC"/>
                  </a:solidFill>
                </a:rPr>
                <a:t>n</a:t>
              </a:r>
              <a:r>
                <a:rPr kumimoji="1" lang="en-US" altLang="zh-CN" sz="2000" i="1" dirty="0">
                  <a:solidFill>
                    <a:srgbClr val="3333CC"/>
                  </a:solidFill>
                </a:rPr>
                <a:t>M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(</a:t>
              </a:r>
              <a:r>
                <a:rPr kumimoji="1" lang="zh-CN" altLang="en-US" sz="2000" dirty="0">
                  <a:solidFill>
                    <a:srgbClr val="3333CC"/>
                  </a:solidFill>
                </a:rPr>
                <a:t>被除数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)</a:t>
              </a:r>
              <a:endParaRPr kumimoji="1" lang="en-US" altLang="zh-CN" sz="2000" b="1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1000" b="1" dirty="0">
                  <a:solidFill>
                    <a:srgbClr val="3333CC"/>
                  </a:solidFill>
                </a:rPr>
                <a:t>                             </a:t>
              </a:r>
              <a:r>
                <a:rPr kumimoji="1" lang="en-US" altLang="zh-CN" sz="2000" b="1" dirty="0">
                  <a:solidFill>
                    <a:srgbClr val="3333CC"/>
                  </a:solidFill>
                </a:rPr>
                <a:t>   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1001</a:t>
              </a:r>
              <a:endParaRPr kumimoji="1" lang="en-US" altLang="zh-CN" sz="2000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1000" dirty="0">
                  <a:solidFill>
                    <a:srgbClr val="3333CC"/>
                  </a:solidFill>
                </a:rPr>
                <a:t>                                    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  1101</a:t>
              </a:r>
              <a:r>
                <a:rPr kumimoji="1" lang="en-US" altLang="zh-CN" sz="1000" dirty="0" smtClean="0">
                  <a:solidFill>
                    <a:srgbClr val="3333CC"/>
                  </a:solidFill>
                </a:rPr>
                <a:t> </a:t>
              </a:r>
              <a:endParaRPr kumimoji="1" lang="en-US" altLang="zh-CN" sz="2000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1000" dirty="0">
                  <a:solidFill>
                    <a:srgbClr val="3333CC"/>
                  </a:solidFill>
                </a:rPr>
                <a:t>                                    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   1001</a:t>
              </a:r>
              <a:endParaRPr kumimoji="1" lang="en-US" altLang="zh-CN" sz="2000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800" dirty="0">
                  <a:solidFill>
                    <a:srgbClr val="3333CC"/>
                  </a:solidFill>
                </a:rPr>
                <a:t>                                            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  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 1000</a:t>
              </a:r>
              <a:endParaRPr kumimoji="1" lang="en-US" altLang="zh-CN" sz="2000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800" dirty="0">
                  <a:solidFill>
                    <a:srgbClr val="3333CC"/>
                  </a:solidFill>
                </a:rPr>
                <a:t>                                            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  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 1001</a:t>
              </a:r>
              <a:endParaRPr kumimoji="1" lang="en-US" altLang="zh-CN" sz="2000" dirty="0">
                <a:solidFill>
                  <a:srgbClr val="3333CC"/>
                </a:solidFill>
              </a:endParaRPr>
            </a:p>
            <a:p>
              <a:pPr algn="l"/>
              <a:r>
                <a:rPr kumimoji="1" lang="en-US" altLang="zh-CN" sz="1000" dirty="0">
                  <a:solidFill>
                    <a:srgbClr val="3333CC"/>
                  </a:solidFill>
                </a:rPr>
                <a:t>                                         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                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     100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	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← </a:t>
              </a:r>
              <a:r>
                <a:rPr kumimoji="1" lang="en-US" altLang="zh-CN" sz="2000" i="1" dirty="0">
                  <a:solidFill>
                    <a:srgbClr val="3333CC"/>
                  </a:solidFill>
                </a:rPr>
                <a:t>R</a:t>
              </a:r>
              <a:r>
                <a:rPr kumimoji="1" lang="en-US" altLang="zh-CN" sz="2000" dirty="0">
                  <a:solidFill>
                    <a:srgbClr val="3333CC"/>
                  </a:solidFill>
                </a:rPr>
                <a:t> (</a:t>
              </a:r>
              <a:r>
                <a:rPr kumimoji="1" lang="zh-CN" altLang="en-US" sz="2000" dirty="0">
                  <a:solidFill>
                    <a:srgbClr val="3333CC"/>
                  </a:solidFill>
                </a:rPr>
                <a:t>余数</a:t>
              </a:r>
              <a:r>
                <a:rPr kumimoji="1" lang="en-US" altLang="zh-CN" sz="2000" dirty="0" smtClean="0">
                  <a:solidFill>
                    <a:srgbClr val="3333CC"/>
                  </a:solidFill>
                </a:rPr>
                <a:t>)</a:t>
              </a:r>
              <a:r>
                <a:rPr kumimoji="1" lang="en-US" altLang="zh-CN" sz="1000" b="1" dirty="0" smtClean="0">
                  <a:solidFill>
                    <a:srgbClr val="3333CC"/>
                  </a:solidFill>
                </a:rPr>
                <a:t> </a:t>
              </a:r>
              <a:r>
                <a:rPr kumimoji="1" lang="en-US" altLang="zh-CN" sz="2000" b="1" dirty="0" smtClean="0">
                  <a:solidFill>
                    <a:srgbClr val="3333CC"/>
                  </a:solidFill>
                </a:rPr>
                <a:t>                     </a:t>
              </a:r>
              <a:endParaRPr kumimoji="1" lang="en-US" altLang="zh-CN" sz="2000" b="1" dirty="0">
                <a:solidFill>
                  <a:srgbClr val="3333CC"/>
                </a:solidFill>
              </a:endParaRPr>
            </a:p>
          </p:txBody>
        </p:sp>
        <p:sp>
          <p:nvSpPr>
            <p:cNvPr id="147485" name="Freeform 29"/>
            <p:cNvSpPr>
              <a:spLocks/>
            </p:cNvSpPr>
            <p:nvPr/>
          </p:nvSpPr>
          <p:spPr bwMode="auto">
            <a:xfrm>
              <a:off x="3394075" y="2205038"/>
              <a:ext cx="2489200" cy="266700"/>
            </a:xfrm>
            <a:custGeom>
              <a:avLst/>
              <a:gdLst>
                <a:gd name="T0" fmla="*/ 0 w 1332"/>
                <a:gd name="T1" fmla="*/ 156 h 156"/>
                <a:gd name="T2" fmla="*/ 0 w 1332"/>
                <a:gd name="T3" fmla="*/ 0 h 156"/>
                <a:gd name="T4" fmla="*/ 1332 w 1332"/>
                <a:gd name="T5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2" h="156">
                  <a:moveTo>
                    <a:pt x="0" y="156"/>
                  </a:moveTo>
                  <a:lnTo>
                    <a:pt x="0" y="0"/>
                  </a:lnTo>
                  <a:lnTo>
                    <a:pt x="1332" y="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7494" name="Line 38"/>
            <p:cNvSpPr>
              <a:spLocks noChangeShapeType="1"/>
            </p:cNvSpPr>
            <p:nvPr/>
          </p:nvSpPr>
          <p:spPr bwMode="auto">
            <a:xfrm>
              <a:off x="3813175" y="4000500"/>
              <a:ext cx="48736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7495" name="Line 39"/>
            <p:cNvSpPr>
              <a:spLocks noChangeShapeType="1"/>
            </p:cNvSpPr>
            <p:nvPr/>
          </p:nvSpPr>
          <p:spPr bwMode="auto">
            <a:xfrm>
              <a:off x="3665538" y="3390900"/>
              <a:ext cx="55086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7496" name="Line 40"/>
            <p:cNvSpPr>
              <a:spLocks noChangeShapeType="1"/>
            </p:cNvSpPr>
            <p:nvPr/>
          </p:nvSpPr>
          <p:spPr bwMode="auto">
            <a:xfrm>
              <a:off x="3492500" y="2768600"/>
              <a:ext cx="52863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3422" y="2891313"/>
            <a:ext cx="458776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发送数据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101001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，除数多项式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。要求计算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CRC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en-US" altLang="zh-CN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M=101001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后面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 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>
              <a:solidFill>
                <a:srgbClr val="33339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将得到的数除以给定的除数</a:t>
            </a:r>
            <a:r>
              <a:rPr lang="en-US" altLang="zh-CN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），模 </a:t>
            </a:r>
            <a:r>
              <a:rPr lang="en-US" altLang="zh-CN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运算的结果是：商 </a:t>
            </a:r>
            <a:r>
              <a:rPr lang="en-US" altLang="zh-CN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 = 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101100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，余数 </a:t>
            </a:r>
            <a:r>
              <a:rPr lang="en-US" altLang="zh-CN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 = 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33339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冗余码</a:t>
            </a:r>
            <a:r>
              <a:rPr lang="zh-CN" altLang="en-US" sz="2000" b="1" dirty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就是余数 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CRC = 100</a:t>
            </a:r>
            <a:r>
              <a:rPr lang="zh-CN" altLang="en-US" sz="2000" b="1" dirty="0" smtClean="0">
                <a:solidFill>
                  <a:srgbClr val="33339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33339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4BDFC1-EBAC-440D-B765-20041923DFBF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computer network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B910A-5982-4011-BE1D-180C607D97F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rgbClr val="FF0000"/>
                </a:solidFill>
                <a:latin typeface="Times New Roman" pitchFamily="18" charset="0"/>
              </a:defRPr>
            </a:lvl1pPr>
            <a:lvl2pPr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Standard</a:t>
            </a: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generator polynomial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87350" y="1708150"/>
            <a:ext cx="797242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CRC-12: 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CRC-16: 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CRC-CCITT:x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+x</a:t>
            </a:r>
            <a:r>
              <a:rPr kumimoji="0" lang="en-US" altLang="zh-CN" sz="3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17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纠错码：海明码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50825" y="1052513"/>
            <a:ext cx="8534400" cy="3822700"/>
            <a:chOff x="144" y="192"/>
            <a:chExt cx="5376" cy="2408"/>
          </a:xfrm>
        </p:grpSpPr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144" y="192"/>
              <a:ext cx="24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384" y="624"/>
              <a:ext cx="51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    海明码是由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R. Hamming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在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1950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年首次提出的，它也是一种可以纠正一位差错的编码。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384" y="1392"/>
              <a:ext cx="4944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海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明码能发现多位错误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,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但只能纠正一位错，若用在纠正传输中出现突发性差错时可以采用下述方法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: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将连续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个码字排成一个矩阵，每行一个码字。如果发生突发长度≤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P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的突发错误，那么在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P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个码字中最多每个码字有一位有差错，正好由海明码能纠正。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75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944881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海</a:t>
            </a:r>
            <a:r>
              <a:rPr lang="zh-CN" altLang="en-US" dirty="0" smtClean="0">
                <a:ea typeface="宋体" pitchFamily="2" charset="-122"/>
              </a:rPr>
              <a:t>明码的编码步骤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17170" y="1146215"/>
            <a:ext cx="870966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  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计算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校验位数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表示添加了校验码位后整个信息的二进制位数，用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代表其中有效信息位数，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表示添加的校验码位，它们之间的关系应满足：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≤ 2</a:t>
            </a:r>
            <a:r>
              <a:rPr kumimoji="0" lang="en-US" altLang="zh-CN" sz="2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例如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K=5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要求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kumimoji="0" lang="en-US" altLang="zh-CN" sz="2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-r ≥ 5+1 = 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，根据计算可以得知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的最小值为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，也就是要校验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位信息码，则要插入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位校验码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  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确定校验码位置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校验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码必须是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kumimoji="0" lang="en-US" altLang="zh-CN" sz="2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次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位置。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假设原来的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位信息码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10011101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，将校验码位都用“？”表示，最终的码字为：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001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1101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3.    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确定校验码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001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1101  ---&gt; </a:t>
            </a:r>
            <a:r>
              <a:rPr kumimoji="0" lang="en-US" altLang="zh-CN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en-US" altLang="zh-CN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001</a:t>
            </a:r>
            <a:r>
              <a:rPr kumimoji="0" lang="en-US" altLang="zh-CN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1101</a:t>
            </a:r>
            <a:endParaRPr kumimoji="1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2511"/>
          </a:xfrm>
        </p:spPr>
        <p:txBody>
          <a:bodyPr/>
          <a:lstStyle/>
          <a:p>
            <a:r>
              <a:rPr lang="zh-CN" altLang="en-US" sz="4000" dirty="0"/>
              <a:t>海</a:t>
            </a:r>
            <a:r>
              <a:rPr lang="zh-CN" altLang="en-US" sz="4000" dirty="0" smtClean="0"/>
              <a:t>明码的校验码计算</a:t>
            </a:r>
            <a:endParaRPr lang="zh-CN" altLang="en-US" sz="4000" dirty="0"/>
          </a:p>
        </p:txBody>
      </p:sp>
      <p:pic>
        <p:nvPicPr>
          <p:cNvPr id="59394" name="Picture 2" descr="https://gss0.bdstatic.com/-4o3dSag_xI4khGkpoWK1HF6hhy/baike/c0%3Dbaike80%2C5%2C5%2C80%2C26/sign=a3f23fbb72c6a7efad2ba0749c93c434/aa64034f78f0f736eb20d6650e55b319eac413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" y="1143000"/>
            <a:ext cx="8882344" cy="25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" y="3875075"/>
            <a:ext cx="804672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AutoNum type="alphaLcParenR"/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原数据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” = 1001000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5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7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= 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= 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 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8525" marR="0" lvl="1" indent="-546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编码后的码字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Codeword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数据链路层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3149600"/>
            <a:ext cx="8318500" cy="278384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altLang="en-US" b="1" dirty="0" smtClean="0">
                <a:latin typeface="Arial" charset="0"/>
                <a:ea typeface="宋体" pitchFamily="2" charset="-122"/>
              </a:rPr>
              <a:t>两台相邻设备： 链路（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link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）两端的网络节点，也即由一条通信信道相连接的两个节点。</a:t>
            </a:r>
            <a:endParaRPr lang="en-US" altLang="zh-CN" b="1" dirty="0" smtClean="0">
              <a:latin typeface="Arial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b="1" dirty="0">
                <a:latin typeface="Arial" charset="0"/>
                <a:ea typeface="宋体" pitchFamily="2" charset="-122"/>
              </a:rPr>
              <a:t>链路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(link)</a:t>
            </a:r>
            <a:r>
              <a:rPr lang="zh-CN" altLang="en-US" b="1" dirty="0">
                <a:latin typeface="Arial" charset="0"/>
                <a:ea typeface="宋体" pitchFamily="2" charset="-122"/>
              </a:rPr>
              <a:t>是一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条点</a:t>
            </a:r>
            <a:r>
              <a:rPr lang="zh-CN" altLang="en-US" b="1" dirty="0">
                <a:latin typeface="Arial" charset="0"/>
                <a:ea typeface="宋体" pitchFamily="2" charset="-122"/>
              </a:rPr>
              <a:t>到点的物理线路段，中间没有任何其他的交换结点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。</a:t>
            </a:r>
            <a:endParaRPr lang="en-US" altLang="zh-CN" b="1" dirty="0" smtClean="0">
              <a:latin typeface="Arial" charset="0"/>
              <a:ea typeface="宋体" pitchFamily="2" charset="-122"/>
            </a:endParaRPr>
          </a:p>
          <a:p>
            <a:pPr marL="609600" lvl="1" indent="-609600">
              <a:buFontTx/>
              <a:buChar char="•"/>
            </a:pPr>
            <a:r>
              <a:rPr lang="zh-CN" altLang="en-US" sz="2400" b="1" dirty="0">
                <a:latin typeface="Arial" charset="0"/>
                <a:ea typeface="宋体" pitchFamily="2" charset="-122"/>
                <a:cs typeface="+mn-cs"/>
              </a:rPr>
              <a:t>一条链路只是一条</a:t>
            </a:r>
            <a:r>
              <a:rPr lang="zh-CN" altLang="en-US" sz="2400" b="1" dirty="0" smtClean="0">
                <a:latin typeface="Arial" charset="0"/>
                <a:ea typeface="宋体" pitchFamily="2" charset="-122"/>
                <a:cs typeface="+mn-cs"/>
              </a:rPr>
              <a:t>通路（</a:t>
            </a:r>
            <a:r>
              <a:rPr lang="en-US" altLang="zh-CN" sz="2400" b="1" dirty="0" smtClean="0">
                <a:latin typeface="Arial" charset="0"/>
                <a:ea typeface="宋体" pitchFamily="2" charset="-122"/>
                <a:cs typeface="+mn-cs"/>
              </a:rPr>
              <a:t>path</a:t>
            </a:r>
            <a:r>
              <a:rPr lang="zh-CN" altLang="en-US" sz="2400" b="1" dirty="0" smtClean="0">
                <a:latin typeface="Arial" charset="0"/>
                <a:ea typeface="宋体" pitchFamily="2" charset="-122"/>
                <a:cs typeface="+mn-cs"/>
              </a:rPr>
              <a:t>）的</a:t>
            </a:r>
            <a:r>
              <a:rPr lang="zh-CN" altLang="en-US" sz="2400" b="1" dirty="0">
                <a:latin typeface="Arial" charset="0"/>
                <a:ea typeface="宋体" pitchFamily="2" charset="-122"/>
                <a:cs typeface="+mn-cs"/>
              </a:rPr>
              <a:t>一个组成部分</a:t>
            </a:r>
            <a:r>
              <a:rPr lang="zh-CN" altLang="en-US" sz="2400" b="1" dirty="0" smtClean="0"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sz="2400" b="1" dirty="0" smtClean="0">
              <a:latin typeface="Arial" charset="0"/>
              <a:ea typeface="宋体" pitchFamily="2" charset="-122"/>
              <a:cs typeface="+mn-cs"/>
            </a:endParaRPr>
          </a:p>
          <a:p>
            <a:pPr marL="609600" lvl="1" indent="-609600">
              <a:buFontTx/>
              <a:buChar char="•"/>
            </a:pPr>
            <a:r>
              <a:rPr lang="zh-CN" altLang="en-US" sz="2400" b="1" dirty="0" smtClean="0">
                <a:latin typeface="Arial" charset="0"/>
                <a:ea typeface="宋体" pitchFamily="2" charset="-122"/>
                <a:cs typeface="+mn-cs"/>
              </a:rPr>
              <a:t>信道： 有线通信、无线通信</a:t>
            </a:r>
            <a:endParaRPr lang="zh-CN" altLang="en-US" sz="2400" b="1" dirty="0">
              <a:latin typeface="Arial" charset="0"/>
              <a:ea typeface="宋体" pitchFamily="2" charset="-122"/>
              <a:cs typeface="+mn-cs"/>
            </a:endParaRPr>
          </a:p>
          <a:p>
            <a:pPr>
              <a:buFontTx/>
              <a:buChar char="•"/>
            </a:pPr>
            <a:endParaRPr lang="zh-CN" altLang="en-US" b="1" dirty="0">
              <a:latin typeface="Arial" charset="0"/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zh-CN" b="1" dirty="0">
              <a:latin typeface="Arial" charset="0"/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61950" y="1483671"/>
            <a:ext cx="8105775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 smtClean="0">
                <a:ea typeface="宋体" pitchFamily="2" charset="-122"/>
              </a:rPr>
              <a:t>	</a:t>
            </a:r>
            <a:r>
              <a:rPr lang="zh-CN" altLang="en-US" sz="2800" b="1" dirty="0" smtClean="0">
                <a:ea typeface="宋体" pitchFamily="2" charset="-122"/>
              </a:rPr>
              <a:t>目标：两台相邻设备之间的可靠、高效的通信。</a:t>
            </a:r>
            <a:endParaRPr lang="en-US" altLang="zh-CN" sz="28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2316"/>
          </a:xfrm>
        </p:spPr>
        <p:txBody>
          <a:bodyPr/>
          <a:lstStyle/>
          <a:p>
            <a:r>
              <a:rPr lang="zh-CN" altLang="en-US" sz="4000" dirty="0"/>
              <a:t>海</a:t>
            </a:r>
            <a:r>
              <a:rPr lang="zh-CN" altLang="en-US" sz="4000" dirty="0" smtClean="0"/>
              <a:t>明码的纠错</a:t>
            </a:r>
            <a:endParaRPr lang="zh-CN" altLang="en-US" sz="4000" dirty="0"/>
          </a:p>
        </p:txBody>
      </p:sp>
      <p:pic>
        <p:nvPicPr>
          <p:cNvPr id="59394" name="Picture 2" descr="https://gss0.bdstatic.com/-4o3dSag_xI4khGkpoWK1HF6hhy/baike/c0%3Dbaike80%2C5%2C5%2C80%2C26/sign=a3f23fbb72c6a7efad2ba0749c93c434/aa64034f78f0f736eb20d6650e55b319eac413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" y="1143000"/>
            <a:ext cx="8882344" cy="25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132" y="3725546"/>
            <a:ext cx="8702040" cy="29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AutoNum type="alphaLcParenR"/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原数据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” = 1001000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，编码后的码字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Codeword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000</a:t>
            </a: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但是，在传输过程中第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位发生差错，接收到的码字为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5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ahoma" pitchFamily="34" charset="0"/>
              </a:rPr>
              <a:t>7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 ⊕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=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 ⊕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= 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</a:t>
            </a:r>
            <a:r>
              <a:rPr kumimoji="0" lang="en-US" altLang="zh-CN" sz="2000" b="1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 ⊕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06450" marR="0" lvl="1" indent="-446088" algn="l" defTabSz="8064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所以，检错结果为：第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0101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位（即第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位）出错。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59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itchFamily="2" charset="-122"/>
              </a:rPr>
              <a:t>利用海明码对连续多位差错进行纠错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7160" y="6276976"/>
            <a:ext cx="9144000" cy="58102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dirty="0">
                <a:ea typeface="宋体" pitchFamily="2" charset="-122"/>
              </a:rPr>
              <a:t>Use of a Hamming code to correct burst errors.</a:t>
            </a:r>
          </a:p>
        </p:txBody>
      </p:sp>
      <p:pic>
        <p:nvPicPr>
          <p:cNvPr id="15364" name="Picture 4" descr="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86" y="1401228"/>
            <a:ext cx="5203507" cy="46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0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783F1FE-AF9C-453F-82FA-10811A816AFB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9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流量控制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670050"/>
            <a:ext cx="8180387" cy="48831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An Unrestricted Simplex Protocol</a:t>
            </a:r>
          </a:p>
          <a:p>
            <a:pPr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 Simplex Stop-and-Wait Protocol</a:t>
            </a:r>
          </a:p>
          <a:p>
            <a:pPr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 Simplex Protocol for a Noisy Channel</a:t>
            </a:r>
          </a:p>
          <a:p>
            <a:pPr>
              <a:buFontTx/>
              <a:buChar char="•"/>
            </a:pPr>
            <a:endParaRPr lang="en-US" altLang="zh-CN" sz="3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97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70E1DA7-D81A-4B71-92AD-EA189A0FCCD4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CF56-1E45-4EA4-B9DA-FB64FAA5002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Unrestricted  Simplex </a:t>
            </a:r>
            <a:r>
              <a:rPr lang="en-US" altLang="zh-CN" sz="4000" dirty="0" smtClean="0">
                <a:ea typeface="宋体" pitchFamily="2" charset="-122"/>
              </a:rPr>
              <a:t>Protocol</a:t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zh-CN" altLang="en-US" sz="4000" dirty="0" smtClean="0">
                <a:ea typeface="宋体" pitchFamily="2" charset="-122"/>
              </a:rPr>
              <a:t>无约束（理想化）的单工协议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6187" y="1415365"/>
            <a:ext cx="8448902" cy="4724400"/>
          </a:xfrm>
          <a:noFill/>
          <a:ln/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CN" b="1" dirty="0">
                <a:latin typeface="Arial" charset="0"/>
                <a:ea typeface="宋体" pitchFamily="2" charset="-122"/>
              </a:rPr>
              <a:t>Assume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（假设条件）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Physical layer, data link layer, and network layer are independent processes</a:t>
            </a: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One direction transmission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（单工传输，即只考虑一个方向的数据传送，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A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发送、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B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接收）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Have a reliable Physical layer service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.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（物理层可靠，即信道无差错）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Machine A have an infinite supply of data ready to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send 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（源节点可以无限制地发送数据 ）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Machine B always ready to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receive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（目标节点可以无限制地接收数据）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marL="742950" lvl="1" indent="-285750"/>
            <a:r>
              <a:rPr lang="en-US" altLang="zh-CN" b="1" dirty="0">
                <a:latin typeface="Arial" charset="0"/>
                <a:ea typeface="宋体" pitchFamily="2" charset="-122"/>
              </a:rPr>
              <a:t>machines do not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crash  </a:t>
            </a:r>
            <a:r>
              <a:rPr lang="zh-CN" altLang="en-US" b="1" dirty="0" smtClean="0">
                <a:latin typeface="Arial" charset="0"/>
                <a:ea typeface="宋体" pitchFamily="2" charset="-122"/>
              </a:rPr>
              <a:t>（假设发送方和接收方的设备运行不会崩溃）</a:t>
            </a:r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4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3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Simplex Stop-and-Wait </a:t>
            </a:r>
            <a:r>
              <a:rPr lang="en-US" altLang="zh-CN" dirty="0" smtClean="0">
                <a:ea typeface="宋体" pitchFamily="2" charset="-122"/>
              </a:rPr>
              <a:t>Protocol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ea typeface="宋体" pitchFamily="2" charset="-122"/>
              </a:rPr>
              <a:t>基本的停止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等待单工协议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1226" y="1863886"/>
            <a:ext cx="7340600" cy="2026832"/>
          </a:xfrm>
          <a:noFill/>
          <a:ln/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sz="3200" b="1" dirty="0" smtClean="0">
                <a:ea typeface="宋体" pitchFamily="2" charset="-122"/>
              </a:rPr>
              <a:t>单工传输</a:t>
            </a:r>
            <a:endParaRPr lang="en-US" altLang="zh-CN" sz="3200" b="1" dirty="0" smtClean="0">
              <a:ea typeface="宋体" pitchFamily="2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sz="3200" b="1" dirty="0" smtClean="0">
                <a:ea typeface="宋体" pitchFamily="2" charset="-122"/>
              </a:rPr>
              <a:t>物理层可靠、信道无差错</a:t>
            </a:r>
            <a:endParaRPr lang="en-US" altLang="zh-CN" sz="3200" b="1" dirty="0" smtClean="0">
              <a:ea typeface="宋体" pitchFamily="2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sz="3200" b="1" dirty="0" smtClean="0">
                <a:ea typeface="宋体" pitchFamily="2" charset="-122"/>
              </a:rPr>
              <a:t>考虑流量控制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7267" y="3890718"/>
            <a:ext cx="7708519" cy="22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solidFill>
                  <a:schemeClr val="tx1"/>
                </a:solidFill>
                <a:ea typeface="宋体" pitchFamily="2" charset="-122"/>
              </a:rPr>
              <a:t> A</a:t>
            </a:r>
            <a:r>
              <a:rPr lang="zh-CN" altLang="en-US" sz="2800" b="1" kern="0" dirty="0" smtClean="0">
                <a:solidFill>
                  <a:schemeClr val="tx1"/>
                </a:solidFill>
                <a:ea typeface="宋体" pitchFamily="2" charset="-122"/>
              </a:rPr>
              <a:t>每发送一帧后，停止，等待；</a:t>
            </a:r>
            <a:endParaRPr lang="en-US" altLang="zh-CN" sz="2800" b="1" kern="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kern="0" dirty="0" smtClean="0">
                <a:solidFill>
                  <a:schemeClr val="tx1"/>
                </a:solidFill>
                <a:ea typeface="宋体" pitchFamily="2" charset="-122"/>
              </a:rPr>
              <a:t>当</a:t>
            </a:r>
            <a:r>
              <a:rPr lang="en-US" altLang="zh-CN" sz="2800" b="1" kern="0" dirty="0" smtClean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2800" b="1" kern="0" dirty="0" smtClean="0">
                <a:solidFill>
                  <a:schemeClr val="tx1"/>
                </a:solidFill>
                <a:ea typeface="宋体" pitchFamily="2" charset="-122"/>
              </a:rPr>
              <a:t>收到来自</a:t>
            </a:r>
            <a:r>
              <a:rPr lang="en-US" altLang="zh-CN" sz="2800" b="1" kern="0" dirty="0" smtClean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800" b="1" kern="0" dirty="0" smtClean="0">
                <a:solidFill>
                  <a:schemeClr val="tx1"/>
                </a:solidFill>
                <a:ea typeface="宋体" pitchFamily="2" charset="-122"/>
              </a:rPr>
              <a:t>的确认帧（</a:t>
            </a:r>
            <a:r>
              <a:rPr lang="en-US" altLang="zh-CN" sz="2800" b="1" kern="0" dirty="0" smtClean="0">
                <a:solidFill>
                  <a:schemeClr val="tx1"/>
                </a:solidFill>
                <a:ea typeface="宋体" pitchFamily="2" charset="-122"/>
              </a:rPr>
              <a:t>ACK</a:t>
            </a:r>
            <a:r>
              <a:rPr lang="zh-CN" altLang="en-US" sz="2800" b="1" kern="0" dirty="0" smtClean="0">
                <a:solidFill>
                  <a:schemeClr val="tx1"/>
                </a:solidFill>
                <a:ea typeface="宋体" pitchFamily="2" charset="-122"/>
              </a:rPr>
              <a:t>）后，继续发送下一帧。</a:t>
            </a:r>
            <a:endParaRPr lang="en-US" altLang="zh-CN" sz="2800" b="1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滑动窗口协议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5604" name="Picture 4" descr="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539"/>
            <a:ext cx="5973419" cy="33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989483"/>
              </p:ext>
            </p:extLst>
          </p:nvPr>
        </p:nvGraphicFramePr>
        <p:xfrm>
          <a:off x="4061128" y="4829716"/>
          <a:ext cx="242252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Visio" r:id="rId4" imgW="2595067" imgH="1874825" progId="Visio.Drawing.11">
                  <p:embed/>
                </p:oleObj>
              </mc:Choice>
              <mc:Fallback>
                <p:oleObj name="Visio" r:id="rId4" imgW="2595067" imgH="1874825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28" y="4829716"/>
                        <a:ext cx="242252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75327"/>
              </p:ext>
            </p:extLst>
          </p:nvPr>
        </p:nvGraphicFramePr>
        <p:xfrm>
          <a:off x="6637641" y="4837654"/>
          <a:ext cx="21463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Visio" r:id="rId6" imgW="2220468" imgH="1874825" progId="Visio.Drawing.11">
                  <p:embed/>
                </p:oleObj>
              </mc:Choice>
              <mc:Fallback>
                <p:oleObj name="Visio" r:id="rId6" imgW="2220468" imgH="1874825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641" y="4837654"/>
                        <a:ext cx="21463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Sliding Window Protocols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186238"/>
            <a:ext cx="8629650" cy="2366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 sliding window of size 1, with a 3-bit sequence number.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(a)</a:t>
            </a:r>
            <a:r>
              <a:rPr lang="en-US" altLang="zh-CN">
                <a:ea typeface="宋体" panose="02010600030101010101" pitchFamily="2" charset="-122"/>
              </a:rPr>
              <a:t> Initially.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(b)</a:t>
            </a:r>
            <a:r>
              <a:rPr lang="en-US" altLang="zh-CN">
                <a:ea typeface="宋体" panose="02010600030101010101" pitchFamily="2" charset="-122"/>
              </a:rPr>
              <a:t> After the first frame has been sent.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(c)</a:t>
            </a:r>
            <a:r>
              <a:rPr lang="en-US" altLang="zh-CN">
                <a:ea typeface="宋体" panose="02010600030101010101" pitchFamily="2" charset="-122"/>
              </a:rPr>
              <a:t> After the first frame has been received.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(d)</a:t>
            </a:r>
            <a:r>
              <a:rPr lang="en-US" altLang="zh-CN">
                <a:ea typeface="宋体" panose="02010600030101010101" pitchFamily="2" charset="-122"/>
              </a:rPr>
              <a:t> After the first acknowledgement has been received.</a:t>
            </a:r>
          </a:p>
        </p:txBody>
      </p:sp>
      <p:pic>
        <p:nvPicPr>
          <p:cNvPr id="25604" name="Picture 4" descr="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036638"/>
            <a:ext cx="5249862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7210C62-C02C-4532-A970-3B644C9398D3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27-6B7C-4504-9787-CE66752C7528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 Protocol Using Go Back 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5065713"/>
            <a:ext cx="8367712" cy="16017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Pipelining and error recovery.  Effect on an error when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 dirty="0">
                <a:ea typeface="宋体" pitchFamily="2" charset="-122"/>
              </a:rPr>
              <a:t> Receiver’s window size is 1.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 dirty="0">
                <a:ea typeface="宋体" pitchFamily="2" charset="-122"/>
              </a:rPr>
              <a:t> Receiver’s window size is large.</a:t>
            </a:r>
          </a:p>
        </p:txBody>
      </p:sp>
      <p:pic>
        <p:nvPicPr>
          <p:cNvPr id="29700" name="Picture 4" descr="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009650"/>
            <a:ext cx="6805613" cy="41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97745E-DC5E-45AD-996E-DF48860B28D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/>
              <a:cs typeface="+mn-cs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algn="ctr"/>
            <a:r>
              <a:rPr lang="zh-CN" altLang="en-US"/>
              <a:t>数据链路层像个数字管道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7772400" cy="4840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常常在两个对等的数据链路层之间画出一个数字管道，而在这条数字管道上传输的数据单位是</a:t>
            </a:r>
            <a:r>
              <a:rPr lang="zh-CN" altLang="en-US" dirty="0" smtClean="0">
                <a:solidFill>
                  <a:schemeClr val="hlink"/>
                </a:solidFill>
              </a:rPr>
              <a:t>帧（</a:t>
            </a:r>
            <a:r>
              <a:rPr lang="en-US" altLang="zh-CN" dirty="0" smtClean="0">
                <a:solidFill>
                  <a:schemeClr val="hlink"/>
                </a:solidFill>
              </a:rPr>
              <a:t>frame</a:t>
            </a:r>
            <a:r>
              <a:rPr lang="zh-CN" altLang="en-US" dirty="0" smtClean="0">
                <a:solidFill>
                  <a:schemeClr val="hlink"/>
                </a:solidFill>
              </a:rPr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endParaRPr lang="zh-CN" altLang="en-US" dirty="0"/>
          </a:p>
        </p:txBody>
      </p: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900113" y="3776663"/>
            <a:ext cx="7632700" cy="863600"/>
            <a:chOff x="567" y="2251"/>
            <a:chExt cx="4808" cy="544"/>
          </a:xfrm>
        </p:grpSpPr>
        <p:sp>
          <p:nvSpPr>
            <p:cNvPr id="126980" name="Oval 4"/>
            <p:cNvSpPr>
              <a:spLocks noChangeArrowheads="1"/>
            </p:cNvSpPr>
            <p:nvPr/>
          </p:nvSpPr>
          <p:spPr bwMode="auto">
            <a:xfrm>
              <a:off x="567" y="2251"/>
              <a:ext cx="499" cy="49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 pitchFamily="2" charset="-122"/>
                  <a:cs typeface="+mn-cs"/>
                </a:rPr>
                <a:t>节点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4876" y="2251"/>
              <a:ext cx="499" cy="49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 pitchFamily="2" charset="-122"/>
                  <a:cs typeface="+mn-cs"/>
                </a:rPr>
                <a:t>节点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endParaRPr>
            </a:p>
          </p:txBody>
        </p:sp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-54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 pitchFamily="2" charset="-122"/>
                  <a:cs typeface="+mn-cs"/>
                </a:rPr>
                <a:t>帧</a:t>
              </a:r>
            </a:p>
          </p:txBody>
        </p:sp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endParaRPr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 pitchFamily="2" charset="-122"/>
                  <a:cs typeface="+mn-cs"/>
                </a:rPr>
                <a:t>帧</a:t>
              </a:r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2426" y="2523"/>
              <a:ext cx="27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4285" y="2523"/>
              <a:ext cx="27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9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84D4657-E0AB-4A3C-A000-8395B2D9F44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931863"/>
            <a:ext cx="6856413" cy="768350"/>
          </a:xfrm>
        </p:spPr>
        <p:txBody>
          <a:bodyPr/>
          <a:lstStyle/>
          <a:p>
            <a:pPr algn="ctr"/>
            <a:r>
              <a:rPr lang="zh-CN" altLang="en-US" sz="4800">
                <a:latin typeface="黑体" pitchFamily="2" charset="-122"/>
              </a:rPr>
              <a:t>数据链路层的简单模型</a:t>
            </a:r>
            <a:r>
              <a:rPr lang="en-US" altLang="zh-CN" sz="4800">
                <a:latin typeface="黑体" pitchFamily="2" charset="-122"/>
              </a:rPr>
              <a:t>( </a:t>
            </a:r>
            <a:r>
              <a:rPr lang="zh-CN" altLang="en-US" sz="4800">
                <a:latin typeface="黑体" pitchFamily="2" charset="-122"/>
              </a:rPr>
              <a:t>续）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 flipH="1" flipV="1">
            <a:off x="7835900" y="3478213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 flipV="1">
            <a:off x="6743700" y="3173413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5854700" y="3160713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4787900" y="3236913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721100" y="3313113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578100" y="3084513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774700" y="3122613"/>
            <a:ext cx="1752600" cy="508000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1130300" y="2932113"/>
            <a:ext cx="1128713" cy="781050"/>
            <a:chOff x="1680" y="240"/>
            <a:chExt cx="2529" cy="1270"/>
          </a:xfrm>
        </p:grpSpPr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8" name="Oval 14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Oval 15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1" name="Oval 17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2" name="Oval 18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812" name="Group 28"/>
          <p:cNvGrpSpPr>
            <a:grpSpLocks/>
          </p:cNvGrpSpPr>
          <p:nvPr/>
        </p:nvGrpSpPr>
        <p:grpSpPr bwMode="auto">
          <a:xfrm>
            <a:off x="3035300" y="2932113"/>
            <a:ext cx="1128713" cy="781050"/>
            <a:chOff x="1680" y="240"/>
            <a:chExt cx="2529" cy="1270"/>
          </a:xfrm>
        </p:grpSpPr>
        <p:sp>
          <p:nvSpPr>
            <p:cNvPr id="118813" name="Oval 2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4" name="Oval 3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5" name="Oval 3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6" name="Oval 3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7" name="Oval 3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8" name="Oval 3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9" name="Oval 3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1" name="Oval 3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3225800" y="31210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局域网</a:t>
            </a:r>
          </a:p>
        </p:txBody>
      </p:sp>
      <p:pic>
        <p:nvPicPr>
          <p:cNvPr id="118823" name="Picture 3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963863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8871" name="Picture 8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160713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8872" name="Picture 8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3224213"/>
            <a:ext cx="533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873" name="Picture 8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011488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18874" name="Group 90"/>
          <p:cNvGrpSpPr>
            <a:grpSpLocks/>
          </p:cNvGrpSpPr>
          <p:nvPr/>
        </p:nvGrpSpPr>
        <p:grpSpPr bwMode="auto">
          <a:xfrm>
            <a:off x="5168900" y="2932113"/>
            <a:ext cx="1128713" cy="781050"/>
            <a:chOff x="1680" y="240"/>
            <a:chExt cx="2529" cy="1270"/>
          </a:xfrm>
        </p:grpSpPr>
        <p:sp>
          <p:nvSpPr>
            <p:cNvPr id="118875" name="Oval 9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6" name="Oval 9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7" name="Oval 9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8" name="Oval 9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9" name="Oval 9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80" name="Oval 9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81" name="Oval 9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82" name="Oval 9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83" name="Oval 9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84" name="Text Box 100"/>
          <p:cNvSpPr txBox="1">
            <a:spLocks noChangeArrowheads="1"/>
          </p:cNvSpPr>
          <p:nvPr/>
        </p:nvSpPr>
        <p:spPr bwMode="auto">
          <a:xfrm>
            <a:off x="5334000" y="31210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广域网</a:t>
            </a:r>
          </a:p>
        </p:txBody>
      </p:sp>
      <p:sp>
        <p:nvSpPr>
          <p:cNvPr id="118885" name="Text Box 101"/>
          <p:cNvSpPr txBox="1">
            <a:spLocks noChangeArrowheads="1"/>
          </p:cNvSpPr>
          <p:nvPr/>
        </p:nvSpPr>
        <p:spPr bwMode="auto">
          <a:xfrm>
            <a:off x="319088" y="2786063"/>
            <a:ext cx="93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18886" name="Text Box 102"/>
          <p:cNvSpPr txBox="1">
            <a:spLocks noChangeArrowheads="1"/>
          </p:cNvSpPr>
          <p:nvPr/>
        </p:nvSpPr>
        <p:spPr bwMode="auto">
          <a:xfrm>
            <a:off x="8024813" y="2905125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18887" name="Text Box 103"/>
          <p:cNvSpPr txBox="1">
            <a:spLocks noChangeArrowheads="1"/>
          </p:cNvSpPr>
          <p:nvPr/>
        </p:nvSpPr>
        <p:spPr bwMode="auto">
          <a:xfrm>
            <a:off x="2047875" y="2601913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18888" name="Text Box 104"/>
          <p:cNvSpPr txBox="1">
            <a:spLocks noChangeArrowheads="1"/>
          </p:cNvSpPr>
          <p:nvPr/>
        </p:nvSpPr>
        <p:spPr bwMode="auto">
          <a:xfrm>
            <a:off x="4206875" y="2798763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18889" name="Text Box 105"/>
          <p:cNvSpPr txBox="1">
            <a:spLocks noChangeArrowheads="1"/>
          </p:cNvSpPr>
          <p:nvPr/>
        </p:nvSpPr>
        <p:spPr bwMode="auto">
          <a:xfrm>
            <a:off x="6151563" y="2659063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118890" name="Text Box 106"/>
          <p:cNvSpPr txBox="1">
            <a:spLocks noChangeArrowheads="1"/>
          </p:cNvSpPr>
          <p:nvPr/>
        </p:nvSpPr>
        <p:spPr bwMode="auto">
          <a:xfrm>
            <a:off x="1282700" y="31337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电话网</a:t>
            </a:r>
          </a:p>
        </p:txBody>
      </p:sp>
      <p:grpSp>
        <p:nvGrpSpPr>
          <p:cNvPr id="118898" name="Group 114"/>
          <p:cNvGrpSpPr>
            <a:grpSpLocks/>
          </p:cNvGrpSpPr>
          <p:nvPr/>
        </p:nvGrpSpPr>
        <p:grpSpPr bwMode="auto">
          <a:xfrm>
            <a:off x="368300" y="3160713"/>
            <a:ext cx="665163" cy="546100"/>
            <a:chOff x="624" y="2968"/>
            <a:chExt cx="1331" cy="920"/>
          </a:xfrm>
        </p:grpSpPr>
        <p:sp>
          <p:nvSpPr>
            <p:cNvPr id="118899" name="Freeform 115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0" name="Freeform 116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1" name="Freeform 117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2" name="Freeform 118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3" name="Freeform 119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4" name="Freeform 120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5" name="Freeform 121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6" name="Freeform 122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7" name="Freeform 123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8" name="Freeform 124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9" name="Freeform 125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10" name="Freeform 126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11" name="Group 127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18912" name="Group 128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18913" name="Freeform 129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14" name="Freeform 130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15" name="Freeform 131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16" name="Group 132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18917" name="Freeform 133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18" name="Freeform 134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19" name="Freeform 135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8920" name="Freeform 136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21" name="Freeform 137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22" name="Freeform 138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23" name="Freeform 139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924" name="Group 140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18925" name="Freeform 141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26" name="Freeform 142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27" name="Freeform 143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28" name="Group 144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18929" name="Freeform 145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0" name="Freeform 146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1" name="Freeform 147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32" name="Group 148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18933" name="Freeform 149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4" name="Freeform 150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5" name="Freeform 151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36" name="Group 152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18937" name="Freeform 153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8" name="Freeform 154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9" name="Freeform 155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40" name="Group 156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18941" name="Group 157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18942" name="Freeform 158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43" name="Freeform 159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44" name="Freeform 160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45" name="Group 161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18946" name="Freeform 162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47" name="Freeform 163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48" name="Freeform 164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49" name="Group 165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18950" name="Freeform 166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51" name="Freeform 167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52" name="Freeform 168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53" name="Group 169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18954" name="Freeform 170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55" name="Freeform 171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56" name="Freeform 172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57" name="Group 173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18958" name="Freeform 174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59" name="Freeform 175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60" name="Freeform 176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8961" name="Group 177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18962" name="Group 178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18963" name="Freeform 179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64" name="Freeform 180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65" name="Freeform 181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66" name="Group 182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18967" name="Freeform 183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68" name="Freeform 184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69" name="Freeform 185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70" name="Group 186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18971" name="Freeform 187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72" name="Freeform 188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73" name="Freeform 189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74" name="Group 190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18975" name="Freeform 191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76" name="Freeform 192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77" name="Freeform 193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8978" name="Group 194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18979" name="Freeform 195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80" name="Freeform 196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81" name="Freeform 197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8982" name="Group 198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18983" name="Freeform 199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84" name="Freeform 200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85" name="Freeform 201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86" name="Group 202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18987" name="Freeform 203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88" name="Freeform 204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89" name="Freeform 205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990" name="Group 206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18991" name="Freeform 207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92" name="Freeform 208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93" name="Freeform 209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8994" name="Freeform 210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95" name="Freeform 211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96" name="Freeform 212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997" name="Group 213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18998" name="Freeform 214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99" name="Freeform 215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0" name="Freeform 216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01" name="Group 217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19002" name="Freeform 218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3" name="Freeform 219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4" name="Freeform 220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05" name="Group 221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19006" name="Freeform 222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7" name="Freeform 223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8" name="Freeform 224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09" name="Group 225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19010" name="Freeform 226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11" name="Freeform 227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12" name="Freeform 228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13" name="Group 229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19014" name="Group 230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19015" name="Freeform 231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16" name="Freeform 232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17" name="Freeform 233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18" name="Group 234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19019" name="Freeform 235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0" name="Freeform 236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1" name="Freeform 237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22" name="Group 238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19023" name="Freeform 239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4" name="Freeform 240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5" name="Freeform 241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26" name="Group 242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19027" name="Freeform 243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8" name="Freeform 244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29" name="Freeform 245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30" name="Group 246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19031" name="Freeform 247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32" name="Freeform 248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33" name="Freeform 249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034" name="Group 250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19035" name="Group 251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19036" name="Freeform 252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37" name="Freeform 253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38" name="Freeform 254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39" name="Group 255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19040" name="Freeform 256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41" name="Freeform 257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42" name="Freeform 258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43" name="Group 259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19044" name="Freeform 260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45" name="Freeform 261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46" name="Freeform 262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47" name="Group 263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19048" name="Freeform 264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49" name="Freeform 265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50" name="Freeform 266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51" name="Group 267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19052" name="Freeform 268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53" name="Freeform 269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54" name="Freeform 270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055" name="Group 271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19056" name="Freeform 272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57" name="Freeform 273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58" name="Freeform 274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59" name="Group 275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19060" name="Freeform 276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61" name="Freeform 277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62" name="Freeform 278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63" name="Group 279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19064" name="Freeform 280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65" name="Freeform 281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66" name="Freeform 282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067" name="Freeform 283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8" name="Freeform 284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069" name="Freeform 285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070" name="Group 286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19071" name="Freeform 287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72" name="Freeform 288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73" name="Freeform 289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74" name="Group 290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19075" name="Freeform 291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76" name="Freeform 292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77" name="Freeform 293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78" name="Group 294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19079" name="Freeform 295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80" name="Freeform 296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81" name="Freeform 297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82" name="Group 298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19083" name="Freeform 299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84" name="Freeform 300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85" name="Freeform 301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086" name="Group 302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19087" name="Group 303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19088" name="Freeform 304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89" name="Freeform 305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90" name="Freeform 306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91" name="Group 307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19092" name="Freeform 308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93" name="Freeform 309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94" name="Freeform 310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95" name="Group 311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19096" name="Freeform 312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97" name="Freeform 313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98" name="Freeform 314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099" name="Group 315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19100" name="Freeform 316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01" name="Freeform 317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02" name="Freeform 318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03" name="Group 319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19104" name="Freeform 320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05" name="Freeform 321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06" name="Freeform 322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107" name="Group 323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19108" name="Group 324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19109" name="Freeform 325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0" name="Freeform 326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1" name="Freeform 327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12" name="Group 328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19113" name="Freeform 329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4" name="Freeform 330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5" name="Freeform 331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16" name="Group 332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19117" name="Freeform 333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8" name="Freeform 334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19" name="Freeform 335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20" name="Group 336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19121" name="Freeform 337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22" name="Freeform 338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23" name="Freeform 339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24" name="Group 340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19125" name="Freeform 341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26" name="Freeform 342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27" name="Freeform 343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128" name="Group 344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19129" name="Freeform 345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0" name="Freeform 346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1" name="Freeform 347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32" name="Group 348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19133" name="Freeform 349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4" name="Freeform 350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5" name="Freeform 351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36" name="Group 352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19137" name="Freeform 353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8" name="Freeform 354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9" name="Freeform 355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40" name="Group 356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19141" name="Freeform 357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42" name="Freeform 358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43" name="Freeform 359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44" name="Group 360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19145" name="Freeform 361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46" name="Freeform 362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47" name="Freeform 363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48" name="Group 364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19149" name="Group 365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19150" name="Freeform 366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51" name="Freeform 367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52" name="Freeform 368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53" name="Group 369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19154" name="Freeform 370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55" name="Freeform 371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56" name="Freeform 372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57" name="Group 373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19158" name="Freeform 374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59" name="Freeform 375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60" name="Freeform 376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61" name="Group 377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19162" name="Freeform 378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63" name="Freeform 379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64" name="Freeform 380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65" name="Group 381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19166" name="Freeform 382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67" name="Freeform 383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68" name="Freeform 384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169" name="Group 385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19170" name="Group 386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19171" name="Freeform 387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72" name="Freeform 388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73" name="Freeform 389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74" name="Group 390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19175" name="Freeform 391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76" name="Freeform 392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77" name="Freeform 393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78" name="Group 394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19179" name="Freeform 395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0" name="Freeform 396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1" name="Freeform 397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82" name="Group 398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19183" name="Freeform 399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4" name="Freeform 400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5" name="Freeform 401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186" name="Group 402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19187" name="Freeform 403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8" name="Freeform 404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89" name="Freeform 405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190" name="Group 406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19191" name="Freeform 407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92" name="Freeform 408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93" name="Freeform 409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94" name="Group 410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19195" name="Freeform 411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96" name="Freeform 412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97" name="Freeform 413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198" name="Group 414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19199" name="Freeform 415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0" name="Freeform 416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1" name="Freeform 417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02" name="Group 418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19203" name="Freeform 419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4" name="Freeform 420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5" name="Freeform 421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06" name="Group 422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19207" name="Freeform 423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8" name="Freeform 424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9" name="Freeform 425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10" name="Group 426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19211" name="Group 427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19212" name="Freeform 428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13" name="Freeform 429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14" name="Freeform 430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15" name="Group 431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19216" name="Freeform 432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17" name="Freeform 433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18" name="Freeform 434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19" name="Group 435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19220" name="Freeform 436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21" name="Freeform 437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22" name="Freeform 438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23" name="Group 439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19224" name="Freeform 440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25" name="Freeform 441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26" name="Freeform 442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227" name="Group 443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19228" name="Group 444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19229" name="Freeform 445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0" name="Freeform 446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1" name="Freeform 447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32" name="Group 448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19233" name="Freeform 449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4" name="Freeform 450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5" name="Freeform 451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36" name="Group 452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19237" name="Freeform 453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8" name="Freeform 454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39" name="Freeform 455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240" name="Group 456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19241" name="Freeform 457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42" name="Freeform 458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43" name="Freeform 459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244" name="Group 460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19245" name="Freeform 461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46" name="Freeform 462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47" name="Freeform 463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48" name="Group 464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19249" name="Freeform 465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0" name="Freeform 466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1" name="Freeform 467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52" name="Group 468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19253" name="Freeform 469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4" name="Freeform 470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5" name="Freeform 471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56" name="Group 472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19257" name="Freeform 473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8" name="Freeform 474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9" name="Freeform 475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60" name="Group 476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19261" name="Freeform 477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62" name="Freeform 478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63" name="Freeform 479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64" name="Group 480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19265" name="Freeform 481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66" name="Freeform 482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67" name="Freeform 483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68" name="Group 484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19269" name="Freeform 485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70" name="Freeform 486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71" name="Freeform 487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272" name="Freeform 488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3" name="Freeform 489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4" name="Freeform 490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5" name="Freeform 491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6" name="Freeform 492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7" name="Freeform 493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8" name="Freeform 494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79" name="Freeform 495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80" name="Freeform 496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81" name="Freeform 497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282" name="Freeform 498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283" name="Group 499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19284" name="Freeform 500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85" name="Freeform 501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86" name="Freeform 502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87" name="Group 503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19288" name="Freeform 504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89" name="Freeform 505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0" name="Freeform 506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91" name="Group 507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19292" name="Freeform 508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3" name="Freeform 509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4" name="Freeform 510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95" name="Group 511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19296" name="Freeform 512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7" name="Freeform 513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8" name="Freeform 514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299" name="Group 515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19300" name="Freeform 516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1" name="Freeform 517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2" name="Freeform 518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303" name="Group 519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19304" name="Freeform 520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5" name="Freeform 521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6" name="Freeform 522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307" name="Group 523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19308" name="Freeform 524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9" name="Freeform 525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0" name="Freeform 526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311" name="Group 527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19312" name="Freeform 528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3" name="Freeform 529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4" name="Freeform 530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315" name="Group 531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19316" name="Freeform 532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7" name="Freeform 533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8" name="Freeform 534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319" name="Group 535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19320" name="Freeform 536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21" name="Freeform 537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22" name="Freeform 538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323" name="Freeform 539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24" name="Freeform 540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25" name="Freeform 541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326" name="Group 542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19327" name="Freeform 543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28" name="Freeform 544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29" name="Rectangle 545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0" name="Rectangle 546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331" name="Group 547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19332" name="Freeform 548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3" name="Freeform 549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4" name="Freeform 550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5" name="Line 551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6" name="Freeform 552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7" name="Freeform 553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8" name="Freeform 554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39" name="Freeform 555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0" name="Freeform 556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1" name="Freeform 557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2" name="Freeform 558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3" name="Freeform 559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4" name="Freeform 560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5" name="Freeform 561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6" name="Oval 562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7" name="Oval 563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8" name="Freeform 564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49" name="Oval 565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350" name="Oval 566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9351" name="Group 567"/>
          <p:cNvGrpSpPr>
            <a:grpSpLocks/>
          </p:cNvGrpSpPr>
          <p:nvPr/>
        </p:nvGrpSpPr>
        <p:grpSpPr bwMode="auto">
          <a:xfrm>
            <a:off x="6997700" y="3008313"/>
            <a:ext cx="1128713" cy="781050"/>
            <a:chOff x="1680" y="240"/>
            <a:chExt cx="2529" cy="1270"/>
          </a:xfrm>
        </p:grpSpPr>
        <p:sp>
          <p:nvSpPr>
            <p:cNvPr id="119352" name="Oval 56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3" name="Oval 56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4" name="Oval 57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5" name="Oval 57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6" name="Oval 57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7" name="Oval 57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8" name="Oval 57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9" name="Oval 57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60" name="Oval 57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361" name="Text Box 577"/>
          <p:cNvSpPr txBox="1">
            <a:spLocks noChangeArrowheads="1"/>
          </p:cNvSpPr>
          <p:nvPr/>
        </p:nvSpPr>
        <p:spPr bwMode="auto">
          <a:xfrm>
            <a:off x="7226300" y="31972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局域网</a:t>
            </a:r>
          </a:p>
        </p:txBody>
      </p:sp>
      <p:sp>
        <p:nvSpPr>
          <p:cNvPr id="119362" name="Line 578"/>
          <p:cNvSpPr>
            <a:spLocks noChangeShapeType="1"/>
          </p:cNvSpPr>
          <p:nvPr/>
        </p:nvSpPr>
        <p:spPr bwMode="auto">
          <a:xfrm flipV="1">
            <a:off x="1039813" y="3074988"/>
            <a:ext cx="1223962" cy="36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363" name="Line 579"/>
          <p:cNvSpPr>
            <a:spLocks noChangeShapeType="1"/>
          </p:cNvSpPr>
          <p:nvPr/>
        </p:nvSpPr>
        <p:spPr bwMode="auto">
          <a:xfrm flipV="1">
            <a:off x="4970463" y="3087688"/>
            <a:ext cx="1406525" cy="1158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364" name="Line 580"/>
          <p:cNvSpPr>
            <a:spLocks noChangeShapeType="1"/>
          </p:cNvSpPr>
          <p:nvPr/>
        </p:nvSpPr>
        <p:spPr bwMode="auto">
          <a:xfrm>
            <a:off x="6977063" y="3133725"/>
            <a:ext cx="1587500" cy="2619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365" name="Line 581"/>
          <p:cNvSpPr>
            <a:spLocks noChangeShapeType="1"/>
          </p:cNvSpPr>
          <p:nvPr/>
        </p:nvSpPr>
        <p:spPr bwMode="auto">
          <a:xfrm>
            <a:off x="2906713" y="3044825"/>
            <a:ext cx="154305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367" name="Text Box 583"/>
          <p:cNvSpPr txBox="1">
            <a:spLocks noChangeArrowheads="1"/>
          </p:cNvSpPr>
          <p:nvPr/>
        </p:nvSpPr>
        <p:spPr bwMode="auto">
          <a:xfrm>
            <a:off x="2493963" y="1844675"/>
            <a:ext cx="416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向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发送数据</a:t>
            </a:r>
            <a:endParaRPr kumimoji="1" lang="zh-CN" altLang="en-US" sz="32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119369" name="Group 585"/>
          <p:cNvGrpSpPr>
            <a:grpSpLocks/>
          </p:cNvGrpSpPr>
          <p:nvPr/>
        </p:nvGrpSpPr>
        <p:grpSpPr bwMode="auto">
          <a:xfrm>
            <a:off x="250825" y="4179888"/>
            <a:ext cx="895350" cy="1816100"/>
            <a:chOff x="292" y="2832"/>
            <a:chExt cx="620" cy="1200"/>
          </a:xfrm>
        </p:grpSpPr>
        <p:sp>
          <p:nvSpPr>
            <p:cNvPr id="119370" name="AutoShape 586"/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71" name="Freeform 587"/>
            <p:cNvSpPr>
              <a:spLocks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72" name="Freeform 588"/>
            <p:cNvSpPr>
              <a:spLocks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73" name="Freeform 589"/>
            <p:cNvSpPr>
              <a:spLocks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74" name="Freeform 590"/>
            <p:cNvSpPr>
              <a:spLocks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375" name="Rectangle 591"/>
          <p:cNvSpPr>
            <a:spLocks noChangeArrowheads="1"/>
          </p:cNvSpPr>
          <p:nvPr/>
        </p:nvSpPr>
        <p:spPr bwMode="auto">
          <a:xfrm>
            <a:off x="269875" y="5322888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76" name="Text Box 592"/>
          <p:cNvSpPr txBox="1">
            <a:spLocks noChangeArrowheads="1"/>
          </p:cNvSpPr>
          <p:nvPr/>
        </p:nvSpPr>
        <p:spPr bwMode="auto">
          <a:xfrm>
            <a:off x="263525" y="52863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链路层</a:t>
            </a:r>
          </a:p>
        </p:txBody>
      </p:sp>
      <p:sp>
        <p:nvSpPr>
          <p:cNvPr id="119377" name="Text Box 593"/>
          <p:cNvSpPr txBox="1">
            <a:spLocks noChangeArrowheads="1"/>
          </p:cNvSpPr>
          <p:nvPr/>
        </p:nvSpPr>
        <p:spPr bwMode="auto">
          <a:xfrm>
            <a:off x="266700" y="42497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19378" name="Text Box 594"/>
          <p:cNvSpPr txBox="1">
            <a:spLocks noChangeArrowheads="1"/>
          </p:cNvSpPr>
          <p:nvPr/>
        </p:nvSpPr>
        <p:spPr bwMode="auto">
          <a:xfrm>
            <a:off x="263525" y="45942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19379" name="Text Box 595"/>
          <p:cNvSpPr txBox="1">
            <a:spLocks noChangeArrowheads="1"/>
          </p:cNvSpPr>
          <p:nvPr/>
        </p:nvSpPr>
        <p:spPr bwMode="auto">
          <a:xfrm>
            <a:off x="263525" y="4940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19380" name="Text Box 596"/>
          <p:cNvSpPr txBox="1">
            <a:spLocks noChangeArrowheads="1"/>
          </p:cNvSpPr>
          <p:nvPr/>
        </p:nvSpPr>
        <p:spPr bwMode="auto">
          <a:xfrm>
            <a:off x="263525" y="5632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grpSp>
        <p:nvGrpSpPr>
          <p:cNvPr id="119381" name="Group 597"/>
          <p:cNvGrpSpPr>
            <a:grpSpLocks/>
          </p:cNvGrpSpPr>
          <p:nvPr/>
        </p:nvGrpSpPr>
        <p:grpSpPr bwMode="auto">
          <a:xfrm>
            <a:off x="8083550" y="4179888"/>
            <a:ext cx="895350" cy="1816100"/>
            <a:chOff x="292" y="2832"/>
            <a:chExt cx="620" cy="1200"/>
          </a:xfrm>
        </p:grpSpPr>
        <p:sp>
          <p:nvSpPr>
            <p:cNvPr id="119382" name="AutoShape 598"/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83" name="Freeform 599"/>
            <p:cNvSpPr>
              <a:spLocks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84" name="Freeform 600"/>
            <p:cNvSpPr>
              <a:spLocks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85" name="Freeform 601"/>
            <p:cNvSpPr>
              <a:spLocks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86" name="Freeform 602"/>
            <p:cNvSpPr>
              <a:spLocks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387" name="Rectangle 603"/>
          <p:cNvSpPr>
            <a:spLocks noChangeArrowheads="1"/>
          </p:cNvSpPr>
          <p:nvPr/>
        </p:nvSpPr>
        <p:spPr bwMode="auto">
          <a:xfrm>
            <a:off x="8102600" y="5322888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88" name="Text Box 604"/>
          <p:cNvSpPr txBox="1">
            <a:spLocks noChangeArrowheads="1"/>
          </p:cNvSpPr>
          <p:nvPr/>
        </p:nvSpPr>
        <p:spPr bwMode="auto">
          <a:xfrm>
            <a:off x="8096250" y="52863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链路层</a:t>
            </a:r>
          </a:p>
        </p:txBody>
      </p:sp>
      <p:sp>
        <p:nvSpPr>
          <p:cNvPr id="119389" name="Text Box 605"/>
          <p:cNvSpPr txBox="1">
            <a:spLocks noChangeArrowheads="1"/>
          </p:cNvSpPr>
          <p:nvPr/>
        </p:nvSpPr>
        <p:spPr bwMode="auto">
          <a:xfrm>
            <a:off x="8099425" y="42497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19390" name="Text Box 606"/>
          <p:cNvSpPr txBox="1">
            <a:spLocks noChangeArrowheads="1"/>
          </p:cNvSpPr>
          <p:nvPr/>
        </p:nvSpPr>
        <p:spPr bwMode="auto">
          <a:xfrm>
            <a:off x="8096250" y="45942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19391" name="Text Box 607"/>
          <p:cNvSpPr txBox="1">
            <a:spLocks noChangeArrowheads="1"/>
          </p:cNvSpPr>
          <p:nvPr/>
        </p:nvSpPr>
        <p:spPr bwMode="auto">
          <a:xfrm>
            <a:off x="8096250" y="4940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19392" name="Text Box 608"/>
          <p:cNvSpPr txBox="1">
            <a:spLocks noChangeArrowheads="1"/>
          </p:cNvSpPr>
          <p:nvPr/>
        </p:nvSpPr>
        <p:spPr bwMode="auto">
          <a:xfrm>
            <a:off x="8096250" y="5632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19393" name="AutoShape 609"/>
          <p:cNvSpPr>
            <a:spLocks noChangeArrowheads="1"/>
          </p:cNvSpPr>
          <p:nvPr/>
        </p:nvSpPr>
        <p:spPr bwMode="auto">
          <a:xfrm>
            <a:off x="2195513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94" name="Freeform 610"/>
          <p:cNvSpPr>
            <a:spLocks/>
          </p:cNvSpPr>
          <p:nvPr/>
        </p:nvSpPr>
        <p:spPr bwMode="auto">
          <a:xfrm>
            <a:off x="2195513" y="5541963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95" name="Rectangle 611"/>
          <p:cNvSpPr>
            <a:spLocks noChangeArrowheads="1"/>
          </p:cNvSpPr>
          <p:nvPr/>
        </p:nvSpPr>
        <p:spPr bwMode="auto">
          <a:xfrm>
            <a:off x="2200275" y="5322888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96" name="Freeform 612"/>
          <p:cNvSpPr>
            <a:spLocks/>
          </p:cNvSpPr>
          <p:nvPr/>
        </p:nvSpPr>
        <p:spPr bwMode="auto">
          <a:xfrm>
            <a:off x="2195513" y="5195888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397" name="Text Box 613"/>
          <p:cNvSpPr txBox="1">
            <a:spLocks noChangeArrowheads="1"/>
          </p:cNvSpPr>
          <p:nvPr/>
        </p:nvSpPr>
        <p:spPr bwMode="auto">
          <a:xfrm>
            <a:off x="2220913" y="52863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链路层</a:t>
            </a:r>
          </a:p>
        </p:txBody>
      </p:sp>
      <p:sp>
        <p:nvSpPr>
          <p:cNvPr id="119398" name="Text Box 614"/>
          <p:cNvSpPr txBox="1">
            <a:spLocks noChangeArrowheads="1"/>
          </p:cNvSpPr>
          <p:nvPr/>
        </p:nvSpPr>
        <p:spPr bwMode="auto">
          <a:xfrm>
            <a:off x="2220913" y="4940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19399" name="Text Box 615"/>
          <p:cNvSpPr txBox="1">
            <a:spLocks noChangeArrowheads="1"/>
          </p:cNvSpPr>
          <p:nvPr/>
        </p:nvSpPr>
        <p:spPr bwMode="auto">
          <a:xfrm>
            <a:off x="2220913" y="5632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19400" name="AutoShape 616"/>
          <p:cNvSpPr>
            <a:spLocks noChangeArrowheads="1"/>
          </p:cNvSpPr>
          <p:nvPr/>
        </p:nvSpPr>
        <p:spPr bwMode="auto">
          <a:xfrm>
            <a:off x="4302125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1" name="Freeform 617"/>
          <p:cNvSpPr>
            <a:spLocks/>
          </p:cNvSpPr>
          <p:nvPr/>
        </p:nvSpPr>
        <p:spPr bwMode="auto">
          <a:xfrm>
            <a:off x="4302125" y="5541963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2" name="Rectangle 618"/>
          <p:cNvSpPr>
            <a:spLocks noChangeArrowheads="1"/>
          </p:cNvSpPr>
          <p:nvPr/>
        </p:nvSpPr>
        <p:spPr bwMode="auto">
          <a:xfrm>
            <a:off x="4321175" y="5322888"/>
            <a:ext cx="781050" cy="323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3" name="Freeform 619"/>
          <p:cNvSpPr>
            <a:spLocks/>
          </p:cNvSpPr>
          <p:nvPr/>
        </p:nvSpPr>
        <p:spPr bwMode="auto">
          <a:xfrm>
            <a:off x="4302125" y="5195888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4" name="Text Box 620"/>
          <p:cNvSpPr txBox="1">
            <a:spLocks noChangeArrowheads="1"/>
          </p:cNvSpPr>
          <p:nvPr/>
        </p:nvSpPr>
        <p:spPr bwMode="auto">
          <a:xfrm>
            <a:off x="4327525" y="52863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链路层</a:t>
            </a:r>
          </a:p>
        </p:txBody>
      </p:sp>
      <p:sp>
        <p:nvSpPr>
          <p:cNvPr id="119405" name="Text Box 621"/>
          <p:cNvSpPr txBox="1">
            <a:spLocks noChangeArrowheads="1"/>
          </p:cNvSpPr>
          <p:nvPr/>
        </p:nvSpPr>
        <p:spPr bwMode="auto">
          <a:xfrm>
            <a:off x="4327525" y="4940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19406" name="Text Box 622"/>
          <p:cNvSpPr txBox="1">
            <a:spLocks noChangeArrowheads="1"/>
          </p:cNvSpPr>
          <p:nvPr/>
        </p:nvSpPr>
        <p:spPr bwMode="auto">
          <a:xfrm>
            <a:off x="4327525" y="5632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19407" name="AutoShape 623"/>
          <p:cNvSpPr>
            <a:spLocks noChangeArrowheads="1"/>
          </p:cNvSpPr>
          <p:nvPr/>
        </p:nvSpPr>
        <p:spPr bwMode="auto">
          <a:xfrm>
            <a:off x="6192838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8" name="Freeform 624"/>
          <p:cNvSpPr>
            <a:spLocks/>
          </p:cNvSpPr>
          <p:nvPr/>
        </p:nvSpPr>
        <p:spPr bwMode="auto">
          <a:xfrm>
            <a:off x="6192838" y="5541963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9" name="Rectangle 625"/>
          <p:cNvSpPr>
            <a:spLocks noChangeArrowheads="1"/>
          </p:cNvSpPr>
          <p:nvPr/>
        </p:nvSpPr>
        <p:spPr bwMode="auto">
          <a:xfrm>
            <a:off x="6207125" y="5322888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10" name="Freeform 626"/>
          <p:cNvSpPr>
            <a:spLocks/>
          </p:cNvSpPr>
          <p:nvPr/>
        </p:nvSpPr>
        <p:spPr bwMode="auto">
          <a:xfrm>
            <a:off x="6192838" y="5195888"/>
            <a:ext cx="895350" cy="119062"/>
          </a:xfrm>
          <a:custGeom>
            <a:avLst/>
            <a:gdLst>
              <a:gd name="T0" fmla="*/ 0 w 1200"/>
              <a:gd name="T1" fmla="*/ 120 h 120"/>
              <a:gd name="T2" fmla="*/ 1080 w 1200"/>
              <a:gd name="T3" fmla="*/ 120 h 120"/>
              <a:gd name="T4" fmla="*/ 1200 w 1200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11" name="Text Box 627"/>
          <p:cNvSpPr txBox="1">
            <a:spLocks noChangeArrowheads="1"/>
          </p:cNvSpPr>
          <p:nvPr/>
        </p:nvSpPr>
        <p:spPr bwMode="auto">
          <a:xfrm>
            <a:off x="6218238" y="52863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链路层</a:t>
            </a:r>
          </a:p>
        </p:txBody>
      </p:sp>
      <p:sp>
        <p:nvSpPr>
          <p:cNvPr id="119412" name="Text Box 628"/>
          <p:cNvSpPr txBox="1">
            <a:spLocks noChangeArrowheads="1"/>
          </p:cNvSpPr>
          <p:nvPr/>
        </p:nvSpPr>
        <p:spPr bwMode="auto">
          <a:xfrm>
            <a:off x="6218238" y="4940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19413" name="Text Box 629"/>
          <p:cNvSpPr txBox="1">
            <a:spLocks noChangeArrowheads="1"/>
          </p:cNvSpPr>
          <p:nvPr/>
        </p:nvSpPr>
        <p:spPr bwMode="auto">
          <a:xfrm>
            <a:off x="6218238" y="5632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19414" name="Line 630"/>
          <p:cNvSpPr>
            <a:spLocks noChangeShapeType="1"/>
          </p:cNvSpPr>
          <p:nvPr/>
        </p:nvSpPr>
        <p:spPr bwMode="auto">
          <a:xfrm>
            <a:off x="12446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15" name="Line 631"/>
          <p:cNvSpPr>
            <a:spLocks noChangeShapeType="1"/>
          </p:cNvSpPr>
          <p:nvPr/>
        </p:nvSpPr>
        <p:spPr bwMode="auto">
          <a:xfrm>
            <a:off x="3187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16" name="Line 632"/>
          <p:cNvSpPr>
            <a:spLocks noChangeShapeType="1"/>
          </p:cNvSpPr>
          <p:nvPr/>
        </p:nvSpPr>
        <p:spPr bwMode="auto">
          <a:xfrm>
            <a:off x="5092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17" name="Line 633"/>
          <p:cNvSpPr>
            <a:spLocks noChangeShapeType="1"/>
          </p:cNvSpPr>
          <p:nvPr/>
        </p:nvSpPr>
        <p:spPr bwMode="auto">
          <a:xfrm>
            <a:off x="6997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18" name="Freeform 634"/>
          <p:cNvSpPr>
            <a:spLocks/>
          </p:cNvSpPr>
          <p:nvPr/>
        </p:nvSpPr>
        <p:spPr bwMode="auto">
          <a:xfrm>
            <a:off x="901700" y="5995988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152 h 152"/>
              <a:gd name="T4" fmla="*/ 1072 w 1072"/>
              <a:gd name="T5" fmla="*/ 152 h 152"/>
              <a:gd name="T6" fmla="*/ 1072 w 1072"/>
              <a:gd name="T7" fmla="*/ 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19" name="Freeform 635"/>
          <p:cNvSpPr>
            <a:spLocks/>
          </p:cNvSpPr>
          <p:nvPr/>
        </p:nvSpPr>
        <p:spPr bwMode="auto">
          <a:xfrm>
            <a:off x="6769100" y="5995988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152 h 152"/>
              <a:gd name="T4" fmla="*/ 1072 w 1072"/>
              <a:gd name="T5" fmla="*/ 152 h 152"/>
              <a:gd name="T6" fmla="*/ 1072 w 1072"/>
              <a:gd name="T7" fmla="*/ 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20" name="Freeform 636"/>
          <p:cNvSpPr>
            <a:spLocks/>
          </p:cNvSpPr>
          <p:nvPr/>
        </p:nvSpPr>
        <p:spPr bwMode="auto">
          <a:xfrm>
            <a:off x="3009900" y="5983288"/>
            <a:ext cx="1460500" cy="2540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152 h 152"/>
              <a:gd name="T4" fmla="*/ 1072 w 1072"/>
              <a:gd name="T5" fmla="*/ 152 h 152"/>
              <a:gd name="T6" fmla="*/ 1072 w 1072"/>
              <a:gd name="T7" fmla="*/ 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21" name="Freeform 637"/>
          <p:cNvSpPr>
            <a:spLocks/>
          </p:cNvSpPr>
          <p:nvPr/>
        </p:nvSpPr>
        <p:spPr bwMode="auto">
          <a:xfrm>
            <a:off x="4940300" y="5995988"/>
            <a:ext cx="14732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152 h 152"/>
              <a:gd name="T4" fmla="*/ 1072 w 1072"/>
              <a:gd name="T5" fmla="*/ 152 h 152"/>
              <a:gd name="T6" fmla="*/ 1072 w 1072"/>
              <a:gd name="T7" fmla="*/ 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23" name="Text Box 639"/>
          <p:cNvSpPr txBox="1">
            <a:spLocks noChangeArrowheads="1"/>
          </p:cNvSpPr>
          <p:nvPr/>
        </p:nvSpPr>
        <p:spPr bwMode="auto">
          <a:xfrm>
            <a:off x="2430463" y="45037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19424" name="Text Box 640"/>
          <p:cNvSpPr txBox="1">
            <a:spLocks noChangeArrowheads="1"/>
          </p:cNvSpPr>
          <p:nvPr/>
        </p:nvSpPr>
        <p:spPr bwMode="auto">
          <a:xfrm>
            <a:off x="4559300" y="45037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19425" name="Text Box 641"/>
          <p:cNvSpPr txBox="1">
            <a:spLocks noChangeArrowheads="1"/>
          </p:cNvSpPr>
          <p:nvPr/>
        </p:nvSpPr>
        <p:spPr bwMode="auto">
          <a:xfrm>
            <a:off x="6456363" y="45037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119426" name="Text Box 642"/>
          <p:cNvSpPr txBox="1">
            <a:spLocks noChangeArrowheads="1"/>
          </p:cNvSpPr>
          <p:nvPr/>
        </p:nvSpPr>
        <p:spPr bwMode="auto">
          <a:xfrm>
            <a:off x="517525" y="38179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19427" name="Text Box 643"/>
          <p:cNvSpPr txBox="1">
            <a:spLocks noChangeArrowheads="1"/>
          </p:cNvSpPr>
          <p:nvPr/>
        </p:nvSpPr>
        <p:spPr bwMode="auto">
          <a:xfrm>
            <a:off x="8369300" y="38179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19429" name="Text Box 645"/>
          <p:cNvSpPr txBox="1">
            <a:spLocks noChangeArrowheads="1"/>
          </p:cNvSpPr>
          <p:nvPr/>
        </p:nvSpPr>
        <p:spPr bwMode="auto">
          <a:xfrm>
            <a:off x="2268538" y="3756025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333399"/>
                </a:solidFill>
                <a:ea typeface="黑体" pitchFamily="2" charset="-122"/>
              </a:rPr>
              <a:t>仅从数据链路层观察帧的流动</a:t>
            </a:r>
          </a:p>
        </p:txBody>
      </p:sp>
      <p:sp>
        <p:nvSpPr>
          <p:cNvPr id="119422" name="Freeform 638"/>
          <p:cNvSpPr>
            <a:spLocks/>
          </p:cNvSpPr>
          <p:nvPr/>
        </p:nvSpPr>
        <p:spPr bwMode="auto">
          <a:xfrm>
            <a:off x="1225550" y="4329113"/>
            <a:ext cx="6978650" cy="18716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 cmpd="sng">
            <a:solidFill>
              <a:srgbClr val="FF0000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428" name="Rectangle 644"/>
          <p:cNvSpPr>
            <a:spLocks noChangeArrowheads="1"/>
          </p:cNvSpPr>
          <p:nvPr/>
        </p:nvSpPr>
        <p:spPr bwMode="auto">
          <a:xfrm>
            <a:off x="250825" y="5329238"/>
            <a:ext cx="8640763" cy="323850"/>
          </a:xfrm>
          <a:prstGeom prst="rect">
            <a:avLst/>
          </a:prstGeom>
          <a:solidFill>
            <a:srgbClr val="C0C0C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14" grpId="0" animBg="1"/>
      <p:bldP spid="119415" grpId="0" animBg="1"/>
      <p:bldP spid="119416" grpId="0" animBg="1"/>
      <p:bldP spid="119417" grpId="0" animBg="1"/>
      <p:bldP spid="119429" grpId="0"/>
      <p:bldP spid="1194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8EB0F1E-B8F5-4AE4-B26D-F0507809D56A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computer network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6C24-0362-498D-9013-CACFAF51E3A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9330" y="1193470"/>
            <a:ext cx="6798945" cy="213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371600" indent="-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52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09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None/>
            </a:pPr>
            <a:r>
              <a:rPr lang="zh-CN" altLang="en-US" sz="3600" b="1" kern="0" dirty="0" smtClean="0"/>
              <a:t>基本功能</a:t>
            </a:r>
            <a:endParaRPr lang="en-US" altLang="zh-CN" sz="3600" b="1" kern="0" dirty="0" smtClean="0"/>
          </a:p>
          <a:p>
            <a:pPr>
              <a:buNone/>
            </a:pPr>
            <a:endParaRPr lang="en-US" altLang="zh-CN" sz="3200" b="1" kern="0" dirty="0" smtClean="0"/>
          </a:p>
          <a:p>
            <a:pPr>
              <a:buNone/>
            </a:pPr>
            <a:r>
              <a:rPr lang="en-US" altLang="zh-CN" sz="3200" b="1" kern="0" dirty="0" smtClean="0"/>
              <a:t>(1) </a:t>
            </a:r>
            <a:r>
              <a:rPr lang="zh-CN" altLang="en-US" sz="3200" b="1" kern="0" dirty="0" smtClean="0"/>
              <a:t>透明传输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kern="0" dirty="0" smtClean="0"/>
              <a:t>(2) </a:t>
            </a:r>
            <a:r>
              <a:rPr lang="zh-CN" altLang="en-US" sz="3200" b="1" kern="0" dirty="0" smtClean="0"/>
              <a:t>封装成帧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kern="0" dirty="0" smtClean="0"/>
              <a:t>(3) </a:t>
            </a:r>
            <a:r>
              <a:rPr lang="zh-CN" altLang="en-US" sz="3200" b="1" kern="0" dirty="0" smtClean="0"/>
              <a:t>差错控制</a:t>
            </a:r>
            <a:endParaRPr lang="en-US" altLang="zh-CN" sz="3200" b="1" kern="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b="1" kern="0" dirty="0" smtClean="0"/>
              <a:t>(4) </a:t>
            </a:r>
            <a:r>
              <a:rPr lang="zh-CN" altLang="en-US" sz="3200" b="1" kern="0" dirty="0" smtClean="0"/>
              <a:t>流量控制</a:t>
            </a:r>
          </a:p>
          <a:p>
            <a:pPr>
              <a:buFont typeface="Wingdings" pitchFamily="2" charset="2"/>
              <a:buNone/>
            </a:pPr>
            <a:endParaRPr lang="en-US" altLang="zh-CN" sz="3200" b="1" kern="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9C598C6-FF55-4385-95D6-0F40E18AB263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50075" cy="1462087"/>
          </a:xfrm>
        </p:spPr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/>
              <a:t>封装成帧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封装成帧</a:t>
            </a:r>
            <a:r>
              <a:rPr lang="en-US" altLang="zh-CN" sz="2800"/>
              <a:t>(framing)</a:t>
            </a:r>
            <a:r>
              <a:rPr lang="zh-CN" altLang="en-US" sz="2800"/>
              <a:t>就是在一段数据的前后分别添加首部和尾部，然后就构成了一个帧。确定帧的界限。</a:t>
            </a:r>
          </a:p>
          <a:p>
            <a:r>
              <a:rPr lang="zh-CN" altLang="en-US" sz="2800"/>
              <a:t>首部和尾部的一个重要作用就是进行</a:t>
            </a:r>
            <a:r>
              <a:rPr lang="zh-CN" altLang="en-US" sz="2800">
                <a:solidFill>
                  <a:schemeClr val="hlink"/>
                </a:solidFill>
              </a:rPr>
              <a:t>帧定界</a:t>
            </a:r>
            <a:r>
              <a:rPr lang="zh-CN" altLang="en-US" sz="2800"/>
              <a:t>。</a:t>
            </a:r>
            <a:r>
              <a:rPr lang="zh-CN" altLang="en-US"/>
              <a:t>  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7585075" y="4011613"/>
            <a:ext cx="109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帧结束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463675" y="4960938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3333CC"/>
                </a:solidFill>
              </a:rPr>
              <a:t>帧首部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2657475" y="3887788"/>
            <a:ext cx="4278313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3333CC"/>
                </a:solidFill>
              </a:rPr>
              <a:t>IP </a:t>
            </a:r>
            <a:r>
              <a:rPr kumimoji="1" lang="zh-CN" altLang="en-US" sz="2400">
                <a:solidFill>
                  <a:srgbClr val="3333CC"/>
                </a:solidFill>
              </a:rPr>
              <a:t>数据报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2657475" y="4960938"/>
            <a:ext cx="4278313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3333CC"/>
                </a:solidFill>
              </a:rPr>
              <a:t>帧的数据部分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6935788" y="4960938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3333CC"/>
                </a:solidFill>
              </a:rPr>
              <a:t>帧尾部</a:t>
            </a:r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2657475" y="5915025"/>
            <a:ext cx="427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1463675" y="6392863"/>
            <a:ext cx="666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1463675" y="5676900"/>
            <a:ext cx="0" cy="10731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>
            <a:off x="8129588" y="5676900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2657475" y="5676900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6935788" y="5676900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4249738" y="5668963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3333CC"/>
                </a:solidFill>
                <a:sym typeface="Symbol" pitchFamily="18" charset="2"/>
              </a:rPr>
              <a:t> </a:t>
            </a:r>
            <a:r>
              <a:rPr kumimoji="1" lang="en-US" altLang="zh-CN" sz="2400">
                <a:solidFill>
                  <a:srgbClr val="3333CC"/>
                </a:solidFill>
              </a:rPr>
              <a:t>MTU</a:t>
            </a: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3614738" y="6172200"/>
            <a:ext cx="262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数据链路层的帧长</a:t>
            </a:r>
          </a:p>
        </p:txBody>
      </p:sp>
      <p:sp>
        <p:nvSpPr>
          <p:cNvPr id="352273" name="AutoShape 17"/>
          <p:cNvSpPr>
            <a:spLocks noChangeArrowheads="1"/>
          </p:cNvSpPr>
          <p:nvPr/>
        </p:nvSpPr>
        <p:spPr bwMode="auto">
          <a:xfrm>
            <a:off x="4448175" y="4484688"/>
            <a:ext cx="696913" cy="5953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611188" y="4797425"/>
            <a:ext cx="79375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开始</a:t>
            </a:r>
          </a:p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发送</a:t>
            </a:r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 flipV="1">
            <a:off x="1471613" y="4503738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V="1">
            <a:off x="8123238" y="4503738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985838" y="4011613"/>
            <a:ext cx="1100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帧开始</a:t>
            </a:r>
          </a:p>
        </p:txBody>
      </p:sp>
    </p:spTree>
    <p:extLst>
      <p:ext uri="{BB962C8B-B14F-4D97-AF65-F5344CB8AC3E}">
        <p14:creationId xmlns:p14="http://schemas.microsoft.com/office/powerpoint/2010/main" val="17177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F703872-B036-433C-9F1D-6C6F6C8D80F1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/>
              <a:t>用控制字符进行帧定界的方法举例 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955675" y="2867025"/>
            <a:ext cx="495300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600">
                <a:solidFill>
                  <a:srgbClr val="3333CC"/>
                </a:solidFill>
              </a:rPr>
              <a:t>SOH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1450975" y="2867025"/>
            <a:ext cx="6527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3333CC"/>
                </a:solidFill>
              </a:rPr>
              <a:t>装在帧中的数据部分</a:t>
            </a:r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>
            <a:off x="955675" y="3783013"/>
            <a:ext cx="7519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4508500" y="3548063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帧</a:t>
            </a: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1203325" y="2501900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704850" y="20304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帧开始符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7667625" y="20304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帧结束符</a:t>
            </a:r>
          </a:p>
        </p:txBody>
      </p:sp>
      <p:sp>
        <p:nvSpPr>
          <p:cNvPr id="353291" name="Line 11"/>
          <p:cNvSpPr>
            <a:spLocks noChangeShapeType="1"/>
          </p:cNvSpPr>
          <p:nvPr/>
        </p:nvSpPr>
        <p:spPr bwMode="auto">
          <a:xfrm>
            <a:off x="8228013" y="2501900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3292" name="Line 12"/>
          <p:cNvSpPr>
            <a:spLocks noChangeShapeType="1"/>
          </p:cNvSpPr>
          <p:nvPr/>
        </p:nvSpPr>
        <p:spPr bwMode="auto">
          <a:xfrm flipV="1">
            <a:off x="955675" y="3416300"/>
            <a:ext cx="0" cy="54927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250825" y="39084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3333CC"/>
                </a:solidFill>
              </a:rPr>
              <a:t>发送在前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7956550" y="2867025"/>
            <a:ext cx="496888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600">
                <a:solidFill>
                  <a:srgbClr val="3333CC"/>
                </a:solidFill>
              </a:rPr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28809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Framing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5715000"/>
            <a:ext cx="8567737" cy="83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(a)</a:t>
            </a:r>
            <a:r>
              <a:rPr lang="en-US" altLang="zh-CN">
                <a:ea typeface="宋体" panose="02010600030101010101" pitchFamily="2" charset="-122"/>
              </a:rPr>
              <a:t> A frame delimited by flag bytes.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(b)</a:t>
            </a:r>
            <a:r>
              <a:rPr lang="en-US" altLang="zh-CN">
                <a:ea typeface="宋体" panose="02010600030101010101" pitchFamily="2" charset="-122"/>
              </a:rPr>
              <a:t> Four examples of byte sequences before and after stuffing.</a:t>
            </a:r>
          </a:p>
        </p:txBody>
      </p:sp>
      <p:pic>
        <p:nvPicPr>
          <p:cNvPr id="12292" name="Picture 4" descr="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44638"/>
            <a:ext cx="5945188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Framing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605338"/>
            <a:ext cx="8629650" cy="193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Bit stuffing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(a)</a:t>
            </a:r>
            <a:r>
              <a:rPr lang="en-US" altLang="zh-CN">
                <a:ea typeface="宋体" panose="02010600030101010101" pitchFamily="2" charset="-122"/>
              </a:rPr>
              <a:t> The original data.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(b)</a:t>
            </a:r>
            <a:r>
              <a:rPr lang="en-US" altLang="zh-CN">
                <a:ea typeface="宋体" panose="02010600030101010101" pitchFamily="2" charset="-122"/>
              </a:rPr>
              <a:t> The data as they appear on the line.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(c)</a:t>
            </a:r>
            <a:r>
              <a:rPr lang="en-US" altLang="zh-CN">
                <a:ea typeface="宋体" panose="02010600030101010101" pitchFamily="2" charset="-122"/>
              </a:rPr>
              <a:t> The data as they are stored in receiver’s memory after destuffing.</a:t>
            </a:r>
          </a:p>
        </p:txBody>
      </p:sp>
      <p:pic>
        <p:nvPicPr>
          <p:cNvPr id="13316" name="Picture 4" descr="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57375"/>
            <a:ext cx="5267325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vin liu">
  <a:themeElements>
    <a:clrScheme name="marvin li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rvin li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rvin li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li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1558</Words>
  <Application>Microsoft Office PowerPoint</Application>
  <PresentationFormat>全屏显示(4:3)</PresentationFormat>
  <Paragraphs>219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黑体</vt:lpstr>
      <vt:lpstr>宋体</vt:lpstr>
      <vt:lpstr>Arial</vt:lpstr>
      <vt:lpstr>Courier New</vt:lpstr>
      <vt:lpstr>Symbol</vt:lpstr>
      <vt:lpstr>Tahoma</vt:lpstr>
      <vt:lpstr>Times New Roman</vt:lpstr>
      <vt:lpstr>Wingdings</vt:lpstr>
      <vt:lpstr>marvin liu</vt:lpstr>
      <vt:lpstr>Blends</vt:lpstr>
      <vt:lpstr>1_Blends</vt:lpstr>
      <vt:lpstr>2_Blends</vt:lpstr>
      <vt:lpstr>3_Blends</vt:lpstr>
      <vt:lpstr>Tannenbaum</vt:lpstr>
      <vt:lpstr>2_Tannenbaum</vt:lpstr>
      <vt:lpstr>Visio</vt:lpstr>
      <vt:lpstr>数据链路层</vt:lpstr>
      <vt:lpstr>数据链路层</vt:lpstr>
      <vt:lpstr>数据链路层像个数字管道 </vt:lpstr>
      <vt:lpstr>数据链路层的简单模型( 续）</vt:lpstr>
      <vt:lpstr>PowerPoint 演示文稿</vt:lpstr>
      <vt:lpstr> 封装成帧</vt:lpstr>
      <vt:lpstr>用控制字符进行帧定界的方法举例 </vt:lpstr>
      <vt:lpstr>Framing (2)</vt:lpstr>
      <vt:lpstr>Framing (3)</vt:lpstr>
      <vt:lpstr>PowerPoint 演示文稿</vt:lpstr>
      <vt:lpstr>差错检测</vt:lpstr>
      <vt:lpstr>检错码：循环冗余检验（CRC）</vt:lpstr>
      <vt:lpstr>接收端对收到的每一帧进行 CRC 检验 </vt:lpstr>
      <vt:lpstr>冗余码的计算举例 </vt:lpstr>
      <vt:lpstr>循环冗余检验（CRC）的原理说明 </vt:lpstr>
      <vt:lpstr>PowerPoint 演示文稿</vt:lpstr>
      <vt:lpstr>纠错码：海明码</vt:lpstr>
      <vt:lpstr>海明码的编码步骤</vt:lpstr>
      <vt:lpstr>海明码的校验码计算</vt:lpstr>
      <vt:lpstr>海明码的纠错</vt:lpstr>
      <vt:lpstr>利用海明码对连续多位差错进行纠错</vt:lpstr>
      <vt:lpstr>流量控制</vt:lpstr>
      <vt:lpstr>流量控制</vt:lpstr>
      <vt:lpstr>Unrestricted  Simplex Protocol 无约束（理想化）的单工协议</vt:lpstr>
      <vt:lpstr>Simplex Stop-and-Wait Protocol 基本的停止-等待单工协议</vt:lpstr>
      <vt:lpstr>滑动窗口协议</vt:lpstr>
      <vt:lpstr>Sliding Window Protocols (2)</vt:lpstr>
      <vt:lpstr>A Protocol Using Go Back N</vt:lpstr>
    </vt:vector>
  </TitlesOfParts>
  <Company>ECNU 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creator>marvin liu</dc:creator>
  <cp:lastModifiedBy>Bo</cp:lastModifiedBy>
  <cp:revision>114</cp:revision>
  <dcterms:created xsi:type="dcterms:W3CDTF">2002-07-07T21:28:42Z</dcterms:created>
  <dcterms:modified xsi:type="dcterms:W3CDTF">2019-11-16T08:56:38Z</dcterms:modified>
</cp:coreProperties>
</file>