
<file path=[Content_Types].xml><?xml version="1.0" encoding="utf-8"?>
<Types xmlns="http://schemas.openxmlformats.org/package/2006/content-types">
  <Default Extension="bin" ContentType="application/vnd.openxmlformats-officedocument.oleObject"/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showSpecialPlsOnTitleSld="0" saveSubsetFonts="1">
  <p:sldMasterIdLst>
    <p:sldMasterId id="2147483648" r:id="rId1"/>
  </p:sldMasterIdLst>
  <p:notesMasterIdLst>
    <p:notesMasterId r:id="rId36"/>
  </p:notesMasterIdLst>
  <p:handoutMasterIdLst>
    <p:handoutMasterId r:id="rId37"/>
  </p:handoutMasterIdLst>
  <p:sldIdLst>
    <p:sldId id="4462" r:id="rId2"/>
    <p:sldId id="1726" r:id="rId3"/>
    <p:sldId id="1690" r:id="rId4"/>
    <p:sldId id="1643" r:id="rId5"/>
    <p:sldId id="1646" r:id="rId6"/>
    <p:sldId id="1647" r:id="rId7"/>
    <p:sldId id="1648" r:id="rId8"/>
    <p:sldId id="1660" r:id="rId9"/>
    <p:sldId id="1713" r:id="rId10"/>
    <p:sldId id="1714" r:id="rId11"/>
    <p:sldId id="1715" r:id="rId12"/>
    <p:sldId id="1716" r:id="rId13"/>
    <p:sldId id="1727" r:id="rId14"/>
    <p:sldId id="1719" r:id="rId15"/>
    <p:sldId id="1644" r:id="rId16"/>
    <p:sldId id="1701" r:id="rId17"/>
    <p:sldId id="1662" r:id="rId18"/>
    <p:sldId id="1702" r:id="rId19"/>
    <p:sldId id="1728" r:id="rId20"/>
    <p:sldId id="1674" r:id="rId21"/>
    <p:sldId id="1678" r:id="rId22"/>
    <p:sldId id="1679" r:id="rId23"/>
    <p:sldId id="1680" r:id="rId24"/>
    <p:sldId id="1711" r:id="rId25"/>
    <p:sldId id="1682" r:id="rId26"/>
    <p:sldId id="1683" r:id="rId27"/>
    <p:sldId id="1684" r:id="rId28"/>
    <p:sldId id="1685" r:id="rId29"/>
    <p:sldId id="1686" r:id="rId30"/>
    <p:sldId id="1689" r:id="rId31"/>
    <p:sldId id="1687" r:id="rId32"/>
    <p:sldId id="1712" r:id="rId33"/>
    <p:sldId id="1729" r:id="rId34"/>
    <p:sldId id="1730" r:id="rId35"/>
  </p:sldIdLst>
  <p:sldSz cx="10080625" cy="6858000"/>
  <p:notesSz cx="6797675" cy="9926638"/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6pPr>
    <a:lvl7pPr marL="27432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7pPr>
    <a:lvl8pPr marL="32004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8pPr>
    <a:lvl9pPr marL="3657600" algn="l" defTabSz="914400" rtl="0" eaLnBrk="1" latinLnBrk="1" hangingPunct="1">
      <a:defRPr kumimoji="1" sz="9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175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33CC"/>
    <a:srgbClr val="FFCCCC"/>
    <a:srgbClr val="FF99CC"/>
    <a:srgbClr val="CCECFF"/>
    <a:srgbClr val="CCFFCC"/>
    <a:srgbClr val="FFCCFF"/>
    <a:srgbClr val="33CC33"/>
    <a:srgbClr val="CCFFFF"/>
    <a:srgbClr val="FFFFFF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보통 스타일 2 - 강조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D7AC3CCA-C797-4891-BE02-D94E43425B78}" styleName="보통 스타일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012ECD-51FC-41F1-AA8D-1B2483CD663E}" styleName="밝은 스타일 2 - 강조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밝은 스타일 2 - 강조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2833802-FEF1-4C79-8D5D-14CF1EAF98D9}" styleName="밝은 스타일 2 - 강조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7E9639D4-E3E2-4D34-9284-5A2195B3D0D7}" styleName="밝은 스타일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901" autoAdjust="0"/>
    <p:restoredTop sz="83960" autoAdjust="0"/>
  </p:normalViewPr>
  <p:slideViewPr>
    <p:cSldViewPr>
      <p:cViewPr varScale="1">
        <p:scale>
          <a:sx n="74" d="100"/>
          <a:sy n="74" d="100"/>
        </p:scale>
        <p:origin x="1810" y="283"/>
      </p:cViewPr>
      <p:guideLst>
        <p:guide orient="horz" pos="2160"/>
        <p:guide pos="3175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>
      <p:cViewPr varScale="1">
        <p:scale>
          <a:sx n="56" d="100"/>
          <a:sy n="56" d="100"/>
        </p:scale>
        <p:origin x="-1776" y="-96"/>
      </p:cViewPr>
      <p:guideLst>
        <p:guide orient="horz" pos="3127"/>
        <p:guide pos="214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viewProps" Target="viewProp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handoutMaster" Target="handoutMasters/handoutMaster1.xml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861" cy="4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>
            <a:lvl1pPr defTabSz="9139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49249" y="0"/>
            <a:ext cx="2946860" cy="4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>
            <a:lvl1pPr algn="r" defTabSz="9139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428104"/>
            <a:ext cx="2946861" cy="4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8" tIns="45724" rIns="91448" bIns="45724" numCol="1" anchor="b" anchorCtr="0" compatLnSpc="1">
            <a:prstTxWarp prst="textNoShape">
              <a:avLst/>
            </a:prstTxWarp>
          </a:bodyPr>
          <a:lstStyle>
            <a:lvl1pPr defTabSz="9139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49249" y="9428104"/>
            <a:ext cx="2946860" cy="4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8" tIns="45724" rIns="91448" bIns="45724" numCol="1" anchor="b" anchorCtr="0" compatLnSpc="1">
            <a:prstTxWarp prst="textNoShape">
              <a:avLst/>
            </a:prstTxWarp>
          </a:bodyPr>
          <a:lstStyle>
            <a:lvl1pPr algn="r" defTabSz="913947">
              <a:defRPr sz="1200" smtClean="0"/>
            </a:lvl1pPr>
          </a:lstStyle>
          <a:p>
            <a:pPr>
              <a:defRPr/>
            </a:pPr>
            <a:fld id="{64FC13DD-6D4E-4ABA-9B08-232D05B95327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5218999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46861" cy="4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>
            <a:lvl1pPr defTabSz="9139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49249" y="0"/>
            <a:ext cx="2946860" cy="4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>
            <a:lvl1pPr algn="r" defTabSz="9139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7168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663575" y="744538"/>
            <a:ext cx="5472113" cy="37226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819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79925" y="4714839"/>
            <a:ext cx="5437827" cy="44679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8" tIns="45724" rIns="91448" bIns="45724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텍스트 스타일을 편집합니다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셋째 수준</a:t>
            </a:r>
          </a:p>
          <a:p>
            <a:pPr lvl="3"/>
            <a:r>
              <a:rPr lang="ko-KR" altLang="en-US" noProof="0"/>
              <a:t>넷째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819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28104"/>
            <a:ext cx="2946861" cy="4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8" tIns="45724" rIns="91448" bIns="45724" numCol="1" anchor="b" anchorCtr="0" compatLnSpc="1">
            <a:prstTxWarp prst="textNoShape">
              <a:avLst/>
            </a:prstTxWarp>
          </a:bodyPr>
          <a:lstStyle>
            <a:lvl1pPr defTabSz="913947">
              <a:defRPr sz="1200" smtClean="0"/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819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49249" y="9428104"/>
            <a:ext cx="2946860" cy="49696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8" tIns="45724" rIns="91448" bIns="45724" numCol="1" anchor="b" anchorCtr="0" compatLnSpc="1">
            <a:prstTxWarp prst="textNoShape">
              <a:avLst/>
            </a:prstTxWarp>
          </a:bodyPr>
          <a:lstStyle>
            <a:lvl1pPr algn="r" defTabSz="913947">
              <a:defRPr sz="1200" smtClean="0"/>
            </a:lvl1pPr>
          </a:lstStyle>
          <a:p>
            <a:pPr>
              <a:defRPr/>
            </a:pPr>
            <a:fld id="{0A66F968-B57A-4B3A-A3FA-4703A7D7C48D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64337294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굴림" pitchFamily="50" charset="-127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6ED26DA-38C4-41E8-8D9C-CCB28B19C4E5}" type="slidenum">
              <a:rPr lang="ko-KR" altLang="en-US"/>
              <a:pPr/>
              <a:t>20</a:t>
            </a:fld>
            <a:endParaRPr lang="en-US" altLang="ko-KR"/>
          </a:p>
        </p:txBody>
      </p:sp>
      <p:sp>
        <p:nvSpPr>
          <p:cNvPr id="345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665163" y="744538"/>
            <a:ext cx="5468937" cy="3722687"/>
          </a:xfrm>
          <a:ln/>
        </p:spPr>
      </p:sp>
      <p:sp>
        <p:nvSpPr>
          <p:cNvPr id="345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8555865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04825" y="274638"/>
            <a:ext cx="9072563" cy="11430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04825" y="1600200"/>
            <a:ext cx="9072563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Rectangle 8"/>
          <p:cNvSpPr>
            <a:spLocks noChangeArrowheads="1"/>
          </p:cNvSpPr>
          <p:nvPr userDrawn="1"/>
        </p:nvSpPr>
        <p:spPr bwMode="auto">
          <a:xfrm>
            <a:off x="0" y="6506493"/>
            <a:ext cx="10080625" cy="3515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lIns="92075" tIns="46038" rIns="92075" bIns="46038">
            <a:spAutoFit/>
          </a:bodyPr>
          <a:lstStyle/>
          <a:p>
            <a:pPr algn="ctr" defTabSz="762000" eaLnBrk="0" latinLnBrk="0" hangingPunct="0">
              <a:lnSpc>
                <a:spcPct val="140000"/>
              </a:lnSpc>
              <a:defRPr/>
            </a:pPr>
            <a:fld id="{751E4C65-2298-4351-8E1D-CC1C8BC76A7D}" type="slidenum">
              <a:rPr kumimoji="0" lang="de-DE" altLang="ko-KR" sz="1200" b="1" smtClean="0">
                <a:latin typeface="Arial Narrow" pitchFamily="34" charset="0"/>
                <a:ea typeface="돋움" pitchFamily="50" charset="-127"/>
              </a:rPr>
              <a:pPr algn="ctr" defTabSz="762000" eaLnBrk="0" latinLnBrk="0" hangingPunct="0">
                <a:lnSpc>
                  <a:spcPct val="140000"/>
                </a:lnSpc>
                <a:defRPr/>
              </a:pPr>
              <a:t>‹#›</a:t>
            </a:fld>
            <a:endParaRPr kumimoji="0" lang="en-US" altLang="ko-KR" sz="1200" b="1" dirty="0">
              <a:latin typeface="Arial Narrow" pitchFamily="34" charset="0"/>
              <a:ea typeface="돋움" pitchFamily="50" charset="-127"/>
            </a:endParaRPr>
          </a:p>
        </p:txBody>
      </p:sp>
      <p:sp>
        <p:nvSpPr>
          <p:cNvPr id="1034" name="Line 10"/>
          <p:cNvSpPr>
            <a:spLocks noChangeShapeType="1"/>
          </p:cNvSpPr>
          <p:nvPr/>
        </p:nvSpPr>
        <p:spPr bwMode="auto">
          <a:xfrm>
            <a:off x="629443" y="857232"/>
            <a:ext cx="8821738" cy="0"/>
          </a:xfrm>
          <a:prstGeom prst="line">
            <a:avLst/>
          </a:prstGeom>
          <a:noFill/>
          <a:ln w="76200" cmpd="thickThin">
            <a:solidFill>
              <a:srgbClr val="000099"/>
            </a:solidFill>
            <a:prstDash val="solid"/>
            <a:round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ctr">
              <a:defRPr/>
            </a:pPr>
            <a:endParaRPr lang="ko-KR" altLang="en-US" dirty="0"/>
          </a:p>
        </p:txBody>
      </p:sp>
      <p:sp>
        <p:nvSpPr>
          <p:cNvPr id="6" name="TextBox 5"/>
          <p:cNvSpPr txBox="1"/>
          <p:nvPr userDrawn="1"/>
        </p:nvSpPr>
        <p:spPr>
          <a:xfrm>
            <a:off x="7560312" y="6500834"/>
            <a:ext cx="1909177" cy="22121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MOT Framework &amp; </a:t>
            </a:r>
            <a:r>
              <a:rPr lang="ko-KR" altLang="en-US" sz="1100" b="1" dirty="0">
                <a:latin typeface="맑은 고딕" pitchFamily="50" charset="-127"/>
                <a:ea typeface="맑은 고딕" pitchFamily="50" charset="-127"/>
              </a:rPr>
              <a:t>교육과정</a:t>
            </a:r>
            <a:endParaRPr lang="en-US" altLang="ko-KR" sz="11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56" r:id="rId2"/>
  </p:sldLayoutIdLst>
  <p:hf sldNum="0" hdr="0" ft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4400">
          <a:solidFill>
            <a:schemeClr val="tx2"/>
          </a:solidFill>
          <a:latin typeface="굴림" pitchFamily="50" charset="-127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1143000" indent="-22860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4201" userDrawn="1">
          <p15:clr>
            <a:srgbClr val="F26B43"/>
          </p15:clr>
        </p15:guide>
        <p15:guide id="2" pos="317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2.png"/><Relationship Id="rId4" Type="http://schemas.openxmlformats.org/officeDocument/2006/relationships/image" Target="../media/image31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33.jpe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gif"/><Relationship Id="rId2" Type="http://schemas.openxmlformats.org/officeDocument/2006/relationships/image" Target="../media/image35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37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jpeg"/><Relationship Id="rId2" Type="http://schemas.openxmlformats.org/officeDocument/2006/relationships/image" Target="../media/image40.jpe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jpeg"/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6.png"/><Relationship Id="rId5" Type="http://schemas.openxmlformats.org/officeDocument/2006/relationships/image" Target="../media/image45.gif"/><Relationship Id="rId4" Type="http://schemas.openxmlformats.org/officeDocument/2006/relationships/image" Target="../media/image4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gif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wmf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jpe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5.jpeg"/><Relationship Id="rId3" Type="http://schemas.openxmlformats.org/officeDocument/2006/relationships/image" Target="../media/image5.png"/><Relationship Id="rId7" Type="http://schemas.openxmlformats.org/officeDocument/2006/relationships/image" Target="../media/image9.jpeg"/><Relationship Id="rId12" Type="http://schemas.openxmlformats.org/officeDocument/2006/relationships/image" Target="../media/image14.jpe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.jpeg"/><Relationship Id="rId11" Type="http://schemas.openxmlformats.org/officeDocument/2006/relationships/image" Target="../media/image13.png"/><Relationship Id="rId5" Type="http://schemas.openxmlformats.org/officeDocument/2006/relationships/image" Target="../media/image7.png"/><Relationship Id="rId15" Type="http://schemas.openxmlformats.org/officeDocument/2006/relationships/image" Target="../media/image17.png"/><Relationship Id="rId10" Type="http://schemas.openxmlformats.org/officeDocument/2006/relationships/image" Target="../media/image12.png"/><Relationship Id="rId4" Type="http://schemas.openxmlformats.org/officeDocument/2006/relationships/image" Target="../media/image6.jpeg"/><Relationship Id="rId9" Type="http://schemas.openxmlformats.org/officeDocument/2006/relationships/image" Target="../media/image11.jpeg"/><Relationship Id="rId14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2.bin"/><Relationship Id="rId4" Type="http://schemas.openxmlformats.org/officeDocument/2006/relationships/image" Target="../media/image19.w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5.png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e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 descr="sbilogo.gif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8897964" y="214290"/>
            <a:ext cx="979494" cy="391798"/>
          </a:xfrm>
          <a:prstGeom prst="rect">
            <a:avLst/>
          </a:prstGeom>
        </p:spPr>
      </p:pic>
      <p:sp>
        <p:nvSpPr>
          <p:cNvPr id="8" name="TextBox 4">
            <a:extLst>
              <a:ext uri="{FF2B5EF4-FFF2-40B4-BE49-F238E27FC236}">
                <a16:creationId xmlns:a16="http://schemas.microsoft.com/office/drawing/2014/main" id="{44DB57BC-8602-48B6-9F76-E1DBFC406AA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4160886"/>
            <a:ext cx="10080625" cy="4944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2025. </a:t>
            </a:r>
            <a:r>
              <a:rPr lang="en-US" altLang="ko-KR" sz="2000" b="1" spc="-15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3. </a:t>
            </a:r>
            <a:r>
              <a:rPr lang="en-US" altLang="ko-KR" sz="20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18</a:t>
            </a:r>
          </a:p>
        </p:txBody>
      </p:sp>
      <p:sp>
        <p:nvSpPr>
          <p:cNvPr id="10" name="TextBox 4">
            <a:extLst>
              <a:ext uri="{FF2B5EF4-FFF2-40B4-BE49-F238E27FC236}">
                <a16:creationId xmlns:a16="http://schemas.microsoft.com/office/drawing/2014/main" id="{9F7D45A4-8414-4332-99BC-910F133D685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1928806"/>
            <a:ext cx="10080625" cy="8967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40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MOT Framework &amp; </a:t>
            </a:r>
            <a:r>
              <a:rPr lang="ko-KR" altLang="en-US" sz="40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교육과정</a:t>
            </a:r>
            <a:endParaRPr lang="en-US" altLang="ko-KR" sz="4000" b="1" spc="-150" dirty="0">
              <a:solidFill>
                <a:srgbClr val="000000"/>
              </a:solidFill>
              <a:effectLst>
                <a:outerShdw blurRad="165100" algn="ctr" rotWithShape="0">
                  <a:prstClr val="black">
                    <a:alpha val="80000"/>
                  </a:prstClr>
                </a:outerShdw>
              </a:effectLst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7" name="TextBox 4">
            <a:extLst>
              <a:ext uri="{FF2B5EF4-FFF2-40B4-BE49-F238E27FC236}">
                <a16:creationId xmlns:a16="http://schemas.microsoft.com/office/drawing/2014/main" id="{8A6E1AF0-B109-4349-BF9B-1AFA6C4FBB2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5143516"/>
            <a:ext cx="10080625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4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Strategic Business Insights, Korea Agent</a:t>
            </a:r>
          </a:p>
        </p:txBody>
      </p:sp>
    </p:spTree>
    <p:extLst>
      <p:ext uri="{BB962C8B-B14F-4D97-AF65-F5344CB8AC3E}">
        <p14:creationId xmlns:p14="http://schemas.microsoft.com/office/powerpoint/2010/main" val="22861750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082" name="Picture 2" descr="http://microsite.sartorius.com/uploads/pics/logo_DoE_RGB.jpg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974" y="3500438"/>
            <a:ext cx="2676032" cy="2609132"/>
          </a:xfrm>
          <a:prstGeom prst="rect">
            <a:avLst/>
          </a:prstGeom>
          <a:noFill/>
        </p:spPr>
      </p:pic>
      <p:pic>
        <p:nvPicPr>
          <p:cNvPr id="6" name="Picture 4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688" t="7933" r="54579" b="1"/>
          <a:stretch/>
        </p:blipFill>
        <p:spPr bwMode="auto">
          <a:xfrm>
            <a:off x="6101723" y="3517373"/>
            <a:ext cx="2653366" cy="2697709"/>
          </a:xfrm>
          <a:prstGeom prst="rect">
            <a:avLst/>
          </a:prstGeom>
          <a:noFill/>
          <a:ln w="3175" algn="ctr">
            <a:solidFill>
              <a:srgbClr val="0000FF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Freeform 40"/>
          <p:cNvSpPr>
            <a:spLocks/>
          </p:cNvSpPr>
          <p:nvPr/>
        </p:nvSpPr>
        <p:spPr bwMode="auto">
          <a:xfrm>
            <a:off x="4107508" y="3571876"/>
            <a:ext cx="1781932" cy="2643206"/>
          </a:xfrm>
          <a:custGeom>
            <a:avLst/>
            <a:gdLst>
              <a:gd name="T0" fmla="*/ 0 w 764"/>
              <a:gd name="T1" fmla="*/ 0 h 1504"/>
              <a:gd name="T2" fmla="*/ 558 w 764"/>
              <a:gd name="T3" fmla="*/ 509 h 1504"/>
              <a:gd name="T4" fmla="*/ 558 w 764"/>
              <a:gd name="T5" fmla="*/ 270 h 1504"/>
              <a:gd name="T6" fmla="*/ 763 w 764"/>
              <a:gd name="T7" fmla="*/ 763 h 1504"/>
              <a:gd name="T8" fmla="*/ 558 w 764"/>
              <a:gd name="T9" fmla="*/ 1233 h 1504"/>
              <a:gd name="T10" fmla="*/ 558 w 764"/>
              <a:gd name="T11" fmla="*/ 987 h 1504"/>
              <a:gd name="T12" fmla="*/ 0 w 764"/>
              <a:gd name="T13" fmla="*/ 1503 h 1504"/>
              <a:gd name="T14" fmla="*/ 0 w 764"/>
              <a:gd name="T15" fmla="*/ 0 h 150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</a:cxnLst>
            <a:rect l="0" t="0" r="r" b="b"/>
            <a:pathLst>
              <a:path w="764" h="1504">
                <a:moveTo>
                  <a:pt x="0" y="0"/>
                </a:moveTo>
                <a:lnTo>
                  <a:pt x="558" y="509"/>
                </a:lnTo>
                <a:lnTo>
                  <a:pt x="558" y="270"/>
                </a:lnTo>
                <a:lnTo>
                  <a:pt x="763" y="763"/>
                </a:lnTo>
                <a:lnTo>
                  <a:pt x="558" y="1233"/>
                </a:lnTo>
                <a:lnTo>
                  <a:pt x="558" y="987"/>
                </a:lnTo>
                <a:lnTo>
                  <a:pt x="0" y="1503"/>
                </a:lnTo>
                <a:lnTo>
                  <a:pt x="0" y="0"/>
                </a:lnTo>
              </a:path>
            </a:pathLst>
          </a:custGeom>
          <a:gradFill rotWithShape="0">
            <a:gsLst>
              <a:gs pos="0">
                <a:srgbClr val="FFFFFF"/>
              </a:gs>
              <a:gs pos="100000">
                <a:srgbClr val="FFFFFF">
                  <a:gamma/>
                  <a:shade val="49804"/>
                  <a:invGamma/>
                </a:srgbClr>
              </a:gs>
            </a:gsLst>
            <a:lin ang="0" scaled="1"/>
          </a:gradFill>
          <a:ln>
            <a:noFill/>
          </a:ln>
          <a:effectLst/>
          <a:extLst>
            <a:ext uri="{91240B29-F687-4F45-9708-019B960494DF}">
              <a14:hiddenLine xmlns:a14="http://schemas.microsoft.com/office/drawing/2010/main" w="12700" cap="rnd">
                <a:solidFill>
                  <a:schemeClr val="tx1"/>
                </a:solidFill>
                <a:round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anchor="ctr"/>
          <a:lstStyle/>
          <a:p>
            <a:pPr algn="ctr" fontAlgn="base">
              <a:spcBef>
                <a:spcPct val="0"/>
              </a:spcBef>
              <a:spcAft>
                <a:spcPct val="0"/>
              </a:spcAft>
            </a:pPr>
            <a:r>
              <a:rPr lang="en-US" altLang="ko-KR" sz="1965" b="1" dirty="0">
                <a:solidFill>
                  <a:srgbClr val="00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Y=f(X’s)</a:t>
            </a:r>
            <a:endParaRPr lang="ko-KR" altLang="en-US" sz="1965" b="1" dirty="0">
              <a:solidFill>
                <a:srgbClr val="00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모서리가 둥근 직사각형 10"/>
          <p:cNvSpPr/>
          <p:nvPr/>
        </p:nvSpPr>
        <p:spPr>
          <a:xfrm>
            <a:off x="574714" y="1025866"/>
            <a:ext cx="8603166" cy="2286016"/>
          </a:xfrm>
          <a:prstGeom prst="roundRect">
            <a:avLst>
              <a:gd name="adj" fmla="val 632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6" rIns="70753" bIns="35376" anchor="t" anchorCtr="0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체계적 실험계획 → 중요한 인자를 찾아내고 결과와의 함수관계 파악</a:t>
            </a: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제품 요구사항 변경에 빠르게 대응 </a:t>
            </a:r>
          </a:p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endParaRPr lang="en-US" altLang="ko-KR" sz="1572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ctr">
              <a:lnSpc>
                <a:spcPct val="150000"/>
              </a:lnSpc>
              <a:defRPr/>
            </a:pP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“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이게 최선입니까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? 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확실해요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?</a:t>
            </a:r>
          </a:p>
          <a:p>
            <a:pPr algn="ctr">
              <a:lnSpc>
                <a:spcPct val="150000"/>
              </a:lnSpc>
              <a:defRPr/>
            </a:pP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 해보고 결정할건가요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? 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 안 해보고도 알 수 있지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않나요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? ”</a:t>
            </a:r>
            <a:endParaRPr lang="en-US" altLang="ko-KR" sz="2000" b="1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[2]-②~ ③ DOE I/II -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연구개발 기간단축을 위한 실험계획법</a:t>
            </a:r>
          </a:p>
        </p:txBody>
      </p:sp>
    </p:spTree>
    <p:extLst>
      <p:ext uri="{BB962C8B-B14F-4D97-AF65-F5344CB8AC3E}">
        <p14:creationId xmlns:p14="http://schemas.microsoft.com/office/powerpoint/2010/main" val="3586119221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그룹 9"/>
          <p:cNvGrpSpPr/>
          <p:nvPr/>
        </p:nvGrpSpPr>
        <p:grpSpPr>
          <a:xfrm>
            <a:off x="1507425" y="2357430"/>
            <a:ext cx="7033349" cy="4084842"/>
            <a:chOff x="1507425" y="2131050"/>
            <a:chExt cx="7690153" cy="4466302"/>
          </a:xfrm>
        </p:grpSpPr>
        <p:pic>
          <p:nvPicPr>
            <p:cNvPr id="8" name="Picture 34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799952" y="4007520"/>
              <a:ext cx="2952328" cy="258983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9" name="Picture 35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00352" y="3863506"/>
              <a:ext cx="2582338" cy="272093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2060" name="Picture 12" descr="http://images.iop.org/objects/jio/labtalk/3/6/20/Figure1.jp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507425" y="2131050"/>
              <a:ext cx="3604325" cy="1802163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62" name="Picture 14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472360" y="2245330"/>
              <a:ext cx="3725218" cy="125813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pic>
      </p:grpSp>
      <p:sp>
        <p:nvSpPr>
          <p:cNvPr id="11" name="모서리가 둥근 직사각형 10"/>
          <p:cNvSpPr/>
          <p:nvPr/>
        </p:nvSpPr>
        <p:spPr>
          <a:xfrm>
            <a:off x="600472" y="1058667"/>
            <a:ext cx="8960356" cy="857256"/>
          </a:xfrm>
          <a:prstGeom prst="roundRect">
            <a:avLst>
              <a:gd name="adj" fmla="val 632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6" rIns="70753" bIns="35376" anchor="t" anchorCtr="0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혼합 소재의 최적 비율 탐색 실험</a:t>
            </a: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다수 성분의 복잡한 제품 개발은 체계적 혼합물 실험으로 실험회수의 혁신적 감축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[2]-④ DOE III -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화학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소재분야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연구자를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위한 혼합물 실험계획법</a:t>
            </a:r>
          </a:p>
        </p:txBody>
      </p:sp>
    </p:spTree>
    <p:extLst>
      <p:ext uri="{BB962C8B-B14F-4D97-AF65-F5344CB8AC3E}">
        <p14:creationId xmlns:p14="http://schemas.microsoft.com/office/powerpoint/2010/main" val="3358242333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그룹 5"/>
          <p:cNvGrpSpPr/>
          <p:nvPr/>
        </p:nvGrpSpPr>
        <p:grpSpPr>
          <a:xfrm>
            <a:off x="1539850" y="2214554"/>
            <a:ext cx="7304109" cy="4058436"/>
            <a:chOff x="1093789" y="2058440"/>
            <a:chExt cx="7909648" cy="4394896"/>
          </a:xfrm>
        </p:grpSpPr>
        <p:pic>
          <p:nvPicPr>
            <p:cNvPr id="3074" name="Picture 2" descr="http://image.slidesharecdn.com/dataminingprocess-140618020303-phpapp02/95/data-mining-process-12-638.jpg?cb=1403057080"/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93789" y="2058440"/>
              <a:ext cx="7610549" cy="428242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056" name="Picture 8" descr="Data Mining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056538" y="5226790"/>
              <a:ext cx="1946899" cy="122654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11" name="모서리가 둥근 직사각형 10"/>
          <p:cNvSpPr/>
          <p:nvPr/>
        </p:nvSpPr>
        <p:spPr>
          <a:xfrm>
            <a:off x="593429" y="1058667"/>
            <a:ext cx="8960356" cy="857256"/>
          </a:xfrm>
          <a:prstGeom prst="roundRect">
            <a:avLst>
              <a:gd name="adj" fmla="val 632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6" rIns="70753" bIns="35376" anchor="t" anchorCtr="0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실패한 실험 데이터를 통해서도 정답의 방향을 확인할 수 있다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모든 연구결과를 가치 있는 기술자산으로 변환</a:t>
            </a: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[2]-⑤ Research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Mining –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축적된 연구데이터 탐색적 활용법</a:t>
            </a:r>
            <a:endParaRPr lang="ko-KR" altLang="en-US" sz="16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8903753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1306" r="5795"/>
          <a:stretch/>
        </p:blipFill>
        <p:spPr>
          <a:xfrm>
            <a:off x="6282396" y="1503370"/>
            <a:ext cx="2691895" cy="1909270"/>
          </a:xfrm>
          <a:prstGeom prst="rect">
            <a:avLst/>
          </a:prstGeom>
        </p:spPr>
      </p:pic>
      <p:pic>
        <p:nvPicPr>
          <p:cNvPr id="10" name="그림 9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03902" y="3751269"/>
            <a:ext cx="3240000" cy="2250204"/>
          </a:xfrm>
          <a:prstGeom prst="rect">
            <a:avLst/>
          </a:prstGeom>
        </p:spPr>
      </p:pic>
      <p:pic>
        <p:nvPicPr>
          <p:cNvPr id="2" name="그림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75" t="22069" r="2016" b="8199"/>
          <a:stretch/>
        </p:blipFill>
        <p:spPr>
          <a:xfrm>
            <a:off x="5616376" y="3888564"/>
            <a:ext cx="4023936" cy="2103666"/>
          </a:xfrm>
          <a:prstGeom prst="rect">
            <a:avLst/>
          </a:prstGeom>
        </p:spPr>
      </p:pic>
      <p:pic>
        <p:nvPicPr>
          <p:cNvPr id="9" name="Picture 4" descr="http://www.byte-ss.com/apparelweb/images/quality.png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287894" y="3412640"/>
            <a:ext cx="2732677" cy="2143140"/>
          </a:xfrm>
          <a:prstGeom prst="rect">
            <a:avLst/>
          </a:prstGeom>
          <a:noFill/>
        </p:spPr>
      </p:pic>
      <p:pic>
        <p:nvPicPr>
          <p:cNvPr id="11" name="Picture 2" descr="http://designedtoblossom.com/wp-content/uploads/2014/02/quality-control-stamp.png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3384128" y="2641924"/>
            <a:ext cx="2035814" cy="2035814"/>
          </a:xfrm>
          <a:prstGeom prst="rect">
            <a:avLst/>
          </a:prstGeom>
          <a:noFill/>
        </p:spPr>
      </p:pic>
      <p:sp>
        <p:nvSpPr>
          <p:cNvPr id="6" name="TextBox 5"/>
          <p:cNvSpPr txBox="1"/>
          <p:nvPr/>
        </p:nvSpPr>
        <p:spPr>
          <a:xfrm>
            <a:off x="585398" y="1077382"/>
            <a:ext cx="5987537" cy="8697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 데이터를 통한 생산공정상태의 정확한 파악</a:t>
            </a:r>
            <a:endParaRPr lang="en-US" altLang="ko-KR" sz="1800" b="1" dirty="0">
              <a:latin typeface="맑은 고딕" panose="020B0503020000020004" pitchFamily="50" charset="-127"/>
              <a:ea typeface="맑은 고딕" panose="020B0503020000020004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800" b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□ 통계적 분석으로 품질문제 발생 최소화</a:t>
            </a:r>
            <a:r>
              <a:rPr lang="en-US" altLang="ko-KR" sz="1800" b="1" i="1" dirty="0">
                <a:latin typeface="맑은 고딕" panose="020B0503020000020004" pitchFamily="50" charset="-127"/>
                <a:ea typeface="맑은 고딕" panose="020B0503020000020004" pitchFamily="50" charset="-127"/>
              </a:rPr>
              <a:t>!!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[2]-⑥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엔지니어가 꼭 알아야 할 통계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Tool -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Quality Control Statistics</a:t>
            </a:r>
            <a:endParaRPr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46724910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2553" y="3998810"/>
            <a:ext cx="3528392" cy="2216272"/>
          </a:xfrm>
          <a:prstGeom prst="rect">
            <a:avLst/>
          </a:prstGeom>
        </p:spPr>
      </p:pic>
      <p:sp>
        <p:nvSpPr>
          <p:cNvPr id="11" name="모서리가 둥근 직사각형 10"/>
          <p:cNvSpPr/>
          <p:nvPr/>
        </p:nvSpPr>
        <p:spPr>
          <a:xfrm>
            <a:off x="585410" y="1045788"/>
            <a:ext cx="9246108" cy="1285884"/>
          </a:xfrm>
          <a:prstGeom prst="roundRect">
            <a:avLst>
              <a:gd name="adj" fmla="val 632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6" rIns="70753" bIns="35376" anchor="t" anchorCtr="0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양산환경의 영향을 적게 받고 좋은 품질의 제품을 만들어 내기 위한 설계</a:t>
            </a: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양산시 품질문제 발생하지 않는 생산공정의 운전범위 제공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[2]-⑦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강건설계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공차설계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Robust Design / Tolerance Design  </a:t>
            </a:r>
            <a:endParaRPr lang="ko-KR" altLang="en-US" sz="16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896908" y="2285992"/>
            <a:ext cx="493264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이 범위만 맞추면 품질에 문제는 없는가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?</a:t>
            </a:r>
            <a:r>
              <a:rPr lang="en-US" altLang="ko-KR" sz="2000" b="1" i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”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위아래로 얼마나 벌릴 수 있나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?</a:t>
            </a:r>
          </a:p>
          <a:p>
            <a:pPr algn="ctr">
              <a:lnSpc>
                <a:spcPct val="150000"/>
              </a:lnSpc>
            </a:pP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온도는 어디까지가 문제 없는가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?”</a:t>
            </a:r>
          </a:p>
        </p:txBody>
      </p:sp>
      <p:sp>
        <p:nvSpPr>
          <p:cNvPr id="10" name="사각형 설명선 9"/>
          <p:cNvSpPr/>
          <p:nvPr/>
        </p:nvSpPr>
        <p:spPr>
          <a:xfrm>
            <a:off x="3611552" y="4429132"/>
            <a:ext cx="1800200" cy="504056"/>
          </a:xfrm>
          <a:prstGeom prst="wedgeRectCallout">
            <a:avLst>
              <a:gd name="adj1" fmla="val 84735"/>
              <a:gd name="adj2" fmla="val -1372"/>
            </a:avLst>
          </a:prstGeom>
          <a:solidFill>
            <a:srgbClr val="FFC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tx1"/>
                </a:solidFill>
              </a:rPr>
              <a:t>허용 가능 범위</a:t>
            </a:r>
            <a:r>
              <a:rPr lang="en-US" altLang="ko-KR" sz="1600" b="1" i="1" dirty="0">
                <a:solidFill>
                  <a:schemeClr val="tx1"/>
                </a:solidFill>
              </a:rPr>
              <a:t>!!</a:t>
            </a:r>
            <a:endParaRPr lang="ko-KR" altLang="en-US" sz="1600" b="1" i="1" dirty="0">
              <a:solidFill>
                <a:schemeClr val="tx1"/>
              </a:solidFill>
            </a:endParaRPr>
          </a:p>
        </p:txBody>
      </p:sp>
      <p:pic>
        <p:nvPicPr>
          <p:cNvPr id="15" name="그림 14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9856" t="22624" r="29856" b="9991"/>
          <a:stretch/>
        </p:blipFill>
        <p:spPr>
          <a:xfrm>
            <a:off x="7128544" y="2592140"/>
            <a:ext cx="2448273" cy="23042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183512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324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[3]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기술사업화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(Business Development)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0" name="Picture 2" descr="Business Model Canv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969006" y="4714884"/>
            <a:ext cx="2428892" cy="1821670"/>
          </a:xfrm>
          <a:prstGeom prst="rect">
            <a:avLst/>
          </a:prstGeom>
          <a:noFill/>
        </p:spPr>
      </p:pic>
      <p:pic>
        <p:nvPicPr>
          <p:cNvPr id="3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4098" y="4857760"/>
            <a:ext cx="2628890" cy="18387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grpSp>
        <p:nvGrpSpPr>
          <p:cNvPr id="32" name="Group 23"/>
          <p:cNvGrpSpPr>
            <a:grpSpLocks/>
          </p:cNvGrpSpPr>
          <p:nvPr/>
        </p:nvGrpSpPr>
        <p:grpSpPr bwMode="auto">
          <a:xfrm>
            <a:off x="2397105" y="4714883"/>
            <a:ext cx="1857388" cy="1033627"/>
            <a:chOff x="936" y="1424"/>
            <a:chExt cx="3912" cy="2400"/>
          </a:xfrm>
        </p:grpSpPr>
        <p:sp>
          <p:nvSpPr>
            <p:cNvPr id="33" name="Line 24"/>
            <p:cNvSpPr>
              <a:spLocks noChangeShapeType="1"/>
            </p:cNvSpPr>
            <p:nvPr/>
          </p:nvSpPr>
          <p:spPr bwMode="auto">
            <a:xfrm flipV="1">
              <a:off x="2008" y="2616"/>
              <a:ext cx="1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4" name="Line 25"/>
            <p:cNvSpPr>
              <a:spLocks noChangeShapeType="1"/>
            </p:cNvSpPr>
            <p:nvPr/>
          </p:nvSpPr>
          <p:spPr bwMode="auto">
            <a:xfrm flipV="1">
              <a:off x="2880" y="1920"/>
              <a:ext cx="0" cy="1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5" name="Line 26"/>
            <p:cNvSpPr>
              <a:spLocks noChangeShapeType="1"/>
            </p:cNvSpPr>
            <p:nvPr/>
          </p:nvSpPr>
          <p:spPr bwMode="auto">
            <a:xfrm flipV="1">
              <a:off x="1496" y="1696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27"/>
            <p:cNvSpPr>
              <a:spLocks noChangeShapeType="1"/>
            </p:cNvSpPr>
            <p:nvPr/>
          </p:nvSpPr>
          <p:spPr bwMode="auto">
            <a:xfrm flipV="1">
              <a:off x="2896" y="2624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28"/>
            <p:cNvSpPr>
              <a:spLocks noChangeShapeType="1"/>
            </p:cNvSpPr>
            <p:nvPr/>
          </p:nvSpPr>
          <p:spPr bwMode="auto">
            <a:xfrm>
              <a:off x="2848" y="1728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29"/>
            <p:cNvSpPr>
              <a:spLocks noChangeShapeType="1"/>
            </p:cNvSpPr>
            <p:nvPr/>
          </p:nvSpPr>
          <p:spPr bwMode="auto">
            <a:xfrm>
              <a:off x="1608" y="2736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AutoShape 30"/>
            <p:cNvSpPr>
              <a:spLocks noChangeArrowheads="1"/>
            </p:cNvSpPr>
            <p:nvPr/>
          </p:nvSpPr>
          <p:spPr bwMode="auto">
            <a:xfrm>
              <a:off x="2344" y="142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N</a:t>
              </a:r>
            </a:p>
          </p:txBody>
        </p:sp>
        <p:sp>
          <p:nvSpPr>
            <p:cNvPr id="40" name="AutoShape 31"/>
            <p:cNvSpPr>
              <a:spLocks noChangeArrowheads="1"/>
            </p:cNvSpPr>
            <p:nvPr/>
          </p:nvSpPr>
          <p:spPr bwMode="auto">
            <a:xfrm>
              <a:off x="2344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B</a:t>
              </a:r>
            </a:p>
          </p:txBody>
        </p:sp>
        <p:sp>
          <p:nvSpPr>
            <p:cNvPr id="41" name="AutoShape 32"/>
            <p:cNvSpPr>
              <a:spLocks noChangeArrowheads="1"/>
            </p:cNvSpPr>
            <p:nvPr/>
          </p:nvSpPr>
          <p:spPr bwMode="auto">
            <a:xfrm>
              <a:off x="377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C</a:t>
              </a:r>
            </a:p>
          </p:txBody>
        </p:sp>
        <p:sp>
          <p:nvSpPr>
            <p:cNvPr id="42" name="AutoShape 33"/>
            <p:cNvSpPr>
              <a:spLocks noChangeArrowheads="1"/>
            </p:cNvSpPr>
            <p:nvPr/>
          </p:nvSpPr>
          <p:spPr bwMode="auto">
            <a:xfrm>
              <a:off x="93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A</a:t>
              </a:r>
            </a:p>
          </p:txBody>
        </p:sp>
        <p:sp>
          <p:nvSpPr>
            <p:cNvPr id="43" name="AutoShape 34"/>
            <p:cNvSpPr>
              <a:spLocks noChangeArrowheads="1"/>
            </p:cNvSpPr>
            <p:nvPr/>
          </p:nvSpPr>
          <p:spPr bwMode="auto">
            <a:xfrm>
              <a:off x="2344" y="3160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N/S</a:t>
              </a:r>
            </a:p>
          </p:txBody>
        </p:sp>
      </p:grpSp>
      <p:sp>
        <p:nvSpPr>
          <p:cNvPr id="44" name="TextBox 43"/>
          <p:cNvSpPr txBox="1"/>
          <p:nvPr/>
        </p:nvSpPr>
        <p:spPr>
          <a:xfrm>
            <a:off x="1731963" y="4214819"/>
            <a:ext cx="31899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② NABC </a:t>
            </a:r>
            <a:r>
              <a:rPr lang="en-US" altLang="ko-KR" sz="1800" dirty="0">
                <a:latin typeface="맑은 고딕" pitchFamily="50" charset="-127"/>
                <a:ea typeface="맑은 고딕" pitchFamily="50" charset="-127"/>
              </a:rPr>
              <a:t>(Value Proposition)</a:t>
            </a:r>
            <a:endParaRPr lang="ko-KR" altLang="en-US" sz="180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5" name="TextBox 44"/>
          <p:cNvSpPr txBox="1"/>
          <p:nvPr/>
        </p:nvSpPr>
        <p:spPr>
          <a:xfrm>
            <a:off x="6326196" y="4214819"/>
            <a:ext cx="16642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③ Biz. Model</a:t>
            </a:r>
            <a:endParaRPr lang="ko-KR" altLang="en-US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682594" y="1071546"/>
            <a:ext cx="6393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① Product Planning (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고객요구사항 분석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~ </a:t>
            </a:r>
            <a:r>
              <a:rPr lang="ko-KR" altLang="en-US" sz="1800" b="1" dirty="0">
                <a:latin typeface="맑은 고딕" pitchFamily="50" charset="-127"/>
                <a:ea typeface="맑은 고딕" pitchFamily="50" charset="-127"/>
              </a:rPr>
              <a:t>제품 </a:t>
            </a:r>
            <a:r>
              <a:rPr lang="en-US" altLang="ko-KR" sz="1800" b="1" dirty="0">
                <a:latin typeface="맑은 고딕" pitchFamily="50" charset="-127"/>
                <a:ea typeface="맑은 고딕" pitchFamily="50" charset="-127"/>
              </a:rPr>
              <a:t>concept)</a:t>
            </a:r>
          </a:p>
        </p:txBody>
      </p:sp>
      <p:pic>
        <p:nvPicPr>
          <p:cNvPr id="48" name="Picture 9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00402" y="2564904"/>
            <a:ext cx="1643074" cy="1204304"/>
          </a:xfrm>
          <a:prstGeom prst="rect">
            <a:avLst/>
          </a:prstGeom>
          <a:noFill/>
        </p:spPr>
      </p:pic>
      <p:pic>
        <p:nvPicPr>
          <p:cNvPr id="49" name="Picture 2" descr="http://cuba.coventry.ac.uk/maedesign/files/2011/07/vegetable-collection-system-morphological-matrix-selections.gif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768504" y="2567972"/>
            <a:ext cx="1500198" cy="1307635"/>
          </a:xfrm>
          <a:prstGeom prst="rect">
            <a:avLst/>
          </a:prstGeom>
          <a:noFill/>
        </p:spPr>
      </p:pic>
      <p:pic>
        <p:nvPicPr>
          <p:cNvPr id="50" name="Picture 5" descr="http://static1.squarespace.com/static/50146ef684aea6ed68d3267c/t/53ec3e70e4b085b1e2a01333/1407991419928/?format=500w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1905347" y="2564904"/>
            <a:ext cx="1326392" cy="1107537"/>
          </a:xfrm>
          <a:prstGeom prst="rect">
            <a:avLst/>
          </a:prstGeom>
          <a:noFill/>
        </p:spPr>
      </p:pic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5" name="직사각형 8"/>
          <p:cNvSpPr>
            <a:spLocks noChangeArrowheads="1"/>
          </p:cNvSpPr>
          <p:nvPr/>
        </p:nvSpPr>
        <p:spPr bwMode="auto">
          <a:xfrm>
            <a:off x="4481348" y="3160426"/>
            <a:ext cx="1282723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ⓑ 핵심기능</a:t>
            </a:r>
          </a:p>
        </p:txBody>
      </p:sp>
      <p:sp>
        <p:nvSpPr>
          <p:cNvPr id="1296" name="직사각형 13"/>
          <p:cNvSpPr>
            <a:spLocks noChangeArrowheads="1"/>
          </p:cNvSpPr>
          <p:nvPr/>
        </p:nvSpPr>
        <p:spPr bwMode="auto">
          <a:xfrm>
            <a:off x="1117160" y="3160426"/>
            <a:ext cx="1693092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ⓐ 고객요구사항</a:t>
            </a:r>
          </a:p>
        </p:txBody>
      </p:sp>
      <p:sp>
        <p:nvSpPr>
          <p:cNvPr id="1299" name="직사각형 8"/>
          <p:cNvSpPr>
            <a:spLocks noChangeArrowheads="1"/>
          </p:cNvSpPr>
          <p:nvPr/>
        </p:nvSpPr>
        <p:spPr bwMode="auto">
          <a:xfrm>
            <a:off x="7132637" y="3160426"/>
            <a:ext cx="1745991" cy="33855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ⓒ 제품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Concept</a:t>
            </a:r>
          </a:p>
        </p:txBody>
      </p:sp>
      <p:sp>
        <p:nvSpPr>
          <p:cNvPr id="1301" name="직사각형 12"/>
          <p:cNvSpPr>
            <a:spLocks noChangeArrowheads="1"/>
          </p:cNvSpPr>
          <p:nvPr/>
        </p:nvSpPr>
        <p:spPr bwMode="auto">
          <a:xfrm>
            <a:off x="617094" y="3565255"/>
            <a:ext cx="2767034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dirty="0"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FGI (Focus Group Interview)</a:t>
            </a:r>
          </a:p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- Scene </a:t>
            </a:r>
            <a:r>
              <a:rPr lang="ko-KR" altLang="en-US" sz="1400" b="1" dirty="0">
                <a:latin typeface="맑은 고딕" pitchFamily="50" charset="-127"/>
                <a:ea typeface="맑은 고딕" pitchFamily="50" charset="-127"/>
              </a:rPr>
              <a:t>전개</a:t>
            </a: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302" name="직사각형 12"/>
          <p:cNvSpPr>
            <a:spLocks noChangeArrowheads="1"/>
          </p:cNvSpPr>
          <p:nvPr/>
        </p:nvSpPr>
        <p:spPr bwMode="auto">
          <a:xfrm>
            <a:off x="3484066" y="3565255"/>
            <a:ext cx="3500462" cy="4154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- QFD (Quality Function Deployment)</a:t>
            </a:r>
          </a:p>
        </p:txBody>
      </p:sp>
      <p:sp>
        <p:nvSpPr>
          <p:cNvPr id="1303" name="직사각형 12"/>
          <p:cNvSpPr>
            <a:spLocks noChangeArrowheads="1"/>
          </p:cNvSpPr>
          <p:nvPr/>
        </p:nvSpPr>
        <p:spPr bwMode="auto">
          <a:xfrm>
            <a:off x="7032627" y="3565255"/>
            <a:ext cx="1785938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1400" b="1" dirty="0">
                <a:latin typeface="맑은 고딕" pitchFamily="50" charset="-127"/>
                <a:ea typeface="맑은 고딕" pitchFamily="50" charset="-127"/>
              </a:rPr>
              <a:t>- Idea Box</a:t>
            </a:r>
          </a:p>
          <a:p>
            <a:pPr>
              <a:lnSpc>
                <a:spcPct val="150000"/>
              </a:lnSpc>
            </a:pPr>
            <a:endParaRPr lang="en-US" altLang="ko-KR" sz="14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330" name="Picture 9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87664" y="4360574"/>
            <a:ext cx="1816898" cy="1331710"/>
          </a:xfrm>
          <a:prstGeom prst="rect">
            <a:avLst/>
          </a:prstGeom>
          <a:noFill/>
        </p:spPr>
      </p:pic>
      <p:pic>
        <p:nvPicPr>
          <p:cNvPr id="331" name="Picture 2" descr="http://cuba.coventry.ac.uk/maedesign/files/2011/07/vegetable-collection-system-morphological-matrix-selections.gif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289848" y="4236203"/>
            <a:ext cx="2214578" cy="1930319"/>
          </a:xfrm>
          <a:prstGeom prst="rect">
            <a:avLst/>
          </a:prstGeom>
          <a:noFill/>
        </p:spPr>
      </p:pic>
      <p:pic>
        <p:nvPicPr>
          <p:cNvPr id="41989" name="Picture 5" descr="http://static1.squarespace.com/static/50146ef684aea6ed68d3267c/t/53ec3e70e4b085b1e2a01333/1407991419928/?format=500w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1260036" y="4307641"/>
            <a:ext cx="1754164" cy="1464727"/>
          </a:xfrm>
          <a:prstGeom prst="rect">
            <a:avLst/>
          </a:prstGeom>
          <a:noFill/>
        </p:spPr>
      </p:pic>
      <p:sp>
        <p:nvSpPr>
          <p:cNvPr id="16" name="TextBox 15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[3]-① Product Planning (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상품기획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)</a:t>
            </a:r>
          </a:p>
        </p:txBody>
      </p:sp>
      <p:sp>
        <p:nvSpPr>
          <p:cNvPr id="17" name="직사각형 12"/>
          <p:cNvSpPr>
            <a:spLocks noChangeArrowheads="1"/>
          </p:cNvSpPr>
          <p:nvPr/>
        </p:nvSpPr>
        <p:spPr bwMode="auto">
          <a:xfrm>
            <a:off x="595126" y="1070824"/>
            <a:ext cx="7848872" cy="5078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defRPr/>
            </a:pP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□ 고객 요구사항으로부터 핵심기능을 도출하고 제품 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Concept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연결</a:t>
            </a:r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2736056" y="1844824"/>
            <a:ext cx="4608512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그렇게 만들면 잘 팔리겠어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? ”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“ 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당신 같으면 그거 사겠어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? ”</a:t>
            </a:r>
          </a:p>
        </p:txBody>
      </p:sp>
    </p:spTree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[3]-② Value Proposition (NABC)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8" name="Picture 85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 rot="-3368813">
            <a:off x="2464932" y="679531"/>
            <a:ext cx="2037583" cy="676623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26270" y="2039953"/>
            <a:ext cx="5715854" cy="35448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0" name="Rectangle 6"/>
          <p:cNvSpPr>
            <a:spLocks noChangeArrowheads="1"/>
          </p:cNvSpPr>
          <p:nvPr/>
        </p:nvSpPr>
        <p:spPr bwMode="auto">
          <a:xfrm>
            <a:off x="7142193" y="2405088"/>
            <a:ext cx="2420400" cy="5847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>
            <a:prstShdw prst="shdw17" dist="17961" dir="2700000">
              <a:srgbClr val="3365FB">
                <a:gamma/>
                <a:shade val="60000"/>
                <a:invGamma/>
              </a:srgbClr>
            </a:prstShdw>
          </a:effectLst>
        </p:spPr>
        <p:txBody>
          <a:bodyPr wrap="square">
            <a:spAutoFit/>
          </a:bodyPr>
          <a:lstStyle/>
          <a:p>
            <a:pPr marL="0" marR="0" lvl="0" indent="0" algn="ctr" defTabSz="914400" rtl="0" eaLnBrk="0" fontAlgn="base" latinLnBrk="1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1" i="1" u="none" strike="noStrike" kern="1200" cap="none" spc="0" normalizeH="0" baseline="0" noProof="0" dirty="0">
                <a:ln>
                  <a:noFill/>
                </a:ln>
                <a:solidFill>
                  <a:srgbClr val="003366"/>
                </a:solidFill>
                <a:effectLst/>
                <a:uLnTx/>
                <a:uFillTx/>
                <a:latin typeface="Arial" pitchFamily="34" charset="0"/>
                <a:ea typeface="굴림" pitchFamily="50" charset="-127"/>
                <a:cs typeface="+mn-cs"/>
              </a:rPr>
              <a:t>Flexible Stage-Gate Approach</a:t>
            </a:r>
            <a:endParaRPr kumimoji="1" lang="en-US" sz="1600" b="1" i="1" u="none" strike="noStrike" kern="1200" cap="none" spc="0" normalizeH="0" baseline="0" noProof="0" dirty="0">
              <a:ln>
                <a:noFill/>
              </a:ln>
              <a:solidFill>
                <a:srgbClr val="003366"/>
              </a:solidFill>
              <a:effectLst/>
              <a:uLnTx/>
              <a:uFillTx/>
              <a:latin typeface="Arial" pitchFamily="34" charset="0"/>
              <a:ea typeface="굴림" pitchFamily="50" charset="-127"/>
              <a:cs typeface="+mn-cs"/>
            </a:endParaRPr>
          </a:p>
        </p:txBody>
      </p:sp>
      <p:sp>
        <p:nvSpPr>
          <p:cNvPr id="21" name="Rectangle 22"/>
          <p:cNvSpPr>
            <a:spLocks noChangeArrowheads="1"/>
          </p:cNvSpPr>
          <p:nvPr/>
        </p:nvSpPr>
        <p:spPr bwMode="auto">
          <a:xfrm>
            <a:off x="598277" y="884197"/>
            <a:ext cx="9144064" cy="900106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lIns="90487" tIns="44450" rIns="90487" bIns="44450" anchor="ctr" anchorCtr="0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</a:pP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 제품 </a:t>
            </a:r>
            <a:r>
              <a:rPr lang="en-US" altLang="ko-KR" sz="1600" b="1" dirty="0">
                <a:latin typeface="맑은 고딕" pitchFamily="50" charset="-127"/>
                <a:ea typeface="맑은 고딕" pitchFamily="50" charset="-127"/>
              </a:rPr>
              <a:t>Concept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의 타당성을 검증한 사업제안서 초안 작성</a:t>
            </a:r>
            <a:endParaRPr lang="en-US" altLang="ko-KR" sz="16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2" name="Group 23"/>
          <p:cNvGrpSpPr>
            <a:grpSpLocks/>
          </p:cNvGrpSpPr>
          <p:nvPr/>
        </p:nvGrpSpPr>
        <p:grpSpPr bwMode="auto">
          <a:xfrm>
            <a:off x="4540246" y="4560916"/>
            <a:ext cx="3357586" cy="1868480"/>
            <a:chOff x="936" y="1424"/>
            <a:chExt cx="3912" cy="2400"/>
          </a:xfrm>
        </p:grpSpPr>
        <p:sp>
          <p:nvSpPr>
            <p:cNvPr id="23" name="Line 24"/>
            <p:cNvSpPr>
              <a:spLocks noChangeShapeType="1"/>
            </p:cNvSpPr>
            <p:nvPr/>
          </p:nvSpPr>
          <p:spPr bwMode="auto">
            <a:xfrm flipV="1">
              <a:off x="2008" y="2616"/>
              <a:ext cx="1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4" name="Line 25"/>
            <p:cNvSpPr>
              <a:spLocks noChangeShapeType="1"/>
            </p:cNvSpPr>
            <p:nvPr/>
          </p:nvSpPr>
          <p:spPr bwMode="auto">
            <a:xfrm flipV="1">
              <a:off x="2880" y="1920"/>
              <a:ext cx="0" cy="1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5" name="Line 26"/>
            <p:cNvSpPr>
              <a:spLocks noChangeShapeType="1"/>
            </p:cNvSpPr>
            <p:nvPr/>
          </p:nvSpPr>
          <p:spPr bwMode="auto">
            <a:xfrm flipV="1">
              <a:off x="1496" y="1696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6" name="Line 27"/>
            <p:cNvSpPr>
              <a:spLocks noChangeShapeType="1"/>
            </p:cNvSpPr>
            <p:nvPr/>
          </p:nvSpPr>
          <p:spPr bwMode="auto">
            <a:xfrm flipV="1">
              <a:off x="2896" y="2624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7" name="Line 28"/>
            <p:cNvSpPr>
              <a:spLocks noChangeShapeType="1"/>
            </p:cNvSpPr>
            <p:nvPr/>
          </p:nvSpPr>
          <p:spPr bwMode="auto">
            <a:xfrm>
              <a:off x="2848" y="1728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8" name="Line 29"/>
            <p:cNvSpPr>
              <a:spLocks noChangeShapeType="1"/>
            </p:cNvSpPr>
            <p:nvPr/>
          </p:nvSpPr>
          <p:spPr bwMode="auto">
            <a:xfrm>
              <a:off x="1608" y="2736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29" name="AutoShape 30"/>
            <p:cNvSpPr>
              <a:spLocks noChangeArrowheads="1"/>
            </p:cNvSpPr>
            <p:nvPr/>
          </p:nvSpPr>
          <p:spPr bwMode="auto">
            <a:xfrm>
              <a:off x="2344" y="142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Need</a:t>
              </a:r>
            </a:p>
          </p:txBody>
        </p:sp>
        <p:sp>
          <p:nvSpPr>
            <p:cNvPr id="30" name="AutoShape 31"/>
            <p:cNvSpPr>
              <a:spLocks noChangeArrowheads="1"/>
            </p:cNvSpPr>
            <p:nvPr/>
          </p:nvSpPr>
          <p:spPr bwMode="auto">
            <a:xfrm>
              <a:off x="2344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Benefit</a:t>
              </a:r>
            </a:p>
          </p:txBody>
        </p:sp>
        <p:sp>
          <p:nvSpPr>
            <p:cNvPr id="31" name="AutoShape 32"/>
            <p:cNvSpPr>
              <a:spLocks noChangeArrowheads="1"/>
            </p:cNvSpPr>
            <p:nvPr/>
          </p:nvSpPr>
          <p:spPr bwMode="auto">
            <a:xfrm>
              <a:off x="377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Competition</a:t>
              </a:r>
            </a:p>
          </p:txBody>
        </p:sp>
        <p:sp>
          <p:nvSpPr>
            <p:cNvPr id="32" name="AutoShape 33"/>
            <p:cNvSpPr>
              <a:spLocks noChangeArrowheads="1"/>
            </p:cNvSpPr>
            <p:nvPr/>
          </p:nvSpPr>
          <p:spPr bwMode="auto">
            <a:xfrm>
              <a:off x="93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Approach</a:t>
              </a:r>
            </a:p>
          </p:txBody>
        </p:sp>
        <p:sp>
          <p:nvSpPr>
            <p:cNvPr id="33" name="AutoShape 34"/>
            <p:cNvSpPr>
              <a:spLocks noChangeArrowheads="1"/>
            </p:cNvSpPr>
            <p:nvPr/>
          </p:nvSpPr>
          <p:spPr bwMode="auto">
            <a:xfrm>
              <a:off x="2344" y="3160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ctr"/>
              <a:r>
                <a:rPr lang="en-US" altLang="ko-KR" b="1" dirty="0">
                  <a:latin typeface="맑은 고딕" pitchFamily="50" charset="-127"/>
                  <a:ea typeface="맑은 고딕" pitchFamily="50" charset="-127"/>
                </a:rPr>
                <a:t>Next Step</a:t>
              </a:r>
            </a:p>
          </p:txBody>
        </p:sp>
      </p:grpSp>
      <p:grpSp>
        <p:nvGrpSpPr>
          <p:cNvPr id="34" name="Group 23"/>
          <p:cNvGrpSpPr>
            <a:grpSpLocks/>
          </p:cNvGrpSpPr>
          <p:nvPr/>
        </p:nvGrpSpPr>
        <p:grpSpPr bwMode="auto">
          <a:xfrm>
            <a:off x="2967526" y="3714752"/>
            <a:ext cx="2587358" cy="1439852"/>
            <a:chOff x="936" y="1424"/>
            <a:chExt cx="3912" cy="2400"/>
          </a:xfrm>
        </p:grpSpPr>
        <p:sp>
          <p:nvSpPr>
            <p:cNvPr id="35" name="Line 24"/>
            <p:cNvSpPr>
              <a:spLocks noChangeShapeType="1"/>
            </p:cNvSpPr>
            <p:nvPr/>
          </p:nvSpPr>
          <p:spPr bwMode="auto">
            <a:xfrm flipV="1">
              <a:off x="2008" y="2616"/>
              <a:ext cx="1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6" name="Line 25"/>
            <p:cNvSpPr>
              <a:spLocks noChangeShapeType="1"/>
            </p:cNvSpPr>
            <p:nvPr/>
          </p:nvSpPr>
          <p:spPr bwMode="auto">
            <a:xfrm flipV="1">
              <a:off x="2880" y="1920"/>
              <a:ext cx="0" cy="1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7" name="Line 26"/>
            <p:cNvSpPr>
              <a:spLocks noChangeShapeType="1"/>
            </p:cNvSpPr>
            <p:nvPr/>
          </p:nvSpPr>
          <p:spPr bwMode="auto">
            <a:xfrm flipV="1">
              <a:off x="1496" y="1696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8" name="Line 27"/>
            <p:cNvSpPr>
              <a:spLocks noChangeShapeType="1"/>
            </p:cNvSpPr>
            <p:nvPr/>
          </p:nvSpPr>
          <p:spPr bwMode="auto">
            <a:xfrm flipV="1">
              <a:off x="2896" y="2624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39" name="Line 28"/>
            <p:cNvSpPr>
              <a:spLocks noChangeShapeType="1"/>
            </p:cNvSpPr>
            <p:nvPr/>
          </p:nvSpPr>
          <p:spPr bwMode="auto">
            <a:xfrm>
              <a:off x="2848" y="1728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0" name="Line 29"/>
            <p:cNvSpPr>
              <a:spLocks noChangeShapeType="1"/>
            </p:cNvSpPr>
            <p:nvPr/>
          </p:nvSpPr>
          <p:spPr bwMode="auto">
            <a:xfrm>
              <a:off x="1608" y="2736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1" name="AutoShape 30"/>
            <p:cNvSpPr>
              <a:spLocks noChangeArrowheads="1"/>
            </p:cNvSpPr>
            <p:nvPr/>
          </p:nvSpPr>
          <p:spPr bwMode="auto">
            <a:xfrm>
              <a:off x="2344" y="142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42" name="AutoShape 31"/>
            <p:cNvSpPr>
              <a:spLocks noChangeArrowheads="1"/>
            </p:cNvSpPr>
            <p:nvPr/>
          </p:nvSpPr>
          <p:spPr bwMode="auto">
            <a:xfrm>
              <a:off x="2344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43" name="AutoShape 32"/>
            <p:cNvSpPr>
              <a:spLocks noChangeArrowheads="1"/>
            </p:cNvSpPr>
            <p:nvPr/>
          </p:nvSpPr>
          <p:spPr bwMode="auto">
            <a:xfrm>
              <a:off x="377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44" name="AutoShape 33"/>
            <p:cNvSpPr>
              <a:spLocks noChangeArrowheads="1"/>
            </p:cNvSpPr>
            <p:nvPr/>
          </p:nvSpPr>
          <p:spPr bwMode="auto">
            <a:xfrm>
              <a:off x="93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45" name="AutoShape 34"/>
            <p:cNvSpPr>
              <a:spLocks noChangeArrowheads="1"/>
            </p:cNvSpPr>
            <p:nvPr/>
          </p:nvSpPr>
          <p:spPr bwMode="auto">
            <a:xfrm>
              <a:off x="2344" y="3160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</p:grpSp>
      <p:grpSp>
        <p:nvGrpSpPr>
          <p:cNvPr id="46" name="Group 23"/>
          <p:cNvGrpSpPr>
            <a:grpSpLocks/>
          </p:cNvGrpSpPr>
          <p:nvPr/>
        </p:nvGrpSpPr>
        <p:grpSpPr bwMode="auto">
          <a:xfrm>
            <a:off x="1754164" y="3060718"/>
            <a:ext cx="1945502" cy="1082662"/>
            <a:chOff x="936" y="1424"/>
            <a:chExt cx="3912" cy="2400"/>
          </a:xfrm>
        </p:grpSpPr>
        <p:sp>
          <p:nvSpPr>
            <p:cNvPr id="47" name="Line 24"/>
            <p:cNvSpPr>
              <a:spLocks noChangeShapeType="1"/>
            </p:cNvSpPr>
            <p:nvPr/>
          </p:nvSpPr>
          <p:spPr bwMode="auto">
            <a:xfrm flipV="1">
              <a:off x="2008" y="2616"/>
              <a:ext cx="1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8" name="Line 25"/>
            <p:cNvSpPr>
              <a:spLocks noChangeShapeType="1"/>
            </p:cNvSpPr>
            <p:nvPr/>
          </p:nvSpPr>
          <p:spPr bwMode="auto">
            <a:xfrm flipV="1">
              <a:off x="2880" y="1920"/>
              <a:ext cx="0" cy="1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49" name="Line 26"/>
            <p:cNvSpPr>
              <a:spLocks noChangeShapeType="1"/>
            </p:cNvSpPr>
            <p:nvPr/>
          </p:nvSpPr>
          <p:spPr bwMode="auto">
            <a:xfrm flipV="1">
              <a:off x="1496" y="1696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0" name="Line 27"/>
            <p:cNvSpPr>
              <a:spLocks noChangeShapeType="1"/>
            </p:cNvSpPr>
            <p:nvPr/>
          </p:nvSpPr>
          <p:spPr bwMode="auto">
            <a:xfrm flipV="1">
              <a:off x="2896" y="2624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1" name="Line 28"/>
            <p:cNvSpPr>
              <a:spLocks noChangeShapeType="1"/>
            </p:cNvSpPr>
            <p:nvPr/>
          </p:nvSpPr>
          <p:spPr bwMode="auto">
            <a:xfrm>
              <a:off x="2848" y="1728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2" name="Line 29"/>
            <p:cNvSpPr>
              <a:spLocks noChangeShapeType="1"/>
            </p:cNvSpPr>
            <p:nvPr/>
          </p:nvSpPr>
          <p:spPr bwMode="auto">
            <a:xfrm>
              <a:off x="1608" y="2736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53" name="AutoShape 30"/>
            <p:cNvSpPr>
              <a:spLocks noChangeArrowheads="1"/>
            </p:cNvSpPr>
            <p:nvPr/>
          </p:nvSpPr>
          <p:spPr bwMode="auto">
            <a:xfrm>
              <a:off x="2344" y="142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54" name="AutoShape 31"/>
            <p:cNvSpPr>
              <a:spLocks noChangeArrowheads="1"/>
            </p:cNvSpPr>
            <p:nvPr/>
          </p:nvSpPr>
          <p:spPr bwMode="auto">
            <a:xfrm>
              <a:off x="2344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55" name="AutoShape 32"/>
            <p:cNvSpPr>
              <a:spLocks noChangeArrowheads="1"/>
            </p:cNvSpPr>
            <p:nvPr/>
          </p:nvSpPr>
          <p:spPr bwMode="auto">
            <a:xfrm>
              <a:off x="377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56" name="AutoShape 33"/>
            <p:cNvSpPr>
              <a:spLocks noChangeArrowheads="1"/>
            </p:cNvSpPr>
            <p:nvPr/>
          </p:nvSpPr>
          <p:spPr bwMode="auto">
            <a:xfrm>
              <a:off x="93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57" name="AutoShape 34"/>
            <p:cNvSpPr>
              <a:spLocks noChangeArrowheads="1"/>
            </p:cNvSpPr>
            <p:nvPr/>
          </p:nvSpPr>
          <p:spPr bwMode="auto">
            <a:xfrm>
              <a:off x="2344" y="3160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</p:grpSp>
      <p:grpSp>
        <p:nvGrpSpPr>
          <p:cNvPr id="58" name="Group 23"/>
          <p:cNvGrpSpPr>
            <a:grpSpLocks/>
          </p:cNvGrpSpPr>
          <p:nvPr/>
        </p:nvGrpSpPr>
        <p:grpSpPr bwMode="auto">
          <a:xfrm>
            <a:off x="825470" y="2500306"/>
            <a:ext cx="1560388" cy="868348"/>
            <a:chOff x="936" y="1424"/>
            <a:chExt cx="3912" cy="2400"/>
          </a:xfrm>
        </p:grpSpPr>
        <p:sp>
          <p:nvSpPr>
            <p:cNvPr id="59" name="Line 24"/>
            <p:cNvSpPr>
              <a:spLocks noChangeShapeType="1"/>
            </p:cNvSpPr>
            <p:nvPr/>
          </p:nvSpPr>
          <p:spPr bwMode="auto">
            <a:xfrm flipV="1">
              <a:off x="2008" y="2616"/>
              <a:ext cx="1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0" name="Line 25"/>
            <p:cNvSpPr>
              <a:spLocks noChangeShapeType="1"/>
            </p:cNvSpPr>
            <p:nvPr/>
          </p:nvSpPr>
          <p:spPr bwMode="auto">
            <a:xfrm flipV="1">
              <a:off x="2880" y="1920"/>
              <a:ext cx="0" cy="1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1" name="Line 26"/>
            <p:cNvSpPr>
              <a:spLocks noChangeShapeType="1"/>
            </p:cNvSpPr>
            <p:nvPr/>
          </p:nvSpPr>
          <p:spPr bwMode="auto">
            <a:xfrm flipV="1">
              <a:off x="1496" y="1696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2" name="Line 27"/>
            <p:cNvSpPr>
              <a:spLocks noChangeShapeType="1"/>
            </p:cNvSpPr>
            <p:nvPr/>
          </p:nvSpPr>
          <p:spPr bwMode="auto">
            <a:xfrm flipV="1">
              <a:off x="2896" y="2624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3" name="Line 28"/>
            <p:cNvSpPr>
              <a:spLocks noChangeShapeType="1"/>
            </p:cNvSpPr>
            <p:nvPr/>
          </p:nvSpPr>
          <p:spPr bwMode="auto">
            <a:xfrm>
              <a:off x="2848" y="1728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4" name="Line 29"/>
            <p:cNvSpPr>
              <a:spLocks noChangeShapeType="1"/>
            </p:cNvSpPr>
            <p:nvPr/>
          </p:nvSpPr>
          <p:spPr bwMode="auto">
            <a:xfrm>
              <a:off x="1608" y="2736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65" name="AutoShape 30"/>
            <p:cNvSpPr>
              <a:spLocks noChangeArrowheads="1"/>
            </p:cNvSpPr>
            <p:nvPr/>
          </p:nvSpPr>
          <p:spPr bwMode="auto">
            <a:xfrm>
              <a:off x="2344" y="142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66" name="AutoShape 31"/>
            <p:cNvSpPr>
              <a:spLocks noChangeArrowheads="1"/>
            </p:cNvSpPr>
            <p:nvPr/>
          </p:nvSpPr>
          <p:spPr bwMode="auto">
            <a:xfrm>
              <a:off x="2344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67" name="AutoShape 32"/>
            <p:cNvSpPr>
              <a:spLocks noChangeArrowheads="1"/>
            </p:cNvSpPr>
            <p:nvPr/>
          </p:nvSpPr>
          <p:spPr bwMode="auto">
            <a:xfrm>
              <a:off x="377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68" name="AutoShape 33"/>
            <p:cNvSpPr>
              <a:spLocks noChangeArrowheads="1"/>
            </p:cNvSpPr>
            <p:nvPr/>
          </p:nvSpPr>
          <p:spPr bwMode="auto">
            <a:xfrm>
              <a:off x="93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69" name="AutoShape 34"/>
            <p:cNvSpPr>
              <a:spLocks noChangeArrowheads="1"/>
            </p:cNvSpPr>
            <p:nvPr/>
          </p:nvSpPr>
          <p:spPr bwMode="auto">
            <a:xfrm>
              <a:off x="2344" y="3160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</p:grpSp>
      <p:grpSp>
        <p:nvGrpSpPr>
          <p:cNvPr id="70" name="Group 23"/>
          <p:cNvGrpSpPr>
            <a:grpSpLocks/>
          </p:cNvGrpSpPr>
          <p:nvPr/>
        </p:nvGrpSpPr>
        <p:grpSpPr bwMode="auto">
          <a:xfrm>
            <a:off x="182528" y="2143116"/>
            <a:ext cx="1046903" cy="582596"/>
            <a:chOff x="936" y="1424"/>
            <a:chExt cx="3912" cy="2400"/>
          </a:xfrm>
        </p:grpSpPr>
        <p:sp>
          <p:nvSpPr>
            <p:cNvPr id="71" name="Line 24"/>
            <p:cNvSpPr>
              <a:spLocks noChangeShapeType="1"/>
            </p:cNvSpPr>
            <p:nvPr/>
          </p:nvSpPr>
          <p:spPr bwMode="auto">
            <a:xfrm flipV="1">
              <a:off x="2008" y="2616"/>
              <a:ext cx="1808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2" name="Line 25"/>
            <p:cNvSpPr>
              <a:spLocks noChangeShapeType="1"/>
            </p:cNvSpPr>
            <p:nvPr/>
          </p:nvSpPr>
          <p:spPr bwMode="auto">
            <a:xfrm flipV="1">
              <a:off x="2880" y="1920"/>
              <a:ext cx="0" cy="1456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3" name="Line 26"/>
            <p:cNvSpPr>
              <a:spLocks noChangeShapeType="1"/>
            </p:cNvSpPr>
            <p:nvPr/>
          </p:nvSpPr>
          <p:spPr bwMode="auto">
            <a:xfrm flipV="1">
              <a:off x="1496" y="1696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4" name="Line 27"/>
            <p:cNvSpPr>
              <a:spLocks noChangeShapeType="1"/>
            </p:cNvSpPr>
            <p:nvPr/>
          </p:nvSpPr>
          <p:spPr bwMode="auto">
            <a:xfrm flipV="1">
              <a:off x="2896" y="2624"/>
              <a:ext cx="1416" cy="888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5" name="Line 28"/>
            <p:cNvSpPr>
              <a:spLocks noChangeShapeType="1"/>
            </p:cNvSpPr>
            <p:nvPr/>
          </p:nvSpPr>
          <p:spPr bwMode="auto">
            <a:xfrm>
              <a:off x="2848" y="1728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6" name="Line 29"/>
            <p:cNvSpPr>
              <a:spLocks noChangeShapeType="1"/>
            </p:cNvSpPr>
            <p:nvPr/>
          </p:nvSpPr>
          <p:spPr bwMode="auto">
            <a:xfrm>
              <a:off x="1608" y="2736"/>
              <a:ext cx="1424" cy="848"/>
            </a:xfrm>
            <a:prstGeom prst="line">
              <a:avLst/>
            </a:prstGeom>
            <a:noFill/>
            <a:ln w="127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ko-KR" altLang="en-US"/>
            </a:p>
          </p:txBody>
        </p:sp>
        <p:sp>
          <p:nvSpPr>
            <p:cNvPr id="77" name="AutoShape 30"/>
            <p:cNvSpPr>
              <a:spLocks noChangeArrowheads="1"/>
            </p:cNvSpPr>
            <p:nvPr/>
          </p:nvSpPr>
          <p:spPr bwMode="auto">
            <a:xfrm>
              <a:off x="2344" y="142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78" name="AutoShape 31"/>
            <p:cNvSpPr>
              <a:spLocks noChangeArrowheads="1"/>
            </p:cNvSpPr>
            <p:nvPr/>
          </p:nvSpPr>
          <p:spPr bwMode="auto">
            <a:xfrm>
              <a:off x="2344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79" name="AutoShape 32"/>
            <p:cNvSpPr>
              <a:spLocks noChangeArrowheads="1"/>
            </p:cNvSpPr>
            <p:nvPr/>
          </p:nvSpPr>
          <p:spPr bwMode="auto">
            <a:xfrm>
              <a:off x="377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80" name="AutoShape 33"/>
            <p:cNvSpPr>
              <a:spLocks noChangeArrowheads="1"/>
            </p:cNvSpPr>
            <p:nvPr/>
          </p:nvSpPr>
          <p:spPr bwMode="auto">
            <a:xfrm>
              <a:off x="936" y="2284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  <p:sp>
          <p:nvSpPr>
            <p:cNvPr id="81" name="AutoShape 34"/>
            <p:cNvSpPr>
              <a:spLocks noChangeArrowheads="1"/>
            </p:cNvSpPr>
            <p:nvPr/>
          </p:nvSpPr>
          <p:spPr bwMode="auto">
            <a:xfrm>
              <a:off x="2344" y="3160"/>
              <a:ext cx="1072" cy="664"/>
            </a:xfrm>
            <a:prstGeom prst="flowChartDecision">
              <a:avLst/>
            </a:prstGeom>
            <a:solidFill>
              <a:srgbClr val="A6C9FC"/>
            </a:solidFill>
            <a:ln w="28575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 altLang="ko-KR">
                <a:ea typeface="굴림" pitchFamily="50" charset="-127"/>
              </a:endParaRPr>
            </a:p>
          </p:txBody>
        </p:sp>
      </p:grpSp>
      <p:sp>
        <p:nvSpPr>
          <p:cNvPr id="82" name="TextBox 81"/>
          <p:cNvSpPr txBox="1"/>
          <p:nvPr/>
        </p:nvSpPr>
        <p:spPr>
          <a:xfrm>
            <a:off x="450034" y="5199473"/>
            <a:ext cx="411081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“ 3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분 안에 그거 설명해 봐 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100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200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3000"/>
                            </p:stCondLst>
                            <p:childTnLst>
                              <p:par>
                                <p:cTn id="14" presetID="1" presetClass="entr" presetSubtype="0" fill="hold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[3]-③ Business Model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8" name="직사각형 17"/>
          <p:cNvSpPr/>
          <p:nvPr/>
        </p:nvSpPr>
        <p:spPr>
          <a:xfrm>
            <a:off x="611156" y="1083915"/>
            <a:ext cx="9001188" cy="5078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>
              <a:lnSpc>
                <a:spcPct val="15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□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 실현을 위한 전략적 청사진 제시</a:t>
            </a:r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9" name="Picture 2" descr="Business Model Canva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68412" y="2808288"/>
            <a:ext cx="4572032" cy="3429024"/>
          </a:xfrm>
          <a:prstGeom prst="rect">
            <a:avLst/>
          </a:prstGeom>
          <a:noFill/>
        </p:spPr>
      </p:pic>
      <p:sp>
        <p:nvSpPr>
          <p:cNvPr id="20" name="직사각형 19"/>
          <p:cNvSpPr/>
          <p:nvPr/>
        </p:nvSpPr>
        <p:spPr>
          <a:xfrm>
            <a:off x="6540510" y="3379792"/>
            <a:ext cx="3000396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defTabSz="762000"/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* Business Model Canvas</a:t>
            </a:r>
          </a:p>
          <a:p>
            <a:pPr defTabSz="762000"/>
            <a:endParaRPr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/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-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기업이 어떻게 수익을 창출해 </a:t>
            </a:r>
            <a:endParaRPr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/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내는지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building block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</a:t>
            </a:r>
            <a:endParaRPr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/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그 원리를 설명</a:t>
            </a:r>
            <a:endParaRPr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defTabSz="762000"/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-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고객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인프라</a:t>
            </a:r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</a:p>
          <a:p>
            <a:pPr defTabSz="762000"/>
            <a:r>
              <a:rPr lang="en-US" altLang="ko-KR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4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사업 타당성 분석 등 포괄</a:t>
            </a:r>
            <a:endParaRPr lang="en-US" altLang="ko-KR" sz="14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871960" y="1844824"/>
            <a:ext cx="6480720" cy="9561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사업계획서가 이렇게 되었나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?  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그래서 어쩔 건데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? “</a:t>
            </a:r>
          </a:p>
          <a:p>
            <a:pPr algn="ctr">
              <a:lnSpc>
                <a:spcPct val="150000"/>
              </a:lnSpc>
            </a:pP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“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조금 더 구체화 해봐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＂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참조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]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기본과정 </a:t>
            </a:r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&amp; </a:t>
            </a:r>
            <a:r>
              <a:rPr lang="ko-KR" altLang="en-US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전문과정</a:t>
            </a:r>
          </a:p>
        </p:txBody>
      </p:sp>
      <p:sp>
        <p:nvSpPr>
          <p:cNvPr id="412" name="직사각형 411"/>
          <p:cNvSpPr/>
          <p:nvPr/>
        </p:nvSpPr>
        <p:spPr>
          <a:xfrm>
            <a:off x="1185584" y="3010757"/>
            <a:ext cx="5188174" cy="247160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50000"/>
              </a:schemeClr>
            </a:solidFill>
            <a:prstDash val="soli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anchor="t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① 환경 분석 </a:t>
            </a:r>
            <a:r>
              <a:rPr kumimoji="1" lang="en-US" altLang="ko-KR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</a:t>
            </a:r>
            <a:r>
              <a:rPr kumimoji="1" lang="en-US" altLang="ko-KR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제품</a:t>
            </a:r>
            <a:r>
              <a:rPr kumimoji="1" lang="en-US" altLang="ko-KR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kumimoji="1" lang="en-US" altLang="ko-KR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440" name="직사각형 439"/>
          <p:cNvSpPr/>
          <p:nvPr/>
        </p:nvSpPr>
        <p:spPr>
          <a:xfrm>
            <a:off x="1248481" y="3396127"/>
            <a:ext cx="5048780" cy="846645"/>
          </a:xfrm>
          <a:prstGeom prst="rect">
            <a:avLst/>
          </a:prstGeom>
          <a:solidFill>
            <a:srgbClr val="CCECFF">
              <a:alpha val="50196"/>
            </a:srgbClr>
          </a:solidFill>
          <a:ln w="285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anchor="t" anchorCtr="0">
            <a:noAutofit/>
          </a:bodyPr>
          <a:lstStyle/>
          <a:p>
            <a:pPr algn="ctr"/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②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 기반 기회 발굴</a:t>
            </a:r>
          </a:p>
        </p:txBody>
      </p:sp>
      <p:sp>
        <p:nvSpPr>
          <p:cNvPr id="856" name="오각형 855"/>
          <p:cNvSpPr/>
          <p:nvPr/>
        </p:nvSpPr>
        <p:spPr>
          <a:xfrm>
            <a:off x="3925864" y="4010179"/>
            <a:ext cx="3469431" cy="138120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lang="ko-KR" altLang="en-US" sz="1200" b="1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4" name="직사각형 823"/>
          <p:cNvSpPr/>
          <p:nvPr/>
        </p:nvSpPr>
        <p:spPr>
          <a:xfrm>
            <a:off x="1248481" y="5662513"/>
            <a:ext cx="5112000" cy="655518"/>
          </a:xfrm>
          <a:prstGeom prst="rect">
            <a:avLst/>
          </a:prstGeom>
          <a:solidFill>
            <a:srgbClr val="FFCC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Infra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구축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조직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자원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프로세스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12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1" name="오각형 30"/>
          <p:cNvSpPr/>
          <p:nvPr/>
        </p:nvSpPr>
        <p:spPr>
          <a:xfrm>
            <a:off x="1248481" y="4010179"/>
            <a:ext cx="5354767" cy="1381202"/>
          </a:xfrm>
          <a:prstGeom prst="homePlate">
            <a:avLst>
              <a:gd name="adj" fmla="val 35774"/>
            </a:avLst>
          </a:prstGeom>
          <a:solidFill>
            <a:srgbClr val="3333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5" name="오각형 854"/>
          <p:cNvSpPr/>
          <p:nvPr/>
        </p:nvSpPr>
        <p:spPr>
          <a:xfrm>
            <a:off x="215776" y="4045611"/>
            <a:ext cx="1185698" cy="133516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 err="1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비젼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&amp;</a:t>
            </a: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5" name="오각형 824"/>
          <p:cNvSpPr/>
          <p:nvPr/>
        </p:nvSpPr>
        <p:spPr>
          <a:xfrm>
            <a:off x="4461340" y="4060222"/>
            <a:ext cx="1850363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⑤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endParaRPr kumimoji="1" lang="en-US" altLang="ko-KR" sz="12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/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계획 수립</a:t>
            </a:r>
          </a:p>
        </p:txBody>
      </p:sp>
      <p:sp>
        <p:nvSpPr>
          <p:cNvPr id="826" name="오각형 825"/>
          <p:cNvSpPr/>
          <p:nvPr/>
        </p:nvSpPr>
        <p:spPr>
          <a:xfrm>
            <a:off x="3237394" y="4060222"/>
            <a:ext cx="1376940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IP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관리</a:t>
            </a:r>
          </a:p>
        </p:txBody>
      </p:sp>
      <p:sp>
        <p:nvSpPr>
          <p:cNvPr id="827" name="오각형 826"/>
          <p:cNvSpPr/>
          <p:nvPr/>
        </p:nvSpPr>
        <p:spPr>
          <a:xfrm>
            <a:off x="1324977" y="4060222"/>
            <a:ext cx="2081658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③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</a:t>
            </a:r>
            <a:endParaRPr kumimoji="1" lang="en-US" altLang="ko-KR" sz="12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/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계획 수립</a:t>
            </a:r>
          </a:p>
        </p:txBody>
      </p:sp>
      <p:sp>
        <p:nvSpPr>
          <p:cNvPr id="32" name="오각형 31"/>
          <p:cNvSpPr/>
          <p:nvPr/>
        </p:nvSpPr>
        <p:spPr>
          <a:xfrm>
            <a:off x="3731499" y="4691658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⑥ 사업개발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(D&amp;E)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0" name="오각형 849"/>
          <p:cNvSpPr/>
          <p:nvPr/>
        </p:nvSpPr>
        <p:spPr>
          <a:xfrm>
            <a:off x="1324979" y="4685695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④ 연구개발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err="1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26" name="한쪽 모서리가 잘린 사각형 25"/>
          <p:cNvSpPr/>
          <p:nvPr/>
        </p:nvSpPr>
        <p:spPr>
          <a:xfrm>
            <a:off x="1087091" y="2907193"/>
            <a:ext cx="2592000" cy="2664000"/>
          </a:xfrm>
          <a:prstGeom prst="snip1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kern="12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7" name="한쪽 모서리가 잘린 사각형 46"/>
          <p:cNvSpPr/>
          <p:nvPr/>
        </p:nvSpPr>
        <p:spPr>
          <a:xfrm>
            <a:off x="3823395" y="2907193"/>
            <a:ext cx="2592000" cy="2664000"/>
          </a:xfrm>
          <a:prstGeom prst="snip1Rect">
            <a:avLst>
              <a:gd name="adj" fmla="val 0"/>
            </a:avLst>
          </a:prstGeom>
          <a:noFill/>
          <a:ln w="28575">
            <a:solidFill>
              <a:srgbClr val="FF0000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tIns="144000" rtlCol="0" anchor="t" anchorCtr="0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400" b="1" kern="1200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1539751" y="2204864"/>
            <a:ext cx="168668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Basic Module 1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(Research)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9" name="TextBox 48"/>
          <p:cNvSpPr txBox="1"/>
          <p:nvPr/>
        </p:nvSpPr>
        <p:spPr>
          <a:xfrm>
            <a:off x="4266725" y="2204864"/>
            <a:ext cx="17053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Basic Module 2</a:t>
            </a:r>
          </a:p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(Development)</a:t>
            </a:r>
            <a:endParaRPr lang="ko-KR" altLang="en-US" sz="1600" b="1" dirty="0">
              <a:solidFill>
                <a:srgbClr val="FF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7344568" y="2307069"/>
            <a:ext cx="20535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600" b="1" dirty="0">
                <a:solidFill>
                  <a:srgbClr val="FF0000"/>
                </a:solidFill>
                <a:latin typeface="맑은 고딕" pitchFamily="50" charset="-127"/>
                <a:ea typeface="맑은 고딕" pitchFamily="50" charset="-127"/>
              </a:rPr>
              <a:t>Advanced Modules</a:t>
            </a:r>
          </a:p>
        </p:txBody>
      </p:sp>
      <p:sp>
        <p:nvSpPr>
          <p:cNvPr id="51" name="TextBox 50"/>
          <p:cNvSpPr txBox="1"/>
          <p:nvPr/>
        </p:nvSpPr>
        <p:spPr>
          <a:xfrm>
            <a:off x="7344568" y="2717631"/>
            <a:ext cx="2339102" cy="17186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① 환경 분석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기술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제품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사업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) </a:t>
            </a: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② 기술 기반 기회 발굴</a:t>
            </a:r>
            <a:endParaRPr lang="en-US" altLang="ko-KR" sz="1200" b="1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③ 연구개발 전략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계획 수립</a:t>
            </a:r>
            <a:endParaRPr lang="en-US" altLang="ko-KR" sz="1200" b="1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④ 연구개발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err="1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⑤ 사업 전략</a:t>
            </a:r>
            <a:r>
              <a:rPr lang="en-US" altLang="ko-KR" sz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계획 수립</a:t>
            </a:r>
            <a:endParaRPr lang="en-US" altLang="ko-KR" sz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⑥ 사업개발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(D&amp;E)</a:t>
            </a:r>
          </a:p>
        </p:txBody>
      </p:sp>
      <p:sp>
        <p:nvSpPr>
          <p:cNvPr id="52" name="Text Box 51"/>
          <p:cNvSpPr txBox="1">
            <a:spLocks noChangeArrowheads="1"/>
          </p:cNvSpPr>
          <p:nvPr/>
        </p:nvSpPr>
        <p:spPr bwMode="auto">
          <a:xfrm>
            <a:off x="529566" y="1078494"/>
            <a:ext cx="8860532" cy="936104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t" anchorCtr="0">
            <a:no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R" sz="18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□ MOT Framework</a:t>
            </a:r>
            <a:r>
              <a:rPr kumimoji="1" lang="ko-KR" altLang="en-US" sz="18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의 주요 </a:t>
            </a:r>
            <a:r>
              <a:rPr kumimoji="1" lang="en-US" altLang="ko-KR" sz="18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Module</a:t>
            </a:r>
            <a:r>
              <a:rPr kumimoji="1" lang="ko-KR" altLang="en-US" sz="18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들을</a:t>
            </a:r>
            <a:r>
              <a:rPr kumimoji="1" lang="en-US" altLang="ko-KR" sz="18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ko-KR" altLang="en-US" sz="18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포괄하는 </a:t>
            </a:r>
            <a:r>
              <a:rPr kumimoji="1" lang="ko-KR" altLang="en-US" sz="18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기본과정 </a:t>
            </a:r>
            <a:r>
              <a:rPr lang="en-US" altLang="ko-KR" sz="18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(Basic Module)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과</a:t>
            </a:r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개별 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module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주요기능을 학습하는 </a:t>
            </a:r>
            <a:r>
              <a:rPr lang="ko-KR" altLang="en-US" sz="18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전문과정 </a:t>
            </a:r>
            <a:r>
              <a:rPr lang="en-US" altLang="ko-KR" sz="18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(Advanced Module)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으로 구성</a:t>
            </a:r>
            <a:endParaRPr lang="en-US" altLang="ko-KR" sz="18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7864764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682593" y="2719984"/>
            <a:ext cx="8715437" cy="923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I. </a:t>
            </a:r>
            <a:r>
              <a:rPr lang="ko-KR" altLang="en-US" sz="36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개  요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extBox 4"/>
          <p:cNvSpPr txBox="1">
            <a:spLocks noChangeArrowheads="1"/>
          </p:cNvSpPr>
          <p:nvPr/>
        </p:nvSpPr>
        <p:spPr bwMode="auto">
          <a:xfrm>
            <a:off x="682593" y="2719984"/>
            <a:ext cx="8715437" cy="923330"/>
          </a:xfrm>
          <a:prstGeom prst="rect">
            <a:avLst/>
          </a:prstGeom>
          <a:noFill/>
          <a:ln w="9525">
            <a:solidFill>
              <a:schemeClr val="bg1">
                <a:lumMod val="85000"/>
              </a:schemeClr>
            </a:solidFill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ko-KR" sz="36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II. </a:t>
            </a:r>
            <a:r>
              <a:rPr lang="ko-KR" altLang="en-US" sz="3600" b="1" spc="-150" dirty="0">
                <a:solidFill>
                  <a:srgbClr val="000000"/>
                </a:solidFill>
                <a:effectLst>
                  <a:outerShdw blurRad="165100" algn="ctr" rotWithShape="0">
                    <a:prstClr val="black">
                      <a:alpha val="80000"/>
                    </a:prstClr>
                  </a:outerShdw>
                </a:effectLst>
                <a:latin typeface="맑은 고딕" pitchFamily="50" charset="-127"/>
                <a:ea typeface="맑은 고딕" pitchFamily="50" charset="-127"/>
              </a:rPr>
              <a:t>교육과정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8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969006" y="3560770"/>
            <a:ext cx="3714776" cy="122555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44139" name="Text Box 32"/>
          <p:cNvSpPr txBox="1">
            <a:spLocks noChangeArrowheads="1"/>
          </p:cNvSpPr>
          <p:nvPr/>
        </p:nvSpPr>
        <p:spPr bwMode="auto">
          <a:xfrm>
            <a:off x="396842" y="2643182"/>
            <a:ext cx="1857388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atinLnBrk="1">
              <a:spcBef>
                <a:spcPct val="50000"/>
              </a:spcBef>
              <a:buFont typeface="Arial" charset="0"/>
              <a:buChar char="•"/>
            </a:pPr>
            <a:r>
              <a:rPr kumimoji="1" lang="ko-KR" altLang="en-US" sz="1200" b="0" dirty="0">
                <a:latin typeface="맑은 고딕" pitchFamily="50" charset="-127"/>
                <a:ea typeface="맑은 고딕" pitchFamily="50" charset="-127"/>
              </a:rPr>
              <a:t>연구개발 과제발굴</a:t>
            </a:r>
          </a:p>
          <a:p>
            <a:pPr latinLnBrk="1">
              <a:spcBef>
                <a:spcPct val="50000"/>
              </a:spcBef>
              <a:buFont typeface="Arial" charset="0"/>
              <a:buChar char="•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연구개발 전략수립</a:t>
            </a:r>
            <a:endParaRPr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spcBef>
                <a:spcPct val="50000"/>
              </a:spcBef>
              <a:buFont typeface="Arial" charset="0"/>
              <a:buChar char="•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과제계획 수립 </a:t>
            </a:r>
            <a:endParaRPr kumimoji="1" lang="ko-KR" altLang="en-US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4141" name="Text Box 32"/>
          <p:cNvSpPr txBox="1">
            <a:spLocks noChangeArrowheads="1"/>
          </p:cNvSpPr>
          <p:nvPr/>
        </p:nvSpPr>
        <p:spPr bwMode="auto">
          <a:xfrm>
            <a:off x="1182660" y="5598399"/>
            <a:ext cx="2143882" cy="83099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atinLnBrk="1">
              <a:spcBef>
                <a:spcPct val="50000"/>
              </a:spcBef>
              <a:buFont typeface="Arial" charset="0"/>
              <a:buChar char="•"/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데이터 분석</a:t>
            </a:r>
            <a:endParaRPr kumimoji="1" lang="en-US" altLang="ko-KR" sz="120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spcBef>
                <a:spcPct val="50000"/>
              </a:spcBef>
              <a:buFont typeface="Arial" charset="0"/>
              <a:buChar char="•"/>
            </a:pPr>
            <a:r>
              <a:rPr kumimoji="1" lang="ko-KR" altLang="en-US" sz="1200" dirty="0">
                <a:latin typeface="맑은 고딕" pitchFamily="50" charset="-127"/>
                <a:ea typeface="맑은 고딕" pitchFamily="50" charset="-127"/>
              </a:rPr>
              <a:t>실험계획법</a:t>
            </a:r>
          </a:p>
          <a:p>
            <a:pPr latinLnBrk="1">
              <a:spcBef>
                <a:spcPct val="50000"/>
              </a:spcBef>
              <a:buFont typeface="Arial" charset="0"/>
              <a:buChar char="•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개발제품 설계최적화</a:t>
            </a:r>
            <a:endParaRPr kumimoji="1" lang="ko-KR" altLang="en-US" sz="1200" b="0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4142" name="Text Box 32"/>
          <p:cNvSpPr txBox="1">
            <a:spLocks noChangeArrowheads="1"/>
          </p:cNvSpPr>
          <p:nvPr/>
        </p:nvSpPr>
        <p:spPr bwMode="auto">
          <a:xfrm>
            <a:off x="3040790" y="5598399"/>
            <a:ext cx="1765859" cy="823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177800" indent="-1778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latinLnBrk="1">
              <a:spcBef>
                <a:spcPct val="50000"/>
              </a:spcBef>
              <a:buFont typeface="Arial" charset="0"/>
              <a:buChar char="•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양산조기 안정화</a:t>
            </a:r>
            <a:endParaRPr kumimoji="1" lang="ko-KR" altLang="en-US" sz="1200" b="0" dirty="0">
              <a:latin typeface="맑은 고딕" pitchFamily="50" charset="-127"/>
              <a:ea typeface="맑은 고딕" pitchFamily="50" charset="-127"/>
            </a:endParaRPr>
          </a:p>
          <a:p>
            <a:pPr latinLnBrk="1">
              <a:spcBef>
                <a:spcPct val="50000"/>
              </a:spcBef>
              <a:buFont typeface="Arial" charset="0"/>
              <a:buChar char="•"/>
            </a:pPr>
            <a:r>
              <a:rPr kumimoji="1" lang="ko-KR" altLang="en-US" sz="1200" b="0" dirty="0">
                <a:latin typeface="맑은 고딕" pitchFamily="50" charset="-127"/>
                <a:ea typeface="맑은 고딕" pitchFamily="50" charset="-127"/>
              </a:rPr>
              <a:t>품질진단 및 예측</a:t>
            </a:r>
          </a:p>
          <a:p>
            <a:pPr latinLnBrk="1">
              <a:spcBef>
                <a:spcPct val="50000"/>
              </a:spcBef>
              <a:buFont typeface="Arial" charset="0"/>
              <a:buChar char="•"/>
            </a:pPr>
            <a:r>
              <a:rPr lang="ko-KR" altLang="en-US" sz="1200" dirty="0">
                <a:latin typeface="맑은 고딕" pitchFamily="50" charset="-127"/>
                <a:ea typeface="맑은 고딕" pitchFamily="50" charset="-127"/>
              </a:rPr>
              <a:t>통계적 </a:t>
            </a:r>
            <a:r>
              <a:rPr kumimoji="1" lang="ko-KR" altLang="en-US" sz="1200" b="0" dirty="0">
                <a:latin typeface="맑은 고딕" pitchFamily="50" charset="-127"/>
                <a:ea typeface="맑은 고딕" pitchFamily="50" charset="-127"/>
              </a:rPr>
              <a:t>공정관리</a:t>
            </a:r>
          </a:p>
        </p:txBody>
      </p:sp>
      <p:sp>
        <p:nvSpPr>
          <p:cNvPr id="344145" name="Text Box 10"/>
          <p:cNvSpPr txBox="1">
            <a:spLocks noChangeArrowheads="1"/>
          </p:cNvSpPr>
          <p:nvPr/>
        </p:nvSpPr>
        <p:spPr bwMode="auto">
          <a:xfrm>
            <a:off x="2796674" y="1363663"/>
            <a:ext cx="5498841" cy="72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anchor="ctr">
            <a:noAutofit/>
          </a:bodyPr>
          <a:lstStyle>
            <a:lvl1pPr marL="304800" indent="-3048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latinLnBrk="1">
              <a:lnSpc>
                <a:spcPct val="120000"/>
              </a:lnSpc>
            </a:pP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연구 개발 조직의 효율 및 성과 극대화를 위한</a:t>
            </a:r>
          </a:p>
          <a:p>
            <a:pPr algn="ctr" latinLnBrk="1">
              <a:lnSpc>
                <a:spcPct val="120000"/>
              </a:lnSpc>
            </a:pP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일하는 방법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(Process) 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구축 및 역량</a:t>
            </a:r>
            <a:r>
              <a:rPr kumimoji="1"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(Skill) </a:t>
            </a:r>
            <a:r>
              <a:rPr kumimoji="1"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강화</a:t>
            </a:r>
          </a:p>
        </p:txBody>
      </p:sp>
      <p:sp>
        <p:nvSpPr>
          <p:cNvPr id="344146" name="Text Box 10"/>
          <p:cNvSpPr txBox="1">
            <a:spLocks noChangeArrowheads="1"/>
          </p:cNvSpPr>
          <p:nvPr/>
        </p:nvSpPr>
        <p:spPr bwMode="auto">
          <a:xfrm>
            <a:off x="1706357" y="1363663"/>
            <a:ext cx="1032564" cy="720000"/>
          </a:xfrm>
          <a:prstGeom prst="rect">
            <a:avLst/>
          </a:prstGeom>
          <a:solidFill>
            <a:schemeClr val="bg1"/>
          </a:solidFill>
          <a:ln w="9525">
            <a:solidFill>
              <a:srgbClr val="000000"/>
            </a:solidFill>
            <a:miter lim="800000"/>
            <a:headEnd/>
            <a:tailEnd/>
          </a:ln>
          <a:effectLst>
            <a:prstShdw prst="shdw17" dist="17961" dir="2700000">
              <a:srgbClr val="708688"/>
            </a:prstShdw>
          </a:effectLst>
        </p:spPr>
        <p:txBody>
          <a:bodyPr anchor="ctr"/>
          <a:lstStyle>
            <a:lvl1pPr marL="304800" indent="-30480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latinLnBrk="1">
              <a:lnSpc>
                <a:spcPct val="120000"/>
              </a:lnSpc>
            </a:pPr>
            <a:r>
              <a:rPr kumimoji="1" lang="ko-KR" altLang="en-US" sz="1600" b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맑은 고딕" pitchFamily="50" charset="-127"/>
              </a:rPr>
              <a:t>목표</a:t>
            </a:r>
          </a:p>
        </p:txBody>
      </p:sp>
      <p:sp>
        <p:nvSpPr>
          <p:cNvPr id="18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교육과정 구성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344135" name="Oval 9"/>
          <p:cNvSpPr>
            <a:spLocks noChangeArrowheads="1"/>
          </p:cNvSpPr>
          <p:nvPr/>
        </p:nvSpPr>
        <p:spPr bwMode="auto">
          <a:xfrm>
            <a:off x="1857512" y="3088991"/>
            <a:ext cx="1555651" cy="146974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t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Research</a:t>
            </a:r>
          </a:p>
        </p:txBody>
      </p:sp>
      <p:sp>
        <p:nvSpPr>
          <p:cNvPr id="344143" name="Oval 9"/>
          <p:cNvSpPr>
            <a:spLocks noChangeArrowheads="1"/>
          </p:cNvSpPr>
          <p:nvPr/>
        </p:nvSpPr>
        <p:spPr bwMode="auto">
          <a:xfrm>
            <a:off x="1326278" y="4024864"/>
            <a:ext cx="1555650" cy="146974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Development</a:t>
            </a:r>
          </a:p>
        </p:txBody>
      </p:sp>
      <p:sp>
        <p:nvSpPr>
          <p:cNvPr id="344144" name="Oval 9"/>
          <p:cNvSpPr>
            <a:spLocks noChangeArrowheads="1"/>
          </p:cNvSpPr>
          <p:nvPr/>
        </p:nvSpPr>
        <p:spPr bwMode="auto">
          <a:xfrm>
            <a:off x="2549725" y="4024864"/>
            <a:ext cx="1555650" cy="146974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Engineering</a:t>
            </a:r>
          </a:p>
        </p:txBody>
      </p:sp>
      <p:sp>
        <p:nvSpPr>
          <p:cNvPr id="20" name="Oval 9"/>
          <p:cNvSpPr>
            <a:spLocks noChangeArrowheads="1"/>
          </p:cNvSpPr>
          <p:nvPr/>
        </p:nvSpPr>
        <p:spPr bwMode="auto">
          <a:xfrm>
            <a:off x="5098201" y="3050489"/>
            <a:ext cx="1555651" cy="1469742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t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/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Research</a:t>
            </a:r>
          </a:p>
        </p:txBody>
      </p:sp>
      <p:sp>
        <p:nvSpPr>
          <p:cNvPr id="21" name="Oval 9"/>
          <p:cNvSpPr>
            <a:spLocks noChangeArrowheads="1"/>
          </p:cNvSpPr>
          <p:nvPr/>
        </p:nvSpPr>
        <p:spPr bwMode="auto">
          <a:xfrm>
            <a:off x="6368284" y="3986362"/>
            <a:ext cx="1555650" cy="146974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Development</a:t>
            </a:r>
          </a:p>
        </p:txBody>
      </p:sp>
      <p:sp>
        <p:nvSpPr>
          <p:cNvPr id="22" name="Oval 9"/>
          <p:cNvSpPr>
            <a:spLocks noChangeArrowheads="1"/>
          </p:cNvSpPr>
          <p:nvPr/>
        </p:nvSpPr>
        <p:spPr bwMode="auto">
          <a:xfrm>
            <a:off x="7985256" y="3986362"/>
            <a:ext cx="1555650" cy="1469743"/>
          </a:xfrm>
          <a:prstGeom prst="ellips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b" anchorCtr="0"/>
          <a:lstStyle>
            <a:lvl1pPr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r">
              <a:spcBef>
                <a:spcPct val="50000"/>
              </a:spcBef>
            </a:pPr>
            <a:r>
              <a:rPr lang="en-US" altLang="ko-KR" sz="1100" b="1" dirty="0">
                <a:latin typeface="맑은 고딕" pitchFamily="50" charset="-127"/>
                <a:ea typeface="맑은 고딕" pitchFamily="50" charset="-127"/>
              </a:rPr>
              <a:t>Engineering</a:t>
            </a:r>
          </a:p>
        </p:txBody>
      </p:sp>
      <p:sp>
        <p:nvSpPr>
          <p:cNvPr id="25" name="오른쪽 화살표 24"/>
          <p:cNvSpPr/>
          <p:nvPr/>
        </p:nvSpPr>
        <p:spPr>
          <a:xfrm>
            <a:off x="4468808" y="3571876"/>
            <a:ext cx="357190" cy="1143008"/>
          </a:xfrm>
          <a:prstGeom prst="rightArrow">
            <a:avLst>
              <a:gd name="adj1" fmla="val 74789"/>
              <a:gd name="adj2" fmla="val 50000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8" name="직사각형 27"/>
          <p:cNvSpPr/>
          <p:nvPr/>
        </p:nvSpPr>
        <p:spPr>
          <a:xfrm>
            <a:off x="4968874" y="2428868"/>
            <a:ext cx="2008883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[1]-①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Opportunity Discovery 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[1]-②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Roadmap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[1]-③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Technology Tree </a:t>
            </a:r>
            <a:endParaRPr lang="ko-KR" altLang="en-US" sz="1000" b="1" dirty="0"/>
          </a:p>
        </p:txBody>
      </p:sp>
      <p:sp>
        <p:nvSpPr>
          <p:cNvPr id="32" name="직사각형 31"/>
          <p:cNvSpPr/>
          <p:nvPr/>
        </p:nvSpPr>
        <p:spPr>
          <a:xfrm>
            <a:off x="5397502" y="5643578"/>
            <a:ext cx="2714644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[2]-① Basic Statistics/Data Analysis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[2]-② DOE I 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[2]-③ DOE II </a:t>
            </a:r>
            <a:endParaRPr lang="ko-KR" altLang="en-US" sz="1000" dirty="0"/>
          </a:p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[2]-④ DOE III  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6897700" y="6000768"/>
            <a:ext cx="2765501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[2]-⑤ Research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Mining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[2]-⑥ Quality Control Statistics </a:t>
            </a:r>
            <a:endParaRPr lang="ko-KR" altLang="en-US" sz="1000" dirty="0"/>
          </a:p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[2]-⑦ Robust Design / Tolerance Design 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7683518" y="2857496"/>
            <a:ext cx="2162772" cy="553998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[3]-① Product Planning </a:t>
            </a: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[3]-② Value Proposition (NABC)</a:t>
            </a:r>
          </a:p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[3]-③ Business Model</a:t>
            </a:r>
          </a:p>
        </p:txBody>
      </p:sp>
    </p:spTree>
    <p:extLst>
      <p:ext uri="{BB962C8B-B14F-4D97-AF65-F5344CB8AC3E}">
        <p14:creationId xmlns:p14="http://schemas.microsoft.com/office/powerpoint/2010/main" val="282798640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[1]-①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연구개발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과제 발굴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(Opportunity Discovery)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아웃룩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프로세스를 통하여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테마를 발굴하고 타당성 점검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전략목표가 될 수 있는 신규 제품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기술을 제안하고 검증하는 프로세스를 익히고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발굴 기회를 사업적 가치로 실현시키는 포괄적 기획 역량을 강화함 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51721243"/>
              </p:ext>
            </p:extLst>
          </p:nvPr>
        </p:nvGraphicFramePr>
        <p:xfrm>
          <a:off x="682594" y="2842908"/>
          <a:ext cx="8715436" cy="301404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5725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78595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35785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429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기회발굴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아이디어 발상을 통하여 기회 후보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도출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(Brain writing)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선별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가공하여 신규 기회 발굴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(Clustering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&amp; Screening)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신규 제품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기술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Concept</a:t>
                      </a: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설정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- Concept board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en-US" altLang="ko-KR" sz="14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사용자 시나리오 작성 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(User Scenario)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가치 제안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차별화할 수 있는 독특한 수행방법 제안 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(Unique Approach)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수행방법으로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기대할 수 있는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성과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및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차별화 방안 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(N,B,C)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서술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가치 검증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NABC profiling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반복을 통하여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제안한 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Concept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의 가치 검증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사업모델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까지 확대 작성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[1]-②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연구개발 전략 수립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(Roadmap)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발굴된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테마를 사업전략에 연계하여 프로젝트 도출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외부환경인자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(Why)~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목표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(What)~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핵심기술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(How)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간의 연관성을 이해하고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전략적인 제품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및 기술개발 방향을 제시하는 프로세스를 익힘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86640"/>
              </p:ext>
            </p:extLst>
          </p:nvPr>
        </p:nvGraphicFramePr>
        <p:xfrm>
          <a:off x="682594" y="2786058"/>
          <a:ext cx="8715436" cy="3589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0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로드맵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 개요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기술경영체계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(MOT Framework)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로드맵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개요 및 목적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활용 사례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6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환경분석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연구개발의 주요 이슈와 관련된 변화의 동인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분석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주요 변화의 동인으로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3~5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년 내 사업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연구개발 환경 설정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목표와 전략 방향에 영향을 미칠 주요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Events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규명 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목표 설정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목표 제품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규명하고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그 달성 수준 설정 </a:t>
                      </a:r>
                      <a:endParaRPr lang="en-US" altLang="ko-KR" sz="14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KSF (Key Success Factor)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규명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 err="1">
                          <a:latin typeface="맑은 고딕" pitchFamily="50" charset="-127"/>
                          <a:ea typeface="맑은 고딕" pitchFamily="50" charset="-127"/>
                        </a:rPr>
                        <a:t>로드맵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구성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목표 달성에 요구되는 핵심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세부기술 전개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주요 외부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Event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의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움직임에 대응할 수 있는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 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전략 방향과 의사결정사항을 정리하여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Roadmap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으로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</p:spTree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[1]-③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연구개발 과제계획 수립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 (Technology Tree)</a:t>
            </a: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프로젝트 성공을 위한 핵심기술 도출 및 달성 수준 설정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과제의 기본원리부터 세부기술까지 체계적 전개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선택과 집중해야 할 핵심기술의 도출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4586640"/>
              </p:ext>
            </p:extLst>
          </p:nvPr>
        </p:nvGraphicFramePr>
        <p:xfrm>
          <a:off x="682594" y="2786058"/>
          <a:ext cx="8715436" cy="357190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1504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기술 </a:t>
                      </a: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Tree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의 개요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Tree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전개의 원리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유형별 전개방법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869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기능전개의 근거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전개 방향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원리도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원리식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, graph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유사 기능전개 방법론 비교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(Issue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Tree, logic Tree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등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 rowSpan="2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기술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Tree Diagram </a:t>
                      </a: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핵심기술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세부기술 평가표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일정계획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 vMerge="1"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Roadmap ~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핵심기술 연계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과제계획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level down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</p:spTree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[2]-①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연구개발자가 꼭 알아야 하는 기초통계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데이터 분석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연구개발 데이터를 효과적으로 분석함으로써 판단 착오를 최소화하기 위한 기법 학습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데이터의 적합성을 사전점검하고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기술통계량과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모수의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신뢰구간을 활용해 올바르게 판단 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가설검정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회귀분석을 활용해 실험 결과의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재현성을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예측하고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Y=f(X’s)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관계식을 확보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180825"/>
              </p:ext>
            </p:extLst>
          </p:nvPr>
        </p:nvGraphicFramePr>
        <p:xfrm>
          <a:off x="682594" y="2842908"/>
          <a:ext cx="8715436" cy="358820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9862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3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Minitab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을 활용한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기초통계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Minitab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사용법 개요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데이터 적합성 점검 기법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기술통계량 분석 및 통계적 추정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통계적 가설검정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(I)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통계적 가설검정 개요 및 필요성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평균의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유의차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검정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(t-Test)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산포의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유의차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검정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(F-Test)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4294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통계적 가설검정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(II)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분산분석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(ANOVA)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비율검정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Char char="-"/>
                        <a:tabLst/>
                        <a:defRPr/>
                      </a:pP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비모수검정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상관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회귀분석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상관분석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단순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다중 회귀분석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</p:spTree>
    <p:extLst>
      <p:ext uri="{BB962C8B-B14F-4D97-AF65-F5344CB8AC3E}">
        <p14:creationId xmlns:p14="http://schemas.microsoft.com/office/powerpoint/2010/main" val="2824585516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[2]-②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연구개발 기간 단축을 위한 실험계획법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(DOE I)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단순한 시행착오가 아닌 체계적 실험을 통해 효율적으로 연구개발을 수행하는 방법 학습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부분요인설계를 활용해 최소한의 실험으로 단기간 내에 설계 및 공정의 핵심인자를 판별 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완전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부분요인설계를 활용해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사이의 함수관계를 도출하고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최적 조건 선정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7031365"/>
              </p:ext>
            </p:extLst>
          </p:nvPr>
        </p:nvGraphicFramePr>
        <p:xfrm>
          <a:off x="682594" y="2742828"/>
          <a:ext cx="8715436" cy="358457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292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실험계획법 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실험계획법 개요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필요성 및 용어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이해</a:t>
                      </a:r>
                      <a:endParaRPr lang="en-US" altLang="ko-KR" sz="14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실험계획법 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Quick Demo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및 사례 소개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54034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완전요인설계</a:t>
                      </a:r>
                      <a:b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(Full Factorial Design)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완전요인설계의 이해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- 2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수준 완전요인설계를 활용한 특성화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최적화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 vMerge="1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완전요인설계 실습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Simulation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Lab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을 활용한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완전요인설계 실습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58189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부분요인설계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  <a:b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(Fractional Factorial Design)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부분요인설계의 이해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교락과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설계해상도의 이해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핵심인자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Screening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실험 설계 및 분석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6012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부분요인설계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부분요인설계를 활용한 특성화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최적화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설계 접기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(Design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Folding)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의 이해 및 활용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154255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부분요인설계 실습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Simulation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Lab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을 활용한 부분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요인설계 실습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</p:spTree>
    <p:extLst>
      <p:ext uri="{BB962C8B-B14F-4D97-AF65-F5344CB8AC3E}">
        <p14:creationId xmlns:p14="http://schemas.microsoft.com/office/powerpoint/2010/main" val="1046396705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단순한 시행착오가 아닌 체계적 실험을 통해 효율적으로 연구개발을 수행하는 방법 학습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반응표면설계를 활용해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Y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X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사이의 곡선 함수관계를 도출하고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X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의 최적 조건 선정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실험을 최소화하기 위해 단계적으로 실험을 추가할 수 있는 순차실험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설계법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학습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2006901"/>
              </p:ext>
            </p:extLst>
          </p:nvPr>
        </p:nvGraphicFramePr>
        <p:xfrm>
          <a:off x="682594" y="2754008"/>
          <a:ext cx="8715436" cy="365443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7334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48910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5292">
                <a:tc rowSpan="3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실험계획법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(I)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Review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부분요인설계를 활용한 핵심인자 선별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(Screening)</a:t>
                      </a:r>
                      <a:endParaRPr lang="en-US" altLang="ko-KR" sz="14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완전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부분요인설계를 활용한 최적화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9045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중심점 추가실험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중심점 추가 설계와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곡선성의 확인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중심점 추가 실험의 결과 해석 및 활용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82517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반응표면분석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(1)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(Response Surface Method)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반응표면분석 설계 이해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중심합성계획법을 활용한 특성화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최적화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42942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반응표면분석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CCI, CCF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설계를 활용한 특성화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최적화</a:t>
                      </a:r>
                      <a:endParaRPr lang="en-US" altLang="ko-KR" sz="14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Box-</a:t>
                      </a:r>
                      <a:r>
                        <a:rPr lang="en-US" altLang="ko-KR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Benken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설계를 활용한 특성화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최적화</a:t>
                      </a:r>
                      <a:endParaRPr lang="en-US" altLang="ko-KR" sz="14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baseline="0" dirty="0" err="1">
                          <a:latin typeface="맑은 고딕" pitchFamily="50" charset="-127"/>
                          <a:ea typeface="맑은 고딕" pitchFamily="50" charset="-127"/>
                        </a:rPr>
                        <a:t>축점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추가 설계</a:t>
                      </a:r>
                      <a:endParaRPr lang="en-US" altLang="ko-KR" sz="14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7143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순차실험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(Sequential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Experimentation)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순차실험 이해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스크리닝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완전요인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반응표면 확장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Simulation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Lab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을 활용한 순차적 실험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실습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  <p:sp>
        <p:nvSpPr>
          <p:cNvPr id="7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[2]-③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연구개발 기간 단축을 위한 실험계획법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(DOE II)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86218791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[2]-④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화학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소재 분야 연구자를 위한 혼합물 실험계획법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화학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소재 등 성분의 비율에 따라 품질 특성이 결정되는 혼합물에 특화된 실험계획법 학습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핵심성분의 선별 및 최적 성분비 도출을 위한 실험설계 및 분석 방법 학습 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65851640"/>
              </p:ext>
            </p:extLst>
          </p:nvPr>
        </p:nvGraphicFramePr>
        <p:xfrm>
          <a:off x="682594" y="2808128"/>
          <a:ext cx="8715436" cy="333216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3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혼합물 실험설계 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반응표면분석법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Review</a:t>
                      </a: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혼합물 설계의 특징과 주의점 이해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혼합물 다항 모델링과 적합성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검정법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혼합물 조성 최적화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- 3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성분계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혼합물 최적화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- 4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성분계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혼합물 최적화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- 5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성분계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혼합물 최적화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1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혼합물 순차 실험계획법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핵심 성분 선별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(Screening Components)</a:t>
                      </a: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혼합물 순차실험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고급 혼합물 실험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성분변수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공정변수 복합설계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285750" marR="0" lvl="0" indent="-28575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기존 실험의 혼합물 실험계획법 적용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해석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</p:spTree>
    <p:extLst>
      <p:ext uri="{BB962C8B-B14F-4D97-AF65-F5344CB8AC3E}">
        <p14:creationId xmlns:p14="http://schemas.microsoft.com/office/powerpoint/2010/main" val="3301865497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[2]-⑤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축적된 연구 데이터의 탐색적 활용법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(Research Data Mining)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연구개발 과정에서 축적한 데이터를 분석하여 불필요한 실험을 최소화하는 방법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학습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확보한 데이터의 유형과 상태에 따른 적절한 통계 분석 도구 활용법 습득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연구의 방향성 확인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목표달성 가능성 탐색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다중특성 동시 최적화를 위한 모델링 방법 습득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97761761"/>
              </p:ext>
            </p:extLst>
          </p:nvPr>
        </p:nvGraphicFramePr>
        <p:xfrm>
          <a:off x="682594" y="2842908"/>
          <a:ext cx="8715436" cy="3610428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31535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51247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계수형 변수의 연구 데이터 분석법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일원분산분석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(One-way ANOVA)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일반선형모형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(GLM)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요인실험법을 활용한 간편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GLM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817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계량형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변수의 연구 데이터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분석법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다중회귀분석의 개념 및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용도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예측 모델의 적합성 진단법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다변수계에서 주요 변동요인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도출법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8172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곡선회귀 및 비선형 회귀 분석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직선회귀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곡선회귀 및 비선형회귀 분석 개념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다중공선성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진단 및 문제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상황별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처리법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고차 다항모델링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및 비선형 변환 모델링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83130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실험계획법을 활용한 모델링 방법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단계적 회귀분석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,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후진제거법과 전진선택법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반응표면분석법을 활용한 간편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차 모델링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모델링을 통한 다중특성 동시 최적화 방법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</p:spTree>
    <p:extLst>
      <p:ext uri="{BB962C8B-B14F-4D97-AF65-F5344CB8AC3E}">
        <p14:creationId xmlns:p14="http://schemas.microsoft.com/office/powerpoint/2010/main" val="3815162103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한쪽 모서리가 잘린 사각형 27"/>
          <p:cNvSpPr/>
          <p:nvPr/>
        </p:nvSpPr>
        <p:spPr>
          <a:xfrm flipH="1" flipV="1">
            <a:off x="253966" y="3566040"/>
            <a:ext cx="9612000" cy="2883278"/>
          </a:xfrm>
          <a:prstGeom prst="snip1Rect">
            <a:avLst>
              <a:gd name="adj" fmla="val 0"/>
            </a:avLst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900" kern="120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27" name="한쪽 모서리가 잘린 사각형 26"/>
          <p:cNvSpPr/>
          <p:nvPr/>
        </p:nvSpPr>
        <p:spPr>
          <a:xfrm flipH="1" flipV="1">
            <a:off x="5078949" y="1188664"/>
            <a:ext cx="4786346" cy="2305938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900" kern="120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26" name="한쪽 모서리가 잘린 사각형 25"/>
          <p:cNvSpPr/>
          <p:nvPr/>
        </p:nvSpPr>
        <p:spPr>
          <a:xfrm flipV="1">
            <a:off x="253966" y="1188664"/>
            <a:ext cx="4786346" cy="2305938"/>
          </a:xfrm>
          <a:prstGeom prst="snip1Rect">
            <a:avLst/>
          </a:prstGeom>
          <a:solidFill>
            <a:schemeClr val="bg1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900" kern="1200">
              <a:solidFill>
                <a:srgbClr val="FFFFFF"/>
              </a:solidFill>
              <a:latin typeface="굴림"/>
              <a:ea typeface="굴림"/>
              <a:cs typeface="+mn-cs"/>
            </a:endParaRPr>
          </a:p>
        </p:txBody>
      </p:sp>
      <p:sp>
        <p:nvSpPr>
          <p:cNvPr id="868" name="직사각형 867"/>
          <p:cNvSpPr/>
          <p:nvPr/>
        </p:nvSpPr>
        <p:spPr>
          <a:xfrm>
            <a:off x="313732" y="1289772"/>
            <a:ext cx="2571768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[1] Technology Strategy</a:t>
            </a:r>
            <a:endParaRPr kumimoji="1" lang="ko-KR" altLang="en-US" sz="16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69" name="직사각형 868"/>
          <p:cNvSpPr/>
          <p:nvPr/>
        </p:nvSpPr>
        <p:spPr>
          <a:xfrm>
            <a:off x="3825866" y="5973724"/>
            <a:ext cx="2714644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en-US" altLang="ko-KR" sz="16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[2]</a:t>
            </a:r>
            <a:r>
              <a:rPr kumimoji="1" lang="en-US" altLang="ko-KR" sz="16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Project Management</a:t>
            </a:r>
            <a:endParaRPr kumimoji="1" lang="ko-KR" altLang="en-US" sz="16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70" name="직사각형 869"/>
          <p:cNvSpPr/>
          <p:nvPr/>
        </p:nvSpPr>
        <p:spPr>
          <a:xfrm>
            <a:off x="7060498" y="1289772"/>
            <a:ext cx="2825735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6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[3] Business Development</a:t>
            </a:r>
            <a:endParaRPr kumimoji="1" lang="ko-KR" altLang="en-US" sz="16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MOT Framework</a:t>
            </a:r>
            <a:endParaRPr lang="ko-KR" altLang="en-US" sz="2000" b="1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12" name="직사각형 411"/>
          <p:cNvSpPr/>
          <p:nvPr/>
        </p:nvSpPr>
        <p:spPr>
          <a:xfrm>
            <a:off x="2402501" y="1857364"/>
            <a:ext cx="5188174" cy="2471603"/>
          </a:xfrm>
          <a:prstGeom prst="rect">
            <a:avLst/>
          </a:prstGeom>
          <a:solidFill>
            <a:srgbClr val="FFFFFF"/>
          </a:solidFill>
          <a:ln w="38100">
            <a:solidFill>
              <a:schemeClr val="bg1">
                <a:lumMod val="50000"/>
              </a:schemeClr>
            </a:solidFill>
            <a:prstDash val="sysDot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72000" anchor="t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환경 분석 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제품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kumimoji="1" lang="en-US" altLang="ko-KR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r>
              <a:rPr kumimoji="1" lang="ko-KR" altLang="en-US" sz="1200" kern="1200" dirty="0">
                <a:solidFill>
                  <a:schemeClr val="bg1">
                    <a:lumMod val="50000"/>
                  </a:scheme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</a:p>
        </p:txBody>
      </p:sp>
      <p:sp>
        <p:nvSpPr>
          <p:cNvPr id="440" name="직사각형 439"/>
          <p:cNvSpPr/>
          <p:nvPr/>
        </p:nvSpPr>
        <p:spPr>
          <a:xfrm>
            <a:off x="2465398" y="2242734"/>
            <a:ext cx="5048780" cy="846645"/>
          </a:xfrm>
          <a:prstGeom prst="rect">
            <a:avLst/>
          </a:prstGeom>
          <a:solidFill>
            <a:srgbClr val="CCECFF">
              <a:alpha val="50196"/>
            </a:srgbClr>
          </a:solidFill>
          <a:ln w="285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tIns="180000" anchor="t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기술 기반 기회 발굴</a:t>
            </a:r>
          </a:p>
        </p:txBody>
      </p:sp>
      <p:sp>
        <p:nvSpPr>
          <p:cNvPr id="856" name="오각형 855"/>
          <p:cNvSpPr/>
          <p:nvPr/>
        </p:nvSpPr>
        <p:spPr>
          <a:xfrm>
            <a:off x="5142781" y="2856786"/>
            <a:ext cx="3469431" cy="138120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r>
              <a:rPr lang="ko-KR" altLang="en-US" sz="1200" b="1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</a:rPr>
              <a:t>화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4" name="직사각형 823"/>
          <p:cNvSpPr/>
          <p:nvPr/>
        </p:nvSpPr>
        <p:spPr>
          <a:xfrm>
            <a:off x="2465398" y="4642523"/>
            <a:ext cx="5278270" cy="655518"/>
          </a:xfrm>
          <a:prstGeom prst="rect">
            <a:avLst/>
          </a:prstGeom>
          <a:solidFill>
            <a:srgbClr val="FFCC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wrap="square" anchor="ctr" anchorCtr="0">
            <a:noAutofit/>
          </a:bodyPr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Infra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구축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(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조직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자원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프로세스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)</a:t>
            </a:r>
            <a:endParaRPr kumimoji="1" lang="ko-KR" altLang="en-US" sz="1200" b="1" kern="1200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cxnSp>
        <p:nvCxnSpPr>
          <p:cNvPr id="851" name="직선 화살표 연결선 850"/>
          <p:cNvCxnSpPr/>
          <p:nvPr/>
        </p:nvCxnSpPr>
        <p:spPr>
          <a:xfrm rot="5400000">
            <a:off x="3105725" y="445140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2" name="직선 화살표 연결선 851"/>
          <p:cNvCxnSpPr/>
          <p:nvPr/>
        </p:nvCxnSpPr>
        <p:spPr>
          <a:xfrm rot="5400000">
            <a:off x="4762676" y="445140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3" name="직선 화살표 연결선 852"/>
          <p:cNvCxnSpPr/>
          <p:nvPr/>
        </p:nvCxnSpPr>
        <p:spPr>
          <a:xfrm rot="5400000">
            <a:off x="6431265" y="4451401"/>
            <a:ext cx="315197" cy="1455"/>
          </a:xfrm>
          <a:prstGeom prst="straightConnector1">
            <a:avLst/>
          </a:prstGeom>
          <a:ln w="19050">
            <a:solidFill>
              <a:schemeClr val="bg1">
                <a:lumMod val="65000"/>
              </a:schemeClr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오각형 30"/>
          <p:cNvSpPr/>
          <p:nvPr/>
        </p:nvSpPr>
        <p:spPr>
          <a:xfrm>
            <a:off x="2465398" y="2856786"/>
            <a:ext cx="5354767" cy="1381202"/>
          </a:xfrm>
          <a:prstGeom prst="homePlate">
            <a:avLst>
              <a:gd name="adj" fmla="val 35774"/>
            </a:avLst>
          </a:prstGeom>
          <a:solidFill>
            <a:srgbClr val="3333CC"/>
          </a:solidFill>
          <a:ln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r" rtl="0" fontAlgn="base" latinLnBrk="1">
              <a:spcBef>
                <a:spcPct val="0"/>
              </a:spcBef>
              <a:spcAft>
                <a:spcPct val="0"/>
              </a:spcAft>
            </a:pP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5" name="오각형 854"/>
          <p:cNvSpPr/>
          <p:nvPr/>
        </p:nvSpPr>
        <p:spPr>
          <a:xfrm>
            <a:off x="1432693" y="2892218"/>
            <a:ext cx="1185698" cy="1335162"/>
          </a:xfrm>
          <a:prstGeom prst="homePlate">
            <a:avLst>
              <a:gd name="adj" fmla="val 35090"/>
            </a:avLst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사업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 err="1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비젼</a:t>
            </a:r>
            <a:endParaRPr kumimoji="1" lang="en-US" altLang="ko-KR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&amp;</a:t>
            </a:r>
          </a:p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FFFFFF">
                    <a:lumMod val="50000"/>
                  </a:srgbClr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endParaRPr kumimoji="1" lang="ko-KR" altLang="en-US" sz="1200" b="1" kern="1200" dirty="0">
              <a:solidFill>
                <a:srgbClr val="FFFFFF">
                  <a:lumMod val="50000"/>
                </a:srgbClr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25" name="오각형 824"/>
          <p:cNvSpPr/>
          <p:nvPr/>
        </p:nvSpPr>
        <p:spPr>
          <a:xfrm>
            <a:off x="5678257" y="2906829"/>
            <a:ext cx="1850363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 사업전략 수립</a:t>
            </a:r>
          </a:p>
        </p:txBody>
      </p:sp>
      <p:sp>
        <p:nvSpPr>
          <p:cNvPr id="826" name="오각형 825"/>
          <p:cNvSpPr/>
          <p:nvPr/>
        </p:nvSpPr>
        <p:spPr>
          <a:xfrm>
            <a:off x="4454311" y="2906829"/>
            <a:ext cx="1376940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  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IP 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전략</a:t>
            </a:r>
            <a:r>
              <a:rPr kumimoji="1" lang="en-US" altLang="ko-KR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관리</a:t>
            </a:r>
          </a:p>
        </p:txBody>
      </p:sp>
      <p:sp>
        <p:nvSpPr>
          <p:cNvPr id="827" name="오각형 826"/>
          <p:cNvSpPr/>
          <p:nvPr/>
        </p:nvSpPr>
        <p:spPr>
          <a:xfrm>
            <a:off x="2541894" y="2906829"/>
            <a:ext cx="2081658" cy="630393"/>
          </a:xfrm>
          <a:prstGeom prst="homePlate">
            <a:avLst/>
          </a:prstGeom>
          <a:solidFill>
            <a:schemeClr val="accent5">
              <a:lumMod val="90000"/>
            </a:schemeClr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kumimoji="1" lang="ko-KR" altLang="en-US" sz="1200" b="1" kern="1200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cs typeface="+mn-cs"/>
              </a:rPr>
              <a:t>연구개발전략 수립</a:t>
            </a:r>
          </a:p>
        </p:txBody>
      </p:sp>
      <p:sp>
        <p:nvSpPr>
          <p:cNvPr id="32" name="오각형 31"/>
          <p:cNvSpPr/>
          <p:nvPr/>
        </p:nvSpPr>
        <p:spPr>
          <a:xfrm>
            <a:off x="4948416" y="3538265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사업개발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(D&amp;E)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850" name="오각형 849"/>
          <p:cNvSpPr/>
          <p:nvPr/>
        </p:nvSpPr>
        <p:spPr>
          <a:xfrm>
            <a:off x="2541896" y="3532302"/>
            <a:ext cx="2600886" cy="630393"/>
          </a:xfrm>
          <a:prstGeom prst="homePlate">
            <a:avLst/>
          </a:prstGeom>
          <a:solidFill>
            <a:srgbClr val="FFCCFF"/>
          </a:solidFill>
          <a:ln w="3175">
            <a:solidFill>
              <a:srgbClr val="3333CC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 rtl="0" fontAlgn="base" latinLnBrk="1">
              <a:spcBef>
                <a:spcPct val="0"/>
              </a:spcBef>
              <a:spcAft>
                <a:spcPct val="0"/>
              </a:spcAft>
            </a:pPr>
            <a:r>
              <a:rPr lang="ko-KR" altLang="en-US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연구개발 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(</a:t>
            </a:r>
            <a:r>
              <a:rPr lang="en-US" altLang="ko-KR" sz="1200" b="1" dirty="0" err="1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R&amp;d</a:t>
            </a:r>
            <a:r>
              <a:rPr lang="en-US" altLang="ko-KR" sz="12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</a:rPr>
              <a:t>)</a:t>
            </a:r>
            <a:endParaRPr kumimoji="1" lang="ko-KR" altLang="en-US" sz="1200" kern="12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34" name="직사각형 33"/>
          <p:cNvSpPr/>
          <p:nvPr/>
        </p:nvSpPr>
        <p:spPr>
          <a:xfrm>
            <a:off x="396842" y="1857364"/>
            <a:ext cx="200888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[1]-①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Opportunity Discovery </a:t>
            </a:r>
            <a:endParaRPr lang="ko-KR" altLang="en-US" sz="1000" b="1" dirty="0"/>
          </a:p>
        </p:txBody>
      </p:sp>
      <p:sp>
        <p:nvSpPr>
          <p:cNvPr id="35" name="직사각형 34"/>
          <p:cNvSpPr/>
          <p:nvPr/>
        </p:nvSpPr>
        <p:spPr>
          <a:xfrm>
            <a:off x="396842" y="2107397"/>
            <a:ext cx="1202573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[1]-②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Roadmap </a:t>
            </a:r>
            <a:endParaRPr lang="ko-KR" altLang="en-US" sz="1000" dirty="0"/>
          </a:p>
        </p:txBody>
      </p:sp>
      <p:sp>
        <p:nvSpPr>
          <p:cNvPr id="36" name="직사각형 35"/>
          <p:cNvSpPr/>
          <p:nvPr/>
        </p:nvSpPr>
        <p:spPr>
          <a:xfrm>
            <a:off x="396842" y="2357430"/>
            <a:ext cx="164339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[1]-③ </a:t>
            </a:r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Technology Tree </a:t>
            </a:r>
            <a:endParaRPr lang="ko-KR" altLang="en-US" sz="1000" dirty="0"/>
          </a:p>
        </p:txBody>
      </p:sp>
      <p:sp>
        <p:nvSpPr>
          <p:cNvPr id="37" name="직사각형 36"/>
          <p:cNvSpPr/>
          <p:nvPr/>
        </p:nvSpPr>
        <p:spPr>
          <a:xfrm>
            <a:off x="396842" y="4429132"/>
            <a:ext cx="1527982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[2]-① Basic Statistics/</a:t>
            </a:r>
          </a:p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  Data Analysis </a:t>
            </a:r>
            <a:endParaRPr lang="ko-KR" altLang="en-US" sz="1000" dirty="0"/>
          </a:p>
        </p:txBody>
      </p:sp>
      <p:sp>
        <p:nvSpPr>
          <p:cNvPr id="38" name="직사각형 37"/>
          <p:cNvSpPr/>
          <p:nvPr/>
        </p:nvSpPr>
        <p:spPr>
          <a:xfrm>
            <a:off x="396842" y="4828441"/>
            <a:ext cx="97174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[2]-② DOE I </a:t>
            </a:r>
            <a:endParaRPr lang="ko-KR" altLang="en-US" sz="1000" dirty="0"/>
          </a:p>
        </p:txBody>
      </p:sp>
      <p:sp>
        <p:nvSpPr>
          <p:cNvPr id="39" name="직사각형 38"/>
          <p:cNvSpPr/>
          <p:nvPr/>
        </p:nvSpPr>
        <p:spPr>
          <a:xfrm>
            <a:off x="396842" y="5084874"/>
            <a:ext cx="1011815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[2]-③ DOE II </a:t>
            </a:r>
            <a:endParaRPr lang="ko-KR" altLang="en-US" sz="1000" dirty="0"/>
          </a:p>
        </p:txBody>
      </p:sp>
      <p:sp>
        <p:nvSpPr>
          <p:cNvPr id="40" name="직사각형 39"/>
          <p:cNvSpPr/>
          <p:nvPr/>
        </p:nvSpPr>
        <p:spPr>
          <a:xfrm>
            <a:off x="396842" y="5341308"/>
            <a:ext cx="105189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[2]-④ DOE III </a:t>
            </a:r>
            <a:endParaRPr lang="ko-KR" altLang="en-US" sz="1000" dirty="0"/>
          </a:p>
        </p:txBody>
      </p:sp>
      <p:sp>
        <p:nvSpPr>
          <p:cNvPr id="41" name="직사각형 40"/>
          <p:cNvSpPr/>
          <p:nvPr/>
        </p:nvSpPr>
        <p:spPr>
          <a:xfrm>
            <a:off x="6469072" y="5429264"/>
            <a:ext cx="1970411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[2]-⑤ Research</a:t>
            </a:r>
            <a:r>
              <a:rPr lang="ko-KR" altLang="en-US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Mining </a:t>
            </a:r>
            <a:endParaRPr lang="ko-KR" altLang="en-US" sz="1000" dirty="0"/>
          </a:p>
        </p:txBody>
      </p:sp>
      <p:sp>
        <p:nvSpPr>
          <p:cNvPr id="42" name="직사각형 41"/>
          <p:cNvSpPr/>
          <p:nvPr/>
        </p:nvSpPr>
        <p:spPr>
          <a:xfrm>
            <a:off x="6469072" y="5679297"/>
            <a:ext cx="2145139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[2]-⑥ Quality Control Statistics </a:t>
            </a:r>
            <a:endParaRPr lang="ko-KR" altLang="en-US" sz="1000" dirty="0"/>
          </a:p>
        </p:txBody>
      </p:sp>
      <p:sp>
        <p:nvSpPr>
          <p:cNvPr id="43" name="직사각형 42"/>
          <p:cNvSpPr/>
          <p:nvPr/>
        </p:nvSpPr>
        <p:spPr>
          <a:xfrm>
            <a:off x="6469072" y="5929330"/>
            <a:ext cx="2720617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[2]-⑦ Robust Design / Tolerance Design </a:t>
            </a:r>
            <a:endParaRPr lang="ko-KR" altLang="en-US" sz="1000" dirty="0"/>
          </a:p>
        </p:txBody>
      </p:sp>
      <p:sp>
        <p:nvSpPr>
          <p:cNvPr id="44" name="직사각형 43"/>
          <p:cNvSpPr/>
          <p:nvPr/>
        </p:nvSpPr>
        <p:spPr>
          <a:xfrm>
            <a:off x="7655477" y="1857364"/>
            <a:ext cx="1680268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[3]-① Product Planning </a:t>
            </a:r>
            <a:endParaRPr lang="ko-KR" altLang="en-US" sz="1000" dirty="0"/>
          </a:p>
        </p:txBody>
      </p:sp>
      <p:sp>
        <p:nvSpPr>
          <p:cNvPr id="45" name="직사각형 44"/>
          <p:cNvSpPr/>
          <p:nvPr/>
        </p:nvSpPr>
        <p:spPr>
          <a:xfrm>
            <a:off x="7655477" y="2107397"/>
            <a:ext cx="2162772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[3]-② Value Proposition (NABC)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6" name="직사각형 45"/>
          <p:cNvSpPr/>
          <p:nvPr/>
        </p:nvSpPr>
        <p:spPr>
          <a:xfrm>
            <a:off x="7655477" y="2357430"/>
            <a:ext cx="1534394" cy="246221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000" b="1" dirty="0">
                <a:latin typeface="맑은 고딕" pitchFamily="50" charset="-127"/>
                <a:ea typeface="맑은 고딕" pitchFamily="50" charset="-127"/>
              </a:rPr>
              <a:t>[3]-③ Business Model</a:t>
            </a:r>
            <a:endParaRPr lang="en-US" altLang="ko-KR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[2]-⑥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엔지니어가 꼭 알아야 할 품질관리 통계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Tool 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통계적 공정관리와 데이터 분석을 활용한 양산 조기안정화 및 품질문제 최소화 방법 학습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주요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관리도와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공정능력분석법을 통한 데이터의 정밀성과 정확성 진단 방법 습득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측정시스템 분석을 통한 측정의 정밀성 문제 진단 방법 습득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4039837"/>
              </p:ext>
            </p:extLst>
          </p:nvPr>
        </p:nvGraphicFramePr>
        <p:xfrm>
          <a:off x="682594" y="2842908"/>
          <a:ext cx="8715436" cy="339681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1694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55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2909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71438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31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데이터를 통한 공정 관리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통계적 공정관리의 이해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관리도 개요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계량형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관리도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계수형 관리도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공정 문제점 파악 및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통계적 공정능력 분석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문제점 파악 및 개선안 도출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98175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측정 문제점 파악 및 개선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측정시스템 분석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정밀성과 정확성 분석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측정시스템 개선안 도출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유의차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검정을 통한 개선효과 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평균의 차이 검정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 typeface="Arial" panose="020B0604020202020204" pitchFamily="34" charset="0"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산포의 차이 검정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</p:spTree>
    <p:extLst>
      <p:ext uri="{BB962C8B-B14F-4D97-AF65-F5344CB8AC3E}">
        <p14:creationId xmlns:p14="http://schemas.microsoft.com/office/powerpoint/2010/main" val="3706449860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[2]-⑦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강건설계 및 공차설계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양산현장의 다양한 변동요소 하에서 고품질 제품을 생산할 수 있는 강건 조건 설정법 학습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다구찌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강건설계 실험계획법의 습득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통계적 공차설계를 통한 안정적 품질 확보 방법 습득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61927"/>
              </p:ext>
            </p:extLst>
          </p:nvPr>
        </p:nvGraphicFramePr>
        <p:xfrm>
          <a:off x="682594" y="2842908"/>
          <a:ext cx="8715436" cy="33142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1504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3120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44483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0815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>
                        <a:lnSpc>
                          <a:spcPct val="120000"/>
                        </a:lnSpc>
                      </a:pPr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15318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Taguchi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품질공학 개요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강건설계의 필요성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다구찌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실험계획법의 이해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직교배열표의 활용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42942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Taguchi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실험계획법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망목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망소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,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망대 특성의 손실함수와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SN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비의 활용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잡음요소와 외측배열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강건설계 종합실습 프로젝트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40396">
                <a:tc rowSpan="2">
                  <a:txBody>
                    <a:bodyPr/>
                    <a:lstStyle/>
                    <a:p>
                      <a:pPr algn="ctr" latinLnBrk="1">
                        <a:lnSpc>
                          <a:spcPct val="120000"/>
                        </a:lnSpc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품질 예측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공정능력 분석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14380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공차설계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통계적 공차설계의 이해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Monte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Carlo Simulation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활용법</a:t>
                      </a:r>
                      <a:endParaRPr lang="en-US" altLang="ko-KR" sz="1400" b="0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민감도 분석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2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6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</a:t>
            </a:r>
            <a:r>
              <a:rPr lang="en-US" altLang="ko-KR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개요</a:t>
            </a:r>
          </a:p>
        </p:txBody>
      </p:sp>
    </p:spTree>
    <p:extLst>
      <p:ext uri="{BB962C8B-B14F-4D97-AF65-F5344CB8AC3E}">
        <p14:creationId xmlns:p14="http://schemas.microsoft.com/office/powerpoint/2010/main" val="2543048187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[3]-①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상품기획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(Product Planning)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상품을 기능과 디자인으로 설계하고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사용자의 요구 조사를 바탕으로 상품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컨셉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설정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전략 </a:t>
            </a:r>
            <a:r>
              <a:rPr lang="ko-KR" altLang="en-US" sz="1600" b="1" dirty="0" err="1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로드맵을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통하여 전사 사업전략과  방향 맞춘 제품개발을 추진함에 있어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b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</a:b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  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고객요구사항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~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일정계획까지 단계별 필요 방법론의 활용법을 습득함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2030"/>
              </p:ext>
            </p:extLst>
          </p:nvPr>
        </p:nvGraphicFramePr>
        <p:xfrm>
          <a:off x="682594" y="2852936"/>
          <a:ext cx="8715436" cy="338821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 rowSpan="3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상품기획 개요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상품기획의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Framework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주요 방법론 </a:t>
                      </a: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상품기획 사례연구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고객요구사항 규명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고객요구사항 조사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(Scene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전개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, KJ mapping)</a:t>
                      </a:r>
                      <a:b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</a:b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핵심요구사항 선정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(Kano, QFD)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48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고객요구사항 규명</a:t>
                      </a: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- Cup Cake </a:t>
                      </a:r>
                      <a:r>
                        <a:rPr lang="ko-KR" altLang="en-US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실습 </a:t>
                      </a:r>
                      <a:r>
                        <a:rPr lang="en-US" altLang="ko-KR" sz="1400" dirty="0"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(1)</a:t>
                      </a:r>
                      <a:endParaRPr lang="ko-KR" altLang="en-US" sz="1400" dirty="0">
                        <a:latin typeface="맑은 고딕" panose="020B0503020000020004" pitchFamily="50" charset="-127"/>
                        <a:ea typeface="맑은 고딕" panose="020B0503020000020004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7290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상품 </a:t>
                      </a:r>
                      <a:r>
                        <a:rPr lang="ko-KR" altLang="en-US" sz="1400" b="1" dirty="0" err="1">
                          <a:latin typeface="맑은 고딕" pitchFamily="50" charset="-127"/>
                          <a:ea typeface="맑은 고딕" pitchFamily="50" charset="-127"/>
                        </a:rPr>
                        <a:t>컨셉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설정 </a:t>
                      </a:r>
                      <a:endParaRPr lang="en-US" altLang="ko-KR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상품 구현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Idea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도출 및 선정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(Idea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Box,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Pugh Matrix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상품 구체화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(Concept Board, NABC etc.)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상품 </a:t>
                      </a:r>
                      <a:r>
                        <a:rPr lang="ko-KR" altLang="en-US" sz="1400" b="1" dirty="0" err="1">
                          <a:latin typeface="맑은 고딕" pitchFamily="50" charset="-127"/>
                          <a:ea typeface="맑은 고딕" pitchFamily="50" charset="-127"/>
                        </a:rPr>
                        <a:t>컨셉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 설정 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Cup Cake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실습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(2)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</p:spTree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[3]-② NABC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(Value Proposition) 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제품 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Concept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의 타당성을 검증한 사업제안서 초안 작성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Customer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와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Competitor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를 지속적으로 분석하여 성공가능성 제고</a:t>
            </a: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사업화 과제의 가치를 정의하고 각 단계마다 아이디어를 구체화</a:t>
            </a:r>
            <a:endParaRPr lang="en-US" altLang="ko-KR" sz="16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2030"/>
              </p:ext>
            </p:extLst>
          </p:nvPr>
        </p:nvGraphicFramePr>
        <p:xfrm>
          <a:off x="682594" y="2852936"/>
          <a:ext cx="8715436" cy="300137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76728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Concept 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가치 검증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Spec.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&amp; function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달성수준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및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사용자 시나리오 점검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Need, Benefit, Competition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관련 타당성 검증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제품 </a:t>
                      </a: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Concept 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가치 검증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(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실습</a:t>
                      </a: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)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Value Proposition draft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작성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0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NABC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검증 방법</a:t>
                      </a: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/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사례</a:t>
                      </a:r>
                      <a:endParaRPr lang="en-US" altLang="ko-KR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제안한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Approach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에 의한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N, B, C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연관성 확인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Quantitative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Value Proposition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NABC 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검증 실습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NABC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Iteration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</p:spTree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49"/>
          <p:cNvSpPr>
            <a:spLocks noChangeArrowheads="1"/>
          </p:cNvSpPr>
          <p:nvPr/>
        </p:nvSpPr>
        <p:spPr bwMode="auto">
          <a:xfrm>
            <a:off x="548157" y="309544"/>
            <a:ext cx="8849873" cy="476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lIns="91434" tIns="45718" rIns="91434" bIns="45718" anchor="ctr"/>
          <a:lstStyle/>
          <a:p>
            <a:pPr defTabSz="968375"/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[3]-③ Biz. Model</a:t>
            </a:r>
            <a:endParaRPr lang="en-US" altLang="ko-KR" sz="18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16" name="모서리가 둥근 직사각형 15"/>
          <p:cNvSpPr/>
          <p:nvPr/>
        </p:nvSpPr>
        <p:spPr>
          <a:xfrm>
            <a:off x="643206" y="1357298"/>
            <a:ext cx="8754824" cy="1271296"/>
          </a:xfrm>
          <a:prstGeom prst="roundRect">
            <a:avLst>
              <a:gd name="adj" fmla="val 6321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2000" tIns="36000" rIns="72000" bIns="36000" anchor="ctr"/>
          <a:lstStyle/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사업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실현을 위한 전략적 청사진 제시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기업이 어떻게 수익을 창출해내는지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9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개 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building block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으로 그 원리를 설명</a:t>
            </a:r>
          </a:p>
          <a:p>
            <a:pPr>
              <a:lnSpc>
                <a:spcPct val="150000"/>
              </a:lnSpc>
              <a:buFont typeface="맑은 고딕" pitchFamily="50" charset="-127"/>
              <a:buChar char="□"/>
              <a:defRPr/>
            </a:pP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고객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주문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인프라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, </a:t>
            </a:r>
            <a:r>
              <a:rPr lang="ko-KR" altLang="en-US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사업 타당성 분석 등 포괄</a:t>
            </a:r>
            <a:r>
              <a:rPr lang="en-US" altLang="ko-KR" sz="16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</a:t>
            </a:r>
          </a:p>
        </p:txBody>
      </p:sp>
      <p:graphicFrame>
        <p:nvGraphicFramePr>
          <p:cNvPr id="17" name="표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54192030"/>
              </p:ext>
            </p:extLst>
          </p:nvPr>
        </p:nvGraphicFramePr>
        <p:xfrm>
          <a:off x="682594" y="2852936"/>
          <a:ext cx="8715436" cy="2787065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7143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4314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5286412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7150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모듈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내용</a:t>
                      </a:r>
                      <a:endParaRPr lang="ko-KR" altLang="en-US" sz="1400" b="1" dirty="0">
                        <a:solidFill>
                          <a:schemeClr val="tx1"/>
                        </a:solidFill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b="1" dirty="0">
                          <a:solidFill>
                            <a:schemeClr val="tx1"/>
                          </a:solidFill>
                          <a:latin typeface="맑은 고딕" pitchFamily="50" charset="-127"/>
                          <a:ea typeface="맑은 고딕" pitchFamily="50" charset="-127"/>
                        </a:rPr>
                        <a:t>시간</a:t>
                      </a:r>
                    </a:p>
                  </a:txBody>
                  <a:tcPr anchor="ctr">
                    <a:solidFill>
                      <a:srgbClr val="CC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62414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1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Biz. Model 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개념 소개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Framework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구성 및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block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간 상관관계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- 9 block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작성 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process 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20702">
                <a:tc v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Biz. Model 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작성 실습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 err="1">
                          <a:latin typeface="맑은 고딕" pitchFamily="50" charset="-127"/>
                          <a:ea typeface="맑은 고딕" pitchFamily="50" charset="-127"/>
                        </a:rPr>
                        <a:t>팀별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 주요 사업 아이템 작성 실습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29053">
                <a:tc rowSpan="2">
                  <a:txBody>
                    <a:bodyPr/>
                    <a:lstStyle/>
                    <a:p>
                      <a:pPr algn="ctr" latinLnBrk="1"/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2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일차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dirty="0">
                          <a:latin typeface="맑은 고딕" pitchFamily="50" charset="-127"/>
                          <a:ea typeface="맑은 고딕" pitchFamily="50" charset="-127"/>
                        </a:rPr>
                        <a:t>Value Proposition </a:t>
                      </a:r>
                      <a:r>
                        <a:rPr lang="ko-KR" altLang="en-US" sz="1400" b="1" dirty="0">
                          <a:latin typeface="맑은 고딕" pitchFamily="50" charset="-127"/>
                          <a:ea typeface="맑은 고딕" pitchFamily="50" charset="-127"/>
                        </a:rPr>
                        <a:t>비교</a:t>
                      </a:r>
                      <a:endParaRPr lang="en-US" altLang="ko-KR" sz="1400" b="1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NABC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vs. Biz. Model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구성 및 용도 비교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각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tool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별 차별화 적용 방안 및 사업전략 연계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504056">
                <a:tc vMerge="1">
                  <a:txBody>
                    <a:bodyPr/>
                    <a:lstStyle/>
                    <a:p>
                      <a:pPr algn="ctr" latinLnBrk="1"/>
                      <a:endParaRPr lang="ko-KR" altLang="en-US" sz="140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Biz. Model </a:t>
                      </a:r>
                      <a:r>
                        <a:rPr lang="ko-KR" altLang="en-US" sz="1400" b="1" baseline="0" dirty="0">
                          <a:latin typeface="맑은 고딕" pitchFamily="50" charset="-127"/>
                          <a:ea typeface="맑은 고딕" pitchFamily="50" charset="-127"/>
                        </a:rPr>
                        <a:t>구체화 실습</a:t>
                      </a:r>
                      <a:endParaRPr lang="en-US" altLang="ko-KR" sz="1400" b="1" baseline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- 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구성 </a:t>
                      </a: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block</a:t>
                      </a:r>
                      <a:r>
                        <a:rPr lang="ko-KR" altLang="en-US" sz="1400" b="0" dirty="0">
                          <a:latin typeface="맑은 고딕" pitchFamily="50" charset="-127"/>
                          <a:ea typeface="맑은 고딕" pitchFamily="50" charset="-127"/>
                        </a:rPr>
                        <a:t>별 사업성 평가</a:t>
                      </a:r>
                      <a:r>
                        <a:rPr lang="en-US" altLang="ko-KR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 </a:t>
                      </a:r>
                      <a:r>
                        <a:rPr lang="ko-KR" altLang="en-US" sz="1400" b="0" baseline="0" dirty="0">
                          <a:latin typeface="맑은 고딕" pitchFamily="50" charset="-127"/>
                          <a:ea typeface="맑은 고딕" pitchFamily="50" charset="-127"/>
                        </a:rPr>
                        <a:t>및 전략 연계 실습</a:t>
                      </a:r>
                      <a:endParaRPr lang="en-US" altLang="ko-KR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b="0" dirty="0">
                          <a:latin typeface="맑은 고딕" pitchFamily="50" charset="-127"/>
                          <a:ea typeface="맑은 고딕" pitchFamily="50" charset="-127"/>
                        </a:rPr>
                        <a:t>4</a:t>
                      </a:r>
                      <a:endParaRPr lang="ko-KR" altLang="en-US" sz="1400" b="0" dirty="0">
                        <a:latin typeface="맑은 고딕" pitchFamily="50" charset="-127"/>
                        <a:ea typeface="맑은 고딕" pitchFamily="50" charset="-127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6" name="모서리가 둥근 직사각형 5"/>
          <p:cNvSpPr/>
          <p:nvPr/>
        </p:nvSpPr>
        <p:spPr>
          <a:xfrm>
            <a:off x="624035" y="1032909"/>
            <a:ext cx="1714512" cy="357190"/>
          </a:xfrm>
          <a:prstGeom prst="roundRect">
            <a:avLst/>
          </a:prstGeom>
        </p:spPr>
        <p:style>
          <a:lnRef idx="0">
            <a:schemeClr val="accent6"/>
          </a:lnRef>
          <a:fillRef idx="3">
            <a:schemeClr val="accent6"/>
          </a:fillRef>
          <a:effectRef idx="3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600" b="1" dirty="0">
                <a:solidFill>
                  <a:schemeClr val="bg1"/>
                </a:solidFill>
                <a:latin typeface="맑은 고딕" pitchFamily="50" charset="-127"/>
                <a:ea typeface="맑은 고딕" pitchFamily="50" charset="-127"/>
              </a:rPr>
              <a:t>과정 개요</a:t>
            </a:r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324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[1]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기술전략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(Technology Strategy)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grpSp>
        <p:nvGrpSpPr>
          <p:cNvPr id="2" name="그룹 689"/>
          <p:cNvGrpSpPr/>
          <p:nvPr/>
        </p:nvGrpSpPr>
        <p:grpSpPr>
          <a:xfrm>
            <a:off x="754032" y="1214458"/>
            <a:ext cx="8501122" cy="5143500"/>
            <a:chOff x="357128" y="1143000"/>
            <a:chExt cx="8501122" cy="5143500"/>
          </a:xfrm>
        </p:grpSpPr>
        <p:grpSp>
          <p:nvGrpSpPr>
            <p:cNvPr id="3" name="Group 4"/>
            <p:cNvGrpSpPr>
              <a:grpSpLocks/>
            </p:cNvGrpSpPr>
            <p:nvPr/>
          </p:nvGrpSpPr>
          <p:grpSpPr bwMode="auto">
            <a:xfrm>
              <a:off x="428626" y="2574924"/>
              <a:ext cx="2543176" cy="2139949"/>
              <a:chOff x="2747" y="1152"/>
              <a:chExt cx="3157" cy="2658"/>
            </a:xfrm>
          </p:grpSpPr>
          <p:sp>
            <p:nvSpPr>
              <p:cNvPr id="742" name="Rectangle 5"/>
              <p:cNvSpPr>
                <a:spLocks noChangeArrowheads="1"/>
              </p:cNvSpPr>
              <p:nvPr/>
            </p:nvSpPr>
            <p:spPr bwMode="auto">
              <a:xfrm>
                <a:off x="4416" y="2927"/>
                <a:ext cx="1488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Concepts</a:t>
                </a:r>
              </a:p>
            </p:txBody>
          </p:sp>
          <p:sp>
            <p:nvSpPr>
              <p:cNvPr id="743" name="Rectangle 6"/>
              <p:cNvSpPr>
                <a:spLocks noChangeArrowheads="1"/>
              </p:cNvSpPr>
              <p:nvPr/>
            </p:nvSpPr>
            <p:spPr bwMode="auto">
              <a:xfrm>
                <a:off x="4607" y="2393"/>
                <a:ext cx="1248" cy="26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1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맑은 고딕" pitchFamily="50" charset="-127"/>
                    <a:ea typeface="맑은 고딕" pitchFamily="50" charset="-127"/>
                    <a:cs typeface="+mn-cs"/>
                  </a:rPr>
                  <a:t>Idea clusters</a:t>
                </a:r>
              </a:p>
            </p:txBody>
          </p:sp>
          <p:grpSp>
            <p:nvGrpSpPr>
              <p:cNvPr id="4" name="Group 9"/>
              <p:cNvGrpSpPr>
                <a:grpSpLocks/>
              </p:cNvGrpSpPr>
              <p:nvPr/>
            </p:nvGrpSpPr>
            <p:grpSpPr bwMode="auto">
              <a:xfrm>
                <a:off x="3024" y="1152"/>
                <a:ext cx="2347" cy="2478"/>
                <a:chOff x="3024" y="1152"/>
                <a:chExt cx="2347" cy="2478"/>
              </a:xfrm>
            </p:grpSpPr>
            <p:sp>
              <p:nvSpPr>
                <p:cNvPr id="746" name="Rectangle 10"/>
                <p:cNvSpPr>
                  <a:spLocks noChangeArrowheads="1"/>
                </p:cNvSpPr>
                <p:nvPr/>
              </p:nvSpPr>
              <p:spPr bwMode="auto">
                <a:xfrm>
                  <a:off x="3782" y="1419"/>
                  <a:ext cx="1159" cy="268"/>
                </a:xfrm>
                <a:prstGeom prst="rect">
                  <a:avLst/>
                </a:prstGeom>
                <a:noFill/>
                <a:ln w="9525">
                  <a:noFill/>
                  <a:miter lim="800000"/>
                  <a:headEnd/>
                  <a:tailEnd/>
                </a:ln>
              </p:spPr>
              <p:txBody>
                <a:bodyPr lIns="90488" tIns="44450" rIns="90488" bIns="44450">
                  <a:spAutoFit/>
                </a:bodyPr>
                <a:lstStyle/>
                <a:p>
                  <a:pPr marL="0" marR="0" lvl="0" indent="0" algn="ctr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1" lang="en-US" altLang="ko-KR" sz="11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맑은 고딕" pitchFamily="50" charset="-127"/>
                      <a:ea typeface="맑은 고딕" pitchFamily="50" charset="-127"/>
                      <a:cs typeface="+mn-cs"/>
                    </a:rPr>
                    <a:t>Ideas</a:t>
                  </a:r>
                </a:p>
              </p:txBody>
            </p:sp>
            <p:sp>
              <p:nvSpPr>
                <p:cNvPr id="747" name="Oval 11"/>
                <p:cNvSpPr>
                  <a:spLocks noChangeArrowheads="1"/>
                </p:cNvSpPr>
                <p:nvPr/>
              </p:nvSpPr>
              <p:spPr bwMode="auto">
                <a:xfrm rot="4680000">
                  <a:off x="4706" y="1203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48" name="Oval 12"/>
                <p:cNvSpPr>
                  <a:spLocks noChangeArrowheads="1"/>
                </p:cNvSpPr>
                <p:nvPr/>
              </p:nvSpPr>
              <p:spPr bwMode="auto">
                <a:xfrm>
                  <a:off x="3993" y="3038"/>
                  <a:ext cx="622" cy="59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FFF00"/>
                    </a:gs>
                    <a:gs pos="100000">
                      <a:srgbClr val="FFFFFF"/>
                    </a:gs>
                  </a:gsLst>
                  <a:path path="shape">
                    <a:fillToRect l="50000" t="50000" r="50000" b="50000"/>
                  </a:path>
                </a:gradFill>
                <a:ln w="9525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49" name="Oval 13"/>
                <p:cNvSpPr>
                  <a:spLocks noChangeArrowheads="1"/>
                </p:cNvSpPr>
                <p:nvPr/>
              </p:nvSpPr>
              <p:spPr bwMode="auto">
                <a:xfrm rot="4680000">
                  <a:off x="4175" y="3193"/>
                  <a:ext cx="253" cy="267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50" name="Freeform 14"/>
                <p:cNvSpPr>
                  <a:spLocks/>
                </p:cNvSpPr>
                <p:nvPr/>
              </p:nvSpPr>
              <p:spPr bwMode="auto">
                <a:xfrm>
                  <a:off x="3535" y="1936"/>
                  <a:ext cx="1542" cy="1218"/>
                </a:xfrm>
                <a:custGeom>
                  <a:avLst/>
                  <a:gdLst>
                    <a:gd name="T0" fmla="*/ 40 w 1468"/>
                    <a:gd name="T1" fmla="*/ 11 h 1218"/>
                    <a:gd name="T2" fmla="*/ 0 w 1468"/>
                    <a:gd name="T3" fmla="*/ 23 h 1218"/>
                    <a:gd name="T4" fmla="*/ 9 w 1468"/>
                    <a:gd name="T5" fmla="*/ 51 h 1218"/>
                    <a:gd name="T6" fmla="*/ 98 w 1468"/>
                    <a:gd name="T7" fmla="*/ 91 h 1218"/>
                    <a:gd name="T8" fmla="*/ 206 w 1468"/>
                    <a:gd name="T9" fmla="*/ 131 h 1218"/>
                    <a:gd name="T10" fmla="*/ 324 w 1468"/>
                    <a:gd name="T11" fmla="*/ 251 h 1218"/>
                    <a:gd name="T12" fmla="*/ 412 w 1468"/>
                    <a:gd name="T13" fmla="*/ 360 h 1218"/>
                    <a:gd name="T14" fmla="*/ 481 w 1468"/>
                    <a:gd name="T15" fmla="*/ 497 h 1218"/>
                    <a:gd name="T16" fmla="*/ 549 w 1468"/>
                    <a:gd name="T17" fmla="*/ 640 h 1218"/>
                    <a:gd name="T18" fmla="*/ 618 w 1468"/>
                    <a:gd name="T19" fmla="*/ 891 h 1218"/>
                    <a:gd name="T20" fmla="*/ 638 w 1468"/>
                    <a:gd name="T21" fmla="*/ 1028 h 1218"/>
                    <a:gd name="T22" fmla="*/ 638 w 1468"/>
                    <a:gd name="T23" fmla="*/ 1120 h 1218"/>
                    <a:gd name="T24" fmla="*/ 638 w 1468"/>
                    <a:gd name="T25" fmla="*/ 1154 h 1218"/>
                    <a:gd name="T26" fmla="*/ 648 w 1468"/>
                    <a:gd name="T27" fmla="*/ 1177 h 1218"/>
                    <a:gd name="T28" fmla="*/ 648 w 1468"/>
                    <a:gd name="T29" fmla="*/ 1188 h 1218"/>
                    <a:gd name="T30" fmla="*/ 706 w 1468"/>
                    <a:gd name="T31" fmla="*/ 1211 h 1218"/>
                    <a:gd name="T32" fmla="*/ 814 w 1468"/>
                    <a:gd name="T33" fmla="*/ 1211 h 1218"/>
                    <a:gd name="T34" fmla="*/ 922 w 1468"/>
                    <a:gd name="T35" fmla="*/ 1200 h 1218"/>
                    <a:gd name="T36" fmla="*/ 941 w 1468"/>
                    <a:gd name="T37" fmla="*/ 1200 h 1218"/>
                    <a:gd name="T38" fmla="*/ 951 w 1468"/>
                    <a:gd name="T39" fmla="*/ 1183 h 1218"/>
                    <a:gd name="T40" fmla="*/ 951 w 1468"/>
                    <a:gd name="T41" fmla="*/ 1126 h 1218"/>
                    <a:gd name="T42" fmla="*/ 961 w 1468"/>
                    <a:gd name="T43" fmla="*/ 977 h 1218"/>
                    <a:gd name="T44" fmla="*/ 981 w 1468"/>
                    <a:gd name="T45" fmla="*/ 886 h 1218"/>
                    <a:gd name="T46" fmla="*/ 1020 w 1468"/>
                    <a:gd name="T47" fmla="*/ 766 h 1218"/>
                    <a:gd name="T48" fmla="*/ 1089 w 1468"/>
                    <a:gd name="T49" fmla="*/ 560 h 1218"/>
                    <a:gd name="T50" fmla="*/ 1167 w 1468"/>
                    <a:gd name="T51" fmla="*/ 411 h 1218"/>
                    <a:gd name="T52" fmla="*/ 1246 w 1468"/>
                    <a:gd name="T53" fmla="*/ 291 h 1218"/>
                    <a:gd name="T54" fmla="*/ 1373 w 1468"/>
                    <a:gd name="T55" fmla="*/ 149 h 1218"/>
                    <a:gd name="T56" fmla="*/ 1451 w 1468"/>
                    <a:gd name="T57" fmla="*/ 109 h 1218"/>
                    <a:gd name="T58" fmla="*/ 1559 w 1468"/>
                    <a:gd name="T59" fmla="*/ 69 h 1218"/>
                    <a:gd name="T60" fmla="*/ 1619 w 1468"/>
                    <a:gd name="T61" fmla="*/ 34 h 1218"/>
                    <a:gd name="T62" fmla="*/ 1599 w 1468"/>
                    <a:gd name="T63" fmla="*/ 23 h 1218"/>
                    <a:gd name="T64" fmla="*/ 1539 w 1468"/>
                    <a:gd name="T65" fmla="*/ 11 h 1218"/>
                    <a:gd name="T66" fmla="*/ 1432 w 1468"/>
                    <a:gd name="T67" fmla="*/ 6 h 1218"/>
                    <a:gd name="T68" fmla="*/ 1266 w 1468"/>
                    <a:gd name="T69" fmla="*/ 0 h 1218"/>
                    <a:gd name="T70" fmla="*/ 843 w 1468"/>
                    <a:gd name="T71" fmla="*/ 0 h 1218"/>
                    <a:gd name="T72" fmla="*/ 401 w 1468"/>
                    <a:gd name="T73" fmla="*/ 0 h 1218"/>
                    <a:gd name="T74" fmla="*/ 216 w 1468"/>
                    <a:gd name="T75" fmla="*/ 6 h 1218"/>
                    <a:gd name="T76" fmla="*/ 79 w 1468"/>
                    <a:gd name="T77" fmla="*/ 6 h 1218"/>
                    <a:gd name="T78" fmla="*/ 0 60000 65536"/>
                    <a:gd name="T79" fmla="*/ 0 60000 65536"/>
                    <a:gd name="T80" fmla="*/ 0 60000 65536"/>
                    <a:gd name="T81" fmla="*/ 0 60000 65536"/>
                    <a:gd name="T82" fmla="*/ 0 60000 65536"/>
                    <a:gd name="T83" fmla="*/ 0 60000 65536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w 1468"/>
                    <a:gd name="T118" fmla="*/ 0 h 1218"/>
                    <a:gd name="T119" fmla="*/ 1468 w 1468"/>
                    <a:gd name="T120" fmla="*/ 1218 h 1218"/>
                  </a:gdLst>
                  <a:ahLst/>
                  <a:cxnLst>
                    <a:cxn ang="T78">
                      <a:pos x="T0" y="T1"/>
                    </a:cxn>
                    <a:cxn ang="T79">
                      <a:pos x="T2" y="T3"/>
                    </a:cxn>
                    <a:cxn ang="T80">
                      <a:pos x="T4" y="T5"/>
                    </a:cxn>
                    <a:cxn ang="T81">
                      <a:pos x="T6" y="T7"/>
                    </a:cxn>
                    <a:cxn ang="T82">
                      <a:pos x="T8" y="T9"/>
                    </a:cxn>
                    <a:cxn ang="T83">
                      <a:pos x="T10" y="T11"/>
                    </a:cxn>
                    <a:cxn ang="T84">
                      <a:pos x="T12" y="T13"/>
                    </a:cxn>
                    <a:cxn ang="T85">
                      <a:pos x="T14" y="T15"/>
                    </a:cxn>
                    <a:cxn ang="T86">
                      <a:pos x="T16" y="T17"/>
                    </a:cxn>
                    <a:cxn ang="T87">
                      <a:pos x="T18" y="T19"/>
                    </a:cxn>
                    <a:cxn ang="T88">
                      <a:pos x="T20" y="T21"/>
                    </a:cxn>
                    <a:cxn ang="T89">
                      <a:pos x="T22" y="T23"/>
                    </a:cxn>
                    <a:cxn ang="T90">
                      <a:pos x="T24" y="T25"/>
                    </a:cxn>
                    <a:cxn ang="T91">
                      <a:pos x="T26" y="T27"/>
                    </a:cxn>
                    <a:cxn ang="T92">
                      <a:pos x="T28" y="T29"/>
                    </a:cxn>
                    <a:cxn ang="T93">
                      <a:pos x="T30" y="T31"/>
                    </a:cxn>
                    <a:cxn ang="T94">
                      <a:pos x="T32" y="T33"/>
                    </a:cxn>
                    <a:cxn ang="T95">
                      <a:pos x="T34" y="T35"/>
                    </a:cxn>
                    <a:cxn ang="T96">
                      <a:pos x="T36" y="T37"/>
                    </a:cxn>
                    <a:cxn ang="T97">
                      <a:pos x="T38" y="T39"/>
                    </a:cxn>
                    <a:cxn ang="T98">
                      <a:pos x="T40" y="T41"/>
                    </a:cxn>
                    <a:cxn ang="T99">
                      <a:pos x="T42" y="T43"/>
                    </a:cxn>
                    <a:cxn ang="T100">
                      <a:pos x="T44" y="T45"/>
                    </a:cxn>
                    <a:cxn ang="T101">
                      <a:pos x="T46" y="T47"/>
                    </a:cxn>
                    <a:cxn ang="T102">
                      <a:pos x="T48" y="T49"/>
                    </a:cxn>
                    <a:cxn ang="T103">
                      <a:pos x="T50" y="T51"/>
                    </a:cxn>
                    <a:cxn ang="T104">
                      <a:pos x="T52" y="T53"/>
                    </a:cxn>
                    <a:cxn ang="T105">
                      <a:pos x="T54" y="T55"/>
                    </a:cxn>
                    <a:cxn ang="T106">
                      <a:pos x="T56" y="T57"/>
                    </a:cxn>
                    <a:cxn ang="T107">
                      <a:pos x="T58" y="T59"/>
                    </a:cxn>
                    <a:cxn ang="T108">
                      <a:pos x="T60" y="T61"/>
                    </a:cxn>
                    <a:cxn ang="T109">
                      <a:pos x="T62" y="T63"/>
                    </a:cxn>
                    <a:cxn ang="T110">
                      <a:pos x="T64" y="T65"/>
                    </a:cxn>
                    <a:cxn ang="T111">
                      <a:pos x="T66" y="T67"/>
                    </a:cxn>
                    <a:cxn ang="T112">
                      <a:pos x="T68" y="T69"/>
                    </a:cxn>
                    <a:cxn ang="T113">
                      <a:pos x="T70" y="T71"/>
                    </a:cxn>
                    <a:cxn ang="T114">
                      <a:pos x="T72" y="T73"/>
                    </a:cxn>
                    <a:cxn ang="T115">
                      <a:pos x="T74" y="T75"/>
                    </a:cxn>
                    <a:cxn ang="T116">
                      <a:pos x="T76" y="T77"/>
                    </a:cxn>
                  </a:cxnLst>
                  <a:rect l="T117" t="T118" r="T119" b="T120"/>
                  <a:pathLst>
                    <a:path w="1468" h="1218">
                      <a:moveTo>
                        <a:pt x="71" y="6"/>
                      </a:moveTo>
                      <a:lnTo>
                        <a:pt x="36" y="11"/>
                      </a:lnTo>
                      <a:lnTo>
                        <a:pt x="18" y="17"/>
                      </a:lnTo>
                      <a:lnTo>
                        <a:pt x="0" y="23"/>
                      </a:lnTo>
                      <a:lnTo>
                        <a:pt x="0" y="34"/>
                      </a:lnTo>
                      <a:lnTo>
                        <a:pt x="9" y="51"/>
                      </a:lnTo>
                      <a:lnTo>
                        <a:pt x="44" y="69"/>
                      </a:lnTo>
                      <a:lnTo>
                        <a:pt x="89" y="91"/>
                      </a:lnTo>
                      <a:lnTo>
                        <a:pt x="142" y="109"/>
                      </a:lnTo>
                      <a:lnTo>
                        <a:pt x="187" y="131"/>
                      </a:lnTo>
                      <a:lnTo>
                        <a:pt x="213" y="154"/>
                      </a:lnTo>
                      <a:lnTo>
                        <a:pt x="293" y="251"/>
                      </a:lnTo>
                      <a:lnTo>
                        <a:pt x="329" y="303"/>
                      </a:lnTo>
                      <a:lnTo>
                        <a:pt x="373" y="360"/>
                      </a:lnTo>
                      <a:lnTo>
                        <a:pt x="409" y="423"/>
                      </a:lnTo>
                      <a:lnTo>
                        <a:pt x="436" y="497"/>
                      </a:lnTo>
                      <a:lnTo>
                        <a:pt x="471" y="571"/>
                      </a:lnTo>
                      <a:lnTo>
                        <a:pt x="498" y="640"/>
                      </a:lnTo>
                      <a:lnTo>
                        <a:pt x="533" y="771"/>
                      </a:lnTo>
                      <a:lnTo>
                        <a:pt x="560" y="891"/>
                      </a:lnTo>
                      <a:lnTo>
                        <a:pt x="569" y="960"/>
                      </a:lnTo>
                      <a:lnTo>
                        <a:pt x="578" y="1028"/>
                      </a:lnTo>
                      <a:lnTo>
                        <a:pt x="578" y="1091"/>
                      </a:lnTo>
                      <a:lnTo>
                        <a:pt x="578" y="1120"/>
                      </a:lnTo>
                      <a:lnTo>
                        <a:pt x="578" y="1137"/>
                      </a:lnTo>
                      <a:lnTo>
                        <a:pt x="578" y="1154"/>
                      </a:lnTo>
                      <a:lnTo>
                        <a:pt x="578" y="1166"/>
                      </a:lnTo>
                      <a:lnTo>
                        <a:pt x="587" y="1177"/>
                      </a:lnTo>
                      <a:lnTo>
                        <a:pt x="587" y="1183"/>
                      </a:lnTo>
                      <a:lnTo>
                        <a:pt x="587" y="1188"/>
                      </a:lnTo>
                      <a:lnTo>
                        <a:pt x="613" y="1206"/>
                      </a:lnTo>
                      <a:lnTo>
                        <a:pt x="640" y="1211"/>
                      </a:lnTo>
                      <a:lnTo>
                        <a:pt x="684" y="1217"/>
                      </a:lnTo>
                      <a:lnTo>
                        <a:pt x="738" y="1211"/>
                      </a:lnTo>
                      <a:lnTo>
                        <a:pt x="791" y="1206"/>
                      </a:lnTo>
                      <a:lnTo>
                        <a:pt x="836" y="1200"/>
                      </a:lnTo>
                      <a:lnTo>
                        <a:pt x="844" y="1200"/>
                      </a:lnTo>
                      <a:lnTo>
                        <a:pt x="853" y="1200"/>
                      </a:lnTo>
                      <a:lnTo>
                        <a:pt x="853" y="1194"/>
                      </a:lnTo>
                      <a:lnTo>
                        <a:pt x="862" y="1183"/>
                      </a:lnTo>
                      <a:lnTo>
                        <a:pt x="862" y="1160"/>
                      </a:lnTo>
                      <a:lnTo>
                        <a:pt x="862" y="1126"/>
                      </a:lnTo>
                      <a:lnTo>
                        <a:pt x="862" y="1051"/>
                      </a:lnTo>
                      <a:lnTo>
                        <a:pt x="871" y="977"/>
                      </a:lnTo>
                      <a:lnTo>
                        <a:pt x="880" y="937"/>
                      </a:lnTo>
                      <a:lnTo>
                        <a:pt x="889" y="886"/>
                      </a:lnTo>
                      <a:lnTo>
                        <a:pt x="907" y="828"/>
                      </a:lnTo>
                      <a:lnTo>
                        <a:pt x="924" y="766"/>
                      </a:lnTo>
                      <a:lnTo>
                        <a:pt x="960" y="628"/>
                      </a:lnTo>
                      <a:lnTo>
                        <a:pt x="987" y="560"/>
                      </a:lnTo>
                      <a:lnTo>
                        <a:pt x="1022" y="486"/>
                      </a:lnTo>
                      <a:lnTo>
                        <a:pt x="1058" y="411"/>
                      </a:lnTo>
                      <a:lnTo>
                        <a:pt x="1093" y="349"/>
                      </a:lnTo>
                      <a:lnTo>
                        <a:pt x="1129" y="291"/>
                      </a:lnTo>
                      <a:lnTo>
                        <a:pt x="1173" y="240"/>
                      </a:lnTo>
                      <a:lnTo>
                        <a:pt x="1244" y="149"/>
                      </a:lnTo>
                      <a:lnTo>
                        <a:pt x="1271" y="131"/>
                      </a:lnTo>
                      <a:lnTo>
                        <a:pt x="1315" y="109"/>
                      </a:lnTo>
                      <a:lnTo>
                        <a:pt x="1369" y="91"/>
                      </a:lnTo>
                      <a:lnTo>
                        <a:pt x="1413" y="69"/>
                      </a:lnTo>
                      <a:lnTo>
                        <a:pt x="1449" y="51"/>
                      </a:lnTo>
                      <a:lnTo>
                        <a:pt x="1467" y="34"/>
                      </a:lnTo>
                      <a:lnTo>
                        <a:pt x="1458" y="29"/>
                      </a:lnTo>
                      <a:lnTo>
                        <a:pt x="1449" y="23"/>
                      </a:lnTo>
                      <a:lnTo>
                        <a:pt x="1431" y="17"/>
                      </a:lnTo>
                      <a:lnTo>
                        <a:pt x="1395" y="11"/>
                      </a:lnTo>
                      <a:lnTo>
                        <a:pt x="1351" y="6"/>
                      </a:lnTo>
                      <a:lnTo>
                        <a:pt x="1298" y="6"/>
                      </a:lnTo>
                      <a:lnTo>
                        <a:pt x="1227" y="0"/>
                      </a:lnTo>
                      <a:lnTo>
                        <a:pt x="1147" y="0"/>
                      </a:lnTo>
                      <a:lnTo>
                        <a:pt x="960" y="0"/>
                      </a:lnTo>
                      <a:lnTo>
                        <a:pt x="764" y="0"/>
                      </a:lnTo>
                      <a:lnTo>
                        <a:pt x="560" y="0"/>
                      </a:lnTo>
                      <a:lnTo>
                        <a:pt x="364" y="0"/>
                      </a:lnTo>
                      <a:lnTo>
                        <a:pt x="276" y="6"/>
                      </a:lnTo>
                      <a:lnTo>
                        <a:pt x="196" y="6"/>
                      </a:lnTo>
                      <a:lnTo>
                        <a:pt x="133" y="6"/>
                      </a:lnTo>
                      <a:lnTo>
                        <a:pt x="71" y="6"/>
                      </a:lnTo>
                    </a:path>
                  </a:pathLst>
                </a:custGeom>
                <a:gradFill rotWithShape="0">
                  <a:gsLst>
                    <a:gs pos="0">
                      <a:srgbClr val="4B000C"/>
                    </a:gs>
                    <a:gs pos="50000">
                      <a:srgbClr val="FC0128"/>
                    </a:gs>
                    <a:gs pos="100000">
                      <a:srgbClr val="4B000C"/>
                    </a:gs>
                  </a:gsLst>
                  <a:lin ang="5400000" scaled="1"/>
                </a:gradFill>
                <a:ln w="12700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51" name="Oval 15"/>
                <p:cNvSpPr>
                  <a:spLocks noChangeArrowheads="1"/>
                </p:cNvSpPr>
                <p:nvPr/>
              </p:nvSpPr>
              <p:spPr bwMode="auto">
                <a:xfrm rot="4680000">
                  <a:off x="4516" y="2062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52" name="Oval 16"/>
                <p:cNvSpPr>
                  <a:spLocks noChangeArrowheads="1"/>
                </p:cNvSpPr>
                <p:nvPr/>
              </p:nvSpPr>
              <p:spPr bwMode="auto">
                <a:xfrm rot="4680000">
                  <a:off x="4068" y="2492"/>
                  <a:ext cx="120" cy="1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53" name="Oval 17"/>
                <p:cNvSpPr>
                  <a:spLocks noChangeArrowheads="1"/>
                </p:cNvSpPr>
                <p:nvPr/>
              </p:nvSpPr>
              <p:spPr bwMode="auto">
                <a:xfrm rot="4680000">
                  <a:off x="4159" y="2864"/>
                  <a:ext cx="197" cy="20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54" name="Oval 18"/>
                <p:cNvSpPr>
                  <a:spLocks noChangeArrowheads="1"/>
                </p:cNvSpPr>
                <p:nvPr/>
              </p:nvSpPr>
              <p:spPr bwMode="auto">
                <a:xfrm rot="4680000">
                  <a:off x="3985" y="2033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55" name="Oval 19"/>
                <p:cNvSpPr>
                  <a:spLocks noChangeArrowheads="1"/>
                </p:cNvSpPr>
                <p:nvPr/>
              </p:nvSpPr>
              <p:spPr bwMode="auto">
                <a:xfrm rot="4680000">
                  <a:off x="4290" y="2624"/>
                  <a:ext cx="165" cy="17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56" name="Oval 20"/>
                <p:cNvSpPr>
                  <a:spLocks noChangeArrowheads="1"/>
                </p:cNvSpPr>
                <p:nvPr/>
              </p:nvSpPr>
              <p:spPr bwMode="auto">
                <a:xfrm rot="4680000">
                  <a:off x="4241" y="2095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57" name="Oval 21"/>
                <p:cNvSpPr>
                  <a:spLocks noChangeArrowheads="1"/>
                </p:cNvSpPr>
                <p:nvPr/>
              </p:nvSpPr>
              <p:spPr bwMode="auto">
                <a:xfrm rot="4680000">
                  <a:off x="4373" y="2078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58" name="Oval 22"/>
                <p:cNvSpPr>
                  <a:spLocks noChangeArrowheads="1"/>
                </p:cNvSpPr>
                <p:nvPr/>
              </p:nvSpPr>
              <p:spPr bwMode="auto">
                <a:xfrm rot="4680000">
                  <a:off x="4367" y="2152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59" name="Oval 23"/>
                <p:cNvSpPr>
                  <a:spLocks noChangeArrowheads="1"/>
                </p:cNvSpPr>
                <p:nvPr/>
              </p:nvSpPr>
              <p:spPr bwMode="auto">
                <a:xfrm rot="4680000">
                  <a:off x="4439" y="2296"/>
                  <a:ext cx="99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60" name="Oval 24"/>
                <p:cNvSpPr>
                  <a:spLocks noChangeArrowheads="1"/>
                </p:cNvSpPr>
                <p:nvPr/>
              </p:nvSpPr>
              <p:spPr bwMode="auto">
                <a:xfrm rot="4680000">
                  <a:off x="4018" y="2089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61" name="Oval 25"/>
                <p:cNvSpPr>
                  <a:spLocks noChangeArrowheads="1"/>
                </p:cNvSpPr>
                <p:nvPr/>
              </p:nvSpPr>
              <p:spPr bwMode="auto">
                <a:xfrm rot="4680000">
                  <a:off x="4583" y="2135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62" name="Oval 26"/>
                <p:cNvSpPr>
                  <a:spLocks noChangeArrowheads="1"/>
                </p:cNvSpPr>
                <p:nvPr/>
              </p:nvSpPr>
              <p:spPr bwMode="auto">
                <a:xfrm rot="4680000">
                  <a:off x="4138" y="2238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63" name="Oval 27"/>
                <p:cNvSpPr>
                  <a:spLocks noChangeArrowheads="1"/>
                </p:cNvSpPr>
                <p:nvPr/>
              </p:nvSpPr>
              <p:spPr bwMode="auto">
                <a:xfrm rot="4680000">
                  <a:off x="4084" y="2353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64" name="Oval 28"/>
                <p:cNvSpPr>
                  <a:spLocks noChangeArrowheads="1"/>
                </p:cNvSpPr>
                <p:nvPr/>
              </p:nvSpPr>
              <p:spPr bwMode="auto">
                <a:xfrm rot="4680000">
                  <a:off x="4199" y="2130"/>
                  <a:ext cx="99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65" name="Oval 29"/>
                <p:cNvSpPr>
                  <a:spLocks noChangeArrowheads="1"/>
                </p:cNvSpPr>
                <p:nvPr/>
              </p:nvSpPr>
              <p:spPr bwMode="auto">
                <a:xfrm rot="4680000">
                  <a:off x="4439" y="2416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66" name="Oval 30"/>
                <p:cNvSpPr>
                  <a:spLocks noChangeArrowheads="1"/>
                </p:cNvSpPr>
                <p:nvPr/>
              </p:nvSpPr>
              <p:spPr bwMode="auto">
                <a:xfrm rot="4680000">
                  <a:off x="4342" y="2382"/>
                  <a:ext cx="99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grpSp>
              <p:nvGrpSpPr>
                <p:cNvPr id="5" name="Group 31"/>
                <p:cNvGrpSpPr>
                  <a:grpSpLocks/>
                </p:cNvGrpSpPr>
                <p:nvPr/>
              </p:nvGrpSpPr>
              <p:grpSpPr bwMode="auto">
                <a:xfrm>
                  <a:off x="3968" y="2284"/>
                  <a:ext cx="662" cy="149"/>
                  <a:chOff x="1170" y="2956"/>
                  <a:chExt cx="630" cy="149"/>
                </a:xfrm>
              </p:grpSpPr>
              <p:sp>
                <p:nvSpPr>
                  <p:cNvPr id="1004" name="Oval 32"/>
                  <p:cNvSpPr>
                    <a:spLocks noChangeArrowheads="1"/>
                  </p:cNvSpPr>
                  <p:nvPr/>
                </p:nvSpPr>
                <p:spPr bwMode="auto">
                  <a:xfrm>
                    <a:off x="1170" y="2956"/>
                    <a:ext cx="630" cy="148"/>
                  </a:xfrm>
                  <a:prstGeom prst="ellipse">
                    <a:avLst/>
                  </a:prstGeom>
                  <a:noFill/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pitchFamily="50" charset="-127"/>
                      <a:ea typeface="굴림" pitchFamily="50" charset="-127"/>
                      <a:cs typeface="+mn-cs"/>
                    </a:endParaRPr>
                  </a:p>
                </p:txBody>
              </p:sp>
              <p:sp>
                <p:nvSpPr>
                  <p:cNvPr id="1005" name="Line 33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217" y="2971"/>
                    <a:ext cx="111" cy="96"/>
                  </a:xfrm>
                  <a:prstGeom prst="line">
                    <a:avLst/>
                  </a:prstGeom>
                  <a:noFill/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pitchFamily="50" charset="-127"/>
                      <a:ea typeface="굴림" pitchFamily="50" charset="-127"/>
                      <a:cs typeface="+mn-cs"/>
                    </a:endParaRPr>
                  </a:p>
                </p:txBody>
              </p:sp>
              <p:sp>
                <p:nvSpPr>
                  <p:cNvPr id="1006" name="Line 34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311" y="2959"/>
                    <a:ext cx="153" cy="130"/>
                  </a:xfrm>
                  <a:prstGeom prst="line">
                    <a:avLst/>
                  </a:prstGeom>
                  <a:noFill/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pitchFamily="50" charset="-127"/>
                      <a:ea typeface="굴림" pitchFamily="50" charset="-127"/>
                      <a:cs typeface="+mn-cs"/>
                    </a:endParaRPr>
                  </a:p>
                </p:txBody>
              </p:sp>
              <p:sp>
                <p:nvSpPr>
                  <p:cNvPr id="1007" name="Line 35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415" y="2959"/>
                    <a:ext cx="169" cy="144"/>
                  </a:xfrm>
                  <a:prstGeom prst="line">
                    <a:avLst/>
                  </a:prstGeom>
                  <a:noFill/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pitchFamily="50" charset="-127"/>
                      <a:ea typeface="굴림" pitchFamily="50" charset="-127"/>
                      <a:cs typeface="+mn-cs"/>
                    </a:endParaRPr>
                  </a:p>
                </p:txBody>
              </p:sp>
              <p:sp>
                <p:nvSpPr>
                  <p:cNvPr id="1008" name="Line 36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648" y="2996"/>
                    <a:ext cx="111" cy="96"/>
                  </a:xfrm>
                  <a:prstGeom prst="line">
                    <a:avLst/>
                  </a:prstGeom>
                  <a:noFill/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pitchFamily="50" charset="-127"/>
                      <a:ea typeface="굴림" pitchFamily="50" charset="-127"/>
                      <a:cs typeface="+mn-cs"/>
                    </a:endParaRPr>
                  </a:p>
                </p:txBody>
              </p:sp>
              <p:sp>
                <p:nvSpPr>
                  <p:cNvPr id="1009" name="Line 37"/>
                  <p:cNvSpPr>
                    <a:spLocks noChangeShapeType="1"/>
                  </p:cNvSpPr>
                  <p:nvPr/>
                </p:nvSpPr>
                <p:spPr bwMode="auto">
                  <a:xfrm flipH="1">
                    <a:off x="1529" y="2973"/>
                    <a:ext cx="155" cy="132"/>
                  </a:xfrm>
                  <a:prstGeom prst="line">
                    <a:avLst/>
                  </a:prstGeom>
                  <a:noFill/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pitchFamily="50" charset="-127"/>
                      <a:ea typeface="굴림" pitchFamily="50" charset="-127"/>
                      <a:cs typeface="+mn-cs"/>
                    </a:endParaRPr>
                  </a:p>
                </p:txBody>
              </p:sp>
              <p:sp>
                <p:nvSpPr>
                  <p:cNvPr id="1010" name="Line 38"/>
                  <p:cNvSpPr>
                    <a:spLocks noChangeShapeType="1"/>
                  </p:cNvSpPr>
                  <p:nvPr/>
                </p:nvSpPr>
                <p:spPr bwMode="auto">
                  <a:xfrm>
                    <a:off x="1274" y="2976"/>
                    <a:ext cx="410" cy="0"/>
                  </a:xfrm>
                  <a:prstGeom prst="line">
                    <a:avLst/>
                  </a:prstGeom>
                  <a:noFill/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pitchFamily="50" charset="-127"/>
                      <a:ea typeface="굴림" pitchFamily="50" charset="-127"/>
                      <a:cs typeface="+mn-cs"/>
                    </a:endParaRPr>
                  </a:p>
                </p:txBody>
              </p:sp>
              <p:sp>
                <p:nvSpPr>
                  <p:cNvPr id="1011" name="Line 39"/>
                  <p:cNvSpPr>
                    <a:spLocks noChangeShapeType="1"/>
                  </p:cNvSpPr>
                  <p:nvPr/>
                </p:nvSpPr>
                <p:spPr bwMode="auto">
                  <a:xfrm>
                    <a:off x="1172" y="3022"/>
                    <a:ext cx="626" cy="0"/>
                  </a:xfrm>
                  <a:prstGeom prst="line">
                    <a:avLst/>
                  </a:prstGeom>
                  <a:noFill/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pitchFamily="50" charset="-127"/>
                      <a:ea typeface="굴림" pitchFamily="50" charset="-127"/>
                      <a:cs typeface="+mn-cs"/>
                    </a:endParaRPr>
                  </a:p>
                </p:txBody>
              </p:sp>
              <p:sp>
                <p:nvSpPr>
                  <p:cNvPr id="1012" name="Line 40"/>
                  <p:cNvSpPr>
                    <a:spLocks noChangeShapeType="1"/>
                  </p:cNvSpPr>
                  <p:nvPr/>
                </p:nvSpPr>
                <p:spPr bwMode="auto">
                  <a:xfrm>
                    <a:off x="1234" y="3072"/>
                    <a:ext cx="502" cy="0"/>
                  </a:xfrm>
                  <a:prstGeom prst="line">
                    <a:avLst/>
                  </a:prstGeom>
                  <a:noFill/>
                  <a:ln w="12700">
                    <a:noFill/>
                    <a:round/>
                    <a:headEnd/>
                    <a:tailEnd/>
                  </a:ln>
                </p:spPr>
                <p:txBody>
                  <a:bodyPr wrap="none" anchor="ctr"/>
                  <a:lstStyle/>
                  <a:p>
                    <a:pPr marL="0" marR="0" lvl="0" indent="0" algn="l" defTabSz="914400" rtl="0" eaLnBrk="1" fontAlgn="base" latinLnBrk="1" hangingPunct="1">
                      <a:lnSpc>
                        <a:spcPct val="100000"/>
                      </a:lnSpc>
                      <a:spcBef>
                        <a:spcPct val="0"/>
                      </a:spcBef>
                      <a:spcAft>
                        <a:spcPct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endParaRPr kumimoji="1" lang="ko-KR" altLang="en-US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굴림" pitchFamily="50" charset="-127"/>
                      <a:ea typeface="굴림" pitchFamily="50" charset="-127"/>
                      <a:cs typeface="+mn-cs"/>
                    </a:endParaRPr>
                  </a:p>
                </p:txBody>
              </p:sp>
            </p:grpSp>
            <p:sp>
              <p:nvSpPr>
                <p:cNvPr id="768" name="Oval 41"/>
                <p:cNvSpPr>
                  <a:spLocks noChangeArrowheads="1"/>
                </p:cNvSpPr>
                <p:nvPr/>
              </p:nvSpPr>
              <p:spPr bwMode="auto">
                <a:xfrm rot="4680000">
                  <a:off x="4012" y="2205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69" name="Oval 42"/>
                <p:cNvSpPr>
                  <a:spLocks noChangeArrowheads="1"/>
                </p:cNvSpPr>
                <p:nvPr/>
              </p:nvSpPr>
              <p:spPr bwMode="auto">
                <a:xfrm rot="4680000">
                  <a:off x="4439" y="2221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70" name="Oval 43"/>
                <p:cNvSpPr>
                  <a:spLocks noChangeArrowheads="1"/>
                </p:cNvSpPr>
                <p:nvPr/>
              </p:nvSpPr>
              <p:spPr bwMode="auto">
                <a:xfrm rot="4680000">
                  <a:off x="4210" y="2307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71" name="Oval 44"/>
                <p:cNvSpPr>
                  <a:spLocks noChangeArrowheads="1"/>
                </p:cNvSpPr>
                <p:nvPr/>
              </p:nvSpPr>
              <p:spPr bwMode="auto">
                <a:xfrm rot="4680000">
                  <a:off x="4294" y="2135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72" name="Oval 45"/>
                <p:cNvSpPr>
                  <a:spLocks noChangeArrowheads="1"/>
                </p:cNvSpPr>
                <p:nvPr/>
              </p:nvSpPr>
              <p:spPr bwMode="auto">
                <a:xfrm rot="4680000">
                  <a:off x="4270" y="2198"/>
                  <a:ext cx="100" cy="10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73" name="Oval 46"/>
                <p:cNvSpPr>
                  <a:spLocks noChangeArrowheads="1"/>
                </p:cNvSpPr>
                <p:nvPr/>
              </p:nvSpPr>
              <p:spPr bwMode="auto">
                <a:xfrm rot="4680000">
                  <a:off x="4090" y="2158"/>
                  <a:ext cx="100" cy="10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74" name="Oval 47"/>
                <p:cNvSpPr>
                  <a:spLocks noChangeArrowheads="1"/>
                </p:cNvSpPr>
                <p:nvPr/>
              </p:nvSpPr>
              <p:spPr bwMode="auto">
                <a:xfrm rot="4680000">
                  <a:off x="4475" y="2107"/>
                  <a:ext cx="99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75" name="Oval 48"/>
                <p:cNvSpPr>
                  <a:spLocks noChangeArrowheads="1"/>
                </p:cNvSpPr>
                <p:nvPr/>
              </p:nvSpPr>
              <p:spPr bwMode="auto">
                <a:xfrm rot="4680000">
                  <a:off x="3976" y="2284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76" name="Oval 49"/>
                <p:cNvSpPr>
                  <a:spLocks noChangeArrowheads="1"/>
                </p:cNvSpPr>
                <p:nvPr/>
              </p:nvSpPr>
              <p:spPr bwMode="auto">
                <a:xfrm rot="4680000">
                  <a:off x="4307" y="2307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77" name="Oval 50"/>
                <p:cNvSpPr>
                  <a:spLocks noChangeArrowheads="1"/>
                </p:cNvSpPr>
                <p:nvPr/>
              </p:nvSpPr>
              <p:spPr bwMode="auto">
                <a:xfrm rot="4680000">
                  <a:off x="3910" y="2095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78" name="Oval 51"/>
                <p:cNvSpPr>
                  <a:spLocks noChangeArrowheads="1"/>
                </p:cNvSpPr>
                <p:nvPr/>
              </p:nvSpPr>
              <p:spPr bwMode="auto">
                <a:xfrm rot="4680000">
                  <a:off x="4109" y="2089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79" name="Oval 52"/>
                <p:cNvSpPr>
                  <a:spLocks noChangeArrowheads="1"/>
                </p:cNvSpPr>
                <p:nvPr/>
              </p:nvSpPr>
              <p:spPr bwMode="auto">
                <a:xfrm rot="4680000">
                  <a:off x="4168" y="2256"/>
                  <a:ext cx="99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80" name="Oval 53"/>
                <p:cNvSpPr>
                  <a:spLocks noChangeArrowheads="1"/>
                </p:cNvSpPr>
                <p:nvPr/>
              </p:nvSpPr>
              <p:spPr bwMode="auto">
                <a:xfrm rot="4680000">
                  <a:off x="4511" y="2175"/>
                  <a:ext cx="100" cy="10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81" name="Oval 54"/>
                <p:cNvSpPr>
                  <a:spLocks noChangeArrowheads="1"/>
                </p:cNvSpPr>
                <p:nvPr/>
              </p:nvSpPr>
              <p:spPr bwMode="auto">
                <a:xfrm rot="4680000">
                  <a:off x="4279" y="2687"/>
                  <a:ext cx="165" cy="17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82" name="Oval 55"/>
                <p:cNvSpPr>
                  <a:spLocks noChangeArrowheads="1"/>
                </p:cNvSpPr>
                <p:nvPr/>
              </p:nvSpPr>
              <p:spPr bwMode="auto">
                <a:xfrm rot="4680000">
                  <a:off x="4209" y="2912"/>
                  <a:ext cx="197" cy="208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83" name="Oval 56"/>
                <p:cNvSpPr>
                  <a:spLocks noChangeArrowheads="1"/>
                </p:cNvSpPr>
                <p:nvPr/>
              </p:nvSpPr>
              <p:spPr bwMode="auto">
                <a:xfrm rot="4680000">
                  <a:off x="4140" y="2647"/>
                  <a:ext cx="165" cy="17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84" name="Oval 57"/>
                <p:cNvSpPr>
                  <a:spLocks noChangeArrowheads="1"/>
                </p:cNvSpPr>
                <p:nvPr/>
              </p:nvSpPr>
              <p:spPr bwMode="auto">
                <a:xfrm rot="4680000">
                  <a:off x="4261" y="2500"/>
                  <a:ext cx="120" cy="1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85" name="Oval 58"/>
                <p:cNvSpPr>
                  <a:spLocks noChangeArrowheads="1"/>
                </p:cNvSpPr>
                <p:nvPr/>
              </p:nvSpPr>
              <p:spPr bwMode="auto">
                <a:xfrm rot="4680000">
                  <a:off x="3915" y="2187"/>
                  <a:ext cx="99" cy="10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86" name="Oval 59"/>
                <p:cNvSpPr>
                  <a:spLocks noChangeArrowheads="1"/>
                </p:cNvSpPr>
                <p:nvPr/>
              </p:nvSpPr>
              <p:spPr bwMode="auto">
                <a:xfrm rot="4680000">
                  <a:off x="3982" y="2164"/>
                  <a:ext cx="99" cy="10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87" name="Oval 60"/>
                <p:cNvSpPr>
                  <a:spLocks noChangeArrowheads="1"/>
                </p:cNvSpPr>
                <p:nvPr/>
              </p:nvSpPr>
              <p:spPr bwMode="auto">
                <a:xfrm rot="4680000">
                  <a:off x="4530" y="2238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88" name="Freeform 61"/>
                <p:cNvSpPr>
                  <a:spLocks/>
                </p:cNvSpPr>
                <p:nvPr/>
              </p:nvSpPr>
              <p:spPr bwMode="auto">
                <a:xfrm>
                  <a:off x="3508" y="1862"/>
                  <a:ext cx="1531" cy="1297"/>
                </a:xfrm>
                <a:custGeom>
                  <a:avLst/>
                  <a:gdLst>
                    <a:gd name="T0" fmla="*/ 0 w 1458"/>
                    <a:gd name="T1" fmla="*/ 85 h 1297"/>
                    <a:gd name="T2" fmla="*/ 47 w 1458"/>
                    <a:gd name="T3" fmla="*/ 120 h 1297"/>
                    <a:gd name="T4" fmla="*/ 182 w 1458"/>
                    <a:gd name="T5" fmla="*/ 183 h 1297"/>
                    <a:gd name="T6" fmla="*/ 258 w 1458"/>
                    <a:gd name="T7" fmla="*/ 228 h 1297"/>
                    <a:gd name="T8" fmla="*/ 354 w 1458"/>
                    <a:gd name="T9" fmla="*/ 325 h 1297"/>
                    <a:gd name="T10" fmla="*/ 478 w 1458"/>
                    <a:gd name="T11" fmla="*/ 497 h 1297"/>
                    <a:gd name="T12" fmla="*/ 545 w 1458"/>
                    <a:gd name="T13" fmla="*/ 645 h 1297"/>
                    <a:gd name="T14" fmla="*/ 622 w 1458"/>
                    <a:gd name="T15" fmla="*/ 840 h 1297"/>
                    <a:gd name="T16" fmla="*/ 659 w 1458"/>
                    <a:gd name="T17" fmla="*/ 1034 h 1297"/>
                    <a:gd name="T18" fmla="*/ 669 w 1458"/>
                    <a:gd name="T19" fmla="*/ 1165 h 1297"/>
                    <a:gd name="T20" fmla="*/ 669 w 1458"/>
                    <a:gd name="T21" fmla="*/ 1211 h 1297"/>
                    <a:gd name="T22" fmla="*/ 669 w 1458"/>
                    <a:gd name="T23" fmla="*/ 1240 h 1297"/>
                    <a:gd name="T24" fmla="*/ 696 w 1458"/>
                    <a:gd name="T25" fmla="*/ 1278 h 1297"/>
                    <a:gd name="T26" fmla="*/ 778 w 1458"/>
                    <a:gd name="T27" fmla="*/ 1293 h 1297"/>
                    <a:gd name="T28" fmla="*/ 864 w 1458"/>
                    <a:gd name="T29" fmla="*/ 1293 h 1297"/>
                    <a:gd name="T30" fmla="*/ 930 w 1458"/>
                    <a:gd name="T31" fmla="*/ 1284 h 1297"/>
                    <a:gd name="T32" fmla="*/ 976 w 1458"/>
                    <a:gd name="T33" fmla="*/ 1268 h 1297"/>
                    <a:gd name="T34" fmla="*/ 976 w 1458"/>
                    <a:gd name="T35" fmla="*/ 1234 h 1297"/>
                    <a:gd name="T36" fmla="*/ 981 w 1458"/>
                    <a:gd name="T37" fmla="*/ 1122 h 1297"/>
                    <a:gd name="T38" fmla="*/ 1005 w 1458"/>
                    <a:gd name="T39" fmla="*/ 1011 h 1297"/>
                    <a:gd name="T40" fmla="*/ 1030 w 1458"/>
                    <a:gd name="T41" fmla="*/ 894 h 1297"/>
                    <a:gd name="T42" fmla="*/ 1091 w 1458"/>
                    <a:gd name="T43" fmla="*/ 702 h 1297"/>
                    <a:gd name="T44" fmla="*/ 1157 w 1458"/>
                    <a:gd name="T45" fmla="*/ 560 h 1297"/>
                    <a:gd name="T46" fmla="*/ 1234 w 1458"/>
                    <a:gd name="T47" fmla="*/ 423 h 1297"/>
                    <a:gd name="T48" fmla="*/ 1361 w 1458"/>
                    <a:gd name="T49" fmla="*/ 261 h 1297"/>
                    <a:gd name="T50" fmla="*/ 1434 w 1458"/>
                    <a:gd name="T51" fmla="*/ 205 h 1297"/>
                    <a:gd name="T52" fmla="*/ 1539 w 1458"/>
                    <a:gd name="T53" fmla="*/ 160 h 1297"/>
                    <a:gd name="T54" fmla="*/ 1588 w 1458"/>
                    <a:gd name="T55" fmla="*/ 137 h 1297"/>
                    <a:gd name="T56" fmla="*/ 1596 w 1458"/>
                    <a:gd name="T57" fmla="*/ 114 h 1297"/>
                    <a:gd name="T58" fmla="*/ 1539 w 1458"/>
                    <a:gd name="T59" fmla="*/ 74 h 1297"/>
                    <a:gd name="T60" fmla="*/ 1434 w 1458"/>
                    <a:gd name="T61" fmla="*/ 28 h 1297"/>
                    <a:gd name="T62" fmla="*/ 1309 w 1458"/>
                    <a:gd name="T63" fmla="*/ 11 h 1297"/>
                    <a:gd name="T64" fmla="*/ 1253 w 1458"/>
                    <a:gd name="T65" fmla="*/ 34 h 1297"/>
                    <a:gd name="T66" fmla="*/ 1205 w 1458"/>
                    <a:gd name="T67" fmla="*/ 80 h 1297"/>
                    <a:gd name="T68" fmla="*/ 1167 w 1458"/>
                    <a:gd name="T69" fmla="*/ 160 h 1297"/>
                    <a:gd name="T70" fmla="*/ 1128 w 1458"/>
                    <a:gd name="T71" fmla="*/ 280 h 1297"/>
                    <a:gd name="T72" fmla="*/ 1091 w 1458"/>
                    <a:gd name="T73" fmla="*/ 423 h 1297"/>
                    <a:gd name="T74" fmla="*/ 1023 w 1458"/>
                    <a:gd name="T75" fmla="*/ 731 h 1297"/>
                    <a:gd name="T76" fmla="*/ 976 w 1458"/>
                    <a:gd name="T77" fmla="*/ 942 h 1297"/>
                    <a:gd name="T78" fmla="*/ 956 w 1458"/>
                    <a:gd name="T79" fmla="*/ 1057 h 1297"/>
                    <a:gd name="T80" fmla="*/ 938 w 1458"/>
                    <a:gd name="T81" fmla="*/ 1131 h 1297"/>
                    <a:gd name="T82" fmla="*/ 927 w 1458"/>
                    <a:gd name="T83" fmla="*/ 1185 h 1297"/>
                    <a:gd name="T84" fmla="*/ 899 w 1458"/>
                    <a:gd name="T85" fmla="*/ 1234 h 1297"/>
                    <a:gd name="T86" fmla="*/ 832 w 1458"/>
                    <a:gd name="T87" fmla="*/ 1245 h 1297"/>
                    <a:gd name="T88" fmla="*/ 774 w 1458"/>
                    <a:gd name="T89" fmla="*/ 1234 h 1297"/>
                    <a:gd name="T90" fmla="*/ 755 w 1458"/>
                    <a:gd name="T91" fmla="*/ 1217 h 1297"/>
                    <a:gd name="T92" fmla="*/ 739 w 1458"/>
                    <a:gd name="T93" fmla="*/ 1179 h 1297"/>
                    <a:gd name="T94" fmla="*/ 727 w 1458"/>
                    <a:gd name="T95" fmla="*/ 1120 h 1297"/>
                    <a:gd name="T96" fmla="*/ 702 w 1458"/>
                    <a:gd name="T97" fmla="*/ 1041 h 1297"/>
                    <a:gd name="T98" fmla="*/ 676 w 1458"/>
                    <a:gd name="T99" fmla="*/ 930 h 1297"/>
                    <a:gd name="T100" fmla="*/ 623 w 1458"/>
                    <a:gd name="T101" fmla="*/ 729 h 1297"/>
                    <a:gd name="T102" fmla="*/ 545 w 1458"/>
                    <a:gd name="T103" fmla="*/ 428 h 1297"/>
                    <a:gd name="T104" fmla="*/ 478 w 1458"/>
                    <a:gd name="T105" fmla="*/ 223 h 1297"/>
                    <a:gd name="T106" fmla="*/ 431 w 1458"/>
                    <a:gd name="T107" fmla="*/ 125 h 1297"/>
                    <a:gd name="T108" fmla="*/ 382 w 1458"/>
                    <a:gd name="T109" fmla="*/ 57 h 1297"/>
                    <a:gd name="T110" fmla="*/ 326 w 1458"/>
                    <a:gd name="T111" fmla="*/ 17 h 1297"/>
                    <a:gd name="T112" fmla="*/ 239 w 1458"/>
                    <a:gd name="T113" fmla="*/ 0 h 1297"/>
                    <a:gd name="T114" fmla="*/ 114 w 1458"/>
                    <a:gd name="T115" fmla="*/ 23 h 1297"/>
                    <a:gd name="T116" fmla="*/ 19 w 1458"/>
                    <a:gd name="T117" fmla="*/ 63 h 1297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60000 65536"/>
                    <a:gd name="T127" fmla="*/ 0 60000 65536"/>
                    <a:gd name="T128" fmla="*/ 0 60000 65536"/>
                    <a:gd name="T129" fmla="*/ 0 60000 65536"/>
                    <a:gd name="T130" fmla="*/ 0 60000 65536"/>
                    <a:gd name="T131" fmla="*/ 0 60000 65536"/>
                    <a:gd name="T132" fmla="*/ 0 60000 65536"/>
                    <a:gd name="T133" fmla="*/ 0 60000 65536"/>
                    <a:gd name="T134" fmla="*/ 0 60000 65536"/>
                    <a:gd name="T135" fmla="*/ 0 60000 65536"/>
                    <a:gd name="T136" fmla="*/ 0 60000 65536"/>
                    <a:gd name="T137" fmla="*/ 0 60000 65536"/>
                    <a:gd name="T138" fmla="*/ 0 60000 65536"/>
                    <a:gd name="T139" fmla="*/ 0 60000 65536"/>
                    <a:gd name="T140" fmla="*/ 0 60000 65536"/>
                    <a:gd name="T141" fmla="*/ 0 60000 65536"/>
                    <a:gd name="T142" fmla="*/ 0 60000 65536"/>
                    <a:gd name="T143" fmla="*/ 0 60000 65536"/>
                    <a:gd name="T144" fmla="*/ 0 60000 65536"/>
                    <a:gd name="T145" fmla="*/ 0 60000 65536"/>
                    <a:gd name="T146" fmla="*/ 0 60000 65536"/>
                    <a:gd name="T147" fmla="*/ 0 60000 65536"/>
                    <a:gd name="T148" fmla="*/ 0 60000 65536"/>
                    <a:gd name="T149" fmla="*/ 0 60000 65536"/>
                    <a:gd name="T150" fmla="*/ 0 60000 65536"/>
                    <a:gd name="T151" fmla="*/ 0 60000 65536"/>
                    <a:gd name="T152" fmla="*/ 0 60000 65536"/>
                    <a:gd name="T153" fmla="*/ 0 60000 65536"/>
                    <a:gd name="T154" fmla="*/ 0 60000 65536"/>
                    <a:gd name="T155" fmla="*/ 0 60000 65536"/>
                    <a:gd name="T156" fmla="*/ 0 60000 65536"/>
                    <a:gd name="T157" fmla="*/ 0 60000 65536"/>
                    <a:gd name="T158" fmla="*/ 0 60000 65536"/>
                    <a:gd name="T159" fmla="*/ 0 60000 65536"/>
                    <a:gd name="T160" fmla="*/ 0 60000 65536"/>
                    <a:gd name="T161" fmla="*/ 0 60000 65536"/>
                    <a:gd name="T162" fmla="*/ 0 60000 65536"/>
                    <a:gd name="T163" fmla="*/ 0 60000 65536"/>
                    <a:gd name="T164" fmla="*/ 0 60000 65536"/>
                    <a:gd name="T165" fmla="*/ 0 60000 65536"/>
                    <a:gd name="T166" fmla="*/ 0 60000 65536"/>
                    <a:gd name="T167" fmla="*/ 0 60000 65536"/>
                    <a:gd name="T168" fmla="*/ 0 60000 65536"/>
                    <a:gd name="T169" fmla="*/ 0 60000 65536"/>
                    <a:gd name="T170" fmla="*/ 0 60000 65536"/>
                    <a:gd name="T171" fmla="*/ 0 60000 65536"/>
                    <a:gd name="T172" fmla="*/ 0 60000 65536"/>
                    <a:gd name="T173" fmla="*/ 0 60000 65536"/>
                    <a:gd name="T174" fmla="*/ 0 60000 65536"/>
                    <a:gd name="T175" fmla="*/ 0 60000 65536"/>
                    <a:gd name="T176" fmla="*/ 0 60000 65536"/>
                    <a:gd name="T177" fmla="*/ 0 w 1458"/>
                    <a:gd name="T178" fmla="*/ 0 h 1297"/>
                    <a:gd name="T179" fmla="*/ 1458 w 1458"/>
                    <a:gd name="T180" fmla="*/ 1297 h 1297"/>
                  </a:gdLst>
                  <a:ahLst/>
                  <a:cxnLst>
                    <a:cxn ang="T118">
                      <a:pos x="T0" y="T1"/>
                    </a:cxn>
                    <a:cxn ang="T119">
                      <a:pos x="T2" y="T3"/>
                    </a:cxn>
                    <a:cxn ang="T120">
                      <a:pos x="T4" y="T5"/>
                    </a:cxn>
                    <a:cxn ang="T121">
                      <a:pos x="T6" y="T7"/>
                    </a:cxn>
                    <a:cxn ang="T122">
                      <a:pos x="T8" y="T9"/>
                    </a:cxn>
                    <a:cxn ang="T123">
                      <a:pos x="T10" y="T11"/>
                    </a:cxn>
                    <a:cxn ang="T124">
                      <a:pos x="T12" y="T13"/>
                    </a:cxn>
                    <a:cxn ang="T125">
                      <a:pos x="T14" y="T15"/>
                    </a:cxn>
                    <a:cxn ang="T126">
                      <a:pos x="T16" y="T17"/>
                    </a:cxn>
                    <a:cxn ang="T127">
                      <a:pos x="T18" y="T19"/>
                    </a:cxn>
                    <a:cxn ang="T128">
                      <a:pos x="T20" y="T21"/>
                    </a:cxn>
                    <a:cxn ang="T129">
                      <a:pos x="T22" y="T23"/>
                    </a:cxn>
                    <a:cxn ang="T130">
                      <a:pos x="T24" y="T25"/>
                    </a:cxn>
                    <a:cxn ang="T131">
                      <a:pos x="T26" y="T27"/>
                    </a:cxn>
                    <a:cxn ang="T132">
                      <a:pos x="T28" y="T29"/>
                    </a:cxn>
                    <a:cxn ang="T133">
                      <a:pos x="T30" y="T31"/>
                    </a:cxn>
                    <a:cxn ang="T134">
                      <a:pos x="T32" y="T33"/>
                    </a:cxn>
                    <a:cxn ang="T135">
                      <a:pos x="T34" y="T35"/>
                    </a:cxn>
                    <a:cxn ang="T136">
                      <a:pos x="T36" y="T37"/>
                    </a:cxn>
                    <a:cxn ang="T137">
                      <a:pos x="T38" y="T39"/>
                    </a:cxn>
                    <a:cxn ang="T138">
                      <a:pos x="T40" y="T41"/>
                    </a:cxn>
                    <a:cxn ang="T139">
                      <a:pos x="T42" y="T43"/>
                    </a:cxn>
                    <a:cxn ang="T140">
                      <a:pos x="T44" y="T45"/>
                    </a:cxn>
                    <a:cxn ang="T141">
                      <a:pos x="T46" y="T47"/>
                    </a:cxn>
                    <a:cxn ang="T142">
                      <a:pos x="T48" y="T49"/>
                    </a:cxn>
                    <a:cxn ang="T143">
                      <a:pos x="T50" y="T51"/>
                    </a:cxn>
                    <a:cxn ang="T144">
                      <a:pos x="T52" y="T53"/>
                    </a:cxn>
                    <a:cxn ang="T145">
                      <a:pos x="T54" y="T55"/>
                    </a:cxn>
                    <a:cxn ang="T146">
                      <a:pos x="T56" y="T57"/>
                    </a:cxn>
                    <a:cxn ang="T147">
                      <a:pos x="T58" y="T59"/>
                    </a:cxn>
                    <a:cxn ang="T148">
                      <a:pos x="T60" y="T61"/>
                    </a:cxn>
                    <a:cxn ang="T149">
                      <a:pos x="T62" y="T63"/>
                    </a:cxn>
                    <a:cxn ang="T150">
                      <a:pos x="T64" y="T65"/>
                    </a:cxn>
                    <a:cxn ang="T151">
                      <a:pos x="T66" y="T67"/>
                    </a:cxn>
                    <a:cxn ang="T152">
                      <a:pos x="T68" y="T69"/>
                    </a:cxn>
                    <a:cxn ang="T153">
                      <a:pos x="T70" y="T71"/>
                    </a:cxn>
                    <a:cxn ang="T154">
                      <a:pos x="T72" y="T73"/>
                    </a:cxn>
                    <a:cxn ang="T155">
                      <a:pos x="T74" y="T75"/>
                    </a:cxn>
                    <a:cxn ang="T156">
                      <a:pos x="T76" y="T77"/>
                    </a:cxn>
                    <a:cxn ang="T157">
                      <a:pos x="T78" y="T79"/>
                    </a:cxn>
                    <a:cxn ang="T158">
                      <a:pos x="T80" y="T81"/>
                    </a:cxn>
                    <a:cxn ang="T159">
                      <a:pos x="T82" y="T83"/>
                    </a:cxn>
                    <a:cxn ang="T160">
                      <a:pos x="T84" y="T85"/>
                    </a:cxn>
                    <a:cxn ang="T161">
                      <a:pos x="T86" y="T87"/>
                    </a:cxn>
                    <a:cxn ang="T162">
                      <a:pos x="T88" y="T89"/>
                    </a:cxn>
                    <a:cxn ang="T163">
                      <a:pos x="T90" y="T91"/>
                    </a:cxn>
                    <a:cxn ang="T164">
                      <a:pos x="T92" y="T93"/>
                    </a:cxn>
                    <a:cxn ang="T165">
                      <a:pos x="T94" y="T95"/>
                    </a:cxn>
                    <a:cxn ang="T166">
                      <a:pos x="T96" y="T97"/>
                    </a:cxn>
                    <a:cxn ang="T167">
                      <a:pos x="T98" y="T99"/>
                    </a:cxn>
                    <a:cxn ang="T168">
                      <a:pos x="T100" y="T101"/>
                    </a:cxn>
                    <a:cxn ang="T169">
                      <a:pos x="T102" y="T103"/>
                    </a:cxn>
                    <a:cxn ang="T170">
                      <a:pos x="T104" y="T105"/>
                    </a:cxn>
                    <a:cxn ang="T171">
                      <a:pos x="T106" y="T107"/>
                    </a:cxn>
                    <a:cxn ang="T172">
                      <a:pos x="T108" y="T109"/>
                    </a:cxn>
                    <a:cxn ang="T173">
                      <a:pos x="T110" y="T111"/>
                    </a:cxn>
                    <a:cxn ang="T174">
                      <a:pos x="T112" y="T113"/>
                    </a:cxn>
                    <a:cxn ang="T175">
                      <a:pos x="T114" y="T115"/>
                    </a:cxn>
                    <a:cxn ang="T176">
                      <a:pos x="T116" y="T117"/>
                    </a:cxn>
                  </a:cxnLst>
                  <a:rect l="T177" t="T178" r="T179" b="T180"/>
                  <a:pathLst>
                    <a:path w="1458" h="1297">
                      <a:moveTo>
                        <a:pt x="0" y="74"/>
                      </a:moveTo>
                      <a:lnTo>
                        <a:pt x="0" y="85"/>
                      </a:lnTo>
                      <a:lnTo>
                        <a:pt x="17" y="103"/>
                      </a:lnTo>
                      <a:lnTo>
                        <a:pt x="43" y="120"/>
                      </a:lnTo>
                      <a:lnTo>
                        <a:pt x="87" y="143"/>
                      </a:lnTo>
                      <a:lnTo>
                        <a:pt x="165" y="183"/>
                      </a:lnTo>
                      <a:lnTo>
                        <a:pt x="208" y="205"/>
                      </a:lnTo>
                      <a:lnTo>
                        <a:pt x="234" y="228"/>
                      </a:lnTo>
                      <a:lnTo>
                        <a:pt x="286" y="274"/>
                      </a:lnTo>
                      <a:lnTo>
                        <a:pt x="321" y="325"/>
                      </a:lnTo>
                      <a:lnTo>
                        <a:pt x="399" y="434"/>
                      </a:lnTo>
                      <a:lnTo>
                        <a:pt x="433" y="497"/>
                      </a:lnTo>
                      <a:lnTo>
                        <a:pt x="460" y="571"/>
                      </a:lnTo>
                      <a:lnTo>
                        <a:pt x="494" y="645"/>
                      </a:lnTo>
                      <a:lnTo>
                        <a:pt x="520" y="714"/>
                      </a:lnTo>
                      <a:lnTo>
                        <a:pt x="564" y="840"/>
                      </a:lnTo>
                      <a:lnTo>
                        <a:pt x="590" y="965"/>
                      </a:lnTo>
                      <a:lnTo>
                        <a:pt x="598" y="1034"/>
                      </a:lnTo>
                      <a:lnTo>
                        <a:pt x="607" y="1102"/>
                      </a:lnTo>
                      <a:lnTo>
                        <a:pt x="607" y="1165"/>
                      </a:lnTo>
                      <a:lnTo>
                        <a:pt x="607" y="1194"/>
                      </a:lnTo>
                      <a:lnTo>
                        <a:pt x="607" y="1211"/>
                      </a:lnTo>
                      <a:lnTo>
                        <a:pt x="607" y="1228"/>
                      </a:lnTo>
                      <a:lnTo>
                        <a:pt x="607" y="1240"/>
                      </a:lnTo>
                      <a:lnTo>
                        <a:pt x="607" y="1257"/>
                      </a:lnTo>
                      <a:lnTo>
                        <a:pt x="631" y="1278"/>
                      </a:lnTo>
                      <a:lnTo>
                        <a:pt x="664" y="1287"/>
                      </a:lnTo>
                      <a:lnTo>
                        <a:pt x="706" y="1293"/>
                      </a:lnTo>
                      <a:lnTo>
                        <a:pt x="748" y="1296"/>
                      </a:lnTo>
                      <a:lnTo>
                        <a:pt x="784" y="1293"/>
                      </a:lnTo>
                      <a:lnTo>
                        <a:pt x="820" y="1290"/>
                      </a:lnTo>
                      <a:lnTo>
                        <a:pt x="844" y="1284"/>
                      </a:lnTo>
                      <a:lnTo>
                        <a:pt x="871" y="1278"/>
                      </a:lnTo>
                      <a:lnTo>
                        <a:pt x="885" y="1268"/>
                      </a:lnTo>
                      <a:lnTo>
                        <a:pt x="885" y="1257"/>
                      </a:lnTo>
                      <a:lnTo>
                        <a:pt x="885" y="1234"/>
                      </a:lnTo>
                      <a:lnTo>
                        <a:pt x="885" y="1200"/>
                      </a:lnTo>
                      <a:lnTo>
                        <a:pt x="889" y="1122"/>
                      </a:lnTo>
                      <a:lnTo>
                        <a:pt x="901" y="1053"/>
                      </a:lnTo>
                      <a:lnTo>
                        <a:pt x="911" y="1011"/>
                      </a:lnTo>
                      <a:lnTo>
                        <a:pt x="922" y="954"/>
                      </a:lnTo>
                      <a:lnTo>
                        <a:pt x="934" y="894"/>
                      </a:lnTo>
                      <a:lnTo>
                        <a:pt x="945" y="840"/>
                      </a:lnTo>
                      <a:lnTo>
                        <a:pt x="989" y="702"/>
                      </a:lnTo>
                      <a:lnTo>
                        <a:pt x="1015" y="634"/>
                      </a:lnTo>
                      <a:lnTo>
                        <a:pt x="1049" y="560"/>
                      </a:lnTo>
                      <a:lnTo>
                        <a:pt x="1084" y="485"/>
                      </a:lnTo>
                      <a:lnTo>
                        <a:pt x="1119" y="423"/>
                      </a:lnTo>
                      <a:lnTo>
                        <a:pt x="1197" y="314"/>
                      </a:lnTo>
                      <a:lnTo>
                        <a:pt x="1234" y="261"/>
                      </a:lnTo>
                      <a:lnTo>
                        <a:pt x="1275" y="223"/>
                      </a:lnTo>
                      <a:lnTo>
                        <a:pt x="1301" y="205"/>
                      </a:lnTo>
                      <a:lnTo>
                        <a:pt x="1342" y="180"/>
                      </a:lnTo>
                      <a:lnTo>
                        <a:pt x="1396" y="160"/>
                      </a:lnTo>
                      <a:lnTo>
                        <a:pt x="1422" y="148"/>
                      </a:lnTo>
                      <a:lnTo>
                        <a:pt x="1440" y="137"/>
                      </a:lnTo>
                      <a:lnTo>
                        <a:pt x="1457" y="125"/>
                      </a:lnTo>
                      <a:lnTo>
                        <a:pt x="1448" y="114"/>
                      </a:lnTo>
                      <a:lnTo>
                        <a:pt x="1431" y="97"/>
                      </a:lnTo>
                      <a:lnTo>
                        <a:pt x="1396" y="74"/>
                      </a:lnTo>
                      <a:lnTo>
                        <a:pt x="1353" y="51"/>
                      </a:lnTo>
                      <a:lnTo>
                        <a:pt x="1301" y="28"/>
                      </a:lnTo>
                      <a:lnTo>
                        <a:pt x="1240" y="11"/>
                      </a:lnTo>
                      <a:lnTo>
                        <a:pt x="1188" y="11"/>
                      </a:lnTo>
                      <a:lnTo>
                        <a:pt x="1162" y="17"/>
                      </a:lnTo>
                      <a:lnTo>
                        <a:pt x="1136" y="34"/>
                      </a:lnTo>
                      <a:lnTo>
                        <a:pt x="1110" y="51"/>
                      </a:lnTo>
                      <a:lnTo>
                        <a:pt x="1093" y="80"/>
                      </a:lnTo>
                      <a:lnTo>
                        <a:pt x="1075" y="114"/>
                      </a:lnTo>
                      <a:lnTo>
                        <a:pt x="1058" y="160"/>
                      </a:lnTo>
                      <a:lnTo>
                        <a:pt x="1041" y="217"/>
                      </a:lnTo>
                      <a:lnTo>
                        <a:pt x="1023" y="280"/>
                      </a:lnTo>
                      <a:lnTo>
                        <a:pt x="1006" y="348"/>
                      </a:lnTo>
                      <a:lnTo>
                        <a:pt x="989" y="423"/>
                      </a:lnTo>
                      <a:lnTo>
                        <a:pt x="954" y="577"/>
                      </a:lnTo>
                      <a:lnTo>
                        <a:pt x="928" y="731"/>
                      </a:lnTo>
                      <a:lnTo>
                        <a:pt x="902" y="880"/>
                      </a:lnTo>
                      <a:lnTo>
                        <a:pt x="885" y="942"/>
                      </a:lnTo>
                      <a:lnTo>
                        <a:pt x="876" y="1005"/>
                      </a:lnTo>
                      <a:lnTo>
                        <a:pt x="867" y="1057"/>
                      </a:lnTo>
                      <a:lnTo>
                        <a:pt x="859" y="1097"/>
                      </a:lnTo>
                      <a:lnTo>
                        <a:pt x="850" y="1131"/>
                      </a:lnTo>
                      <a:lnTo>
                        <a:pt x="850" y="1154"/>
                      </a:lnTo>
                      <a:lnTo>
                        <a:pt x="841" y="1185"/>
                      </a:lnTo>
                      <a:lnTo>
                        <a:pt x="832" y="1222"/>
                      </a:lnTo>
                      <a:lnTo>
                        <a:pt x="815" y="1234"/>
                      </a:lnTo>
                      <a:lnTo>
                        <a:pt x="790" y="1242"/>
                      </a:lnTo>
                      <a:lnTo>
                        <a:pt x="754" y="1245"/>
                      </a:lnTo>
                      <a:lnTo>
                        <a:pt x="720" y="1240"/>
                      </a:lnTo>
                      <a:lnTo>
                        <a:pt x="702" y="1234"/>
                      </a:lnTo>
                      <a:lnTo>
                        <a:pt x="685" y="1218"/>
                      </a:lnTo>
                      <a:lnTo>
                        <a:pt x="685" y="1217"/>
                      </a:lnTo>
                      <a:lnTo>
                        <a:pt x="676" y="1205"/>
                      </a:lnTo>
                      <a:lnTo>
                        <a:pt x="670" y="1179"/>
                      </a:lnTo>
                      <a:lnTo>
                        <a:pt x="664" y="1149"/>
                      </a:lnTo>
                      <a:lnTo>
                        <a:pt x="659" y="1120"/>
                      </a:lnTo>
                      <a:lnTo>
                        <a:pt x="650" y="1085"/>
                      </a:lnTo>
                      <a:lnTo>
                        <a:pt x="637" y="1041"/>
                      </a:lnTo>
                      <a:lnTo>
                        <a:pt x="624" y="994"/>
                      </a:lnTo>
                      <a:lnTo>
                        <a:pt x="613" y="930"/>
                      </a:lnTo>
                      <a:lnTo>
                        <a:pt x="598" y="874"/>
                      </a:lnTo>
                      <a:lnTo>
                        <a:pt x="565" y="729"/>
                      </a:lnTo>
                      <a:lnTo>
                        <a:pt x="529" y="577"/>
                      </a:lnTo>
                      <a:lnTo>
                        <a:pt x="494" y="428"/>
                      </a:lnTo>
                      <a:lnTo>
                        <a:pt x="451" y="285"/>
                      </a:lnTo>
                      <a:lnTo>
                        <a:pt x="433" y="223"/>
                      </a:lnTo>
                      <a:lnTo>
                        <a:pt x="416" y="171"/>
                      </a:lnTo>
                      <a:lnTo>
                        <a:pt x="390" y="125"/>
                      </a:lnTo>
                      <a:lnTo>
                        <a:pt x="373" y="85"/>
                      </a:lnTo>
                      <a:lnTo>
                        <a:pt x="347" y="57"/>
                      </a:lnTo>
                      <a:lnTo>
                        <a:pt x="329" y="34"/>
                      </a:lnTo>
                      <a:lnTo>
                        <a:pt x="295" y="17"/>
                      </a:lnTo>
                      <a:lnTo>
                        <a:pt x="269" y="11"/>
                      </a:lnTo>
                      <a:lnTo>
                        <a:pt x="217" y="0"/>
                      </a:lnTo>
                      <a:lnTo>
                        <a:pt x="156" y="5"/>
                      </a:lnTo>
                      <a:lnTo>
                        <a:pt x="104" y="23"/>
                      </a:lnTo>
                      <a:lnTo>
                        <a:pt x="52" y="40"/>
                      </a:lnTo>
                      <a:lnTo>
                        <a:pt x="17" y="63"/>
                      </a:lnTo>
                      <a:lnTo>
                        <a:pt x="0" y="74"/>
                      </a:lnTo>
                    </a:path>
                  </a:pathLst>
                </a:custGeom>
                <a:solidFill>
                  <a:srgbClr val="CC3300"/>
                </a:solidFill>
                <a:ln w="12700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89" name="Freeform 62"/>
                <p:cNvSpPr>
                  <a:spLocks/>
                </p:cNvSpPr>
                <p:nvPr/>
              </p:nvSpPr>
              <p:spPr bwMode="auto">
                <a:xfrm>
                  <a:off x="3918" y="1981"/>
                  <a:ext cx="718" cy="114"/>
                </a:xfrm>
                <a:custGeom>
                  <a:avLst/>
                  <a:gdLst>
                    <a:gd name="T0" fmla="*/ 54 w 684"/>
                    <a:gd name="T1" fmla="*/ 109 h 114"/>
                    <a:gd name="T2" fmla="*/ 71 w 684"/>
                    <a:gd name="T3" fmla="*/ 105 h 114"/>
                    <a:gd name="T4" fmla="*/ 89 w 684"/>
                    <a:gd name="T5" fmla="*/ 97 h 114"/>
                    <a:gd name="T6" fmla="*/ 169 w 684"/>
                    <a:gd name="T7" fmla="*/ 101 h 114"/>
                    <a:gd name="T8" fmla="*/ 248 w 684"/>
                    <a:gd name="T9" fmla="*/ 105 h 114"/>
                    <a:gd name="T10" fmla="*/ 274 w 684"/>
                    <a:gd name="T11" fmla="*/ 109 h 114"/>
                    <a:gd name="T12" fmla="*/ 301 w 684"/>
                    <a:gd name="T13" fmla="*/ 113 h 114"/>
                    <a:gd name="T14" fmla="*/ 329 w 684"/>
                    <a:gd name="T15" fmla="*/ 113 h 114"/>
                    <a:gd name="T16" fmla="*/ 363 w 684"/>
                    <a:gd name="T17" fmla="*/ 113 h 114"/>
                    <a:gd name="T18" fmla="*/ 540 w 684"/>
                    <a:gd name="T19" fmla="*/ 113 h 114"/>
                    <a:gd name="T20" fmla="*/ 717 w 684"/>
                    <a:gd name="T21" fmla="*/ 105 h 114"/>
                    <a:gd name="T22" fmla="*/ 735 w 684"/>
                    <a:gd name="T23" fmla="*/ 105 h 114"/>
                    <a:gd name="T24" fmla="*/ 744 w 684"/>
                    <a:gd name="T25" fmla="*/ 97 h 114"/>
                    <a:gd name="T26" fmla="*/ 753 w 684"/>
                    <a:gd name="T27" fmla="*/ 81 h 114"/>
                    <a:gd name="T28" fmla="*/ 753 w 684"/>
                    <a:gd name="T29" fmla="*/ 64 h 114"/>
                    <a:gd name="T30" fmla="*/ 744 w 684"/>
                    <a:gd name="T31" fmla="*/ 52 h 114"/>
                    <a:gd name="T32" fmla="*/ 726 w 684"/>
                    <a:gd name="T33" fmla="*/ 44 h 114"/>
                    <a:gd name="T34" fmla="*/ 691 w 684"/>
                    <a:gd name="T35" fmla="*/ 28 h 114"/>
                    <a:gd name="T36" fmla="*/ 647 w 684"/>
                    <a:gd name="T37" fmla="*/ 20 h 114"/>
                    <a:gd name="T38" fmla="*/ 629 w 684"/>
                    <a:gd name="T39" fmla="*/ 16 h 114"/>
                    <a:gd name="T40" fmla="*/ 611 w 684"/>
                    <a:gd name="T41" fmla="*/ 16 h 114"/>
                    <a:gd name="T42" fmla="*/ 575 w 684"/>
                    <a:gd name="T43" fmla="*/ 12 h 114"/>
                    <a:gd name="T44" fmla="*/ 567 w 684"/>
                    <a:gd name="T45" fmla="*/ 8 h 114"/>
                    <a:gd name="T46" fmla="*/ 557 w 684"/>
                    <a:gd name="T47" fmla="*/ 8 h 114"/>
                    <a:gd name="T48" fmla="*/ 505 w 684"/>
                    <a:gd name="T49" fmla="*/ 0 h 114"/>
                    <a:gd name="T50" fmla="*/ 443 w 684"/>
                    <a:gd name="T51" fmla="*/ 0 h 114"/>
                    <a:gd name="T52" fmla="*/ 390 w 684"/>
                    <a:gd name="T53" fmla="*/ 4 h 114"/>
                    <a:gd name="T54" fmla="*/ 329 w 684"/>
                    <a:gd name="T55" fmla="*/ 8 h 114"/>
                    <a:gd name="T56" fmla="*/ 266 w 684"/>
                    <a:gd name="T57" fmla="*/ 16 h 114"/>
                    <a:gd name="T58" fmla="*/ 204 w 684"/>
                    <a:gd name="T59" fmla="*/ 20 h 114"/>
                    <a:gd name="T60" fmla="*/ 133 w 684"/>
                    <a:gd name="T61" fmla="*/ 20 h 114"/>
                    <a:gd name="T62" fmla="*/ 81 w 684"/>
                    <a:gd name="T63" fmla="*/ 20 h 114"/>
                    <a:gd name="T64" fmla="*/ 45 w 684"/>
                    <a:gd name="T65" fmla="*/ 28 h 114"/>
                    <a:gd name="T66" fmla="*/ 26 w 684"/>
                    <a:gd name="T67" fmla="*/ 36 h 114"/>
                    <a:gd name="T68" fmla="*/ 8 w 684"/>
                    <a:gd name="T69" fmla="*/ 44 h 114"/>
                    <a:gd name="T70" fmla="*/ 0 w 684"/>
                    <a:gd name="T71" fmla="*/ 73 h 114"/>
                    <a:gd name="T72" fmla="*/ 8 w 684"/>
                    <a:gd name="T73" fmla="*/ 85 h 114"/>
                    <a:gd name="T74" fmla="*/ 18 w 684"/>
                    <a:gd name="T75" fmla="*/ 97 h 114"/>
                    <a:gd name="T76" fmla="*/ 26 w 684"/>
                    <a:gd name="T77" fmla="*/ 101 h 114"/>
                    <a:gd name="T78" fmla="*/ 37 w 684"/>
                    <a:gd name="T79" fmla="*/ 109 h 114"/>
                    <a:gd name="T80" fmla="*/ 54 w 684"/>
                    <a:gd name="T81" fmla="*/ 113 h 114"/>
                    <a:gd name="T82" fmla="*/ 54 w 684"/>
                    <a:gd name="T83" fmla="*/ 109 h 114"/>
                    <a:gd name="T84" fmla="*/ 0 60000 65536"/>
                    <a:gd name="T85" fmla="*/ 0 60000 65536"/>
                    <a:gd name="T86" fmla="*/ 0 60000 65536"/>
                    <a:gd name="T87" fmla="*/ 0 60000 65536"/>
                    <a:gd name="T88" fmla="*/ 0 60000 65536"/>
                    <a:gd name="T89" fmla="*/ 0 60000 65536"/>
                    <a:gd name="T90" fmla="*/ 0 60000 65536"/>
                    <a:gd name="T91" fmla="*/ 0 60000 65536"/>
                    <a:gd name="T92" fmla="*/ 0 60000 65536"/>
                    <a:gd name="T93" fmla="*/ 0 60000 65536"/>
                    <a:gd name="T94" fmla="*/ 0 60000 65536"/>
                    <a:gd name="T95" fmla="*/ 0 60000 65536"/>
                    <a:gd name="T96" fmla="*/ 0 60000 65536"/>
                    <a:gd name="T97" fmla="*/ 0 60000 65536"/>
                    <a:gd name="T98" fmla="*/ 0 60000 65536"/>
                    <a:gd name="T99" fmla="*/ 0 60000 65536"/>
                    <a:gd name="T100" fmla="*/ 0 60000 65536"/>
                    <a:gd name="T101" fmla="*/ 0 60000 65536"/>
                    <a:gd name="T102" fmla="*/ 0 60000 65536"/>
                    <a:gd name="T103" fmla="*/ 0 60000 65536"/>
                    <a:gd name="T104" fmla="*/ 0 60000 65536"/>
                    <a:gd name="T105" fmla="*/ 0 60000 65536"/>
                    <a:gd name="T106" fmla="*/ 0 60000 65536"/>
                    <a:gd name="T107" fmla="*/ 0 60000 65536"/>
                    <a:gd name="T108" fmla="*/ 0 60000 65536"/>
                    <a:gd name="T109" fmla="*/ 0 60000 65536"/>
                    <a:gd name="T110" fmla="*/ 0 60000 65536"/>
                    <a:gd name="T111" fmla="*/ 0 60000 65536"/>
                    <a:gd name="T112" fmla="*/ 0 60000 65536"/>
                    <a:gd name="T113" fmla="*/ 0 60000 65536"/>
                    <a:gd name="T114" fmla="*/ 0 60000 65536"/>
                    <a:gd name="T115" fmla="*/ 0 60000 65536"/>
                    <a:gd name="T116" fmla="*/ 0 60000 65536"/>
                    <a:gd name="T117" fmla="*/ 0 60000 65536"/>
                    <a:gd name="T118" fmla="*/ 0 60000 65536"/>
                    <a:gd name="T119" fmla="*/ 0 60000 65536"/>
                    <a:gd name="T120" fmla="*/ 0 60000 65536"/>
                    <a:gd name="T121" fmla="*/ 0 60000 65536"/>
                    <a:gd name="T122" fmla="*/ 0 60000 65536"/>
                    <a:gd name="T123" fmla="*/ 0 60000 65536"/>
                    <a:gd name="T124" fmla="*/ 0 60000 65536"/>
                    <a:gd name="T125" fmla="*/ 0 60000 65536"/>
                    <a:gd name="T126" fmla="*/ 0 w 684"/>
                    <a:gd name="T127" fmla="*/ 0 h 114"/>
                    <a:gd name="T128" fmla="*/ 684 w 684"/>
                    <a:gd name="T129" fmla="*/ 114 h 114"/>
                  </a:gdLst>
                  <a:ahLst/>
                  <a:cxnLst>
                    <a:cxn ang="T84">
                      <a:pos x="T0" y="T1"/>
                    </a:cxn>
                    <a:cxn ang="T85">
                      <a:pos x="T2" y="T3"/>
                    </a:cxn>
                    <a:cxn ang="T86">
                      <a:pos x="T4" y="T5"/>
                    </a:cxn>
                    <a:cxn ang="T87">
                      <a:pos x="T6" y="T7"/>
                    </a:cxn>
                    <a:cxn ang="T88">
                      <a:pos x="T8" y="T9"/>
                    </a:cxn>
                    <a:cxn ang="T89">
                      <a:pos x="T10" y="T11"/>
                    </a:cxn>
                    <a:cxn ang="T90">
                      <a:pos x="T12" y="T13"/>
                    </a:cxn>
                    <a:cxn ang="T91">
                      <a:pos x="T14" y="T15"/>
                    </a:cxn>
                    <a:cxn ang="T92">
                      <a:pos x="T16" y="T17"/>
                    </a:cxn>
                    <a:cxn ang="T93">
                      <a:pos x="T18" y="T19"/>
                    </a:cxn>
                    <a:cxn ang="T94">
                      <a:pos x="T20" y="T21"/>
                    </a:cxn>
                    <a:cxn ang="T95">
                      <a:pos x="T22" y="T23"/>
                    </a:cxn>
                    <a:cxn ang="T96">
                      <a:pos x="T24" y="T25"/>
                    </a:cxn>
                    <a:cxn ang="T97">
                      <a:pos x="T26" y="T27"/>
                    </a:cxn>
                    <a:cxn ang="T98">
                      <a:pos x="T28" y="T29"/>
                    </a:cxn>
                    <a:cxn ang="T99">
                      <a:pos x="T30" y="T31"/>
                    </a:cxn>
                    <a:cxn ang="T100">
                      <a:pos x="T32" y="T33"/>
                    </a:cxn>
                    <a:cxn ang="T101">
                      <a:pos x="T34" y="T35"/>
                    </a:cxn>
                    <a:cxn ang="T102">
                      <a:pos x="T36" y="T37"/>
                    </a:cxn>
                    <a:cxn ang="T103">
                      <a:pos x="T38" y="T39"/>
                    </a:cxn>
                    <a:cxn ang="T104">
                      <a:pos x="T40" y="T41"/>
                    </a:cxn>
                    <a:cxn ang="T105">
                      <a:pos x="T42" y="T43"/>
                    </a:cxn>
                    <a:cxn ang="T106">
                      <a:pos x="T44" y="T45"/>
                    </a:cxn>
                    <a:cxn ang="T107">
                      <a:pos x="T46" y="T47"/>
                    </a:cxn>
                    <a:cxn ang="T108">
                      <a:pos x="T48" y="T49"/>
                    </a:cxn>
                    <a:cxn ang="T109">
                      <a:pos x="T50" y="T51"/>
                    </a:cxn>
                    <a:cxn ang="T110">
                      <a:pos x="T52" y="T53"/>
                    </a:cxn>
                    <a:cxn ang="T111">
                      <a:pos x="T54" y="T55"/>
                    </a:cxn>
                    <a:cxn ang="T112">
                      <a:pos x="T56" y="T57"/>
                    </a:cxn>
                    <a:cxn ang="T113">
                      <a:pos x="T58" y="T59"/>
                    </a:cxn>
                    <a:cxn ang="T114">
                      <a:pos x="T60" y="T61"/>
                    </a:cxn>
                    <a:cxn ang="T115">
                      <a:pos x="T62" y="T63"/>
                    </a:cxn>
                    <a:cxn ang="T116">
                      <a:pos x="T64" y="T65"/>
                    </a:cxn>
                    <a:cxn ang="T117">
                      <a:pos x="T66" y="T67"/>
                    </a:cxn>
                    <a:cxn ang="T118">
                      <a:pos x="T68" y="T69"/>
                    </a:cxn>
                    <a:cxn ang="T119">
                      <a:pos x="T70" y="T71"/>
                    </a:cxn>
                    <a:cxn ang="T120">
                      <a:pos x="T72" y="T73"/>
                    </a:cxn>
                    <a:cxn ang="T121">
                      <a:pos x="T74" y="T75"/>
                    </a:cxn>
                    <a:cxn ang="T122">
                      <a:pos x="T76" y="T77"/>
                    </a:cxn>
                    <a:cxn ang="T123">
                      <a:pos x="T78" y="T79"/>
                    </a:cxn>
                    <a:cxn ang="T124">
                      <a:pos x="T80" y="T81"/>
                    </a:cxn>
                    <a:cxn ang="T125">
                      <a:pos x="T82" y="T83"/>
                    </a:cxn>
                  </a:cxnLst>
                  <a:rect l="T126" t="T127" r="T128" b="T129"/>
                  <a:pathLst>
                    <a:path w="684" h="114">
                      <a:moveTo>
                        <a:pt x="49" y="109"/>
                      </a:moveTo>
                      <a:lnTo>
                        <a:pt x="65" y="105"/>
                      </a:lnTo>
                      <a:lnTo>
                        <a:pt x="81" y="97"/>
                      </a:lnTo>
                      <a:lnTo>
                        <a:pt x="153" y="101"/>
                      </a:lnTo>
                      <a:lnTo>
                        <a:pt x="225" y="105"/>
                      </a:lnTo>
                      <a:lnTo>
                        <a:pt x="249" y="109"/>
                      </a:lnTo>
                      <a:lnTo>
                        <a:pt x="273" y="113"/>
                      </a:lnTo>
                      <a:lnTo>
                        <a:pt x="298" y="113"/>
                      </a:lnTo>
                      <a:lnTo>
                        <a:pt x="330" y="113"/>
                      </a:lnTo>
                      <a:lnTo>
                        <a:pt x="490" y="113"/>
                      </a:lnTo>
                      <a:lnTo>
                        <a:pt x="651" y="105"/>
                      </a:lnTo>
                      <a:lnTo>
                        <a:pt x="667" y="105"/>
                      </a:lnTo>
                      <a:lnTo>
                        <a:pt x="675" y="97"/>
                      </a:lnTo>
                      <a:lnTo>
                        <a:pt x="683" y="81"/>
                      </a:lnTo>
                      <a:lnTo>
                        <a:pt x="683" y="64"/>
                      </a:lnTo>
                      <a:lnTo>
                        <a:pt x="675" y="52"/>
                      </a:lnTo>
                      <a:lnTo>
                        <a:pt x="659" y="44"/>
                      </a:lnTo>
                      <a:lnTo>
                        <a:pt x="627" y="28"/>
                      </a:lnTo>
                      <a:lnTo>
                        <a:pt x="587" y="20"/>
                      </a:lnTo>
                      <a:lnTo>
                        <a:pt x="571" y="16"/>
                      </a:lnTo>
                      <a:lnTo>
                        <a:pt x="554" y="16"/>
                      </a:lnTo>
                      <a:lnTo>
                        <a:pt x="522" y="12"/>
                      </a:lnTo>
                      <a:lnTo>
                        <a:pt x="514" y="8"/>
                      </a:lnTo>
                      <a:lnTo>
                        <a:pt x="506" y="8"/>
                      </a:lnTo>
                      <a:lnTo>
                        <a:pt x="458" y="0"/>
                      </a:lnTo>
                      <a:lnTo>
                        <a:pt x="402" y="0"/>
                      </a:lnTo>
                      <a:lnTo>
                        <a:pt x="354" y="4"/>
                      </a:lnTo>
                      <a:lnTo>
                        <a:pt x="298" y="8"/>
                      </a:lnTo>
                      <a:lnTo>
                        <a:pt x="241" y="16"/>
                      </a:lnTo>
                      <a:lnTo>
                        <a:pt x="185" y="20"/>
                      </a:lnTo>
                      <a:lnTo>
                        <a:pt x="121" y="20"/>
                      </a:lnTo>
                      <a:lnTo>
                        <a:pt x="73" y="20"/>
                      </a:lnTo>
                      <a:lnTo>
                        <a:pt x="41" y="28"/>
                      </a:lnTo>
                      <a:lnTo>
                        <a:pt x="24" y="36"/>
                      </a:lnTo>
                      <a:lnTo>
                        <a:pt x="8" y="44"/>
                      </a:lnTo>
                      <a:lnTo>
                        <a:pt x="0" y="73"/>
                      </a:lnTo>
                      <a:lnTo>
                        <a:pt x="8" y="85"/>
                      </a:lnTo>
                      <a:lnTo>
                        <a:pt x="16" y="97"/>
                      </a:lnTo>
                      <a:lnTo>
                        <a:pt x="24" y="101"/>
                      </a:lnTo>
                      <a:lnTo>
                        <a:pt x="33" y="109"/>
                      </a:lnTo>
                      <a:lnTo>
                        <a:pt x="49" y="113"/>
                      </a:lnTo>
                      <a:lnTo>
                        <a:pt x="49" y="109"/>
                      </a:lnTo>
                    </a:path>
                  </a:pathLst>
                </a:custGeom>
                <a:solidFill>
                  <a:srgbClr val="CC3300"/>
                </a:solidFill>
                <a:ln w="12700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90" name="Oval 63"/>
                <p:cNvSpPr>
                  <a:spLocks noChangeArrowheads="1"/>
                </p:cNvSpPr>
                <p:nvPr/>
              </p:nvSpPr>
              <p:spPr bwMode="auto">
                <a:xfrm rot="4680000">
                  <a:off x="4433" y="1975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91" name="Oval 64"/>
                <p:cNvSpPr>
                  <a:spLocks noChangeArrowheads="1"/>
                </p:cNvSpPr>
                <p:nvPr/>
              </p:nvSpPr>
              <p:spPr bwMode="auto">
                <a:xfrm rot="4680000">
                  <a:off x="4301" y="1975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92" name="Oval 65"/>
                <p:cNvSpPr>
                  <a:spLocks noChangeArrowheads="1"/>
                </p:cNvSpPr>
                <p:nvPr/>
              </p:nvSpPr>
              <p:spPr bwMode="auto">
                <a:xfrm>
                  <a:off x="3490" y="1826"/>
                  <a:ext cx="1624" cy="2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FC0128"/>
                    </a:gs>
                    <a:gs pos="100000">
                      <a:srgbClr val="B0011C"/>
                    </a:gs>
                  </a:gsLst>
                  <a:lin ang="5400000" scaled="1"/>
                </a:gradFill>
                <a:ln w="254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93" name="Oval 66"/>
                <p:cNvSpPr>
                  <a:spLocks noChangeArrowheads="1"/>
                </p:cNvSpPr>
                <p:nvPr/>
              </p:nvSpPr>
              <p:spPr bwMode="auto">
                <a:xfrm rot="4680000">
                  <a:off x="5075" y="1307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94" name="Oval 67"/>
                <p:cNvSpPr>
                  <a:spLocks noChangeArrowheads="1"/>
                </p:cNvSpPr>
                <p:nvPr/>
              </p:nvSpPr>
              <p:spPr bwMode="auto">
                <a:xfrm rot="4680000">
                  <a:off x="5310" y="1483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95" name="Oval 68"/>
                <p:cNvSpPr>
                  <a:spLocks noChangeArrowheads="1"/>
                </p:cNvSpPr>
                <p:nvPr/>
              </p:nvSpPr>
              <p:spPr bwMode="auto">
                <a:xfrm rot="4680000">
                  <a:off x="4235" y="1964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96" name="Oval 69"/>
                <p:cNvSpPr>
                  <a:spLocks noChangeArrowheads="1"/>
                </p:cNvSpPr>
                <p:nvPr/>
              </p:nvSpPr>
              <p:spPr bwMode="auto">
                <a:xfrm rot="4680000">
                  <a:off x="3909" y="1151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97" name="Oval 70"/>
                <p:cNvSpPr>
                  <a:spLocks noChangeArrowheads="1"/>
                </p:cNvSpPr>
                <p:nvPr/>
              </p:nvSpPr>
              <p:spPr bwMode="auto">
                <a:xfrm rot="4680000">
                  <a:off x="3741" y="1157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98" name="Oval 71"/>
                <p:cNvSpPr>
                  <a:spLocks noChangeArrowheads="1"/>
                </p:cNvSpPr>
                <p:nvPr/>
              </p:nvSpPr>
              <p:spPr bwMode="auto">
                <a:xfrm rot="4680000">
                  <a:off x="4481" y="1964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799" name="Oval 72"/>
                <p:cNvSpPr>
                  <a:spLocks noChangeArrowheads="1"/>
                </p:cNvSpPr>
                <p:nvPr/>
              </p:nvSpPr>
              <p:spPr bwMode="auto">
                <a:xfrm rot="4680000">
                  <a:off x="4312" y="1947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00" name="Oval 73"/>
                <p:cNvSpPr>
                  <a:spLocks noChangeArrowheads="1"/>
                </p:cNvSpPr>
                <p:nvPr/>
              </p:nvSpPr>
              <p:spPr bwMode="auto">
                <a:xfrm rot="4680000">
                  <a:off x="4127" y="1964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01" name="Oval 74"/>
                <p:cNvSpPr>
                  <a:spLocks noChangeArrowheads="1"/>
                </p:cNvSpPr>
                <p:nvPr/>
              </p:nvSpPr>
              <p:spPr bwMode="auto">
                <a:xfrm rot="4680000">
                  <a:off x="3964" y="1947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02" name="Oval 75"/>
                <p:cNvSpPr>
                  <a:spLocks noChangeArrowheads="1"/>
                </p:cNvSpPr>
                <p:nvPr/>
              </p:nvSpPr>
              <p:spPr bwMode="auto">
                <a:xfrm rot="4680000">
                  <a:off x="4222" y="1942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03" name="Oval 76"/>
                <p:cNvSpPr>
                  <a:spLocks noChangeArrowheads="1"/>
                </p:cNvSpPr>
                <p:nvPr/>
              </p:nvSpPr>
              <p:spPr bwMode="auto">
                <a:xfrm rot="4680000">
                  <a:off x="4114" y="195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04" name="Oval 77"/>
                <p:cNvSpPr>
                  <a:spLocks noChangeArrowheads="1"/>
                </p:cNvSpPr>
                <p:nvPr/>
              </p:nvSpPr>
              <p:spPr bwMode="auto">
                <a:xfrm rot="4680000">
                  <a:off x="4006" y="1942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05" name="Oval 78"/>
                <p:cNvSpPr>
                  <a:spLocks noChangeArrowheads="1"/>
                </p:cNvSpPr>
                <p:nvPr/>
              </p:nvSpPr>
              <p:spPr bwMode="auto">
                <a:xfrm rot="4680000">
                  <a:off x="4409" y="1958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06" name="Oval 79"/>
                <p:cNvSpPr>
                  <a:spLocks noChangeArrowheads="1"/>
                </p:cNvSpPr>
                <p:nvPr/>
              </p:nvSpPr>
              <p:spPr bwMode="auto">
                <a:xfrm rot="4680000">
                  <a:off x="4193" y="1958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07" name="Oval 80"/>
                <p:cNvSpPr>
                  <a:spLocks noChangeArrowheads="1"/>
                </p:cNvSpPr>
                <p:nvPr/>
              </p:nvSpPr>
              <p:spPr bwMode="auto">
                <a:xfrm rot="4680000">
                  <a:off x="3525" y="1734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08" name="Oval 81"/>
                <p:cNvSpPr>
                  <a:spLocks noChangeArrowheads="1"/>
                </p:cNvSpPr>
                <p:nvPr/>
              </p:nvSpPr>
              <p:spPr bwMode="auto">
                <a:xfrm rot="4680000">
                  <a:off x="4036" y="1179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09" name="Oval 82"/>
                <p:cNvSpPr>
                  <a:spLocks noChangeArrowheads="1"/>
                </p:cNvSpPr>
                <p:nvPr/>
              </p:nvSpPr>
              <p:spPr bwMode="auto">
                <a:xfrm rot="4680000">
                  <a:off x="5263" y="171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10" name="Oval 83"/>
                <p:cNvSpPr>
                  <a:spLocks noChangeArrowheads="1"/>
                </p:cNvSpPr>
                <p:nvPr/>
              </p:nvSpPr>
              <p:spPr bwMode="auto">
                <a:xfrm rot="4680000">
                  <a:off x="5179" y="1650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11" name="Oval 84"/>
                <p:cNvSpPr>
                  <a:spLocks noChangeArrowheads="1"/>
                </p:cNvSpPr>
                <p:nvPr/>
              </p:nvSpPr>
              <p:spPr bwMode="auto">
                <a:xfrm rot="4680000">
                  <a:off x="4974" y="1621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12" name="Oval 85"/>
                <p:cNvSpPr>
                  <a:spLocks noChangeArrowheads="1"/>
                </p:cNvSpPr>
                <p:nvPr/>
              </p:nvSpPr>
              <p:spPr bwMode="auto">
                <a:xfrm rot="4680000">
                  <a:off x="4817" y="1713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13" name="Oval 86"/>
                <p:cNvSpPr>
                  <a:spLocks noChangeArrowheads="1"/>
                </p:cNvSpPr>
                <p:nvPr/>
              </p:nvSpPr>
              <p:spPr bwMode="auto">
                <a:xfrm rot="4680000">
                  <a:off x="4656" y="1654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14" name="Oval 87"/>
                <p:cNvSpPr>
                  <a:spLocks noChangeArrowheads="1"/>
                </p:cNvSpPr>
                <p:nvPr/>
              </p:nvSpPr>
              <p:spPr bwMode="auto">
                <a:xfrm rot="4680000">
                  <a:off x="4817" y="1609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15" name="Oval 88"/>
                <p:cNvSpPr>
                  <a:spLocks noChangeArrowheads="1"/>
                </p:cNvSpPr>
                <p:nvPr/>
              </p:nvSpPr>
              <p:spPr bwMode="auto">
                <a:xfrm rot="4680000">
                  <a:off x="4685" y="1913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16" name="Oval 89"/>
                <p:cNvSpPr>
                  <a:spLocks noChangeArrowheads="1"/>
                </p:cNvSpPr>
                <p:nvPr/>
              </p:nvSpPr>
              <p:spPr bwMode="auto">
                <a:xfrm rot="4680000">
                  <a:off x="4737" y="1863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17" name="Oval 90"/>
                <p:cNvSpPr>
                  <a:spLocks noChangeArrowheads="1"/>
                </p:cNvSpPr>
                <p:nvPr/>
              </p:nvSpPr>
              <p:spPr bwMode="auto">
                <a:xfrm rot="4680000">
                  <a:off x="4445" y="1407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18" name="Oval 91"/>
                <p:cNvSpPr>
                  <a:spLocks noChangeArrowheads="1"/>
                </p:cNvSpPr>
                <p:nvPr/>
              </p:nvSpPr>
              <p:spPr bwMode="auto">
                <a:xfrm rot="4680000">
                  <a:off x="4696" y="1727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19" name="Oval 92"/>
                <p:cNvSpPr>
                  <a:spLocks noChangeArrowheads="1"/>
                </p:cNvSpPr>
                <p:nvPr/>
              </p:nvSpPr>
              <p:spPr bwMode="auto">
                <a:xfrm rot="4680000">
                  <a:off x="4312" y="1925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20" name="Oval 93"/>
                <p:cNvSpPr>
                  <a:spLocks noChangeArrowheads="1"/>
                </p:cNvSpPr>
                <p:nvPr/>
              </p:nvSpPr>
              <p:spPr bwMode="auto">
                <a:xfrm rot="4680000">
                  <a:off x="4555" y="1615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21" name="Oval 94"/>
                <p:cNvSpPr>
                  <a:spLocks noChangeArrowheads="1"/>
                </p:cNvSpPr>
                <p:nvPr/>
              </p:nvSpPr>
              <p:spPr bwMode="auto">
                <a:xfrm rot="4680000">
                  <a:off x="4619" y="164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22" name="Oval 95"/>
                <p:cNvSpPr>
                  <a:spLocks noChangeArrowheads="1"/>
                </p:cNvSpPr>
                <p:nvPr/>
              </p:nvSpPr>
              <p:spPr bwMode="auto">
                <a:xfrm rot="4680000">
                  <a:off x="4000" y="1690"/>
                  <a:ext cx="59" cy="6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23" name="Oval 96"/>
                <p:cNvSpPr>
                  <a:spLocks noChangeArrowheads="1"/>
                </p:cNvSpPr>
                <p:nvPr/>
              </p:nvSpPr>
              <p:spPr bwMode="auto">
                <a:xfrm rot="4680000">
                  <a:off x="4402" y="1672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24" name="Oval 97"/>
                <p:cNvSpPr>
                  <a:spLocks noChangeArrowheads="1"/>
                </p:cNvSpPr>
                <p:nvPr/>
              </p:nvSpPr>
              <p:spPr bwMode="auto">
                <a:xfrm rot="4680000">
                  <a:off x="4151" y="1706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25" name="Oval 98"/>
                <p:cNvSpPr>
                  <a:spLocks noChangeArrowheads="1"/>
                </p:cNvSpPr>
                <p:nvPr/>
              </p:nvSpPr>
              <p:spPr bwMode="auto">
                <a:xfrm rot="4680000">
                  <a:off x="3663" y="1683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26" name="Oval 99"/>
                <p:cNvSpPr>
                  <a:spLocks noChangeArrowheads="1"/>
                </p:cNvSpPr>
                <p:nvPr/>
              </p:nvSpPr>
              <p:spPr bwMode="auto">
                <a:xfrm rot="4680000">
                  <a:off x="4548" y="1901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27" name="Oval 100"/>
                <p:cNvSpPr>
                  <a:spLocks noChangeArrowheads="1"/>
                </p:cNvSpPr>
                <p:nvPr/>
              </p:nvSpPr>
              <p:spPr bwMode="auto">
                <a:xfrm rot="4680000">
                  <a:off x="4451" y="1873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28" name="Oval 101"/>
                <p:cNvSpPr>
                  <a:spLocks noChangeArrowheads="1"/>
                </p:cNvSpPr>
                <p:nvPr/>
              </p:nvSpPr>
              <p:spPr bwMode="auto">
                <a:xfrm rot="4680000">
                  <a:off x="3838" y="1883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29" name="Oval 102"/>
                <p:cNvSpPr>
                  <a:spLocks noChangeArrowheads="1"/>
                </p:cNvSpPr>
                <p:nvPr/>
              </p:nvSpPr>
              <p:spPr bwMode="auto">
                <a:xfrm rot="4680000">
                  <a:off x="4156" y="1867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30" name="Oval 103"/>
                <p:cNvSpPr>
                  <a:spLocks noChangeArrowheads="1"/>
                </p:cNvSpPr>
                <p:nvPr/>
              </p:nvSpPr>
              <p:spPr bwMode="auto">
                <a:xfrm rot="4680000">
                  <a:off x="4018" y="1878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31" name="Oval 104"/>
                <p:cNvSpPr>
                  <a:spLocks noChangeArrowheads="1"/>
                </p:cNvSpPr>
                <p:nvPr/>
              </p:nvSpPr>
              <p:spPr bwMode="auto">
                <a:xfrm rot="4680000">
                  <a:off x="3918" y="1373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32" name="Oval 105"/>
                <p:cNvSpPr>
                  <a:spLocks noChangeArrowheads="1"/>
                </p:cNvSpPr>
                <p:nvPr/>
              </p:nvSpPr>
              <p:spPr bwMode="auto">
                <a:xfrm rot="4680000">
                  <a:off x="4066" y="132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33" name="Oval 106"/>
                <p:cNvSpPr>
                  <a:spLocks noChangeArrowheads="1"/>
                </p:cNvSpPr>
                <p:nvPr/>
              </p:nvSpPr>
              <p:spPr bwMode="auto">
                <a:xfrm rot="4680000">
                  <a:off x="4108" y="124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34" name="Oval 107"/>
                <p:cNvSpPr>
                  <a:spLocks noChangeArrowheads="1"/>
                </p:cNvSpPr>
                <p:nvPr/>
              </p:nvSpPr>
              <p:spPr bwMode="auto">
                <a:xfrm rot="4680000">
                  <a:off x="5179" y="1781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35" name="Oval 108"/>
                <p:cNvSpPr>
                  <a:spLocks noChangeArrowheads="1"/>
                </p:cNvSpPr>
                <p:nvPr/>
              </p:nvSpPr>
              <p:spPr bwMode="auto">
                <a:xfrm rot="4680000">
                  <a:off x="5046" y="1690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36" name="Oval 109"/>
                <p:cNvSpPr>
                  <a:spLocks noChangeArrowheads="1"/>
                </p:cNvSpPr>
                <p:nvPr/>
              </p:nvSpPr>
              <p:spPr bwMode="auto">
                <a:xfrm rot="4680000">
                  <a:off x="4469" y="1672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37" name="Oval 110"/>
                <p:cNvSpPr>
                  <a:spLocks noChangeArrowheads="1"/>
                </p:cNvSpPr>
                <p:nvPr/>
              </p:nvSpPr>
              <p:spPr bwMode="auto">
                <a:xfrm rot="4680000">
                  <a:off x="4890" y="167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38" name="Oval 111"/>
                <p:cNvSpPr>
                  <a:spLocks noChangeArrowheads="1"/>
                </p:cNvSpPr>
                <p:nvPr/>
              </p:nvSpPr>
              <p:spPr bwMode="auto">
                <a:xfrm rot="4680000">
                  <a:off x="3615" y="1574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39" name="Oval 112"/>
                <p:cNvSpPr>
                  <a:spLocks noChangeArrowheads="1"/>
                </p:cNvSpPr>
                <p:nvPr/>
              </p:nvSpPr>
              <p:spPr bwMode="auto">
                <a:xfrm rot="4680000">
                  <a:off x="3758" y="1650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40" name="Oval 113"/>
                <p:cNvSpPr>
                  <a:spLocks noChangeArrowheads="1"/>
                </p:cNvSpPr>
                <p:nvPr/>
              </p:nvSpPr>
              <p:spPr bwMode="auto">
                <a:xfrm rot="4680000">
                  <a:off x="3922" y="1593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41" name="Oval 114"/>
                <p:cNvSpPr>
                  <a:spLocks noChangeArrowheads="1"/>
                </p:cNvSpPr>
                <p:nvPr/>
              </p:nvSpPr>
              <p:spPr bwMode="auto">
                <a:xfrm rot="4680000">
                  <a:off x="5261" y="1639"/>
                  <a:ext cx="60" cy="6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42" name="Oval 115"/>
                <p:cNvSpPr>
                  <a:spLocks noChangeArrowheads="1"/>
                </p:cNvSpPr>
                <p:nvPr/>
              </p:nvSpPr>
              <p:spPr bwMode="auto">
                <a:xfrm rot="4680000">
                  <a:off x="3639" y="1459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43" name="Oval 116"/>
                <p:cNvSpPr>
                  <a:spLocks noChangeArrowheads="1"/>
                </p:cNvSpPr>
                <p:nvPr/>
              </p:nvSpPr>
              <p:spPr bwMode="auto">
                <a:xfrm rot="4680000">
                  <a:off x="3483" y="1551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44" name="Oval 117"/>
                <p:cNvSpPr>
                  <a:spLocks noChangeArrowheads="1"/>
                </p:cNvSpPr>
                <p:nvPr/>
              </p:nvSpPr>
              <p:spPr bwMode="auto">
                <a:xfrm rot="4680000">
                  <a:off x="3483" y="1448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45" name="Oval 118"/>
                <p:cNvSpPr>
                  <a:spLocks noChangeArrowheads="1"/>
                </p:cNvSpPr>
                <p:nvPr/>
              </p:nvSpPr>
              <p:spPr bwMode="auto">
                <a:xfrm rot="4680000">
                  <a:off x="4108" y="124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46" name="Oval 119"/>
                <p:cNvSpPr>
                  <a:spLocks noChangeArrowheads="1"/>
                </p:cNvSpPr>
                <p:nvPr/>
              </p:nvSpPr>
              <p:spPr bwMode="auto">
                <a:xfrm rot="4680000">
                  <a:off x="5214" y="171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47" name="Oval 120"/>
                <p:cNvSpPr>
                  <a:spLocks noChangeArrowheads="1"/>
                </p:cNvSpPr>
                <p:nvPr/>
              </p:nvSpPr>
              <p:spPr bwMode="auto">
                <a:xfrm rot="4680000">
                  <a:off x="5046" y="1690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48" name="Oval 121"/>
                <p:cNvSpPr>
                  <a:spLocks noChangeArrowheads="1"/>
                </p:cNvSpPr>
                <p:nvPr/>
              </p:nvSpPr>
              <p:spPr bwMode="auto">
                <a:xfrm rot="4680000">
                  <a:off x="3941" y="1293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49" name="Oval 122"/>
                <p:cNvSpPr>
                  <a:spLocks noChangeArrowheads="1"/>
                </p:cNvSpPr>
                <p:nvPr/>
              </p:nvSpPr>
              <p:spPr bwMode="auto">
                <a:xfrm rot="4680000">
                  <a:off x="4108" y="124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50" name="Oval 123"/>
                <p:cNvSpPr>
                  <a:spLocks noChangeArrowheads="1"/>
                </p:cNvSpPr>
                <p:nvPr/>
              </p:nvSpPr>
              <p:spPr bwMode="auto">
                <a:xfrm rot="4680000">
                  <a:off x="4174" y="1317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51" name="Oval 124"/>
                <p:cNvSpPr>
                  <a:spLocks noChangeArrowheads="1"/>
                </p:cNvSpPr>
                <p:nvPr/>
              </p:nvSpPr>
              <p:spPr bwMode="auto">
                <a:xfrm rot="4680000">
                  <a:off x="4330" y="1231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52" name="Oval 125"/>
                <p:cNvSpPr>
                  <a:spLocks noChangeArrowheads="1"/>
                </p:cNvSpPr>
                <p:nvPr/>
              </p:nvSpPr>
              <p:spPr bwMode="auto">
                <a:xfrm rot="4680000">
                  <a:off x="5275" y="1803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53" name="Oval 126"/>
                <p:cNvSpPr>
                  <a:spLocks noChangeArrowheads="1"/>
                </p:cNvSpPr>
                <p:nvPr/>
              </p:nvSpPr>
              <p:spPr bwMode="auto">
                <a:xfrm rot="4680000">
                  <a:off x="5119" y="1757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54" name="Oval 127"/>
                <p:cNvSpPr>
                  <a:spLocks noChangeArrowheads="1"/>
                </p:cNvSpPr>
                <p:nvPr/>
              </p:nvSpPr>
              <p:spPr bwMode="auto">
                <a:xfrm rot="4680000">
                  <a:off x="4962" y="1746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55" name="Oval 128"/>
                <p:cNvSpPr>
                  <a:spLocks noChangeArrowheads="1"/>
                </p:cNvSpPr>
                <p:nvPr/>
              </p:nvSpPr>
              <p:spPr bwMode="auto">
                <a:xfrm rot="4680000">
                  <a:off x="4534" y="1365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56" name="Oval 129"/>
                <p:cNvSpPr>
                  <a:spLocks noChangeArrowheads="1"/>
                </p:cNvSpPr>
                <p:nvPr/>
              </p:nvSpPr>
              <p:spPr bwMode="auto">
                <a:xfrm rot="4680000">
                  <a:off x="4373" y="1634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57" name="Oval 130"/>
                <p:cNvSpPr>
                  <a:spLocks noChangeArrowheads="1"/>
                </p:cNvSpPr>
                <p:nvPr/>
              </p:nvSpPr>
              <p:spPr bwMode="auto">
                <a:xfrm rot="4680000">
                  <a:off x="4323" y="172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58" name="Oval 131"/>
                <p:cNvSpPr>
                  <a:spLocks noChangeArrowheads="1"/>
                </p:cNvSpPr>
                <p:nvPr/>
              </p:nvSpPr>
              <p:spPr bwMode="auto">
                <a:xfrm rot="4680000">
                  <a:off x="4144" y="1351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59" name="Oval 132"/>
                <p:cNvSpPr>
                  <a:spLocks noChangeArrowheads="1"/>
                </p:cNvSpPr>
                <p:nvPr/>
              </p:nvSpPr>
              <p:spPr bwMode="auto">
                <a:xfrm rot="4680000">
                  <a:off x="4000" y="1379"/>
                  <a:ext cx="60" cy="6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60" name="Oval 133"/>
                <p:cNvSpPr>
                  <a:spLocks noChangeArrowheads="1"/>
                </p:cNvSpPr>
                <p:nvPr/>
              </p:nvSpPr>
              <p:spPr bwMode="auto">
                <a:xfrm rot="4680000">
                  <a:off x="4207" y="137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61" name="Oval 134"/>
                <p:cNvSpPr>
                  <a:spLocks noChangeArrowheads="1"/>
                </p:cNvSpPr>
                <p:nvPr/>
              </p:nvSpPr>
              <p:spPr bwMode="auto">
                <a:xfrm rot="4680000">
                  <a:off x="4407" y="131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62" name="Oval 135"/>
                <p:cNvSpPr>
                  <a:spLocks noChangeArrowheads="1"/>
                </p:cNvSpPr>
                <p:nvPr/>
              </p:nvSpPr>
              <p:spPr bwMode="auto">
                <a:xfrm rot="4680000">
                  <a:off x="4283" y="161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63" name="Oval 136"/>
                <p:cNvSpPr>
                  <a:spLocks noChangeArrowheads="1"/>
                </p:cNvSpPr>
                <p:nvPr/>
              </p:nvSpPr>
              <p:spPr bwMode="auto">
                <a:xfrm rot="4680000">
                  <a:off x="4169" y="1608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64" name="Oval 137"/>
                <p:cNvSpPr>
                  <a:spLocks noChangeArrowheads="1"/>
                </p:cNvSpPr>
                <p:nvPr/>
              </p:nvSpPr>
              <p:spPr bwMode="auto">
                <a:xfrm rot="4680000">
                  <a:off x="4315" y="1357"/>
                  <a:ext cx="60" cy="6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65" name="Oval 138"/>
                <p:cNvSpPr>
                  <a:spLocks noChangeArrowheads="1"/>
                </p:cNvSpPr>
                <p:nvPr/>
              </p:nvSpPr>
              <p:spPr bwMode="auto">
                <a:xfrm rot="4680000">
                  <a:off x="4859" y="1569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66" name="Oval 139"/>
                <p:cNvSpPr>
                  <a:spLocks noChangeArrowheads="1"/>
                </p:cNvSpPr>
                <p:nvPr/>
              </p:nvSpPr>
              <p:spPr bwMode="auto">
                <a:xfrm rot="4680000">
                  <a:off x="4866" y="1459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67" name="Oval 140"/>
                <p:cNvSpPr>
                  <a:spLocks noChangeArrowheads="1"/>
                </p:cNvSpPr>
                <p:nvPr/>
              </p:nvSpPr>
              <p:spPr bwMode="auto">
                <a:xfrm rot="4680000">
                  <a:off x="4649" y="132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68" name="Oval 141"/>
                <p:cNvSpPr>
                  <a:spLocks noChangeArrowheads="1"/>
                </p:cNvSpPr>
                <p:nvPr/>
              </p:nvSpPr>
              <p:spPr bwMode="auto">
                <a:xfrm rot="4680000">
                  <a:off x="4330" y="1684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69" name="Oval 142"/>
                <p:cNvSpPr>
                  <a:spLocks noChangeArrowheads="1"/>
                </p:cNvSpPr>
                <p:nvPr/>
              </p:nvSpPr>
              <p:spPr bwMode="auto">
                <a:xfrm rot="4680000">
                  <a:off x="4727" y="138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70" name="Oval 143"/>
                <p:cNvSpPr>
                  <a:spLocks noChangeArrowheads="1"/>
                </p:cNvSpPr>
                <p:nvPr/>
              </p:nvSpPr>
              <p:spPr bwMode="auto">
                <a:xfrm rot="4680000">
                  <a:off x="4975" y="138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71" name="Oval 144"/>
                <p:cNvSpPr>
                  <a:spLocks noChangeArrowheads="1"/>
                </p:cNvSpPr>
                <p:nvPr/>
              </p:nvSpPr>
              <p:spPr bwMode="auto">
                <a:xfrm rot="4680000">
                  <a:off x="4650" y="1396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72" name="Oval 145"/>
                <p:cNvSpPr>
                  <a:spLocks noChangeArrowheads="1"/>
                </p:cNvSpPr>
                <p:nvPr/>
              </p:nvSpPr>
              <p:spPr bwMode="auto">
                <a:xfrm rot="4680000">
                  <a:off x="4707" y="1605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73" name="Oval 146"/>
                <p:cNvSpPr>
                  <a:spLocks noChangeArrowheads="1"/>
                </p:cNvSpPr>
                <p:nvPr/>
              </p:nvSpPr>
              <p:spPr bwMode="auto">
                <a:xfrm rot="4680000">
                  <a:off x="4792" y="1342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74" name="Oval 147"/>
                <p:cNvSpPr>
                  <a:spLocks noChangeArrowheads="1"/>
                </p:cNvSpPr>
                <p:nvPr/>
              </p:nvSpPr>
              <p:spPr bwMode="auto">
                <a:xfrm rot="4680000">
                  <a:off x="3765" y="1415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75" name="Oval 148"/>
                <p:cNvSpPr>
                  <a:spLocks noChangeArrowheads="1"/>
                </p:cNvSpPr>
                <p:nvPr/>
              </p:nvSpPr>
              <p:spPr bwMode="auto">
                <a:xfrm rot="4680000">
                  <a:off x="3681" y="1259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76" name="Oval 149"/>
                <p:cNvSpPr>
                  <a:spLocks noChangeArrowheads="1"/>
                </p:cNvSpPr>
                <p:nvPr/>
              </p:nvSpPr>
              <p:spPr bwMode="auto">
                <a:xfrm rot="4680000">
                  <a:off x="3553" y="1328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77" name="Oval 150"/>
                <p:cNvSpPr>
                  <a:spLocks noChangeArrowheads="1"/>
                </p:cNvSpPr>
                <p:nvPr/>
              </p:nvSpPr>
              <p:spPr bwMode="auto">
                <a:xfrm rot="4680000">
                  <a:off x="3759" y="1317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78" name="Oval 151"/>
                <p:cNvSpPr>
                  <a:spLocks noChangeArrowheads="1"/>
                </p:cNvSpPr>
                <p:nvPr/>
              </p:nvSpPr>
              <p:spPr bwMode="auto">
                <a:xfrm rot="4680000">
                  <a:off x="3843" y="1367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79" name="Oval 152"/>
                <p:cNvSpPr>
                  <a:spLocks noChangeArrowheads="1"/>
                </p:cNvSpPr>
                <p:nvPr/>
              </p:nvSpPr>
              <p:spPr bwMode="auto">
                <a:xfrm rot="4680000">
                  <a:off x="3705" y="1517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80" name="Oval 153"/>
                <p:cNvSpPr>
                  <a:spLocks noChangeArrowheads="1"/>
                </p:cNvSpPr>
                <p:nvPr/>
              </p:nvSpPr>
              <p:spPr bwMode="auto">
                <a:xfrm rot="4680000">
                  <a:off x="3807" y="126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81" name="Oval 154"/>
                <p:cNvSpPr>
                  <a:spLocks noChangeArrowheads="1"/>
                </p:cNvSpPr>
                <p:nvPr/>
              </p:nvSpPr>
              <p:spPr bwMode="auto">
                <a:xfrm rot="4680000">
                  <a:off x="4295" y="179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82" name="Oval 155"/>
                <p:cNvSpPr>
                  <a:spLocks noChangeArrowheads="1"/>
                </p:cNvSpPr>
                <p:nvPr/>
              </p:nvSpPr>
              <p:spPr bwMode="auto">
                <a:xfrm rot="4680000">
                  <a:off x="4169" y="1712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83" name="Oval 156"/>
                <p:cNvSpPr>
                  <a:spLocks noChangeArrowheads="1"/>
                </p:cNvSpPr>
                <p:nvPr/>
              </p:nvSpPr>
              <p:spPr bwMode="auto">
                <a:xfrm rot="4680000">
                  <a:off x="4085" y="1599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84" name="Oval 157"/>
                <p:cNvSpPr>
                  <a:spLocks noChangeArrowheads="1"/>
                </p:cNvSpPr>
                <p:nvPr/>
              </p:nvSpPr>
              <p:spPr bwMode="auto">
                <a:xfrm rot="4680000">
                  <a:off x="3994" y="1620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85" name="Oval 158"/>
                <p:cNvSpPr>
                  <a:spLocks noChangeArrowheads="1"/>
                </p:cNvSpPr>
                <p:nvPr/>
              </p:nvSpPr>
              <p:spPr bwMode="auto">
                <a:xfrm rot="4680000">
                  <a:off x="4162" y="1615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86" name="Oval 159"/>
                <p:cNvSpPr>
                  <a:spLocks noChangeArrowheads="1"/>
                </p:cNvSpPr>
                <p:nvPr/>
              </p:nvSpPr>
              <p:spPr bwMode="auto">
                <a:xfrm rot="4680000">
                  <a:off x="4259" y="1677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87" name="Oval 160"/>
                <p:cNvSpPr>
                  <a:spLocks noChangeArrowheads="1"/>
                </p:cNvSpPr>
                <p:nvPr/>
              </p:nvSpPr>
              <p:spPr bwMode="auto">
                <a:xfrm rot="4680000">
                  <a:off x="4072" y="167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88" name="Oval 161"/>
                <p:cNvSpPr>
                  <a:spLocks noChangeArrowheads="1"/>
                </p:cNvSpPr>
                <p:nvPr/>
              </p:nvSpPr>
              <p:spPr bwMode="auto">
                <a:xfrm rot="4680000">
                  <a:off x="4108" y="181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89" name="Oval 162"/>
                <p:cNvSpPr>
                  <a:spLocks noChangeArrowheads="1"/>
                </p:cNvSpPr>
                <p:nvPr/>
              </p:nvSpPr>
              <p:spPr bwMode="auto">
                <a:xfrm rot="4680000">
                  <a:off x="3839" y="1839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90" name="Oval 163"/>
                <p:cNvSpPr>
                  <a:spLocks noChangeArrowheads="1"/>
                </p:cNvSpPr>
                <p:nvPr/>
              </p:nvSpPr>
              <p:spPr bwMode="auto">
                <a:xfrm rot="4680000">
                  <a:off x="4024" y="1902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91" name="Oval 164"/>
                <p:cNvSpPr>
                  <a:spLocks noChangeArrowheads="1"/>
                </p:cNvSpPr>
                <p:nvPr/>
              </p:nvSpPr>
              <p:spPr bwMode="auto">
                <a:xfrm rot="4680000">
                  <a:off x="3898" y="181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92" name="Oval 165"/>
                <p:cNvSpPr>
                  <a:spLocks noChangeArrowheads="1"/>
                </p:cNvSpPr>
                <p:nvPr/>
              </p:nvSpPr>
              <p:spPr bwMode="auto">
                <a:xfrm rot="4680000">
                  <a:off x="3814" y="1660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93" name="Oval 166"/>
                <p:cNvSpPr>
                  <a:spLocks noChangeArrowheads="1"/>
                </p:cNvSpPr>
                <p:nvPr/>
              </p:nvSpPr>
              <p:spPr bwMode="auto">
                <a:xfrm rot="4680000">
                  <a:off x="3711" y="1753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94" name="Oval 167"/>
                <p:cNvSpPr>
                  <a:spLocks noChangeArrowheads="1"/>
                </p:cNvSpPr>
                <p:nvPr/>
              </p:nvSpPr>
              <p:spPr bwMode="auto">
                <a:xfrm rot="4680000">
                  <a:off x="3891" y="171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95" name="Oval 168"/>
                <p:cNvSpPr>
                  <a:spLocks noChangeArrowheads="1"/>
                </p:cNvSpPr>
                <p:nvPr/>
              </p:nvSpPr>
              <p:spPr bwMode="auto">
                <a:xfrm rot="4680000">
                  <a:off x="3988" y="1780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96" name="Oval 169"/>
                <p:cNvSpPr>
                  <a:spLocks noChangeArrowheads="1"/>
                </p:cNvSpPr>
                <p:nvPr/>
              </p:nvSpPr>
              <p:spPr bwMode="auto">
                <a:xfrm rot="4680000">
                  <a:off x="3801" y="1781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97" name="Oval 170"/>
                <p:cNvSpPr>
                  <a:spLocks noChangeArrowheads="1"/>
                </p:cNvSpPr>
                <p:nvPr/>
              </p:nvSpPr>
              <p:spPr bwMode="auto">
                <a:xfrm rot="4680000">
                  <a:off x="3838" y="1918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98" name="Oval 171"/>
                <p:cNvSpPr>
                  <a:spLocks noChangeArrowheads="1"/>
                </p:cNvSpPr>
                <p:nvPr/>
              </p:nvSpPr>
              <p:spPr bwMode="auto">
                <a:xfrm rot="4680000">
                  <a:off x="3940" y="1667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899" name="Oval 172"/>
                <p:cNvSpPr>
                  <a:spLocks noChangeArrowheads="1"/>
                </p:cNvSpPr>
                <p:nvPr/>
              </p:nvSpPr>
              <p:spPr bwMode="auto">
                <a:xfrm rot="4680000">
                  <a:off x="4643" y="193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00" name="Oval 173"/>
                <p:cNvSpPr>
                  <a:spLocks noChangeArrowheads="1"/>
                </p:cNvSpPr>
                <p:nvPr/>
              </p:nvSpPr>
              <p:spPr bwMode="auto">
                <a:xfrm rot="4680000">
                  <a:off x="4517" y="1850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01" name="Oval 174"/>
                <p:cNvSpPr>
                  <a:spLocks noChangeArrowheads="1"/>
                </p:cNvSpPr>
                <p:nvPr/>
              </p:nvSpPr>
              <p:spPr bwMode="auto">
                <a:xfrm rot="4680000">
                  <a:off x="4465" y="1772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02" name="Oval 175"/>
                <p:cNvSpPr>
                  <a:spLocks noChangeArrowheads="1"/>
                </p:cNvSpPr>
                <p:nvPr/>
              </p:nvSpPr>
              <p:spPr bwMode="auto">
                <a:xfrm rot="4680000">
                  <a:off x="4330" y="1787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03" name="Oval 176"/>
                <p:cNvSpPr>
                  <a:spLocks noChangeArrowheads="1"/>
                </p:cNvSpPr>
                <p:nvPr/>
              </p:nvSpPr>
              <p:spPr bwMode="auto">
                <a:xfrm rot="4680000">
                  <a:off x="4511" y="1753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04" name="Oval 177"/>
                <p:cNvSpPr>
                  <a:spLocks noChangeArrowheads="1"/>
                </p:cNvSpPr>
                <p:nvPr/>
              </p:nvSpPr>
              <p:spPr bwMode="auto">
                <a:xfrm rot="4680000">
                  <a:off x="4607" y="1815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05" name="Oval 178"/>
                <p:cNvSpPr>
                  <a:spLocks noChangeArrowheads="1"/>
                </p:cNvSpPr>
                <p:nvPr/>
              </p:nvSpPr>
              <p:spPr bwMode="auto">
                <a:xfrm rot="4680000">
                  <a:off x="4421" y="181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06" name="Oval 179"/>
                <p:cNvSpPr>
                  <a:spLocks noChangeArrowheads="1"/>
                </p:cNvSpPr>
                <p:nvPr/>
              </p:nvSpPr>
              <p:spPr bwMode="auto">
                <a:xfrm rot="4680000">
                  <a:off x="4559" y="1701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07" name="Oval 180"/>
                <p:cNvSpPr>
                  <a:spLocks noChangeArrowheads="1"/>
                </p:cNvSpPr>
                <p:nvPr/>
              </p:nvSpPr>
              <p:spPr bwMode="auto">
                <a:xfrm rot="4680000">
                  <a:off x="3857" y="1638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08" name="Oval 181"/>
                <p:cNvSpPr>
                  <a:spLocks noChangeArrowheads="1"/>
                </p:cNvSpPr>
                <p:nvPr/>
              </p:nvSpPr>
              <p:spPr bwMode="auto">
                <a:xfrm rot="4680000">
                  <a:off x="3705" y="1557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09" name="Oval 182"/>
                <p:cNvSpPr>
                  <a:spLocks noChangeArrowheads="1"/>
                </p:cNvSpPr>
                <p:nvPr/>
              </p:nvSpPr>
              <p:spPr bwMode="auto">
                <a:xfrm rot="4680000">
                  <a:off x="3621" y="1402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10" name="Oval 183"/>
                <p:cNvSpPr>
                  <a:spLocks noChangeArrowheads="1"/>
                </p:cNvSpPr>
                <p:nvPr/>
              </p:nvSpPr>
              <p:spPr bwMode="auto">
                <a:xfrm rot="4680000">
                  <a:off x="3519" y="1495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11" name="Oval 184"/>
                <p:cNvSpPr>
                  <a:spLocks noChangeArrowheads="1"/>
                </p:cNvSpPr>
                <p:nvPr/>
              </p:nvSpPr>
              <p:spPr bwMode="auto">
                <a:xfrm rot="4680000">
                  <a:off x="3699" y="1460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12" name="Oval 185"/>
                <p:cNvSpPr>
                  <a:spLocks noChangeArrowheads="1"/>
                </p:cNvSpPr>
                <p:nvPr/>
              </p:nvSpPr>
              <p:spPr bwMode="auto">
                <a:xfrm rot="4680000">
                  <a:off x="3884" y="1762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13" name="Oval 186"/>
                <p:cNvSpPr>
                  <a:spLocks noChangeArrowheads="1"/>
                </p:cNvSpPr>
                <p:nvPr/>
              </p:nvSpPr>
              <p:spPr bwMode="auto">
                <a:xfrm rot="4680000">
                  <a:off x="3609" y="1523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14" name="Oval 187"/>
                <p:cNvSpPr>
                  <a:spLocks noChangeArrowheads="1"/>
                </p:cNvSpPr>
                <p:nvPr/>
              </p:nvSpPr>
              <p:spPr bwMode="auto">
                <a:xfrm rot="4680000">
                  <a:off x="3645" y="1661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15" name="Oval 188"/>
                <p:cNvSpPr>
                  <a:spLocks noChangeArrowheads="1"/>
                </p:cNvSpPr>
                <p:nvPr/>
              </p:nvSpPr>
              <p:spPr bwMode="auto">
                <a:xfrm rot="4680000">
                  <a:off x="3723" y="1391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16" name="Oval 189"/>
                <p:cNvSpPr>
                  <a:spLocks noChangeArrowheads="1"/>
                </p:cNvSpPr>
                <p:nvPr/>
              </p:nvSpPr>
              <p:spPr bwMode="auto">
                <a:xfrm rot="4680000">
                  <a:off x="3452" y="183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17" name="Oval 190"/>
                <p:cNvSpPr>
                  <a:spLocks noChangeArrowheads="1"/>
                </p:cNvSpPr>
                <p:nvPr/>
              </p:nvSpPr>
              <p:spPr bwMode="auto">
                <a:xfrm rot="4680000">
                  <a:off x="3326" y="1752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18" name="Oval 191"/>
                <p:cNvSpPr>
                  <a:spLocks noChangeArrowheads="1"/>
                </p:cNvSpPr>
                <p:nvPr/>
              </p:nvSpPr>
              <p:spPr bwMode="auto">
                <a:xfrm rot="4680000">
                  <a:off x="3242" y="1597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19" name="Oval 192"/>
                <p:cNvSpPr>
                  <a:spLocks noChangeArrowheads="1"/>
                </p:cNvSpPr>
                <p:nvPr/>
              </p:nvSpPr>
              <p:spPr bwMode="auto">
                <a:xfrm rot="4680000">
                  <a:off x="3140" y="1690"/>
                  <a:ext cx="59" cy="6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20" name="Oval 193"/>
                <p:cNvSpPr>
                  <a:spLocks noChangeArrowheads="1"/>
                </p:cNvSpPr>
                <p:nvPr/>
              </p:nvSpPr>
              <p:spPr bwMode="auto">
                <a:xfrm rot="4680000">
                  <a:off x="3320" y="1655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21" name="Oval 194"/>
                <p:cNvSpPr>
                  <a:spLocks noChangeArrowheads="1"/>
                </p:cNvSpPr>
                <p:nvPr/>
              </p:nvSpPr>
              <p:spPr bwMode="auto">
                <a:xfrm rot="4680000">
                  <a:off x="3417" y="1717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22" name="Oval 195"/>
                <p:cNvSpPr>
                  <a:spLocks noChangeArrowheads="1"/>
                </p:cNvSpPr>
                <p:nvPr/>
              </p:nvSpPr>
              <p:spPr bwMode="auto">
                <a:xfrm rot="4680000">
                  <a:off x="3230" y="171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23" name="Oval 196"/>
                <p:cNvSpPr>
                  <a:spLocks noChangeArrowheads="1"/>
                </p:cNvSpPr>
                <p:nvPr/>
              </p:nvSpPr>
              <p:spPr bwMode="auto">
                <a:xfrm rot="4680000">
                  <a:off x="3149" y="1359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24" name="Oval 197"/>
                <p:cNvSpPr>
                  <a:spLocks noChangeArrowheads="1"/>
                </p:cNvSpPr>
                <p:nvPr/>
              </p:nvSpPr>
              <p:spPr bwMode="auto">
                <a:xfrm rot="4680000">
                  <a:off x="3368" y="1603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25" name="Oval 198"/>
                <p:cNvSpPr>
                  <a:spLocks noChangeArrowheads="1"/>
                </p:cNvSpPr>
                <p:nvPr/>
              </p:nvSpPr>
              <p:spPr bwMode="auto">
                <a:xfrm rot="4680000">
                  <a:off x="4186" y="1862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26" name="Oval 199"/>
                <p:cNvSpPr>
                  <a:spLocks noChangeArrowheads="1"/>
                </p:cNvSpPr>
                <p:nvPr/>
              </p:nvSpPr>
              <p:spPr bwMode="auto">
                <a:xfrm rot="4680000">
                  <a:off x="4102" y="1706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27" name="Oval 200"/>
                <p:cNvSpPr>
                  <a:spLocks noChangeArrowheads="1"/>
                </p:cNvSpPr>
                <p:nvPr/>
              </p:nvSpPr>
              <p:spPr bwMode="auto">
                <a:xfrm rot="4680000">
                  <a:off x="4030" y="177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28" name="Oval 201"/>
                <p:cNvSpPr>
                  <a:spLocks noChangeArrowheads="1"/>
                </p:cNvSpPr>
                <p:nvPr/>
              </p:nvSpPr>
              <p:spPr bwMode="auto">
                <a:xfrm rot="4680000">
                  <a:off x="4180" y="1764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29" name="Oval 202"/>
                <p:cNvSpPr>
                  <a:spLocks noChangeArrowheads="1"/>
                </p:cNvSpPr>
                <p:nvPr/>
              </p:nvSpPr>
              <p:spPr bwMode="auto">
                <a:xfrm rot="4680000">
                  <a:off x="4277" y="1826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30" name="Oval 203"/>
                <p:cNvSpPr>
                  <a:spLocks noChangeArrowheads="1"/>
                </p:cNvSpPr>
                <p:nvPr/>
              </p:nvSpPr>
              <p:spPr bwMode="auto">
                <a:xfrm rot="4680000">
                  <a:off x="4090" y="1827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31" name="Oval 204"/>
                <p:cNvSpPr>
                  <a:spLocks noChangeArrowheads="1"/>
                </p:cNvSpPr>
                <p:nvPr/>
              </p:nvSpPr>
              <p:spPr bwMode="auto">
                <a:xfrm rot="4680000">
                  <a:off x="4228" y="1713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32" name="Oval 205"/>
                <p:cNvSpPr>
                  <a:spLocks noChangeArrowheads="1"/>
                </p:cNvSpPr>
                <p:nvPr/>
              </p:nvSpPr>
              <p:spPr bwMode="auto">
                <a:xfrm rot="4680000">
                  <a:off x="4956" y="191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33" name="Oval 206"/>
                <p:cNvSpPr>
                  <a:spLocks noChangeArrowheads="1"/>
                </p:cNvSpPr>
                <p:nvPr/>
              </p:nvSpPr>
              <p:spPr bwMode="auto">
                <a:xfrm rot="4680000">
                  <a:off x="4830" y="1832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34" name="Oval 207"/>
                <p:cNvSpPr>
                  <a:spLocks noChangeArrowheads="1"/>
                </p:cNvSpPr>
                <p:nvPr/>
              </p:nvSpPr>
              <p:spPr bwMode="auto">
                <a:xfrm rot="4680000">
                  <a:off x="4746" y="1677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35" name="Oval 208"/>
                <p:cNvSpPr>
                  <a:spLocks noChangeArrowheads="1"/>
                </p:cNvSpPr>
                <p:nvPr/>
              </p:nvSpPr>
              <p:spPr bwMode="auto">
                <a:xfrm rot="4680000">
                  <a:off x="4643" y="1770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36" name="Oval 209"/>
                <p:cNvSpPr>
                  <a:spLocks noChangeArrowheads="1"/>
                </p:cNvSpPr>
                <p:nvPr/>
              </p:nvSpPr>
              <p:spPr bwMode="auto">
                <a:xfrm rot="4680000">
                  <a:off x="4824" y="1747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37" name="Oval 210"/>
                <p:cNvSpPr>
                  <a:spLocks noChangeArrowheads="1"/>
                </p:cNvSpPr>
                <p:nvPr/>
              </p:nvSpPr>
              <p:spPr bwMode="auto">
                <a:xfrm rot="4680000">
                  <a:off x="4920" y="1797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38" name="Oval 211"/>
                <p:cNvSpPr>
                  <a:spLocks noChangeArrowheads="1"/>
                </p:cNvSpPr>
                <p:nvPr/>
              </p:nvSpPr>
              <p:spPr bwMode="auto">
                <a:xfrm rot="4680000">
                  <a:off x="4733" y="179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39" name="Oval 212"/>
                <p:cNvSpPr>
                  <a:spLocks noChangeArrowheads="1"/>
                </p:cNvSpPr>
                <p:nvPr/>
              </p:nvSpPr>
              <p:spPr bwMode="auto">
                <a:xfrm rot="4680000">
                  <a:off x="4770" y="1935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40" name="Oval 213"/>
                <p:cNvSpPr>
                  <a:spLocks noChangeArrowheads="1"/>
                </p:cNvSpPr>
                <p:nvPr/>
              </p:nvSpPr>
              <p:spPr bwMode="auto">
                <a:xfrm rot="4680000">
                  <a:off x="5028" y="1775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41" name="Oval 214"/>
                <p:cNvSpPr>
                  <a:spLocks noChangeArrowheads="1"/>
                </p:cNvSpPr>
                <p:nvPr/>
              </p:nvSpPr>
              <p:spPr bwMode="auto">
                <a:xfrm rot="4680000">
                  <a:off x="3663" y="1912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42" name="Oval 215"/>
                <p:cNvSpPr>
                  <a:spLocks noChangeArrowheads="1"/>
                </p:cNvSpPr>
                <p:nvPr/>
              </p:nvSpPr>
              <p:spPr bwMode="auto">
                <a:xfrm rot="4680000">
                  <a:off x="3609" y="1758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43" name="Oval 216"/>
                <p:cNvSpPr>
                  <a:spLocks noChangeArrowheads="1"/>
                </p:cNvSpPr>
                <p:nvPr/>
              </p:nvSpPr>
              <p:spPr bwMode="auto">
                <a:xfrm rot="4680000">
                  <a:off x="3507" y="1849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44" name="Oval 217"/>
                <p:cNvSpPr>
                  <a:spLocks noChangeArrowheads="1"/>
                </p:cNvSpPr>
                <p:nvPr/>
              </p:nvSpPr>
              <p:spPr bwMode="auto">
                <a:xfrm rot="4680000">
                  <a:off x="3688" y="1815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45" name="Oval 218"/>
                <p:cNvSpPr>
                  <a:spLocks noChangeArrowheads="1"/>
                </p:cNvSpPr>
                <p:nvPr/>
              </p:nvSpPr>
              <p:spPr bwMode="auto">
                <a:xfrm rot="4680000">
                  <a:off x="3783" y="187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46" name="Oval 219"/>
                <p:cNvSpPr>
                  <a:spLocks noChangeArrowheads="1"/>
                </p:cNvSpPr>
                <p:nvPr/>
              </p:nvSpPr>
              <p:spPr bwMode="auto">
                <a:xfrm rot="4680000">
                  <a:off x="3597" y="1878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47" name="Oval 220"/>
                <p:cNvSpPr>
                  <a:spLocks noChangeArrowheads="1"/>
                </p:cNvSpPr>
                <p:nvPr/>
              </p:nvSpPr>
              <p:spPr bwMode="auto">
                <a:xfrm rot="4680000">
                  <a:off x="3525" y="1637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48" name="Oval 221"/>
                <p:cNvSpPr>
                  <a:spLocks noChangeArrowheads="1"/>
                </p:cNvSpPr>
                <p:nvPr/>
              </p:nvSpPr>
              <p:spPr bwMode="auto">
                <a:xfrm rot="4680000">
                  <a:off x="3735" y="1764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49" name="Oval 222"/>
                <p:cNvSpPr>
                  <a:spLocks noChangeArrowheads="1"/>
                </p:cNvSpPr>
                <p:nvPr/>
              </p:nvSpPr>
              <p:spPr bwMode="auto">
                <a:xfrm rot="4680000">
                  <a:off x="3410" y="1512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50" name="Oval 223"/>
                <p:cNvSpPr>
                  <a:spLocks noChangeArrowheads="1"/>
                </p:cNvSpPr>
                <p:nvPr/>
              </p:nvSpPr>
              <p:spPr bwMode="auto">
                <a:xfrm rot="4680000">
                  <a:off x="3368" y="1328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51" name="Oval 224"/>
                <p:cNvSpPr>
                  <a:spLocks noChangeArrowheads="1"/>
                </p:cNvSpPr>
                <p:nvPr/>
              </p:nvSpPr>
              <p:spPr bwMode="auto">
                <a:xfrm rot="4680000">
                  <a:off x="4553" y="126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52" name="Oval 225"/>
                <p:cNvSpPr>
                  <a:spLocks noChangeArrowheads="1"/>
                </p:cNvSpPr>
                <p:nvPr/>
              </p:nvSpPr>
              <p:spPr bwMode="auto">
                <a:xfrm rot="4680000">
                  <a:off x="5196" y="1552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53" name="Oval 226"/>
                <p:cNvSpPr>
                  <a:spLocks noChangeArrowheads="1"/>
                </p:cNvSpPr>
                <p:nvPr/>
              </p:nvSpPr>
              <p:spPr bwMode="auto">
                <a:xfrm rot="4680000">
                  <a:off x="3338" y="1615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54" name="Oval 227"/>
                <p:cNvSpPr>
                  <a:spLocks noChangeArrowheads="1"/>
                </p:cNvSpPr>
                <p:nvPr/>
              </p:nvSpPr>
              <p:spPr bwMode="auto">
                <a:xfrm rot="4680000">
                  <a:off x="3212" y="1529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55" name="Oval 228"/>
                <p:cNvSpPr>
                  <a:spLocks noChangeArrowheads="1"/>
                </p:cNvSpPr>
                <p:nvPr/>
              </p:nvSpPr>
              <p:spPr bwMode="auto">
                <a:xfrm rot="4680000">
                  <a:off x="5088" y="1581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56" name="Oval 229"/>
                <p:cNvSpPr>
                  <a:spLocks noChangeArrowheads="1"/>
                </p:cNvSpPr>
                <p:nvPr/>
              </p:nvSpPr>
              <p:spPr bwMode="auto">
                <a:xfrm rot="4680000">
                  <a:off x="3025" y="1466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57" name="Oval 230"/>
                <p:cNvSpPr>
                  <a:spLocks noChangeArrowheads="1"/>
                </p:cNvSpPr>
                <p:nvPr/>
              </p:nvSpPr>
              <p:spPr bwMode="auto">
                <a:xfrm rot="4680000">
                  <a:off x="3206" y="1432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58" name="Oval 231"/>
                <p:cNvSpPr>
                  <a:spLocks noChangeArrowheads="1"/>
                </p:cNvSpPr>
                <p:nvPr/>
              </p:nvSpPr>
              <p:spPr bwMode="auto">
                <a:xfrm rot="4680000">
                  <a:off x="3302" y="1494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59" name="Oval 232"/>
                <p:cNvSpPr>
                  <a:spLocks noChangeArrowheads="1"/>
                </p:cNvSpPr>
                <p:nvPr/>
              </p:nvSpPr>
              <p:spPr bwMode="auto">
                <a:xfrm rot="4680000">
                  <a:off x="3115" y="1495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60" name="Oval 233"/>
                <p:cNvSpPr>
                  <a:spLocks noChangeArrowheads="1"/>
                </p:cNvSpPr>
                <p:nvPr/>
              </p:nvSpPr>
              <p:spPr bwMode="auto">
                <a:xfrm rot="4680000">
                  <a:off x="3152" y="1631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61" name="Oval 234"/>
                <p:cNvSpPr>
                  <a:spLocks noChangeArrowheads="1"/>
                </p:cNvSpPr>
                <p:nvPr/>
              </p:nvSpPr>
              <p:spPr bwMode="auto">
                <a:xfrm rot="4680000">
                  <a:off x="3254" y="1380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62" name="Oval 235"/>
                <p:cNvSpPr>
                  <a:spLocks noChangeArrowheads="1"/>
                </p:cNvSpPr>
                <p:nvPr/>
              </p:nvSpPr>
              <p:spPr bwMode="auto">
                <a:xfrm rot="4680000">
                  <a:off x="3393" y="1626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63" name="Oval 236"/>
                <p:cNvSpPr>
                  <a:spLocks noChangeArrowheads="1"/>
                </p:cNvSpPr>
                <p:nvPr/>
              </p:nvSpPr>
              <p:spPr bwMode="auto">
                <a:xfrm rot="4680000">
                  <a:off x="3410" y="1415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64" name="Oval 237"/>
                <p:cNvSpPr>
                  <a:spLocks noChangeArrowheads="1"/>
                </p:cNvSpPr>
                <p:nvPr/>
              </p:nvSpPr>
              <p:spPr bwMode="auto">
                <a:xfrm rot="4680000">
                  <a:off x="4186" y="189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65" name="Oval 238"/>
                <p:cNvSpPr>
                  <a:spLocks noChangeArrowheads="1"/>
                </p:cNvSpPr>
                <p:nvPr/>
              </p:nvSpPr>
              <p:spPr bwMode="auto">
                <a:xfrm rot="4680000">
                  <a:off x="4072" y="177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66" name="Oval 239"/>
                <p:cNvSpPr>
                  <a:spLocks noChangeArrowheads="1"/>
                </p:cNvSpPr>
                <p:nvPr/>
              </p:nvSpPr>
              <p:spPr bwMode="auto">
                <a:xfrm rot="4680000">
                  <a:off x="3909" y="187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67" name="Oval 240"/>
                <p:cNvSpPr>
                  <a:spLocks noChangeArrowheads="1"/>
                </p:cNvSpPr>
                <p:nvPr/>
              </p:nvSpPr>
              <p:spPr bwMode="auto">
                <a:xfrm rot="4680000">
                  <a:off x="3958" y="1827"/>
                  <a:ext cx="60" cy="6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68" name="Oval 241"/>
                <p:cNvSpPr>
                  <a:spLocks noChangeArrowheads="1"/>
                </p:cNvSpPr>
                <p:nvPr/>
              </p:nvSpPr>
              <p:spPr bwMode="auto">
                <a:xfrm rot="4680000">
                  <a:off x="4114" y="1862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69" name="Oval 242"/>
                <p:cNvSpPr>
                  <a:spLocks noChangeArrowheads="1"/>
                </p:cNvSpPr>
                <p:nvPr/>
              </p:nvSpPr>
              <p:spPr bwMode="auto">
                <a:xfrm rot="4680000">
                  <a:off x="4572" y="1838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70" name="Oval 243"/>
                <p:cNvSpPr>
                  <a:spLocks noChangeArrowheads="1"/>
                </p:cNvSpPr>
                <p:nvPr/>
              </p:nvSpPr>
              <p:spPr bwMode="auto">
                <a:xfrm rot="4680000">
                  <a:off x="4607" y="1883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71" name="Oval 244"/>
                <p:cNvSpPr>
                  <a:spLocks noChangeArrowheads="1"/>
                </p:cNvSpPr>
                <p:nvPr/>
              </p:nvSpPr>
              <p:spPr bwMode="auto">
                <a:xfrm rot="4680000">
                  <a:off x="4499" y="1901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72" name="Oval 245"/>
                <p:cNvSpPr>
                  <a:spLocks noChangeArrowheads="1"/>
                </p:cNvSpPr>
                <p:nvPr/>
              </p:nvSpPr>
              <p:spPr bwMode="auto">
                <a:xfrm rot="4680000">
                  <a:off x="4457" y="1717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73" name="Oval 246"/>
                <p:cNvSpPr>
                  <a:spLocks noChangeArrowheads="1"/>
                </p:cNvSpPr>
                <p:nvPr/>
              </p:nvSpPr>
              <p:spPr bwMode="auto">
                <a:xfrm rot="4680000">
                  <a:off x="4244" y="1863"/>
                  <a:ext cx="60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74" name="Oval 247"/>
                <p:cNvSpPr>
                  <a:spLocks noChangeArrowheads="1"/>
                </p:cNvSpPr>
                <p:nvPr/>
              </p:nvSpPr>
              <p:spPr bwMode="auto">
                <a:xfrm rot="4680000">
                  <a:off x="4391" y="1883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75" name="Oval 248"/>
                <p:cNvSpPr>
                  <a:spLocks noChangeArrowheads="1"/>
                </p:cNvSpPr>
                <p:nvPr/>
              </p:nvSpPr>
              <p:spPr bwMode="auto">
                <a:xfrm rot="4680000">
                  <a:off x="4368" y="1769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76" name="Oval 249"/>
                <p:cNvSpPr>
                  <a:spLocks noChangeArrowheads="1"/>
                </p:cNvSpPr>
                <p:nvPr/>
              </p:nvSpPr>
              <p:spPr bwMode="auto">
                <a:xfrm rot="4680000">
                  <a:off x="4499" y="1803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77" name="Oval 250"/>
                <p:cNvSpPr>
                  <a:spLocks noChangeArrowheads="1"/>
                </p:cNvSpPr>
                <p:nvPr/>
              </p:nvSpPr>
              <p:spPr bwMode="auto">
                <a:xfrm rot="4680000">
                  <a:off x="4373" y="1912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78" name="Oval 251"/>
                <p:cNvSpPr>
                  <a:spLocks noChangeArrowheads="1"/>
                </p:cNvSpPr>
                <p:nvPr/>
              </p:nvSpPr>
              <p:spPr bwMode="auto">
                <a:xfrm rot="4680000">
                  <a:off x="4259" y="1792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79" name="Oval 252"/>
                <p:cNvSpPr>
                  <a:spLocks noChangeArrowheads="1"/>
                </p:cNvSpPr>
                <p:nvPr/>
              </p:nvSpPr>
              <p:spPr bwMode="auto">
                <a:xfrm rot="4680000">
                  <a:off x="4096" y="1896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80" name="Oval 253"/>
                <p:cNvSpPr>
                  <a:spLocks noChangeArrowheads="1"/>
                </p:cNvSpPr>
                <p:nvPr/>
              </p:nvSpPr>
              <p:spPr bwMode="auto">
                <a:xfrm rot="4680000">
                  <a:off x="4144" y="1843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81" name="Oval 254"/>
                <p:cNvSpPr>
                  <a:spLocks noChangeArrowheads="1"/>
                </p:cNvSpPr>
                <p:nvPr/>
              </p:nvSpPr>
              <p:spPr bwMode="auto">
                <a:xfrm rot="4680000">
                  <a:off x="4301" y="1878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82" name="Freeform 255"/>
                <p:cNvSpPr>
                  <a:spLocks/>
                </p:cNvSpPr>
                <p:nvPr/>
              </p:nvSpPr>
              <p:spPr bwMode="auto">
                <a:xfrm>
                  <a:off x="4584" y="2046"/>
                  <a:ext cx="69" cy="49"/>
                </a:xfrm>
                <a:custGeom>
                  <a:avLst/>
                  <a:gdLst>
                    <a:gd name="T0" fmla="*/ 0 w 65"/>
                    <a:gd name="T1" fmla="*/ 4 h 49"/>
                    <a:gd name="T2" fmla="*/ 8 w 65"/>
                    <a:gd name="T3" fmla="*/ 16 h 49"/>
                    <a:gd name="T4" fmla="*/ 8 w 65"/>
                    <a:gd name="T5" fmla="*/ 28 h 49"/>
                    <a:gd name="T6" fmla="*/ 18 w 65"/>
                    <a:gd name="T7" fmla="*/ 40 h 49"/>
                    <a:gd name="T8" fmla="*/ 27 w 65"/>
                    <a:gd name="T9" fmla="*/ 48 h 49"/>
                    <a:gd name="T10" fmla="*/ 45 w 65"/>
                    <a:gd name="T11" fmla="*/ 48 h 49"/>
                    <a:gd name="T12" fmla="*/ 54 w 65"/>
                    <a:gd name="T13" fmla="*/ 48 h 49"/>
                    <a:gd name="T14" fmla="*/ 63 w 65"/>
                    <a:gd name="T15" fmla="*/ 44 h 49"/>
                    <a:gd name="T16" fmla="*/ 72 w 65"/>
                    <a:gd name="T17" fmla="*/ 36 h 49"/>
                    <a:gd name="T18" fmla="*/ 72 w 65"/>
                    <a:gd name="T19" fmla="*/ 24 h 49"/>
                    <a:gd name="T20" fmla="*/ 72 w 65"/>
                    <a:gd name="T21" fmla="*/ 8 h 49"/>
                    <a:gd name="T22" fmla="*/ 63 w 65"/>
                    <a:gd name="T23" fmla="*/ 8 h 49"/>
                    <a:gd name="T24" fmla="*/ 63 w 65"/>
                    <a:gd name="T25" fmla="*/ 4 h 49"/>
                    <a:gd name="T26" fmla="*/ 54 w 65"/>
                    <a:gd name="T27" fmla="*/ 0 h 49"/>
                    <a:gd name="T28" fmla="*/ 27 w 65"/>
                    <a:gd name="T29" fmla="*/ 4 h 49"/>
                    <a:gd name="T30" fmla="*/ 0 w 65"/>
                    <a:gd name="T31" fmla="*/ 4 h 49"/>
                    <a:gd name="T32" fmla="*/ 0 60000 65536"/>
                    <a:gd name="T33" fmla="*/ 0 60000 65536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w 65"/>
                    <a:gd name="T49" fmla="*/ 0 h 49"/>
                    <a:gd name="T50" fmla="*/ 65 w 65"/>
                    <a:gd name="T51" fmla="*/ 49 h 49"/>
                  </a:gdLst>
                  <a:ahLst/>
                  <a:cxnLst>
                    <a:cxn ang="T32">
                      <a:pos x="T0" y="T1"/>
                    </a:cxn>
                    <a:cxn ang="T33">
                      <a:pos x="T2" y="T3"/>
                    </a:cxn>
                    <a:cxn ang="T34">
                      <a:pos x="T4" y="T5"/>
                    </a:cxn>
                    <a:cxn ang="T35">
                      <a:pos x="T6" y="T7"/>
                    </a:cxn>
                    <a:cxn ang="T36">
                      <a:pos x="T8" y="T9"/>
                    </a:cxn>
                    <a:cxn ang="T37">
                      <a:pos x="T10" y="T11"/>
                    </a:cxn>
                    <a:cxn ang="T38">
                      <a:pos x="T12" y="T13"/>
                    </a:cxn>
                    <a:cxn ang="T39">
                      <a:pos x="T14" y="T15"/>
                    </a:cxn>
                    <a:cxn ang="T40">
                      <a:pos x="T16" y="T17"/>
                    </a:cxn>
                    <a:cxn ang="T41">
                      <a:pos x="T18" y="T19"/>
                    </a:cxn>
                    <a:cxn ang="T42">
                      <a:pos x="T20" y="T21"/>
                    </a:cxn>
                    <a:cxn ang="T43">
                      <a:pos x="T22" y="T23"/>
                    </a:cxn>
                    <a:cxn ang="T44">
                      <a:pos x="T24" y="T25"/>
                    </a:cxn>
                    <a:cxn ang="T45">
                      <a:pos x="T26" y="T27"/>
                    </a:cxn>
                    <a:cxn ang="T46">
                      <a:pos x="T28" y="T29"/>
                    </a:cxn>
                    <a:cxn ang="T47">
                      <a:pos x="T30" y="T31"/>
                    </a:cxn>
                  </a:cxnLst>
                  <a:rect l="T48" t="T49" r="T50" b="T51"/>
                  <a:pathLst>
                    <a:path w="65" h="49">
                      <a:moveTo>
                        <a:pt x="0" y="4"/>
                      </a:moveTo>
                      <a:lnTo>
                        <a:pt x="8" y="16"/>
                      </a:lnTo>
                      <a:lnTo>
                        <a:pt x="8" y="28"/>
                      </a:lnTo>
                      <a:lnTo>
                        <a:pt x="16" y="40"/>
                      </a:lnTo>
                      <a:lnTo>
                        <a:pt x="24" y="48"/>
                      </a:lnTo>
                      <a:lnTo>
                        <a:pt x="40" y="48"/>
                      </a:lnTo>
                      <a:lnTo>
                        <a:pt x="48" y="48"/>
                      </a:lnTo>
                      <a:lnTo>
                        <a:pt x="56" y="44"/>
                      </a:lnTo>
                      <a:lnTo>
                        <a:pt x="64" y="36"/>
                      </a:lnTo>
                      <a:lnTo>
                        <a:pt x="64" y="24"/>
                      </a:lnTo>
                      <a:lnTo>
                        <a:pt x="64" y="8"/>
                      </a:lnTo>
                      <a:lnTo>
                        <a:pt x="56" y="8"/>
                      </a:lnTo>
                      <a:lnTo>
                        <a:pt x="56" y="4"/>
                      </a:lnTo>
                      <a:lnTo>
                        <a:pt x="48" y="0"/>
                      </a:lnTo>
                      <a:lnTo>
                        <a:pt x="24" y="4"/>
                      </a:lnTo>
                      <a:lnTo>
                        <a:pt x="0" y="4"/>
                      </a:lnTo>
                    </a:path>
                  </a:pathLst>
                </a:custGeom>
                <a:solidFill>
                  <a:srgbClr val="CC33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83" name="Freeform 256"/>
                <p:cNvSpPr>
                  <a:spLocks/>
                </p:cNvSpPr>
                <p:nvPr/>
              </p:nvSpPr>
              <p:spPr bwMode="auto">
                <a:xfrm>
                  <a:off x="3905" y="2044"/>
                  <a:ext cx="62" cy="64"/>
                </a:xfrm>
                <a:custGeom>
                  <a:avLst/>
                  <a:gdLst>
                    <a:gd name="T0" fmla="*/ 4 w 59"/>
                    <a:gd name="T1" fmla="*/ 6 h 64"/>
                    <a:gd name="T2" fmla="*/ 36 w 59"/>
                    <a:gd name="T3" fmla="*/ 4 h 64"/>
                    <a:gd name="T4" fmla="*/ 48 w 59"/>
                    <a:gd name="T5" fmla="*/ 10 h 64"/>
                    <a:gd name="T6" fmla="*/ 57 w 59"/>
                    <a:gd name="T7" fmla="*/ 19 h 64"/>
                    <a:gd name="T8" fmla="*/ 57 w 59"/>
                    <a:gd name="T9" fmla="*/ 23 h 64"/>
                    <a:gd name="T10" fmla="*/ 64 w 59"/>
                    <a:gd name="T11" fmla="*/ 31 h 64"/>
                    <a:gd name="T12" fmla="*/ 64 w 59"/>
                    <a:gd name="T13" fmla="*/ 35 h 64"/>
                    <a:gd name="T14" fmla="*/ 64 w 59"/>
                    <a:gd name="T15" fmla="*/ 47 h 64"/>
                    <a:gd name="T16" fmla="*/ 57 w 59"/>
                    <a:gd name="T17" fmla="*/ 55 h 64"/>
                    <a:gd name="T18" fmla="*/ 48 w 59"/>
                    <a:gd name="T19" fmla="*/ 59 h 64"/>
                    <a:gd name="T20" fmla="*/ 41 w 59"/>
                    <a:gd name="T21" fmla="*/ 63 h 64"/>
                    <a:gd name="T22" fmla="*/ 25 w 59"/>
                    <a:gd name="T23" fmla="*/ 55 h 64"/>
                    <a:gd name="T24" fmla="*/ 9 w 59"/>
                    <a:gd name="T25" fmla="*/ 35 h 64"/>
                    <a:gd name="T26" fmla="*/ 2 w 59"/>
                    <a:gd name="T27" fmla="*/ 23 h 64"/>
                    <a:gd name="T28" fmla="*/ 0 w 59"/>
                    <a:gd name="T29" fmla="*/ 12 h 64"/>
                    <a:gd name="T30" fmla="*/ 0 w 59"/>
                    <a:gd name="T31" fmla="*/ 0 h 64"/>
                    <a:gd name="T32" fmla="*/ 20 w 59"/>
                    <a:gd name="T33" fmla="*/ 4 h 64"/>
                    <a:gd name="T34" fmla="*/ 0 60000 65536"/>
                    <a:gd name="T35" fmla="*/ 0 60000 65536"/>
                    <a:gd name="T36" fmla="*/ 0 60000 65536"/>
                    <a:gd name="T37" fmla="*/ 0 60000 65536"/>
                    <a:gd name="T38" fmla="*/ 0 60000 65536"/>
                    <a:gd name="T39" fmla="*/ 0 60000 65536"/>
                    <a:gd name="T40" fmla="*/ 0 60000 65536"/>
                    <a:gd name="T41" fmla="*/ 0 60000 65536"/>
                    <a:gd name="T42" fmla="*/ 0 60000 65536"/>
                    <a:gd name="T43" fmla="*/ 0 60000 65536"/>
                    <a:gd name="T44" fmla="*/ 0 60000 65536"/>
                    <a:gd name="T45" fmla="*/ 0 60000 65536"/>
                    <a:gd name="T46" fmla="*/ 0 60000 65536"/>
                    <a:gd name="T47" fmla="*/ 0 60000 65536"/>
                    <a:gd name="T48" fmla="*/ 0 60000 65536"/>
                    <a:gd name="T49" fmla="*/ 0 60000 65536"/>
                    <a:gd name="T50" fmla="*/ 0 60000 65536"/>
                    <a:gd name="T51" fmla="*/ 0 w 59"/>
                    <a:gd name="T52" fmla="*/ 0 h 64"/>
                    <a:gd name="T53" fmla="*/ 59 w 59"/>
                    <a:gd name="T54" fmla="*/ 64 h 64"/>
                  </a:gdLst>
                  <a:ahLst/>
                  <a:cxnLst>
                    <a:cxn ang="T34">
                      <a:pos x="T0" y="T1"/>
                    </a:cxn>
                    <a:cxn ang="T35">
                      <a:pos x="T2" y="T3"/>
                    </a:cxn>
                    <a:cxn ang="T36">
                      <a:pos x="T4" y="T5"/>
                    </a:cxn>
                    <a:cxn ang="T37">
                      <a:pos x="T6" y="T7"/>
                    </a:cxn>
                    <a:cxn ang="T38">
                      <a:pos x="T8" y="T9"/>
                    </a:cxn>
                    <a:cxn ang="T39">
                      <a:pos x="T10" y="T11"/>
                    </a:cxn>
                    <a:cxn ang="T40">
                      <a:pos x="T12" y="T13"/>
                    </a:cxn>
                    <a:cxn ang="T41">
                      <a:pos x="T14" y="T15"/>
                    </a:cxn>
                    <a:cxn ang="T42">
                      <a:pos x="T16" y="T17"/>
                    </a:cxn>
                    <a:cxn ang="T43">
                      <a:pos x="T18" y="T19"/>
                    </a:cxn>
                    <a:cxn ang="T44">
                      <a:pos x="T20" y="T21"/>
                    </a:cxn>
                    <a:cxn ang="T45">
                      <a:pos x="T22" y="T23"/>
                    </a:cxn>
                    <a:cxn ang="T46">
                      <a:pos x="T24" y="T25"/>
                    </a:cxn>
                    <a:cxn ang="T47">
                      <a:pos x="T26" y="T27"/>
                    </a:cxn>
                    <a:cxn ang="T48">
                      <a:pos x="T28" y="T29"/>
                    </a:cxn>
                    <a:cxn ang="T49">
                      <a:pos x="T30" y="T31"/>
                    </a:cxn>
                    <a:cxn ang="T50">
                      <a:pos x="T32" y="T33"/>
                    </a:cxn>
                  </a:cxnLst>
                  <a:rect l="T51" t="T52" r="T53" b="T54"/>
                  <a:pathLst>
                    <a:path w="59" h="64">
                      <a:moveTo>
                        <a:pt x="4" y="6"/>
                      </a:moveTo>
                      <a:lnTo>
                        <a:pt x="32" y="4"/>
                      </a:lnTo>
                      <a:lnTo>
                        <a:pt x="44" y="10"/>
                      </a:lnTo>
                      <a:lnTo>
                        <a:pt x="51" y="19"/>
                      </a:lnTo>
                      <a:lnTo>
                        <a:pt x="51" y="23"/>
                      </a:lnTo>
                      <a:lnTo>
                        <a:pt x="58" y="31"/>
                      </a:lnTo>
                      <a:lnTo>
                        <a:pt x="58" y="35"/>
                      </a:lnTo>
                      <a:lnTo>
                        <a:pt x="58" y="47"/>
                      </a:lnTo>
                      <a:lnTo>
                        <a:pt x="51" y="55"/>
                      </a:lnTo>
                      <a:lnTo>
                        <a:pt x="44" y="59"/>
                      </a:lnTo>
                      <a:lnTo>
                        <a:pt x="37" y="63"/>
                      </a:lnTo>
                      <a:lnTo>
                        <a:pt x="23" y="55"/>
                      </a:lnTo>
                      <a:lnTo>
                        <a:pt x="9" y="35"/>
                      </a:lnTo>
                      <a:lnTo>
                        <a:pt x="2" y="23"/>
                      </a:lnTo>
                      <a:lnTo>
                        <a:pt x="0" y="12"/>
                      </a:lnTo>
                      <a:lnTo>
                        <a:pt x="0" y="0"/>
                      </a:lnTo>
                      <a:lnTo>
                        <a:pt x="18" y="4"/>
                      </a:lnTo>
                    </a:path>
                  </a:pathLst>
                </a:custGeom>
                <a:solidFill>
                  <a:srgbClr val="CC3300"/>
                </a:solidFill>
                <a:ln w="9525" cap="rnd">
                  <a:noFill/>
                  <a:round/>
                  <a:headEnd type="none" w="sm" len="sm"/>
                  <a:tailEnd type="none" w="sm" len="sm"/>
                </a:ln>
              </p:spPr>
              <p:txBody>
                <a:bodyPr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84" name="Oval 257"/>
                <p:cNvSpPr>
                  <a:spLocks noChangeArrowheads="1"/>
                </p:cNvSpPr>
                <p:nvPr/>
              </p:nvSpPr>
              <p:spPr bwMode="auto">
                <a:xfrm rot="4680000">
                  <a:off x="3561" y="1810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85" name="Oval 258"/>
                <p:cNvSpPr>
                  <a:spLocks noChangeArrowheads="1"/>
                </p:cNvSpPr>
                <p:nvPr/>
              </p:nvSpPr>
              <p:spPr bwMode="auto">
                <a:xfrm rot="4680000">
                  <a:off x="3730" y="1941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86" name="Oval 259"/>
                <p:cNvSpPr>
                  <a:spLocks noChangeArrowheads="1"/>
                </p:cNvSpPr>
                <p:nvPr/>
              </p:nvSpPr>
              <p:spPr bwMode="auto">
                <a:xfrm rot="4680000">
                  <a:off x="3796" y="1958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87" name="Oval 260"/>
                <p:cNvSpPr>
                  <a:spLocks noChangeArrowheads="1"/>
                </p:cNvSpPr>
                <p:nvPr/>
              </p:nvSpPr>
              <p:spPr bwMode="auto">
                <a:xfrm rot="4680000">
                  <a:off x="3891" y="195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88" name="Oval 261"/>
                <p:cNvSpPr>
                  <a:spLocks noChangeArrowheads="1"/>
                </p:cNvSpPr>
                <p:nvPr/>
              </p:nvSpPr>
              <p:spPr bwMode="auto">
                <a:xfrm rot="4680000">
                  <a:off x="3717" y="1862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89" name="Oval 262"/>
                <p:cNvSpPr>
                  <a:spLocks noChangeArrowheads="1"/>
                </p:cNvSpPr>
                <p:nvPr/>
              </p:nvSpPr>
              <p:spPr bwMode="auto">
                <a:xfrm rot="4680000">
                  <a:off x="4343" y="1987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90" name="Oval 263"/>
                <p:cNvSpPr>
                  <a:spLocks noChangeArrowheads="1"/>
                </p:cNvSpPr>
                <p:nvPr/>
              </p:nvSpPr>
              <p:spPr bwMode="auto">
                <a:xfrm rot="4680000">
                  <a:off x="4565" y="1975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91" name="Oval 264"/>
                <p:cNvSpPr>
                  <a:spLocks noChangeArrowheads="1"/>
                </p:cNvSpPr>
                <p:nvPr/>
              </p:nvSpPr>
              <p:spPr bwMode="auto">
                <a:xfrm rot="4680000">
                  <a:off x="4854" y="1941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92" name="Oval 265"/>
                <p:cNvSpPr>
                  <a:spLocks noChangeArrowheads="1"/>
                </p:cNvSpPr>
                <p:nvPr/>
              </p:nvSpPr>
              <p:spPr bwMode="auto">
                <a:xfrm rot="4680000">
                  <a:off x="4135" y="2444"/>
                  <a:ext cx="120" cy="126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93" name="Oval 266"/>
                <p:cNvSpPr>
                  <a:spLocks noChangeArrowheads="1"/>
                </p:cNvSpPr>
                <p:nvPr/>
              </p:nvSpPr>
              <p:spPr bwMode="auto">
                <a:xfrm rot="4680000">
                  <a:off x="4931" y="1928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94" name="Oval 267"/>
                <p:cNvSpPr>
                  <a:spLocks noChangeArrowheads="1"/>
                </p:cNvSpPr>
                <p:nvPr/>
              </p:nvSpPr>
              <p:spPr bwMode="auto">
                <a:xfrm rot="4680000">
                  <a:off x="4710" y="1964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95" name="Oval 268"/>
                <p:cNvSpPr>
                  <a:spLocks noChangeArrowheads="1"/>
                </p:cNvSpPr>
                <p:nvPr/>
              </p:nvSpPr>
              <p:spPr bwMode="auto">
                <a:xfrm rot="4680000">
                  <a:off x="4855" y="1886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96" name="Oval 269"/>
                <p:cNvSpPr>
                  <a:spLocks noChangeArrowheads="1"/>
                </p:cNvSpPr>
                <p:nvPr/>
              </p:nvSpPr>
              <p:spPr bwMode="auto">
                <a:xfrm rot="4680000">
                  <a:off x="3800" y="1719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97" name="Oval 270"/>
                <p:cNvSpPr>
                  <a:spLocks noChangeArrowheads="1"/>
                </p:cNvSpPr>
                <p:nvPr/>
              </p:nvSpPr>
              <p:spPr bwMode="auto">
                <a:xfrm rot="4680000">
                  <a:off x="3907" y="1749"/>
                  <a:ext cx="59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98" name="Oval 271"/>
                <p:cNvSpPr>
                  <a:spLocks noChangeArrowheads="1"/>
                </p:cNvSpPr>
                <p:nvPr/>
              </p:nvSpPr>
              <p:spPr bwMode="auto">
                <a:xfrm rot="4680000">
                  <a:off x="4119" y="2185"/>
                  <a:ext cx="100" cy="105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999" name="Oval 272"/>
                <p:cNvSpPr>
                  <a:spLocks noChangeArrowheads="1"/>
                </p:cNvSpPr>
                <p:nvPr/>
              </p:nvSpPr>
              <p:spPr bwMode="auto">
                <a:xfrm rot="4680000">
                  <a:off x="4899" y="1275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1000" name="Oval 273"/>
                <p:cNvSpPr>
                  <a:spLocks noChangeArrowheads="1"/>
                </p:cNvSpPr>
                <p:nvPr/>
              </p:nvSpPr>
              <p:spPr bwMode="auto">
                <a:xfrm rot="4680000">
                  <a:off x="4967" y="1451"/>
                  <a:ext cx="59" cy="61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1001" name="Oval 274"/>
                <p:cNvSpPr>
                  <a:spLocks noChangeArrowheads="1"/>
                </p:cNvSpPr>
                <p:nvPr/>
              </p:nvSpPr>
              <p:spPr bwMode="auto">
                <a:xfrm rot="4680000">
                  <a:off x="5059" y="1499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1002" name="Oval 275"/>
                <p:cNvSpPr>
                  <a:spLocks noChangeArrowheads="1"/>
                </p:cNvSpPr>
                <p:nvPr/>
              </p:nvSpPr>
              <p:spPr bwMode="auto">
                <a:xfrm rot="4680000">
                  <a:off x="5210" y="1435"/>
                  <a:ext cx="59" cy="62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  <p:sp>
              <p:nvSpPr>
                <p:cNvPr id="1003" name="Oval 276"/>
                <p:cNvSpPr>
                  <a:spLocks noChangeArrowheads="1"/>
                </p:cNvSpPr>
                <p:nvPr/>
              </p:nvSpPr>
              <p:spPr bwMode="auto">
                <a:xfrm rot="4680000">
                  <a:off x="5048" y="1875"/>
                  <a:ext cx="60" cy="63"/>
                </a:xfrm>
                <a:prstGeom prst="ellipse">
                  <a:avLst/>
                </a:prstGeom>
                <a:gradFill rotWithShape="0">
                  <a:gsLst>
                    <a:gs pos="0">
                      <a:srgbClr val="6699FF"/>
                    </a:gs>
                    <a:gs pos="100000">
                      <a:srgbClr val="334C7F"/>
                    </a:gs>
                  </a:gsLst>
                  <a:lin ang="2700000" scaled="1"/>
                </a:gradFill>
                <a:ln w="12700">
                  <a:noFill/>
                  <a:round/>
                  <a:headEnd/>
                  <a:tailEnd/>
                </a:ln>
              </p:spPr>
              <p:txBody>
                <a:bodyPr wrap="none" anchor="ctr"/>
                <a:lstStyle/>
                <a:p>
                  <a:pPr marL="0" marR="0" lvl="0" indent="0" algn="l" defTabSz="914400" rtl="0" eaLnBrk="1" fontAlgn="base" latinLnBrk="1" hangingPunct="1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1" lang="ko-KR" altLang="en-US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굴림" pitchFamily="50" charset="-127"/>
                    <a:ea typeface="굴림" pitchFamily="50" charset="-127"/>
                    <a:cs typeface="+mn-cs"/>
                  </a:endParaRPr>
                </a:p>
              </p:txBody>
            </p:sp>
          </p:grpSp>
          <p:sp>
            <p:nvSpPr>
              <p:cNvPr id="745" name="Rectangle 277"/>
              <p:cNvSpPr>
                <a:spLocks noChangeArrowheads="1"/>
              </p:cNvSpPr>
              <p:nvPr/>
            </p:nvSpPr>
            <p:spPr bwMode="auto">
              <a:xfrm>
                <a:off x="2747" y="3470"/>
                <a:ext cx="3101" cy="340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  <p:txBody>
              <a:bodyPr lIns="90488" tIns="44450" rIns="90488" bIns="44450">
                <a:spAutoFit/>
              </a:bodyPr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1" lang="en-US" altLang="ko-KR" sz="1200" b="1" i="0" u="none" strike="noStrike" kern="120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Arial" pitchFamily="34" charset="0"/>
                    <a:ea typeface="굴림" pitchFamily="50" charset="-127"/>
                    <a:cs typeface="+mn-cs"/>
                  </a:rPr>
                  <a:t>Opportunity</a:t>
                </a:r>
                <a:endParaRPr kumimoji="1" lang="en-US" altLang="ko-KR" sz="1200" b="1" i="0" u="none" strike="noStrike" kern="1200" cap="none" spc="0" normalizeH="0" baseline="0" noProof="0">
                  <a:ln>
                    <a:noFill/>
                  </a:ln>
                  <a:solidFill>
                    <a:srgbClr val="FF00FF"/>
                  </a:solidFill>
                  <a:effectLst/>
                  <a:uLnTx/>
                  <a:uFillTx/>
                  <a:latin typeface="Arial" pitchFamily="34" charset="0"/>
                  <a:ea typeface="굴림" pitchFamily="50" charset="-127"/>
                  <a:cs typeface="+mn-cs"/>
                </a:endParaRPr>
              </a:p>
            </p:txBody>
          </p:sp>
        </p:grpSp>
        <p:sp>
          <p:nvSpPr>
            <p:cNvPr id="692" name="직사각형 8"/>
            <p:cNvSpPr>
              <a:spLocks noChangeArrowheads="1"/>
            </p:cNvSpPr>
            <p:nvPr/>
          </p:nvSpPr>
          <p:spPr bwMode="auto">
            <a:xfrm>
              <a:off x="4000466" y="1165225"/>
              <a:ext cx="153343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② Roadmap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693" name="직사각형 13"/>
            <p:cNvSpPr>
              <a:spLocks noChangeArrowheads="1"/>
            </p:cNvSpPr>
            <p:nvPr/>
          </p:nvSpPr>
          <p:spPr bwMode="auto">
            <a:xfrm>
              <a:off x="357128" y="1165225"/>
              <a:ext cx="3004477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① Opportunity </a:t>
              </a:r>
              <a:r>
                <a:rPr lang="en-US" altLang="ko-KR" sz="1800" b="1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Discovery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grpSp>
          <p:nvGrpSpPr>
            <p:cNvPr id="6" name="그룹 398"/>
            <p:cNvGrpSpPr>
              <a:grpSpLocks/>
            </p:cNvGrpSpPr>
            <p:nvPr/>
          </p:nvGrpSpPr>
          <p:grpSpPr bwMode="auto">
            <a:xfrm>
              <a:off x="6846886" y="2571750"/>
              <a:ext cx="1500187" cy="2357438"/>
              <a:chOff x="4248224" y="3429000"/>
              <a:chExt cx="1368856" cy="3286148"/>
            </a:xfrm>
          </p:grpSpPr>
          <p:pic>
            <p:nvPicPr>
              <p:cNvPr id="702" name="Picture 4" descr="소리변환기술그룹"/>
              <p:cNvPicPr>
                <a:picLocks noChangeAspect="1" noChangeArrowheads="1"/>
              </p:cNvPicPr>
              <p:nvPr/>
            </p:nvPicPr>
            <p:blipFill>
              <a:blip r:embed="rId2"/>
              <a:srcRect/>
              <a:stretch>
                <a:fillRect/>
              </a:stretch>
            </p:blipFill>
            <p:spPr bwMode="auto">
              <a:xfrm>
                <a:off x="4248224" y="3429000"/>
                <a:ext cx="1085875" cy="3286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  <p:sp>
            <p:nvSpPr>
              <p:cNvPr id="703" name="Oval 8"/>
              <p:cNvSpPr>
                <a:spLocks noChangeArrowheads="1"/>
              </p:cNvSpPr>
              <p:nvPr/>
            </p:nvSpPr>
            <p:spPr bwMode="auto">
              <a:xfrm>
                <a:off x="4569575" y="3429000"/>
                <a:ext cx="322310" cy="10953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04" name="Oval 9"/>
              <p:cNvSpPr>
                <a:spLocks noChangeArrowheads="1"/>
              </p:cNvSpPr>
              <p:nvPr/>
            </p:nvSpPr>
            <p:spPr bwMode="auto">
              <a:xfrm>
                <a:off x="4569575" y="3593307"/>
                <a:ext cx="322310" cy="10953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05" name="Oval 10"/>
              <p:cNvSpPr>
                <a:spLocks noChangeArrowheads="1"/>
              </p:cNvSpPr>
              <p:nvPr/>
            </p:nvSpPr>
            <p:spPr bwMode="auto">
              <a:xfrm>
                <a:off x="4799796" y="3702845"/>
                <a:ext cx="506486" cy="219077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06" name="Oval 11"/>
              <p:cNvSpPr>
                <a:spLocks noChangeArrowheads="1"/>
              </p:cNvSpPr>
              <p:nvPr/>
            </p:nvSpPr>
            <p:spPr bwMode="auto">
              <a:xfrm>
                <a:off x="4661663" y="3921922"/>
                <a:ext cx="368353" cy="219077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07" name="Oval 12"/>
              <p:cNvSpPr>
                <a:spLocks noChangeArrowheads="1"/>
              </p:cNvSpPr>
              <p:nvPr/>
            </p:nvSpPr>
            <p:spPr bwMode="auto">
              <a:xfrm>
                <a:off x="4891884" y="4469613"/>
                <a:ext cx="368353" cy="219077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08" name="Oval 13"/>
              <p:cNvSpPr>
                <a:spLocks noChangeArrowheads="1"/>
              </p:cNvSpPr>
              <p:nvPr/>
            </p:nvSpPr>
            <p:spPr bwMode="auto">
              <a:xfrm>
                <a:off x="4983972" y="4058844"/>
                <a:ext cx="368353" cy="16430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09" name="Oval 14"/>
              <p:cNvSpPr>
                <a:spLocks noChangeArrowheads="1"/>
              </p:cNvSpPr>
              <p:nvPr/>
            </p:nvSpPr>
            <p:spPr bwMode="auto">
              <a:xfrm>
                <a:off x="4661663" y="4962536"/>
                <a:ext cx="506486" cy="219077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10" name="Oval 15"/>
              <p:cNvSpPr>
                <a:spLocks noChangeArrowheads="1"/>
              </p:cNvSpPr>
              <p:nvPr/>
            </p:nvSpPr>
            <p:spPr bwMode="auto">
              <a:xfrm>
                <a:off x="4523530" y="5619765"/>
                <a:ext cx="506486" cy="219077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11" name="Oval 16"/>
              <p:cNvSpPr>
                <a:spLocks noChangeArrowheads="1"/>
              </p:cNvSpPr>
              <p:nvPr/>
            </p:nvSpPr>
            <p:spPr bwMode="auto">
              <a:xfrm>
                <a:off x="4799796" y="5181612"/>
                <a:ext cx="368353" cy="16430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12" name="Oval 17"/>
              <p:cNvSpPr>
                <a:spLocks noChangeArrowheads="1"/>
              </p:cNvSpPr>
              <p:nvPr/>
            </p:nvSpPr>
            <p:spPr bwMode="auto">
              <a:xfrm>
                <a:off x="4799796" y="5345920"/>
                <a:ext cx="368353" cy="16430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13" name="Oval 18"/>
              <p:cNvSpPr>
                <a:spLocks noChangeArrowheads="1"/>
              </p:cNvSpPr>
              <p:nvPr/>
            </p:nvSpPr>
            <p:spPr bwMode="auto">
              <a:xfrm>
                <a:off x="4615618" y="5893611"/>
                <a:ext cx="368353" cy="16430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14" name="Oval 19"/>
              <p:cNvSpPr>
                <a:spLocks noChangeArrowheads="1"/>
              </p:cNvSpPr>
              <p:nvPr/>
            </p:nvSpPr>
            <p:spPr bwMode="auto">
              <a:xfrm>
                <a:off x="4615618" y="6112688"/>
                <a:ext cx="414398" cy="328615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15" name="Oval 20"/>
              <p:cNvSpPr>
                <a:spLocks noChangeArrowheads="1"/>
              </p:cNvSpPr>
              <p:nvPr/>
            </p:nvSpPr>
            <p:spPr bwMode="auto">
              <a:xfrm>
                <a:off x="4661663" y="6441302"/>
                <a:ext cx="322310" cy="109538"/>
              </a:xfrm>
              <a:prstGeom prst="ellips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16" name="Line 21"/>
              <p:cNvSpPr>
                <a:spLocks noChangeShapeType="1"/>
              </p:cNvSpPr>
              <p:nvPr/>
            </p:nvSpPr>
            <p:spPr bwMode="auto">
              <a:xfrm>
                <a:off x="4891884" y="3483769"/>
                <a:ext cx="552531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17" name="Line 22"/>
              <p:cNvSpPr>
                <a:spLocks noChangeShapeType="1"/>
              </p:cNvSpPr>
              <p:nvPr/>
            </p:nvSpPr>
            <p:spPr bwMode="auto">
              <a:xfrm>
                <a:off x="4891884" y="3645794"/>
                <a:ext cx="552531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18" name="Line 23"/>
              <p:cNvSpPr>
                <a:spLocks noChangeShapeType="1"/>
              </p:cNvSpPr>
              <p:nvPr/>
            </p:nvSpPr>
            <p:spPr bwMode="auto">
              <a:xfrm>
                <a:off x="5306282" y="3812383"/>
                <a:ext cx="138133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19" name="Line 24"/>
              <p:cNvSpPr>
                <a:spLocks noChangeShapeType="1"/>
              </p:cNvSpPr>
              <p:nvPr/>
            </p:nvSpPr>
            <p:spPr bwMode="auto">
              <a:xfrm>
                <a:off x="5030016" y="4031460"/>
                <a:ext cx="552531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20" name="Line 25"/>
              <p:cNvSpPr>
                <a:spLocks noChangeShapeType="1"/>
              </p:cNvSpPr>
              <p:nvPr/>
            </p:nvSpPr>
            <p:spPr bwMode="auto">
              <a:xfrm>
                <a:off x="5352326" y="4131870"/>
                <a:ext cx="138133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21" name="Line 26"/>
              <p:cNvSpPr>
                <a:spLocks noChangeShapeType="1"/>
              </p:cNvSpPr>
              <p:nvPr/>
            </p:nvSpPr>
            <p:spPr bwMode="auto">
              <a:xfrm>
                <a:off x="5260237" y="4579151"/>
                <a:ext cx="184177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22" name="Line 27"/>
              <p:cNvSpPr>
                <a:spLocks noChangeShapeType="1"/>
              </p:cNvSpPr>
              <p:nvPr/>
            </p:nvSpPr>
            <p:spPr bwMode="auto">
              <a:xfrm>
                <a:off x="5168149" y="5065228"/>
                <a:ext cx="276265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23" name="Line 28"/>
              <p:cNvSpPr>
                <a:spLocks noChangeShapeType="1"/>
              </p:cNvSpPr>
              <p:nvPr/>
            </p:nvSpPr>
            <p:spPr bwMode="auto">
              <a:xfrm>
                <a:off x="5168149" y="5263766"/>
                <a:ext cx="276265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24" name="Line 29"/>
              <p:cNvSpPr>
                <a:spLocks noChangeShapeType="1"/>
              </p:cNvSpPr>
              <p:nvPr/>
            </p:nvSpPr>
            <p:spPr bwMode="auto">
              <a:xfrm>
                <a:off x="5168149" y="5425791"/>
                <a:ext cx="276265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25" name="Line 30"/>
              <p:cNvSpPr>
                <a:spLocks noChangeShapeType="1"/>
              </p:cNvSpPr>
              <p:nvPr/>
            </p:nvSpPr>
            <p:spPr bwMode="auto">
              <a:xfrm>
                <a:off x="5030016" y="5729303"/>
                <a:ext cx="414398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26" name="Line 31"/>
              <p:cNvSpPr>
                <a:spLocks noChangeShapeType="1"/>
              </p:cNvSpPr>
              <p:nvPr/>
            </p:nvSpPr>
            <p:spPr bwMode="auto">
              <a:xfrm>
                <a:off x="4989728" y="5971201"/>
                <a:ext cx="454687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27" name="Line 32"/>
              <p:cNvSpPr>
                <a:spLocks noChangeShapeType="1"/>
              </p:cNvSpPr>
              <p:nvPr/>
            </p:nvSpPr>
            <p:spPr bwMode="auto">
              <a:xfrm>
                <a:off x="5030016" y="6276995"/>
                <a:ext cx="454687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28" name="Line 33"/>
              <p:cNvSpPr>
                <a:spLocks noChangeShapeType="1"/>
              </p:cNvSpPr>
              <p:nvPr/>
            </p:nvSpPr>
            <p:spPr bwMode="auto">
              <a:xfrm>
                <a:off x="4983972" y="6496071"/>
                <a:ext cx="454687" cy="0"/>
              </a:xfrm>
              <a:prstGeom prst="line">
                <a:avLst/>
              </a:prstGeom>
              <a:noFill/>
              <a:ln w="3175">
                <a:solidFill>
                  <a:srgbClr val="000000"/>
                </a:solidFill>
                <a:round/>
                <a:headEnd/>
                <a:tailEnd/>
              </a:ln>
            </p:spPr>
            <p:txBody>
              <a:bodyPr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29" name="Rectangle 34"/>
              <p:cNvSpPr>
                <a:spLocks noChangeArrowheads="1"/>
              </p:cNvSpPr>
              <p:nvPr/>
            </p:nvSpPr>
            <p:spPr bwMode="auto">
              <a:xfrm>
                <a:off x="5432903" y="3454102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30" name="Rectangle 35"/>
              <p:cNvSpPr>
                <a:spLocks noChangeArrowheads="1"/>
              </p:cNvSpPr>
              <p:nvPr/>
            </p:nvSpPr>
            <p:spPr bwMode="auto">
              <a:xfrm>
                <a:off x="5432903" y="3613846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31" name="Rectangle 36"/>
              <p:cNvSpPr>
                <a:spLocks noChangeArrowheads="1"/>
              </p:cNvSpPr>
              <p:nvPr/>
            </p:nvSpPr>
            <p:spPr bwMode="auto">
              <a:xfrm>
                <a:off x="5432903" y="3782717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32" name="Rectangle 37"/>
              <p:cNvSpPr>
                <a:spLocks noChangeArrowheads="1"/>
              </p:cNvSpPr>
              <p:nvPr/>
            </p:nvSpPr>
            <p:spPr bwMode="auto">
              <a:xfrm>
                <a:off x="5432903" y="4001794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33" name="Rectangle 38"/>
              <p:cNvSpPr>
                <a:spLocks noChangeArrowheads="1"/>
              </p:cNvSpPr>
              <p:nvPr/>
            </p:nvSpPr>
            <p:spPr bwMode="auto">
              <a:xfrm>
                <a:off x="5432903" y="4104486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34" name="Rectangle 39"/>
              <p:cNvSpPr>
                <a:spLocks noChangeArrowheads="1"/>
              </p:cNvSpPr>
              <p:nvPr/>
            </p:nvSpPr>
            <p:spPr bwMode="auto">
              <a:xfrm>
                <a:off x="5432903" y="4549485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35" name="Rectangle 40"/>
              <p:cNvSpPr>
                <a:spLocks noChangeArrowheads="1"/>
              </p:cNvSpPr>
              <p:nvPr/>
            </p:nvSpPr>
            <p:spPr bwMode="auto">
              <a:xfrm>
                <a:off x="5432903" y="5037843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36" name="Rectangle 41"/>
              <p:cNvSpPr>
                <a:spLocks noChangeArrowheads="1"/>
              </p:cNvSpPr>
              <p:nvPr/>
            </p:nvSpPr>
            <p:spPr bwMode="auto">
              <a:xfrm>
                <a:off x="5432903" y="5234099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37" name="Rectangle 42"/>
              <p:cNvSpPr>
                <a:spLocks noChangeArrowheads="1"/>
              </p:cNvSpPr>
              <p:nvPr/>
            </p:nvSpPr>
            <p:spPr bwMode="auto">
              <a:xfrm>
                <a:off x="5432903" y="5396125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38" name="Rectangle 43"/>
              <p:cNvSpPr>
                <a:spLocks noChangeArrowheads="1"/>
              </p:cNvSpPr>
              <p:nvPr/>
            </p:nvSpPr>
            <p:spPr bwMode="auto">
              <a:xfrm>
                <a:off x="5432903" y="5697355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39" name="Rectangle 44"/>
              <p:cNvSpPr>
                <a:spLocks noChangeArrowheads="1"/>
              </p:cNvSpPr>
              <p:nvPr/>
            </p:nvSpPr>
            <p:spPr bwMode="auto">
              <a:xfrm>
                <a:off x="5432903" y="5939252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40" name="Rectangle 45"/>
              <p:cNvSpPr>
                <a:spLocks noChangeArrowheads="1"/>
              </p:cNvSpPr>
              <p:nvPr/>
            </p:nvSpPr>
            <p:spPr bwMode="auto">
              <a:xfrm>
                <a:off x="5432903" y="6249610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  <p:sp>
            <p:nvSpPr>
              <p:cNvPr id="741" name="Rectangle 46"/>
              <p:cNvSpPr>
                <a:spLocks noChangeArrowheads="1"/>
              </p:cNvSpPr>
              <p:nvPr/>
            </p:nvSpPr>
            <p:spPr bwMode="auto">
              <a:xfrm>
                <a:off x="5432903" y="6466405"/>
                <a:ext cx="184177" cy="54769"/>
              </a:xfrm>
              <a:prstGeom prst="rect">
                <a:avLst/>
              </a:prstGeom>
              <a:solidFill>
                <a:srgbClr val="CCECFF"/>
              </a:solidFill>
              <a:ln w="3175">
                <a:solidFill>
                  <a:srgbClr val="000000"/>
                </a:solidFill>
                <a:miter lim="800000"/>
                <a:headEnd/>
                <a:tailEnd/>
              </a:ln>
            </p:spPr>
            <p:txBody>
              <a:bodyPr anchor="ctr">
                <a:spAutoFit/>
              </a:bodyPr>
              <a:lstStyle/>
              <a:p>
                <a:pPr marL="0" marR="0" lvl="0" indent="0" algn="l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굴림" pitchFamily="50" charset="-127"/>
                  <a:ea typeface="굴림" pitchFamily="50" charset="-127"/>
                  <a:cs typeface="+mn-cs"/>
                </a:endParaRPr>
              </a:p>
            </p:txBody>
          </p:sp>
        </p:grpSp>
        <p:sp>
          <p:nvSpPr>
            <p:cNvPr id="695" name="직사각형 694"/>
            <p:cNvSpPr/>
            <p:nvPr/>
          </p:nvSpPr>
          <p:spPr bwMode="auto">
            <a:xfrm>
              <a:off x="500063" y="5429250"/>
              <a:ext cx="8358187" cy="500063"/>
            </a:xfrm>
            <a:prstGeom prst="rect">
              <a:avLst/>
            </a:prstGeom>
            <a:noFill/>
            <a:ln w="3175" cap="flat" cmpd="sng" algn="ctr">
              <a:solidFill>
                <a:srgbClr val="2D2DB9"/>
              </a:solidFill>
              <a:prstDash val="sysDot"/>
            </a:ln>
            <a:effectLst/>
          </p:spPr>
          <p:txBody>
            <a:bodyPr tIns="36000" bIns="36000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Environmental Analysis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696" name="직사각형 8"/>
            <p:cNvSpPr>
              <a:spLocks noChangeArrowheads="1"/>
            </p:cNvSpPr>
            <p:nvPr/>
          </p:nvSpPr>
          <p:spPr bwMode="auto">
            <a:xfrm>
              <a:off x="6429358" y="1143000"/>
              <a:ext cx="2286523" cy="36933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1800" b="1" i="0" u="none" strike="noStrike" kern="120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③ Technology Tree</a:t>
              </a:r>
              <a:endPara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pic>
          <p:nvPicPr>
            <p:cNvPr id="697" name="Picture 2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408363" y="2500313"/>
              <a:ext cx="2652712" cy="239553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699" name="직사각형 12"/>
            <p:cNvSpPr>
              <a:spLocks noChangeArrowheads="1"/>
            </p:cNvSpPr>
            <p:nvPr/>
          </p:nvSpPr>
          <p:spPr bwMode="auto">
            <a:xfrm>
              <a:off x="3632200" y="1547813"/>
              <a:ext cx="2214563" cy="73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lvl="0" algn="ctr">
                <a:defRPr/>
              </a:pP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발굴된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R&amp;D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테마를 </a:t>
              </a:r>
              <a:endPara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ctr">
                <a:defRPr/>
              </a:pP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사업전략에 연계하여 </a:t>
              </a:r>
              <a:endPara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ctr">
                <a:defRPr/>
              </a:pP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프로젝트 도출</a:t>
              </a:r>
            </a:p>
          </p:txBody>
        </p:sp>
        <p:sp>
          <p:nvSpPr>
            <p:cNvPr id="700" name="직사각형 12"/>
            <p:cNvSpPr>
              <a:spLocks noChangeArrowheads="1"/>
            </p:cNvSpPr>
            <p:nvPr/>
          </p:nvSpPr>
          <p:spPr bwMode="auto">
            <a:xfrm>
              <a:off x="6643672" y="1547813"/>
              <a:ext cx="2043112" cy="73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프로젝트 성공을 위한 핵심기술 도출 및 </a:t>
              </a:r>
              <a:endPara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ctr">
                <a:defRPr/>
              </a:pP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달성 수준 설정</a:t>
              </a:r>
            </a:p>
          </p:txBody>
        </p:sp>
        <p:sp>
          <p:nvSpPr>
            <p:cNvPr id="701" name="직사각형 12"/>
            <p:cNvSpPr>
              <a:spLocks noChangeArrowheads="1"/>
            </p:cNvSpPr>
            <p:nvPr/>
          </p:nvSpPr>
          <p:spPr bwMode="auto">
            <a:xfrm>
              <a:off x="2071688" y="5978525"/>
              <a:ext cx="5214937" cy="3079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전략 운영 시 올바른 결정을 위한 </a:t>
              </a:r>
              <a:r>
                <a:rPr kumimoji="1" lang="en-US" altLang="ko-KR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Tangible information </a:t>
              </a:r>
              <a:r>
                <a:rPr kumimoji="1" lang="ko-KR" altLang="en-US" sz="14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제공</a:t>
              </a:r>
            </a:p>
          </p:txBody>
        </p:sp>
        <p:sp>
          <p:nvSpPr>
            <p:cNvPr id="330" name="직사각형 12"/>
            <p:cNvSpPr>
              <a:spLocks noChangeArrowheads="1"/>
            </p:cNvSpPr>
            <p:nvPr/>
          </p:nvSpPr>
          <p:spPr bwMode="auto">
            <a:xfrm>
              <a:off x="714318" y="1547813"/>
              <a:ext cx="2357439" cy="738187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square">
              <a:spAutoFit/>
            </a:bodyPr>
            <a:lstStyle/>
            <a:p>
              <a:pPr lvl="0" algn="ctr">
                <a:defRPr/>
              </a:pPr>
              <a:r>
                <a:rPr lang="ko-KR" altLang="en-US" sz="1400" dirty="0" err="1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아웃룩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 프로세스를 통하여 </a:t>
              </a:r>
              <a:r>
                <a:rPr lang="en-US" altLang="ko-KR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R&amp;D </a:t>
              </a: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테마를 발굴하고 </a:t>
              </a:r>
              <a:endPara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endParaRPr>
            </a:p>
            <a:p>
              <a:pPr lvl="0" algn="ctr">
                <a:defRPr/>
              </a:pPr>
              <a:r>
                <a:rPr lang="ko-KR" altLang="en-US" sz="1400" dirty="0">
                  <a:solidFill>
                    <a:srgbClr val="000000"/>
                  </a:solidFill>
                  <a:latin typeface="맑은 고딕" pitchFamily="50" charset="-127"/>
                  <a:ea typeface="맑은 고딕" pitchFamily="50" charset="-127"/>
                </a:rPr>
                <a:t>타당성 점검</a:t>
              </a:r>
            </a:p>
          </p:txBody>
        </p:sp>
      </p:grp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 Box 51"/>
          <p:cNvSpPr txBox="1">
            <a:spLocks noChangeArrowheads="1"/>
          </p:cNvSpPr>
          <p:nvPr/>
        </p:nvSpPr>
        <p:spPr bwMode="auto">
          <a:xfrm>
            <a:off x="598336" y="1208532"/>
            <a:ext cx="8358187" cy="1298817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 2" pitchFamily="18" charset="2"/>
              <a:buChar char="£"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800" b="1" dirty="0" err="1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아웃룩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프로세스를 통하여 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테마를 발굴하고 타당성 점검</a:t>
            </a:r>
            <a:endParaRPr kumimoji="1" lang="en-US" altLang="ko-KR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-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고객과 자사가 얻는 혜택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(Benefit),</a:t>
            </a:r>
            <a:b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  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제안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하는 기능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(Function)</a:t>
            </a:r>
            <a:r>
              <a:rPr lang="ko-KR" altLang="en-US" sz="16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규명</a:t>
            </a:r>
            <a:endParaRPr kumimoji="1" lang="en-US" altLang="ko-KR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-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성능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특성 목표</a:t>
            </a:r>
            <a:r>
              <a:rPr kumimoji="1" lang="ko-KR" altLang="en-US" sz="1600" b="0" i="0" u="none" strike="noStrike" kern="1200" cap="none" spc="0" normalizeH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규명</a:t>
            </a:r>
            <a:endParaRPr kumimoji="1" lang="ko-KR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58" name="Picture 4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86655" y="2124059"/>
            <a:ext cx="927100" cy="588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59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894605" y="2725721"/>
            <a:ext cx="860425" cy="639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0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64180" y="1960546"/>
            <a:ext cx="914400" cy="6445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1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856380" y="1904984"/>
            <a:ext cx="849313" cy="7302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2" name="Picture 4"/>
          <p:cNvPicPr>
            <a:picLocks noChangeAspect="1" noChangeArrowheads="1"/>
          </p:cNvPicPr>
          <p:nvPr/>
        </p:nvPicPr>
        <p:blipFill>
          <a:blip r:embed="rId6"/>
          <a:srcRect/>
          <a:stretch>
            <a:fillRect/>
          </a:stretch>
        </p:blipFill>
        <p:spPr bwMode="auto">
          <a:xfrm>
            <a:off x="6529355" y="2616184"/>
            <a:ext cx="1049338" cy="590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3" name="Picture 5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381593" y="2725721"/>
            <a:ext cx="1004887" cy="63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4" name="Picture 2"/>
          <p:cNvPicPr>
            <a:picLocks noChangeAspect="1" noChangeArrowheads="1"/>
          </p:cNvPicPr>
          <p:nvPr/>
        </p:nvPicPr>
        <p:blipFill>
          <a:blip r:embed="rId8"/>
          <a:srcRect/>
          <a:stretch>
            <a:fillRect/>
          </a:stretch>
        </p:blipFill>
        <p:spPr bwMode="auto">
          <a:xfrm>
            <a:off x="5873718" y="3381359"/>
            <a:ext cx="754062" cy="619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5" name="Picture 3"/>
          <p:cNvPicPr>
            <a:picLocks noChangeAspect="1" noChangeArrowheads="1"/>
          </p:cNvPicPr>
          <p:nvPr/>
        </p:nvPicPr>
        <p:blipFill>
          <a:blip r:embed="rId9"/>
          <a:srcRect/>
          <a:stretch>
            <a:fillRect/>
          </a:stretch>
        </p:blipFill>
        <p:spPr bwMode="auto">
          <a:xfrm>
            <a:off x="6692868" y="3490896"/>
            <a:ext cx="795337" cy="4905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6" name="Picture 4"/>
          <p:cNvPicPr>
            <a:picLocks noChangeAspect="1" noChangeArrowheads="1"/>
          </p:cNvPicPr>
          <p:nvPr/>
        </p:nvPicPr>
        <p:blipFill>
          <a:blip r:embed="rId10" cstate="print"/>
          <a:srcRect/>
          <a:stretch>
            <a:fillRect/>
          </a:stretch>
        </p:blipFill>
        <p:spPr bwMode="auto">
          <a:xfrm>
            <a:off x="7786655" y="3490896"/>
            <a:ext cx="876300" cy="5127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7" name="Picture 5"/>
          <p:cNvPicPr>
            <a:picLocks noChangeAspect="1" noChangeArrowheads="1"/>
          </p:cNvPicPr>
          <p:nvPr/>
        </p:nvPicPr>
        <p:blipFill>
          <a:blip r:embed="rId11"/>
          <a:srcRect/>
          <a:stretch>
            <a:fillRect/>
          </a:stretch>
        </p:blipFill>
        <p:spPr bwMode="auto">
          <a:xfrm>
            <a:off x="7184993" y="3052746"/>
            <a:ext cx="754062" cy="577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8" name="그림 331" descr="eRoll_ereader_concept_1.jpg"/>
          <p:cNvPicPr>
            <a:picLocks noChangeAspect="1"/>
          </p:cNvPicPr>
          <p:nvPr/>
        </p:nvPicPr>
        <p:blipFill>
          <a:blip r:embed="rId12"/>
          <a:srcRect/>
          <a:stretch>
            <a:fillRect/>
          </a:stretch>
        </p:blipFill>
        <p:spPr bwMode="auto">
          <a:xfrm>
            <a:off x="6540468" y="5003784"/>
            <a:ext cx="933450" cy="604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69" name="그림 332" descr="G4.jpg"/>
          <p:cNvPicPr>
            <a:picLocks noChangeAspect="1"/>
          </p:cNvPicPr>
          <p:nvPr/>
        </p:nvPicPr>
        <p:blipFill>
          <a:blip r:embed="rId13"/>
          <a:srcRect/>
          <a:stretch>
            <a:fillRect/>
          </a:stretch>
        </p:blipFill>
        <p:spPr bwMode="auto">
          <a:xfrm>
            <a:off x="5938805" y="4730734"/>
            <a:ext cx="765175" cy="465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2" name="그룹 867"/>
          <p:cNvGrpSpPr>
            <a:grpSpLocks/>
          </p:cNvGrpSpPr>
          <p:nvPr/>
        </p:nvGrpSpPr>
        <p:grpSpPr bwMode="auto">
          <a:xfrm>
            <a:off x="5762593" y="4029061"/>
            <a:ext cx="2873375" cy="601665"/>
            <a:chOff x="4927600" y="3143248"/>
            <a:chExt cx="4184678" cy="1143013"/>
          </a:xfrm>
        </p:grpSpPr>
        <p:sp>
          <p:nvSpPr>
            <p:cNvPr id="78" name="타원 77"/>
            <p:cNvSpPr/>
            <p:nvPr/>
          </p:nvSpPr>
          <p:spPr>
            <a:xfrm rot="5400000">
              <a:off x="6774247" y="1305849"/>
              <a:ext cx="500632" cy="4175430"/>
            </a:xfrm>
            <a:prstGeom prst="ellipse">
              <a:avLst/>
            </a:prstGeom>
            <a:solidFill>
              <a:srgbClr val="FFFFFF"/>
            </a:solidFill>
            <a:ln w="3175" cap="flat" cmpd="sng" algn="ctr">
              <a:solidFill>
                <a:srgbClr val="808080">
                  <a:lumMod val="75000"/>
                </a:srgbClr>
              </a:solidFill>
              <a:prstDash val="solid"/>
            </a:ln>
            <a:effectLst/>
          </p:spPr>
          <p:txBody>
            <a:bodyPr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Times New Roman"/>
                <a:ea typeface="굴림"/>
                <a:cs typeface="+mn-cs"/>
              </a:endParaRPr>
            </a:p>
          </p:txBody>
        </p:sp>
        <p:grpSp>
          <p:nvGrpSpPr>
            <p:cNvPr id="3" name="그룹 866"/>
            <p:cNvGrpSpPr>
              <a:grpSpLocks/>
            </p:cNvGrpSpPr>
            <p:nvPr/>
          </p:nvGrpSpPr>
          <p:grpSpPr bwMode="auto">
            <a:xfrm>
              <a:off x="4927600" y="3402615"/>
              <a:ext cx="4180054" cy="883646"/>
              <a:chOff x="4927600" y="3401576"/>
              <a:chExt cx="4180054" cy="1810210"/>
            </a:xfrm>
          </p:grpSpPr>
          <p:sp>
            <p:nvSpPr>
              <p:cNvPr id="80" name="자유형 79"/>
              <p:cNvSpPr/>
              <p:nvPr/>
            </p:nvSpPr>
            <p:spPr>
              <a:xfrm>
                <a:off x="4927600" y="3401576"/>
                <a:ext cx="1065820" cy="1563082"/>
              </a:xfrm>
              <a:custGeom>
                <a:avLst/>
                <a:gdLst>
                  <a:gd name="connsiteX0" fmla="*/ 0 w 1066800"/>
                  <a:gd name="connsiteY0" fmla="*/ 0 h 1562100"/>
                  <a:gd name="connsiteX1" fmla="*/ 711200 w 1066800"/>
                  <a:gd name="connsiteY1" fmla="*/ 736600 h 1562100"/>
                  <a:gd name="connsiteX2" fmla="*/ 977900 w 1066800"/>
                  <a:gd name="connsiteY2" fmla="*/ 1231900 h 1562100"/>
                  <a:gd name="connsiteX3" fmla="*/ 1066800 w 1066800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800" h="1562100">
                    <a:moveTo>
                      <a:pt x="0" y="0"/>
                    </a:moveTo>
                    <a:cubicBezTo>
                      <a:pt x="274108" y="265641"/>
                      <a:pt x="548217" y="531283"/>
                      <a:pt x="711200" y="736600"/>
                    </a:cubicBezTo>
                    <a:cubicBezTo>
                      <a:pt x="874183" y="941917"/>
                      <a:pt x="918633" y="1094317"/>
                      <a:pt x="977900" y="1231900"/>
                    </a:cubicBezTo>
                    <a:cubicBezTo>
                      <a:pt x="1037167" y="1369483"/>
                      <a:pt x="1051983" y="1465791"/>
                      <a:pt x="1066800" y="1562100"/>
                    </a:cubicBezTo>
                  </a:path>
                </a:pathLst>
              </a:custGeom>
              <a:noFill/>
              <a:ln w="3175" cap="flat" cmpd="sng" algn="ctr">
                <a:solidFill>
                  <a:srgbClr val="808080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굴림"/>
                  <a:cs typeface="+mn-cs"/>
                </a:endParaRPr>
              </a:p>
            </p:txBody>
          </p:sp>
          <p:sp>
            <p:nvSpPr>
              <p:cNvPr id="81" name="자유형 80"/>
              <p:cNvSpPr/>
              <p:nvPr/>
            </p:nvSpPr>
            <p:spPr>
              <a:xfrm flipH="1">
                <a:off x="8041832" y="3426289"/>
                <a:ext cx="1065822" cy="1563082"/>
              </a:xfrm>
              <a:custGeom>
                <a:avLst/>
                <a:gdLst>
                  <a:gd name="connsiteX0" fmla="*/ 0 w 1066800"/>
                  <a:gd name="connsiteY0" fmla="*/ 0 h 1562100"/>
                  <a:gd name="connsiteX1" fmla="*/ 711200 w 1066800"/>
                  <a:gd name="connsiteY1" fmla="*/ 736600 h 1562100"/>
                  <a:gd name="connsiteX2" fmla="*/ 977900 w 1066800"/>
                  <a:gd name="connsiteY2" fmla="*/ 1231900 h 1562100"/>
                  <a:gd name="connsiteX3" fmla="*/ 1066800 w 1066800"/>
                  <a:gd name="connsiteY3" fmla="*/ 1562100 h 15621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066800" h="1562100">
                    <a:moveTo>
                      <a:pt x="0" y="0"/>
                    </a:moveTo>
                    <a:cubicBezTo>
                      <a:pt x="274108" y="265641"/>
                      <a:pt x="548217" y="531283"/>
                      <a:pt x="711200" y="736600"/>
                    </a:cubicBezTo>
                    <a:cubicBezTo>
                      <a:pt x="874183" y="941917"/>
                      <a:pt x="918633" y="1094317"/>
                      <a:pt x="977900" y="1231900"/>
                    </a:cubicBezTo>
                    <a:cubicBezTo>
                      <a:pt x="1037167" y="1369483"/>
                      <a:pt x="1051983" y="1465791"/>
                      <a:pt x="1066800" y="1562100"/>
                    </a:cubicBezTo>
                  </a:path>
                </a:pathLst>
              </a:custGeom>
              <a:noFill/>
              <a:ln w="3175" cap="flat" cmpd="sng" algn="ctr">
                <a:solidFill>
                  <a:srgbClr val="808080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굴림"/>
                  <a:cs typeface="+mn-cs"/>
                </a:endParaRPr>
              </a:p>
            </p:txBody>
          </p:sp>
          <p:sp>
            <p:nvSpPr>
              <p:cNvPr id="82" name="자유형 81"/>
              <p:cNvSpPr/>
              <p:nvPr/>
            </p:nvSpPr>
            <p:spPr>
              <a:xfrm>
                <a:off x="5956429" y="4952302"/>
                <a:ext cx="2110835" cy="259484"/>
              </a:xfrm>
              <a:custGeom>
                <a:avLst/>
                <a:gdLst>
                  <a:gd name="connsiteX0" fmla="*/ 76200 w 2324100"/>
                  <a:gd name="connsiteY0" fmla="*/ 76200 h 406400"/>
                  <a:gd name="connsiteX1" fmla="*/ 127000 w 2324100"/>
                  <a:gd name="connsiteY1" fmla="*/ 76200 h 406400"/>
                  <a:gd name="connsiteX2" fmla="*/ 838200 w 2324100"/>
                  <a:gd name="connsiteY2" fmla="*/ 304800 h 406400"/>
                  <a:gd name="connsiteX3" fmla="*/ 1447800 w 2324100"/>
                  <a:gd name="connsiteY3" fmla="*/ 355600 h 406400"/>
                  <a:gd name="connsiteX4" fmla="*/ 2324100 w 2324100"/>
                  <a:gd name="connsiteY4" fmla="*/ 0 h 406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2324100" h="406400">
                    <a:moveTo>
                      <a:pt x="76200" y="76200"/>
                    </a:moveTo>
                    <a:cubicBezTo>
                      <a:pt x="38100" y="57150"/>
                      <a:pt x="0" y="38100"/>
                      <a:pt x="127000" y="76200"/>
                    </a:cubicBezTo>
                    <a:cubicBezTo>
                      <a:pt x="254000" y="114300"/>
                      <a:pt x="618067" y="258233"/>
                      <a:pt x="838200" y="304800"/>
                    </a:cubicBezTo>
                    <a:cubicBezTo>
                      <a:pt x="1058333" y="351367"/>
                      <a:pt x="1200150" y="406400"/>
                      <a:pt x="1447800" y="355600"/>
                    </a:cubicBezTo>
                    <a:cubicBezTo>
                      <a:pt x="1695450" y="304800"/>
                      <a:pt x="2009775" y="152400"/>
                      <a:pt x="2324100" y="0"/>
                    </a:cubicBezTo>
                  </a:path>
                </a:pathLst>
              </a:custGeom>
              <a:noFill/>
              <a:ln w="3175" cap="flat" cmpd="sng" algn="ctr">
                <a:solidFill>
                  <a:srgbClr val="808080">
                    <a:lumMod val="75000"/>
                  </a:srgbClr>
                </a:solidFill>
                <a:prstDash val="solid"/>
              </a:ln>
              <a:effectLst/>
            </p:spPr>
            <p:txBody>
              <a:bodyPr anchor="ctr"/>
              <a:lstStyle/>
              <a:p>
                <a:pPr marL="0" marR="0" lvl="0" indent="0" algn="ctr" defTabSz="914400" rtl="0" eaLnBrk="1" fontAlgn="base" latinLnBrk="1" hangingPunct="1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1" lang="ko-KR" altLang="en-US" sz="18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Times New Roman"/>
                  <a:ea typeface="굴림"/>
                  <a:cs typeface="+mn-cs"/>
                </a:endParaRPr>
              </a:p>
            </p:txBody>
          </p:sp>
        </p:grpSp>
      </p:grpSp>
      <p:pic>
        <p:nvPicPr>
          <p:cNvPr id="71" name="Picture 2"/>
          <p:cNvPicPr>
            <a:picLocks noChangeAspect="1" noChangeArrowheads="1"/>
          </p:cNvPicPr>
          <p:nvPr/>
        </p:nvPicPr>
        <p:blipFill>
          <a:blip r:embed="rId14"/>
          <a:srcRect/>
          <a:stretch>
            <a:fillRect/>
          </a:stretch>
        </p:blipFill>
        <p:spPr bwMode="auto">
          <a:xfrm>
            <a:off x="7540593" y="4718034"/>
            <a:ext cx="1519237" cy="1203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2" name="직사각형 342"/>
          <p:cNvSpPr>
            <a:spLocks noChangeArrowheads="1"/>
          </p:cNvSpPr>
          <p:nvPr/>
        </p:nvSpPr>
        <p:spPr bwMode="auto">
          <a:xfrm>
            <a:off x="6040405" y="5932471"/>
            <a:ext cx="1069975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제품</a:t>
            </a: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Concept</a:t>
            </a:r>
            <a:endParaRPr kumimoji="1" lang="ko-KR" altLang="en-US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3" name="직사각형 343"/>
          <p:cNvSpPr>
            <a:spLocks noChangeArrowheads="1"/>
          </p:cNvSpPr>
          <p:nvPr/>
        </p:nvSpPr>
        <p:spPr bwMode="auto">
          <a:xfrm>
            <a:off x="7683468" y="5932471"/>
            <a:ext cx="1338262" cy="2619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Spec. &amp; Function</a:t>
            </a:r>
            <a:endParaRPr kumimoji="1" lang="ko-KR" altLang="en-US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4" name="직사각형 344"/>
          <p:cNvSpPr>
            <a:spLocks noChangeArrowheads="1"/>
          </p:cNvSpPr>
          <p:nvPr/>
        </p:nvSpPr>
        <p:spPr bwMode="auto">
          <a:xfrm>
            <a:off x="6754780" y="1574784"/>
            <a:ext cx="1141413" cy="2619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기술</a:t>
            </a: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/</a:t>
            </a:r>
            <a:r>
              <a:rPr kumimoji="1" lang="ko-KR" altLang="en-US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제품 </a:t>
            </a:r>
            <a:r>
              <a:rPr kumimoji="1" lang="en-US" altLang="ko-KR" sz="11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idea</a:t>
            </a:r>
            <a:endParaRPr kumimoji="1" lang="ko-KR" altLang="en-US" sz="11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pic>
        <p:nvPicPr>
          <p:cNvPr id="77" name="Picture 3"/>
          <p:cNvPicPr>
            <a:picLocks noChangeAspect="1" noChangeArrowheads="1"/>
          </p:cNvPicPr>
          <p:nvPr/>
        </p:nvPicPr>
        <p:blipFill>
          <a:blip r:embed="rId15"/>
          <a:srcRect/>
          <a:stretch>
            <a:fillRect/>
          </a:stretch>
        </p:blipFill>
        <p:spPr bwMode="auto">
          <a:xfrm>
            <a:off x="1754164" y="2857496"/>
            <a:ext cx="2357454" cy="3134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xtBox 28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[1]-①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Opportunity Discovery –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연구개발 테마 발굴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Text Box 51"/>
          <p:cNvSpPr txBox="1">
            <a:spLocks noChangeArrowheads="1"/>
          </p:cNvSpPr>
          <p:nvPr/>
        </p:nvSpPr>
        <p:spPr bwMode="auto">
          <a:xfrm>
            <a:off x="591234" y="1213586"/>
            <a:ext cx="7042150" cy="9294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 2" pitchFamily="18" charset="2"/>
              <a:buChar char="£"/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발굴된 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R&amp;D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테마를 사업전략에 연계하여 과제 도출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-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연구 성과의 사업화 효율 극대화  </a:t>
            </a:r>
            <a:b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기술개발 활동의 중복배제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,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조정 및 시너지 향상    </a:t>
            </a:r>
          </a:p>
        </p:txBody>
      </p:sp>
      <p:grpSp>
        <p:nvGrpSpPr>
          <p:cNvPr id="2" name="그룹 8"/>
          <p:cNvGrpSpPr>
            <a:grpSpLocks/>
          </p:cNvGrpSpPr>
          <p:nvPr/>
        </p:nvGrpSpPr>
        <p:grpSpPr bwMode="auto">
          <a:xfrm>
            <a:off x="682653" y="2652734"/>
            <a:ext cx="4746626" cy="2921002"/>
            <a:chOff x="574699" y="1890713"/>
            <a:chExt cx="7431705" cy="4574458"/>
          </a:xfrm>
        </p:grpSpPr>
        <p:sp>
          <p:nvSpPr>
            <p:cNvPr id="141" name="Rectangle 5"/>
            <p:cNvSpPr>
              <a:spLocks noChangeArrowheads="1"/>
            </p:cNvSpPr>
            <p:nvPr/>
          </p:nvSpPr>
          <p:spPr bwMode="auto">
            <a:xfrm>
              <a:off x="2078061" y="1890713"/>
              <a:ext cx="5700713" cy="901700"/>
            </a:xfrm>
            <a:prstGeom prst="rect">
              <a:avLst/>
            </a:prstGeom>
            <a:solidFill>
              <a:srgbClr val="E7FDFC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42" name="Rectangle 6"/>
            <p:cNvSpPr>
              <a:spLocks noChangeArrowheads="1"/>
            </p:cNvSpPr>
            <p:nvPr/>
          </p:nvSpPr>
          <p:spPr bwMode="auto">
            <a:xfrm>
              <a:off x="2078061" y="2986088"/>
              <a:ext cx="5700713" cy="901700"/>
            </a:xfrm>
            <a:prstGeom prst="rect">
              <a:avLst/>
            </a:prstGeom>
            <a:solidFill>
              <a:srgbClr val="BCFAF9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43" name="Rectangle 7"/>
            <p:cNvSpPr>
              <a:spLocks noChangeArrowheads="1"/>
            </p:cNvSpPr>
            <p:nvPr/>
          </p:nvSpPr>
          <p:spPr bwMode="auto">
            <a:xfrm>
              <a:off x="2078061" y="4067175"/>
              <a:ext cx="5700713" cy="901700"/>
            </a:xfrm>
            <a:prstGeom prst="rect">
              <a:avLst/>
            </a:prstGeom>
            <a:solidFill>
              <a:srgbClr val="89F7F4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44" name="Rectangle 8"/>
            <p:cNvSpPr>
              <a:spLocks noChangeArrowheads="1"/>
            </p:cNvSpPr>
            <p:nvPr/>
          </p:nvSpPr>
          <p:spPr bwMode="auto">
            <a:xfrm>
              <a:off x="2078061" y="5146675"/>
              <a:ext cx="5700713" cy="901700"/>
            </a:xfrm>
            <a:prstGeom prst="rect">
              <a:avLst/>
            </a:prstGeom>
            <a:solidFill>
              <a:srgbClr val="58F4F0"/>
            </a:solidFill>
            <a:ln w="28575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endParaRPr>
            </a:p>
          </p:txBody>
        </p:sp>
        <p:sp>
          <p:nvSpPr>
            <p:cNvPr id="145" name="Rectangle 9"/>
            <p:cNvSpPr>
              <a:spLocks noChangeArrowheads="1"/>
            </p:cNvSpPr>
            <p:nvPr/>
          </p:nvSpPr>
          <p:spPr bwMode="auto">
            <a:xfrm>
              <a:off x="3032149" y="2025650"/>
              <a:ext cx="312737" cy="300038"/>
            </a:xfrm>
            <a:prstGeom prst="rect">
              <a:avLst/>
            </a:prstGeom>
            <a:solidFill>
              <a:srgbClr val="FD856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M1</a:t>
              </a:r>
            </a:p>
          </p:txBody>
        </p:sp>
        <p:sp>
          <p:nvSpPr>
            <p:cNvPr id="146" name="Rectangle 10"/>
            <p:cNvSpPr>
              <a:spLocks noChangeArrowheads="1"/>
            </p:cNvSpPr>
            <p:nvPr/>
          </p:nvSpPr>
          <p:spPr bwMode="auto">
            <a:xfrm>
              <a:off x="4313261" y="2360613"/>
              <a:ext cx="312738" cy="300037"/>
            </a:xfrm>
            <a:prstGeom prst="rect">
              <a:avLst/>
            </a:prstGeom>
            <a:solidFill>
              <a:srgbClr val="FD856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M2</a:t>
              </a:r>
            </a:p>
          </p:txBody>
        </p:sp>
        <p:sp>
          <p:nvSpPr>
            <p:cNvPr id="147" name="Rectangle 11"/>
            <p:cNvSpPr>
              <a:spLocks noChangeArrowheads="1"/>
            </p:cNvSpPr>
            <p:nvPr/>
          </p:nvSpPr>
          <p:spPr bwMode="auto">
            <a:xfrm>
              <a:off x="5867424" y="2027238"/>
              <a:ext cx="312737" cy="300037"/>
            </a:xfrm>
            <a:prstGeom prst="rect">
              <a:avLst/>
            </a:prstGeom>
            <a:solidFill>
              <a:srgbClr val="FD856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M3</a:t>
              </a:r>
            </a:p>
          </p:txBody>
        </p:sp>
        <p:sp>
          <p:nvSpPr>
            <p:cNvPr id="148" name="Rectangle 12"/>
            <p:cNvSpPr>
              <a:spLocks noChangeArrowheads="1"/>
            </p:cNvSpPr>
            <p:nvPr/>
          </p:nvSpPr>
          <p:spPr bwMode="auto">
            <a:xfrm>
              <a:off x="7172349" y="2025650"/>
              <a:ext cx="312737" cy="300038"/>
            </a:xfrm>
            <a:prstGeom prst="rect">
              <a:avLst/>
            </a:prstGeom>
            <a:solidFill>
              <a:srgbClr val="FD856D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M4</a:t>
              </a:r>
            </a:p>
          </p:txBody>
        </p:sp>
        <p:sp>
          <p:nvSpPr>
            <p:cNvPr id="149" name="Line 13"/>
            <p:cNvSpPr>
              <a:spLocks noChangeShapeType="1"/>
            </p:cNvSpPr>
            <p:nvPr/>
          </p:nvSpPr>
          <p:spPr bwMode="auto">
            <a:xfrm>
              <a:off x="3354411" y="2176463"/>
              <a:ext cx="2517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0" name="Line 14"/>
            <p:cNvSpPr>
              <a:spLocks noChangeShapeType="1"/>
            </p:cNvSpPr>
            <p:nvPr/>
          </p:nvSpPr>
          <p:spPr bwMode="auto">
            <a:xfrm>
              <a:off x="6186511" y="2176463"/>
              <a:ext cx="98901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1" name="Line 15"/>
            <p:cNvSpPr>
              <a:spLocks noChangeShapeType="1"/>
            </p:cNvSpPr>
            <p:nvPr/>
          </p:nvSpPr>
          <p:spPr bwMode="auto">
            <a:xfrm>
              <a:off x="3341711" y="2268538"/>
              <a:ext cx="977900" cy="250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2" name="Line 16"/>
            <p:cNvSpPr>
              <a:spLocks noChangeShapeType="1"/>
            </p:cNvSpPr>
            <p:nvPr/>
          </p:nvSpPr>
          <p:spPr bwMode="auto">
            <a:xfrm flipV="1">
              <a:off x="4619649" y="2268538"/>
              <a:ext cx="1252537" cy="250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3" name="Rectangle 17"/>
            <p:cNvSpPr>
              <a:spLocks noChangeArrowheads="1"/>
            </p:cNvSpPr>
            <p:nvPr/>
          </p:nvSpPr>
          <p:spPr bwMode="auto">
            <a:xfrm>
              <a:off x="795361" y="2144714"/>
              <a:ext cx="1173163" cy="3517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Market</a:t>
              </a:r>
            </a:p>
          </p:txBody>
        </p:sp>
        <p:sp>
          <p:nvSpPr>
            <p:cNvPr id="154" name="Rectangle 18"/>
            <p:cNvSpPr>
              <a:spLocks noChangeArrowheads="1"/>
            </p:cNvSpPr>
            <p:nvPr/>
          </p:nvSpPr>
          <p:spPr bwMode="auto">
            <a:xfrm>
              <a:off x="885848" y="3211513"/>
              <a:ext cx="1173162" cy="3517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Product</a:t>
              </a:r>
            </a:p>
          </p:txBody>
        </p:sp>
        <p:sp>
          <p:nvSpPr>
            <p:cNvPr id="155" name="Rectangle 19"/>
            <p:cNvSpPr>
              <a:spLocks noChangeArrowheads="1"/>
            </p:cNvSpPr>
            <p:nvPr/>
          </p:nvSpPr>
          <p:spPr bwMode="auto">
            <a:xfrm>
              <a:off x="574699" y="4314826"/>
              <a:ext cx="1474786" cy="3517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Technology</a:t>
              </a:r>
            </a:p>
          </p:txBody>
        </p:sp>
        <p:sp>
          <p:nvSpPr>
            <p:cNvPr id="156" name="Rectangle 20"/>
            <p:cNvSpPr>
              <a:spLocks noChangeArrowheads="1"/>
            </p:cNvSpPr>
            <p:nvPr/>
          </p:nvSpPr>
          <p:spPr bwMode="auto">
            <a:xfrm>
              <a:off x="877911" y="5407026"/>
              <a:ext cx="1173163" cy="3517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Project</a:t>
              </a:r>
            </a:p>
          </p:txBody>
        </p:sp>
        <p:sp>
          <p:nvSpPr>
            <p:cNvPr id="157" name="Oval 21"/>
            <p:cNvSpPr>
              <a:spLocks noChangeArrowheads="1"/>
            </p:cNvSpPr>
            <p:nvPr/>
          </p:nvSpPr>
          <p:spPr bwMode="auto">
            <a:xfrm>
              <a:off x="2552724" y="3111500"/>
              <a:ext cx="314325" cy="325438"/>
            </a:xfrm>
            <a:prstGeom prst="ellipse">
              <a:avLst/>
            </a:prstGeom>
            <a:solidFill>
              <a:srgbClr val="BBE0E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P1</a:t>
              </a:r>
            </a:p>
          </p:txBody>
        </p:sp>
        <p:sp>
          <p:nvSpPr>
            <p:cNvPr id="158" name="Oval 22"/>
            <p:cNvSpPr>
              <a:spLocks noChangeArrowheads="1"/>
            </p:cNvSpPr>
            <p:nvPr/>
          </p:nvSpPr>
          <p:spPr bwMode="auto">
            <a:xfrm>
              <a:off x="4006874" y="3111500"/>
              <a:ext cx="314325" cy="325438"/>
            </a:xfrm>
            <a:prstGeom prst="ellipse">
              <a:avLst/>
            </a:prstGeom>
            <a:solidFill>
              <a:srgbClr val="BBE0E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P2</a:t>
              </a:r>
            </a:p>
          </p:txBody>
        </p:sp>
        <p:sp>
          <p:nvSpPr>
            <p:cNvPr id="159" name="Oval 23"/>
            <p:cNvSpPr>
              <a:spLocks noChangeArrowheads="1"/>
            </p:cNvSpPr>
            <p:nvPr/>
          </p:nvSpPr>
          <p:spPr bwMode="auto">
            <a:xfrm>
              <a:off x="5400699" y="3109913"/>
              <a:ext cx="314325" cy="325437"/>
            </a:xfrm>
            <a:prstGeom prst="ellipse">
              <a:avLst/>
            </a:prstGeom>
            <a:solidFill>
              <a:srgbClr val="BBE0E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P3</a:t>
              </a:r>
            </a:p>
          </p:txBody>
        </p:sp>
        <p:sp>
          <p:nvSpPr>
            <p:cNvPr id="160" name="Oval 24"/>
            <p:cNvSpPr>
              <a:spLocks noChangeArrowheads="1"/>
            </p:cNvSpPr>
            <p:nvPr/>
          </p:nvSpPr>
          <p:spPr bwMode="auto">
            <a:xfrm>
              <a:off x="6291286" y="3414713"/>
              <a:ext cx="314325" cy="325437"/>
            </a:xfrm>
            <a:prstGeom prst="ellipse">
              <a:avLst/>
            </a:prstGeom>
            <a:solidFill>
              <a:srgbClr val="BBE0E3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P4</a:t>
              </a:r>
            </a:p>
          </p:txBody>
        </p:sp>
        <p:sp>
          <p:nvSpPr>
            <p:cNvPr id="161" name="Line 25"/>
            <p:cNvSpPr>
              <a:spLocks noChangeShapeType="1"/>
            </p:cNvSpPr>
            <p:nvPr/>
          </p:nvSpPr>
          <p:spPr bwMode="auto">
            <a:xfrm>
              <a:off x="2867049" y="3273425"/>
              <a:ext cx="1163637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2" name="Line 26"/>
            <p:cNvSpPr>
              <a:spLocks noChangeShapeType="1"/>
            </p:cNvSpPr>
            <p:nvPr/>
          </p:nvSpPr>
          <p:spPr bwMode="auto">
            <a:xfrm>
              <a:off x="4332311" y="3273425"/>
              <a:ext cx="10763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3" name="Line 27"/>
            <p:cNvSpPr>
              <a:spLocks noChangeShapeType="1"/>
            </p:cNvSpPr>
            <p:nvPr/>
          </p:nvSpPr>
          <p:spPr bwMode="auto">
            <a:xfrm>
              <a:off x="4306911" y="3371850"/>
              <a:ext cx="1979613" cy="2254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4" name="Line 28"/>
            <p:cNvSpPr>
              <a:spLocks noChangeShapeType="1"/>
            </p:cNvSpPr>
            <p:nvPr/>
          </p:nvSpPr>
          <p:spPr bwMode="auto">
            <a:xfrm flipV="1">
              <a:off x="2754336" y="2332038"/>
              <a:ext cx="425450" cy="776287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5" name="Line 29"/>
            <p:cNvSpPr>
              <a:spLocks noChangeShapeType="1"/>
            </p:cNvSpPr>
            <p:nvPr/>
          </p:nvSpPr>
          <p:spPr bwMode="auto">
            <a:xfrm flipV="1">
              <a:off x="4232299" y="2657475"/>
              <a:ext cx="238125" cy="463550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6" name="Line 30"/>
            <p:cNvSpPr>
              <a:spLocks noChangeShapeType="1"/>
            </p:cNvSpPr>
            <p:nvPr/>
          </p:nvSpPr>
          <p:spPr bwMode="auto">
            <a:xfrm flipV="1">
              <a:off x="5622949" y="2332038"/>
              <a:ext cx="412750" cy="801687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7" name="Line 31"/>
            <p:cNvSpPr>
              <a:spLocks noChangeShapeType="1"/>
            </p:cNvSpPr>
            <p:nvPr/>
          </p:nvSpPr>
          <p:spPr bwMode="auto">
            <a:xfrm flipV="1">
              <a:off x="6537349" y="2332038"/>
              <a:ext cx="788987" cy="1101725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8" name="Rectangle 32"/>
            <p:cNvSpPr>
              <a:spLocks noChangeArrowheads="1"/>
            </p:cNvSpPr>
            <p:nvPr/>
          </p:nvSpPr>
          <p:spPr bwMode="auto">
            <a:xfrm>
              <a:off x="2344761" y="4206875"/>
              <a:ext cx="312738" cy="300038"/>
            </a:xfrm>
            <a:prstGeom prst="rect">
              <a:avLst/>
            </a:prstGeom>
            <a:solidFill>
              <a:srgbClr val="80F88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T1</a:t>
              </a:r>
            </a:p>
          </p:txBody>
        </p:sp>
        <p:sp>
          <p:nvSpPr>
            <p:cNvPr id="169" name="Rectangle 33"/>
            <p:cNvSpPr>
              <a:spLocks noChangeArrowheads="1"/>
            </p:cNvSpPr>
            <p:nvPr/>
          </p:nvSpPr>
          <p:spPr bwMode="auto">
            <a:xfrm>
              <a:off x="3625874" y="4541838"/>
              <a:ext cx="312737" cy="300037"/>
            </a:xfrm>
            <a:prstGeom prst="rect">
              <a:avLst/>
            </a:prstGeom>
            <a:solidFill>
              <a:srgbClr val="80F88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T2</a:t>
              </a:r>
            </a:p>
          </p:txBody>
        </p:sp>
        <p:sp>
          <p:nvSpPr>
            <p:cNvPr id="170" name="Rectangle 34"/>
            <p:cNvSpPr>
              <a:spLocks noChangeArrowheads="1"/>
            </p:cNvSpPr>
            <p:nvPr/>
          </p:nvSpPr>
          <p:spPr bwMode="auto">
            <a:xfrm>
              <a:off x="4773636" y="4208463"/>
              <a:ext cx="312738" cy="300037"/>
            </a:xfrm>
            <a:prstGeom prst="rect">
              <a:avLst/>
            </a:prstGeom>
            <a:solidFill>
              <a:srgbClr val="80F88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T3</a:t>
              </a:r>
            </a:p>
          </p:txBody>
        </p:sp>
        <p:sp>
          <p:nvSpPr>
            <p:cNvPr id="171" name="Rectangle 35"/>
            <p:cNvSpPr>
              <a:spLocks noChangeArrowheads="1"/>
            </p:cNvSpPr>
            <p:nvPr/>
          </p:nvSpPr>
          <p:spPr bwMode="auto">
            <a:xfrm>
              <a:off x="6738961" y="4206875"/>
              <a:ext cx="312738" cy="300038"/>
            </a:xfrm>
            <a:prstGeom prst="rect">
              <a:avLst/>
            </a:prstGeom>
            <a:solidFill>
              <a:srgbClr val="80F88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T5</a:t>
              </a:r>
            </a:p>
          </p:txBody>
        </p:sp>
        <p:sp>
          <p:nvSpPr>
            <p:cNvPr id="172" name="Line 36"/>
            <p:cNvSpPr>
              <a:spLocks noChangeShapeType="1"/>
            </p:cNvSpPr>
            <p:nvPr/>
          </p:nvSpPr>
          <p:spPr bwMode="auto">
            <a:xfrm>
              <a:off x="2667024" y="4357688"/>
              <a:ext cx="20796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3" name="Line 37"/>
            <p:cNvSpPr>
              <a:spLocks noChangeShapeType="1"/>
            </p:cNvSpPr>
            <p:nvPr/>
          </p:nvSpPr>
          <p:spPr bwMode="auto">
            <a:xfrm flipV="1">
              <a:off x="5092724" y="4357688"/>
              <a:ext cx="16287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4" name="Line 38"/>
            <p:cNvSpPr>
              <a:spLocks noChangeShapeType="1"/>
            </p:cNvSpPr>
            <p:nvPr/>
          </p:nvSpPr>
          <p:spPr bwMode="auto">
            <a:xfrm>
              <a:off x="2654324" y="4449763"/>
              <a:ext cx="977900" cy="2508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5" name="Rectangle 39"/>
            <p:cNvSpPr>
              <a:spLocks noChangeArrowheads="1"/>
            </p:cNvSpPr>
            <p:nvPr/>
          </p:nvSpPr>
          <p:spPr bwMode="auto">
            <a:xfrm>
              <a:off x="5505474" y="4541838"/>
              <a:ext cx="312737" cy="300037"/>
            </a:xfrm>
            <a:prstGeom prst="rect">
              <a:avLst/>
            </a:prstGeom>
            <a:solidFill>
              <a:srgbClr val="80F88B"/>
            </a:solidFill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T4</a:t>
              </a:r>
            </a:p>
          </p:txBody>
        </p:sp>
        <p:sp>
          <p:nvSpPr>
            <p:cNvPr id="176" name="Line 40"/>
            <p:cNvSpPr>
              <a:spLocks noChangeShapeType="1"/>
            </p:cNvSpPr>
            <p:nvPr/>
          </p:nvSpPr>
          <p:spPr bwMode="auto">
            <a:xfrm>
              <a:off x="3943374" y="4686300"/>
              <a:ext cx="1566862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7" name="Line 41"/>
            <p:cNvSpPr>
              <a:spLocks noChangeShapeType="1"/>
            </p:cNvSpPr>
            <p:nvPr/>
          </p:nvSpPr>
          <p:spPr bwMode="auto">
            <a:xfrm>
              <a:off x="5083199" y="4422775"/>
              <a:ext cx="427037" cy="176213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8" name="Line 42"/>
            <p:cNvSpPr>
              <a:spLocks noChangeShapeType="1"/>
            </p:cNvSpPr>
            <p:nvPr/>
          </p:nvSpPr>
          <p:spPr bwMode="auto">
            <a:xfrm flipV="1">
              <a:off x="2503511" y="3421063"/>
              <a:ext cx="200025" cy="788987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9" name="Line 43"/>
            <p:cNvSpPr>
              <a:spLocks noChangeShapeType="1"/>
            </p:cNvSpPr>
            <p:nvPr/>
          </p:nvSpPr>
          <p:spPr bwMode="auto">
            <a:xfrm flipV="1">
              <a:off x="3805261" y="3433763"/>
              <a:ext cx="363538" cy="1101725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80" name="Line 44"/>
            <p:cNvSpPr>
              <a:spLocks noChangeShapeType="1"/>
            </p:cNvSpPr>
            <p:nvPr/>
          </p:nvSpPr>
          <p:spPr bwMode="auto">
            <a:xfrm flipV="1">
              <a:off x="4933974" y="3421063"/>
              <a:ext cx="563562" cy="788987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81" name="Line 45"/>
            <p:cNvSpPr>
              <a:spLocks noChangeShapeType="1"/>
            </p:cNvSpPr>
            <p:nvPr/>
          </p:nvSpPr>
          <p:spPr bwMode="auto">
            <a:xfrm flipV="1">
              <a:off x="5672161" y="3709988"/>
              <a:ext cx="663575" cy="825500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82" name="Oval 46"/>
            <p:cNvSpPr>
              <a:spLocks noChangeArrowheads="1"/>
            </p:cNvSpPr>
            <p:nvPr/>
          </p:nvSpPr>
          <p:spPr bwMode="auto">
            <a:xfrm>
              <a:off x="2703536" y="5267325"/>
              <a:ext cx="663575" cy="300038"/>
            </a:xfrm>
            <a:prstGeom prst="ellipse">
              <a:avLst/>
            </a:prstGeom>
            <a:solidFill>
              <a:srgbClr val="EFFE64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R&amp;D1</a:t>
              </a:r>
            </a:p>
          </p:txBody>
        </p:sp>
        <p:sp>
          <p:nvSpPr>
            <p:cNvPr id="183" name="Oval 47"/>
            <p:cNvSpPr>
              <a:spLocks noChangeArrowheads="1"/>
            </p:cNvSpPr>
            <p:nvPr/>
          </p:nvSpPr>
          <p:spPr bwMode="auto">
            <a:xfrm>
              <a:off x="5022874" y="5268913"/>
              <a:ext cx="663575" cy="300037"/>
            </a:xfrm>
            <a:prstGeom prst="ellipse">
              <a:avLst/>
            </a:prstGeom>
            <a:solidFill>
              <a:srgbClr val="EFFE64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R&amp;D4</a:t>
              </a:r>
            </a:p>
          </p:txBody>
        </p:sp>
        <p:sp>
          <p:nvSpPr>
            <p:cNvPr id="184" name="Oval 48"/>
            <p:cNvSpPr>
              <a:spLocks noChangeArrowheads="1"/>
            </p:cNvSpPr>
            <p:nvPr/>
          </p:nvSpPr>
          <p:spPr bwMode="auto">
            <a:xfrm>
              <a:off x="3697311" y="5267325"/>
              <a:ext cx="663575" cy="300038"/>
            </a:xfrm>
            <a:prstGeom prst="ellipse">
              <a:avLst/>
            </a:prstGeom>
            <a:solidFill>
              <a:srgbClr val="EFFE64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R&amp;D2</a:t>
              </a:r>
            </a:p>
          </p:txBody>
        </p:sp>
        <p:sp>
          <p:nvSpPr>
            <p:cNvPr id="185" name="Oval 49"/>
            <p:cNvSpPr>
              <a:spLocks noChangeArrowheads="1"/>
            </p:cNvSpPr>
            <p:nvPr/>
          </p:nvSpPr>
          <p:spPr bwMode="auto">
            <a:xfrm>
              <a:off x="4462486" y="5622925"/>
              <a:ext cx="663575" cy="300038"/>
            </a:xfrm>
            <a:prstGeom prst="ellipse">
              <a:avLst/>
            </a:prstGeom>
            <a:solidFill>
              <a:srgbClr val="EFFE64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R&amp;D3</a:t>
              </a:r>
            </a:p>
          </p:txBody>
        </p:sp>
        <p:sp>
          <p:nvSpPr>
            <p:cNvPr id="186" name="Oval 50"/>
            <p:cNvSpPr>
              <a:spLocks noChangeArrowheads="1"/>
            </p:cNvSpPr>
            <p:nvPr/>
          </p:nvSpPr>
          <p:spPr bwMode="auto">
            <a:xfrm>
              <a:off x="6269061" y="5267325"/>
              <a:ext cx="663575" cy="300038"/>
            </a:xfrm>
            <a:prstGeom prst="ellipse">
              <a:avLst/>
            </a:prstGeom>
            <a:solidFill>
              <a:srgbClr val="EFFE64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R&amp;D5</a:t>
              </a:r>
            </a:p>
          </p:txBody>
        </p:sp>
        <p:sp>
          <p:nvSpPr>
            <p:cNvPr id="187" name="Oval 51"/>
            <p:cNvSpPr>
              <a:spLocks noChangeArrowheads="1"/>
            </p:cNvSpPr>
            <p:nvPr/>
          </p:nvSpPr>
          <p:spPr bwMode="auto">
            <a:xfrm>
              <a:off x="6910411" y="5622925"/>
              <a:ext cx="663575" cy="300038"/>
            </a:xfrm>
            <a:prstGeom prst="ellipse">
              <a:avLst/>
            </a:prstGeom>
            <a:solidFill>
              <a:srgbClr val="EFFE64"/>
            </a:solidFill>
            <a:ln w="12700">
              <a:solidFill>
                <a:srgbClr val="000000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pPr marL="0" marR="0" lvl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9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R&amp;D6</a:t>
              </a:r>
            </a:p>
          </p:txBody>
        </p:sp>
        <p:sp>
          <p:nvSpPr>
            <p:cNvPr id="188" name="Line 52"/>
            <p:cNvSpPr>
              <a:spLocks noChangeShapeType="1"/>
            </p:cNvSpPr>
            <p:nvPr/>
          </p:nvSpPr>
          <p:spPr bwMode="auto">
            <a:xfrm>
              <a:off x="3379811" y="5418138"/>
              <a:ext cx="30162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89" name="Line 53"/>
            <p:cNvSpPr>
              <a:spLocks noChangeShapeType="1"/>
            </p:cNvSpPr>
            <p:nvPr/>
          </p:nvSpPr>
          <p:spPr bwMode="auto">
            <a:xfrm>
              <a:off x="4357711" y="5418138"/>
              <a:ext cx="650875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90" name="Line 54"/>
            <p:cNvSpPr>
              <a:spLocks noChangeShapeType="1"/>
            </p:cNvSpPr>
            <p:nvPr/>
          </p:nvSpPr>
          <p:spPr bwMode="auto">
            <a:xfrm>
              <a:off x="5684861" y="5418138"/>
              <a:ext cx="588963" cy="0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91" name="Line 55"/>
            <p:cNvSpPr>
              <a:spLocks noChangeShapeType="1"/>
            </p:cNvSpPr>
            <p:nvPr/>
          </p:nvSpPr>
          <p:spPr bwMode="auto">
            <a:xfrm>
              <a:off x="4294211" y="5513388"/>
              <a:ext cx="200025" cy="174625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92" name="Line 56"/>
            <p:cNvSpPr>
              <a:spLocks noChangeShapeType="1"/>
            </p:cNvSpPr>
            <p:nvPr/>
          </p:nvSpPr>
          <p:spPr bwMode="auto">
            <a:xfrm>
              <a:off x="5659461" y="5487988"/>
              <a:ext cx="1265238" cy="300037"/>
            </a:xfrm>
            <a:prstGeom prst="line">
              <a:avLst/>
            </a:prstGeom>
            <a:noFill/>
            <a:ln w="127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93" name="Line 57"/>
            <p:cNvSpPr>
              <a:spLocks noChangeShapeType="1"/>
            </p:cNvSpPr>
            <p:nvPr/>
          </p:nvSpPr>
          <p:spPr bwMode="auto">
            <a:xfrm flipV="1">
              <a:off x="3128986" y="4837113"/>
              <a:ext cx="652463" cy="425450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94" name="Line 58"/>
            <p:cNvSpPr>
              <a:spLocks noChangeShapeType="1"/>
            </p:cNvSpPr>
            <p:nvPr/>
          </p:nvSpPr>
          <p:spPr bwMode="auto">
            <a:xfrm flipV="1">
              <a:off x="5446736" y="4837113"/>
              <a:ext cx="200025" cy="450850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95" name="Line 59"/>
            <p:cNvSpPr>
              <a:spLocks noChangeShapeType="1"/>
            </p:cNvSpPr>
            <p:nvPr/>
          </p:nvSpPr>
          <p:spPr bwMode="auto">
            <a:xfrm flipV="1">
              <a:off x="6661174" y="4511675"/>
              <a:ext cx="225425" cy="750888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96" name="Line 60"/>
            <p:cNvSpPr>
              <a:spLocks noChangeShapeType="1"/>
            </p:cNvSpPr>
            <p:nvPr/>
          </p:nvSpPr>
          <p:spPr bwMode="auto">
            <a:xfrm flipV="1">
              <a:off x="4168799" y="4511675"/>
              <a:ext cx="765175" cy="763588"/>
            </a:xfrm>
            <a:prstGeom prst="line">
              <a:avLst/>
            </a:prstGeom>
            <a:noFill/>
            <a:ln w="12700">
              <a:solidFill>
                <a:srgbClr val="FB3346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97" name="Line 61"/>
            <p:cNvSpPr>
              <a:spLocks noChangeShapeType="1"/>
            </p:cNvSpPr>
            <p:nvPr/>
          </p:nvSpPr>
          <p:spPr bwMode="auto">
            <a:xfrm>
              <a:off x="2114574" y="6265863"/>
              <a:ext cx="5272087" cy="0"/>
            </a:xfrm>
            <a:prstGeom prst="line">
              <a:avLst/>
            </a:prstGeom>
            <a:noFill/>
            <a:ln w="38100">
              <a:solidFill>
                <a:srgbClr val="BBE0E3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98" name="Line 66"/>
            <p:cNvSpPr>
              <a:spLocks noChangeShapeType="1"/>
            </p:cNvSpPr>
            <p:nvPr/>
          </p:nvSpPr>
          <p:spPr bwMode="auto">
            <a:xfrm flipV="1">
              <a:off x="5672161" y="2355850"/>
              <a:ext cx="1503363" cy="825500"/>
            </a:xfrm>
            <a:prstGeom prst="line">
              <a:avLst/>
            </a:prstGeom>
            <a:noFill/>
            <a:ln w="12700">
              <a:solidFill>
                <a:srgbClr val="FD856D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99" name="Text Box 2"/>
            <p:cNvSpPr txBox="1">
              <a:spLocks noChangeArrowheads="1"/>
            </p:cNvSpPr>
            <p:nvPr/>
          </p:nvSpPr>
          <p:spPr bwMode="auto">
            <a:xfrm>
              <a:off x="963636" y="6165851"/>
              <a:ext cx="811138" cy="292574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</p:spPr>
          <p:txBody>
            <a:bodyPr wrap="none" lIns="90000" tIns="46800" rIns="90000" bIns="46800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1" lang="en-US" altLang="ko-KR" sz="800" b="0" i="1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*  EIRMA</a:t>
              </a:r>
            </a:p>
          </p:txBody>
        </p:sp>
        <p:sp>
          <p:nvSpPr>
            <p:cNvPr id="200" name="Rectangle 3"/>
            <p:cNvSpPr>
              <a:spLocks noChangeArrowheads="1"/>
            </p:cNvSpPr>
            <p:nvPr/>
          </p:nvSpPr>
          <p:spPr bwMode="auto">
            <a:xfrm>
              <a:off x="7342211" y="6113464"/>
              <a:ext cx="664193" cy="35170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11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맑은 고딕" pitchFamily="50" charset="-127"/>
                  <a:ea typeface="맑은 고딕" pitchFamily="50" charset="-127"/>
                  <a:cs typeface="+mn-cs"/>
                </a:rPr>
                <a:t>Time</a:t>
              </a:r>
            </a:p>
          </p:txBody>
        </p:sp>
      </p:grpSp>
      <p:pic>
        <p:nvPicPr>
          <p:cNvPr id="1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056092" y="3509983"/>
            <a:ext cx="5341938" cy="28479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8" name="TextBox 67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[1]-②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Roadmap –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연구개발 전략 수립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Text Box 51"/>
          <p:cNvSpPr txBox="1">
            <a:spLocks noChangeArrowheads="1"/>
          </p:cNvSpPr>
          <p:nvPr/>
        </p:nvSpPr>
        <p:spPr bwMode="auto">
          <a:xfrm>
            <a:off x="603637" y="1213631"/>
            <a:ext cx="8286750" cy="929485"/>
          </a:xfrm>
          <a:prstGeom prst="rect">
            <a:avLst/>
          </a:prstGeom>
          <a:noFill/>
          <a:ln w="19050">
            <a:noFill/>
            <a:miter lim="800000"/>
            <a:headEnd/>
            <a:tailEnd/>
          </a:ln>
        </p:spPr>
        <p:txBody>
          <a:bodyPr anchor="ctr">
            <a:spAutoFit/>
          </a:bodyPr>
          <a:lstStyle/>
          <a:p>
            <a:pPr>
              <a:lnSpc>
                <a:spcPct val="80000"/>
              </a:lnSpc>
              <a:spcBef>
                <a:spcPct val="50000"/>
              </a:spcBef>
              <a:buFont typeface="Wingdings 2" pitchFamily="18" charset="2"/>
              <a:buChar char="£"/>
              <a:defRPr/>
            </a:pPr>
            <a:r>
              <a:rPr kumimoji="1" lang="ko-KR" altLang="en-US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과제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성공을 위한 핵심기술 도출 및 달성 수준 설정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l" defTabSz="914400" rtl="0" eaLnBrk="1" fontAlgn="base" latinLnBrk="1" hangingPunct="1">
              <a:spcBef>
                <a:spcPct val="5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R&amp;D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과제의 기본원리부터 세부기술까지 체계적 전개</a:t>
            </a:r>
            <a:b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</a:b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  </a:t>
            </a:r>
            <a:r>
              <a:rPr kumimoji="1" lang="en-US" altLang="ko-KR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선택과 집중해야 할 핵심기술의 도출</a:t>
            </a:r>
          </a:p>
        </p:txBody>
      </p:sp>
      <p:grpSp>
        <p:nvGrpSpPr>
          <p:cNvPr id="2" name="Group 3"/>
          <p:cNvGrpSpPr>
            <a:grpSpLocks/>
          </p:cNvGrpSpPr>
          <p:nvPr/>
        </p:nvGrpSpPr>
        <p:grpSpPr bwMode="auto">
          <a:xfrm>
            <a:off x="4999065" y="2017733"/>
            <a:ext cx="3451225" cy="4267199"/>
            <a:chOff x="2304" y="816"/>
            <a:chExt cx="2640" cy="3264"/>
          </a:xfrm>
        </p:grpSpPr>
        <p:pic>
          <p:nvPicPr>
            <p:cNvPr id="140" name="Picture 4" descr="소리변환기술그룹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2401" y="1152"/>
              <a:ext cx="1132" cy="288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graphicFrame>
          <p:nvGraphicFramePr>
            <p:cNvPr id="141" name="Object 5"/>
            <p:cNvGraphicFramePr>
              <a:graphicFrameLocks noChangeAspect="1"/>
            </p:cNvGraphicFramePr>
            <p:nvPr/>
          </p:nvGraphicFramePr>
          <p:xfrm>
            <a:off x="4080" y="1908"/>
            <a:ext cx="67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슬라이드" r:id="rId3" imgW="4572000" imgH="3429000" progId="PowerPoint.Slide.8">
                    <p:embed/>
                  </p:oleObj>
                </mc:Choice>
                <mc:Fallback>
                  <p:oleObj name="슬라이드" r:id="rId3" imgW="4572000" imgH="3429000" progId="PowerPoint.Slide.8">
                    <p:embed/>
                    <p:pic>
                      <p:nvPicPr>
                        <p:cNvPr id="0" name="Picture 65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4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1908"/>
                          <a:ext cx="672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2" name="Object 6"/>
            <p:cNvGraphicFramePr>
              <a:graphicFrameLocks noChangeAspect="1"/>
            </p:cNvGraphicFramePr>
            <p:nvPr/>
          </p:nvGraphicFramePr>
          <p:xfrm>
            <a:off x="4080" y="2604"/>
            <a:ext cx="672" cy="504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슬라이드" r:id="rId5" imgW="4572000" imgH="3429000" progId="PowerPoint.Slide.8">
                    <p:embed/>
                  </p:oleObj>
                </mc:Choice>
                <mc:Fallback>
                  <p:oleObj name="슬라이드" r:id="rId5" imgW="4572000" imgH="3429000" progId="PowerPoint.Slide.8">
                    <p:embed/>
                    <p:pic>
                      <p:nvPicPr>
                        <p:cNvPr id="0" name="Picture 66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080" y="2604"/>
                          <a:ext cx="672" cy="504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43" name="Object 7"/>
            <p:cNvGraphicFramePr>
              <a:graphicFrameLocks noChangeAspect="1"/>
            </p:cNvGraphicFramePr>
            <p:nvPr/>
          </p:nvGraphicFramePr>
          <p:xfrm>
            <a:off x="4128" y="3324"/>
            <a:ext cx="624" cy="468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name="슬라이드" r:id="rId7" imgW="4572000" imgH="3429000" progId="PowerPoint.Slide.8">
                    <p:embed/>
                  </p:oleObj>
                </mc:Choice>
                <mc:Fallback>
                  <p:oleObj name="슬라이드" r:id="rId7" imgW="4572000" imgH="3429000" progId="PowerPoint.Slide.8">
                    <p:embed/>
                    <p:pic>
                      <p:nvPicPr>
                        <p:cNvPr id="0" name="Picture 67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8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4128" y="3324"/>
                          <a:ext cx="624" cy="468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ffectLst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chemeClr val="accent1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chemeClr val="tx1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  <a:ext uri="{AF507438-7753-43E0-B8FC-AC1667EBCBE1}">
                            <a14:hiddenEffects xmlns:a14="http://schemas.microsoft.com/office/drawing/2010/main">
                              <a:effectLst>
                                <a:outerShdw dist="35921" dir="2700000" algn="ctr" rotWithShape="0">
                                  <a:schemeClr val="bg2"/>
                                </a:outerShdw>
                              </a:effectLst>
                            </a14:hiddenEffects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144" name="Oval 8"/>
            <p:cNvSpPr>
              <a:spLocks noChangeArrowheads="1"/>
            </p:cNvSpPr>
            <p:nvPr/>
          </p:nvSpPr>
          <p:spPr bwMode="auto">
            <a:xfrm>
              <a:off x="2736" y="1152"/>
              <a:ext cx="336" cy="9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45" name="Oval 9"/>
            <p:cNvSpPr>
              <a:spLocks noChangeArrowheads="1"/>
            </p:cNvSpPr>
            <p:nvPr/>
          </p:nvSpPr>
          <p:spPr bwMode="auto">
            <a:xfrm>
              <a:off x="2736" y="1296"/>
              <a:ext cx="336" cy="9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46" name="Oval 10"/>
            <p:cNvSpPr>
              <a:spLocks noChangeArrowheads="1"/>
            </p:cNvSpPr>
            <p:nvPr/>
          </p:nvSpPr>
          <p:spPr bwMode="auto">
            <a:xfrm>
              <a:off x="2976" y="1392"/>
              <a:ext cx="528" cy="1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47" name="Oval 11"/>
            <p:cNvSpPr>
              <a:spLocks noChangeArrowheads="1"/>
            </p:cNvSpPr>
            <p:nvPr/>
          </p:nvSpPr>
          <p:spPr bwMode="auto">
            <a:xfrm>
              <a:off x="2832" y="1584"/>
              <a:ext cx="384" cy="1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48" name="Oval 12"/>
            <p:cNvSpPr>
              <a:spLocks noChangeArrowheads="1"/>
            </p:cNvSpPr>
            <p:nvPr/>
          </p:nvSpPr>
          <p:spPr bwMode="auto">
            <a:xfrm>
              <a:off x="3072" y="2064"/>
              <a:ext cx="384" cy="1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49" name="Oval 13"/>
            <p:cNvSpPr>
              <a:spLocks noChangeArrowheads="1"/>
            </p:cNvSpPr>
            <p:nvPr/>
          </p:nvSpPr>
          <p:spPr bwMode="auto">
            <a:xfrm>
              <a:off x="3168" y="1704"/>
              <a:ext cx="384" cy="144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0" name="Oval 14"/>
            <p:cNvSpPr>
              <a:spLocks noChangeArrowheads="1"/>
            </p:cNvSpPr>
            <p:nvPr/>
          </p:nvSpPr>
          <p:spPr bwMode="auto">
            <a:xfrm>
              <a:off x="2832" y="2496"/>
              <a:ext cx="528" cy="1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1" name="Oval 15"/>
            <p:cNvSpPr>
              <a:spLocks noChangeArrowheads="1"/>
            </p:cNvSpPr>
            <p:nvPr/>
          </p:nvSpPr>
          <p:spPr bwMode="auto">
            <a:xfrm>
              <a:off x="2688" y="3072"/>
              <a:ext cx="528" cy="192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2" name="Oval 16"/>
            <p:cNvSpPr>
              <a:spLocks noChangeArrowheads="1"/>
            </p:cNvSpPr>
            <p:nvPr/>
          </p:nvSpPr>
          <p:spPr bwMode="auto">
            <a:xfrm>
              <a:off x="2976" y="2688"/>
              <a:ext cx="384" cy="144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3" name="Oval 17"/>
            <p:cNvSpPr>
              <a:spLocks noChangeArrowheads="1"/>
            </p:cNvSpPr>
            <p:nvPr/>
          </p:nvSpPr>
          <p:spPr bwMode="auto">
            <a:xfrm>
              <a:off x="2976" y="2832"/>
              <a:ext cx="384" cy="144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4" name="Oval 18"/>
            <p:cNvSpPr>
              <a:spLocks noChangeArrowheads="1"/>
            </p:cNvSpPr>
            <p:nvPr/>
          </p:nvSpPr>
          <p:spPr bwMode="auto">
            <a:xfrm>
              <a:off x="2784" y="3312"/>
              <a:ext cx="384" cy="144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5" name="Oval 19"/>
            <p:cNvSpPr>
              <a:spLocks noChangeArrowheads="1"/>
            </p:cNvSpPr>
            <p:nvPr/>
          </p:nvSpPr>
          <p:spPr bwMode="auto">
            <a:xfrm>
              <a:off x="2784" y="3504"/>
              <a:ext cx="432" cy="288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6" name="Oval 20"/>
            <p:cNvSpPr>
              <a:spLocks noChangeArrowheads="1"/>
            </p:cNvSpPr>
            <p:nvPr/>
          </p:nvSpPr>
          <p:spPr bwMode="auto">
            <a:xfrm>
              <a:off x="2832" y="3792"/>
              <a:ext cx="336" cy="96"/>
            </a:xfrm>
            <a:prstGeom prst="ellips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7" name="Line 21"/>
            <p:cNvSpPr>
              <a:spLocks noChangeShapeType="1"/>
            </p:cNvSpPr>
            <p:nvPr/>
          </p:nvSpPr>
          <p:spPr bwMode="auto">
            <a:xfrm>
              <a:off x="3072" y="1200"/>
              <a:ext cx="57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8" name="Line 22"/>
            <p:cNvSpPr>
              <a:spLocks noChangeShapeType="1"/>
            </p:cNvSpPr>
            <p:nvPr/>
          </p:nvSpPr>
          <p:spPr bwMode="auto">
            <a:xfrm>
              <a:off x="3072" y="1342"/>
              <a:ext cx="57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59" name="Line 23"/>
            <p:cNvSpPr>
              <a:spLocks noChangeShapeType="1"/>
            </p:cNvSpPr>
            <p:nvPr/>
          </p:nvSpPr>
          <p:spPr bwMode="auto">
            <a:xfrm>
              <a:off x="3504" y="1488"/>
              <a:ext cx="14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0" name="Line 24"/>
            <p:cNvSpPr>
              <a:spLocks noChangeShapeType="1"/>
            </p:cNvSpPr>
            <p:nvPr/>
          </p:nvSpPr>
          <p:spPr bwMode="auto">
            <a:xfrm>
              <a:off x="3216" y="1680"/>
              <a:ext cx="576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1" name="Line 25"/>
            <p:cNvSpPr>
              <a:spLocks noChangeShapeType="1"/>
            </p:cNvSpPr>
            <p:nvPr/>
          </p:nvSpPr>
          <p:spPr bwMode="auto">
            <a:xfrm>
              <a:off x="3552" y="1768"/>
              <a:ext cx="14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2" name="Line 26"/>
            <p:cNvSpPr>
              <a:spLocks noChangeShapeType="1"/>
            </p:cNvSpPr>
            <p:nvPr/>
          </p:nvSpPr>
          <p:spPr bwMode="auto">
            <a:xfrm>
              <a:off x="3456" y="2160"/>
              <a:ext cx="19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3" name="Line 27"/>
            <p:cNvSpPr>
              <a:spLocks noChangeShapeType="1"/>
            </p:cNvSpPr>
            <p:nvPr/>
          </p:nvSpPr>
          <p:spPr bwMode="auto">
            <a:xfrm>
              <a:off x="3360" y="2586"/>
              <a:ext cx="28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4" name="Line 28"/>
            <p:cNvSpPr>
              <a:spLocks noChangeShapeType="1"/>
            </p:cNvSpPr>
            <p:nvPr/>
          </p:nvSpPr>
          <p:spPr bwMode="auto">
            <a:xfrm>
              <a:off x="3360" y="2760"/>
              <a:ext cx="28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5" name="Line 29"/>
            <p:cNvSpPr>
              <a:spLocks noChangeShapeType="1"/>
            </p:cNvSpPr>
            <p:nvPr/>
          </p:nvSpPr>
          <p:spPr bwMode="auto">
            <a:xfrm>
              <a:off x="3360" y="2902"/>
              <a:ext cx="288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6" name="Line 30"/>
            <p:cNvSpPr>
              <a:spLocks noChangeShapeType="1"/>
            </p:cNvSpPr>
            <p:nvPr/>
          </p:nvSpPr>
          <p:spPr bwMode="auto">
            <a:xfrm>
              <a:off x="3216" y="3168"/>
              <a:ext cx="432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7" name="Line 31"/>
            <p:cNvSpPr>
              <a:spLocks noChangeShapeType="1"/>
            </p:cNvSpPr>
            <p:nvPr/>
          </p:nvSpPr>
          <p:spPr bwMode="auto">
            <a:xfrm>
              <a:off x="3174" y="3380"/>
              <a:ext cx="47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8" name="Line 32"/>
            <p:cNvSpPr>
              <a:spLocks noChangeShapeType="1"/>
            </p:cNvSpPr>
            <p:nvPr/>
          </p:nvSpPr>
          <p:spPr bwMode="auto">
            <a:xfrm>
              <a:off x="3216" y="3648"/>
              <a:ext cx="47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69" name="Line 33"/>
            <p:cNvSpPr>
              <a:spLocks noChangeShapeType="1"/>
            </p:cNvSpPr>
            <p:nvPr/>
          </p:nvSpPr>
          <p:spPr bwMode="auto">
            <a:xfrm>
              <a:off x="3168" y="3840"/>
              <a:ext cx="474" cy="0"/>
            </a:xfrm>
            <a:prstGeom prst="line">
              <a:avLst/>
            </a:prstGeom>
            <a:noFill/>
            <a:ln w="3175">
              <a:solidFill>
                <a:srgbClr val="000000"/>
              </a:solidFill>
              <a:round/>
              <a:headEnd/>
              <a:tailEnd/>
            </a:ln>
          </p:spPr>
          <p:txBody>
            <a:bodyPr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0" name="Rectangle 34"/>
            <p:cNvSpPr>
              <a:spLocks noChangeArrowheads="1"/>
            </p:cNvSpPr>
            <p:nvPr/>
          </p:nvSpPr>
          <p:spPr bwMode="auto">
            <a:xfrm>
              <a:off x="3636" y="1174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1" name="Rectangle 35"/>
            <p:cNvSpPr>
              <a:spLocks noChangeArrowheads="1"/>
            </p:cNvSpPr>
            <p:nvPr/>
          </p:nvSpPr>
          <p:spPr bwMode="auto">
            <a:xfrm>
              <a:off x="3636" y="1314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2" name="Rectangle 36"/>
            <p:cNvSpPr>
              <a:spLocks noChangeArrowheads="1"/>
            </p:cNvSpPr>
            <p:nvPr/>
          </p:nvSpPr>
          <p:spPr bwMode="auto">
            <a:xfrm>
              <a:off x="3636" y="1462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3" name="Rectangle 37"/>
            <p:cNvSpPr>
              <a:spLocks noChangeArrowheads="1"/>
            </p:cNvSpPr>
            <p:nvPr/>
          </p:nvSpPr>
          <p:spPr bwMode="auto">
            <a:xfrm>
              <a:off x="3636" y="1654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4" name="Rectangle 38"/>
            <p:cNvSpPr>
              <a:spLocks noChangeArrowheads="1"/>
            </p:cNvSpPr>
            <p:nvPr/>
          </p:nvSpPr>
          <p:spPr bwMode="auto">
            <a:xfrm>
              <a:off x="3636" y="1744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5" name="Rectangle 39"/>
            <p:cNvSpPr>
              <a:spLocks noChangeArrowheads="1"/>
            </p:cNvSpPr>
            <p:nvPr/>
          </p:nvSpPr>
          <p:spPr bwMode="auto">
            <a:xfrm>
              <a:off x="3636" y="2134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6" name="Rectangle 40"/>
            <p:cNvSpPr>
              <a:spLocks noChangeArrowheads="1"/>
            </p:cNvSpPr>
            <p:nvPr/>
          </p:nvSpPr>
          <p:spPr bwMode="auto">
            <a:xfrm>
              <a:off x="3636" y="2562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7" name="Rectangle 41"/>
            <p:cNvSpPr>
              <a:spLocks noChangeArrowheads="1"/>
            </p:cNvSpPr>
            <p:nvPr/>
          </p:nvSpPr>
          <p:spPr bwMode="auto">
            <a:xfrm>
              <a:off x="3636" y="2734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8" name="Rectangle 42"/>
            <p:cNvSpPr>
              <a:spLocks noChangeArrowheads="1"/>
            </p:cNvSpPr>
            <p:nvPr/>
          </p:nvSpPr>
          <p:spPr bwMode="auto">
            <a:xfrm>
              <a:off x="3636" y="2876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79" name="Rectangle 43"/>
            <p:cNvSpPr>
              <a:spLocks noChangeArrowheads="1"/>
            </p:cNvSpPr>
            <p:nvPr/>
          </p:nvSpPr>
          <p:spPr bwMode="auto">
            <a:xfrm>
              <a:off x="3636" y="3140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80" name="Rectangle 44"/>
            <p:cNvSpPr>
              <a:spLocks noChangeArrowheads="1"/>
            </p:cNvSpPr>
            <p:nvPr/>
          </p:nvSpPr>
          <p:spPr bwMode="auto">
            <a:xfrm>
              <a:off x="3636" y="3352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81" name="Rectangle 45"/>
            <p:cNvSpPr>
              <a:spLocks noChangeArrowheads="1"/>
            </p:cNvSpPr>
            <p:nvPr/>
          </p:nvSpPr>
          <p:spPr bwMode="auto">
            <a:xfrm>
              <a:off x="3636" y="3624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82" name="Rectangle 46"/>
            <p:cNvSpPr>
              <a:spLocks noChangeArrowheads="1"/>
            </p:cNvSpPr>
            <p:nvPr/>
          </p:nvSpPr>
          <p:spPr bwMode="auto">
            <a:xfrm>
              <a:off x="3636" y="3814"/>
              <a:ext cx="192" cy="48"/>
            </a:xfrm>
            <a:prstGeom prst="rect">
              <a:avLst/>
            </a:prstGeom>
            <a:solidFill>
              <a:srgbClr val="CCECFF"/>
            </a:solidFill>
            <a:ln w="3175">
              <a:solidFill>
                <a:srgbClr val="000000"/>
              </a:solidFill>
              <a:miter lim="800000"/>
              <a:headEnd/>
              <a:tailEnd/>
            </a:ln>
          </p:spPr>
          <p:txBody>
            <a:bodyPr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83" name="Rectangle 47"/>
            <p:cNvSpPr>
              <a:spLocks noChangeArrowheads="1"/>
            </p:cNvSpPr>
            <p:nvPr/>
          </p:nvSpPr>
          <p:spPr bwMode="auto">
            <a:xfrm>
              <a:off x="2304" y="816"/>
              <a:ext cx="2640" cy="3264"/>
            </a:xfrm>
            <a:prstGeom prst="rect">
              <a:avLst/>
            </a:prstGeom>
            <a:noFill/>
            <a:ln w="12700">
              <a:solidFill>
                <a:srgbClr val="000000"/>
              </a:solidFill>
              <a:miter lim="800000"/>
              <a:headEnd/>
              <a:tailEnd/>
            </a:ln>
          </p:spPr>
          <p:txBody>
            <a:bodyPr wrap="none" anchor="ctr">
              <a:spAutoFit/>
            </a:bodyPr>
            <a:lstStyle/>
            <a:p>
              <a:pPr marL="0" marR="0" lvl="0" indent="0" algn="l" defTabSz="914400" rtl="0" eaLnBrk="1" fontAlgn="base" latinLnBrk="1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1" lang="ko-KR" altLang="en-US" sz="9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굴림" pitchFamily="50" charset="-127"/>
                <a:ea typeface="굴림" pitchFamily="50" charset="-127"/>
                <a:cs typeface="+mn-cs"/>
              </a:endParaRPr>
            </a:p>
          </p:txBody>
        </p:sp>
        <p:sp>
          <p:nvSpPr>
            <p:cNvPr id="184" name="Text Box 48"/>
            <p:cNvSpPr txBox="1">
              <a:spLocks noChangeArrowheads="1"/>
            </p:cNvSpPr>
            <p:nvPr/>
          </p:nvSpPr>
          <p:spPr bwMode="auto">
            <a:xfrm>
              <a:off x="3160" y="877"/>
              <a:ext cx="729" cy="213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1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굴림" pitchFamily="50" charset="-127"/>
                <a:buNone/>
                <a:tabLst/>
                <a:defRPr/>
              </a:pPr>
              <a:r>
                <a:rPr kumimoji="0" lang="en-US" altLang="ko-KR" sz="1200" b="0" i="0" u="sng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돋움" pitchFamily="50" charset="-127"/>
                  <a:cs typeface="+mn-cs"/>
                </a:rPr>
                <a:t>Tree Diagram</a:t>
              </a:r>
            </a:p>
          </p:txBody>
        </p:sp>
        <p:sp>
          <p:nvSpPr>
            <p:cNvPr id="185" name="Text Box 49"/>
            <p:cNvSpPr txBox="1">
              <a:spLocks noChangeArrowheads="1"/>
            </p:cNvSpPr>
            <p:nvPr/>
          </p:nvSpPr>
          <p:spPr bwMode="auto">
            <a:xfrm>
              <a:off x="4224" y="1065"/>
              <a:ext cx="440" cy="212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굴림" pitchFamily="50" charset="-127"/>
                <a:buNone/>
                <a:tabLst/>
                <a:defRPr/>
              </a:pPr>
              <a:r>
                <a:rPr kumimoji="0" lang="ko-KR" altLang="en-US" sz="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돋움" pitchFamily="50" charset="-127"/>
                  <a:cs typeface="+mn-cs"/>
                </a:rPr>
                <a:t>과제명  </a:t>
              </a:r>
              <a:r>
                <a:rPr kumimoji="0" lang="en-US" altLang="ko-KR" sz="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돋움" pitchFamily="50" charset="-127"/>
                  <a:cs typeface="+mn-cs"/>
                </a:rPr>
                <a:t>: *** 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굴림" pitchFamily="50" charset="-127"/>
                <a:buNone/>
                <a:tabLst/>
                <a:defRPr/>
              </a:pPr>
              <a:r>
                <a:rPr kumimoji="0" lang="ko-KR" altLang="en-US" sz="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돋움" pitchFamily="50" charset="-127"/>
                  <a:cs typeface="+mn-cs"/>
                </a:rPr>
                <a:t>작성자  </a:t>
              </a:r>
              <a:r>
                <a:rPr kumimoji="0" lang="en-US" altLang="ko-KR" sz="600" b="0" i="0" u="none" strike="noStrike" kern="120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Arial Narrow" pitchFamily="34" charset="0"/>
                  <a:ea typeface="돋움" pitchFamily="50" charset="-127"/>
                  <a:cs typeface="+mn-cs"/>
                </a:rPr>
                <a:t>: ***</a:t>
              </a:r>
              <a:endParaRPr kumimoji="0" lang="ko-KR" altLang="en-US" sz="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 Narrow" pitchFamily="34" charset="0"/>
                <a:ea typeface="돋움" pitchFamily="50" charset="-127"/>
                <a:cs typeface="+mn-cs"/>
              </a:endParaRPr>
            </a:p>
          </p:txBody>
        </p:sp>
      </p:grpSp>
      <p:sp>
        <p:nvSpPr>
          <p:cNvPr id="132" name="Oval 62"/>
          <p:cNvSpPr>
            <a:spLocks noChangeArrowheads="1"/>
          </p:cNvSpPr>
          <p:nvPr/>
        </p:nvSpPr>
        <p:spPr bwMode="auto">
          <a:xfrm>
            <a:off x="7308879" y="3448071"/>
            <a:ext cx="215900" cy="720725"/>
          </a:xfrm>
          <a:prstGeom prst="ellipse">
            <a:avLst/>
          </a:prstGeom>
          <a:noFill/>
          <a:ln w="12700">
            <a:solidFill>
              <a:srgbClr val="FF3300"/>
            </a:solidFill>
            <a:round/>
            <a:headEnd/>
            <a:tailEnd/>
          </a:ln>
        </p:spPr>
        <p:txBody>
          <a:bodyPr anchor="ctr">
            <a:spAutoFit/>
          </a:bodyPr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33" name="Freeform 63"/>
          <p:cNvSpPr>
            <a:spLocks/>
          </p:cNvSpPr>
          <p:nvPr/>
        </p:nvSpPr>
        <p:spPr bwMode="auto">
          <a:xfrm rot="217212" flipH="1">
            <a:off x="5224492" y="4365646"/>
            <a:ext cx="431800" cy="1295400"/>
          </a:xfrm>
          <a:custGeom>
            <a:avLst/>
            <a:gdLst>
              <a:gd name="T0" fmla="*/ 45 w 235"/>
              <a:gd name="T1" fmla="*/ 0 h 545"/>
              <a:gd name="T2" fmla="*/ 227 w 235"/>
              <a:gd name="T3" fmla="*/ 318 h 545"/>
              <a:gd name="T4" fmla="*/ 0 w 235"/>
              <a:gd name="T5" fmla="*/ 545 h 545"/>
              <a:gd name="T6" fmla="*/ 0 60000 65536"/>
              <a:gd name="T7" fmla="*/ 0 60000 65536"/>
              <a:gd name="T8" fmla="*/ 0 60000 65536"/>
              <a:gd name="T9" fmla="*/ 0 w 235"/>
              <a:gd name="T10" fmla="*/ 0 h 545"/>
              <a:gd name="T11" fmla="*/ 235 w 235"/>
              <a:gd name="T12" fmla="*/ 545 h 545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35" h="545">
                <a:moveTo>
                  <a:pt x="45" y="0"/>
                </a:moveTo>
                <a:cubicBezTo>
                  <a:pt x="140" y="113"/>
                  <a:pt x="235" y="227"/>
                  <a:pt x="227" y="318"/>
                </a:cubicBezTo>
                <a:cubicBezTo>
                  <a:pt x="219" y="409"/>
                  <a:pt x="109" y="477"/>
                  <a:pt x="0" y="545"/>
                </a:cubicBezTo>
              </a:path>
            </a:pathLst>
          </a:custGeom>
          <a:noFill/>
          <a:ln w="9525">
            <a:solidFill>
              <a:srgbClr val="CC0000"/>
            </a:solidFill>
            <a:round/>
            <a:headEnd type="triangle" w="med" len="med"/>
            <a:tailEnd type="triangle" w="med" len="med"/>
          </a:ln>
        </p:spPr>
        <p:txBody>
          <a:bodyPr wrap="none"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34" name="모서리가 둥근 사각형 설명선 133"/>
          <p:cNvSpPr>
            <a:spLocks noChangeArrowheads="1"/>
          </p:cNvSpPr>
          <p:nvPr/>
        </p:nvSpPr>
        <p:spPr bwMode="auto">
          <a:xfrm flipH="1">
            <a:off x="7331104" y="1911371"/>
            <a:ext cx="1152525" cy="503238"/>
          </a:xfrm>
          <a:prstGeom prst="wedgeRoundRectCallout">
            <a:avLst>
              <a:gd name="adj1" fmla="val 73699"/>
              <a:gd name="adj2" fmla="val 89815"/>
              <a:gd name="adj3" fmla="val 16667"/>
            </a:avLst>
          </a:prstGeom>
          <a:solidFill>
            <a:srgbClr val="BBE0E3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기능전개에 의한 핵심 기술 도출</a:t>
            </a:r>
            <a:endParaRPr kumimoji="1" lang="en-US" altLang="ko-KR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5" name="직사각형 120"/>
          <p:cNvSpPr>
            <a:spLocks noChangeArrowheads="1"/>
          </p:cNvSpPr>
          <p:nvPr/>
        </p:nvSpPr>
        <p:spPr bwMode="auto">
          <a:xfrm>
            <a:off x="6681817" y="2422546"/>
            <a:ext cx="360362" cy="3671888"/>
          </a:xfrm>
          <a:prstGeom prst="rect">
            <a:avLst/>
          </a:prstGeom>
          <a:noFill/>
          <a:ln w="25400" algn="ctr">
            <a:solidFill>
              <a:srgbClr val="89A4A7"/>
            </a:solidFill>
            <a:prstDash val="sysDot"/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1" lang="ko-KR" altLang="en-US" sz="9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굴림" pitchFamily="50" charset="-127"/>
              <a:ea typeface="굴림" pitchFamily="50" charset="-127"/>
              <a:cs typeface="+mn-cs"/>
            </a:endParaRPr>
          </a:p>
        </p:txBody>
      </p:sp>
      <p:sp>
        <p:nvSpPr>
          <p:cNvPr id="136" name="모서리가 둥근 사각형 설명선 135"/>
          <p:cNvSpPr>
            <a:spLocks noChangeArrowheads="1"/>
          </p:cNvSpPr>
          <p:nvPr/>
        </p:nvSpPr>
        <p:spPr bwMode="auto">
          <a:xfrm flipH="1">
            <a:off x="8147079" y="3995759"/>
            <a:ext cx="1150938" cy="360362"/>
          </a:xfrm>
          <a:prstGeom prst="wedgeRoundRectCallout">
            <a:avLst>
              <a:gd name="adj1" fmla="val 45912"/>
              <a:gd name="adj2" fmla="val 157000"/>
              <a:gd name="adj3" fmla="val 16667"/>
            </a:avLst>
          </a:prstGeom>
          <a:solidFill>
            <a:srgbClr val="BBE0E3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개발계획</a:t>
            </a:r>
            <a:endParaRPr kumimoji="1" lang="en-US" altLang="ko-KR" sz="900" b="1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(Milestone)</a:t>
            </a:r>
          </a:p>
        </p:txBody>
      </p:sp>
      <p:sp>
        <p:nvSpPr>
          <p:cNvPr id="137" name="모서리가 둥근 사각형 설명선 136"/>
          <p:cNvSpPr>
            <a:spLocks noChangeArrowheads="1"/>
          </p:cNvSpPr>
          <p:nvPr/>
        </p:nvSpPr>
        <p:spPr bwMode="auto">
          <a:xfrm flipH="1">
            <a:off x="4649817" y="5853134"/>
            <a:ext cx="1152525" cy="647700"/>
          </a:xfrm>
          <a:prstGeom prst="wedgeRoundRectCallout">
            <a:avLst>
              <a:gd name="adj1" fmla="val 3894"/>
              <a:gd name="adj2" fmla="val -121949"/>
              <a:gd name="adj3" fmla="val 16667"/>
            </a:avLst>
          </a:prstGeom>
          <a:solidFill>
            <a:srgbClr val="BBE0E3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기능간의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contradiction</a:t>
            </a:r>
          </a:p>
          <a:p>
            <a:pPr marL="0" marR="0" lvl="0" indent="0" algn="ctr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→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TRIZ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로 해결</a:t>
            </a:r>
            <a:endParaRPr kumimoji="1" lang="en-US" altLang="ko-KR" sz="9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8" name="모서리가 둥근 사각형 설명선 137"/>
          <p:cNvSpPr>
            <a:spLocks noChangeArrowheads="1"/>
          </p:cNvSpPr>
          <p:nvPr/>
        </p:nvSpPr>
        <p:spPr bwMode="auto">
          <a:xfrm flipH="1">
            <a:off x="7183467" y="2709884"/>
            <a:ext cx="2143125" cy="647700"/>
          </a:xfrm>
          <a:prstGeom prst="wedgeRoundRectCallout">
            <a:avLst>
              <a:gd name="adj1" fmla="val 24347"/>
              <a:gd name="adj2" fmla="val 67880"/>
              <a:gd name="adj3" fmla="val 16667"/>
            </a:avLst>
          </a:prstGeom>
          <a:solidFill>
            <a:srgbClr val="BBE0E3"/>
          </a:solidFill>
          <a:ln w="25400" algn="ctr">
            <a:solidFill>
              <a:srgbClr val="89A4A7"/>
            </a:solidFill>
            <a:miter lim="800000"/>
            <a:headEnd/>
            <a:tailEnd/>
          </a:ln>
        </p:spPr>
        <p:txBody>
          <a:bodyPr anchor="ctr"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Parameter &amp; Spec → Score Card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경쟁사 수준 비교</a:t>
            </a:r>
          </a:p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- 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측정 </a:t>
            </a:r>
            <a:r>
              <a:rPr kumimoji="1" lang="en-US" altLang="ko-KR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Parameter/</a:t>
            </a:r>
            <a:r>
              <a:rPr kumimoji="1" lang="ko-KR" altLang="en-US" sz="9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평가방법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[1]-③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Technology Tree – </a:t>
            </a:r>
            <a:r>
              <a:rPr lang="ko-KR" altLang="en-US" sz="1600" b="1" dirty="0">
                <a:latin typeface="맑은 고딕" pitchFamily="50" charset="-127"/>
                <a:ea typeface="맑은 고딕" pitchFamily="50" charset="-127"/>
              </a:rPr>
              <a:t>연구개발 과제 계획 수립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 animBg="1"/>
      <p:bldP spid="133" grpId="0" animBg="1"/>
      <p:bldP spid="136" grpId="0" animBg="1"/>
      <p:bldP spid="137" grpId="0" animBg="1"/>
      <p:bldP spid="138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TextBox 324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[2] </a:t>
            </a:r>
            <a:r>
              <a:rPr lang="ko-KR" altLang="en-US" sz="2000" b="1" dirty="0">
                <a:latin typeface="맑은 고딕" pitchFamily="50" charset="-127"/>
                <a:ea typeface="맑은 고딕" pitchFamily="50" charset="-127"/>
              </a:rPr>
              <a:t>과제수행 </a:t>
            </a:r>
            <a:r>
              <a:rPr lang="en-US" altLang="ko-KR" sz="2000" b="1" dirty="0">
                <a:latin typeface="맑은 고딕" pitchFamily="50" charset="-127"/>
                <a:ea typeface="맑은 고딕" pitchFamily="50" charset="-127"/>
              </a:rPr>
              <a:t>(Project Management)</a:t>
            </a:r>
            <a:endParaRPr lang="ko-KR" altLang="en-US" sz="2000" b="1" dirty="0"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4" name="직사각형 8"/>
          <p:cNvSpPr>
            <a:spLocks noChangeArrowheads="1"/>
          </p:cNvSpPr>
          <p:nvPr/>
        </p:nvSpPr>
        <p:spPr bwMode="auto">
          <a:xfrm>
            <a:off x="3968757" y="1214422"/>
            <a:ext cx="216918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②~④ 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DOE I/II/III 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5" name="직사각형 13"/>
          <p:cNvSpPr>
            <a:spLocks noChangeArrowheads="1"/>
          </p:cNvSpPr>
          <p:nvPr/>
        </p:nvSpPr>
        <p:spPr bwMode="auto">
          <a:xfrm>
            <a:off x="754032" y="1214422"/>
            <a:ext cx="2496196" cy="64633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①,⑦ 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Basic Statistics/</a:t>
            </a:r>
          </a:p>
          <a:p>
            <a:pPr lvl="0"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      Data Analysis 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6" name="직사각형 8"/>
          <p:cNvSpPr>
            <a:spLocks noChangeArrowheads="1"/>
          </p:cNvSpPr>
          <p:nvPr/>
        </p:nvSpPr>
        <p:spPr bwMode="auto">
          <a:xfrm>
            <a:off x="6611948" y="1214422"/>
            <a:ext cx="3001719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kumimoji="1" lang="en-US" altLang="ko-KR" sz="18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맑은 고딕" pitchFamily="50" charset="-127"/>
                <a:ea typeface="맑은 고딕" pitchFamily="50" charset="-127"/>
                <a:cs typeface="+mn-cs"/>
              </a:rPr>
              <a:t>⑤ 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Research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 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Data Mining 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7" name="직사각형 12"/>
          <p:cNvSpPr>
            <a:spLocks noChangeArrowheads="1"/>
          </p:cNvSpPr>
          <p:nvPr/>
        </p:nvSpPr>
        <p:spPr bwMode="auto">
          <a:xfrm>
            <a:off x="4040195" y="1643050"/>
            <a:ext cx="2214563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연구개발 기간단축을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위한 실험계획법</a:t>
            </a:r>
          </a:p>
        </p:txBody>
      </p:sp>
      <p:sp>
        <p:nvSpPr>
          <p:cNvPr id="8" name="직사각형 12"/>
          <p:cNvSpPr>
            <a:spLocks noChangeArrowheads="1"/>
          </p:cNvSpPr>
          <p:nvPr/>
        </p:nvSpPr>
        <p:spPr bwMode="auto">
          <a:xfrm>
            <a:off x="7069166" y="1619207"/>
            <a:ext cx="2043112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축적된 연구데이터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탐색적 활용법</a:t>
            </a:r>
          </a:p>
        </p:txBody>
      </p:sp>
      <p:sp>
        <p:nvSpPr>
          <p:cNvPr id="9" name="직사각형 12"/>
          <p:cNvSpPr>
            <a:spLocks noChangeArrowheads="1"/>
          </p:cNvSpPr>
          <p:nvPr/>
        </p:nvSpPr>
        <p:spPr bwMode="auto">
          <a:xfrm>
            <a:off x="1111222" y="1976433"/>
            <a:ext cx="235743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연구자가 꼭 알아야 할 </a:t>
            </a:r>
            <a:endParaRPr lang="en-US" altLang="ko-KR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기초통계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분석</a:t>
            </a:r>
          </a:p>
        </p:txBody>
      </p:sp>
      <p:sp>
        <p:nvSpPr>
          <p:cNvPr id="12" name="직사각형 8"/>
          <p:cNvSpPr>
            <a:spLocks noChangeArrowheads="1"/>
          </p:cNvSpPr>
          <p:nvPr/>
        </p:nvSpPr>
        <p:spPr bwMode="auto">
          <a:xfrm>
            <a:off x="3728104" y="4783622"/>
            <a:ext cx="2526654" cy="369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⑥ 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강건설계</a:t>
            </a:r>
            <a:r>
              <a:rPr lang="en-US" altLang="ko-KR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8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공차설계 </a:t>
            </a:r>
            <a:endParaRPr kumimoji="1" lang="ko-KR" altLang="en-US" sz="1800" b="1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맑은 고딕" pitchFamily="50" charset="-127"/>
              <a:ea typeface="맑은 고딕" pitchFamily="50" charset="-127"/>
              <a:cs typeface="+mn-cs"/>
            </a:endParaRPr>
          </a:p>
        </p:txBody>
      </p:sp>
      <p:sp>
        <p:nvSpPr>
          <p:cNvPr id="13" name="직사각형 12"/>
          <p:cNvSpPr>
            <a:spLocks noChangeArrowheads="1"/>
          </p:cNvSpPr>
          <p:nvPr/>
        </p:nvSpPr>
        <p:spPr bwMode="auto">
          <a:xfrm>
            <a:off x="3942418" y="5188407"/>
            <a:ext cx="2286016" cy="7386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양산현장에서 고품질 생산 조건의 조기 확보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,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  <a:p>
            <a:pPr lvl="0" algn="ctr">
              <a:defRPr/>
            </a:pPr>
            <a:r>
              <a:rPr lang="ko-KR" altLang="en-US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안정적인 품질 구현 </a:t>
            </a:r>
            <a:r>
              <a:rPr lang="en-US" altLang="ko-KR" sz="1400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!!</a:t>
            </a:r>
            <a:endParaRPr lang="ko-KR" altLang="en-US" sz="1400" dirty="0">
              <a:solidFill>
                <a:srgbClr val="000000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pic>
        <p:nvPicPr>
          <p:cNvPr id="14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396974" y="2643182"/>
            <a:ext cx="1571636" cy="18564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5" name="Picture 2" descr="http://microsite.sartorius.com/uploads/pics/logo_DoE_RGB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111618" y="2214554"/>
            <a:ext cx="1974618" cy="1925253"/>
          </a:xfrm>
          <a:prstGeom prst="rect">
            <a:avLst/>
          </a:prstGeom>
          <a:noFill/>
        </p:spPr>
      </p:pic>
      <p:pic>
        <p:nvPicPr>
          <p:cNvPr id="16" name="Picture 8" descr="http://www.robustmb.com/wp-content/uploads/2013/07/TABLA-robust-ingles.jpg"/>
          <p:cNvPicPr>
            <a:picLocks noChangeAspect="1" noChangeArrowheads="1"/>
          </p:cNvPicPr>
          <p:nvPr/>
        </p:nvPicPr>
        <p:blipFill rotWithShape="1">
          <a:blip r:embed="rId4" cstate="print"/>
          <a:srcRect l="3878" r="8019"/>
          <a:stretch/>
        </p:blipFill>
        <p:spPr bwMode="auto">
          <a:xfrm>
            <a:off x="6826262" y="4857760"/>
            <a:ext cx="2214578" cy="1690456"/>
          </a:xfrm>
          <a:prstGeom prst="rect">
            <a:avLst/>
          </a:prstGeom>
          <a:noFill/>
        </p:spPr>
      </p:pic>
      <p:pic>
        <p:nvPicPr>
          <p:cNvPr id="92161" name="Picture 1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6611948" y="2340082"/>
            <a:ext cx="2900370" cy="16741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107" name="Picture 3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611288" y="3214686"/>
            <a:ext cx="2318843" cy="2739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그림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5998" y="3286124"/>
            <a:ext cx="3926381" cy="2902107"/>
          </a:xfrm>
          <a:prstGeom prst="rect">
            <a:avLst/>
          </a:prstGeom>
        </p:spPr>
      </p:pic>
      <p:sp>
        <p:nvSpPr>
          <p:cNvPr id="6" name="모서리가 둥근 직사각형 5"/>
          <p:cNvSpPr/>
          <p:nvPr/>
        </p:nvSpPr>
        <p:spPr>
          <a:xfrm>
            <a:off x="574714" y="1045788"/>
            <a:ext cx="8603166" cy="1714512"/>
          </a:xfrm>
          <a:prstGeom prst="roundRect">
            <a:avLst>
              <a:gd name="adj" fmla="val 6321"/>
            </a:avLst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70753" tIns="35376" rIns="70753" bIns="35376" anchor="t" anchorCtr="0"/>
          <a:lstStyle/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맑은 고딕" pitchFamily="50" charset="-127"/>
              <a:buChar char="□"/>
              <a:defRPr/>
            </a:pP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</a:rPr>
              <a:t> 통계적 기법 활용해 연구개발 데이터의 올바른 분석 및 정확한 정보 확보</a:t>
            </a:r>
            <a:endParaRPr lang="en-US" altLang="ko-KR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맑은 고딕" pitchFamily="50" charset="-127"/>
              <a:buChar char="□"/>
              <a:defRPr/>
            </a:pPr>
            <a:r>
              <a:rPr lang="en-US" altLang="ko-KR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800" b="1" dirty="0">
                <a:solidFill>
                  <a:schemeClr val="tx1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잘못된 의사결정으로 인한 실패비용 최소화 및 연구개발 기간 단축</a:t>
            </a:r>
            <a:endParaRPr lang="en-US" altLang="ko-KR" sz="1800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맑은 고딕" pitchFamily="50" charset="-127"/>
              <a:buChar char="□"/>
              <a:defRPr/>
            </a:pPr>
            <a:endParaRPr lang="en-US" altLang="ko-KR" sz="1572" b="1" dirty="0">
              <a:solidFill>
                <a:schemeClr val="tx1"/>
              </a:solidFill>
              <a:latin typeface="맑은 고딕" pitchFamily="50" charset="-127"/>
              <a:ea typeface="맑은 고딕" pitchFamily="50" charset="-127"/>
              <a:sym typeface="Wingdings" panose="05000000000000000000" pitchFamily="2" charset="2"/>
            </a:endParaRPr>
          </a:p>
          <a:p>
            <a:pPr algn="ctr" fontAlgn="base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defRPr/>
            </a:pP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“ 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이 실험 결과가 확실합니까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? </a:t>
            </a:r>
            <a:r>
              <a:rPr lang="ko-KR" altLang="en-US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다시 해도 그대로 나와요</a:t>
            </a:r>
            <a:r>
              <a:rPr lang="en-US" altLang="ko-KR" sz="2000" b="1" dirty="0">
                <a:solidFill>
                  <a:srgbClr val="3333CC"/>
                </a:solidFill>
                <a:latin typeface="맑은 고딕" pitchFamily="50" charset="-127"/>
                <a:ea typeface="맑은 고딕" pitchFamily="50" charset="-127"/>
                <a:sym typeface="Wingdings" panose="05000000000000000000" pitchFamily="2" charset="2"/>
              </a:rPr>
              <a:t>? ”</a:t>
            </a:r>
            <a:endParaRPr lang="en-US" altLang="ko-KR" sz="2000" b="1" dirty="0">
              <a:solidFill>
                <a:srgbClr val="3333CC"/>
              </a:solidFill>
              <a:latin typeface="맑은 고딕" pitchFamily="50" charset="-127"/>
              <a:ea typeface="맑은 고딕" pitchFamily="50" charset="-127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611168" y="292586"/>
            <a:ext cx="921550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0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[2]-① Basic Statistics/Data Analysis - 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연구자가 꼭 알아야 할 기초통계</a:t>
            </a:r>
            <a:r>
              <a:rPr lang="en-US" altLang="ko-KR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/</a:t>
            </a:r>
            <a:r>
              <a:rPr lang="ko-KR" altLang="en-US" sz="1600" b="1" dirty="0">
                <a:solidFill>
                  <a:srgbClr val="000000"/>
                </a:solidFill>
                <a:latin typeface="맑은 고딕" pitchFamily="50" charset="-127"/>
                <a:ea typeface="맑은 고딕" pitchFamily="50" charset="-127"/>
              </a:rPr>
              <a:t>데이터 분석</a:t>
            </a:r>
          </a:p>
        </p:txBody>
      </p:sp>
    </p:spTree>
    <p:extLst>
      <p:ext uri="{BB962C8B-B14F-4D97-AF65-F5344CB8AC3E}">
        <p14:creationId xmlns:p14="http://schemas.microsoft.com/office/powerpoint/2010/main" val="1517196928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기본 디자인">
      <a:majorFont>
        <a:latin typeface="굴림"/>
        <a:ea typeface="굴림"/>
        <a:cs typeface=""/>
      </a:majorFont>
      <a:minorFont>
        <a:latin typeface="굴림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31664</TotalTime>
  <Words>2982</Words>
  <Application>Microsoft Office PowerPoint</Application>
  <PresentationFormat>사용자 지정</PresentationFormat>
  <Paragraphs>607</Paragraphs>
  <Slides>34</Slides>
  <Notes>1</Notes>
  <HiddenSlides>0</HiddenSlides>
  <MMClips>0</MMClips>
  <ScaleCrop>false</ScaleCrop>
  <HeadingPairs>
    <vt:vector size="8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포함된 OLE 서버</vt:lpstr>
      </vt:variant>
      <vt:variant>
        <vt:i4>1</vt:i4>
      </vt:variant>
      <vt:variant>
        <vt:lpstr>슬라이드 제목</vt:lpstr>
      </vt:variant>
      <vt:variant>
        <vt:i4>34</vt:i4>
      </vt:variant>
    </vt:vector>
  </HeadingPairs>
  <TitlesOfParts>
    <vt:vector size="42" baseType="lpstr">
      <vt:lpstr>굴림</vt:lpstr>
      <vt:lpstr>맑은 고딕</vt:lpstr>
      <vt:lpstr>Arial</vt:lpstr>
      <vt:lpstr>Arial Narrow</vt:lpstr>
      <vt:lpstr>Times New Roman</vt:lpstr>
      <vt:lpstr>Wingdings 2</vt:lpstr>
      <vt:lpstr>기본 디자인</vt:lpstr>
      <vt:lpstr>슬라이드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>samsung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1</dc:title>
  <dc:creator>SMOT consulting</dc:creator>
  <cp:lastModifiedBy>창범 김</cp:lastModifiedBy>
  <cp:revision>4041</cp:revision>
  <cp:lastPrinted>2015-08-30T00:26:49Z</cp:lastPrinted>
  <dcterms:created xsi:type="dcterms:W3CDTF">2007-08-27T03:02:21Z</dcterms:created>
  <dcterms:modified xsi:type="dcterms:W3CDTF">2025-08-12T01:16:02Z</dcterms:modified>
</cp:coreProperties>
</file>