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462" r:id="rId2"/>
    <p:sldId id="4463" r:id="rId3"/>
    <p:sldId id="4464" r:id="rId4"/>
    <p:sldId id="4465" r:id="rId5"/>
    <p:sldId id="4466" r:id="rId6"/>
    <p:sldId id="4467" r:id="rId7"/>
    <p:sldId id="4468" r:id="rId8"/>
    <p:sldId id="4469" r:id="rId9"/>
    <p:sldId id="4470" r:id="rId10"/>
    <p:sldId id="4471" r:id="rId11"/>
  </p:sldIdLst>
  <p:sldSz cx="10080625" cy="6858000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66FF"/>
    <a:srgbClr val="FFFFCC"/>
    <a:srgbClr val="3333CC"/>
    <a:srgbClr val="FF00FF"/>
    <a:srgbClr val="FFCCFF"/>
    <a:srgbClr val="66FFFF"/>
    <a:srgbClr val="FFFFFF"/>
    <a:srgbClr val="6600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1" autoAdjust="0"/>
    <p:restoredTop sz="79323" autoAdjust="0"/>
  </p:normalViewPr>
  <p:slideViewPr>
    <p:cSldViewPr>
      <p:cViewPr varScale="1">
        <p:scale>
          <a:sx n="74" d="100"/>
          <a:sy n="74" d="100"/>
        </p:scale>
        <p:origin x="1810" y="283"/>
      </p:cViewPr>
      <p:guideLst>
        <p:guide orient="horz" pos="2160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76" y="-96"/>
      </p:cViewPr>
      <p:guideLst>
        <p:guide orient="horz" pos="3224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79683" cy="51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6" tIns="47372" rIns="94746" bIns="47372" numCol="1" anchor="t" anchorCtr="0" compatLnSpc="1">
            <a:prstTxWarp prst="textNoShape">
              <a:avLst/>
            </a:prstTxWarp>
          </a:bodyPr>
          <a:lstStyle>
            <a:lvl1pPr defTabSz="946903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45" y="5"/>
            <a:ext cx="3079682" cy="51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6" tIns="47372" rIns="94746" bIns="47372" numCol="1" anchor="t" anchorCtr="0" compatLnSpc="1">
            <a:prstTxWarp prst="textNoShape">
              <a:avLst/>
            </a:prstTxWarp>
          </a:bodyPr>
          <a:lstStyle>
            <a:lvl1pPr algn="r" defTabSz="946903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720616"/>
            <a:ext cx="3079683" cy="51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6" tIns="47372" rIns="94746" bIns="47372" numCol="1" anchor="b" anchorCtr="0" compatLnSpc="1">
            <a:prstTxWarp prst="textNoShape">
              <a:avLst/>
            </a:prstTxWarp>
          </a:bodyPr>
          <a:lstStyle>
            <a:lvl1pPr defTabSz="946903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45" y="9720616"/>
            <a:ext cx="3079682" cy="51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6" tIns="47372" rIns="94746" bIns="47372" numCol="1" anchor="b" anchorCtr="0" compatLnSpc="1">
            <a:prstTxWarp prst="textNoShape">
              <a:avLst/>
            </a:prstTxWarp>
          </a:bodyPr>
          <a:lstStyle>
            <a:lvl1pPr algn="r" defTabSz="946903">
              <a:defRPr sz="1200" smtClean="0"/>
            </a:lvl1pPr>
          </a:lstStyle>
          <a:p>
            <a:pPr>
              <a:defRPr/>
            </a:pPr>
            <a:fld id="{64FC13DD-6D4E-4ABA-9B08-232D05B953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7976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5"/>
            <a:ext cx="3079683" cy="51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6" tIns="47372" rIns="94746" bIns="47372" numCol="1" anchor="t" anchorCtr="0" compatLnSpc="1">
            <a:prstTxWarp prst="textNoShape">
              <a:avLst/>
            </a:prstTxWarp>
          </a:bodyPr>
          <a:lstStyle>
            <a:lvl1pPr defTabSz="946903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45" y="5"/>
            <a:ext cx="3079682" cy="51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6" tIns="47372" rIns="94746" bIns="47372" numCol="1" anchor="t" anchorCtr="0" compatLnSpc="1">
            <a:prstTxWarp prst="textNoShape">
              <a:avLst/>
            </a:prstTxWarp>
          </a:bodyPr>
          <a:lstStyle>
            <a:lvl1pPr algn="r" defTabSz="946903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1838" y="766763"/>
            <a:ext cx="56419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6" y="4861116"/>
            <a:ext cx="5682923" cy="4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6" tIns="47372" rIns="94746" bIns="47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720616"/>
            <a:ext cx="3079683" cy="51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6" tIns="47372" rIns="94746" bIns="47372" numCol="1" anchor="b" anchorCtr="0" compatLnSpc="1">
            <a:prstTxWarp prst="textNoShape">
              <a:avLst/>
            </a:prstTxWarp>
          </a:bodyPr>
          <a:lstStyle>
            <a:lvl1pPr defTabSz="946903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45" y="9720616"/>
            <a:ext cx="3079682" cy="51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6" tIns="47372" rIns="94746" bIns="47372" numCol="1" anchor="b" anchorCtr="0" compatLnSpc="1">
            <a:prstTxWarp prst="textNoShape">
              <a:avLst/>
            </a:prstTxWarp>
          </a:bodyPr>
          <a:lstStyle>
            <a:lvl1pPr algn="r" defTabSz="946903">
              <a:defRPr sz="1200" smtClean="0"/>
            </a:lvl1pPr>
          </a:lstStyle>
          <a:p>
            <a:pPr>
              <a:defRPr/>
            </a:pPr>
            <a:fld id="{0A66F968-B57A-4B3A-A3FA-4703A7D7C4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236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45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3738" y="365125"/>
            <a:ext cx="869315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9477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629444" y="857232"/>
            <a:ext cx="8821738" cy="0"/>
          </a:xfrm>
          <a:prstGeom prst="line">
            <a:avLst/>
          </a:prstGeom>
          <a:noFill/>
          <a:ln w="76200" cmpd="thickThin">
            <a:solidFill>
              <a:srgbClr val="000099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0" y="6506517"/>
            <a:ext cx="10080625" cy="351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defTabSz="762000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fld id="{751E4C65-2298-4351-8E1D-CC1C8BC76A7D}" type="slidenum">
              <a:rPr lang="de-DE" altLang="ko-KR" sz="1200" b="1" kern="1200">
                <a:solidFill>
                  <a:srgbClr val="000000"/>
                </a:solidFill>
                <a:latin typeface="Arial Narrow" pitchFamily="34" charset="0"/>
                <a:ea typeface="돋움" pitchFamily="50" charset="-127"/>
                <a:cs typeface="+mn-cs"/>
              </a:rPr>
              <a:pPr algn="ctr" defTabSz="762000" rtl="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200" b="1" kern="1200" dirty="0">
              <a:solidFill>
                <a:srgbClr val="000000"/>
              </a:solidFill>
              <a:latin typeface="Arial Narrow" pitchFamily="34" charset="0"/>
              <a:ea typeface="돋움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397634" y="6500834"/>
            <a:ext cx="3035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MOT </a:t>
            </a:r>
            <a:r>
              <a:rPr kumimoji="1" lang="ko-KR" altLang="en-US" sz="105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교육과정 구성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9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sbi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97964" y="214290"/>
            <a:ext cx="979494" cy="391798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44DB57BC-8602-48B6-9F76-E1DBFC406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60886"/>
            <a:ext cx="10080625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-150" dirty="0">
                <a:solidFill>
                  <a:srgbClr val="000000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2025. 3. 18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9F7D45A4-8414-4332-99BC-910F133D6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28806"/>
            <a:ext cx="10080625" cy="149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spc="-150" dirty="0">
                <a:solidFill>
                  <a:srgbClr val="000000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MOT </a:t>
            </a:r>
            <a:r>
              <a:rPr lang="ko-KR" altLang="en-US" sz="4000" b="1" spc="-150" dirty="0">
                <a:solidFill>
                  <a:srgbClr val="000000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교육과정 구성</a:t>
            </a:r>
            <a:endParaRPr lang="en-US" altLang="ko-KR" sz="4000" b="1" spc="-150" dirty="0">
              <a:solidFill>
                <a:srgbClr val="000000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spc="-150" dirty="0">
                <a:solidFill>
                  <a:srgbClr val="000000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spc="-150" dirty="0">
                <a:solidFill>
                  <a:srgbClr val="000000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기본</a:t>
            </a:r>
            <a:r>
              <a:rPr lang="en-US" altLang="ko-KR" sz="2400" b="1" spc="-150" dirty="0">
                <a:solidFill>
                  <a:srgbClr val="000000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b="1" spc="-150" dirty="0">
                <a:solidFill>
                  <a:srgbClr val="000000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중급</a:t>
            </a:r>
            <a:r>
              <a:rPr lang="en-US" altLang="ko-KR" sz="2400" b="1" spc="-150" dirty="0">
                <a:solidFill>
                  <a:srgbClr val="000000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b="1" spc="-150" dirty="0">
                <a:solidFill>
                  <a:srgbClr val="000000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심화</a:t>
            </a:r>
            <a:r>
              <a:rPr lang="en-US" altLang="ko-KR" sz="2400" b="1" spc="-150" dirty="0">
                <a:solidFill>
                  <a:srgbClr val="000000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8A6E1AF0-B109-4349-BF9B-1AFA6C4FB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143516"/>
            <a:ext cx="10080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pc="-150" dirty="0">
                <a:solidFill>
                  <a:srgbClr val="000000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Strategic Business Insights, Korea Agent</a:t>
            </a:r>
          </a:p>
        </p:txBody>
      </p:sp>
    </p:spTree>
    <p:extLst>
      <p:ext uri="{BB962C8B-B14F-4D97-AF65-F5344CB8AC3E}">
        <p14:creationId xmlns:p14="http://schemas.microsoft.com/office/powerpoint/2010/main" val="228617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심화과정 구성 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일차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457483-CE11-C9CF-3064-C3D9AF05B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58675"/>
              </p:ext>
            </p:extLst>
          </p:nvPr>
        </p:nvGraphicFramePr>
        <p:xfrm>
          <a:off x="682594" y="1268760"/>
          <a:ext cx="8750206" cy="4752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5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13">
                  <a:extLst>
                    <a:ext uri="{9D8B030D-6E8A-4147-A177-3AD203B41FA5}">
                      <a16:colId xmlns:a16="http://schemas.microsoft.com/office/drawing/2014/main" val="3462245375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주요 내용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과제운영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3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9:00~10:00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환경분석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기술개발 및 사업화 전망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(Technology &amp; Innovation Outlook)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1hr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latin typeface="맑은 고딕" pitchFamily="50" charset="-127"/>
                          <a:ea typeface="맑은 고딕" pitchFamily="50" charset="-127"/>
                        </a:rPr>
                        <a:t>10:00~12:00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기술개발 및 사업환경분석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(Know-Why)</a:t>
                      </a:r>
                      <a:b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주요 외부인자 규명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(Environmental Analysis)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발생 가능한 사업환경 설정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(Signpost &amp; Indicators)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불확실한 사업환경 대응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(Strategy Roadmap)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2hr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13:00~16:00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전략수립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전략 수립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(Know-How)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기술전략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~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사업전략 연계 위한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Roadmap (TRM, PRM)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수립</a:t>
                      </a:r>
                      <a:endParaRPr kumimoji="1" lang="en-US" altLang="ko-K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전략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과제 연계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(Strategy alignment)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3hr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16:00~18:00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사업화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추진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기술사업화 추진 및 평가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전략 방향 설정 및 실행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(Strategic direction &amp; Execution)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사업화 추진 및 모니터링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(Technology &amp; Business intelligence)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사업성 평가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(Evaluation &amp; Business Development)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2hr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53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57677A8-EBF8-FCE8-6905-65648D51D8EF}"/>
              </a:ext>
            </a:extLst>
          </p:cNvPr>
          <p:cNvGrpSpPr/>
          <p:nvPr/>
        </p:nvGrpSpPr>
        <p:grpSpPr>
          <a:xfrm>
            <a:off x="650463" y="1380244"/>
            <a:ext cx="8799760" cy="4785060"/>
            <a:chOff x="253966" y="1188664"/>
            <a:chExt cx="9612000" cy="4785060"/>
          </a:xfrm>
        </p:grpSpPr>
        <p:sp>
          <p:nvSpPr>
            <p:cNvPr id="28" name="한쪽 모서리가 잘린 사각형 27"/>
            <p:cNvSpPr/>
            <p:nvPr/>
          </p:nvSpPr>
          <p:spPr>
            <a:xfrm flipH="1" flipV="1">
              <a:off x="253966" y="3566040"/>
              <a:ext cx="9612000" cy="2407684"/>
            </a:xfrm>
            <a:prstGeom prst="snip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900" kern="1200">
                <a:solidFill>
                  <a:srgbClr val="FFFFFF"/>
                </a:solidFill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7" name="한쪽 모서리가 잘린 사각형 26"/>
            <p:cNvSpPr/>
            <p:nvPr/>
          </p:nvSpPr>
          <p:spPr>
            <a:xfrm flipH="1" flipV="1">
              <a:off x="5078949" y="1188664"/>
              <a:ext cx="4786346" cy="2305938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900" kern="1200">
                <a:solidFill>
                  <a:srgbClr val="FFFFFF"/>
                </a:solidFill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6" name="한쪽 모서리가 잘린 사각형 25"/>
            <p:cNvSpPr/>
            <p:nvPr/>
          </p:nvSpPr>
          <p:spPr>
            <a:xfrm flipV="1">
              <a:off x="253966" y="1188664"/>
              <a:ext cx="4786346" cy="2305938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900" kern="1200">
                <a:solidFill>
                  <a:srgbClr val="FFFFFF"/>
                </a:solidFill>
                <a:latin typeface="굴림"/>
                <a:ea typeface="굴림"/>
                <a:cs typeface="+mn-cs"/>
              </a:endParaRPr>
            </a:p>
          </p:txBody>
        </p:sp>
      </p:grpSp>
      <p:sp>
        <p:nvSpPr>
          <p:cNvPr id="868" name="직사각형 867"/>
          <p:cNvSpPr/>
          <p:nvPr/>
        </p:nvSpPr>
        <p:spPr>
          <a:xfrm>
            <a:off x="719832" y="1481352"/>
            <a:ext cx="2571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[1] Technology Strategy</a:t>
            </a:r>
            <a:endParaRPr kumimoji="1" lang="ko-KR" altLang="en-US" sz="16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69" name="직사각형 868"/>
          <p:cNvSpPr/>
          <p:nvPr/>
        </p:nvSpPr>
        <p:spPr>
          <a:xfrm>
            <a:off x="3825866" y="5780820"/>
            <a:ext cx="2714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kumimoji="1" lang="en-US" altLang="ko-KR" sz="16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Project Management</a:t>
            </a:r>
            <a:endParaRPr kumimoji="1" lang="ko-KR" altLang="en-US" sz="16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70" name="직사각형 869"/>
          <p:cNvSpPr/>
          <p:nvPr/>
        </p:nvSpPr>
        <p:spPr>
          <a:xfrm>
            <a:off x="6624488" y="1481352"/>
            <a:ext cx="28257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[3] Business Development</a:t>
            </a:r>
            <a:endParaRPr kumimoji="1" lang="ko-KR" altLang="en-US" sz="16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MOT Framework</a:t>
            </a:r>
            <a:endParaRPr lang="ko-KR" altLang="en-US" sz="2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2" name="직사각형 411"/>
          <p:cNvSpPr/>
          <p:nvPr/>
        </p:nvSpPr>
        <p:spPr>
          <a:xfrm>
            <a:off x="2402501" y="2048944"/>
            <a:ext cx="5188174" cy="247160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 anchor="t" anchorCtr="0">
            <a:no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환경 분석 </a:t>
            </a:r>
            <a:r>
              <a:rPr kumimoji="1" lang="en-US" altLang="ko-KR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기술</a:t>
            </a:r>
            <a:r>
              <a:rPr kumimoji="1" lang="en-US" altLang="ko-KR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제품</a:t>
            </a:r>
            <a:r>
              <a:rPr kumimoji="1" lang="en-US" altLang="ko-KR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사업</a:t>
            </a:r>
            <a:r>
              <a:rPr kumimoji="1" lang="en-US" altLang="ko-KR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440" name="직사각형 439"/>
          <p:cNvSpPr/>
          <p:nvPr/>
        </p:nvSpPr>
        <p:spPr>
          <a:xfrm>
            <a:off x="2465398" y="2434314"/>
            <a:ext cx="5048780" cy="846645"/>
          </a:xfrm>
          <a:prstGeom prst="rect">
            <a:avLst/>
          </a:prstGeom>
          <a:solidFill>
            <a:srgbClr val="CCECFF">
              <a:alpha val="50196"/>
            </a:srgbClr>
          </a:solidFill>
          <a:ln w="285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anchor="t" anchorCtr="0">
            <a:no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기술 기반 기회 발굴</a:t>
            </a:r>
          </a:p>
        </p:txBody>
      </p:sp>
      <p:sp>
        <p:nvSpPr>
          <p:cNvPr id="856" name="오각형 855"/>
          <p:cNvSpPr/>
          <p:nvPr/>
        </p:nvSpPr>
        <p:spPr>
          <a:xfrm>
            <a:off x="5142781" y="3048366"/>
            <a:ext cx="3469431" cy="1381202"/>
          </a:xfrm>
          <a:prstGeom prst="homePlate">
            <a:avLst>
              <a:gd name="adj" fmla="val 350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사업</a:t>
            </a:r>
            <a:r>
              <a:rPr lang="ko-KR" altLang="en-US" sz="1200" b="1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화</a:t>
            </a:r>
            <a:endParaRPr kumimoji="1" lang="en-US" altLang="ko-KR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24" name="직사각형 823"/>
          <p:cNvSpPr/>
          <p:nvPr/>
        </p:nvSpPr>
        <p:spPr>
          <a:xfrm>
            <a:off x="2465398" y="4834103"/>
            <a:ext cx="5278270" cy="655518"/>
          </a:xfrm>
          <a:prstGeom prst="rect">
            <a:avLst/>
          </a:prstGeom>
          <a:solidFill>
            <a:srgbClr val="FFCCCC"/>
          </a:solidFill>
          <a:ln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연구개발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Infra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구축 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조직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자원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프로세스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1" lang="ko-KR" altLang="en-US" sz="12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851" name="직선 화살표 연결선 850"/>
          <p:cNvCxnSpPr/>
          <p:nvPr/>
        </p:nvCxnSpPr>
        <p:spPr>
          <a:xfrm rot="5400000">
            <a:off x="3105725" y="4642981"/>
            <a:ext cx="315197" cy="14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직선 화살표 연결선 851"/>
          <p:cNvCxnSpPr/>
          <p:nvPr/>
        </p:nvCxnSpPr>
        <p:spPr>
          <a:xfrm rot="5400000">
            <a:off x="4762676" y="4642981"/>
            <a:ext cx="315197" cy="14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직선 화살표 연결선 852"/>
          <p:cNvCxnSpPr/>
          <p:nvPr/>
        </p:nvCxnSpPr>
        <p:spPr>
          <a:xfrm rot="5400000">
            <a:off x="6431265" y="4642981"/>
            <a:ext cx="315197" cy="14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오각형 30"/>
          <p:cNvSpPr/>
          <p:nvPr/>
        </p:nvSpPr>
        <p:spPr>
          <a:xfrm>
            <a:off x="2465398" y="3048366"/>
            <a:ext cx="5354767" cy="1381202"/>
          </a:xfrm>
          <a:prstGeom prst="homePlate">
            <a:avLst>
              <a:gd name="adj" fmla="val 35774"/>
            </a:avLst>
          </a:prstGeom>
          <a:solidFill>
            <a:srgbClr val="3333CC"/>
          </a:solidFill>
          <a:ln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55" name="오각형 854"/>
          <p:cNvSpPr/>
          <p:nvPr/>
        </p:nvSpPr>
        <p:spPr>
          <a:xfrm>
            <a:off x="1432693" y="3083798"/>
            <a:ext cx="1185698" cy="1335162"/>
          </a:xfrm>
          <a:prstGeom prst="homePlate">
            <a:avLst>
              <a:gd name="adj" fmla="val 350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사업</a:t>
            </a:r>
            <a:endParaRPr kumimoji="1" lang="en-US" altLang="ko-KR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 err="1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비젼</a:t>
            </a:r>
            <a:endParaRPr kumimoji="1" lang="en-US" altLang="ko-KR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&amp;</a:t>
            </a:r>
          </a:p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전략</a:t>
            </a:r>
            <a:r>
              <a:rPr kumimoji="1" lang="en-US" altLang="ko-KR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ko-KR" altLang="en-US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25" name="오각형 824"/>
          <p:cNvSpPr/>
          <p:nvPr/>
        </p:nvSpPr>
        <p:spPr>
          <a:xfrm>
            <a:off x="5678257" y="3098409"/>
            <a:ext cx="1850363" cy="630393"/>
          </a:xfrm>
          <a:prstGeom prst="homePlate">
            <a:avLst/>
          </a:prstGeom>
          <a:solidFill>
            <a:schemeClr val="accent5">
              <a:lumMod val="90000"/>
            </a:schemeClr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 사업전략 수립</a:t>
            </a:r>
          </a:p>
        </p:txBody>
      </p:sp>
      <p:sp>
        <p:nvSpPr>
          <p:cNvPr id="826" name="오각형 825"/>
          <p:cNvSpPr/>
          <p:nvPr/>
        </p:nvSpPr>
        <p:spPr>
          <a:xfrm>
            <a:off x="4454311" y="3098409"/>
            <a:ext cx="1376940" cy="630393"/>
          </a:xfrm>
          <a:prstGeom prst="homePlate">
            <a:avLst/>
          </a:prstGeom>
          <a:solidFill>
            <a:schemeClr val="accent5">
              <a:lumMod val="90000"/>
            </a:schemeClr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IP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전략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관리</a:t>
            </a:r>
          </a:p>
        </p:txBody>
      </p:sp>
      <p:sp>
        <p:nvSpPr>
          <p:cNvPr id="827" name="오각형 826"/>
          <p:cNvSpPr/>
          <p:nvPr/>
        </p:nvSpPr>
        <p:spPr>
          <a:xfrm>
            <a:off x="2541894" y="3098409"/>
            <a:ext cx="2081658" cy="630393"/>
          </a:xfrm>
          <a:prstGeom prst="homePlate">
            <a:avLst/>
          </a:prstGeom>
          <a:solidFill>
            <a:schemeClr val="accent5">
              <a:lumMod val="90000"/>
            </a:schemeClr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연구개발전략 수립</a:t>
            </a:r>
          </a:p>
        </p:txBody>
      </p:sp>
      <p:sp>
        <p:nvSpPr>
          <p:cNvPr id="32" name="오각형 31"/>
          <p:cNvSpPr/>
          <p:nvPr/>
        </p:nvSpPr>
        <p:spPr>
          <a:xfrm>
            <a:off x="4948416" y="3729845"/>
            <a:ext cx="2600886" cy="630393"/>
          </a:xfrm>
          <a:prstGeom prst="homePlate">
            <a:avLst/>
          </a:prstGeom>
          <a:solidFill>
            <a:srgbClr val="FFCCFF"/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사업개발 </a:t>
            </a:r>
            <a:r>
              <a:rPr lang="en-US" altLang="ko-KR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(D&amp;E)</a:t>
            </a:r>
            <a:endParaRPr kumimoji="1" lang="ko-KR" altLang="en-US" sz="1200" kern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50" name="오각형 849"/>
          <p:cNvSpPr/>
          <p:nvPr/>
        </p:nvSpPr>
        <p:spPr>
          <a:xfrm>
            <a:off x="2541896" y="3723882"/>
            <a:ext cx="2600886" cy="630393"/>
          </a:xfrm>
          <a:prstGeom prst="homePlate">
            <a:avLst/>
          </a:prstGeom>
          <a:solidFill>
            <a:srgbClr val="FFCCFF"/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연구개발 </a:t>
            </a:r>
            <a:r>
              <a:rPr lang="en-US" altLang="ko-KR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(R&amp;D)</a:t>
            </a:r>
            <a:endParaRPr kumimoji="1" lang="ko-KR" altLang="en-US" sz="1200" kern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90FE5-0BA4-9633-64D8-4E2037C624C1}"/>
              </a:ext>
            </a:extLst>
          </p:cNvPr>
          <p:cNvSpPr txBox="1"/>
          <p:nvPr/>
        </p:nvSpPr>
        <p:spPr>
          <a:xfrm>
            <a:off x="829783" y="1921014"/>
            <a:ext cx="1618241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- Technology Outlook</a:t>
            </a:r>
          </a:p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- Environmental Analysis</a:t>
            </a:r>
          </a:p>
          <a:p>
            <a:r>
              <a:rPr lang="en-US" altLang="ko-KR" sz="900" baseline="0" dirty="0">
                <a:latin typeface="맑은 고딕" pitchFamily="50" charset="-127"/>
                <a:ea typeface="맑은 고딕" pitchFamily="50" charset="-127"/>
              </a:rPr>
              <a:t>- Opportunity Search</a:t>
            </a:r>
            <a:br>
              <a:rPr lang="en-US" altLang="ko-KR" sz="900" baseline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aseline="0" dirty="0">
                <a:latin typeface="맑은 고딕" pitchFamily="50" charset="-127"/>
                <a:ea typeface="맑은 고딕" pitchFamily="50" charset="-127"/>
              </a:rPr>
              <a:t>- Environmental Analysis</a:t>
            </a:r>
          </a:p>
          <a:p>
            <a:r>
              <a:rPr kumimoji="1" lang="en-US" altLang="ko-KR" sz="90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t>- Roadmap</a:t>
            </a:r>
            <a:endParaRPr lang="en-US" altLang="ko-KR" sz="900" baseline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aseline="0" dirty="0">
                <a:latin typeface="맑은 고딕" pitchFamily="50" charset="-127"/>
                <a:ea typeface="맑은 고딕" pitchFamily="50" charset="-127"/>
              </a:rPr>
              <a:t>  ∙ Strategy Alignment</a:t>
            </a:r>
            <a:br>
              <a:rPr lang="en-US" altLang="ko-KR" sz="900" baseline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aseline="0" dirty="0">
                <a:latin typeface="맑은 고딕" pitchFamily="50" charset="-127"/>
                <a:ea typeface="맑은 고딕" pitchFamily="50" charset="-127"/>
              </a:rPr>
              <a:t>  ∙ Flexible Strategy Mgt.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10245-E579-5DC3-25F6-3C2CEFAB5D74}"/>
              </a:ext>
            </a:extLst>
          </p:cNvPr>
          <p:cNvSpPr txBox="1"/>
          <p:nvPr/>
        </p:nvSpPr>
        <p:spPr>
          <a:xfrm>
            <a:off x="829783" y="5120080"/>
            <a:ext cx="246181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- Value Proposition</a:t>
            </a:r>
          </a:p>
          <a:p>
            <a:r>
              <a:rPr lang="en-US" altLang="ko-KR" sz="900" baseline="0" dirty="0">
                <a:latin typeface="맑은 고딕" pitchFamily="50" charset="-127"/>
                <a:ea typeface="맑은 고딕" pitchFamily="50" charset="-127"/>
              </a:rPr>
              <a:t>- Project Management</a:t>
            </a:r>
            <a:br>
              <a:rPr lang="en-US" altLang="ko-KR" sz="900" baseline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aseline="0" dirty="0">
                <a:latin typeface="맑은 고딕" pitchFamily="50" charset="-127"/>
                <a:ea typeface="맑은 고딕" pitchFamily="50" charset="-127"/>
              </a:rPr>
              <a:t>- Technology Tree</a:t>
            </a:r>
            <a:br>
              <a:rPr lang="en-US" altLang="ko-KR" sz="900" baseline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aseline="0" dirty="0">
                <a:latin typeface="맑은 고딕" pitchFamily="50" charset="-127"/>
                <a:ea typeface="맑은 고딕" pitchFamily="50" charset="-127"/>
              </a:rPr>
              <a:t>- Risk Mgt.</a:t>
            </a:r>
            <a:br>
              <a:rPr lang="en-US" altLang="ko-KR" sz="900" baseline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aseline="0" dirty="0">
                <a:latin typeface="맑은 고딕" pitchFamily="50" charset="-127"/>
                <a:ea typeface="맑은 고딕" pitchFamily="50" charset="-127"/>
              </a:rPr>
              <a:t>- Lean, Agile &amp; Flexible Stage-Gate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DB757-E218-4A63-0A7C-8ECBDC4B71D3}"/>
              </a:ext>
            </a:extLst>
          </p:cNvPr>
          <p:cNvSpPr txBox="1"/>
          <p:nvPr/>
        </p:nvSpPr>
        <p:spPr>
          <a:xfrm>
            <a:off x="7882716" y="1921014"/>
            <a:ext cx="161824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- Business Model Canvas</a:t>
            </a:r>
          </a:p>
          <a:p>
            <a:r>
              <a:rPr lang="en-US" altLang="ko-KR" sz="900" baseline="0" dirty="0">
                <a:latin typeface="맑은 고딕" pitchFamily="50" charset="-127"/>
                <a:ea typeface="맑은 고딕" pitchFamily="50" charset="-127"/>
              </a:rPr>
              <a:t>- Opportunity Search</a:t>
            </a:r>
            <a:br>
              <a:rPr lang="en-US" altLang="ko-KR" sz="900" baseline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aseline="0" dirty="0">
                <a:latin typeface="맑은 고딕" pitchFamily="50" charset="-127"/>
                <a:ea typeface="맑은 고딕" pitchFamily="50" charset="-127"/>
              </a:rPr>
              <a:t>- Intelligence</a:t>
            </a:r>
            <a:br>
              <a:rPr lang="en-US" altLang="ko-KR" sz="900" baseline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aseline="0" dirty="0">
                <a:latin typeface="맑은 고딕" pitchFamily="50" charset="-127"/>
                <a:ea typeface="맑은 고딕" pitchFamily="50" charset="-127"/>
              </a:rPr>
              <a:t>- Evaluation &amp; </a:t>
            </a:r>
            <a:br>
              <a:rPr lang="en-US" altLang="ko-KR" sz="900" baseline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aseline="0" dirty="0">
                <a:latin typeface="맑은 고딕" pitchFamily="50" charset="-127"/>
                <a:ea typeface="맑은 고딕" pitchFamily="50" charset="-127"/>
              </a:rPr>
              <a:t>  Biz. Development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57677A8-EBF8-FCE8-6905-65648D51D8EF}"/>
              </a:ext>
            </a:extLst>
          </p:cNvPr>
          <p:cNvGrpSpPr/>
          <p:nvPr/>
        </p:nvGrpSpPr>
        <p:grpSpPr>
          <a:xfrm>
            <a:off x="650463" y="1380244"/>
            <a:ext cx="8799760" cy="4785060"/>
            <a:chOff x="253966" y="1188664"/>
            <a:chExt cx="9612000" cy="4785060"/>
          </a:xfrm>
        </p:grpSpPr>
        <p:sp>
          <p:nvSpPr>
            <p:cNvPr id="28" name="한쪽 모서리가 잘린 사각형 27"/>
            <p:cNvSpPr/>
            <p:nvPr/>
          </p:nvSpPr>
          <p:spPr>
            <a:xfrm flipH="1" flipV="1">
              <a:off x="253966" y="3566040"/>
              <a:ext cx="9612000" cy="2407684"/>
            </a:xfrm>
            <a:prstGeom prst="snip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900" kern="1200">
                <a:solidFill>
                  <a:srgbClr val="FFFFFF"/>
                </a:solidFill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7" name="한쪽 모서리가 잘린 사각형 26"/>
            <p:cNvSpPr/>
            <p:nvPr/>
          </p:nvSpPr>
          <p:spPr>
            <a:xfrm flipH="1" flipV="1">
              <a:off x="5078949" y="1188664"/>
              <a:ext cx="4786346" cy="2305938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900" kern="1200">
                <a:solidFill>
                  <a:srgbClr val="FFFFFF"/>
                </a:solidFill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6" name="한쪽 모서리가 잘린 사각형 25"/>
            <p:cNvSpPr/>
            <p:nvPr/>
          </p:nvSpPr>
          <p:spPr>
            <a:xfrm flipV="1">
              <a:off x="253966" y="1188664"/>
              <a:ext cx="4786346" cy="2305938"/>
            </a:xfrm>
            <a:prstGeom prst="snip1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900" kern="1200">
                <a:solidFill>
                  <a:srgbClr val="FFFFFF"/>
                </a:solidFill>
                <a:latin typeface="굴림"/>
                <a:ea typeface="굴림"/>
                <a:cs typeface="+mn-cs"/>
              </a:endParaRPr>
            </a:p>
          </p:txBody>
        </p:sp>
      </p:grpSp>
      <p:sp>
        <p:nvSpPr>
          <p:cNvPr id="868" name="직사각형 867"/>
          <p:cNvSpPr/>
          <p:nvPr/>
        </p:nvSpPr>
        <p:spPr>
          <a:xfrm>
            <a:off x="719832" y="1481352"/>
            <a:ext cx="2571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kern="12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[1] Technology Strategy</a:t>
            </a:r>
            <a:endParaRPr kumimoji="1" lang="ko-KR" altLang="en-US" sz="1600" b="1" kern="12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69" name="직사각형 868"/>
          <p:cNvSpPr/>
          <p:nvPr/>
        </p:nvSpPr>
        <p:spPr>
          <a:xfrm>
            <a:off x="3825866" y="5780820"/>
            <a:ext cx="2714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kumimoji="1" lang="en-US" altLang="ko-KR" sz="1600" b="1" kern="12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Project Management</a:t>
            </a:r>
            <a:endParaRPr kumimoji="1" lang="ko-KR" altLang="en-US" sz="1600" b="1" kern="12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70" name="직사각형 869"/>
          <p:cNvSpPr/>
          <p:nvPr/>
        </p:nvSpPr>
        <p:spPr>
          <a:xfrm>
            <a:off x="6624488" y="1481352"/>
            <a:ext cx="28257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kern="12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[3] Business Development</a:t>
            </a:r>
            <a:endParaRPr kumimoji="1" lang="ko-KR" altLang="en-US" sz="1600" b="1" kern="12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MOT Framework (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기본과정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-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사원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대리 </a:t>
            </a:r>
            <a:endParaRPr lang="ko-KR" altLang="en-US" sz="2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2" name="직사각형 411"/>
          <p:cNvSpPr/>
          <p:nvPr/>
        </p:nvSpPr>
        <p:spPr>
          <a:xfrm>
            <a:off x="2402501" y="2048944"/>
            <a:ext cx="5188174" cy="247160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 anchor="t" anchorCtr="0">
            <a:no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환경 분석 </a:t>
            </a:r>
            <a:r>
              <a:rPr kumimoji="1" lang="en-US" altLang="ko-KR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기술</a:t>
            </a:r>
            <a:r>
              <a:rPr kumimoji="1" lang="en-US" altLang="ko-KR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제품</a:t>
            </a:r>
            <a:r>
              <a:rPr kumimoji="1" lang="en-US" altLang="ko-KR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사업</a:t>
            </a:r>
            <a:r>
              <a:rPr kumimoji="1" lang="en-US" altLang="ko-KR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440" name="직사각형 439"/>
          <p:cNvSpPr/>
          <p:nvPr/>
        </p:nvSpPr>
        <p:spPr>
          <a:xfrm>
            <a:off x="2465398" y="2434314"/>
            <a:ext cx="5048780" cy="846645"/>
          </a:xfrm>
          <a:prstGeom prst="rect">
            <a:avLst/>
          </a:prstGeom>
          <a:solidFill>
            <a:srgbClr val="CCECFF">
              <a:alpha val="50196"/>
            </a:srgbClr>
          </a:solidFill>
          <a:ln w="285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anchor="t" anchorCtr="0">
            <a:no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기술 기반 기회 발굴</a:t>
            </a:r>
          </a:p>
        </p:txBody>
      </p:sp>
      <p:sp>
        <p:nvSpPr>
          <p:cNvPr id="856" name="오각형 855"/>
          <p:cNvSpPr/>
          <p:nvPr/>
        </p:nvSpPr>
        <p:spPr>
          <a:xfrm>
            <a:off x="5142781" y="3048366"/>
            <a:ext cx="3469431" cy="1381202"/>
          </a:xfrm>
          <a:prstGeom prst="homePlate">
            <a:avLst>
              <a:gd name="adj" fmla="val 350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사업</a:t>
            </a:r>
            <a:r>
              <a:rPr lang="ko-KR" altLang="en-US" sz="1200" b="1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화</a:t>
            </a:r>
            <a:endParaRPr kumimoji="1" lang="en-US" altLang="ko-KR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24" name="직사각형 823"/>
          <p:cNvSpPr/>
          <p:nvPr/>
        </p:nvSpPr>
        <p:spPr>
          <a:xfrm>
            <a:off x="2465398" y="4834103"/>
            <a:ext cx="5278270" cy="655518"/>
          </a:xfrm>
          <a:prstGeom prst="rect">
            <a:avLst/>
          </a:prstGeom>
          <a:solidFill>
            <a:srgbClr val="FFCCCC"/>
          </a:solidFill>
          <a:ln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연구개발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Infra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구축 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조직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자원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프로세스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1" lang="ko-KR" altLang="en-US" sz="12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851" name="직선 화살표 연결선 850"/>
          <p:cNvCxnSpPr/>
          <p:nvPr/>
        </p:nvCxnSpPr>
        <p:spPr>
          <a:xfrm rot="5400000">
            <a:off x="3105725" y="4642981"/>
            <a:ext cx="315197" cy="14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직선 화살표 연결선 851"/>
          <p:cNvCxnSpPr/>
          <p:nvPr/>
        </p:nvCxnSpPr>
        <p:spPr>
          <a:xfrm rot="5400000">
            <a:off x="4762676" y="4642981"/>
            <a:ext cx="315197" cy="14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직선 화살표 연결선 852"/>
          <p:cNvCxnSpPr/>
          <p:nvPr/>
        </p:nvCxnSpPr>
        <p:spPr>
          <a:xfrm rot="5400000">
            <a:off x="6431265" y="4642981"/>
            <a:ext cx="315197" cy="14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오각형 30"/>
          <p:cNvSpPr/>
          <p:nvPr/>
        </p:nvSpPr>
        <p:spPr>
          <a:xfrm>
            <a:off x="2465398" y="3048366"/>
            <a:ext cx="5354767" cy="1381202"/>
          </a:xfrm>
          <a:prstGeom prst="homePlate">
            <a:avLst>
              <a:gd name="adj" fmla="val 35774"/>
            </a:avLst>
          </a:prstGeom>
          <a:solidFill>
            <a:srgbClr val="3333CC"/>
          </a:solidFill>
          <a:ln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55" name="오각형 854"/>
          <p:cNvSpPr/>
          <p:nvPr/>
        </p:nvSpPr>
        <p:spPr>
          <a:xfrm>
            <a:off x="1432693" y="3083798"/>
            <a:ext cx="1185698" cy="1335162"/>
          </a:xfrm>
          <a:prstGeom prst="homePlate">
            <a:avLst>
              <a:gd name="adj" fmla="val 350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사업</a:t>
            </a:r>
            <a:endParaRPr kumimoji="1" lang="en-US" altLang="ko-KR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 err="1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비젼</a:t>
            </a:r>
            <a:endParaRPr kumimoji="1" lang="en-US" altLang="ko-KR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&amp;</a:t>
            </a:r>
          </a:p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전략</a:t>
            </a:r>
            <a:r>
              <a:rPr kumimoji="1" lang="en-US" altLang="ko-KR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ko-KR" altLang="en-US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25" name="오각형 824"/>
          <p:cNvSpPr/>
          <p:nvPr/>
        </p:nvSpPr>
        <p:spPr>
          <a:xfrm>
            <a:off x="5678257" y="3098409"/>
            <a:ext cx="1850363" cy="630393"/>
          </a:xfrm>
          <a:prstGeom prst="homePlate">
            <a:avLst/>
          </a:prstGeom>
          <a:solidFill>
            <a:schemeClr val="accent5">
              <a:lumMod val="90000"/>
            </a:schemeClr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 사업전략 수립</a:t>
            </a:r>
          </a:p>
        </p:txBody>
      </p:sp>
      <p:sp>
        <p:nvSpPr>
          <p:cNvPr id="826" name="오각형 825"/>
          <p:cNvSpPr/>
          <p:nvPr/>
        </p:nvSpPr>
        <p:spPr>
          <a:xfrm>
            <a:off x="4454311" y="3098409"/>
            <a:ext cx="1376940" cy="630393"/>
          </a:xfrm>
          <a:prstGeom prst="homePlate">
            <a:avLst/>
          </a:prstGeom>
          <a:solidFill>
            <a:schemeClr val="accent5">
              <a:lumMod val="90000"/>
            </a:schemeClr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IP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전략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관리</a:t>
            </a:r>
          </a:p>
        </p:txBody>
      </p:sp>
      <p:sp>
        <p:nvSpPr>
          <p:cNvPr id="827" name="오각형 826"/>
          <p:cNvSpPr/>
          <p:nvPr/>
        </p:nvSpPr>
        <p:spPr>
          <a:xfrm>
            <a:off x="2541894" y="3098409"/>
            <a:ext cx="2081658" cy="630393"/>
          </a:xfrm>
          <a:prstGeom prst="homePlate">
            <a:avLst/>
          </a:prstGeom>
          <a:solidFill>
            <a:schemeClr val="accent5">
              <a:lumMod val="90000"/>
            </a:schemeClr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연구개발전략 수립</a:t>
            </a:r>
          </a:p>
        </p:txBody>
      </p:sp>
      <p:sp>
        <p:nvSpPr>
          <p:cNvPr id="32" name="오각형 31"/>
          <p:cNvSpPr/>
          <p:nvPr/>
        </p:nvSpPr>
        <p:spPr>
          <a:xfrm>
            <a:off x="4948416" y="3729845"/>
            <a:ext cx="2600886" cy="630393"/>
          </a:xfrm>
          <a:prstGeom prst="homePlate">
            <a:avLst/>
          </a:prstGeom>
          <a:solidFill>
            <a:srgbClr val="FFCCFF"/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사업개발 </a:t>
            </a:r>
            <a:r>
              <a:rPr lang="en-US" altLang="ko-KR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(D&amp;E)</a:t>
            </a:r>
            <a:endParaRPr kumimoji="1" lang="ko-KR" altLang="en-US" sz="1200" kern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50" name="오각형 849"/>
          <p:cNvSpPr/>
          <p:nvPr/>
        </p:nvSpPr>
        <p:spPr>
          <a:xfrm>
            <a:off x="2541896" y="3723882"/>
            <a:ext cx="2600886" cy="630393"/>
          </a:xfrm>
          <a:prstGeom prst="homePlate">
            <a:avLst/>
          </a:prstGeom>
          <a:solidFill>
            <a:srgbClr val="FFCCFF"/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연구개발 </a:t>
            </a:r>
            <a:r>
              <a:rPr lang="en-US" altLang="ko-KR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(R&amp;D)</a:t>
            </a:r>
            <a:endParaRPr kumimoji="1" lang="ko-KR" altLang="en-US" sz="1200" kern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" name="설명선: 굽은 선 1">
            <a:extLst>
              <a:ext uri="{FF2B5EF4-FFF2-40B4-BE49-F238E27FC236}">
                <a16:creationId xmlns:a16="http://schemas.microsoft.com/office/drawing/2014/main" id="{C65E805F-258E-522D-A945-92EE655852C9}"/>
              </a:ext>
            </a:extLst>
          </p:cNvPr>
          <p:cNvSpPr/>
          <p:nvPr/>
        </p:nvSpPr>
        <p:spPr>
          <a:xfrm>
            <a:off x="6408464" y="56349"/>
            <a:ext cx="3600400" cy="6482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805"/>
              <a:gd name="adj6" fmla="val -67950"/>
            </a:avLst>
          </a:prstGeom>
          <a:solidFill>
            <a:schemeClr val="bg1"/>
          </a:solidFill>
          <a:ln w="63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[1], [2], [3] </a:t>
            </a:r>
            <a:r>
              <a:rPr lang="ko-KR" altLang="en-US" sz="1200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포괄하여</a:t>
            </a:r>
            <a:endParaRPr lang="en-US" altLang="ko-KR" sz="12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과제기획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과제제안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기술사업화 등 개요로 구성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38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기본과정 구성 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457483-CE11-C9CF-3064-C3D9AF05B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208984"/>
              </p:ext>
            </p:extLst>
          </p:nvPr>
        </p:nvGraphicFramePr>
        <p:xfrm>
          <a:off x="682594" y="1268760"/>
          <a:ext cx="8750206" cy="446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5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13">
                  <a:extLst>
                    <a:ext uri="{9D8B030D-6E8A-4147-A177-3AD203B41FA5}">
                      <a16:colId xmlns:a16="http://schemas.microsoft.com/office/drawing/2014/main" val="3462245375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주요 내용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과제운영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3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9:00~10:00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R&amp;D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환경 변화와 이해 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(Trend in R&amp;D environment, Value)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1hr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latin typeface="맑은 고딕" pitchFamily="50" charset="-127"/>
                          <a:ea typeface="맑은 고딕" pitchFamily="50" charset="-127"/>
                        </a:rPr>
                        <a:t>10:00~12:00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과제기획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R&amp;D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기획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&amp;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기술예측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(Planning &amp; Technology Outlook)</a:t>
                      </a:r>
                      <a:b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기술예측 방법론 및 리더들의 기술 전망 활용방법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(Outlook)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기술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제품 발굴 및 구체화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(Opportunity Search &amp; Idea to Concept)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2hr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13:00~16:00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과제제안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고객 관점의 과제 제안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(Value Proposition, Profiling)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과제 타당성 점검 및 제안</a:t>
                      </a:r>
                      <a:endParaRPr lang="en-US" altLang="ko-KR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과제제안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3hr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16:00~18:00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사업화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기술 사업화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(Technology &amp; Commercialization Management)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사업 모델 수립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(Business Model Canvas)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사업성 평가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(Evaluation &amp; Business Development)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2hr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61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57677A8-EBF8-FCE8-6905-65648D51D8EF}"/>
              </a:ext>
            </a:extLst>
          </p:cNvPr>
          <p:cNvGrpSpPr/>
          <p:nvPr/>
        </p:nvGrpSpPr>
        <p:grpSpPr>
          <a:xfrm>
            <a:off x="650463" y="1380244"/>
            <a:ext cx="8799760" cy="4785060"/>
            <a:chOff x="253966" y="1188664"/>
            <a:chExt cx="9612000" cy="4785060"/>
          </a:xfrm>
        </p:grpSpPr>
        <p:sp>
          <p:nvSpPr>
            <p:cNvPr id="28" name="한쪽 모서리가 잘린 사각형 27"/>
            <p:cNvSpPr/>
            <p:nvPr/>
          </p:nvSpPr>
          <p:spPr>
            <a:xfrm flipH="1" flipV="1">
              <a:off x="253966" y="3566040"/>
              <a:ext cx="9612000" cy="2407684"/>
            </a:xfrm>
            <a:prstGeom prst="snip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900" kern="1200">
                <a:solidFill>
                  <a:srgbClr val="FFFFFF"/>
                </a:solidFill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7" name="한쪽 모서리가 잘린 사각형 26"/>
            <p:cNvSpPr/>
            <p:nvPr/>
          </p:nvSpPr>
          <p:spPr>
            <a:xfrm flipH="1" flipV="1">
              <a:off x="5078949" y="1188664"/>
              <a:ext cx="4786346" cy="2305938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900" kern="1200">
                <a:solidFill>
                  <a:srgbClr val="FFFFFF"/>
                </a:solidFill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6" name="한쪽 모서리가 잘린 사각형 25"/>
            <p:cNvSpPr/>
            <p:nvPr/>
          </p:nvSpPr>
          <p:spPr>
            <a:xfrm flipV="1">
              <a:off x="253966" y="1188664"/>
              <a:ext cx="4786346" cy="2305938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900" kern="1200">
                <a:solidFill>
                  <a:srgbClr val="FFFFFF"/>
                </a:solidFill>
                <a:latin typeface="굴림"/>
                <a:ea typeface="굴림"/>
                <a:cs typeface="+mn-cs"/>
              </a:endParaRPr>
            </a:p>
          </p:txBody>
        </p:sp>
      </p:grpSp>
      <p:sp>
        <p:nvSpPr>
          <p:cNvPr id="868" name="직사각형 867"/>
          <p:cNvSpPr/>
          <p:nvPr/>
        </p:nvSpPr>
        <p:spPr>
          <a:xfrm>
            <a:off x="719832" y="1481352"/>
            <a:ext cx="2571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kern="12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[1] Technology Strategy</a:t>
            </a:r>
            <a:endParaRPr kumimoji="1" lang="ko-KR" altLang="en-US" sz="1600" b="1" kern="1200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69" name="직사각형 868"/>
          <p:cNvSpPr/>
          <p:nvPr/>
        </p:nvSpPr>
        <p:spPr>
          <a:xfrm>
            <a:off x="3825866" y="5780820"/>
            <a:ext cx="2714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kumimoji="1" lang="en-US" altLang="ko-KR" sz="16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Project Management</a:t>
            </a:r>
            <a:endParaRPr kumimoji="1" lang="ko-KR" altLang="en-US" sz="16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70" name="직사각형 869"/>
          <p:cNvSpPr/>
          <p:nvPr/>
        </p:nvSpPr>
        <p:spPr>
          <a:xfrm>
            <a:off x="6624488" y="1481352"/>
            <a:ext cx="28257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kern="1200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[3] Business Development</a:t>
            </a:r>
            <a:endParaRPr kumimoji="1" lang="ko-KR" altLang="en-US" sz="1600" b="1" kern="1200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MOT Framework (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중급과정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-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과장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차장</a:t>
            </a:r>
            <a:endParaRPr lang="ko-KR" altLang="en-US" sz="2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2" name="직사각형 411"/>
          <p:cNvSpPr/>
          <p:nvPr/>
        </p:nvSpPr>
        <p:spPr>
          <a:xfrm>
            <a:off x="2402501" y="2048944"/>
            <a:ext cx="5188174" cy="247160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 anchor="t" anchorCtr="0">
            <a:no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환경 분석 </a:t>
            </a:r>
            <a:r>
              <a:rPr kumimoji="1" lang="en-US" altLang="ko-KR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기술</a:t>
            </a:r>
            <a:r>
              <a:rPr kumimoji="1" lang="en-US" altLang="ko-KR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제품</a:t>
            </a:r>
            <a:r>
              <a:rPr kumimoji="1" lang="en-US" altLang="ko-KR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사업</a:t>
            </a:r>
            <a:r>
              <a:rPr kumimoji="1" lang="en-US" altLang="ko-KR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440" name="직사각형 439"/>
          <p:cNvSpPr/>
          <p:nvPr/>
        </p:nvSpPr>
        <p:spPr>
          <a:xfrm>
            <a:off x="2465398" y="2434314"/>
            <a:ext cx="5048780" cy="846645"/>
          </a:xfrm>
          <a:prstGeom prst="rect">
            <a:avLst/>
          </a:prstGeom>
          <a:solidFill>
            <a:srgbClr val="CCECFF">
              <a:alpha val="50196"/>
            </a:srgbClr>
          </a:solidFill>
          <a:ln w="285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anchor="t" anchorCtr="0">
            <a:no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기술 기반 기회 발굴</a:t>
            </a:r>
          </a:p>
        </p:txBody>
      </p:sp>
      <p:sp>
        <p:nvSpPr>
          <p:cNvPr id="856" name="오각형 855"/>
          <p:cNvSpPr/>
          <p:nvPr/>
        </p:nvSpPr>
        <p:spPr>
          <a:xfrm>
            <a:off x="5142781" y="3048366"/>
            <a:ext cx="3469431" cy="1381202"/>
          </a:xfrm>
          <a:prstGeom prst="homePlate">
            <a:avLst>
              <a:gd name="adj" fmla="val 350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사업</a:t>
            </a:r>
            <a:r>
              <a:rPr lang="ko-KR" altLang="en-US" sz="1200" b="1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화</a:t>
            </a:r>
            <a:endParaRPr kumimoji="1" lang="en-US" altLang="ko-KR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24" name="직사각형 823"/>
          <p:cNvSpPr/>
          <p:nvPr/>
        </p:nvSpPr>
        <p:spPr>
          <a:xfrm>
            <a:off x="2465398" y="4834103"/>
            <a:ext cx="5278270" cy="655518"/>
          </a:xfrm>
          <a:prstGeom prst="rect">
            <a:avLst/>
          </a:prstGeom>
          <a:solidFill>
            <a:srgbClr val="FFCCCC"/>
          </a:solidFill>
          <a:ln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연구개발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Infra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구축 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조직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자원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프로세스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1" lang="ko-KR" altLang="en-US" sz="12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851" name="직선 화살표 연결선 850"/>
          <p:cNvCxnSpPr/>
          <p:nvPr/>
        </p:nvCxnSpPr>
        <p:spPr>
          <a:xfrm rot="5400000">
            <a:off x="3105725" y="4642981"/>
            <a:ext cx="315197" cy="14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직선 화살표 연결선 851"/>
          <p:cNvCxnSpPr/>
          <p:nvPr/>
        </p:nvCxnSpPr>
        <p:spPr>
          <a:xfrm rot="5400000">
            <a:off x="4762676" y="4642981"/>
            <a:ext cx="315197" cy="14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직선 화살표 연결선 852"/>
          <p:cNvCxnSpPr/>
          <p:nvPr/>
        </p:nvCxnSpPr>
        <p:spPr>
          <a:xfrm rot="5400000">
            <a:off x="6431265" y="4642981"/>
            <a:ext cx="315197" cy="14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오각형 30"/>
          <p:cNvSpPr/>
          <p:nvPr/>
        </p:nvSpPr>
        <p:spPr>
          <a:xfrm>
            <a:off x="2465398" y="3048366"/>
            <a:ext cx="5354767" cy="1381202"/>
          </a:xfrm>
          <a:prstGeom prst="homePlate">
            <a:avLst>
              <a:gd name="adj" fmla="val 35774"/>
            </a:avLst>
          </a:prstGeom>
          <a:solidFill>
            <a:srgbClr val="3333CC"/>
          </a:solidFill>
          <a:ln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55" name="오각형 854"/>
          <p:cNvSpPr/>
          <p:nvPr/>
        </p:nvSpPr>
        <p:spPr>
          <a:xfrm>
            <a:off x="1432693" y="3083798"/>
            <a:ext cx="1185698" cy="1335162"/>
          </a:xfrm>
          <a:prstGeom prst="homePlate">
            <a:avLst>
              <a:gd name="adj" fmla="val 350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사업</a:t>
            </a:r>
            <a:endParaRPr kumimoji="1" lang="en-US" altLang="ko-KR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 err="1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비젼</a:t>
            </a:r>
            <a:endParaRPr kumimoji="1" lang="en-US" altLang="ko-KR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&amp;</a:t>
            </a:r>
          </a:p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전략</a:t>
            </a:r>
            <a:r>
              <a:rPr kumimoji="1" lang="en-US" altLang="ko-KR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ko-KR" altLang="en-US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25" name="오각형 824"/>
          <p:cNvSpPr/>
          <p:nvPr/>
        </p:nvSpPr>
        <p:spPr>
          <a:xfrm>
            <a:off x="5678257" y="3098409"/>
            <a:ext cx="1850363" cy="630393"/>
          </a:xfrm>
          <a:prstGeom prst="homePlate">
            <a:avLst/>
          </a:prstGeom>
          <a:solidFill>
            <a:schemeClr val="accent5">
              <a:lumMod val="90000"/>
            </a:schemeClr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 사업전략 수립</a:t>
            </a:r>
          </a:p>
        </p:txBody>
      </p:sp>
      <p:sp>
        <p:nvSpPr>
          <p:cNvPr id="826" name="오각형 825"/>
          <p:cNvSpPr/>
          <p:nvPr/>
        </p:nvSpPr>
        <p:spPr>
          <a:xfrm>
            <a:off x="4454311" y="3098409"/>
            <a:ext cx="1376940" cy="630393"/>
          </a:xfrm>
          <a:prstGeom prst="homePlate">
            <a:avLst/>
          </a:prstGeom>
          <a:solidFill>
            <a:schemeClr val="accent5">
              <a:lumMod val="90000"/>
            </a:schemeClr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IP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전략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관리</a:t>
            </a:r>
          </a:p>
        </p:txBody>
      </p:sp>
      <p:sp>
        <p:nvSpPr>
          <p:cNvPr id="827" name="오각형 826"/>
          <p:cNvSpPr/>
          <p:nvPr/>
        </p:nvSpPr>
        <p:spPr>
          <a:xfrm>
            <a:off x="2541894" y="3098409"/>
            <a:ext cx="2081658" cy="630393"/>
          </a:xfrm>
          <a:prstGeom prst="homePlate">
            <a:avLst/>
          </a:prstGeom>
          <a:solidFill>
            <a:schemeClr val="accent5">
              <a:lumMod val="90000"/>
            </a:schemeClr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연구개발전략 수립</a:t>
            </a:r>
          </a:p>
        </p:txBody>
      </p:sp>
      <p:sp>
        <p:nvSpPr>
          <p:cNvPr id="32" name="오각형 31"/>
          <p:cNvSpPr/>
          <p:nvPr/>
        </p:nvSpPr>
        <p:spPr>
          <a:xfrm>
            <a:off x="4948416" y="3729845"/>
            <a:ext cx="2600886" cy="630393"/>
          </a:xfrm>
          <a:prstGeom prst="homePlate">
            <a:avLst/>
          </a:prstGeom>
          <a:solidFill>
            <a:srgbClr val="FFCCFF"/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사업개발 </a:t>
            </a:r>
            <a:r>
              <a:rPr lang="en-US" altLang="ko-KR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(D&amp;E)</a:t>
            </a:r>
            <a:endParaRPr kumimoji="1" lang="ko-KR" altLang="en-US" sz="1200" kern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50" name="오각형 849"/>
          <p:cNvSpPr/>
          <p:nvPr/>
        </p:nvSpPr>
        <p:spPr>
          <a:xfrm>
            <a:off x="2541896" y="3723882"/>
            <a:ext cx="2600886" cy="630393"/>
          </a:xfrm>
          <a:prstGeom prst="homePlate">
            <a:avLst/>
          </a:prstGeom>
          <a:solidFill>
            <a:srgbClr val="FFCCFF"/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연구개발 </a:t>
            </a:r>
            <a:r>
              <a:rPr lang="en-US" altLang="ko-KR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(R&amp;D)</a:t>
            </a:r>
            <a:endParaRPr kumimoji="1" lang="ko-KR" altLang="en-US" sz="1200" kern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" name="설명선: 굽은 선 1">
            <a:extLst>
              <a:ext uri="{FF2B5EF4-FFF2-40B4-BE49-F238E27FC236}">
                <a16:creationId xmlns:a16="http://schemas.microsoft.com/office/drawing/2014/main" id="{1DA0C000-89BC-19DB-AD02-BB49E46B77FB}"/>
              </a:ext>
            </a:extLst>
          </p:cNvPr>
          <p:cNvSpPr/>
          <p:nvPr/>
        </p:nvSpPr>
        <p:spPr>
          <a:xfrm>
            <a:off x="5328345" y="56349"/>
            <a:ext cx="4680520" cy="6482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8188"/>
              <a:gd name="adj6" fmla="val -28858"/>
            </a:avLst>
          </a:prstGeom>
          <a:solidFill>
            <a:schemeClr val="bg1"/>
          </a:solidFill>
          <a:ln w="63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[1] Technology Strategy, [3] Business Development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포함하지만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과제제안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등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‘[2] Project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Management’ </a:t>
            </a:r>
            <a:r>
              <a:rPr lang="ko-KR" altLang="en-US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위주로 구성</a:t>
            </a:r>
          </a:p>
        </p:txBody>
      </p:sp>
    </p:spTree>
    <p:extLst>
      <p:ext uri="{BB962C8B-B14F-4D97-AF65-F5344CB8AC3E}">
        <p14:creationId xmlns:p14="http://schemas.microsoft.com/office/powerpoint/2010/main" val="176520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중급과정 구성 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일차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457483-CE11-C9CF-3064-C3D9AF05B800}"/>
              </a:ext>
            </a:extLst>
          </p:cNvPr>
          <p:cNvGraphicFramePr>
            <a:graphicFrameLocks noGrp="1"/>
          </p:cNvGraphicFramePr>
          <p:nvPr/>
        </p:nvGraphicFramePr>
        <p:xfrm>
          <a:off x="682594" y="1268760"/>
          <a:ext cx="8750206" cy="4677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5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13">
                  <a:extLst>
                    <a:ext uri="{9D8B030D-6E8A-4147-A177-3AD203B41FA5}">
                      <a16:colId xmlns:a16="http://schemas.microsoft.com/office/drawing/2014/main" val="3462245375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주요 내용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과제운영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6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9:00~10:00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R&amp;D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환경 변화와 이해</a:t>
                      </a:r>
                      <a:b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- Trend in R&amp;D environment, Value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- New Value Creation in R&amp;D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1hr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latin typeface="맑은 고딕" pitchFamily="50" charset="-127"/>
                          <a:ea typeface="맑은 고딕" pitchFamily="50" charset="-127"/>
                        </a:rPr>
                        <a:t>10:00~12:00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과제제안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유망테마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제품 발굴 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(Opportunity Search)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- Trend &amp; Biz.</a:t>
                      </a: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Needs </a:t>
                      </a:r>
                      <a:r>
                        <a:rPr lang="ko-KR" altLang="en-US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분석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 통한 기회 발굴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(Seed-based &amp; Need-based)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사업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기술 전략에 연계한 목표 제품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테마 설정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과제도출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(Strategy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Alignment)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2hr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13:00~16:00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가치제안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(Value Proposition)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Project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 타당성 점검 및 제안</a:t>
                      </a:r>
                      <a:endParaRPr lang="en-US" altLang="ko-KR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가치제안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3hr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108482"/>
                  </a:ext>
                </a:extLst>
              </a:tr>
              <a:tr h="16527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16:00~18:00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과제운영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의 이해 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(Project Management)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Project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 개요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(R&amp;D Project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와 특징 비교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- Project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 관리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중요성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목표설정 및 리스크 관리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R&amp;D Project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운영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R&amp;D Project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 계획 및 수행</a:t>
                      </a:r>
                      <a:endParaRPr lang="en-US" altLang="ko-KR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- R&amp;D Project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 관리 프로세스 및 성과 평가</a:t>
                      </a:r>
                      <a:endParaRPr lang="en-US" altLang="ko-KR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2hr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66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중급과정 구성 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일차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457483-CE11-C9CF-3064-C3D9AF05B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528824"/>
              </p:ext>
            </p:extLst>
          </p:nvPr>
        </p:nvGraphicFramePr>
        <p:xfrm>
          <a:off x="682594" y="1268760"/>
          <a:ext cx="8750206" cy="4536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5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13">
                  <a:extLst>
                    <a:ext uri="{9D8B030D-6E8A-4147-A177-3AD203B41FA5}">
                      <a16:colId xmlns:a16="http://schemas.microsoft.com/office/drawing/2014/main" val="3462245375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주요 내용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과제운영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9:00~11:00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R&amp;D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전략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전략목표 설정 및 과제 연계 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(Strategy Alignment)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전략목표 설정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전략</a:t>
                      </a: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  <a:r>
                        <a:rPr lang="ko-KR" altLang="en-US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과제 연계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2hr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11:00~12:00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환경분석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환경분석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(Environmental Analysis)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외부 환경인자 도출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(External Drivers) </a:t>
                      </a:r>
                      <a:b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주요 </a:t>
                      </a:r>
                      <a:r>
                        <a:rPr kumimoji="1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Event </a:t>
                      </a:r>
                      <a:r>
                        <a:rPr kumimoji="1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규명</a:t>
                      </a:r>
                      <a:endParaRPr lang="en-US" altLang="ko-KR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1hr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75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latin typeface="맑은 고딕" pitchFamily="50" charset="-127"/>
                          <a:ea typeface="맑은 고딕" pitchFamily="50" charset="-127"/>
                        </a:rPr>
                        <a:t>13:00~15:00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환경분석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Events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규명</a:t>
                      </a:r>
                      <a:b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Events~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전략목표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과제 연계</a:t>
                      </a:r>
                      <a:endParaRPr lang="en-US" altLang="ko-KR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2hr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4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15:00~18:00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유연한 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과제관리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유연한 전략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및 과제 관리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(Flexible Strategy &amp; Management)</a:t>
                      </a:r>
                      <a:b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Project Risk mgt. (PI rating matrix, FMEA etc.)</a:t>
                      </a:r>
                      <a:b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Lean, Agile &amp; Flexible Stage-Gate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3hr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7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57677A8-EBF8-FCE8-6905-65648D51D8EF}"/>
              </a:ext>
            </a:extLst>
          </p:cNvPr>
          <p:cNvGrpSpPr/>
          <p:nvPr/>
        </p:nvGrpSpPr>
        <p:grpSpPr>
          <a:xfrm>
            <a:off x="650463" y="1380244"/>
            <a:ext cx="8799760" cy="4785060"/>
            <a:chOff x="253966" y="1188664"/>
            <a:chExt cx="9612000" cy="4785060"/>
          </a:xfrm>
        </p:grpSpPr>
        <p:sp>
          <p:nvSpPr>
            <p:cNvPr id="28" name="한쪽 모서리가 잘린 사각형 27"/>
            <p:cNvSpPr/>
            <p:nvPr/>
          </p:nvSpPr>
          <p:spPr>
            <a:xfrm flipH="1" flipV="1">
              <a:off x="253966" y="3566040"/>
              <a:ext cx="9612000" cy="2407684"/>
            </a:xfrm>
            <a:prstGeom prst="snip1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900" kern="1200" dirty="0">
                <a:solidFill>
                  <a:srgbClr val="FFFFFF"/>
                </a:solidFill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7" name="한쪽 모서리가 잘린 사각형 26"/>
            <p:cNvSpPr/>
            <p:nvPr/>
          </p:nvSpPr>
          <p:spPr>
            <a:xfrm flipH="1" flipV="1">
              <a:off x="5078949" y="1188664"/>
              <a:ext cx="4786346" cy="2305938"/>
            </a:xfrm>
            <a:prstGeom prst="snip1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900" kern="1200">
                <a:solidFill>
                  <a:srgbClr val="FFFFFF"/>
                </a:solidFill>
                <a:latin typeface="굴림"/>
                <a:ea typeface="굴림"/>
                <a:cs typeface="+mn-cs"/>
              </a:endParaRPr>
            </a:p>
          </p:txBody>
        </p:sp>
        <p:sp>
          <p:nvSpPr>
            <p:cNvPr id="26" name="한쪽 모서리가 잘린 사각형 25"/>
            <p:cNvSpPr/>
            <p:nvPr/>
          </p:nvSpPr>
          <p:spPr>
            <a:xfrm flipV="1">
              <a:off x="253966" y="1188664"/>
              <a:ext cx="4786346" cy="2305938"/>
            </a:xfrm>
            <a:prstGeom prst="snip1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900" kern="1200">
                <a:solidFill>
                  <a:srgbClr val="FFFFFF"/>
                </a:solidFill>
                <a:latin typeface="굴림"/>
                <a:ea typeface="굴림"/>
                <a:cs typeface="+mn-cs"/>
              </a:endParaRPr>
            </a:p>
          </p:txBody>
        </p:sp>
      </p:grpSp>
      <p:sp>
        <p:nvSpPr>
          <p:cNvPr id="868" name="직사각형 867"/>
          <p:cNvSpPr/>
          <p:nvPr/>
        </p:nvSpPr>
        <p:spPr>
          <a:xfrm>
            <a:off x="719832" y="1481352"/>
            <a:ext cx="2571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[1] Technology Strategy</a:t>
            </a:r>
            <a:endParaRPr kumimoji="1" lang="ko-KR" altLang="en-US" sz="16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69" name="직사각형 868"/>
          <p:cNvSpPr/>
          <p:nvPr/>
        </p:nvSpPr>
        <p:spPr>
          <a:xfrm>
            <a:off x="3825866" y="5780820"/>
            <a:ext cx="2714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kumimoji="1" lang="en-US" altLang="ko-KR" sz="16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Project Management</a:t>
            </a:r>
            <a:endParaRPr kumimoji="1" lang="ko-KR" altLang="en-US" sz="16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70" name="직사각형 869"/>
          <p:cNvSpPr/>
          <p:nvPr/>
        </p:nvSpPr>
        <p:spPr>
          <a:xfrm>
            <a:off x="6624488" y="1481352"/>
            <a:ext cx="28257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[3] Business Development</a:t>
            </a:r>
            <a:endParaRPr kumimoji="1" lang="ko-KR" altLang="en-US" sz="16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MOT Framework (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심화과정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-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부장</a:t>
            </a:r>
            <a:endParaRPr lang="ko-KR" altLang="en-US" sz="2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2" name="직사각형 411"/>
          <p:cNvSpPr/>
          <p:nvPr/>
        </p:nvSpPr>
        <p:spPr>
          <a:xfrm>
            <a:off x="2402501" y="2048944"/>
            <a:ext cx="5188174" cy="247160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 anchor="t" anchorCtr="0">
            <a:no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환경 분석 </a:t>
            </a:r>
            <a:r>
              <a:rPr kumimoji="1" lang="en-US" altLang="ko-KR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기술</a:t>
            </a:r>
            <a:r>
              <a:rPr kumimoji="1" lang="en-US" altLang="ko-KR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제품</a:t>
            </a:r>
            <a:r>
              <a:rPr kumimoji="1" lang="en-US" altLang="ko-KR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사업</a:t>
            </a:r>
            <a:r>
              <a:rPr kumimoji="1" lang="en-US" altLang="ko-KR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440" name="직사각형 439"/>
          <p:cNvSpPr/>
          <p:nvPr/>
        </p:nvSpPr>
        <p:spPr>
          <a:xfrm>
            <a:off x="2465398" y="2434314"/>
            <a:ext cx="5048780" cy="846645"/>
          </a:xfrm>
          <a:prstGeom prst="rect">
            <a:avLst/>
          </a:prstGeom>
          <a:solidFill>
            <a:srgbClr val="CCECFF">
              <a:alpha val="50196"/>
            </a:srgbClr>
          </a:solidFill>
          <a:ln w="285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anchor="t" anchorCtr="0">
            <a:no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기술 기반 기회 발굴</a:t>
            </a:r>
          </a:p>
        </p:txBody>
      </p:sp>
      <p:sp>
        <p:nvSpPr>
          <p:cNvPr id="856" name="오각형 855"/>
          <p:cNvSpPr/>
          <p:nvPr/>
        </p:nvSpPr>
        <p:spPr>
          <a:xfrm>
            <a:off x="5142781" y="3048366"/>
            <a:ext cx="3469431" cy="1381202"/>
          </a:xfrm>
          <a:prstGeom prst="homePlate">
            <a:avLst>
              <a:gd name="adj" fmla="val 350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사업</a:t>
            </a:r>
            <a:r>
              <a:rPr lang="ko-KR" altLang="en-US" sz="1200" b="1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화</a:t>
            </a:r>
            <a:endParaRPr kumimoji="1" lang="en-US" altLang="ko-KR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24" name="직사각형 823"/>
          <p:cNvSpPr/>
          <p:nvPr/>
        </p:nvSpPr>
        <p:spPr>
          <a:xfrm>
            <a:off x="2465398" y="4834103"/>
            <a:ext cx="5278270" cy="655518"/>
          </a:xfrm>
          <a:prstGeom prst="rect">
            <a:avLst/>
          </a:prstGeom>
          <a:solidFill>
            <a:srgbClr val="FFCCCC"/>
          </a:solidFill>
          <a:ln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연구개발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Infra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구축 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조직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자원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프로세스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1" lang="ko-KR" altLang="en-US" sz="12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851" name="직선 화살표 연결선 850"/>
          <p:cNvCxnSpPr/>
          <p:nvPr/>
        </p:nvCxnSpPr>
        <p:spPr>
          <a:xfrm rot="5400000">
            <a:off x="3105725" y="4642981"/>
            <a:ext cx="315197" cy="14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직선 화살표 연결선 851"/>
          <p:cNvCxnSpPr/>
          <p:nvPr/>
        </p:nvCxnSpPr>
        <p:spPr>
          <a:xfrm rot="5400000">
            <a:off x="4762676" y="4642981"/>
            <a:ext cx="315197" cy="14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직선 화살표 연결선 852"/>
          <p:cNvCxnSpPr/>
          <p:nvPr/>
        </p:nvCxnSpPr>
        <p:spPr>
          <a:xfrm rot="5400000">
            <a:off x="6431265" y="4642981"/>
            <a:ext cx="315197" cy="14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오각형 30"/>
          <p:cNvSpPr/>
          <p:nvPr/>
        </p:nvSpPr>
        <p:spPr>
          <a:xfrm>
            <a:off x="2465398" y="3048366"/>
            <a:ext cx="5354767" cy="1381202"/>
          </a:xfrm>
          <a:prstGeom prst="homePlate">
            <a:avLst>
              <a:gd name="adj" fmla="val 35774"/>
            </a:avLst>
          </a:prstGeom>
          <a:solidFill>
            <a:srgbClr val="3333CC"/>
          </a:solidFill>
          <a:ln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55" name="오각형 854"/>
          <p:cNvSpPr/>
          <p:nvPr/>
        </p:nvSpPr>
        <p:spPr>
          <a:xfrm>
            <a:off x="1432693" y="3083798"/>
            <a:ext cx="1185698" cy="1335162"/>
          </a:xfrm>
          <a:prstGeom prst="homePlate">
            <a:avLst>
              <a:gd name="adj" fmla="val 350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사업</a:t>
            </a:r>
            <a:endParaRPr kumimoji="1" lang="en-US" altLang="ko-KR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 err="1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비젼</a:t>
            </a:r>
            <a:endParaRPr kumimoji="1" lang="en-US" altLang="ko-KR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&amp;</a:t>
            </a:r>
          </a:p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전략</a:t>
            </a:r>
            <a:r>
              <a:rPr kumimoji="1" lang="en-US" altLang="ko-KR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ko-KR" altLang="en-US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25" name="오각형 824"/>
          <p:cNvSpPr/>
          <p:nvPr/>
        </p:nvSpPr>
        <p:spPr>
          <a:xfrm>
            <a:off x="5678257" y="3098409"/>
            <a:ext cx="1850363" cy="630393"/>
          </a:xfrm>
          <a:prstGeom prst="homePlate">
            <a:avLst/>
          </a:prstGeom>
          <a:solidFill>
            <a:schemeClr val="accent5">
              <a:lumMod val="90000"/>
            </a:schemeClr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 사업전략 수립</a:t>
            </a:r>
          </a:p>
        </p:txBody>
      </p:sp>
      <p:sp>
        <p:nvSpPr>
          <p:cNvPr id="826" name="오각형 825"/>
          <p:cNvSpPr/>
          <p:nvPr/>
        </p:nvSpPr>
        <p:spPr>
          <a:xfrm>
            <a:off x="4454311" y="3098409"/>
            <a:ext cx="1376940" cy="630393"/>
          </a:xfrm>
          <a:prstGeom prst="homePlate">
            <a:avLst/>
          </a:prstGeom>
          <a:solidFill>
            <a:schemeClr val="accent5">
              <a:lumMod val="90000"/>
            </a:schemeClr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IP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전략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관리</a:t>
            </a:r>
          </a:p>
        </p:txBody>
      </p:sp>
      <p:sp>
        <p:nvSpPr>
          <p:cNvPr id="827" name="오각형 826"/>
          <p:cNvSpPr/>
          <p:nvPr/>
        </p:nvSpPr>
        <p:spPr>
          <a:xfrm>
            <a:off x="2541894" y="3098409"/>
            <a:ext cx="2081658" cy="630393"/>
          </a:xfrm>
          <a:prstGeom prst="homePlate">
            <a:avLst/>
          </a:prstGeom>
          <a:solidFill>
            <a:schemeClr val="accent5">
              <a:lumMod val="90000"/>
            </a:schemeClr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연구개발전략 수립</a:t>
            </a:r>
          </a:p>
        </p:txBody>
      </p:sp>
      <p:sp>
        <p:nvSpPr>
          <p:cNvPr id="32" name="오각형 31"/>
          <p:cNvSpPr/>
          <p:nvPr/>
        </p:nvSpPr>
        <p:spPr>
          <a:xfrm>
            <a:off x="4948416" y="3729845"/>
            <a:ext cx="2600886" cy="630393"/>
          </a:xfrm>
          <a:prstGeom prst="homePlate">
            <a:avLst/>
          </a:prstGeom>
          <a:solidFill>
            <a:srgbClr val="FFCCFF"/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사업개발 </a:t>
            </a:r>
            <a:r>
              <a:rPr lang="en-US" altLang="ko-KR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(D&amp;E)</a:t>
            </a:r>
            <a:endParaRPr kumimoji="1" lang="ko-KR" altLang="en-US" sz="1200" kern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50" name="오각형 849"/>
          <p:cNvSpPr/>
          <p:nvPr/>
        </p:nvSpPr>
        <p:spPr>
          <a:xfrm>
            <a:off x="2541896" y="3723882"/>
            <a:ext cx="2600886" cy="630393"/>
          </a:xfrm>
          <a:prstGeom prst="homePlate">
            <a:avLst/>
          </a:prstGeom>
          <a:solidFill>
            <a:srgbClr val="FFCCFF"/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연구개발 </a:t>
            </a:r>
            <a:r>
              <a:rPr lang="en-US" altLang="ko-KR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(R&amp;D)</a:t>
            </a:r>
            <a:endParaRPr kumimoji="1" lang="ko-KR" altLang="en-US" sz="1200" kern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설명선: 굽은 선 3">
            <a:extLst>
              <a:ext uri="{FF2B5EF4-FFF2-40B4-BE49-F238E27FC236}">
                <a16:creationId xmlns:a16="http://schemas.microsoft.com/office/drawing/2014/main" id="{04A7B365-9773-CCC6-406A-EE47487B89FB}"/>
              </a:ext>
            </a:extLst>
          </p:cNvPr>
          <p:cNvSpPr/>
          <p:nvPr/>
        </p:nvSpPr>
        <p:spPr>
          <a:xfrm>
            <a:off x="5184328" y="56349"/>
            <a:ext cx="4824536" cy="6482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4039"/>
              <a:gd name="adj6" fmla="val -24770"/>
            </a:avLst>
          </a:prstGeom>
          <a:solidFill>
            <a:schemeClr val="bg1"/>
          </a:solidFill>
          <a:ln w="63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‘[1] Technology Strategy’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기회발굴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환경분석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전략수립 등과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‘[3] Business Development’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기술사업화 추진으로 구성</a:t>
            </a:r>
            <a:endParaRPr lang="ko-KR" altLang="en-US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89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심화과정 구성 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일차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457483-CE11-C9CF-3064-C3D9AF05B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733948"/>
              </p:ext>
            </p:extLst>
          </p:nvPr>
        </p:nvGraphicFramePr>
        <p:xfrm>
          <a:off x="682594" y="1268760"/>
          <a:ext cx="8750206" cy="4608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5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213">
                  <a:extLst>
                    <a:ext uri="{9D8B030D-6E8A-4147-A177-3AD203B41FA5}">
                      <a16:colId xmlns:a16="http://schemas.microsoft.com/office/drawing/2014/main" val="3462245375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주요 내용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과제운영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3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9:00~10:00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R&amp;D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환경 변화와 이해</a:t>
                      </a:r>
                      <a:b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 - Trend in R&amp;D environment, Value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 - New Value Creation in R&amp;D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1hr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latin typeface="맑은 고딕" pitchFamily="50" charset="-127"/>
                          <a:ea typeface="맑은 고딕" pitchFamily="50" charset="-127"/>
                        </a:rPr>
                        <a:t>10:00~12:00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기술 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사업화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R&amp;BD - 4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세대 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R&amp;D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기술 사업화 및 기술기반 </a:t>
                      </a:r>
                      <a:r>
                        <a:rPr lang="ko-KR" altLang="en-US" sz="1200" b="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스타트업의</a:t>
                      </a:r>
                      <a:r>
                        <a:rPr lang="ko-KR" altLang="en-US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개요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선진연구소 및 기업창업 사례 연구</a:t>
                      </a:r>
                      <a:endParaRPr lang="en-US" altLang="ko-KR" sz="1200" b="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2hr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75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latin typeface="맑은 고딕" pitchFamily="50" charset="-127"/>
                          <a:ea typeface="맑은 고딕" pitchFamily="50" charset="-127"/>
                        </a:rPr>
                        <a:t>13:00~15:00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기회 발굴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목표제품 및 유망테마 발굴 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(Know-What)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사업기회 발굴 </a:t>
                      </a: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(Opportunity Search)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발굴기회 구체화 </a:t>
                      </a:r>
                      <a:r>
                        <a:rPr lang="en-US" altLang="ko-KR" sz="12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(Opportunity Profiling)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2hr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87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15:00~18:00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발굴테마 타당성 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점검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발굴 테마의 사업 타당성 검증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(Value Proposition)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기술사업화 방향 설정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(Strategic direction &amp; goals)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사업 타당성 검증 결과의 사업모델 연계 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(Biz. Model)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3hr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69033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35812</TotalTime>
  <Words>1136</Words>
  <Application>Microsoft Office PowerPoint</Application>
  <PresentationFormat>사용자 지정</PresentationFormat>
  <Paragraphs>215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굴림</vt:lpstr>
      <vt:lpstr>맑은 고딕</vt:lpstr>
      <vt:lpstr>Arial Narrow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SMOT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SMOT consulting</dc:creator>
  <cp:lastModifiedBy>창범 김</cp:lastModifiedBy>
  <cp:revision>4345</cp:revision>
  <cp:lastPrinted>2025-03-18T05:07:27Z</cp:lastPrinted>
  <dcterms:created xsi:type="dcterms:W3CDTF">2007-08-27T03:02:21Z</dcterms:created>
  <dcterms:modified xsi:type="dcterms:W3CDTF">2025-08-12T01:15:21Z</dcterms:modified>
</cp:coreProperties>
</file>