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5" r:id="rId7"/>
    <p:sldId id="263" r:id="rId8"/>
    <p:sldId id="262" r:id="rId9"/>
    <p:sldId id="266" r:id="rId10"/>
    <p:sldId id="267" r:id="rId11"/>
    <p:sldId id="264" r:id="rId12"/>
    <p:sldId id="268" r:id="rId13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E8EC7-F95D-4D48-9D69-9DEC94C37881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1545CC-1B70-472E-A708-145F99497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9738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55AFAE-74BC-4C08-848B-0F219A61FD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85501F5-2BA2-475F-BE8C-34C3459568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692D1D-8C36-4172-93F5-D43B87CD0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DA096-8DDD-405A-8815-72181C618E04}" type="datetime1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58F37C-E1ED-4573-83C8-093037B14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6B6F0B-DB73-4B07-8F53-1938D60A5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743A-574D-4D1D-ACD5-A26EFB4210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523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978989-3436-4DCF-A21F-96A76559C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85992AF-1A69-470E-8FB6-EC841C090F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B86896-4DC8-48E9-8D37-0DE91EFDC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EA2F4-EF4D-4574-94F8-4A7C0BE923D1}" type="datetime1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FFB22-A03C-46F1-BDCC-8B80367D2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A64E19-1802-4A0F-8ED9-B02A5C38D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743A-574D-4D1D-ACD5-A26EFB4210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1499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1EFD63C-04E1-46EE-A87C-80CEFF8DE2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0E550FC-B792-4369-8949-0DCBA4F60B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A3EFDF-C596-4F14-8755-8B1400A67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98F67-289C-4028-A6CF-7D4B0624B44D}" type="datetime1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4C6D29-0A8A-4EB7-993A-E1572503E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5BD859-CF6B-4013-90AF-9DFC48259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743A-574D-4D1D-ACD5-A26EFB4210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341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D939F3-94C0-41C0-BBD5-5225EAA52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46B088-B4AB-44C7-9083-810B067F5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1CB8DD-4B21-4D24-BAAA-1C21379C1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E5DFC-3034-4D85-BFAA-E7F524584518}" type="datetime1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B90B87-8464-4160-A70C-96A93E7C5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82E6E5-0AC2-4176-9A60-F6294818B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743A-574D-4D1D-ACD5-A26EFB4210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4102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334C63-A28B-4DD7-AF02-6D14C8B49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B3A697-1FE3-4C34-AAD5-30C03398F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C5C822-2687-4B31-8F4D-F35409C8E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81018-54D8-49BC-BC6D-AF5EA98B6CD7}" type="datetime1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A835C6-1C45-4F10-9171-B4630A151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2317EC-1FD1-40C3-83AB-F014F8598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743A-574D-4D1D-ACD5-A26EFB4210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4265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2E57BB-43E2-4FBC-AED0-E113AC1D9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973BD7-B831-4A4F-8AF9-56759866C6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27B84D-3BE5-4687-9B01-68E5AAB3DF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4D65FA-A4F1-4DBE-9226-776404426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6867F-E566-4D31-9938-3DD56AA79F61}" type="datetime1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B823F4-EC19-479D-B428-932CA845B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2969D0-AE48-45F5-8473-D3858A7A6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743A-574D-4D1D-ACD5-A26EFB4210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7347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0EC308-0F75-4925-9228-E967CF326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FCA1B3-345E-4D39-81B6-DF8970CC8A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2A6321-126F-4C0F-903B-9E2F381479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357F14-E418-48F5-BEDC-0716095E9A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57FCAF6-5C7D-4793-90C1-6578D797A0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51FFDC3-EC9C-466B-A9E1-18550FDA7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B4383-EB19-45F3-94F6-E7A1EA430887}" type="datetime1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33E58FF-893F-412F-969C-0B2970413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CA351DA-6ACE-4562-A421-7DBB0E64F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743A-574D-4D1D-ACD5-A26EFB4210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056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23D03A-DAF0-4E9C-922D-C3DED4B9A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6B2C6CC-06A5-4143-913D-419FF191B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4779E-F0BB-49FB-8533-EC20DC131A55}" type="datetime1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30917D8-E775-4327-B8EE-0F375800C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8E860AE-C40F-4FD9-AC7D-36C7B80B5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743A-574D-4D1D-ACD5-A26EFB4210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852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BC2DA6F-8210-4D49-94FF-59FE6B758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32AFE-6F68-4C66-AE87-F783B63AB48C}" type="datetime1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93CD94A-71B6-4CEA-97A1-3DB3A75A3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546E7F-8A79-4893-9AEC-5C5E7E6B3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743A-574D-4D1D-ACD5-A26EFB4210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865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9AFB67-948C-43A0-9215-4734E80E7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9DE881-5E3D-4980-AB5F-D2B9C7FBB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8EA1D2D-22D1-4A5A-AA62-1886BD6C92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B48E28-7556-49D8-BBCC-873A11BCE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545ED-D40B-41D3-BBC1-90046CF55061}" type="datetime1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81477E-FEE6-45A4-A333-F46C154F0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1BDD4F-6733-4460-B102-E41F3DC76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743A-574D-4D1D-ACD5-A26EFB4210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784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0C081D-F71D-41EF-8C4A-A91783B05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711089E-0D66-4BC0-962A-CD83DF7101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D98A408-AEE7-4F4C-ACB0-536909BC84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D51229-0EBB-4C1B-ABAA-846190C95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29D97-787C-4F1B-A2CE-0DAA18F1361A}" type="datetime1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A1F445-ED1C-453E-A518-CE24A6F83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81A87E-B954-4355-9E97-49DC18532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743A-574D-4D1D-ACD5-A26EFB4210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789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AC2385E-D33A-428E-86AC-D51E01BE7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77304C-E0EA-47CB-AA53-A235DFAA47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DF1FE4-6090-4753-A4A3-54E2D64FCA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FC1A3D-F2F5-46C9-8255-6212B8BF67A3}" type="datetime1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0ADAED-8908-416F-BBDC-15BFFD254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0DEB35-5AC5-4C5B-9817-6AD3A07D51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C743A-574D-4D1D-ACD5-A26EFB4210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6742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E6B641-0EC0-4843-AED0-034017259F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18288"/>
            <a:ext cx="9144000" cy="2387600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US" altLang="ko-KR" dirty="0"/>
              <a:t>Corona Shift ; </a:t>
            </a:r>
            <a:br>
              <a:rPr lang="en-US" altLang="ko-KR" dirty="0"/>
            </a:br>
            <a:r>
              <a:rPr lang="en-US" altLang="ko-KR" dirty="0"/>
              <a:t>       </a:t>
            </a:r>
            <a:r>
              <a:rPr lang="ko-KR" altLang="en-US" sz="6700" b="1" dirty="0"/>
              <a:t>대전환 시기의 </a:t>
            </a:r>
            <a:r>
              <a:rPr lang="en-US" altLang="ko-KR" sz="6700" b="1" dirty="0"/>
              <a:t>R&amp;D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443118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354593-D2BB-480F-98CE-A32722F4228F}"/>
              </a:ext>
            </a:extLst>
          </p:cNvPr>
          <p:cNvSpPr txBox="1"/>
          <p:nvPr/>
        </p:nvSpPr>
        <p:spPr>
          <a:xfrm>
            <a:off x="1574278" y="527665"/>
            <a:ext cx="4321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System </a:t>
            </a:r>
            <a:r>
              <a:rPr lang="en-US" altLang="ko-KR" sz="2000" dirty="0"/>
              <a:t>as</a:t>
            </a:r>
            <a:r>
              <a:rPr lang="en-US" altLang="ko-KR" sz="2800" dirty="0"/>
              <a:t> </a:t>
            </a:r>
            <a:r>
              <a:rPr lang="en-US" altLang="ko-KR" sz="2000" dirty="0"/>
              <a:t>Object, Accumulable</a:t>
            </a:r>
            <a:endParaRPr lang="ko-KR" altLang="en-US" sz="2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4A7B399-CE87-44B8-A837-242CA064A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850" y="1673476"/>
            <a:ext cx="1065228" cy="100281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D043A7B-3D27-43E3-BA41-CBA2329D19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0401" y="2676289"/>
            <a:ext cx="1047750" cy="109061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8823CF1-675C-4010-BC79-4F2A7C62B4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7697" y="3545617"/>
            <a:ext cx="910339" cy="91033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96A4F48-9BBF-4E08-90A7-8353C3F44660}"/>
              </a:ext>
            </a:extLst>
          </p:cNvPr>
          <p:cNvSpPr txBox="1"/>
          <p:nvPr/>
        </p:nvSpPr>
        <p:spPr>
          <a:xfrm>
            <a:off x="6730143" y="4667129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바뀔 수 있는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10A213-91D2-4891-A5E4-3B20601CACE6}"/>
              </a:ext>
            </a:extLst>
          </p:cNvPr>
          <p:cNvSpPr txBox="1"/>
          <p:nvPr/>
        </p:nvSpPr>
        <p:spPr>
          <a:xfrm>
            <a:off x="6616568" y="1776484"/>
            <a:ext cx="35214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바뀌지 않는</a:t>
            </a:r>
            <a:r>
              <a:rPr lang="en-US" altLang="ko-KR" sz="2000" dirty="0"/>
              <a:t>; </a:t>
            </a:r>
            <a:r>
              <a:rPr lang="ko-KR" altLang="en-US" sz="2000" dirty="0"/>
              <a:t>무형의 </a:t>
            </a:r>
            <a:r>
              <a:rPr lang="en-US" altLang="ko-KR" sz="2000" dirty="0"/>
              <a:t>Facilities</a:t>
            </a:r>
            <a:endParaRPr lang="ko-KR" altLang="en-US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E2D79C-9E1A-4859-84E3-509FAEA6AE8A}"/>
              </a:ext>
            </a:extLst>
          </p:cNvPr>
          <p:cNvSpPr txBox="1"/>
          <p:nvPr/>
        </p:nvSpPr>
        <p:spPr>
          <a:xfrm>
            <a:off x="3381850" y="4853046"/>
            <a:ext cx="15520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Owner(Ship)</a:t>
            </a:r>
          </a:p>
          <a:p>
            <a:pPr algn="ctr"/>
            <a:r>
              <a:rPr lang="ko-KR" altLang="en-US" b="1" dirty="0"/>
              <a:t>평생직장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470AB0-E943-4750-8611-54B4C1F07505}"/>
              </a:ext>
            </a:extLst>
          </p:cNvPr>
          <p:cNvSpPr txBox="1"/>
          <p:nvPr/>
        </p:nvSpPr>
        <p:spPr>
          <a:xfrm>
            <a:off x="778398" y="3010637"/>
            <a:ext cx="1571264" cy="7833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600" dirty="0"/>
              <a:t>방법</a:t>
            </a:r>
            <a:r>
              <a:rPr lang="en-US" altLang="ko-KR" sz="1600" dirty="0"/>
              <a:t> </a:t>
            </a:r>
            <a:r>
              <a:rPr lang="ko-KR" altLang="en-US" sz="1600" dirty="0"/>
              <a:t>도입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600" dirty="0"/>
              <a:t>구성원 교육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C7BA46D-AFAD-4226-A346-83F8590D0339}"/>
              </a:ext>
            </a:extLst>
          </p:cNvPr>
          <p:cNvCxnSpPr>
            <a:stCxn id="7" idx="3"/>
            <a:endCxn id="11" idx="1"/>
          </p:cNvCxnSpPr>
          <p:nvPr/>
        </p:nvCxnSpPr>
        <p:spPr>
          <a:xfrm flipV="1">
            <a:off x="5158151" y="1976539"/>
            <a:ext cx="1458417" cy="1245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C9013D63-F737-445B-B8E6-23FCBBCD83CE}"/>
              </a:ext>
            </a:extLst>
          </p:cNvPr>
          <p:cNvCxnSpPr>
            <a:stCxn id="7" idx="3"/>
            <a:endCxn id="10" idx="1"/>
          </p:cNvCxnSpPr>
          <p:nvPr/>
        </p:nvCxnSpPr>
        <p:spPr>
          <a:xfrm>
            <a:off x="5158151" y="3221595"/>
            <a:ext cx="1571992" cy="1645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96DFFA0-0F1F-4AF0-A7E7-9748E254A597}"/>
              </a:ext>
            </a:extLst>
          </p:cNvPr>
          <p:cNvSpPr txBox="1"/>
          <p:nvPr/>
        </p:nvSpPr>
        <p:spPr>
          <a:xfrm>
            <a:off x="8611316" y="2213224"/>
            <a:ext cx="2038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Process, Rule, DB, …</a:t>
            </a:r>
            <a:endParaRPr lang="ko-KR" altLang="en-US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8EA0DA7-9F87-4DE4-ABBE-D25887F04534}"/>
              </a:ext>
            </a:extLst>
          </p:cNvPr>
          <p:cNvSpPr txBox="1"/>
          <p:nvPr/>
        </p:nvSpPr>
        <p:spPr>
          <a:xfrm>
            <a:off x="7828887" y="5125775"/>
            <a:ext cx="20681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이사회</a:t>
            </a:r>
            <a:r>
              <a:rPr lang="en-US" altLang="ko-KR" sz="1600" dirty="0"/>
              <a:t>, C~~, </a:t>
            </a:r>
            <a:r>
              <a:rPr lang="ko-KR" altLang="en-US" sz="1600" dirty="0"/>
              <a:t>구성원</a:t>
            </a:r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51CDC54A-0801-44E4-9C58-FA172D532760}"/>
              </a:ext>
            </a:extLst>
          </p:cNvPr>
          <p:cNvCxnSpPr>
            <a:stCxn id="11" idx="2"/>
            <a:endCxn id="18" idx="1"/>
          </p:cNvCxnSpPr>
          <p:nvPr/>
        </p:nvCxnSpPr>
        <p:spPr>
          <a:xfrm rot="16200000" flipH="1">
            <a:off x="8391358" y="2162542"/>
            <a:ext cx="205907" cy="234009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4B93FAEA-525C-455A-A96C-8F3B3C265055}"/>
              </a:ext>
            </a:extLst>
          </p:cNvPr>
          <p:cNvCxnSpPr>
            <a:stCxn id="10" idx="2"/>
            <a:endCxn id="19" idx="1"/>
          </p:cNvCxnSpPr>
          <p:nvPr/>
        </p:nvCxnSpPr>
        <p:spPr>
          <a:xfrm rot="16200000" flipH="1">
            <a:off x="7577260" y="5043424"/>
            <a:ext cx="227813" cy="275441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888950C-3933-4997-91A2-78B085FC3F5F}"/>
              </a:ext>
            </a:extLst>
          </p:cNvPr>
          <p:cNvSpPr txBox="1"/>
          <p:nvPr/>
        </p:nvSpPr>
        <p:spPr>
          <a:xfrm>
            <a:off x="7364529" y="2970781"/>
            <a:ext cx="2875980" cy="7833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600" dirty="0"/>
              <a:t>Communication Channel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600" dirty="0"/>
              <a:t>기업차원 </a:t>
            </a:r>
            <a:r>
              <a:rPr lang="en-US" altLang="ko-KR" sz="1600" dirty="0"/>
              <a:t>Know-how</a:t>
            </a:r>
            <a:endParaRPr lang="ko-KR" altLang="en-US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D936DE-E9F9-4EFE-9B27-9D41A9F3527B}"/>
              </a:ext>
            </a:extLst>
          </p:cNvPr>
          <p:cNvSpPr txBox="1"/>
          <p:nvPr/>
        </p:nvSpPr>
        <p:spPr>
          <a:xfrm>
            <a:off x="6456236" y="5972954"/>
            <a:ext cx="33345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* </a:t>
            </a:r>
            <a:r>
              <a:rPr lang="ko-KR" altLang="en-US" sz="1400" dirty="0" err="1"/>
              <a:t>예이그의</a:t>
            </a:r>
            <a:r>
              <a:rPr lang="en-US" altLang="ko-KR" sz="1400" dirty="0"/>
              <a:t> </a:t>
            </a:r>
            <a:r>
              <a:rPr lang="ko-KR" altLang="en-US" sz="1400" dirty="0"/>
              <a:t>외침  </a:t>
            </a:r>
            <a:r>
              <a:rPr lang="en-US" altLang="ko-KR" sz="1400" dirty="0"/>
              <a:t>“</a:t>
            </a:r>
            <a:r>
              <a:rPr lang="ko-KR" altLang="en-US" sz="1400" dirty="0"/>
              <a:t>서비스 인터페이스</a:t>
            </a:r>
            <a:r>
              <a:rPr lang="en-US" altLang="ko-KR" sz="1400" dirty="0"/>
              <a:t>＂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AE7BFF5-435D-46B0-9964-02CA6AB12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743A-574D-4D1D-ACD5-A26EFB42103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1160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753D57-B102-4F16-B58B-F7CC83486AFC}"/>
              </a:ext>
            </a:extLst>
          </p:cNvPr>
          <p:cNvSpPr txBox="1"/>
          <p:nvPr/>
        </p:nvSpPr>
        <p:spPr>
          <a:xfrm>
            <a:off x="2564089" y="1970202"/>
            <a:ext cx="4548040" cy="17277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/>
              <a:t>전문성의 다양화</a:t>
            </a:r>
            <a:r>
              <a:rPr lang="en-US" altLang="ko-KR" sz="2000" dirty="0"/>
              <a:t>; </a:t>
            </a:r>
            <a:r>
              <a:rPr lang="ko-KR" altLang="en-US" sz="2000" dirty="0"/>
              <a:t>세분화</a:t>
            </a:r>
            <a:r>
              <a:rPr lang="en-US" altLang="ko-KR" sz="2000" dirty="0"/>
              <a:t>/</a:t>
            </a:r>
            <a:r>
              <a:rPr lang="ko-KR" altLang="en-US" sz="2000" dirty="0"/>
              <a:t>융복합화</a:t>
            </a:r>
            <a:r>
              <a:rPr lang="en-US" altLang="ko-KR" sz="2000" dirty="0"/>
              <a:t> </a:t>
            </a:r>
          </a:p>
          <a:p>
            <a:pPr lvl="1">
              <a:lnSpc>
                <a:spcPct val="200000"/>
              </a:lnSpc>
            </a:pPr>
            <a:r>
              <a:rPr lang="ko-KR" altLang="en-US" dirty="0"/>
              <a:t>개별 기업 </a:t>
            </a:r>
            <a:r>
              <a:rPr lang="en-US" altLang="ko-KR" dirty="0"/>
              <a:t>+ </a:t>
            </a:r>
            <a:r>
              <a:rPr lang="ko-KR" altLang="en-US" dirty="0"/>
              <a:t>산업 전반</a:t>
            </a:r>
            <a:endParaRPr lang="en-US" altLang="ko-KR" dirty="0"/>
          </a:p>
          <a:p>
            <a:pPr lvl="1">
              <a:lnSpc>
                <a:spcPct val="200000"/>
              </a:lnSpc>
            </a:pPr>
            <a:r>
              <a:rPr lang="ko-KR" altLang="en-US" dirty="0"/>
              <a:t>시작은</a:t>
            </a:r>
            <a:r>
              <a:rPr lang="en-US" altLang="ko-KR" dirty="0"/>
              <a:t> Planning / Execution </a:t>
            </a:r>
            <a:r>
              <a:rPr lang="ko-KR" altLang="en-US" dirty="0"/>
              <a:t>분리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32FDD0-808D-4332-A272-48AFC1596330}"/>
              </a:ext>
            </a:extLst>
          </p:cNvPr>
          <p:cNvSpPr txBox="1"/>
          <p:nvPr/>
        </p:nvSpPr>
        <p:spPr>
          <a:xfrm>
            <a:off x="2564089" y="3994608"/>
            <a:ext cx="5429179" cy="17277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/>
              <a:t>R&amp;D System</a:t>
            </a:r>
            <a:r>
              <a:rPr lang="ko-KR" altLang="en-US" sz="2000" dirty="0"/>
              <a:t>에 대한 새로운</a:t>
            </a:r>
            <a:r>
              <a:rPr lang="en-US" altLang="ko-KR" sz="2000" dirty="0"/>
              <a:t> </a:t>
            </a:r>
            <a:r>
              <a:rPr lang="ko-KR" altLang="en-US" sz="2000" dirty="0"/>
              <a:t>시각으로 접근</a:t>
            </a:r>
            <a:endParaRPr lang="en-US" altLang="ko-KR" sz="2000" dirty="0"/>
          </a:p>
          <a:p>
            <a:pPr lvl="1">
              <a:lnSpc>
                <a:spcPct val="200000"/>
              </a:lnSpc>
            </a:pPr>
            <a:r>
              <a:rPr lang="ko-KR" altLang="en-US" dirty="0"/>
              <a:t>기업의</a:t>
            </a:r>
            <a:r>
              <a:rPr lang="en-US" altLang="ko-KR" dirty="0"/>
              <a:t> Sustainable</a:t>
            </a:r>
            <a:r>
              <a:rPr lang="ko-KR" altLang="en-US" dirty="0"/>
              <a:t>한</a:t>
            </a:r>
            <a:r>
              <a:rPr lang="en-US" altLang="ko-KR" dirty="0"/>
              <a:t> </a:t>
            </a:r>
            <a:r>
              <a:rPr lang="ko-KR" altLang="en-US" dirty="0"/>
              <a:t>실체</a:t>
            </a:r>
            <a:endParaRPr lang="en-US" altLang="ko-KR" dirty="0"/>
          </a:p>
          <a:p>
            <a:pPr lvl="1">
              <a:lnSpc>
                <a:spcPct val="200000"/>
              </a:lnSpc>
            </a:pPr>
            <a:r>
              <a:rPr lang="en-US" altLang="ko-KR" dirty="0"/>
              <a:t>Commutation Channel; 3 Tier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420EC0-2C82-499E-96EA-0748F093D92F}"/>
              </a:ext>
            </a:extLst>
          </p:cNvPr>
          <p:cNvSpPr txBox="1"/>
          <p:nvPr/>
        </p:nvSpPr>
        <p:spPr>
          <a:xfrm>
            <a:off x="1574278" y="527665"/>
            <a:ext cx="53287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4</a:t>
            </a:r>
            <a:r>
              <a:rPr lang="ko-KR" altLang="en-US" sz="2800" dirty="0"/>
              <a:t>차산업혁명 시대의 </a:t>
            </a:r>
            <a:r>
              <a:rPr lang="en-US" altLang="ko-KR" sz="2800" dirty="0"/>
              <a:t>R&amp;D ; </a:t>
            </a:r>
            <a:r>
              <a:rPr lang="ko-KR" altLang="en-US" sz="2800" dirty="0"/>
              <a:t>요약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3299445-75D4-4210-ACC3-BBD7F8C2E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743A-574D-4D1D-ACD5-A26EFB42103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905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9D22A2-88CA-4CD7-BEFA-D147EC6AAFB4}"/>
              </a:ext>
            </a:extLst>
          </p:cNvPr>
          <p:cNvSpPr txBox="1"/>
          <p:nvPr/>
        </p:nvSpPr>
        <p:spPr>
          <a:xfrm>
            <a:off x="1574278" y="527665"/>
            <a:ext cx="49889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Topic</a:t>
            </a:r>
            <a:r>
              <a:rPr lang="ko-KR" altLang="en-US" sz="2800" dirty="0"/>
              <a:t> 제안서</a:t>
            </a:r>
            <a:r>
              <a:rPr lang="en-US" altLang="ko-KR" sz="2800" dirty="0"/>
              <a:t>; </a:t>
            </a:r>
            <a:r>
              <a:rPr lang="ko-KR" altLang="en-US" dirty="0"/>
              <a:t>형식없이 자유롭게 기술</a:t>
            </a:r>
            <a:endParaRPr lang="ko-KR" altLang="en-US" sz="28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7FB720D-7126-403B-9342-0AF25658A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743A-574D-4D1D-ACD5-A26EFB421034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F6F0523-E062-4A32-889F-18038FD43760}"/>
              </a:ext>
            </a:extLst>
          </p:cNvPr>
          <p:cNvSpPr/>
          <p:nvPr/>
        </p:nvSpPr>
        <p:spPr>
          <a:xfrm>
            <a:off x="790575" y="1171575"/>
            <a:ext cx="10791825" cy="51587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339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9ED398-B60D-4AD2-B795-5C13FC645E74}"/>
              </a:ext>
            </a:extLst>
          </p:cNvPr>
          <p:cNvSpPr txBox="1"/>
          <p:nvPr/>
        </p:nvSpPr>
        <p:spPr>
          <a:xfrm>
            <a:off x="1574278" y="1606217"/>
            <a:ext cx="8623899" cy="3953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2000" dirty="0"/>
              <a:t>4</a:t>
            </a:r>
            <a:r>
              <a:rPr lang="ko-KR" altLang="en-US" sz="2000" dirty="0"/>
              <a:t>차 산업혁명 시대의 </a:t>
            </a:r>
            <a:r>
              <a:rPr lang="en-US" altLang="ko-KR" sz="2000" dirty="0"/>
              <a:t>R&amp;D</a:t>
            </a:r>
          </a:p>
          <a:p>
            <a:pPr lvl="1">
              <a:lnSpc>
                <a:spcPct val="200000"/>
              </a:lnSpc>
            </a:pPr>
            <a:r>
              <a:rPr lang="en-US" altLang="ko-KR" sz="16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</a:t>
            </a:r>
            <a:r>
              <a:rPr lang="en-US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Post Covid, New Normal </a:t>
            </a:r>
            <a:r>
              <a:rPr lang="ko-KR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시대에 있어서의 </a:t>
            </a:r>
            <a:r>
              <a:rPr lang="en-US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R&amp;D</a:t>
            </a:r>
            <a:r>
              <a:rPr lang="ko-KR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 직면한 환경 및 향후 나아갈 방향</a:t>
            </a:r>
            <a:endParaRPr lang="en-US" altLang="ko-KR" sz="1600" dirty="0"/>
          </a:p>
          <a:p>
            <a:pPr>
              <a:lnSpc>
                <a:spcPct val="300000"/>
              </a:lnSpc>
            </a:pPr>
            <a:r>
              <a:rPr lang="en-US" altLang="ko-KR" sz="2000" dirty="0"/>
              <a:t>2. </a:t>
            </a:r>
            <a:r>
              <a:rPr lang="ko-KR" altLang="en-US" sz="2000" dirty="0"/>
              <a:t>기술경영</a:t>
            </a:r>
            <a:r>
              <a:rPr lang="en-US" altLang="ko-KR" sz="2000" dirty="0"/>
              <a:t>, </a:t>
            </a:r>
            <a:r>
              <a:rPr lang="ko-KR" altLang="en-US" sz="2000" dirty="0"/>
              <a:t>연구기획의 방법론</a:t>
            </a:r>
            <a:r>
              <a:rPr lang="en-US" altLang="ko-KR" sz="2000" dirty="0"/>
              <a:t>, System</a:t>
            </a:r>
            <a:r>
              <a:rPr lang="ko-KR" altLang="en-US" sz="2000" dirty="0"/>
              <a:t>에 대한 이해</a:t>
            </a:r>
            <a:endParaRPr lang="en-US" altLang="ko-KR" sz="2000" dirty="0"/>
          </a:p>
          <a:p>
            <a:pPr lvl="1">
              <a:lnSpc>
                <a:spcPct val="200000"/>
              </a:lnSpc>
            </a:pPr>
            <a:r>
              <a:rPr lang="en-US" altLang="ko-KR" sz="1600" dirty="0"/>
              <a:t>    </a:t>
            </a:r>
            <a:r>
              <a:rPr lang="ko-KR" altLang="en-US" sz="1600" dirty="0"/>
              <a:t>기존</a:t>
            </a:r>
            <a:r>
              <a:rPr lang="en-US" altLang="ko-KR" sz="1600" dirty="0"/>
              <a:t> </a:t>
            </a:r>
            <a:r>
              <a:rPr lang="ko-KR" altLang="en-US" sz="1600" dirty="0"/>
              <a:t>방법론적 접근에 대한 이해</a:t>
            </a:r>
            <a:r>
              <a:rPr lang="en-US" altLang="ko-KR" sz="1600" dirty="0"/>
              <a:t>, Fast Follower/First Mover</a:t>
            </a:r>
            <a:r>
              <a:rPr lang="ko-KR" altLang="en-US" sz="1600" dirty="0"/>
              <a:t>의 </a:t>
            </a:r>
            <a:r>
              <a:rPr lang="en-US" altLang="ko-KR" sz="1600" dirty="0"/>
              <a:t>R&amp;D </a:t>
            </a:r>
          </a:p>
          <a:p>
            <a:pPr>
              <a:lnSpc>
                <a:spcPct val="300000"/>
              </a:lnSpc>
            </a:pPr>
            <a:r>
              <a:rPr lang="en-US" altLang="ko-KR" sz="2000" dirty="0"/>
              <a:t>3. 4…….</a:t>
            </a:r>
          </a:p>
          <a:p>
            <a:pPr lvl="1">
              <a:lnSpc>
                <a:spcPct val="200000"/>
              </a:lnSpc>
            </a:pPr>
            <a:r>
              <a:rPr lang="en-US" altLang="ko-KR" sz="1600" dirty="0"/>
              <a:t>    </a:t>
            </a:r>
            <a:r>
              <a:rPr lang="ko-KR" altLang="en-US" sz="1600" dirty="0"/>
              <a:t>전략기반의 </a:t>
            </a:r>
            <a:r>
              <a:rPr lang="en-US" altLang="ko-KR" sz="1600" dirty="0"/>
              <a:t>R&amp;D, ERM</a:t>
            </a:r>
            <a:r>
              <a:rPr lang="ko-KR" altLang="en-US" sz="1600" dirty="0"/>
              <a:t>과 </a:t>
            </a:r>
            <a:r>
              <a:rPr lang="en-US" altLang="ko-KR" sz="1600" dirty="0"/>
              <a:t>R&amp;D, R&amp;D Mgmt</a:t>
            </a:r>
            <a:r>
              <a:rPr lang="ko-KR" altLang="en-US" sz="1600" dirty="0"/>
              <a:t>의 </a:t>
            </a:r>
            <a:r>
              <a:rPr lang="en-US" altLang="ko-KR" sz="1600" dirty="0"/>
              <a:t>Core </a:t>
            </a:r>
            <a:r>
              <a:rPr lang="ko-KR" altLang="en-US" sz="1600" dirty="0"/>
              <a:t>경쟁력</a:t>
            </a:r>
            <a:r>
              <a:rPr lang="en-US" altLang="ko-KR" sz="1600" dirty="0"/>
              <a:t>, … </a:t>
            </a:r>
            <a:endParaRPr lang="ko-KR" alt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13264A-EFDD-4E4F-9FE5-67622DEF2652}"/>
              </a:ext>
            </a:extLst>
          </p:cNvPr>
          <p:cNvSpPr txBox="1"/>
          <p:nvPr/>
        </p:nvSpPr>
        <p:spPr>
          <a:xfrm>
            <a:off x="1574278" y="527665"/>
            <a:ext cx="29867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22</a:t>
            </a:r>
            <a:r>
              <a:rPr lang="ko-KR" altLang="en-US" sz="2800" dirty="0"/>
              <a:t>년도 토론 주제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2CC9A25-A6DC-4ACF-939B-9A49E2ABA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743A-574D-4D1D-ACD5-A26EFB42103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826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64D108B-5FF0-49EA-8EB8-8A4563A18DB5}"/>
              </a:ext>
            </a:extLst>
          </p:cNvPr>
          <p:cNvSpPr txBox="1"/>
          <p:nvPr/>
        </p:nvSpPr>
        <p:spPr>
          <a:xfrm>
            <a:off x="3234802" y="2978223"/>
            <a:ext cx="1745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급속한 변화의 속도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36C08D-C7B9-4227-B11B-65B64740F2E1}"/>
              </a:ext>
            </a:extLst>
          </p:cNvPr>
          <p:cNvSpPr txBox="1"/>
          <p:nvPr/>
        </p:nvSpPr>
        <p:spPr>
          <a:xfrm>
            <a:off x="3233363" y="5195822"/>
            <a:ext cx="1499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건너뛴 </a:t>
            </a:r>
            <a:r>
              <a:rPr lang="en-US" altLang="ko-KR" sz="1400" dirty="0"/>
              <a:t>Scale Up</a:t>
            </a:r>
            <a:endParaRPr lang="ko-KR" alt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915F38-0FEB-4D61-B6D1-710B92C3CB86}"/>
              </a:ext>
            </a:extLst>
          </p:cNvPr>
          <p:cNvSpPr txBox="1"/>
          <p:nvPr/>
        </p:nvSpPr>
        <p:spPr>
          <a:xfrm>
            <a:off x="3306929" y="4341924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고용문화 변화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626E98-92BE-4073-A7E1-E07D3F2BA9B1}"/>
              </a:ext>
            </a:extLst>
          </p:cNvPr>
          <p:cNvSpPr txBox="1"/>
          <p:nvPr/>
        </p:nvSpPr>
        <p:spPr>
          <a:xfrm>
            <a:off x="3396247" y="3194247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글로벌 경쟁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E68456-7DAF-44F3-8976-AC24075CED5D}"/>
              </a:ext>
            </a:extLst>
          </p:cNvPr>
          <p:cNvSpPr txBox="1"/>
          <p:nvPr/>
        </p:nvSpPr>
        <p:spPr>
          <a:xfrm>
            <a:off x="5914809" y="4561181"/>
            <a:ext cx="2478564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ko-KR" altLang="en-US" sz="1400" b="1" dirty="0"/>
              <a:t>관리</a:t>
            </a:r>
            <a:r>
              <a:rPr lang="en-US" altLang="ko-KR" sz="1400" b="1" dirty="0"/>
              <a:t>/</a:t>
            </a:r>
            <a:r>
              <a:rPr lang="ko-KR" altLang="en-US" sz="1400" b="1" dirty="0"/>
              <a:t>정보 </a:t>
            </a:r>
            <a:r>
              <a:rPr lang="en-US" altLang="ko-KR" sz="1400" b="1" dirty="0"/>
              <a:t>System</a:t>
            </a:r>
          </a:p>
          <a:p>
            <a:pPr marL="285750" indent="-285750" algn="ctr">
              <a:buFont typeface="Wingdings" panose="05000000000000000000" pitchFamily="2" charset="2"/>
              <a:buChar char="Ø"/>
            </a:pPr>
            <a:endParaRPr lang="en-US" altLang="ko-KR" sz="7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Sustainable object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Accumulable Knowledge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How vs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Project </a:t>
            </a:r>
            <a:r>
              <a:rPr lang="ko-KR" altLang="en-US" sz="1400" dirty="0"/>
              <a:t>범위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4B6635-B4A4-487C-A830-34D8991AB492}"/>
              </a:ext>
            </a:extLst>
          </p:cNvPr>
          <p:cNvSpPr txBox="1"/>
          <p:nvPr/>
        </p:nvSpPr>
        <p:spPr>
          <a:xfrm>
            <a:off x="5903327" y="2769620"/>
            <a:ext cx="2571373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8163" indent="-268288">
              <a:buFont typeface="Wingdings" panose="05000000000000000000" pitchFamily="2" charset="2"/>
              <a:buChar char="Ø"/>
            </a:pPr>
            <a:r>
              <a:rPr lang="ko-KR" altLang="en-US" sz="1400" b="1" dirty="0"/>
              <a:t>역할</a:t>
            </a:r>
            <a:r>
              <a:rPr lang="en-US" altLang="ko-KR" sz="1400" b="1" dirty="0"/>
              <a:t>/</a:t>
            </a:r>
            <a:r>
              <a:rPr lang="ko-KR" altLang="en-US" sz="1400" b="1" dirty="0"/>
              <a:t>기능의 재편</a:t>
            </a:r>
            <a:endParaRPr lang="en-US" altLang="ko-KR" sz="1400" b="1" dirty="0"/>
          </a:p>
          <a:p>
            <a:pPr marL="285750" indent="-285750" algn="ctr">
              <a:buFont typeface="Wingdings" panose="05000000000000000000" pitchFamily="2" charset="2"/>
              <a:buChar char="Ø"/>
            </a:pPr>
            <a:endParaRPr lang="en-US" altLang="ko-KR" sz="7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Career Path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Planning / Execution </a:t>
            </a:r>
            <a:r>
              <a:rPr lang="ko-KR" altLang="en-US" sz="1400" dirty="0"/>
              <a:t>분리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Alive Plan(T/M/B-I)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Outsourcing, M&amp;A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205944-BFD7-47E8-96F4-DA76412FB28B}"/>
              </a:ext>
            </a:extLst>
          </p:cNvPr>
          <p:cNvSpPr txBox="1"/>
          <p:nvPr/>
        </p:nvSpPr>
        <p:spPr>
          <a:xfrm>
            <a:off x="987496" y="4168563"/>
            <a:ext cx="12489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First Mover/</a:t>
            </a:r>
          </a:p>
          <a:p>
            <a:r>
              <a:rPr lang="en-US" altLang="ko-KR" sz="1400" dirty="0"/>
              <a:t>Fast Follower</a:t>
            </a:r>
            <a:endParaRPr lang="ko-KR" alt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2C590D-C24E-4654-9A24-B6686F69D44D}"/>
              </a:ext>
            </a:extLst>
          </p:cNvPr>
          <p:cNvSpPr txBox="1"/>
          <p:nvPr/>
        </p:nvSpPr>
        <p:spPr>
          <a:xfrm>
            <a:off x="3326097" y="4577585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비즈니스 문화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A70E09-AC80-4730-B5FE-1DD41048B3D1}"/>
              </a:ext>
            </a:extLst>
          </p:cNvPr>
          <p:cNvSpPr txBox="1"/>
          <p:nvPr/>
        </p:nvSpPr>
        <p:spPr>
          <a:xfrm>
            <a:off x="1021123" y="4806257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MZ</a:t>
            </a:r>
            <a:r>
              <a:rPr lang="ko-KR" altLang="en-US" sz="1400" dirty="0"/>
              <a:t>세대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7D01E3-F998-468F-8AF1-6E3927076A79}"/>
              </a:ext>
            </a:extLst>
          </p:cNvPr>
          <p:cNvSpPr txBox="1"/>
          <p:nvPr/>
        </p:nvSpPr>
        <p:spPr>
          <a:xfrm>
            <a:off x="1021123" y="260671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언택트</a:t>
            </a:r>
            <a:endParaRPr lang="ko-KR" alt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C134A8-A226-40D2-9C0F-25AA9890D16E}"/>
              </a:ext>
            </a:extLst>
          </p:cNvPr>
          <p:cNvSpPr txBox="1"/>
          <p:nvPr/>
        </p:nvSpPr>
        <p:spPr>
          <a:xfrm>
            <a:off x="992053" y="3038764"/>
            <a:ext cx="16482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AI, IOT, Big Data…</a:t>
            </a:r>
            <a:endParaRPr lang="ko-KR" alt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F84DB5-32D0-46C7-B745-3601C0F8AB55}"/>
              </a:ext>
            </a:extLst>
          </p:cNvPr>
          <p:cNvSpPr txBox="1"/>
          <p:nvPr/>
        </p:nvSpPr>
        <p:spPr>
          <a:xfrm>
            <a:off x="1400873" y="175126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현상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CCB920-A7A5-442E-BBF3-BC27AA1CA9B2}"/>
              </a:ext>
            </a:extLst>
          </p:cNvPr>
          <p:cNvSpPr txBox="1"/>
          <p:nvPr/>
        </p:nvSpPr>
        <p:spPr>
          <a:xfrm>
            <a:off x="3245522" y="1643539"/>
            <a:ext cx="1699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/>
              <a:t>연구기획</a:t>
            </a:r>
            <a:r>
              <a:rPr lang="en-US" altLang="ko-KR" sz="1400" b="1" dirty="0"/>
              <a:t>/</a:t>
            </a:r>
            <a:r>
              <a:rPr lang="ko-KR" altLang="en-US" sz="1400" b="1" dirty="0"/>
              <a:t>기술경영</a:t>
            </a:r>
            <a:endParaRPr lang="en-US" altLang="ko-KR" sz="1400" b="1" dirty="0"/>
          </a:p>
          <a:p>
            <a:pPr algn="ctr"/>
            <a:r>
              <a:rPr lang="ko-KR" altLang="en-US" sz="1400" b="1" dirty="0"/>
              <a:t>변화의 실체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1B3B81-E9DD-43EA-A41F-02CDCCBD9F4A}"/>
              </a:ext>
            </a:extLst>
          </p:cNvPr>
          <p:cNvSpPr txBox="1"/>
          <p:nvPr/>
        </p:nvSpPr>
        <p:spPr>
          <a:xfrm>
            <a:off x="6172203" y="1633666"/>
            <a:ext cx="19166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기술경영 분야에서의</a:t>
            </a:r>
            <a:endParaRPr lang="en-US" altLang="ko-KR" sz="1400" b="1" dirty="0"/>
          </a:p>
          <a:p>
            <a:pPr algn="ctr"/>
            <a:r>
              <a:rPr lang="ko-KR" altLang="en-US" sz="1400" b="1" dirty="0"/>
              <a:t>대응 전략</a:t>
            </a:r>
            <a:r>
              <a:rPr lang="en-US" altLang="ko-KR" sz="1400" b="1" dirty="0"/>
              <a:t>/</a:t>
            </a:r>
            <a:r>
              <a:rPr lang="ko-KR" altLang="en-US" sz="1400" b="1" dirty="0"/>
              <a:t>고려사항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DE06EC5-C160-4FCD-BB1D-10079547A920}"/>
              </a:ext>
            </a:extLst>
          </p:cNvPr>
          <p:cNvSpPr txBox="1"/>
          <p:nvPr/>
        </p:nvSpPr>
        <p:spPr>
          <a:xfrm>
            <a:off x="9251703" y="1639337"/>
            <a:ext cx="14350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/>
              <a:t>각 기업별 대응</a:t>
            </a:r>
            <a:endParaRPr lang="en-US" altLang="ko-KR" sz="1400" b="1" dirty="0"/>
          </a:p>
          <a:p>
            <a:pPr algn="ctr"/>
            <a:r>
              <a:rPr lang="en-US" altLang="ko-KR" sz="1400" b="1" dirty="0"/>
              <a:t>(each by each)</a:t>
            </a:r>
            <a:endParaRPr lang="ko-KR" altLang="en-US" sz="14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52E2B3-8F7B-4FE5-85C5-EA3BE165CB63}"/>
              </a:ext>
            </a:extLst>
          </p:cNvPr>
          <p:cNvSpPr txBox="1"/>
          <p:nvPr/>
        </p:nvSpPr>
        <p:spPr>
          <a:xfrm>
            <a:off x="3161355" y="3758273"/>
            <a:ext cx="19062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불확실한 목표</a:t>
            </a:r>
            <a:r>
              <a:rPr lang="en-US" altLang="ko-KR" sz="1400" dirty="0"/>
              <a:t>(VUCA)</a:t>
            </a:r>
            <a:endParaRPr lang="ko-KR" alt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7DB52D8-0C25-48AE-AFD4-86B6B9732594}"/>
              </a:ext>
            </a:extLst>
          </p:cNvPr>
          <p:cNvSpPr txBox="1"/>
          <p:nvPr/>
        </p:nvSpPr>
        <p:spPr>
          <a:xfrm>
            <a:off x="9747897" y="2849012"/>
            <a:ext cx="7976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Where?</a:t>
            </a:r>
            <a:endParaRPr lang="ko-KR" altLang="en-US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1B74FE5-BC54-498A-A36A-04B83C5D4059}"/>
              </a:ext>
            </a:extLst>
          </p:cNvPr>
          <p:cNvSpPr txBox="1"/>
          <p:nvPr/>
        </p:nvSpPr>
        <p:spPr>
          <a:xfrm>
            <a:off x="9451245" y="3939146"/>
            <a:ext cx="13909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What &amp; Why? </a:t>
            </a:r>
            <a:endParaRPr lang="ko-KR" alt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20349C-2951-4881-8A21-6F74B3E0C09C}"/>
              </a:ext>
            </a:extLst>
          </p:cNvPr>
          <p:cNvSpPr txBox="1"/>
          <p:nvPr/>
        </p:nvSpPr>
        <p:spPr>
          <a:xfrm>
            <a:off x="9828367" y="5291021"/>
            <a:ext cx="636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How?</a:t>
            </a:r>
            <a:endParaRPr lang="ko-KR" altLang="en-US" sz="14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133F605-9141-4439-8CFC-EC8D57FB15DD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10146724" y="3156789"/>
            <a:ext cx="0" cy="7823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66D67D64-53D4-440B-936B-036A609B0EA6}"/>
              </a:ext>
            </a:extLst>
          </p:cNvPr>
          <p:cNvCxnSpPr>
            <a:stCxn id="22" idx="2"/>
            <a:endCxn id="23" idx="0"/>
          </p:cNvCxnSpPr>
          <p:nvPr/>
        </p:nvCxnSpPr>
        <p:spPr>
          <a:xfrm>
            <a:off x="10146724" y="4246923"/>
            <a:ext cx="0" cy="10440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1FE57C4-9EB0-4CB2-808F-A5424B57A049}"/>
              </a:ext>
            </a:extLst>
          </p:cNvPr>
          <p:cNvSpPr txBox="1"/>
          <p:nvPr/>
        </p:nvSpPr>
        <p:spPr>
          <a:xfrm>
            <a:off x="992053" y="3745912"/>
            <a:ext cx="1184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융합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초연결</a:t>
            </a:r>
            <a:endParaRPr lang="ko-KR" alt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A8DD1C5-DDB0-466E-B5F7-AC9E95BE926F}"/>
              </a:ext>
            </a:extLst>
          </p:cNvPr>
          <p:cNvSpPr txBox="1"/>
          <p:nvPr/>
        </p:nvSpPr>
        <p:spPr>
          <a:xfrm>
            <a:off x="1021123" y="5267922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긱</a:t>
            </a:r>
            <a:r>
              <a:rPr lang="ko-KR" altLang="en-US" sz="1400" dirty="0"/>
              <a:t> 경제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C06FF58-3683-4C86-9195-4D187C64F546}"/>
              </a:ext>
            </a:extLst>
          </p:cNvPr>
          <p:cNvSpPr txBox="1"/>
          <p:nvPr/>
        </p:nvSpPr>
        <p:spPr>
          <a:xfrm>
            <a:off x="1574278" y="521661"/>
            <a:ext cx="31925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22</a:t>
            </a:r>
            <a:r>
              <a:rPr lang="ko-KR" altLang="en-US" sz="2800" dirty="0"/>
              <a:t>년도 </a:t>
            </a:r>
            <a:r>
              <a:rPr lang="en-US" altLang="ko-KR" sz="2800" dirty="0"/>
              <a:t>OVERVIEW</a:t>
            </a:r>
            <a:endParaRPr lang="ko-KR" altLang="en-US" sz="2800" dirty="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4BF0287A-A2DD-425E-9716-5AF718C6C0E6}"/>
              </a:ext>
            </a:extLst>
          </p:cNvPr>
          <p:cNvSpPr/>
          <p:nvPr/>
        </p:nvSpPr>
        <p:spPr>
          <a:xfrm>
            <a:off x="744718" y="2342276"/>
            <a:ext cx="1956051" cy="400196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3DC3E98F-5ACE-4B1E-A42A-BA78713F188B}"/>
              </a:ext>
            </a:extLst>
          </p:cNvPr>
          <p:cNvSpPr/>
          <p:nvPr/>
        </p:nvSpPr>
        <p:spPr>
          <a:xfrm>
            <a:off x="3110572" y="2342276"/>
            <a:ext cx="1956051" cy="400196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76FEFBBA-A688-40CF-9BF5-87ED88BBEA67}"/>
              </a:ext>
            </a:extLst>
          </p:cNvPr>
          <p:cNvSpPr/>
          <p:nvPr/>
        </p:nvSpPr>
        <p:spPr>
          <a:xfrm>
            <a:off x="5688530" y="2342276"/>
            <a:ext cx="2965274" cy="400196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739E6AB-2049-4977-AA60-8B6AC2A3D3E8}"/>
              </a:ext>
            </a:extLst>
          </p:cNvPr>
          <p:cNvSpPr txBox="1"/>
          <p:nvPr/>
        </p:nvSpPr>
        <p:spPr>
          <a:xfrm>
            <a:off x="1037176" y="3392338"/>
            <a:ext cx="12698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AR,</a:t>
            </a:r>
            <a:r>
              <a:rPr lang="ko-KR" altLang="en-US" sz="1400" dirty="0"/>
              <a:t> </a:t>
            </a:r>
            <a:r>
              <a:rPr lang="en-US" altLang="ko-KR" sz="1400" dirty="0"/>
              <a:t>VR,</a:t>
            </a:r>
            <a:r>
              <a:rPr lang="ko-KR" altLang="en-US" sz="1400" dirty="0"/>
              <a:t> </a:t>
            </a:r>
            <a:r>
              <a:rPr lang="en-US" altLang="ko-KR" sz="1400" dirty="0"/>
              <a:t>XR,….</a:t>
            </a:r>
            <a:endParaRPr lang="ko-KR" altLang="en-US" sz="1400" dirty="0"/>
          </a:p>
        </p:txBody>
      </p:sp>
      <p:sp>
        <p:nvSpPr>
          <p:cNvPr id="2" name="생각 풍선: 구름 모양 1">
            <a:extLst>
              <a:ext uri="{FF2B5EF4-FFF2-40B4-BE49-F238E27FC236}">
                <a16:creationId xmlns:a16="http://schemas.microsoft.com/office/drawing/2014/main" id="{4C6743DC-416D-46D0-87A8-42EDC2D906B9}"/>
              </a:ext>
            </a:extLst>
          </p:cNvPr>
          <p:cNvSpPr/>
          <p:nvPr/>
        </p:nvSpPr>
        <p:spPr>
          <a:xfrm>
            <a:off x="1037176" y="1508290"/>
            <a:ext cx="1347805" cy="719112"/>
          </a:xfrm>
          <a:prstGeom prst="cloudCallout">
            <a:avLst>
              <a:gd name="adj1" fmla="val 849"/>
              <a:gd name="adj2" fmla="val 625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말풍선: 타원형 2">
            <a:extLst>
              <a:ext uri="{FF2B5EF4-FFF2-40B4-BE49-F238E27FC236}">
                <a16:creationId xmlns:a16="http://schemas.microsoft.com/office/drawing/2014/main" id="{CC7CCB46-DE86-4509-A01F-BD30C818466F}"/>
              </a:ext>
            </a:extLst>
          </p:cNvPr>
          <p:cNvSpPr/>
          <p:nvPr/>
        </p:nvSpPr>
        <p:spPr>
          <a:xfrm>
            <a:off x="3223936" y="1480084"/>
            <a:ext cx="1884043" cy="742792"/>
          </a:xfrm>
          <a:prstGeom prst="wedgeEllipseCallout">
            <a:avLst>
              <a:gd name="adj1" fmla="val -2520"/>
              <a:gd name="adj2" fmla="val 6777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83AB09CA-96A3-4055-92E6-4242B4444873}"/>
              </a:ext>
            </a:extLst>
          </p:cNvPr>
          <p:cNvSpPr/>
          <p:nvPr/>
        </p:nvSpPr>
        <p:spPr>
          <a:xfrm>
            <a:off x="6096000" y="1536571"/>
            <a:ext cx="1992883" cy="65846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순서도: 다중 문서 27">
            <a:extLst>
              <a:ext uri="{FF2B5EF4-FFF2-40B4-BE49-F238E27FC236}">
                <a16:creationId xmlns:a16="http://schemas.microsoft.com/office/drawing/2014/main" id="{FC213FAF-44F6-490D-B6FD-8C29C701F085}"/>
              </a:ext>
            </a:extLst>
          </p:cNvPr>
          <p:cNvSpPr/>
          <p:nvPr/>
        </p:nvSpPr>
        <p:spPr>
          <a:xfrm>
            <a:off x="9096212" y="1404594"/>
            <a:ext cx="2159392" cy="937682"/>
          </a:xfrm>
          <a:prstGeom prst="flowChartMultidocumen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59D5239D-92FF-4945-8476-C31B45A5091F}"/>
              </a:ext>
            </a:extLst>
          </p:cNvPr>
          <p:cNvSpPr/>
          <p:nvPr/>
        </p:nvSpPr>
        <p:spPr>
          <a:xfrm>
            <a:off x="2700769" y="1697591"/>
            <a:ext cx="292372" cy="307777"/>
          </a:xfrm>
          <a:prstGeom prst="rightArrow">
            <a:avLst>
              <a:gd name="adj1" fmla="val 74503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01D04C03-306B-440F-9050-39D33646CA16}"/>
              </a:ext>
            </a:extLst>
          </p:cNvPr>
          <p:cNvSpPr/>
          <p:nvPr/>
        </p:nvSpPr>
        <p:spPr>
          <a:xfrm>
            <a:off x="5436238" y="1751260"/>
            <a:ext cx="292372" cy="307777"/>
          </a:xfrm>
          <a:prstGeom prst="rightArrow">
            <a:avLst>
              <a:gd name="adj1" fmla="val 74503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화살표: 오른쪽 39">
            <a:extLst>
              <a:ext uri="{FF2B5EF4-FFF2-40B4-BE49-F238E27FC236}">
                <a16:creationId xmlns:a16="http://schemas.microsoft.com/office/drawing/2014/main" id="{E74076F6-42F5-4C52-BEE1-19ED58CCEA0A}"/>
              </a:ext>
            </a:extLst>
          </p:cNvPr>
          <p:cNvSpPr/>
          <p:nvPr/>
        </p:nvSpPr>
        <p:spPr>
          <a:xfrm>
            <a:off x="8542850" y="1751260"/>
            <a:ext cx="292372" cy="307777"/>
          </a:xfrm>
          <a:prstGeom prst="rightArrow">
            <a:avLst>
              <a:gd name="adj1" fmla="val 74503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슬라이드 번호 개체 틀 29">
            <a:extLst>
              <a:ext uri="{FF2B5EF4-FFF2-40B4-BE49-F238E27FC236}">
                <a16:creationId xmlns:a16="http://schemas.microsoft.com/office/drawing/2014/main" id="{D63ABC14-CC93-46B6-A03C-F71B653BE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743A-574D-4D1D-ACD5-A26EFB421034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9BFDA2A-125C-46A3-AF33-D7549CA13A5B}"/>
              </a:ext>
            </a:extLst>
          </p:cNvPr>
          <p:cNvSpPr txBox="1"/>
          <p:nvPr/>
        </p:nvSpPr>
        <p:spPr>
          <a:xfrm>
            <a:off x="987496" y="5681401"/>
            <a:ext cx="1401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Digital </a:t>
            </a:r>
          </a:p>
          <a:p>
            <a:pPr algn="ctr"/>
            <a:r>
              <a:rPr lang="en-US" altLang="ko-KR" sz="1400" dirty="0"/>
              <a:t>Transformation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63300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245DD9-89EA-479B-A4BC-DC8BD5D43450}"/>
              </a:ext>
            </a:extLst>
          </p:cNvPr>
          <p:cNvSpPr txBox="1"/>
          <p:nvPr/>
        </p:nvSpPr>
        <p:spPr>
          <a:xfrm>
            <a:off x="1956487" y="1385001"/>
            <a:ext cx="7809681" cy="4847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600" b="1" dirty="0"/>
              <a:t>미국</a:t>
            </a:r>
            <a:r>
              <a:rPr lang="en-US" altLang="ko-KR" sz="1600" b="1" dirty="0"/>
              <a:t>  </a:t>
            </a:r>
            <a:r>
              <a:rPr lang="ko-KR" altLang="en-US" sz="1600" b="1" dirty="0"/>
              <a:t>환경문제 해결</a:t>
            </a:r>
            <a:r>
              <a:rPr lang="en-US" altLang="ko-KR" sz="1600" b="1" dirty="0"/>
              <a:t>; </a:t>
            </a:r>
            <a:r>
              <a:rPr lang="ko-KR" altLang="en-US" sz="1600" b="1" dirty="0"/>
              <a:t>오바마 정부 </a:t>
            </a:r>
            <a:endParaRPr lang="en-US" altLang="ko-KR" sz="1600" b="1" dirty="0"/>
          </a:p>
          <a:p>
            <a:pPr>
              <a:lnSpc>
                <a:spcPct val="130000"/>
              </a:lnSpc>
            </a:pPr>
            <a:r>
              <a:rPr lang="en-US" altLang="ko-KR" sz="1400" dirty="0"/>
              <a:t>             2010</a:t>
            </a:r>
            <a:r>
              <a:rPr lang="ko-KR" altLang="en-US" sz="1400" dirty="0"/>
              <a:t>년 연방공무원 </a:t>
            </a:r>
            <a:r>
              <a:rPr lang="ko-KR" altLang="en-US" sz="1400" dirty="0" err="1"/>
              <a:t>텔레워크</a:t>
            </a:r>
            <a:r>
              <a:rPr lang="ko-KR" altLang="en-US" sz="1400" dirty="0"/>
              <a:t> 촉진법 </a:t>
            </a:r>
            <a:r>
              <a:rPr lang="en-US" altLang="ko-KR" sz="1400" dirty="0"/>
              <a:t>-&gt; </a:t>
            </a:r>
            <a:r>
              <a:rPr lang="ko-KR" altLang="en-US" sz="1400" dirty="0"/>
              <a:t>환경문제 해결 일환</a:t>
            </a:r>
            <a:endParaRPr lang="en-US" altLang="ko-KR" sz="1400" dirty="0"/>
          </a:p>
          <a:p>
            <a:pPr>
              <a:lnSpc>
                <a:spcPct val="130000"/>
              </a:lnSpc>
            </a:pPr>
            <a:r>
              <a:rPr lang="en-US" altLang="ko-KR" sz="1400" dirty="0"/>
              <a:t>             </a:t>
            </a:r>
            <a:r>
              <a:rPr lang="ko-KR" altLang="en-US" sz="1400" dirty="0"/>
              <a:t>결과중심의 업무환경</a:t>
            </a:r>
            <a:r>
              <a:rPr lang="en-US" altLang="ko-KR" sz="1400" dirty="0"/>
              <a:t>(Result-only Work Environment) </a:t>
            </a:r>
            <a:r>
              <a:rPr lang="ko-KR" altLang="en-US" sz="1400" dirty="0"/>
              <a:t>시범사업</a:t>
            </a:r>
            <a:endParaRPr lang="en-US" altLang="ko-KR" sz="1400" dirty="0"/>
          </a:p>
          <a:p>
            <a:pPr>
              <a:lnSpc>
                <a:spcPct val="130000"/>
              </a:lnSpc>
            </a:pPr>
            <a:r>
              <a:rPr lang="en-US" altLang="ko-KR" sz="1600" b="1" dirty="0"/>
              <a:t>        </a:t>
            </a:r>
            <a:r>
              <a:rPr lang="ko-KR" altLang="en-US" sz="1600" b="1" dirty="0"/>
              <a:t>원가절감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사무실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인건비 </a:t>
            </a:r>
            <a:r>
              <a:rPr lang="en-US" altLang="ko-KR" sz="1600" b="1" dirty="0"/>
              <a:t>..)</a:t>
            </a:r>
          </a:p>
          <a:p>
            <a:pPr>
              <a:lnSpc>
                <a:spcPct val="130000"/>
              </a:lnSpc>
            </a:pPr>
            <a:r>
              <a:rPr lang="en-US" altLang="ko-KR" sz="1400" dirty="0"/>
              <a:t>             IT</a:t>
            </a:r>
            <a:r>
              <a:rPr lang="ko-KR" altLang="en-US" sz="1400" dirty="0"/>
              <a:t>기업</a:t>
            </a:r>
            <a:r>
              <a:rPr lang="en-US" altLang="ko-KR" sz="1400" dirty="0"/>
              <a:t>, </a:t>
            </a:r>
            <a:r>
              <a:rPr lang="ko-KR" altLang="en-US" sz="1400" dirty="0"/>
              <a:t>금융업 중심의 재택근무 도입 </a:t>
            </a:r>
            <a:r>
              <a:rPr lang="en-US" altLang="ko-KR" sz="1400" dirty="0"/>
              <a:t>-&gt; </a:t>
            </a:r>
            <a:r>
              <a:rPr lang="ko-KR" altLang="en-US" sz="1400" dirty="0"/>
              <a:t>비중 미미 </a:t>
            </a:r>
            <a:r>
              <a:rPr lang="en-US" altLang="ko-KR" sz="1400" dirty="0"/>
              <a:t>15</a:t>
            </a:r>
            <a:r>
              <a:rPr lang="ko-KR" altLang="en-US" sz="1400" dirty="0"/>
              <a:t>년 </a:t>
            </a:r>
            <a:r>
              <a:rPr lang="en-US" altLang="ko-KR" sz="1400" dirty="0"/>
              <a:t>24%, 18</a:t>
            </a:r>
            <a:r>
              <a:rPr lang="ko-KR" altLang="en-US" sz="1400" dirty="0"/>
              <a:t>년 </a:t>
            </a:r>
            <a:r>
              <a:rPr lang="en-US" altLang="ko-KR" sz="1400" dirty="0"/>
              <a:t>25%</a:t>
            </a:r>
          </a:p>
          <a:p>
            <a:pPr>
              <a:lnSpc>
                <a:spcPct val="130000"/>
              </a:lnSpc>
            </a:pPr>
            <a:r>
              <a:rPr lang="en-US" altLang="ko-KR" sz="1600" b="1" dirty="0"/>
              <a:t>        </a:t>
            </a:r>
            <a:r>
              <a:rPr lang="ko-KR" altLang="en-US" sz="1600" b="1" dirty="0"/>
              <a:t>전문직 인력 확보</a:t>
            </a:r>
            <a:endParaRPr lang="en-US" altLang="ko-KR" sz="1600" b="1" dirty="0"/>
          </a:p>
          <a:p>
            <a:pPr>
              <a:lnSpc>
                <a:spcPct val="130000"/>
              </a:lnSpc>
            </a:pPr>
            <a:r>
              <a:rPr lang="en-US" altLang="ko-KR" sz="1400" dirty="0"/>
              <a:t>             </a:t>
            </a:r>
            <a:r>
              <a:rPr lang="ko-KR" altLang="en-US" sz="1400" dirty="0" err="1"/>
              <a:t>실리콘벨리</a:t>
            </a:r>
            <a:r>
              <a:rPr lang="ko-KR" altLang="en-US" sz="1400" dirty="0"/>
              <a:t> </a:t>
            </a:r>
            <a:r>
              <a:rPr lang="en-US" altLang="ko-KR" sz="1400" dirty="0"/>
              <a:t>ICT </a:t>
            </a:r>
            <a:r>
              <a:rPr lang="ko-KR" altLang="en-US" sz="1400" dirty="0"/>
              <a:t>기업 중심 업무방식 변화 선도 </a:t>
            </a:r>
            <a:endParaRPr lang="en-US" altLang="ko-KR" sz="1400" dirty="0"/>
          </a:p>
          <a:p>
            <a:pPr>
              <a:lnSpc>
                <a:spcPct val="200000"/>
              </a:lnSpc>
            </a:pPr>
            <a:r>
              <a:rPr lang="ko-KR" altLang="en-US" sz="1600" b="1" dirty="0"/>
              <a:t>일본  저출산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고령화 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여성인력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은퇴 인력 확보</a:t>
            </a:r>
            <a:r>
              <a:rPr lang="en-US" altLang="ko-KR" sz="1600" b="1" dirty="0"/>
              <a:t>..)</a:t>
            </a:r>
          </a:p>
          <a:p>
            <a:pPr>
              <a:lnSpc>
                <a:spcPct val="130000"/>
              </a:lnSpc>
            </a:pPr>
            <a:r>
              <a:rPr lang="en-US" altLang="ko-KR" sz="1400" dirty="0"/>
              <a:t>             </a:t>
            </a:r>
            <a:r>
              <a:rPr lang="ko-KR" altLang="en-US" sz="1400" dirty="0" err="1"/>
              <a:t>후지쓰</a:t>
            </a:r>
            <a:r>
              <a:rPr lang="en-US" altLang="ko-KR" sz="1400" dirty="0"/>
              <a:t>, </a:t>
            </a:r>
            <a:r>
              <a:rPr lang="ko-KR" altLang="en-US" sz="1400" dirty="0"/>
              <a:t>파나소닉 </a:t>
            </a:r>
            <a:r>
              <a:rPr lang="en-US" altLang="ko-KR" sz="1400" dirty="0"/>
              <a:t>2000</a:t>
            </a:r>
            <a:r>
              <a:rPr lang="ko-KR" altLang="en-US" sz="1400" dirty="0"/>
              <a:t>년 후반부터 유연근무체계 도입 </a:t>
            </a:r>
            <a:r>
              <a:rPr lang="en-US" altLang="ko-KR" sz="1400" dirty="0"/>
              <a:t>-&gt; </a:t>
            </a:r>
            <a:r>
              <a:rPr lang="ko-KR" altLang="en-US" sz="1400" dirty="0"/>
              <a:t>저출산 고령화</a:t>
            </a:r>
            <a:endParaRPr lang="en-US" altLang="ko-KR" sz="1400" dirty="0"/>
          </a:p>
          <a:p>
            <a:pPr>
              <a:lnSpc>
                <a:spcPct val="130000"/>
              </a:lnSpc>
            </a:pPr>
            <a:r>
              <a:rPr lang="en-US" altLang="ko-KR" sz="1400" dirty="0"/>
              <a:t>             </a:t>
            </a:r>
            <a:r>
              <a:rPr lang="ko-KR" altLang="en-US" sz="1400" dirty="0"/>
              <a:t>정부차원 </a:t>
            </a:r>
            <a:r>
              <a:rPr lang="en-US" altLang="ko-KR" sz="1400" dirty="0"/>
              <a:t>2016</a:t>
            </a:r>
            <a:r>
              <a:rPr lang="ko-KR" altLang="en-US" sz="1400" dirty="0"/>
              <a:t>년 </a:t>
            </a:r>
            <a:r>
              <a:rPr lang="en-US" altLang="ko-KR" sz="1400" dirty="0"/>
              <a:t>‘</a:t>
            </a:r>
            <a:r>
              <a:rPr lang="ko-KR" altLang="en-US" sz="1400" dirty="0"/>
              <a:t>일하는 방식 개혁</a:t>
            </a:r>
            <a:r>
              <a:rPr lang="en-US" altLang="ko-KR" sz="1400" dirty="0"/>
              <a:t>‘ </a:t>
            </a:r>
          </a:p>
          <a:p>
            <a:pPr>
              <a:lnSpc>
                <a:spcPct val="200000"/>
              </a:lnSpc>
            </a:pPr>
            <a:r>
              <a:rPr lang="ko-KR" altLang="en-US" sz="1600" b="1" dirty="0"/>
              <a:t>한국  연공주의 폐지</a:t>
            </a:r>
            <a:endParaRPr lang="en-US" altLang="ko-KR" sz="1600" b="1" dirty="0"/>
          </a:p>
          <a:p>
            <a:pPr>
              <a:lnSpc>
                <a:spcPct val="130000"/>
              </a:lnSpc>
            </a:pPr>
            <a:r>
              <a:rPr lang="en-US" altLang="ko-KR" sz="1400" dirty="0"/>
              <a:t>              2015</a:t>
            </a:r>
            <a:r>
              <a:rPr lang="ko-KR" altLang="en-US" sz="1400" dirty="0"/>
              <a:t>년 삼성 </a:t>
            </a:r>
            <a:r>
              <a:rPr lang="ko-KR" altLang="en-US" sz="1400" dirty="0" err="1"/>
              <a:t>자율출퇴근</a:t>
            </a:r>
            <a:r>
              <a:rPr lang="en-US" altLang="ko-KR" sz="1400" dirty="0"/>
              <a:t>, 2016</a:t>
            </a:r>
            <a:r>
              <a:rPr lang="ko-KR" altLang="en-US" sz="1400" dirty="0"/>
              <a:t>년 </a:t>
            </a:r>
            <a:r>
              <a:rPr lang="en-US" altLang="ko-KR" sz="1400" dirty="0"/>
              <a:t>‘</a:t>
            </a:r>
            <a:r>
              <a:rPr lang="ko-KR" altLang="en-US" sz="1400" dirty="0"/>
              <a:t>스타트업 삼성 컬러혁신</a:t>
            </a:r>
            <a:r>
              <a:rPr lang="en-US" altLang="ko-KR" sz="1400" dirty="0"/>
              <a:t>‘</a:t>
            </a:r>
          </a:p>
          <a:p>
            <a:pPr>
              <a:lnSpc>
                <a:spcPct val="130000"/>
              </a:lnSpc>
            </a:pPr>
            <a:r>
              <a:rPr lang="en-US" altLang="ko-KR" sz="1400" dirty="0"/>
              <a:t>              2018</a:t>
            </a:r>
            <a:r>
              <a:rPr lang="ko-KR" altLang="en-US" sz="1400" dirty="0"/>
              <a:t>년 </a:t>
            </a:r>
            <a:r>
              <a:rPr lang="en-US" altLang="ko-KR" sz="1400" dirty="0"/>
              <a:t>SK</a:t>
            </a:r>
            <a:r>
              <a:rPr lang="ko-KR" altLang="en-US" sz="1400" dirty="0"/>
              <a:t>하이닉스 공유좌석제</a:t>
            </a:r>
            <a:r>
              <a:rPr lang="en-US" altLang="ko-KR" sz="1400" dirty="0"/>
              <a:t>, </a:t>
            </a:r>
            <a:r>
              <a:rPr lang="ko-KR" altLang="en-US" sz="1400" dirty="0"/>
              <a:t>공유오피스</a:t>
            </a:r>
            <a:r>
              <a:rPr lang="en-US" altLang="ko-KR" sz="1400" dirty="0"/>
              <a:t> </a:t>
            </a:r>
          </a:p>
          <a:p>
            <a:pPr>
              <a:lnSpc>
                <a:spcPct val="130000"/>
              </a:lnSpc>
            </a:pPr>
            <a:r>
              <a:rPr lang="en-US" altLang="ko-KR" sz="1600" b="1" dirty="0"/>
              <a:t>        MZ</a:t>
            </a:r>
            <a:r>
              <a:rPr lang="ko-KR" altLang="en-US" sz="1600" b="1" dirty="0"/>
              <a:t>세대 문화에 맞춤</a:t>
            </a:r>
            <a:endParaRPr lang="en-US" altLang="ko-KR" sz="1600" b="1" dirty="0"/>
          </a:p>
          <a:p>
            <a:pPr>
              <a:lnSpc>
                <a:spcPct val="130000"/>
              </a:lnSpc>
            </a:pPr>
            <a:r>
              <a:rPr lang="en-US" altLang="ko-KR" sz="1400" dirty="0"/>
              <a:t>              </a:t>
            </a:r>
            <a:r>
              <a:rPr lang="ko-KR" altLang="en-US" sz="1400" dirty="0"/>
              <a:t>카카오 </a:t>
            </a:r>
            <a:r>
              <a:rPr lang="en-US" altLang="ko-KR" sz="1400" dirty="0"/>
              <a:t>2018</a:t>
            </a:r>
            <a:r>
              <a:rPr lang="ko-KR" altLang="en-US" sz="1400" dirty="0"/>
              <a:t>년 탄력적 근로 시간제</a:t>
            </a:r>
            <a:r>
              <a:rPr lang="en-US" altLang="ko-KR" sz="1400" dirty="0"/>
              <a:t>, </a:t>
            </a:r>
            <a:r>
              <a:rPr lang="ko-KR" altLang="en-US" sz="1400" dirty="0"/>
              <a:t>네이버 선택적 근로시간제</a:t>
            </a:r>
            <a:endParaRPr lang="en-US" altLang="ko-KR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E4C7AC-0D2C-413A-AF2C-D3B2CD9B5501}"/>
              </a:ext>
            </a:extLst>
          </p:cNvPr>
          <p:cNvSpPr txBox="1"/>
          <p:nvPr/>
        </p:nvSpPr>
        <p:spPr>
          <a:xfrm>
            <a:off x="1574278" y="527665"/>
            <a:ext cx="32134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Work Style; </a:t>
            </a:r>
            <a:r>
              <a:rPr lang="ko-KR" altLang="en-US" sz="2800" dirty="0" err="1"/>
              <a:t>언택트</a:t>
            </a:r>
            <a:endParaRPr lang="ko-KR" altLang="en-US" sz="28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5E28ACC-CB81-42F5-AF21-2A4A0A59F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743A-574D-4D1D-ACD5-A26EFB42103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840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9F72C2AC-C41F-4003-B8C6-641318E0804D}"/>
              </a:ext>
            </a:extLst>
          </p:cNvPr>
          <p:cNvSpPr/>
          <p:nvPr/>
        </p:nvSpPr>
        <p:spPr>
          <a:xfrm>
            <a:off x="661447" y="1444760"/>
            <a:ext cx="10869106" cy="2358676"/>
          </a:xfrm>
          <a:prstGeom prst="roundRect">
            <a:avLst>
              <a:gd name="adj" fmla="val 684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04AAFA10-579F-4E2B-8501-8303789A827E}"/>
              </a:ext>
            </a:extLst>
          </p:cNvPr>
          <p:cNvSpPr/>
          <p:nvPr/>
        </p:nvSpPr>
        <p:spPr>
          <a:xfrm>
            <a:off x="650449" y="3924525"/>
            <a:ext cx="10869106" cy="2358676"/>
          </a:xfrm>
          <a:prstGeom prst="roundRect">
            <a:avLst>
              <a:gd name="adj" fmla="val 684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CCE0F3-6F40-4D46-8C4C-906213184E68}"/>
              </a:ext>
            </a:extLst>
          </p:cNvPr>
          <p:cNvSpPr txBox="1"/>
          <p:nvPr/>
        </p:nvSpPr>
        <p:spPr>
          <a:xfrm>
            <a:off x="3287368" y="2320613"/>
            <a:ext cx="8627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1</a:t>
            </a:r>
            <a:r>
              <a:rPr lang="ko-KR" altLang="en-US" sz="1400" dirty="0"/>
              <a:t>차</a:t>
            </a:r>
            <a:r>
              <a:rPr lang="en-US" altLang="ko-KR" sz="1400" dirty="0"/>
              <a:t>;</a:t>
            </a:r>
            <a:r>
              <a:rPr lang="ko-KR" altLang="en-US" sz="1400" dirty="0"/>
              <a:t>증기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0637B1-A60D-4569-90D9-CED4F33BB077}"/>
              </a:ext>
            </a:extLst>
          </p:cNvPr>
          <p:cNvSpPr txBox="1"/>
          <p:nvPr/>
        </p:nvSpPr>
        <p:spPr>
          <a:xfrm>
            <a:off x="4975667" y="2320613"/>
            <a:ext cx="925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2</a:t>
            </a:r>
            <a:r>
              <a:rPr lang="ko-KR" altLang="en-US" sz="1400" dirty="0"/>
              <a:t>차</a:t>
            </a:r>
            <a:r>
              <a:rPr lang="en-US" altLang="ko-KR" sz="1400" dirty="0"/>
              <a:t>; </a:t>
            </a:r>
            <a:r>
              <a:rPr lang="ko-KR" altLang="en-US" sz="1400" dirty="0"/>
              <a:t>전기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282A3D-D983-41CD-B97F-25C82E15B466}"/>
              </a:ext>
            </a:extLst>
          </p:cNvPr>
          <p:cNvSpPr txBox="1"/>
          <p:nvPr/>
        </p:nvSpPr>
        <p:spPr>
          <a:xfrm>
            <a:off x="7218276" y="2320612"/>
            <a:ext cx="11047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3</a:t>
            </a:r>
            <a:r>
              <a:rPr lang="ko-KR" altLang="en-US" sz="1400" dirty="0"/>
              <a:t>차</a:t>
            </a:r>
            <a:r>
              <a:rPr lang="en-US" altLang="ko-KR" sz="1400" dirty="0"/>
              <a:t>; </a:t>
            </a:r>
            <a:r>
              <a:rPr lang="ko-KR" altLang="en-US" sz="1400" dirty="0"/>
              <a:t>인터넷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BF01DF-8C21-4FF9-8AF6-6872C5CAEC88}"/>
              </a:ext>
            </a:extLst>
          </p:cNvPr>
          <p:cNvSpPr txBox="1"/>
          <p:nvPr/>
        </p:nvSpPr>
        <p:spPr>
          <a:xfrm>
            <a:off x="9434022" y="2320611"/>
            <a:ext cx="11047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4</a:t>
            </a:r>
            <a:r>
              <a:rPr lang="ko-KR" altLang="en-US" sz="1400" dirty="0"/>
              <a:t>차</a:t>
            </a:r>
            <a:r>
              <a:rPr lang="en-US" altLang="ko-KR" sz="1400" dirty="0"/>
              <a:t>; </a:t>
            </a:r>
            <a:r>
              <a:rPr lang="ko-KR" altLang="en-US" sz="1400" dirty="0" err="1"/>
              <a:t>초연결</a:t>
            </a:r>
            <a:endParaRPr lang="ko-KR" alt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2B8BAC-CB59-4EA4-A7DB-40DEF1D1923E}"/>
              </a:ext>
            </a:extLst>
          </p:cNvPr>
          <p:cNvSpPr txBox="1"/>
          <p:nvPr/>
        </p:nvSpPr>
        <p:spPr>
          <a:xfrm>
            <a:off x="3261338" y="2595018"/>
            <a:ext cx="9412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1780</a:t>
            </a:r>
            <a:r>
              <a:rPr lang="ko-KR" altLang="en-US" sz="1400" dirty="0"/>
              <a:t>년대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D7770C-7A6E-4A0B-A188-8C7B320B294F}"/>
              </a:ext>
            </a:extLst>
          </p:cNvPr>
          <p:cNvSpPr txBox="1"/>
          <p:nvPr/>
        </p:nvSpPr>
        <p:spPr>
          <a:xfrm>
            <a:off x="4923480" y="2598715"/>
            <a:ext cx="10663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~1900</a:t>
            </a:r>
            <a:r>
              <a:rPr lang="ko-KR" altLang="en-US" sz="1400" dirty="0"/>
              <a:t>년대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5DAF76-4DF8-45C4-9B10-542A78E79404}"/>
              </a:ext>
            </a:extLst>
          </p:cNvPr>
          <p:cNvSpPr txBox="1"/>
          <p:nvPr/>
        </p:nvSpPr>
        <p:spPr>
          <a:xfrm>
            <a:off x="7311249" y="2598715"/>
            <a:ext cx="9188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20C</a:t>
            </a:r>
            <a:r>
              <a:rPr lang="ko-KR" altLang="en-US" sz="1400" dirty="0"/>
              <a:t> 후반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913853-267F-457B-80B7-32FF773C4B99}"/>
              </a:ext>
            </a:extLst>
          </p:cNvPr>
          <p:cNvSpPr txBox="1"/>
          <p:nvPr/>
        </p:nvSpPr>
        <p:spPr>
          <a:xfrm>
            <a:off x="9577435" y="2595018"/>
            <a:ext cx="7393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21C</a:t>
            </a:r>
            <a:r>
              <a:rPr lang="ko-KR" altLang="en-US" sz="1400" dirty="0"/>
              <a:t> 초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48FA4C-DFB2-46FE-B2AF-1113AF34D2BE}"/>
              </a:ext>
            </a:extLst>
          </p:cNvPr>
          <p:cNvSpPr txBox="1"/>
          <p:nvPr/>
        </p:nvSpPr>
        <p:spPr>
          <a:xfrm>
            <a:off x="6514815" y="3070902"/>
            <a:ext cx="702436" cy="307777"/>
          </a:xfrm>
          <a:prstGeom prst="rect">
            <a:avLst/>
          </a:prstGeom>
          <a:noFill/>
          <a:ln>
            <a:noFill/>
            <a:prstDash val="lgDashDot"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/>
              <a:t>1~2</a:t>
            </a:r>
            <a:r>
              <a:rPr lang="ko-KR" altLang="en-US" sz="1400" b="1" dirty="0"/>
              <a:t>차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D72883A-CE7C-4AF8-90A7-F91B297B2945}"/>
              </a:ext>
            </a:extLst>
          </p:cNvPr>
          <p:cNvSpPr txBox="1"/>
          <p:nvPr/>
        </p:nvSpPr>
        <p:spPr>
          <a:xfrm>
            <a:off x="6413548" y="3286926"/>
            <a:ext cx="960520" cy="307777"/>
          </a:xfrm>
          <a:prstGeom prst="rect">
            <a:avLst/>
          </a:prstGeom>
          <a:noFill/>
          <a:ln>
            <a:noFill/>
            <a:prstDash val="lgDashDot"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/>
              <a:t>1970</a:t>
            </a:r>
            <a:r>
              <a:rPr lang="ko-KR" altLang="en-US" sz="1400" b="1" dirty="0"/>
              <a:t>년대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98C3018-8FDA-4313-90E1-86B25CE347DE}"/>
              </a:ext>
            </a:extLst>
          </p:cNvPr>
          <p:cNvSpPr txBox="1"/>
          <p:nvPr/>
        </p:nvSpPr>
        <p:spPr>
          <a:xfrm>
            <a:off x="7830174" y="3069137"/>
            <a:ext cx="468398" cy="307777"/>
          </a:xfrm>
          <a:prstGeom prst="rect">
            <a:avLst/>
          </a:prstGeom>
          <a:noFill/>
          <a:ln>
            <a:noFill/>
            <a:prstDash val="lgDashDot"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/>
              <a:t>3</a:t>
            </a:r>
            <a:r>
              <a:rPr lang="ko-KR" altLang="en-US" sz="1400" b="1" dirty="0"/>
              <a:t>차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5CE3FB-FA4E-4B91-9878-C0D1138D2AEB}"/>
              </a:ext>
            </a:extLst>
          </p:cNvPr>
          <p:cNvSpPr txBox="1"/>
          <p:nvPr/>
        </p:nvSpPr>
        <p:spPr>
          <a:xfrm>
            <a:off x="7622331" y="3285161"/>
            <a:ext cx="930063" cy="307777"/>
          </a:xfrm>
          <a:prstGeom prst="rect">
            <a:avLst/>
          </a:prstGeom>
          <a:noFill/>
          <a:ln>
            <a:noFill/>
            <a:prstDash val="lgDashDot"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/>
              <a:t>20C</a:t>
            </a:r>
            <a:r>
              <a:rPr lang="ko-KR" altLang="en-US" sz="1400" b="1" dirty="0"/>
              <a:t> 후반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D7E1DDE-CDCA-40F8-8727-9D06F52F19C7}"/>
              </a:ext>
            </a:extLst>
          </p:cNvPr>
          <p:cNvSpPr txBox="1"/>
          <p:nvPr/>
        </p:nvSpPr>
        <p:spPr>
          <a:xfrm>
            <a:off x="9559929" y="3077990"/>
            <a:ext cx="468398" cy="307777"/>
          </a:xfrm>
          <a:prstGeom prst="rect">
            <a:avLst/>
          </a:prstGeom>
          <a:noFill/>
          <a:ln>
            <a:noFill/>
            <a:prstDash val="lgDashDot"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/>
              <a:t>4</a:t>
            </a:r>
            <a:r>
              <a:rPr lang="ko-KR" altLang="en-US" sz="1400" b="1" dirty="0"/>
              <a:t>차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355596C-B220-49EB-9010-7CEDE4C88DB9}"/>
              </a:ext>
            </a:extLst>
          </p:cNvPr>
          <p:cNvSpPr txBox="1"/>
          <p:nvPr/>
        </p:nvSpPr>
        <p:spPr>
          <a:xfrm>
            <a:off x="9441855" y="3294014"/>
            <a:ext cx="750526" cy="307777"/>
          </a:xfrm>
          <a:prstGeom prst="rect">
            <a:avLst/>
          </a:prstGeom>
          <a:noFill/>
          <a:ln>
            <a:noFill/>
            <a:prstDash val="lgDashDot"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/>
              <a:t>21C</a:t>
            </a:r>
            <a:r>
              <a:rPr lang="ko-KR" altLang="en-US" sz="1400" b="1" dirty="0"/>
              <a:t> 초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C584C4-1EAC-45C1-9187-071ED51573D6}"/>
              </a:ext>
            </a:extLst>
          </p:cNvPr>
          <p:cNvSpPr txBox="1"/>
          <p:nvPr/>
        </p:nvSpPr>
        <p:spPr>
          <a:xfrm>
            <a:off x="979199" y="419662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변화속도</a:t>
            </a:r>
            <a:endParaRPr lang="en-US" altLang="ko-KR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FFC56B2-ECF2-4498-B7B3-304D0511419C}"/>
              </a:ext>
            </a:extLst>
          </p:cNvPr>
          <p:cNvSpPr txBox="1"/>
          <p:nvPr/>
        </p:nvSpPr>
        <p:spPr>
          <a:xfrm>
            <a:off x="2963431" y="4179986"/>
            <a:ext cx="13644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농경</a:t>
            </a:r>
            <a:r>
              <a:rPr lang="en-US" altLang="ko-KR" sz="1400" dirty="0"/>
              <a:t>; </a:t>
            </a:r>
            <a:r>
              <a:rPr lang="ko-KR" altLang="en-US" sz="1400" dirty="0"/>
              <a:t>수확체감</a:t>
            </a:r>
            <a:endParaRPr lang="en-US" altLang="ko-KR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D886DF-272E-4C96-9FF2-2C8E9347A6A8}"/>
              </a:ext>
            </a:extLst>
          </p:cNvPr>
          <p:cNvSpPr txBox="1"/>
          <p:nvPr/>
        </p:nvSpPr>
        <p:spPr>
          <a:xfrm>
            <a:off x="5320243" y="4183213"/>
            <a:ext cx="16065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산업</a:t>
            </a:r>
            <a:r>
              <a:rPr lang="en-US" altLang="ko-KR" sz="1400" dirty="0"/>
              <a:t>; </a:t>
            </a:r>
            <a:r>
              <a:rPr lang="ko-KR" altLang="en-US" sz="1400" dirty="0"/>
              <a:t>선형적 증가</a:t>
            </a:r>
            <a:endParaRPr lang="en-US" altLang="ko-KR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E900311-8629-441D-B21E-7FAD70BFA8F9}"/>
              </a:ext>
            </a:extLst>
          </p:cNvPr>
          <p:cNvSpPr txBox="1"/>
          <p:nvPr/>
        </p:nvSpPr>
        <p:spPr>
          <a:xfrm>
            <a:off x="7974311" y="4179986"/>
            <a:ext cx="17860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err="1"/>
              <a:t>초연결</a:t>
            </a:r>
            <a:r>
              <a:rPr lang="en-US" altLang="ko-KR" sz="1400" dirty="0"/>
              <a:t>; </a:t>
            </a:r>
            <a:r>
              <a:rPr lang="ko-KR" altLang="en-US" sz="1400" dirty="0"/>
              <a:t>지수형 증가</a:t>
            </a:r>
            <a:endParaRPr lang="en-US" altLang="ko-KR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01A1B26-412A-4C9D-B265-FAEA4FFF5DDB}"/>
              </a:ext>
            </a:extLst>
          </p:cNvPr>
          <p:cNvSpPr txBox="1"/>
          <p:nvPr/>
        </p:nvSpPr>
        <p:spPr>
          <a:xfrm>
            <a:off x="3319190" y="1716479"/>
            <a:ext cx="265139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/>
              <a:t>생산자 중심</a:t>
            </a:r>
            <a:r>
              <a:rPr lang="en-US" altLang="ko-KR" sz="1400" dirty="0"/>
              <a:t>, </a:t>
            </a:r>
            <a:r>
              <a:rPr lang="ko-KR" altLang="en-US" sz="1400" dirty="0"/>
              <a:t>공급 중심의 산업</a:t>
            </a:r>
            <a:endParaRPr lang="en-US" altLang="ko-KR" sz="1400" dirty="0"/>
          </a:p>
          <a:p>
            <a:pPr algn="ctr"/>
            <a:r>
              <a:rPr lang="ko-KR" altLang="en-US" sz="1400" dirty="0"/>
              <a:t>생산성 중요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D368E0B-A780-4286-8CBA-739734989D90}"/>
              </a:ext>
            </a:extLst>
          </p:cNvPr>
          <p:cNvSpPr txBox="1"/>
          <p:nvPr/>
        </p:nvSpPr>
        <p:spPr>
          <a:xfrm>
            <a:off x="6775854" y="1710196"/>
            <a:ext cx="21732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/>
              <a:t>과잉생산</a:t>
            </a:r>
            <a:r>
              <a:rPr lang="en-US" altLang="ko-KR" sz="1400" dirty="0"/>
              <a:t>, </a:t>
            </a:r>
            <a:r>
              <a:rPr lang="ko-KR" altLang="en-US" sz="1400" dirty="0"/>
              <a:t>수요자 중심</a:t>
            </a:r>
            <a:endParaRPr lang="en-US" altLang="ko-KR" sz="1400" dirty="0"/>
          </a:p>
          <a:p>
            <a:pPr algn="ctr"/>
            <a:r>
              <a:rPr lang="ko-KR" altLang="en-US" sz="1400" dirty="0"/>
              <a:t>플랫폼기업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F49700-00BA-445A-9073-D3E36D39C827}"/>
              </a:ext>
            </a:extLst>
          </p:cNvPr>
          <p:cNvSpPr txBox="1"/>
          <p:nvPr/>
        </p:nvSpPr>
        <p:spPr>
          <a:xfrm>
            <a:off x="9187560" y="1685940"/>
            <a:ext cx="15952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/>
              <a:t>새로운 시장</a:t>
            </a:r>
            <a:r>
              <a:rPr lang="en-US" altLang="ko-KR" sz="1400" dirty="0"/>
              <a:t>, </a:t>
            </a:r>
          </a:p>
          <a:p>
            <a:pPr algn="ctr"/>
            <a:r>
              <a:rPr lang="ko-KR" altLang="en-US" sz="1400" dirty="0"/>
              <a:t>개별 소비자 취향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6968E12-0BB3-4AB5-BE0C-86838EE9AB94}"/>
              </a:ext>
            </a:extLst>
          </p:cNvPr>
          <p:cNvSpPr txBox="1"/>
          <p:nvPr/>
        </p:nvSpPr>
        <p:spPr>
          <a:xfrm>
            <a:off x="768404" y="2437519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산업혁명 단계</a:t>
            </a:r>
            <a:endParaRPr lang="en-US" altLang="ko-KR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77F3803-990B-4C71-B93B-698BD75A25E9}"/>
              </a:ext>
            </a:extLst>
          </p:cNvPr>
          <p:cNvSpPr txBox="1"/>
          <p:nvPr/>
        </p:nvSpPr>
        <p:spPr>
          <a:xfrm>
            <a:off x="854163" y="4922569"/>
            <a:ext cx="11528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규모</a:t>
            </a:r>
            <a:r>
              <a:rPr lang="en-US" altLang="ko-KR" sz="1400" dirty="0"/>
              <a:t>/</a:t>
            </a:r>
            <a:r>
              <a:rPr lang="ko-KR" altLang="en-US" sz="1400" dirty="0"/>
              <a:t>복잡성</a:t>
            </a:r>
            <a:endParaRPr lang="en-US" altLang="ko-KR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6028C89-7331-4E84-AB7E-C6EFC9D7363D}"/>
              </a:ext>
            </a:extLst>
          </p:cNvPr>
          <p:cNvSpPr txBox="1"/>
          <p:nvPr/>
        </p:nvSpPr>
        <p:spPr>
          <a:xfrm>
            <a:off x="3245559" y="4814848"/>
            <a:ext cx="1082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가내수공업</a:t>
            </a:r>
            <a:endParaRPr lang="en-US" altLang="ko-KR" sz="1400" dirty="0"/>
          </a:p>
          <a:p>
            <a:pPr algn="ctr"/>
            <a:r>
              <a:rPr lang="en-US" altLang="ko-KR" sz="1400" dirty="0"/>
              <a:t>(</a:t>
            </a:r>
            <a:r>
              <a:rPr lang="ko-KR" altLang="en-US" sz="1400" dirty="0"/>
              <a:t>도제</a:t>
            </a:r>
            <a:r>
              <a:rPr lang="en-US" altLang="ko-KR" sz="1400" dirty="0"/>
              <a:t>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06805EA-58A0-4691-843E-7AED843E6818}"/>
              </a:ext>
            </a:extLst>
          </p:cNvPr>
          <p:cNvSpPr txBox="1"/>
          <p:nvPr/>
        </p:nvSpPr>
        <p:spPr>
          <a:xfrm>
            <a:off x="4908087" y="4814848"/>
            <a:ext cx="19720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규모의 대형화</a:t>
            </a:r>
            <a:r>
              <a:rPr lang="en-US" altLang="ko-KR" sz="1400" dirty="0"/>
              <a:t>(</a:t>
            </a:r>
            <a:r>
              <a:rPr lang="ko-KR" altLang="en-US" sz="1400" dirty="0"/>
              <a:t>전문화</a:t>
            </a:r>
            <a:r>
              <a:rPr lang="en-US" altLang="ko-KR" sz="1400" dirty="0"/>
              <a:t>)</a:t>
            </a:r>
          </a:p>
          <a:p>
            <a:pPr algn="ctr"/>
            <a:r>
              <a:rPr lang="en-US" altLang="ko-KR" sz="1400" dirty="0"/>
              <a:t>(PM</a:t>
            </a:r>
            <a:r>
              <a:rPr lang="ko-KR" altLang="en-US" sz="1400" dirty="0"/>
              <a:t>기술 등장</a:t>
            </a:r>
            <a:r>
              <a:rPr lang="en-US" altLang="ko-KR" sz="1400" dirty="0"/>
              <a:t>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9B0B41F-005D-40D7-B65D-E79A4A73122A}"/>
              </a:ext>
            </a:extLst>
          </p:cNvPr>
          <p:cNvSpPr txBox="1"/>
          <p:nvPr/>
        </p:nvSpPr>
        <p:spPr>
          <a:xfrm>
            <a:off x="3339494" y="5692142"/>
            <a:ext cx="960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Analogue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9FFCE62-523B-423C-AA76-15136763FAF5}"/>
              </a:ext>
            </a:extLst>
          </p:cNvPr>
          <p:cNvSpPr txBox="1"/>
          <p:nvPr/>
        </p:nvSpPr>
        <p:spPr>
          <a:xfrm>
            <a:off x="7551217" y="4814848"/>
            <a:ext cx="21050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범위의 복잡화 글로벌화</a:t>
            </a:r>
            <a:endParaRPr lang="en-US" altLang="ko-KR" sz="1400" dirty="0"/>
          </a:p>
          <a:p>
            <a:pPr algn="ctr"/>
            <a:r>
              <a:rPr lang="en-US" altLang="ko-KR" sz="1400" dirty="0"/>
              <a:t>(   ~ M&amp;A)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37F2553-A53B-46F8-8B55-D8EB77F36EF9}"/>
              </a:ext>
            </a:extLst>
          </p:cNvPr>
          <p:cNvSpPr txBox="1"/>
          <p:nvPr/>
        </p:nvSpPr>
        <p:spPr>
          <a:xfrm>
            <a:off x="1068965" y="568811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전문화</a:t>
            </a:r>
            <a:endParaRPr lang="en-US" altLang="ko-KR" sz="1400" dirty="0"/>
          </a:p>
        </p:txBody>
      </p:sp>
      <p:sp>
        <p:nvSpPr>
          <p:cNvPr id="36" name="화살표: 오각형 35">
            <a:extLst>
              <a:ext uri="{FF2B5EF4-FFF2-40B4-BE49-F238E27FC236}">
                <a16:creationId xmlns:a16="http://schemas.microsoft.com/office/drawing/2014/main" id="{423172B4-2C4C-4BB9-9BBB-9AF6480ACC1A}"/>
              </a:ext>
            </a:extLst>
          </p:cNvPr>
          <p:cNvSpPr/>
          <p:nvPr/>
        </p:nvSpPr>
        <p:spPr>
          <a:xfrm>
            <a:off x="2620660" y="2320611"/>
            <a:ext cx="2209843" cy="582184"/>
          </a:xfrm>
          <a:prstGeom prst="homePlat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화살표: 갈매기형 수장 36">
            <a:extLst>
              <a:ext uri="{FF2B5EF4-FFF2-40B4-BE49-F238E27FC236}">
                <a16:creationId xmlns:a16="http://schemas.microsoft.com/office/drawing/2014/main" id="{BDF36E47-F91B-48EA-A478-79594B50B877}"/>
              </a:ext>
            </a:extLst>
          </p:cNvPr>
          <p:cNvSpPr/>
          <p:nvPr/>
        </p:nvSpPr>
        <p:spPr>
          <a:xfrm>
            <a:off x="4609310" y="2316915"/>
            <a:ext cx="2270791" cy="582184"/>
          </a:xfrm>
          <a:prstGeom prst="chevr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화살표: 갈매기형 수장 37">
            <a:extLst>
              <a:ext uri="{FF2B5EF4-FFF2-40B4-BE49-F238E27FC236}">
                <a16:creationId xmlns:a16="http://schemas.microsoft.com/office/drawing/2014/main" id="{049C73DC-EEEF-4BE5-B818-7E44C8091235}"/>
              </a:ext>
            </a:extLst>
          </p:cNvPr>
          <p:cNvSpPr/>
          <p:nvPr/>
        </p:nvSpPr>
        <p:spPr>
          <a:xfrm>
            <a:off x="6668321" y="2325966"/>
            <a:ext cx="1944451" cy="582184"/>
          </a:xfrm>
          <a:prstGeom prst="chevr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화살표: 갈매기형 수장 38">
            <a:extLst>
              <a:ext uri="{FF2B5EF4-FFF2-40B4-BE49-F238E27FC236}">
                <a16:creationId xmlns:a16="http://schemas.microsoft.com/office/drawing/2014/main" id="{60110F19-1289-488E-AC78-C65E7DBC2EBE}"/>
              </a:ext>
            </a:extLst>
          </p:cNvPr>
          <p:cNvSpPr/>
          <p:nvPr/>
        </p:nvSpPr>
        <p:spPr>
          <a:xfrm>
            <a:off x="8398893" y="2325966"/>
            <a:ext cx="2630476" cy="582184"/>
          </a:xfrm>
          <a:prstGeom prst="chevr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화살표: 오각형 39">
            <a:extLst>
              <a:ext uri="{FF2B5EF4-FFF2-40B4-BE49-F238E27FC236}">
                <a16:creationId xmlns:a16="http://schemas.microsoft.com/office/drawing/2014/main" id="{F6D2D1FE-B940-4734-BBFD-070F6AEF27EA}"/>
              </a:ext>
            </a:extLst>
          </p:cNvPr>
          <p:cNvSpPr/>
          <p:nvPr/>
        </p:nvSpPr>
        <p:spPr>
          <a:xfrm>
            <a:off x="6377071" y="3034130"/>
            <a:ext cx="1204892" cy="582184"/>
          </a:xfrm>
          <a:prstGeom prst="homePlate">
            <a:avLst/>
          </a:prstGeom>
          <a:noFill/>
          <a:ln w="28575"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41" name="화살표: 갈매기형 수장 40">
            <a:extLst>
              <a:ext uri="{FF2B5EF4-FFF2-40B4-BE49-F238E27FC236}">
                <a16:creationId xmlns:a16="http://schemas.microsoft.com/office/drawing/2014/main" id="{C98D732E-5CED-4073-856B-ADA4B52E4619}"/>
              </a:ext>
            </a:extLst>
          </p:cNvPr>
          <p:cNvSpPr/>
          <p:nvPr/>
        </p:nvSpPr>
        <p:spPr>
          <a:xfrm>
            <a:off x="7369689" y="3032472"/>
            <a:ext cx="1340685" cy="582184"/>
          </a:xfrm>
          <a:prstGeom prst="chevron">
            <a:avLst/>
          </a:prstGeom>
          <a:noFill/>
          <a:ln w="28575"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42" name="화살표: 갈매기형 수장 41">
            <a:extLst>
              <a:ext uri="{FF2B5EF4-FFF2-40B4-BE49-F238E27FC236}">
                <a16:creationId xmlns:a16="http://schemas.microsoft.com/office/drawing/2014/main" id="{B9B7DDD2-B51C-4BE1-B556-06990ABAE366}"/>
              </a:ext>
            </a:extLst>
          </p:cNvPr>
          <p:cNvSpPr/>
          <p:nvPr/>
        </p:nvSpPr>
        <p:spPr>
          <a:xfrm>
            <a:off x="8519059" y="3042423"/>
            <a:ext cx="2510310" cy="582184"/>
          </a:xfrm>
          <a:prstGeom prst="chevron">
            <a:avLst/>
          </a:prstGeom>
          <a:noFill/>
          <a:ln w="28575"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47" name="화살표: 갈매기형 수장 46">
            <a:extLst>
              <a:ext uri="{FF2B5EF4-FFF2-40B4-BE49-F238E27FC236}">
                <a16:creationId xmlns:a16="http://schemas.microsoft.com/office/drawing/2014/main" id="{66A324DC-C7AD-4AD1-9769-F10E92661DE4}"/>
              </a:ext>
            </a:extLst>
          </p:cNvPr>
          <p:cNvSpPr/>
          <p:nvPr/>
        </p:nvSpPr>
        <p:spPr>
          <a:xfrm>
            <a:off x="4717287" y="4186605"/>
            <a:ext cx="2930665" cy="282304"/>
          </a:xfrm>
          <a:prstGeom prst="chevr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화살표: 갈매기형 수장 47">
            <a:extLst>
              <a:ext uri="{FF2B5EF4-FFF2-40B4-BE49-F238E27FC236}">
                <a16:creationId xmlns:a16="http://schemas.microsoft.com/office/drawing/2014/main" id="{D85C112F-05E2-4AAF-9B36-4D54EA572A32}"/>
              </a:ext>
            </a:extLst>
          </p:cNvPr>
          <p:cNvSpPr/>
          <p:nvPr/>
        </p:nvSpPr>
        <p:spPr>
          <a:xfrm>
            <a:off x="7548583" y="4186605"/>
            <a:ext cx="3480786" cy="282304"/>
          </a:xfrm>
          <a:prstGeom prst="chevr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7E6FB7F-D618-419C-93E7-5E30994D0F77}"/>
              </a:ext>
            </a:extLst>
          </p:cNvPr>
          <p:cNvSpPr txBox="1"/>
          <p:nvPr/>
        </p:nvSpPr>
        <p:spPr>
          <a:xfrm>
            <a:off x="5634573" y="5688116"/>
            <a:ext cx="710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Digital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6430398-E41E-4C0A-B191-8C9357FFA5C7}"/>
              </a:ext>
            </a:extLst>
          </p:cNvPr>
          <p:cNvSpPr txBox="1"/>
          <p:nvPr/>
        </p:nvSpPr>
        <p:spPr>
          <a:xfrm>
            <a:off x="8038799" y="5688116"/>
            <a:ext cx="18320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Digital Convergence</a:t>
            </a: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0698B425-3BC1-4AED-9CB7-F1D531915C4F}"/>
              </a:ext>
            </a:extLst>
          </p:cNvPr>
          <p:cNvCxnSpPr>
            <a:stCxn id="33" idx="3"/>
            <a:endCxn id="49" idx="1"/>
          </p:cNvCxnSpPr>
          <p:nvPr/>
        </p:nvCxnSpPr>
        <p:spPr>
          <a:xfrm flipV="1">
            <a:off x="4300013" y="5842005"/>
            <a:ext cx="1334560" cy="4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7D516803-395C-4ED8-AD4E-C48A2E1D0C5C}"/>
              </a:ext>
            </a:extLst>
          </p:cNvPr>
          <p:cNvCxnSpPr>
            <a:stCxn id="49" idx="3"/>
            <a:endCxn id="50" idx="1"/>
          </p:cNvCxnSpPr>
          <p:nvPr/>
        </p:nvCxnSpPr>
        <p:spPr>
          <a:xfrm>
            <a:off x="6345024" y="5842005"/>
            <a:ext cx="16937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970BD35C-6573-4E47-BF47-0419E0B4A7EC}"/>
              </a:ext>
            </a:extLst>
          </p:cNvPr>
          <p:cNvSpPr txBox="1"/>
          <p:nvPr/>
        </p:nvSpPr>
        <p:spPr>
          <a:xfrm>
            <a:off x="1574278" y="547816"/>
            <a:ext cx="50449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기술발전</a:t>
            </a:r>
            <a:r>
              <a:rPr lang="en-US" altLang="ko-KR" sz="2800" dirty="0"/>
              <a:t> </a:t>
            </a:r>
            <a:r>
              <a:rPr lang="ko-KR" altLang="en-US" sz="2800" dirty="0"/>
              <a:t>단계 </a:t>
            </a:r>
            <a:r>
              <a:rPr lang="en-US" altLang="ko-KR" sz="2800" dirty="0"/>
              <a:t>– </a:t>
            </a:r>
            <a:r>
              <a:rPr lang="ko-KR" altLang="en-US" sz="2000" dirty="0"/>
              <a:t>압축성장의 그림자</a:t>
            </a:r>
            <a:endParaRPr lang="ko-KR" altLang="en-US" sz="2800" dirty="0"/>
          </a:p>
        </p:txBody>
      </p:sp>
      <p:sp>
        <p:nvSpPr>
          <p:cNvPr id="2" name="화살표: 줄무늬가 있는 오른쪽 1">
            <a:extLst>
              <a:ext uri="{FF2B5EF4-FFF2-40B4-BE49-F238E27FC236}">
                <a16:creationId xmlns:a16="http://schemas.microsoft.com/office/drawing/2014/main" id="{27A0ABB5-5F4F-47A2-B57B-6E63B4915E41}"/>
              </a:ext>
            </a:extLst>
          </p:cNvPr>
          <p:cNvSpPr/>
          <p:nvPr/>
        </p:nvSpPr>
        <p:spPr>
          <a:xfrm>
            <a:off x="2630358" y="4186593"/>
            <a:ext cx="2171591" cy="282304"/>
          </a:xfrm>
          <a:prstGeom prst="stripedRightArrow">
            <a:avLst>
              <a:gd name="adj1" fmla="val 100000"/>
              <a:gd name="adj2" fmla="val 50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C60B5DE-5D45-4895-A9C8-EC561B07F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743A-574D-4D1D-ACD5-A26EFB42103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018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BA750783-0393-4AD8-9EFC-43A79D5F6D55}"/>
              </a:ext>
            </a:extLst>
          </p:cNvPr>
          <p:cNvSpPr/>
          <p:nvPr/>
        </p:nvSpPr>
        <p:spPr>
          <a:xfrm>
            <a:off x="7798764" y="4504919"/>
            <a:ext cx="3485122" cy="162347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2CBEE8FE-C922-4E9A-A492-859B53499E70}"/>
              </a:ext>
            </a:extLst>
          </p:cNvPr>
          <p:cNvSpPr/>
          <p:nvPr/>
        </p:nvSpPr>
        <p:spPr>
          <a:xfrm>
            <a:off x="7798764" y="2337849"/>
            <a:ext cx="3485122" cy="162347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다리꼴 19">
            <a:extLst>
              <a:ext uri="{FF2B5EF4-FFF2-40B4-BE49-F238E27FC236}">
                <a16:creationId xmlns:a16="http://schemas.microsoft.com/office/drawing/2014/main" id="{CBDED416-FA12-4F3E-B40E-FD7827B4EC74}"/>
              </a:ext>
            </a:extLst>
          </p:cNvPr>
          <p:cNvSpPr/>
          <p:nvPr/>
        </p:nvSpPr>
        <p:spPr>
          <a:xfrm rot="10800000">
            <a:off x="3296149" y="2036193"/>
            <a:ext cx="4385596" cy="4394080"/>
          </a:xfrm>
          <a:prstGeom prst="trapezoid">
            <a:avLst>
              <a:gd name="adj" fmla="val 1855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다리꼴 18">
            <a:extLst>
              <a:ext uri="{FF2B5EF4-FFF2-40B4-BE49-F238E27FC236}">
                <a16:creationId xmlns:a16="http://schemas.microsoft.com/office/drawing/2014/main" id="{DB09CBF3-2786-48FD-A388-D171A68237F6}"/>
              </a:ext>
            </a:extLst>
          </p:cNvPr>
          <p:cNvSpPr/>
          <p:nvPr/>
        </p:nvSpPr>
        <p:spPr>
          <a:xfrm>
            <a:off x="659257" y="2036193"/>
            <a:ext cx="3007792" cy="4394080"/>
          </a:xfrm>
          <a:prstGeom prst="trapezoid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81375E-0C3D-415B-89EA-0883D1366B42}"/>
              </a:ext>
            </a:extLst>
          </p:cNvPr>
          <p:cNvSpPr txBox="1"/>
          <p:nvPr/>
        </p:nvSpPr>
        <p:spPr>
          <a:xfrm>
            <a:off x="5349025" y="2144368"/>
            <a:ext cx="1761201" cy="39534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1600" dirty="0"/>
              <a:t>10</a:t>
            </a:r>
            <a:r>
              <a:rPr lang="ko-KR" altLang="en-US" sz="1600" dirty="0"/>
              <a:t>대 스마트 </a:t>
            </a:r>
            <a:r>
              <a:rPr lang="en-US" altLang="ko-KR" sz="1600" dirty="0"/>
              <a:t> </a:t>
            </a:r>
            <a:endParaRPr lang="ko-KR" altLang="en-US" sz="1600" dirty="0"/>
          </a:p>
          <a:p>
            <a:pPr algn="ctr">
              <a:lnSpc>
                <a:spcPct val="200000"/>
              </a:lnSpc>
            </a:pPr>
            <a:r>
              <a:rPr lang="en-US" altLang="ko-KR" sz="1600" dirty="0"/>
              <a:t>20</a:t>
            </a:r>
            <a:r>
              <a:rPr lang="ko-KR" altLang="en-US" sz="1600" dirty="0"/>
              <a:t>대 모바일</a:t>
            </a:r>
            <a:endParaRPr lang="en-US" altLang="ko-KR" sz="1600" dirty="0"/>
          </a:p>
          <a:p>
            <a:pPr algn="ctr">
              <a:lnSpc>
                <a:spcPct val="200000"/>
              </a:lnSpc>
            </a:pPr>
            <a:r>
              <a:rPr lang="en-US" altLang="ko-KR" sz="1600" dirty="0"/>
              <a:t>30</a:t>
            </a:r>
            <a:r>
              <a:rPr lang="ko-KR" altLang="en-US" sz="1600" dirty="0"/>
              <a:t>대 디지털</a:t>
            </a:r>
            <a:endParaRPr lang="en-US" altLang="ko-KR" sz="1600" dirty="0"/>
          </a:p>
          <a:p>
            <a:pPr algn="ctr">
              <a:lnSpc>
                <a:spcPct val="200000"/>
              </a:lnSpc>
            </a:pPr>
            <a:endParaRPr lang="en-US" altLang="ko-KR" sz="1600" dirty="0"/>
          </a:p>
          <a:p>
            <a:pPr>
              <a:lnSpc>
                <a:spcPct val="200000"/>
              </a:lnSpc>
            </a:pPr>
            <a:r>
              <a:rPr lang="en-US" altLang="ko-KR" sz="1600" dirty="0"/>
              <a:t>   40</a:t>
            </a:r>
            <a:r>
              <a:rPr lang="ko-KR" altLang="en-US" sz="1600" dirty="0"/>
              <a:t>대 </a:t>
            </a:r>
            <a:endParaRPr lang="en-US" altLang="ko-KR" sz="1600" dirty="0"/>
          </a:p>
          <a:p>
            <a:pPr algn="ctr">
              <a:lnSpc>
                <a:spcPct val="200000"/>
              </a:lnSpc>
            </a:pPr>
            <a:endParaRPr lang="en-US" altLang="ko-KR" sz="1600" dirty="0"/>
          </a:p>
          <a:p>
            <a:pPr algn="ctr">
              <a:lnSpc>
                <a:spcPct val="200000"/>
              </a:lnSpc>
            </a:pPr>
            <a:endParaRPr lang="en-US" altLang="ko-KR" sz="1600" dirty="0"/>
          </a:p>
          <a:p>
            <a:pPr>
              <a:lnSpc>
                <a:spcPct val="200000"/>
              </a:lnSpc>
            </a:pPr>
            <a:r>
              <a:rPr lang="en-US" altLang="ko-KR" sz="1600" dirty="0"/>
              <a:t>   5,60</a:t>
            </a:r>
            <a:r>
              <a:rPr lang="ko-KR" altLang="en-US" sz="1600" dirty="0"/>
              <a:t>대</a:t>
            </a:r>
            <a:endParaRPr lang="en-US" altLang="ko-KR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E68706-AC14-4578-A998-87079D0E1C14}"/>
              </a:ext>
            </a:extLst>
          </p:cNvPr>
          <p:cNvSpPr txBox="1"/>
          <p:nvPr/>
        </p:nvSpPr>
        <p:spPr>
          <a:xfrm>
            <a:off x="960660" y="5513048"/>
            <a:ext cx="234871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/>
              <a:t>‘70</a:t>
            </a:r>
            <a:r>
              <a:rPr lang="ko-KR" altLang="en-US" sz="1600" dirty="0"/>
              <a:t>년대 기업문화</a:t>
            </a:r>
            <a:endParaRPr lang="en-US" altLang="ko-KR" sz="1600" dirty="0"/>
          </a:p>
          <a:p>
            <a:pPr algn="ctr"/>
            <a:r>
              <a:rPr lang="en-US" altLang="ko-KR" sz="1600" dirty="0"/>
              <a:t>(</a:t>
            </a:r>
            <a:r>
              <a:rPr lang="ko-KR" altLang="en-US" sz="1600" dirty="0"/>
              <a:t>장치산업</a:t>
            </a:r>
            <a:r>
              <a:rPr lang="en-US" altLang="ko-KR" sz="1600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D58034-1993-4710-9571-B17C9E8BC447}"/>
              </a:ext>
            </a:extLst>
          </p:cNvPr>
          <p:cNvSpPr txBox="1"/>
          <p:nvPr/>
        </p:nvSpPr>
        <p:spPr>
          <a:xfrm>
            <a:off x="1309067" y="4168722"/>
            <a:ext cx="155497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/>
              <a:t>평생직장</a:t>
            </a:r>
            <a:endParaRPr lang="en-US" altLang="ko-KR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69C7DC-B125-4D08-8417-382F5688AA2F}"/>
              </a:ext>
            </a:extLst>
          </p:cNvPr>
          <p:cNvSpPr txBox="1"/>
          <p:nvPr/>
        </p:nvSpPr>
        <p:spPr>
          <a:xfrm>
            <a:off x="1405446" y="2781169"/>
            <a:ext cx="127814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 err="1"/>
              <a:t>긱</a:t>
            </a:r>
            <a:r>
              <a:rPr lang="ko-KR" altLang="en-US" sz="1600" dirty="0"/>
              <a:t> 경제</a:t>
            </a:r>
            <a:endParaRPr lang="en-US" altLang="ko-KR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7B2A70-8302-4F41-959C-FC4DB7552511}"/>
              </a:ext>
            </a:extLst>
          </p:cNvPr>
          <p:cNvSpPr txBox="1"/>
          <p:nvPr/>
        </p:nvSpPr>
        <p:spPr>
          <a:xfrm>
            <a:off x="3990371" y="2631818"/>
            <a:ext cx="1761201" cy="34610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1600" dirty="0"/>
              <a:t>MZ</a:t>
            </a:r>
            <a:r>
              <a:rPr lang="ko-KR" altLang="en-US" sz="1600" dirty="0"/>
              <a:t>세대</a:t>
            </a:r>
            <a:endParaRPr lang="en-US" altLang="ko-KR" sz="1600" dirty="0"/>
          </a:p>
          <a:p>
            <a:pPr algn="ctr">
              <a:lnSpc>
                <a:spcPct val="200000"/>
              </a:lnSpc>
            </a:pPr>
            <a:endParaRPr lang="en-US" altLang="ko-KR" sz="1600" dirty="0"/>
          </a:p>
          <a:p>
            <a:pPr algn="ctr">
              <a:lnSpc>
                <a:spcPct val="200000"/>
              </a:lnSpc>
            </a:pPr>
            <a:endParaRPr lang="en-US" altLang="ko-KR" sz="1600" dirty="0"/>
          </a:p>
          <a:p>
            <a:pPr algn="ctr">
              <a:lnSpc>
                <a:spcPct val="200000"/>
              </a:lnSpc>
            </a:pPr>
            <a:r>
              <a:rPr lang="en-US" altLang="ko-KR" sz="1600" dirty="0"/>
              <a:t>X</a:t>
            </a:r>
            <a:r>
              <a:rPr lang="ko-KR" altLang="en-US" sz="1600" dirty="0"/>
              <a:t>세대</a:t>
            </a:r>
            <a:endParaRPr lang="en-US" altLang="ko-KR" sz="1600" dirty="0"/>
          </a:p>
          <a:p>
            <a:pPr algn="ctr">
              <a:lnSpc>
                <a:spcPct val="200000"/>
              </a:lnSpc>
            </a:pPr>
            <a:endParaRPr lang="en-US" altLang="ko-KR" sz="1600" dirty="0"/>
          </a:p>
          <a:p>
            <a:pPr algn="ctr">
              <a:lnSpc>
                <a:spcPct val="200000"/>
              </a:lnSpc>
            </a:pPr>
            <a:endParaRPr lang="en-US" altLang="ko-KR" sz="1600" dirty="0"/>
          </a:p>
          <a:p>
            <a:pPr algn="ctr">
              <a:lnSpc>
                <a:spcPct val="200000"/>
              </a:lnSpc>
            </a:pPr>
            <a:r>
              <a:rPr lang="ko-KR" altLang="en-US" sz="1600" dirty="0"/>
              <a:t>베이비붐</a:t>
            </a:r>
            <a:endParaRPr lang="en-US" altLang="ko-KR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5EC9CB-2B34-4DF0-8AB2-9C3670A8654C}"/>
              </a:ext>
            </a:extLst>
          </p:cNvPr>
          <p:cNvSpPr txBox="1"/>
          <p:nvPr/>
        </p:nvSpPr>
        <p:spPr>
          <a:xfrm>
            <a:off x="8034437" y="4742568"/>
            <a:ext cx="147718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/>
              <a:t>목표명확</a:t>
            </a:r>
            <a:r>
              <a:rPr lang="en-US" altLang="ko-KR" sz="1600" dirty="0"/>
              <a:t>, </a:t>
            </a:r>
          </a:p>
          <a:p>
            <a:pPr algn="ctr"/>
            <a:r>
              <a:rPr lang="ko-KR" altLang="en-US" sz="1600" dirty="0"/>
              <a:t>단순</a:t>
            </a:r>
            <a:r>
              <a:rPr lang="en-US" altLang="ko-KR" sz="1600" dirty="0"/>
              <a:t>, </a:t>
            </a:r>
            <a:r>
              <a:rPr lang="ko-KR" altLang="en-US" sz="1600" dirty="0"/>
              <a:t>안정</a:t>
            </a:r>
            <a:r>
              <a:rPr lang="en-US" altLang="ko-KR" sz="1600" dirty="0"/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946F76-F444-4CCA-B8A4-1CFF3439B4CB}"/>
              </a:ext>
            </a:extLst>
          </p:cNvPr>
          <p:cNvSpPr txBox="1"/>
          <p:nvPr/>
        </p:nvSpPr>
        <p:spPr>
          <a:xfrm>
            <a:off x="7666424" y="2562994"/>
            <a:ext cx="206828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/>
              <a:t>목표 불명확</a:t>
            </a:r>
            <a:r>
              <a:rPr lang="en-US" altLang="ko-KR" sz="1600" dirty="0"/>
              <a:t>, </a:t>
            </a:r>
          </a:p>
          <a:p>
            <a:pPr algn="ctr"/>
            <a:r>
              <a:rPr lang="ko-KR" altLang="en-US" sz="1600" dirty="0"/>
              <a:t>복잡</a:t>
            </a:r>
            <a:r>
              <a:rPr lang="en-US" altLang="ko-KR" sz="1600" dirty="0"/>
              <a:t>, </a:t>
            </a:r>
            <a:r>
              <a:rPr lang="ko-KR" altLang="en-US" sz="1600" dirty="0"/>
              <a:t>변화</a:t>
            </a:r>
            <a:r>
              <a:rPr lang="en-US" altLang="ko-KR" sz="1600" dirty="0"/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C47A28-A2B9-4CC3-948F-9CCA6B650434}"/>
              </a:ext>
            </a:extLst>
          </p:cNvPr>
          <p:cNvSpPr txBox="1"/>
          <p:nvPr/>
        </p:nvSpPr>
        <p:spPr>
          <a:xfrm>
            <a:off x="9487255" y="4865678"/>
            <a:ext cx="165204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/>
              <a:t>Plan/Actual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EA4CFD-791D-4B5C-9C38-C9F5A5B22DA3}"/>
              </a:ext>
            </a:extLst>
          </p:cNvPr>
          <p:cNvSpPr txBox="1"/>
          <p:nvPr/>
        </p:nvSpPr>
        <p:spPr>
          <a:xfrm>
            <a:off x="9671873" y="2563872"/>
            <a:ext cx="14771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/>
              <a:t>Alive Plan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0FE036-192B-4508-92F2-B6115FB8F9AF}"/>
              </a:ext>
            </a:extLst>
          </p:cNvPr>
          <p:cNvSpPr txBox="1"/>
          <p:nvPr/>
        </p:nvSpPr>
        <p:spPr>
          <a:xfrm>
            <a:off x="9671873" y="2891020"/>
            <a:ext cx="14771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/>
              <a:t>Speed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74EF6F-2B11-47C2-8A77-547A89468D1B}"/>
              </a:ext>
            </a:extLst>
          </p:cNvPr>
          <p:cNvSpPr txBox="1"/>
          <p:nvPr/>
        </p:nvSpPr>
        <p:spPr>
          <a:xfrm>
            <a:off x="8724839" y="5588873"/>
            <a:ext cx="15937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/>
              <a:t>How; </a:t>
            </a:r>
            <a:r>
              <a:rPr lang="ko-KR" altLang="en-US" sz="1600" dirty="0"/>
              <a:t>빨리빨리</a:t>
            </a:r>
            <a:endParaRPr lang="en-US" altLang="ko-KR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106E860-93E2-4E43-B16A-CF2441FC922A}"/>
              </a:ext>
            </a:extLst>
          </p:cNvPr>
          <p:cNvSpPr txBox="1"/>
          <p:nvPr/>
        </p:nvSpPr>
        <p:spPr>
          <a:xfrm>
            <a:off x="8604518" y="3416601"/>
            <a:ext cx="19257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/>
              <a:t>Why &amp; What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628B8C-410B-4125-A753-7E0B3F3E386D}"/>
              </a:ext>
            </a:extLst>
          </p:cNvPr>
          <p:cNvSpPr txBox="1"/>
          <p:nvPr/>
        </p:nvSpPr>
        <p:spPr>
          <a:xfrm>
            <a:off x="1574278" y="530465"/>
            <a:ext cx="64022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국내기업의 현재</a:t>
            </a:r>
            <a:r>
              <a:rPr lang="en-US" altLang="ko-KR" sz="2800" dirty="0"/>
              <a:t>;</a:t>
            </a:r>
            <a:r>
              <a:rPr lang="ko-KR" altLang="en-US" sz="2800" dirty="0"/>
              <a:t> </a:t>
            </a:r>
            <a:r>
              <a:rPr lang="en-US" altLang="ko-KR" sz="2000" dirty="0"/>
              <a:t>Business </a:t>
            </a:r>
            <a:r>
              <a:rPr lang="ko-KR" altLang="en-US" sz="2000" dirty="0"/>
              <a:t>문화 </a:t>
            </a:r>
            <a:r>
              <a:rPr lang="en-US" altLang="ko-KR" sz="2000" dirty="0"/>
              <a:t>&amp; Project </a:t>
            </a:r>
            <a:r>
              <a:rPr lang="ko-KR" altLang="en-US" sz="2000" dirty="0"/>
              <a:t>속성</a:t>
            </a:r>
            <a:endParaRPr lang="ko-KR" altLang="en-US" sz="2800" dirty="0"/>
          </a:p>
        </p:txBody>
      </p:sp>
      <p:sp>
        <p:nvSpPr>
          <p:cNvPr id="2" name="왼쪽 대괄호 1">
            <a:extLst>
              <a:ext uri="{FF2B5EF4-FFF2-40B4-BE49-F238E27FC236}">
                <a16:creationId xmlns:a16="http://schemas.microsoft.com/office/drawing/2014/main" id="{F6BF00B9-5CF1-4F68-8526-393D9079C412}"/>
              </a:ext>
            </a:extLst>
          </p:cNvPr>
          <p:cNvSpPr/>
          <p:nvPr/>
        </p:nvSpPr>
        <p:spPr>
          <a:xfrm>
            <a:off x="5410989" y="2479254"/>
            <a:ext cx="122547" cy="999242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6AB4B21-1C88-4A18-A152-99C9EFCCD75A}"/>
              </a:ext>
            </a:extLst>
          </p:cNvPr>
          <p:cNvSpPr txBox="1"/>
          <p:nvPr/>
        </p:nvSpPr>
        <p:spPr>
          <a:xfrm>
            <a:off x="1524079" y="1494428"/>
            <a:ext cx="12781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b="1"/>
              <a:t>기업문화</a:t>
            </a:r>
            <a:endParaRPr lang="en-US" altLang="ko-KR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F2593DC-BD27-4C4C-95D2-23C2D8F882CE}"/>
              </a:ext>
            </a:extLst>
          </p:cNvPr>
          <p:cNvSpPr txBox="1"/>
          <p:nvPr/>
        </p:nvSpPr>
        <p:spPr>
          <a:xfrm>
            <a:off x="4647421" y="1494428"/>
            <a:ext cx="1527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b="1" dirty="0"/>
              <a:t>조직 구성원</a:t>
            </a:r>
            <a:endParaRPr lang="en-US" altLang="ko-KR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CC33583-55A2-42DA-B8C0-88597AC67048}"/>
              </a:ext>
            </a:extLst>
          </p:cNvPr>
          <p:cNvSpPr txBox="1"/>
          <p:nvPr/>
        </p:nvSpPr>
        <p:spPr>
          <a:xfrm>
            <a:off x="8902251" y="1494428"/>
            <a:ext cx="12781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b="1" dirty="0"/>
              <a:t>업무 성격</a:t>
            </a:r>
            <a:endParaRPr lang="en-US" altLang="ko-KR" b="1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6AD59F8-319B-4481-A7FA-2072FE198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743A-574D-4D1D-ACD5-A26EFB42103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272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90E3566-DEF1-4E49-A898-F541DA8716D4}"/>
              </a:ext>
            </a:extLst>
          </p:cNvPr>
          <p:cNvSpPr txBox="1"/>
          <p:nvPr/>
        </p:nvSpPr>
        <p:spPr>
          <a:xfrm>
            <a:off x="1574278" y="527665"/>
            <a:ext cx="78025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비즈니스 문화 </a:t>
            </a:r>
            <a:r>
              <a:rPr lang="en-US" altLang="ko-KR" sz="2800" dirty="0"/>
              <a:t>– </a:t>
            </a:r>
            <a:r>
              <a:rPr lang="ko-KR" altLang="en-US" sz="2000" dirty="0"/>
              <a:t>압축성장의 그림자</a:t>
            </a:r>
            <a:r>
              <a:rPr lang="en-US" altLang="ko-KR" sz="2000" dirty="0"/>
              <a:t>; </a:t>
            </a:r>
            <a:r>
              <a:rPr lang="ko-KR" altLang="en-US" sz="1600" dirty="0"/>
              <a:t>건너뛴 </a:t>
            </a:r>
            <a:r>
              <a:rPr lang="en-US" altLang="ko-KR" sz="1600" dirty="0"/>
              <a:t>Scale-up, Work</a:t>
            </a:r>
            <a:r>
              <a:rPr lang="ko-KR" altLang="en-US" sz="1600" dirty="0"/>
              <a:t> </a:t>
            </a:r>
            <a:r>
              <a:rPr lang="en-US" altLang="ko-KR" sz="1600" dirty="0"/>
              <a:t>Style</a:t>
            </a:r>
            <a:endParaRPr lang="ko-KR" altLang="en-US" sz="2800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3A620E8-DD76-423A-B2A9-00424D3D6560}"/>
              </a:ext>
            </a:extLst>
          </p:cNvPr>
          <p:cNvSpPr/>
          <p:nvPr/>
        </p:nvSpPr>
        <p:spPr>
          <a:xfrm>
            <a:off x="1655823" y="2264761"/>
            <a:ext cx="2550100" cy="235959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CEF88E1-6BA9-4450-9B08-D31C82C6EC0E}"/>
              </a:ext>
            </a:extLst>
          </p:cNvPr>
          <p:cNvCxnSpPr/>
          <p:nvPr/>
        </p:nvCxnSpPr>
        <p:spPr>
          <a:xfrm>
            <a:off x="1675345" y="3465115"/>
            <a:ext cx="2520000" cy="0"/>
          </a:xfrm>
          <a:prstGeom prst="line">
            <a:avLst/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5479CB0-3E5E-47B4-9F89-CE5059C0FA00}"/>
              </a:ext>
            </a:extLst>
          </p:cNvPr>
          <p:cNvCxnSpPr>
            <a:cxnSpLocks/>
          </p:cNvCxnSpPr>
          <p:nvPr/>
        </p:nvCxnSpPr>
        <p:spPr>
          <a:xfrm flipV="1">
            <a:off x="2923150" y="2260105"/>
            <a:ext cx="0" cy="2340000"/>
          </a:xfrm>
          <a:prstGeom prst="line">
            <a:avLst/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9D2FDD3A-F96B-4B30-B0E3-B281223C7040}"/>
              </a:ext>
            </a:extLst>
          </p:cNvPr>
          <p:cNvSpPr/>
          <p:nvPr/>
        </p:nvSpPr>
        <p:spPr>
          <a:xfrm>
            <a:off x="3376684" y="3364826"/>
            <a:ext cx="648072" cy="216024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FF0000"/>
                </a:solidFill>
              </a:rPr>
              <a:t>역할중시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F385C17-6679-4706-8C65-6199EF5F9F3B}"/>
              </a:ext>
            </a:extLst>
          </p:cNvPr>
          <p:cNvSpPr/>
          <p:nvPr/>
        </p:nvSpPr>
        <p:spPr>
          <a:xfrm>
            <a:off x="2600818" y="2400441"/>
            <a:ext cx="648072" cy="216024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FF0000"/>
                </a:solidFill>
              </a:rPr>
              <a:t>결과중시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ECDC3960-DF26-4057-BA21-D69AB4546041}"/>
              </a:ext>
            </a:extLst>
          </p:cNvPr>
          <p:cNvSpPr/>
          <p:nvPr/>
        </p:nvSpPr>
        <p:spPr>
          <a:xfrm>
            <a:off x="1864516" y="3364826"/>
            <a:ext cx="648072" cy="216024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FF0000"/>
                </a:solidFill>
              </a:rPr>
              <a:t>직무중시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457B3D87-9C9B-4AE1-91CA-B9E58AE97C08}"/>
              </a:ext>
            </a:extLst>
          </p:cNvPr>
          <p:cNvSpPr/>
          <p:nvPr/>
        </p:nvSpPr>
        <p:spPr>
          <a:xfrm>
            <a:off x="2606837" y="4272649"/>
            <a:ext cx="648072" cy="216024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FF0000"/>
                </a:solidFill>
              </a:rPr>
              <a:t>과정중시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1EFD22-A75E-4614-A3C8-9773064AAAD8}"/>
              </a:ext>
            </a:extLst>
          </p:cNvPr>
          <p:cNvSpPr txBox="1"/>
          <p:nvPr/>
        </p:nvSpPr>
        <p:spPr>
          <a:xfrm>
            <a:off x="2678845" y="197942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/>
              <a:t>권한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25D1CA-A5C5-4755-A175-AD49265153BE}"/>
              </a:ext>
            </a:extLst>
          </p:cNvPr>
          <p:cNvSpPr txBox="1"/>
          <p:nvPr/>
        </p:nvSpPr>
        <p:spPr>
          <a:xfrm>
            <a:off x="4209112" y="3158229"/>
            <a:ext cx="338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/>
              <a:t>공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동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체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2596ACD-01A0-45F8-BBC6-17DB12AF01C0}"/>
              </a:ext>
            </a:extLst>
          </p:cNvPr>
          <p:cNvSpPr txBox="1"/>
          <p:nvPr/>
        </p:nvSpPr>
        <p:spPr>
          <a:xfrm>
            <a:off x="1309938" y="3156562"/>
            <a:ext cx="338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/>
              <a:t>개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인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화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9BDC23-C29A-4F86-A745-F7FF8EDD1ABE}"/>
              </a:ext>
            </a:extLst>
          </p:cNvPr>
          <p:cNvSpPr txBox="1"/>
          <p:nvPr/>
        </p:nvSpPr>
        <p:spPr>
          <a:xfrm>
            <a:off x="2609411" y="464372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/>
              <a:t>시스템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6EA7E7-24DF-4E45-89FA-F202886B0178}"/>
              </a:ext>
            </a:extLst>
          </p:cNvPr>
          <p:cNvSpPr txBox="1"/>
          <p:nvPr/>
        </p:nvSpPr>
        <p:spPr>
          <a:xfrm>
            <a:off x="2274387" y="2669619"/>
            <a:ext cx="588623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dirty="0"/>
              <a:t>개인의</a:t>
            </a:r>
            <a:endParaRPr lang="en-US" altLang="ko-KR" sz="1050" dirty="0"/>
          </a:p>
          <a:p>
            <a:pPr algn="ctr"/>
            <a:r>
              <a:rPr lang="ko-KR" altLang="en-US" sz="1050" dirty="0"/>
              <a:t>자율성</a:t>
            </a:r>
            <a:endParaRPr lang="en-US" altLang="ko-KR" sz="1050" dirty="0"/>
          </a:p>
          <a:p>
            <a:pPr algn="ctr"/>
            <a:r>
              <a:rPr lang="ko-KR" altLang="en-US" sz="1050" dirty="0"/>
              <a:t>중시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28A1F20-7E8D-4825-9CC7-0A254B9352CF}"/>
              </a:ext>
            </a:extLst>
          </p:cNvPr>
          <p:cNvSpPr txBox="1"/>
          <p:nvPr/>
        </p:nvSpPr>
        <p:spPr>
          <a:xfrm>
            <a:off x="2954254" y="2688473"/>
            <a:ext cx="588623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dirty="0"/>
              <a:t>팀의</a:t>
            </a:r>
            <a:endParaRPr lang="en-US" altLang="ko-KR" sz="1050" dirty="0"/>
          </a:p>
          <a:p>
            <a:pPr algn="ctr"/>
            <a:r>
              <a:rPr lang="ko-KR" altLang="en-US" sz="1050" dirty="0"/>
              <a:t>자율성</a:t>
            </a:r>
            <a:endParaRPr lang="en-US" altLang="ko-KR" sz="1050" dirty="0"/>
          </a:p>
          <a:p>
            <a:pPr algn="ctr"/>
            <a:r>
              <a:rPr lang="ko-KR" altLang="en-US" sz="1050" dirty="0"/>
              <a:t>중시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FBEB3A-3A8A-4171-BD21-550CF331E224}"/>
              </a:ext>
            </a:extLst>
          </p:cNvPr>
          <p:cNvSpPr txBox="1"/>
          <p:nvPr/>
        </p:nvSpPr>
        <p:spPr>
          <a:xfrm>
            <a:off x="2306182" y="3624577"/>
            <a:ext cx="588623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dirty="0"/>
              <a:t>개인의</a:t>
            </a:r>
            <a:endParaRPr lang="en-US" altLang="ko-KR" sz="1050" dirty="0"/>
          </a:p>
          <a:p>
            <a:pPr algn="ctr"/>
            <a:r>
              <a:rPr lang="ko-KR" altLang="en-US" sz="1050" dirty="0"/>
              <a:t>권리</a:t>
            </a:r>
            <a:endParaRPr lang="en-US" altLang="ko-KR" sz="1050" dirty="0"/>
          </a:p>
          <a:p>
            <a:pPr algn="ctr"/>
            <a:r>
              <a:rPr lang="ko-KR" altLang="en-US" sz="1050" dirty="0"/>
              <a:t>중시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0F8EF3-DBC5-4AA9-8990-265637DA180B}"/>
              </a:ext>
            </a:extLst>
          </p:cNvPr>
          <p:cNvSpPr txBox="1"/>
          <p:nvPr/>
        </p:nvSpPr>
        <p:spPr>
          <a:xfrm>
            <a:off x="2957460" y="3624577"/>
            <a:ext cx="723275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dirty="0"/>
              <a:t>팀으로서</a:t>
            </a:r>
            <a:endParaRPr lang="en-US" altLang="ko-KR" sz="1050" dirty="0"/>
          </a:p>
          <a:p>
            <a:pPr algn="ctr"/>
            <a:r>
              <a:rPr lang="ko-KR" altLang="en-US" sz="1050" dirty="0"/>
              <a:t>의무</a:t>
            </a:r>
            <a:endParaRPr lang="en-US" altLang="ko-KR" sz="1050" dirty="0"/>
          </a:p>
          <a:p>
            <a:pPr algn="ctr"/>
            <a:r>
              <a:rPr lang="ko-KR" altLang="en-US" sz="1050" dirty="0"/>
              <a:t>중시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2165FAD-CDBC-46AB-BAA0-0C4B5273CE0B}"/>
              </a:ext>
            </a:extLst>
          </p:cNvPr>
          <p:cNvSpPr txBox="1"/>
          <p:nvPr/>
        </p:nvSpPr>
        <p:spPr>
          <a:xfrm>
            <a:off x="5054354" y="1463319"/>
            <a:ext cx="4730288" cy="1303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/>
              <a:t>결과중시 </a:t>
            </a:r>
            <a:r>
              <a:rPr lang="en-US" altLang="ko-KR" sz="1200" dirty="0"/>
              <a:t>– </a:t>
            </a:r>
            <a:r>
              <a:rPr lang="ko-KR" altLang="en-US" sz="1200" dirty="0"/>
              <a:t>리더의 지시에 따른 일의 완수 중시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과정중시 </a:t>
            </a:r>
            <a:r>
              <a:rPr lang="en-US" altLang="ko-KR" sz="1200" dirty="0"/>
              <a:t>– </a:t>
            </a:r>
            <a:r>
              <a:rPr lang="ko-KR" altLang="en-US" sz="1200" dirty="0"/>
              <a:t>내부규정과 절차에 맞춘 업무진행 중시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endParaRPr lang="en-US" altLang="ko-KR" sz="6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직무중심 </a:t>
            </a:r>
            <a:r>
              <a:rPr lang="en-US" altLang="ko-KR" sz="1200" dirty="0"/>
              <a:t>– </a:t>
            </a:r>
            <a:r>
              <a:rPr lang="ko-KR" altLang="en-US" sz="1200" dirty="0"/>
              <a:t>직원별로 업무 규정되어 할당된 일의 완수 중요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역할중심 </a:t>
            </a:r>
            <a:r>
              <a:rPr lang="en-US" altLang="ko-KR" sz="1200" dirty="0"/>
              <a:t>– </a:t>
            </a:r>
            <a:r>
              <a:rPr lang="ko-KR" altLang="en-US" sz="1200" dirty="0"/>
              <a:t>각자 상황에 따라 다양한 역할 담당하여 업무수행 중요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4746688-F123-4E06-B79F-807F197DBA85}"/>
              </a:ext>
            </a:extLst>
          </p:cNvPr>
          <p:cNvSpPr txBox="1"/>
          <p:nvPr/>
        </p:nvSpPr>
        <p:spPr>
          <a:xfrm>
            <a:off x="5054354" y="3196928"/>
            <a:ext cx="1879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/>
              <a:t>과정중시 </a:t>
            </a:r>
            <a:r>
              <a:rPr lang="en-US" altLang="ko-KR" sz="1400" b="1" dirty="0"/>
              <a:t>/ </a:t>
            </a:r>
            <a:r>
              <a:rPr lang="ko-KR" altLang="en-US" sz="1400" b="1" dirty="0"/>
              <a:t>역할중심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A65ADB4-E0D8-450E-A83A-96239A4E1B4B}"/>
              </a:ext>
            </a:extLst>
          </p:cNvPr>
          <p:cNvSpPr txBox="1"/>
          <p:nvPr/>
        </p:nvSpPr>
        <p:spPr>
          <a:xfrm>
            <a:off x="7615217" y="3191511"/>
            <a:ext cx="1879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/>
              <a:t>결과중시 </a:t>
            </a:r>
            <a:r>
              <a:rPr lang="en-US" altLang="ko-KR" sz="1400" b="1" dirty="0"/>
              <a:t>/ </a:t>
            </a:r>
            <a:r>
              <a:rPr lang="ko-KR" altLang="en-US" sz="1400" b="1" dirty="0"/>
              <a:t>직무중심 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38CE1568-943D-4878-82B5-D846634CA1A3}"/>
              </a:ext>
            </a:extLst>
          </p:cNvPr>
          <p:cNvCxnSpPr>
            <a:stCxn id="23" idx="3"/>
            <a:endCxn id="24" idx="1"/>
          </p:cNvCxnSpPr>
          <p:nvPr/>
        </p:nvCxnSpPr>
        <p:spPr>
          <a:xfrm flipV="1">
            <a:off x="6933395" y="3345400"/>
            <a:ext cx="681822" cy="541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2541645-2238-4F92-A71D-FD151E03A409}"/>
              </a:ext>
            </a:extLst>
          </p:cNvPr>
          <p:cNvSpPr txBox="1"/>
          <p:nvPr/>
        </p:nvSpPr>
        <p:spPr>
          <a:xfrm>
            <a:off x="5101489" y="3517645"/>
            <a:ext cx="1697901" cy="11646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목표가 보이는 과제</a:t>
            </a:r>
            <a:endParaRPr lang="en-US" altLang="ko-KR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Fast Follower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연공서열</a:t>
            </a:r>
            <a:endParaRPr lang="en-US" altLang="ko-KR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Execution</a:t>
            </a:r>
            <a:r>
              <a:rPr lang="ko-KR" altLang="en-US" sz="1200" dirty="0"/>
              <a:t> 중요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A7D6F9A-F313-4F29-A1C4-50F968F9A3E6}"/>
              </a:ext>
            </a:extLst>
          </p:cNvPr>
          <p:cNvSpPr txBox="1"/>
          <p:nvPr/>
        </p:nvSpPr>
        <p:spPr>
          <a:xfrm>
            <a:off x="7646642" y="3490331"/>
            <a:ext cx="1697901" cy="11646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불확실성이 큰 과제</a:t>
            </a:r>
            <a:endParaRPr lang="en-US" altLang="ko-KR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First Mover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Outsourcing,</a:t>
            </a:r>
            <a:r>
              <a:rPr lang="ko-KR" altLang="en-US" sz="1200" dirty="0"/>
              <a:t> </a:t>
            </a:r>
            <a:r>
              <a:rPr lang="en-US" altLang="ko-KR" sz="1200" dirty="0"/>
              <a:t>M&amp;A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Plan/</a:t>
            </a:r>
            <a:r>
              <a:rPr lang="ko-KR" altLang="en-US" sz="1200" dirty="0"/>
              <a:t>의사결정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FC1486C-9B1E-4CB5-A554-13026E76EC7E}"/>
              </a:ext>
            </a:extLst>
          </p:cNvPr>
          <p:cNvSpPr txBox="1"/>
          <p:nvPr/>
        </p:nvSpPr>
        <p:spPr>
          <a:xfrm>
            <a:off x="2042162" y="5023817"/>
            <a:ext cx="1795864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/>
              <a:t>Manual, Procedure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/>
              <a:t>명확한 </a:t>
            </a:r>
            <a:r>
              <a:rPr lang="en-US" altLang="ko-KR" sz="1200" dirty="0"/>
              <a:t>Plan -&gt; Assign</a:t>
            </a:r>
            <a:endParaRPr lang="ko-KR" altLang="en-US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B9A90D2-3373-4E86-B091-BA35EFAE105A}"/>
              </a:ext>
            </a:extLst>
          </p:cNvPr>
          <p:cNvSpPr txBox="1"/>
          <p:nvPr/>
        </p:nvSpPr>
        <p:spPr>
          <a:xfrm>
            <a:off x="5440258" y="5302213"/>
            <a:ext cx="3950303" cy="8876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Deference to Authority(</a:t>
            </a:r>
            <a:r>
              <a:rPr lang="ko-KR" altLang="en-US" sz="1200" dirty="0"/>
              <a:t>권위 복종</a:t>
            </a:r>
            <a:r>
              <a:rPr lang="en-US" altLang="ko-KR" sz="1200" dirty="0"/>
              <a:t>, </a:t>
            </a:r>
            <a:r>
              <a:rPr lang="ko-KR" altLang="en-US" sz="1200" dirty="0"/>
              <a:t>남이 정한 목표</a:t>
            </a:r>
            <a:r>
              <a:rPr lang="en-US" altLang="ko-KR" sz="1200" dirty="0"/>
              <a:t>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Relationship Building(</a:t>
            </a:r>
            <a:r>
              <a:rPr lang="ko-KR" altLang="en-US" sz="1200" dirty="0"/>
              <a:t>똑똑하지만 차가움</a:t>
            </a:r>
            <a:r>
              <a:rPr lang="en-US" altLang="ko-KR" sz="1200" dirty="0"/>
              <a:t>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Vulnerability(</a:t>
            </a:r>
            <a:r>
              <a:rPr lang="ko-KR" altLang="en-US" sz="1200" dirty="0"/>
              <a:t>체면의 문화</a:t>
            </a:r>
            <a:r>
              <a:rPr lang="en-US" altLang="ko-KR" sz="1200" dirty="0"/>
              <a:t>, </a:t>
            </a:r>
            <a:r>
              <a:rPr lang="ko-KR" altLang="en-US" sz="1200" dirty="0"/>
              <a:t>소속감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87F8A2F-A30E-4EAD-B75F-E18963B7239E}"/>
              </a:ext>
            </a:extLst>
          </p:cNvPr>
          <p:cNvSpPr txBox="1"/>
          <p:nvPr/>
        </p:nvSpPr>
        <p:spPr>
          <a:xfrm>
            <a:off x="5089840" y="5025214"/>
            <a:ext cx="41484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/>
              <a:t>Google </a:t>
            </a:r>
            <a:r>
              <a:rPr lang="ko-KR" altLang="en-US" sz="1400" dirty="0"/>
              <a:t>인사담당</a:t>
            </a:r>
            <a:r>
              <a:rPr lang="ko-KR" altLang="en-US" sz="1400" b="1" dirty="0"/>
              <a:t> </a:t>
            </a:r>
            <a:r>
              <a:rPr lang="ko-KR" altLang="en-US" sz="1400" dirty="0"/>
              <a:t>황성현</a:t>
            </a:r>
            <a:r>
              <a:rPr lang="en-US" altLang="ko-KR" sz="1400" dirty="0"/>
              <a:t>; </a:t>
            </a:r>
            <a:r>
              <a:rPr lang="ko-KR" altLang="en-US" sz="1400" dirty="0"/>
              <a:t>현 기업문화의 바탕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08D4144-86D9-4337-8319-DB00568848BC}"/>
              </a:ext>
            </a:extLst>
          </p:cNvPr>
          <p:cNvSpPr txBox="1"/>
          <p:nvPr/>
        </p:nvSpPr>
        <p:spPr>
          <a:xfrm>
            <a:off x="2042161" y="5680008"/>
            <a:ext cx="1697901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/>
              <a:t>사회</a:t>
            </a:r>
            <a:r>
              <a:rPr lang="en-US" altLang="ko-KR" sz="1200" dirty="0"/>
              <a:t>/</a:t>
            </a:r>
            <a:r>
              <a:rPr lang="ko-KR" altLang="en-US" sz="1200" dirty="0"/>
              <a:t>기업 기반 문화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FC72F85-13C2-4A70-B40F-389D3DBF5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743A-574D-4D1D-ACD5-A26EFB421034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F48E60F-D02B-4F04-975D-2D50D915D81E}"/>
              </a:ext>
            </a:extLst>
          </p:cNvPr>
          <p:cNvSpPr txBox="1"/>
          <p:nvPr/>
        </p:nvSpPr>
        <p:spPr>
          <a:xfrm>
            <a:off x="1470579" y="1464128"/>
            <a:ext cx="2921820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err="1"/>
              <a:t>미젠트</a:t>
            </a:r>
            <a:r>
              <a:rPr lang="ko-KR" altLang="en-US" sz="1400" b="1" dirty="0"/>
              <a:t> </a:t>
            </a:r>
            <a:r>
              <a:rPr lang="ko-KR" altLang="en-US" sz="1400" b="1" dirty="0" err="1"/>
              <a:t>후이저</a:t>
            </a:r>
            <a:r>
              <a:rPr lang="ko-KR" altLang="en-US" sz="1400" b="1" dirty="0"/>
              <a:t> 비즈니스 문화 모델</a:t>
            </a:r>
          </a:p>
        </p:txBody>
      </p:sp>
    </p:spTree>
    <p:extLst>
      <p:ext uri="{BB962C8B-B14F-4D97-AF65-F5344CB8AC3E}">
        <p14:creationId xmlns:p14="http://schemas.microsoft.com/office/powerpoint/2010/main" val="970067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78D9DE2-382A-401C-9A5A-D017ED1144DE}"/>
              </a:ext>
            </a:extLst>
          </p:cNvPr>
          <p:cNvSpPr txBox="1"/>
          <p:nvPr/>
        </p:nvSpPr>
        <p:spPr>
          <a:xfrm>
            <a:off x="4315380" y="2667778"/>
            <a:ext cx="1324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전문분야 확대</a:t>
            </a:r>
            <a:endParaRPr lang="en-US" altLang="ko-KR" sz="1400" dirty="0"/>
          </a:p>
          <a:p>
            <a:pPr algn="ctr"/>
            <a:r>
              <a:rPr lang="ko-KR" altLang="en-US" sz="1400" dirty="0"/>
              <a:t>융복합 전문</a:t>
            </a:r>
            <a:endParaRPr lang="en-US" altLang="ko-KR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D47541-E3E0-4461-AC1B-ED986E0A9CD2}"/>
              </a:ext>
            </a:extLst>
          </p:cNvPr>
          <p:cNvSpPr txBox="1"/>
          <p:nvPr/>
        </p:nvSpPr>
        <p:spPr>
          <a:xfrm>
            <a:off x="6229925" y="1863448"/>
            <a:ext cx="91916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Strategy/</a:t>
            </a:r>
          </a:p>
          <a:p>
            <a:pPr algn="ctr"/>
            <a:r>
              <a:rPr lang="en-US" altLang="ko-KR" sz="1400" dirty="0"/>
              <a:t>Planning</a:t>
            </a:r>
          </a:p>
          <a:p>
            <a:pPr algn="ctr"/>
            <a:r>
              <a:rPr lang="ko-KR" altLang="en-US" sz="1400" dirty="0"/>
              <a:t>전문</a:t>
            </a:r>
            <a:endParaRPr lang="en-US" altLang="ko-KR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3E1CD3-08E2-4EC7-8F2F-6C52549A7C26}"/>
              </a:ext>
            </a:extLst>
          </p:cNvPr>
          <p:cNvSpPr txBox="1"/>
          <p:nvPr/>
        </p:nvSpPr>
        <p:spPr>
          <a:xfrm>
            <a:off x="6242688" y="3118688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순수기술</a:t>
            </a:r>
            <a:endParaRPr lang="en-US" altLang="ko-KR" sz="1400" dirty="0"/>
          </a:p>
          <a:p>
            <a:pPr algn="ctr"/>
            <a:r>
              <a:rPr lang="ko-KR" altLang="en-US" sz="1400" dirty="0"/>
              <a:t>전문</a:t>
            </a:r>
            <a:endParaRPr lang="en-US" altLang="ko-KR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B9E1F4-8CB5-447D-94FF-94952EC03A8F}"/>
              </a:ext>
            </a:extLst>
          </p:cNvPr>
          <p:cNvSpPr txBox="1"/>
          <p:nvPr/>
        </p:nvSpPr>
        <p:spPr>
          <a:xfrm>
            <a:off x="7654306" y="3317067"/>
            <a:ext cx="10534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분야별 </a:t>
            </a:r>
            <a:r>
              <a:rPr lang="en-US" altLang="ko-KR" sz="1400" dirty="0"/>
              <a:t>PM</a:t>
            </a:r>
          </a:p>
          <a:p>
            <a:pPr algn="ctr"/>
            <a:r>
              <a:rPr lang="ko-KR" altLang="en-US" sz="1400" dirty="0"/>
              <a:t>전문</a:t>
            </a:r>
            <a:endParaRPr lang="en-US" altLang="ko-KR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09EC2E-C50D-44B2-8155-4DAE188EA037}"/>
              </a:ext>
            </a:extLst>
          </p:cNvPr>
          <p:cNvSpPr txBox="1"/>
          <p:nvPr/>
        </p:nvSpPr>
        <p:spPr>
          <a:xfrm>
            <a:off x="6885451" y="2598790"/>
            <a:ext cx="11839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Outsourcing</a:t>
            </a:r>
          </a:p>
          <a:p>
            <a:pPr algn="ctr"/>
            <a:r>
              <a:rPr lang="ko-KR" altLang="en-US" sz="1400" dirty="0"/>
              <a:t>전문</a:t>
            </a:r>
            <a:endParaRPr lang="en-US" altLang="ko-KR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0F7A07-26F4-4A4A-B73E-22AB499F7BCE}"/>
              </a:ext>
            </a:extLst>
          </p:cNvPr>
          <p:cNvSpPr txBox="1"/>
          <p:nvPr/>
        </p:nvSpPr>
        <p:spPr>
          <a:xfrm>
            <a:off x="7785800" y="1949539"/>
            <a:ext cx="6158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M&amp;A</a:t>
            </a:r>
          </a:p>
          <a:p>
            <a:pPr algn="ctr"/>
            <a:r>
              <a:rPr lang="ko-KR" altLang="en-US" sz="1400" dirty="0"/>
              <a:t>전문</a:t>
            </a:r>
            <a:endParaRPr lang="en-US" altLang="ko-KR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0726D9-229D-4EA5-BF6F-5B0001BF0217}"/>
              </a:ext>
            </a:extLst>
          </p:cNvPr>
          <p:cNvSpPr txBox="1"/>
          <p:nvPr/>
        </p:nvSpPr>
        <p:spPr>
          <a:xfrm>
            <a:off x="6428439" y="4887192"/>
            <a:ext cx="20265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Sustainable, Intangible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B530B3-6537-487F-8FBF-FAC5BE5DD0E0}"/>
              </a:ext>
            </a:extLst>
          </p:cNvPr>
          <p:cNvSpPr txBox="1"/>
          <p:nvPr/>
        </p:nvSpPr>
        <p:spPr>
          <a:xfrm>
            <a:off x="6694093" y="4203501"/>
            <a:ext cx="12698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Gig Economy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897687-6396-4B86-B661-7EBD6F313DC3}"/>
              </a:ext>
            </a:extLst>
          </p:cNvPr>
          <p:cNvSpPr txBox="1"/>
          <p:nvPr/>
        </p:nvSpPr>
        <p:spPr>
          <a:xfrm>
            <a:off x="1591261" y="2267711"/>
            <a:ext cx="72327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연구원</a:t>
            </a:r>
            <a:endParaRPr lang="en-US" altLang="ko-KR" sz="1400" dirty="0"/>
          </a:p>
          <a:p>
            <a:pPr algn="ctr"/>
            <a:r>
              <a:rPr lang="ko-KR" altLang="en-US" sz="1400" dirty="0"/>
              <a:t>팀장</a:t>
            </a:r>
            <a:endParaRPr lang="en-US" altLang="ko-KR" sz="1400" dirty="0"/>
          </a:p>
          <a:p>
            <a:pPr algn="ctr"/>
            <a:r>
              <a:rPr lang="ko-KR" altLang="en-US" sz="1400" dirty="0"/>
              <a:t>실장</a:t>
            </a:r>
            <a:endParaRPr lang="en-US" altLang="ko-KR" sz="1400" dirty="0"/>
          </a:p>
          <a:p>
            <a:pPr algn="ctr"/>
            <a:r>
              <a:rPr lang="ko-KR" altLang="en-US" sz="1400" dirty="0"/>
              <a:t>소장</a:t>
            </a:r>
            <a:endParaRPr lang="en-US" altLang="ko-KR" sz="1400" dirty="0"/>
          </a:p>
          <a:p>
            <a:pPr algn="ctr"/>
            <a:r>
              <a:rPr lang="ko-KR" altLang="en-US" sz="1400" dirty="0"/>
              <a:t>원장</a:t>
            </a:r>
            <a:endParaRPr lang="en-US" altLang="ko-KR" sz="1400" dirty="0"/>
          </a:p>
          <a:p>
            <a:pPr algn="ctr"/>
            <a:r>
              <a:rPr lang="en-US" altLang="ko-KR" sz="1400" dirty="0"/>
              <a:t>CTO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3717ED-F154-46C7-81E7-35FA9E8DA949}"/>
              </a:ext>
            </a:extLst>
          </p:cNvPr>
          <p:cNvSpPr txBox="1"/>
          <p:nvPr/>
        </p:nvSpPr>
        <p:spPr>
          <a:xfrm>
            <a:off x="1440429" y="4533141"/>
            <a:ext cx="137088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Owner</a:t>
            </a:r>
          </a:p>
          <a:p>
            <a:pPr algn="ctr"/>
            <a:r>
              <a:rPr lang="en-US" altLang="ko-KR" sz="1400" dirty="0"/>
              <a:t>Ownership</a:t>
            </a:r>
          </a:p>
          <a:p>
            <a:pPr algn="ctr"/>
            <a:r>
              <a:rPr lang="ko-KR" altLang="en-US" sz="1400" dirty="0"/>
              <a:t>장치산업</a:t>
            </a:r>
            <a:endParaRPr lang="en-US" altLang="ko-KR" sz="1400" dirty="0"/>
          </a:p>
          <a:p>
            <a:pPr algn="ctr"/>
            <a:r>
              <a:rPr lang="ko-KR" altLang="en-US" sz="1400" dirty="0"/>
              <a:t>평생직장</a:t>
            </a:r>
            <a:r>
              <a:rPr lang="en-US" altLang="ko-KR" sz="1400" dirty="0"/>
              <a:t>(</a:t>
            </a:r>
            <a:r>
              <a:rPr lang="ko-KR" altLang="en-US" sz="1400" dirty="0"/>
              <a:t>사람</a:t>
            </a:r>
            <a:r>
              <a:rPr lang="en-US" altLang="ko-KR" sz="1400" dirty="0"/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311D424-40DD-4B84-975D-2D3F7F2C52CD}"/>
              </a:ext>
            </a:extLst>
          </p:cNvPr>
          <p:cNvSpPr txBox="1"/>
          <p:nvPr/>
        </p:nvSpPr>
        <p:spPr>
          <a:xfrm>
            <a:off x="4318743" y="4821204"/>
            <a:ext cx="12698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/>
              <a:t>Shareholder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B0493D-C1F8-47A9-A02E-41137D07DC12}"/>
              </a:ext>
            </a:extLst>
          </p:cNvPr>
          <p:cNvSpPr txBox="1"/>
          <p:nvPr/>
        </p:nvSpPr>
        <p:spPr>
          <a:xfrm>
            <a:off x="9828344" y="2383563"/>
            <a:ext cx="7976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Where?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D57265-8964-476A-9922-955262D8CECB}"/>
              </a:ext>
            </a:extLst>
          </p:cNvPr>
          <p:cNvSpPr txBox="1"/>
          <p:nvPr/>
        </p:nvSpPr>
        <p:spPr>
          <a:xfrm>
            <a:off x="9594002" y="3667538"/>
            <a:ext cx="1328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What &amp; Why?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965A22E-0828-4833-9627-F01E9C089BD0}"/>
              </a:ext>
            </a:extLst>
          </p:cNvPr>
          <p:cNvSpPr txBox="1"/>
          <p:nvPr/>
        </p:nvSpPr>
        <p:spPr>
          <a:xfrm>
            <a:off x="9490365" y="4873739"/>
            <a:ext cx="15412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How by Org/</a:t>
            </a:r>
            <a:r>
              <a:rPr lang="en-US" altLang="ko-KR" sz="1400" dirty="0" err="1"/>
              <a:t>Pjt</a:t>
            </a:r>
            <a:r>
              <a:rPr lang="en-US" altLang="ko-KR" sz="1400" dirty="0"/>
              <a:t>?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6D2128-1260-471C-9542-2A2FEB47997E}"/>
              </a:ext>
            </a:extLst>
          </p:cNvPr>
          <p:cNvSpPr txBox="1"/>
          <p:nvPr/>
        </p:nvSpPr>
        <p:spPr>
          <a:xfrm>
            <a:off x="1574278" y="527665"/>
            <a:ext cx="30478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전문화 </a:t>
            </a:r>
            <a:r>
              <a:rPr lang="en-US" altLang="ko-KR" sz="2800" dirty="0"/>
              <a:t>– </a:t>
            </a:r>
            <a:r>
              <a:rPr lang="en-US" altLang="ko-KR" sz="2000" dirty="0"/>
              <a:t>Career</a:t>
            </a:r>
            <a:r>
              <a:rPr lang="ko-KR" altLang="en-US" sz="2000" dirty="0"/>
              <a:t> </a:t>
            </a:r>
            <a:r>
              <a:rPr lang="en-US" altLang="ko-KR" sz="2000" dirty="0"/>
              <a:t>Path</a:t>
            </a:r>
            <a:endParaRPr lang="ko-KR" altLang="en-US" sz="2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8293112-AF97-4B63-8FC3-5C4A2115AC02}"/>
              </a:ext>
            </a:extLst>
          </p:cNvPr>
          <p:cNvSpPr txBox="1"/>
          <p:nvPr/>
        </p:nvSpPr>
        <p:spPr>
          <a:xfrm>
            <a:off x="2154278" y="2821989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전문</a:t>
            </a:r>
            <a:endParaRPr lang="en-US" altLang="ko-KR" sz="1400" dirty="0"/>
          </a:p>
          <a:p>
            <a:pPr algn="ctr"/>
            <a:r>
              <a:rPr lang="ko-KR" altLang="en-US" sz="1400" dirty="0"/>
              <a:t>위원</a:t>
            </a:r>
            <a:endParaRPr lang="en-US" altLang="ko-KR" sz="1400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2274705A-FD1B-4435-969E-F0F03116F62C}"/>
              </a:ext>
            </a:extLst>
          </p:cNvPr>
          <p:cNvSpPr/>
          <p:nvPr/>
        </p:nvSpPr>
        <p:spPr>
          <a:xfrm>
            <a:off x="1058556" y="1863448"/>
            <a:ext cx="2289534" cy="41697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23" name="화살표: 줄무늬가 있는 오른쪽 22">
            <a:extLst>
              <a:ext uri="{FF2B5EF4-FFF2-40B4-BE49-F238E27FC236}">
                <a16:creationId xmlns:a16="http://schemas.microsoft.com/office/drawing/2014/main" id="{D21B2C6F-2862-46C1-90A8-C646754656F3}"/>
              </a:ext>
            </a:extLst>
          </p:cNvPr>
          <p:cNvSpPr/>
          <p:nvPr/>
        </p:nvSpPr>
        <p:spPr>
          <a:xfrm>
            <a:off x="3613222" y="2667778"/>
            <a:ext cx="575596" cy="52322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줄무늬가 있는 오른쪽 23">
            <a:extLst>
              <a:ext uri="{FF2B5EF4-FFF2-40B4-BE49-F238E27FC236}">
                <a16:creationId xmlns:a16="http://schemas.microsoft.com/office/drawing/2014/main" id="{90E003FD-29D8-44EE-934F-ED783FDAB483}"/>
              </a:ext>
            </a:extLst>
          </p:cNvPr>
          <p:cNvSpPr/>
          <p:nvPr/>
        </p:nvSpPr>
        <p:spPr>
          <a:xfrm>
            <a:off x="3601923" y="4713482"/>
            <a:ext cx="575596" cy="52322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6D4FFD04-0DFF-47D5-A4FF-D6EDDC4BF01B}"/>
              </a:ext>
            </a:extLst>
          </p:cNvPr>
          <p:cNvSpPr/>
          <p:nvPr/>
        </p:nvSpPr>
        <p:spPr>
          <a:xfrm>
            <a:off x="5859655" y="1715678"/>
            <a:ext cx="3186260" cy="22435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568FDEBA-D4B0-424D-8A3B-C01F77BA6F1D}"/>
              </a:ext>
            </a:extLst>
          </p:cNvPr>
          <p:cNvSpPr/>
          <p:nvPr/>
        </p:nvSpPr>
        <p:spPr>
          <a:xfrm>
            <a:off x="5859655" y="4772955"/>
            <a:ext cx="3186260" cy="5198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24CE2A8-64F8-43A3-BABA-092E7DBFD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743A-574D-4D1D-ACD5-A26EFB42103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0692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>
            <a:extLst>
              <a:ext uri="{FF2B5EF4-FFF2-40B4-BE49-F238E27FC236}">
                <a16:creationId xmlns:a16="http://schemas.microsoft.com/office/drawing/2014/main" id="{68FF3A7A-8605-40B9-BA85-65FA664C4704}"/>
              </a:ext>
            </a:extLst>
          </p:cNvPr>
          <p:cNvSpPr/>
          <p:nvPr/>
        </p:nvSpPr>
        <p:spPr>
          <a:xfrm>
            <a:off x="829245" y="1918329"/>
            <a:ext cx="9955017" cy="3179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121CE0D7-510C-4AFB-8D91-E8B155431912}"/>
              </a:ext>
            </a:extLst>
          </p:cNvPr>
          <p:cNvSpPr/>
          <p:nvPr/>
        </p:nvSpPr>
        <p:spPr>
          <a:xfrm>
            <a:off x="3289961" y="2460394"/>
            <a:ext cx="5395118" cy="161764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84281685-4DC5-4D58-929E-096B2A0A6B2F}"/>
              </a:ext>
            </a:extLst>
          </p:cNvPr>
          <p:cNvSpPr/>
          <p:nvPr/>
        </p:nvSpPr>
        <p:spPr>
          <a:xfrm>
            <a:off x="904661" y="2659666"/>
            <a:ext cx="1253765" cy="348660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0C6C08-3B2F-499D-8EBB-D7E0182F1CDD}"/>
              </a:ext>
            </a:extLst>
          </p:cNvPr>
          <p:cNvSpPr txBox="1"/>
          <p:nvPr/>
        </p:nvSpPr>
        <p:spPr>
          <a:xfrm>
            <a:off x="1453448" y="1396373"/>
            <a:ext cx="8300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Project – Strategy, Technology Roadmap, Product Roadmap, Program, Project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AFBCAF-94BD-4B58-B102-0618BCC7374F}"/>
              </a:ext>
            </a:extLst>
          </p:cNvPr>
          <p:cNvSpPr txBox="1"/>
          <p:nvPr/>
        </p:nvSpPr>
        <p:spPr>
          <a:xfrm>
            <a:off x="991777" y="3206938"/>
            <a:ext cx="990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/>
              <a:t>Planning</a:t>
            </a:r>
            <a:endParaRPr lang="ko-KR" alt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F93727-0F38-43B3-9229-98563E8F8BEC}"/>
              </a:ext>
            </a:extLst>
          </p:cNvPr>
          <p:cNvSpPr txBox="1"/>
          <p:nvPr/>
        </p:nvSpPr>
        <p:spPr>
          <a:xfrm>
            <a:off x="967443" y="4261942"/>
            <a:ext cx="10758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/>
              <a:t>Execution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754D82-5DB8-4D4C-80B7-1D480F8ED29A}"/>
              </a:ext>
            </a:extLst>
          </p:cNvPr>
          <p:cNvSpPr txBox="1"/>
          <p:nvPr/>
        </p:nvSpPr>
        <p:spPr>
          <a:xfrm>
            <a:off x="984564" y="5427862"/>
            <a:ext cx="11033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/>
              <a:t>Reporting</a:t>
            </a:r>
            <a:endParaRPr lang="ko-KR" alt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9BE903-F4AD-4A52-A427-EBD238E809A9}"/>
              </a:ext>
            </a:extLst>
          </p:cNvPr>
          <p:cNvSpPr txBox="1"/>
          <p:nvPr/>
        </p:nvSpPr>
        <p:spPr>
          <a:xfrm>
            <a:off x="1076256" y="2474999"/>
            <a:ext cx="90114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Project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F3C9AC-6953-4E35-9307-7315376D57AD}"/>
              </a:ext>
            </a:extLst>
          </p:cNvPr>
          <p:cNvSpPr txBox="1"/>
          <p:nvPr/>
        </p:nvSpPr>
        <p:spPr>
          <a:xfrm>
            <a:off x="3621369" y="2616127"/>
            <a:ext cx="4760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Technology/Marketing/Business Intelligence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DEC2112-065D-4339-9E66-A221E5D972B8}"/>
              </a:ext>
            </a:extLst>
          </p:cNvPr>
          <p:cNvSpPr txBox="1"/>
          <p:nvPr/>
        </p:nvSpPr>
        <p:spPr>
          <a:xfrm>
            <a:off x="4952534" y="3550901"/>
            <a:ext cx="2004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Alive Project Plan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3BE2AB-310B-487F-AB3E-2399567AAD43}"/>
              </a:ext>
            </a:extLst>
          </p:cNvPr>
          <p:cNvSpPr txBox="1"/>
          <p:nvPr/>
        </p:nvSpPr>
        <p:spPr>
          <a:xfrm>
            <a:off x="5360710" y="4887399"/>
            <a:ext cx="118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Execution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64E2BD-C81F-4C32-8A0D-18ECA01F429C}"/>
              </a:ext>
            </a:extLst>
          </p:cNvPr>
          <p:cNvSpPr txBox="1"/>
          <p:nvPr/>
        </p:nvSpPr>
        <p:spPr>
          <a:xfrm>
            <a:off x="3838608" y="5571612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M&amp;A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88F2B9-9436-412E-98A7-B3C0F5692700}"/>
              </a:ext>
            </a:extLst>
          </p:cNvPr>
          <p:cNvSpPr txBox="1"/>
          <p:nvPr/>
        </p:nvSpPr>
        <p:spPr>
          <a:xfrm>
            <a:off x="5226594" y="5559840"/>
            <a:ext cx="1462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Outsourcing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E6C2043-827C-4412-B55A-575DB1943CDB}"/>
              </a:ext>
            </a:extLst>
          </p:cNvPr>
          <p:cNvSpPr txBox="1"/>
          <p:nvPr/>
        </p:nvSpPr>
        <p:spPr>
          <a:xfrm>
            <a:off x="7266299" y="5559840"/>
            <a:ext cx="126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Insourcing</a:t>
            </a:r>
            <a:endParaRPr lang="ko-KR" altLang="en-US" dirty="0"/>
          </a:p>
        </p:txBody>
      </p:sp>
      <p:sp>
        <p:nvSpPr>
          <p:cNvPr id="21" name="화살표: 아래쪽 20">
            <a:extLst>
              <a:ext uri="{FF2B5EF4-FFF2-40B4-BE49-F238E27FC236}">
                <a16:creationId xmlns:a16="http://schemas.microsoft.com/office/drawing/2014/main" id="{0E1EE062-F244-420A-92E2-86F4B5C424F4}"/>
              </a:ext>
            </a:extLst>
          </p:cNvPr>
          <p:cNvSpPr/>
          <p:nvPr/>
        </p:nvSpPr>
        <p:spPr>
          <a:xfrm>
            <a:off x="5458118" y="3159430"/>
            <a:ext cx="1014958" cy="286330"/>
          </a:xfrm>
          <a:prstGeom prst="down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97908D27-268E-4992-8CC9-0369CB1A3DF3}"/>
              </a:ext>
            </a:extLst>
          </p:cNvPr>
          <p:cNvSpPr/>
          <p:nvPr/>
        </p:nvSpPr>
        <p:spPr>
          <a:xfrm>
            <a:off x="5634044" y="4239839"/>
            <a:ext cx="261854" cy="286330"/>
          </a:xfrm>
          <a:prstGeom prst="down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9ED4894C-B336-440C-94FF-3338572DEBD8}"/>
              </a:ext>
            </a:extLst>
          </p:cNvPr>
          <p:cNvSpPr/>
          <p:nvPr/>
        </p:nvSpPr>
        <p:spPr>
          <a:xfrm rot="10800000">
            <a:off x="6082306" y="4239839"/>
            <a:ext cx="261854" cy="286330"/>
          </a:xfrm>
          <a:prstGeom prst="down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1984B6A-6C2D-4E33-A90F-A58665E98B01}"/>
              </a:ext>
            </a:extLst>
          </p:cNvPr>
          <p:cNvSpPr txBox="1"/>
          <p:nvPr/>
        </p:nvSpPr>
        <p:spPr>
          <a:xfrm>
            <a:off x="4887296" y="4229455"/>
            <a:ext cx="665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/>
              <a:t>Assign</a:t>
            </a:r>
            <a:endParaRPr lang="ko-KR" altLang="en-US" sz="12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BDBB5C8-91B8-4825-9082-89AEDF7C9D85}"/>
              </a:ext>
            </a:extLst>
          </p:cNvPr>
          <p:cNvSpPr txBox="1"/>
          <p:nvPr/>
        </p:nvSpPr>
        <p:spPr>
          <a:xfrm>
            <a:off x="6452782" y="4249170"/>
            <a:ext cx="682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/>
              <a:t>Report</a:t>
            </a:r>
            <a:endParaRPr lang="ko-KR" altLang="en-US" sz="12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423EB3-14A3-4D76-870F-0E92F2966784}"/>
              </a:ext>
            </a:extLst>
          </p:cNvPr>
          <p:cNvSpPr txBox="1"/>
          <p:nvPr/>
        </p:nvSpPr>
        <p:spPr>
          <a:xfrm>
            <a:off x="1574278" y="527665"/>
            <a:ext cx="36554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Role &amp; Responsibility</a:t>
            </a:r>
            <a:endParaRPr lang="ko-KR" altLang="en-US" sz="2800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4D4560E1-236A-4F58-93B4-968F8647B16D}"/>
              </a:ext>
            </a:extLst>
          </p:cNvPr>
          <p:cNvSpPr/>
          <p:nvPr/>
        </p:nvSpPr>
        <p:spPr>
          <a:xfrm>
            <a:off x="3289961" y="4724936"/>
            <a:ext cx="5395118" cy="142133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1BB931-2E32-49F5-A154-954074364398}"/>
              </a:ext>
            </a:extLst>
          </p:cNvPr>
          <p:cNvSpPr txBox="1"/>
          <p:nvPr/>
        </p:nvSpPr>
        <p:spPr>
          <a:xfrm>
            <a:off x="1216058" y="1875927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R&amp;R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F3E4BA7-571B-4F40-BBD0-0AC43D0316CA}"/>
              </a:ext>
            </a:extLst>
          </p:cNvPr>
          <p:cNvSpPr txBox="1"/>
          <p:nvPr/>
        </p:nvSpPr>
        <p:spPr>
          <a:xfrm>
            <a:off x="5415128" y="1856005"/>
            <a:ext cx="63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Role</a:t>
            </a:r>
            <a:endParaRPr lang="ko-KR" altLang="en-US" dirty="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62AEBBE0-244D-4610-8D60-DE26E39C5795}"/>
              </a:ext>
            </a:extLst>
          </p:cNvPr>
          <p:cNvSpPr/>
          <p:nvPr/>
        </p:nvSpPr>
        <p:spPr>
          <a:xfrm>
            <a:off x="9028367" y="2460393"/>
            <a:ext cx="1563740" cy="161764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68F2B77C-14E1-4385-BC49-0E786DB9A1AA}"/>
              </a:ext>
            </a:extLst>
          </p:cNvPr>
          <p:cNvSpPr/>
          <p:nvPr/>
        </p:nvSpPr>
        <p:spPr>
          <a:xfrm>
            <a:off x="9028367" y="4724937"/>
            <a:ext cx="1563740" cy="142133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CFF5F8E-E7F6-42C0-B8A2-DBBE633F894F}"/>
              </a:ext>
            </a:extLst>
          </p:cNvPr>
          <p:cNvSpPr txBox="1"/>
          <p:nvPr/>
        </p:nvSpPr>
        <p:spPr>
          <a:xfrm>
            <a:off x="9012951" y="1874856"/>
            <a:ext cx="1605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Responsibility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D7DFAA9-6B5F-48CF-8723-C814E97ED76C}"/>
              </a:ext>
            </a:extLst>
          </p:cNvPr>
          <p:cNvSpPr txBox="1"/>
          <p:nvPr/>
        </p:nvSpPr>
        <p:spPr>
          <a:xfrm>
            <a:off x="9371655" y="302227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사업화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EDCC800-3469-45B6-BFC1-6BEE5A573431}"/>
              </a:ext>
            </a:extLst>
          </p:cNvPr>
          <p:cNvSpPr txBox="1"/>
          <p:nvPr/>
        </p:nvSpPr>
        <p:spPr>
          <a:xfrm>
            <a:off x="9484778" y="5010986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R&amp;D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AB5BEE7-F873-482B-9E68-4FD43AB16791}"/>
              </a:ext>
            </a:extLst>
          </p:cNvPr>
          <p:cNvSpPr txBox="1"/>
          <p:nvPr/>
        </p:nvSpPr>
        <p:spPr>
          <a:xfrm>
            <a:off x="9066461" y="5377931"/>
            <a:ext cx="1516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Procurement</a:t>
            </a:r>
            <a:endParaRPr lang="ko-KR" altLang="en-US" dirty="0"/>
          </a:p>
        </p:txBody>
      </p:sp>
      <p:sp>
        <p:nvSpPr>
          <p:cNvPr id="39" name="화살표: 줄무늬가 있는 오른쪽 38">
            <a:extLst>
              <a:ext uri="{FF2B5EF4-FFF2-40B4-BE49-F238E27FC236}">
                <a16:creationId xmlns:a16="http://schemas.microsoft.com/office/drawing/2014/main" id="{59DE9812-A641-4A9F-96D2-07241E24E35C}"/>
              </a:ext>
            </a:extLst>
          </p:cNvPr>
          <p:cNvSpPr/>
          <p:nvPr/>
        </p:nvSpPr>
        <p:spPr>
          <a:xfrm>
            <a:off x="2432952" y="2990153"/>
            <a:ext cx="429673" cy="2606986"/>
          </a:xfrm>
          <a:prstGeom prst="stripedRightArrow">
            <a:avLst>
              <a:gd name="adj1" fmla="val 82543"/>
              <a:gd name="adj2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CDB0F97E-47DE-45EB-99CC-F5FEE13201BB}"/>
              </a:ext>
            </a:extLst>
          </p:cNvPr>
          <p:cNvCxnSpPr>
            <a:stCxn id="15" idx="2"/>
            <a:endCxn id="16" idx="0"/>
          </p:cNvCxnSpPr>
          <p:nvPr/>
        </p:nvCxnSpPr>
        <p:spPr>
          <a:xfrm flipH="1">
            <a:off x="4207459" y="5256731"/>
            <a:ext cx="1743958" cy="3148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FB405E9-5945-4ABC-A9AB-BE47E54A7430}"/>
              </a:ext>
            </a:extLst>
          </p:cNvPr>
          <p:cNvCxnSpPr>
            <a:stCxn id="15" idx="2"/>
            <a:endCxn id="17" idx="0"/>
          </p:cNvCxnSpPr>
          <p:nvPr/>
        </p:nvCxnSpPr>
        <p:spPr>
          <a:xfrm>
            <a:off x="5951417" y="5256731"/>
            <a:ext cx="6275" cy="3031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7C26F5EF-4600-4245-A574-A3877D65F84F}"/>
              </a:ext>
            </a:extLst>
          </p:cNvPr>
          <p:cNvCxnSpPr>
            <a:stCxn id="15" idx="2"/>
            <a:endCxn id="20" idx="0"/>
          </p:cNvCxnSpPr>
          <p:nvPr/>
        </p:nvCxnSpPr>
        <p:spPr>
          <a:xfrm>
            <a:off x="5951417" y="5256731"/>
            <a:ext cx="1948197" cy="3031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BDC82C9-241A-4AF9-BE65-563FECD68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743A-574D-4D1D-ACD5-A26EFB42103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4522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1442</TotalTime>
  <Words>866</Words>
  <Application>Microsoft Office PowerPoint</Application>
  <PresentationFormat>와이드스크린</PresentationFormat>
  <Paragraphs>263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Arial</vt:lpstr>
      <vt:lpstr>Wingdings</vt:lpstr>
      <vt:lpstr>Office 테마</vt:lpstr>
      <vt:lpstr>Corona Shift ;         대전환 시기의 R&amp;D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Corona Shift ;         대전환 시기의 R&amp;D</dc:title>
  <dc:creator>김 창범</dc:creator>
  <cp:lastModifiedBy>김 창범</cp:lastModifiedBy>
  <cp:revision>23</cp:revision>
  <cp:lastPrinted>2022-04-20T01:11:13Z</cp:lastPrinted>
  <dcterms:created xsi:type="dcterms:W3CDTF">2022-04-16T20:29:28Z</dcterms:created>
  <dcterms:modified xsi:type="dcterms:W3CDTF">2022-04-20T02:27:59Z</dcterms:modified>
</cp:coreProperties>
</file>