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0" r:id="rId2"/>
    <p:sldId id="288" r:id="rId3"/>
    <p:sldId id="291" r:id="rId4"/>
    <p:sldId id="292" r:id="rId5"/>
    <p:sldId id="273" r:id="rId6"/>
    <p:sldId id="299" r:id="rId7"/>
    <p:sldId id="298" r:id="rId8"/>
    <p:sldId id="300" r:id="rId9"/>
    <p:sldId id="301" r:id="rId10"/>
    <p:sldId id="303" r:id="rId11"/>
    <p:sldId id="302" r:id="rId1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2" autoAdjust="0"/>
    <p:restoredTop sz="94660"/>
  </p:normalViewPr>
  <p:slideViewPr>
    <p:cSldViewPr>
      <p:cViewPr varScale="1">
        <p:scale>
          <a:sx n="102" d="100"/>
          <a:sy n="102" d="100"/>
        </p:scale>
        <p:origin x="22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2C07A6-C9CA-47AC-B30D-63E4B3BBDB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6398DF-606B-49C3-8CC0-4815AABF83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99EAE-989F-48F8-9512-AB91AB679BF5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2E04CB-93CE-41DD-B1F2-702AABA7E0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2C1BD-A7DD-489E-94F0-E3101891BB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FC7B3-5937-4BEE-B5BD-BA2B7E344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835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114A9-E9C7-4183-A973-57799504D968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4D963-D693-46EB-A4CF-46B694D4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1402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0E0C-6D23-4C44-BCF2-6116170BAED3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E4C4-6946-42B0-9CAF-9D3A52662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E227-5BD6-495A-8DB2-2EABFE9805FA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E4C4-6946-42B0-9CAF-9D3A52662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70984" cy="346050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FABB-F45F-422A-A194-896BAC6DD1C6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E4C4-6946-42B0-9CAF-9D3A52662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FC86-471C-4F93-A293-E9D5404F5839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E4C4-6946-42B0-9CAF-9D3A526625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</a:t>
            </a:r>
            <a:r>
              <a:rPr lang="en-US" altLang="ko-KR" dirty="0"/>
              <a:t>; </a:t>
            </a:r>
            <a:r>
              <a:rPr lang="ko-KR" altLang="en-US" dirty="0"/>
              <a:t>내 간략소개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82801-7AFF-4862-8699-1B357EB827F2}"/>
              </a:ext>
            </a:extLst>
          </p:cNvPr>
          <p:cNvSpPr txBox="1"/>
          <p:nvPr/>
        </p:nvSpPr>
        <p:spPr>
          <a:xfrm>
            <a:off x="467544" y="1179240"/>
            <a:ext cx="8208912" cy="51072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/>
              <a:t>안녕하세요</a:t>
            </a:r>
            <a:r>
              <a:rPr lang="en-US" altLang="ko-KR" sz="1200" dirty="0"/>
              <a:t>? </a:t>
            </a:r>
            <a:r>
              <a:rPr lang="ko-KR" altLang="en-US" sz="1200" dirty="0"/>
              <a:t>이알앤에스 김창범입니다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만나서 반갑습니다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몇 분 얼굴이 익은 분들이 계시는데요</a:t>
            </a:r>
            <a:r>
              <a:rPr lang="en-US" altLang="ko-KR" sz="1200" dirty="0"/>
              <a:t>, </a:t>
            </a:r>
            <a:r>
              <a:rPr lang="ko-KR" altLang="en-US" sz="1200" dirty="0"/>
              <a:t>저도 여러분과 같은 본 과정 멤버입니다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연구기획실장교류회라는 명칭으로 운영될 때 참여하다가 최근에 </a:t>
            </a:r>
            <a:r>
              <a:rPr lang="en-US" altLang="ko-KR" sz="1200" dirty="0"/>
              <a:t>2</a:t>
            </a:r>
            <a:r>
              <a:rPr lang="ko-KR" altLang="en-US" sz="1200" dirty="0"/>
              <a:t>년 전부터 다시 참여하고 있는데요</a:t>
            </a:r>
            <a:r>
              <a:rPr lang="en-US" altLang="ko-KR" sz="1200" dirty="0"/>
              <a:t>, </a:t>
            </a:r>
            <a:r>
              <a:rPr lang="ko-KR" altLang="en-US" sz="1200" dirty="0"/>
              <a:t>앞으로 자주 뵈었으면 합니다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먼저</a:t>
            </a:r>
            <a:r>
              <a:rPr lang="en-US" altLang="ko-KR" sz="1200" dirty="0"/>
              <a:t>, </a:t>
            </a:r>
            <a:r>
              <a:rPr lang="ko-KR" altLang="en-US" sz="1200" dirty="0"/>
              <a:t>양해 말씀 드리면</a:t>
            </a:r>
            <a:r>
              <a:rPr lang="en-US" altLang="ko-KR" sz="1200" dirty="0"/>
              <a:t>, </a:t>
            </a:r>
            <a:r>
              <a:rPr lang="ko-KR" altLang="en-US" sz="1200" dirty="0"/>
              <a:t>제가 강의하는 재주나 강의 경험이 별로 없는 데다가 특히 이번 토론 주제에 대해서는 처음이라 말이 꼬이거나 중언부언 할 수 있는데요</a:t>
            </a:r>
            <a:r>
              <a:rPr lang="en-US" altLang="ko-KR" sz="1200" dirty="0"/>
              <a:t>, </a:t>
            </a:r>
            <a:r>
              <a:rPr lang="ko-KR" altLang="en-US" sz="1200" dirty="0"/>
              <a:t>너그러운 이해 부탁드립니다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안내자료에 보시면 이번 시간은 “</a:t>
            </a:r>
            <a:r>
              <a:rPr lang="ko-KR" altLang="en-US" sz="1200" dirty="0" err="1"/>
              <a:t>토론”이라고</a:t>
            </a:r>
            <a:r>
              <a:rPr lang="ko-KR" altLang="en-US" sz="1200" dirty="0"/>
              <a:t> 되어 있는데요</a:t>
            </a:r>
            <a:r>
              <a:rPr lang="en-US" altLang="ko-KR" sz="1200" dirty="0"/>
              <a:t>, </a:t>
            </a:r>
            <a:r>
              <a:rPr lang="ko-KR" altLang="en-US" sz="1200" dirty="0"/>
              <a:t> 올 한해 오늘 포함해서 아마도 네 차례</a:t>
            </a:r>
            <a:r>
              <a:rPr lang="en-US" altLang="ko-KR" sz="1200" dirty="0"/>
              <a:t>(4</a:t>
            </a:r>
            <a:r>
              <a:rPr lang="ko-KR" altLang="en-US" sz="1200" dirty="0"/>
              <a:t>회</a:t>
            </a:r>
            <a:r>
              <a:rPr lang="en-US" altLang="ko-KR" sz="1200" dirty="0"/>
              <a:t>)</a:t>
            </a:r>
            <a:r>
              <a:rPr lang="ko-KR" altLang="en-US" sz="1200" dirty="0"/>
              <a:t> 정도 이런 자리가 있을 텐데요  “코로나 </a:t>
            </a:r>
            <a:r>
              <a:rPr lang="ko-KR" altLang="en-US" sz="1200" dirty="0" err="1"/>
              <a:t>쉬프트</a:t>
            </a:r>
            <a:r>
              <a:rPr lang="en-US" altLang="ko-KR" sz="1200" dirty="0"/>
              <a:t>; </a:t>
            </a:r>
            <a:r>
              <a:rPr lang="ko-KR" altLang="en-US" sz="1200" dirty="0"/>
              <a:t>대전환 시기의 </a:t>
            </a:r>
            <a:r>
              <a:rPr lang="en-US" altLang="ko-KR" sz="1200" dirty="0"/>
              <a:t>R&amp;D”</a:t>
            </a:r>
            <a:r>
              <a:rPr lang="ko-KR" altLang="en-US" sz="1200" dirty="0"/>
              <a:t>라는 요 주제를 가지고 여러분과 함께 진행해 나갈 예정입니다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제가 이번 토론시간을 통해 목표로 하는 바는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코로나 사태로 갑작스럽게 </a:t>
            </a:r>
            <a:r>
              <a:rPr lang="en-US" altLang="ko-KR" sz="1200" dirty="0"/>
              <a:t>“</a:t>
            </a:r>
            <a:r>
              <a:rPr lang="ko-KR" altLang="en-US" sz="1200" dirty="0" err="1"/>
              <a:t>언택트</a:t>
            </a:r>
            <a:r>
              <a:rPr lang="en-US" altLang="ko-KR" sz="1200" dirty="0"/>
              <a:t>”, </a:t>
            </a:r>
            <a:r>
              <a:rPr lang="ko-KR" altLang="en-US" sz="1200" dirty="0"/>
              <a:t>또는 </a:t>
            </a:r>
            <a:r>
              <a:rPr lang="en-US" altLang="ko-KR" sz="1200" dirty="0"/>
              <a:t>New Normal </a:t>
            </a:r>
            <a:r>
              <a:rPr lang="ko-KR" altLang="en-US" sz="1200" dirty="0"/>
              <a:t>등 용어가 많이 부각되었는데요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200" dirty="0" err="1"/>
              <a:t>아시다시피</a:t>
            </a:r>
            <a:r>
              <a:rPr lang="ko-KR" altLang="en-US" sz="1200" dirty="0"/>
              <a:t> 이러한 현상은 </a:t>
            </a:r>
            <a:r>
              <a:rPr lang="en-US" altLang="ko-KR" sz="1200" dirty="0"/>
              <a:t>21</a:t>
            </a:r>
            <a:r>
              <a:rPr lang="ko-KR" altLang="en-US" sz="1200" dirty="0"/>
              <a:t>세기 들어서면서  인터넷 확산 이후에 </a:t>
            </a:r>
            <a:r>
              <a:rPr lang="en-US" altLang="ko-KR" sz="1200" dirty="0"/>
              <a:t>IOT, 5G, AI, Big Data </a:t>
            </a:r>
            <a:r>
              <a:rPr lang="ko-KR" altLang="en-US" sz="1200" dirty="0"/>
              <a:t>등등 여러가지 정보통신 기술들이 발전되면서  산업이나 일상생활에 알게 모르게 많은 영향을 미쳐왔으며</a:t>
            </a:r>
            <a:r>
              <a:rPr lang="en-US" altLang="ko-KR" sz="1200" dirty="0"/>
              <a:t>, </a:t>
            </a:r>
            <a:r>
              <a:rPr lang="ko-KR" altLang="en-US" sz="1200" dirty="0"/>
              <a:t>이러한 기술들이 발전이 누적되고 융합되면서 어느 정도 임계점을 넘어 급격하게 변화를 만들어내는 과정이었는데</a:t>
            </a:r>
            <a:r>
              <a:rPr lang="en-US" altLang="ko-KR" sz="1200" dirty="0"/>
              <a:t>, </a:t>
            </a:r>
            <a:r>
              <a:rPr lang="ko-KR" altLang="en-US" sz="1200" dirty="0"/>
              <a:t>그러한 와중에 코로나 사태가 </a:t>
            </a:r>
            <a:r>
              <a:rPr lang="en-US" altLang="ko-KR" sz="1200" dirty="0"/>
              <a:t>Accelerator </a:t>
            </a:r>
            <a:r>
              <a:rPr lang="ko-KR" altLang="en-US" sz="1200" dirty="0"/>
              <a:t>역할을 한 것을 볼 수 있는데요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그래서 이러한 변화가 여러분이 담당하고 있는 기술경영이나 연구기획 측면에서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다시 말하면 순수 기술적인</a:t>
            </a:r>
            <a:r>
              <a:rPr lang="en-US" altLang="ko-KR" sz="1200" dirty="0"/>
              <a:t> </a:t>
            </a:r>
            <a:r>
              <a:rPr lang="ko-KR" altLang="en-US" sz="1200" dirty="0"/>
              <a:t>측면은 아니고</a:t>
            </a:r>
            <a:r>
              <a:rPr lang="en-US" altLang="ko-KR" sz="1200" dirty="0"/>
              <a:t>, </a:t>
            </a:r>
            <a:r>
              <a:rPr lang="ko-KR" altLang="en-US" sz="1200" dirty="0"/>
              <a:t>관리적인 </a:t>
            </a:r>
            <a:r>
              <a:rPr lang="en-US" altLang="ko-KR" sz="1200" dirty="0"/>
              <a:t>Management </a:t>
            </a:r>
            <a:r>
              <a:rPr lang="ko-KR" altLang="en-US" sz="1200" dirty="0"/>
              <a:t>측면에서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어떻게 이해를 해야 하고</a:t>
            </a:r>
            <a:r>
              <a:rPr lang="en-US" altLang="ko-KR" sz="1200" dirty="0"/>
              <a:t>,     </a:t>
            </a:r>
            <a:r>
              <a:rPr lang="ko-KR" altLang="en-US" sz="1200" dirty="0"/>
              <a:t>어떻게 대처해야 하는지에 대해    논의해 보고자 하는 거를 목표로 하는 바입니다</a:t>
            </a:r>
            <a:r>
              <a:rPr lang="en-US" altLang="ko-KR" sz="1200" dirty="0"/>
              <a:t>. 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19404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345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System as Object, Accumulable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34B7B-A5E1-4AF9-B23B-89E222954E38}"/>
              </a:ext>
            </a:extLst>
          </p:cNvPr>
          <p:cNvSpPr txBox="1"/>
          <p:nvPr/>
        </p:nvSpPr>
        <p:spPr>
          <a:xfrm>
            <a:off x="395537" y="980728"/>
            <a:ext cx="8352928" cy="365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이번</a:t>
            </a:r>
            <a:r>
              <a:rPr lang="en-US" altLang="ko-KR" sz="1200" dirty="0"/>
              <a:t> </a:t>
            </a:r>
            <a:r>
              <a:rPr lang="ko-KR" altLang="en-US" sz="1200" dirty="0"/>
              <a:t>장표 또한 매우 중요하게 생각하는 내용으로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우리가 그동안 알게 모르게 가진 </a:t>
            </a:r>
            <a:r>
              <a:rPr lang="en-US" altLang="ko-KR" sz="1200" b="1" dirty="0"/>
              <a:t>Owner</a:t>
            </a:r>
            <a:r>
              <a:rPr lang="en-US" altLang="ko-KR" sz="1200" dirty="0"/>
              <a:t> </a:t>
            </a:r>
            <a:r>
              <a:rPr lang="ko-KR" altLang="en-US" sz="1200" dirty="0"/>
              <a:t>또는</a:t>
            </a:r>
            <a:r>
              <a:rPr lang="en-US" altLang="ko-KR" sz="1200" dirty="0"/>
              <a:t> Ownership</a:t>
            </a:r>
            <a:r>
              <a:rPr lang="ko-KR" altLang="en-US" sz="1200" dirty="0"/>
              <a:t>으로 움직이는 조직에서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이사회부터 아래 직원들까지 모든 구성원이 바뀔 수 있다는 전제하에 시스템의 역할을 보아야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특정 방법론이나 기능을 구현하는 시스템을 도입하거나 또는 </a:t>
            </a:r>
            <a:r>
              <a:rPr lang="ko-KR" altLang="en-US" sz="1200" b="1" dirty="0"/>
              <a:t>구성원 교육해서 </a:t>
            </a:r>
            <a:r>
              <a:rPr lang="ko-KR" altLang="en-US" sz="1200" dirty="0"/>
              <a:t>시스템을 </a:t>
            </a:r>
            <a:r>
              <a:rPr lang="en-US" altLang="ko-KR" sz="1200" dirty="0"/>
              <a:t>Upgrade </a:t>
            </a:r>
            <a:r>
              <a:rPr lang="ko-KR" altLang="en-US" sz="1200" dirty="0"/>
              <a:t>하는 방식은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회사에 </a:t>
            </a:r>
            <a:r>
              <a:rPr lang="en-US" altLang="ko-KR" sz="1200" b="1" dirty="0"/>
              <a:t>Permanent</a:t>
            </a:r>
            <a:r>
              <a:rPr lang="ko-KR" altLang="en-US" sz="1200" b="1" dirty="0"/>
              <a:t>한 주인이 </a:t>
            </a:r>
            <a:r>
              <a:rPr lang="ko-KR" altLang="en-US" sz="1200" dirty="0"/>
              <a:t>있다는 전제에서 주인을 개선하는 시도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현재는 모든 구성원이 바뀐다는 전제하에 무형의 객체가 있고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2tier </a:t>
            </a:r>
            <a:r>
              <a:rPr lang="ko-KR" altLang="en-US" sz="1200" dirty="0"/>
              <a:t>사람이 사람에 지시하는 상황에서 최대한 </a:t>
            </a:r>
            <a:r>
              <a:rPr lang="en-US" altLang="ko-KR" sz="1200" dirty="0"/>
              <a:t>3 tier </a:t>
            </a:r>
            <a:r>
              <a:rPr lang="ko-KR" altLang="en-US" sz="1200" dirty="0"/>
              <a:t>무형의 시스템을 통해서 업무지시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-&gt; </a:t>
            </a:r>
            <a:r>
              <a:rPr lang="ko-KR" altLang="en-US" sz="1200" dirty="0"/>
              <a:t>자연스럽게 수행업무가 쌓이고</a:t>
            </a:r>
            <a:r>
              <a:rPr lang="en-US" altLang="ko-KR" sz="1200" dirty="0"/>
              <a:t>, </a:t>
            </a:r>
            <a:r>
              <a:rPr lang="ko-KR" altLang="en-US" sz="1200" dirty="0"/>
              <a:t>쌓인 내용이 </a:t>
            </a:r>
            <a:r>
              <a:rPr lang="en-US" altLang="ko-KR" sz="1200" dirty="0"/>
              <a:t>Upgrade</a:t>
            </a:r>
            <a:r>
              <a:rPr lang="ko-KR" altLang="en-US" sz="1200" dirty="0"/>
              <a:t>되고 공유되도록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건설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입찰 시 </a:t>
            </a:r>
            <a:r>
              <a:rPr lang="en-US" altLang="ko-KR" sz="1200" b="1" dirty="0"/>
              <a:t>; Site Survey </a:t>
            </a:r>
            <a:r>
              <a:rPr lang="ko-KR" altLang="en-US" sz="1200" b="1" dirty="0"/>
              <a:t>사례 </a:t>
            </a:r>
            <a:r>
              <a:rPr lang="en-US" altLang="ko-KR" sz="1200" b="1" dirty="0"/>
              <a:t>~~  </a:t>
            </a:r>
            <a:r>
              <a:rPr lang="ko-KR" altLang="en-US" sz="1200" b="1" dirty="0"/>
              <a:t>조직차원의 </a:t>
            </a:r>
            <a:r>
              <a:rPr lang="en-US" altLang="ko-KR" sz="1200" b="1" dirty="0"/>
              <a:t>Know-how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Owner -&gt; Shareholder -&gt; </a:t>
            </a:r>
            <a:r>
              <a:rPr lang="ko-KR" altLang="en-US" sz="1200" dirty="0"/>
              <a:t>대표성 </a:t>
            </a:r>
            <a:r>
              <a:rPr lang="en-US" altLang="ko-KR" sz="1200" dirty="0"/>
              <a:t>-&gt; </a:t>
            </a:r>
            <a:r>
              <a:rPr lang="ko-KR" altLang="en-US" sz="1200" dirty="0"/>
              <a:t>이사회</a:t>
            </a:r>
            <a:r>
              <a:rPr lang="en-US" altLang="ko-KR" sz="1200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077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정리</a:t>
            </a:r>
            <a:r>
              <a:rPr lang="en-US" altLang="ko-KR" dirty="0"/>
              <a:t> ; 4</a:t>
            </a:r>
            <a:r>
              <a:rPr lang="ko-KR" altLang="en-US" dirty="0"/>
              <a:t>차산업혁명 시대의 </a:t>
            </a:r>
            <a:r>
              <a:rPr lang="en-US" altLang="ko-KR" dirty="0"/>
              <a:t>R&amp;D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34B7B-A5E1-4AF9-B23B-89E222954E38}"/>
              </a:ext>
            </a:extLst>
          </p:cNvPr>
          <p:cNvSpPr txBox="1"/>
          <p:nvPr/>
        </p:nvSpPr>
        <p:spPr>
          <a:xfrm>
            <a:off x="395537" y="980728"/>
            <a:ext cx="8352928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내용 설명</a:t>
            </a:r>
            <a:r>
              <a:rPr lang="en-US" altLang="ko-KR" sz="1200" dirty="0"/>
              <a:t>;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제안서 작성 </a:t>
            </a:r>
            <a:r>
              <a:rPr lang="en-US" altLang="ko-KR" sz="1200" dirty="0"/>
              <a:t>; </a:t>
            </a:r>
            <a:r>
              <a:rPr lang="ko-KR" altLang="en-US" sz="1200" dirty="0"/>
              <a:t>형식 자유</a:t>
            </a:r>
            <a:r>
              <a:rPr lang="en-US" altLang="ko-KR" sz="1200" dirty="0"/>
              <a:t>, </a:t>
            </a:r>
            <a:r>
              <a:rPr lang="ko-KR" altLang="en-US" sz="1200" dirty="0"/>
              <a:t>지적</a:t>
            </a:r>
            <a:r>
              <a:rPr lang="en-US" altLang="ko-KR" sz="1200" dirty="0"/>
              <a:t>, </a:t>
            </a:r>
            <a:r>
              <a:rPr lang="ko-KR" altLang="en-US" sz="1200" dirty="0"/>
              <a:t>고민</a:t>
            </a:r>
            <a:r>
              <a:rPr lang="en-US" altLang="ko-KR" sz="1200" dirty="0"/>
              <a:t>/</a:t>
            </a:r>
            <a:r>
              <a:rPr lang="ko-KR" altLang="en-US" sz="1200" dirty="0"/>
              <a:t>문제점</a:t>
            </a:r>
            <a:r>
              <a:rPr lang="en-US" altLang="ko-KR" sz="1200" dirty="0"/>
              <a:t>, </a:t>
            </a:r>
            <a:r>
              <a:rPr lang="ko-KR" altLang="en-US" sz="1200" dirty="0"/>
              <a:t>기타 의견 등</a:t>
            </a:r>
            <a:r>
              <a:rPr lang="en-US" altLang="ko-KR" sz="1200" dirty="0"/>
              <a:t>…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사이트 개발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0197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시작 </a:t>
            </a:r>
            <a:r>
              <a:rPr lang="en-US" altLang="ko-KR" dirty="0"/>
              <a:t>; Open </a:t>
            </a:r>
            <a:r>
              <a:rPr lang="ko-KR" altLang="en-US" dirty="0"/>
              <a:t>주제에 대해서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82801-7AFF-4862-8699-1B357EB827F2}"/>
              </a:ext>
            </a:extLst>
          </p:cNvPr>
          <p:cNvSpPr txBox="1"/>
          <p:nvPr/>
        </p:nvSpPr>
        <p:spPr>
          <a:xfrm>
            <a:off x="395536" y="937981"/>
            <a:ext cx="8208912" cy="558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/>
              <a:t>올 한해 제가 준비한 토론 주제에 대해서 말씀드리겠습니다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첫번째 오늘 시간은 본 주제에 대한 발제자로서 최근의 변화에 대해서 제가 정리한 내용을 말씀드리고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두번째 다음 번 시간에는 기술경영이나 연구기획과 관련된 방법론이나 기법들에 대해 말씀 드릴 예정입니다</a:t>
            </a:r>
            <a:r>
              <a:rPr lang="en-US" altLang="ko-KR" sz="1200" dirty="0"/>
              <a:t>.</a:t>
            </a:r>
          </a:p>
          <a:p>
            <a:pPr marL="179388" indent="-179388">
              <a:lnSpc>
                <a:spcPct val="130000"/>
              </a:lnSpc>
            </a:pPr>
            <a:r>
              <a:rPr lang="ko-KR" altLang="en-US" sz="1200" dirty="0"/>
              <a:t>   이러한 연구관리 방법론이나 기법에 대해서 많이 접한 분도 계시고</a:t>
            </a:r>
            <a:r>
              <a:rPr lang="en-US" altLang="ko-KR" sz="1200" dirty="0"/>
              <a:t>, </a:t>
            </a:r>
            <a:r>
              <a:rPr lang="ko-KR" altLang="en-US" sz="1200" dirty="0"/>
              <a:t>접할 기회가 없었던 분들도 계실 텐데요 </a:t>
            </a:r>
            <a:endParaRPr lang="en-US" altLang="ko-KR" sz="1200" dirty="0"/>
          </a:p>
          <a:p>
            <a:pPr marL="179388" indent="-179388">
              <a:lnSpc>
                <a:spcPct val="130000"/>
              </a:lnSpc>
            </a:pPr>
            <a:r>
              <a:rPr lang="en-US" altLang="ko-KR" sz="1200" dirty="0"/>
              <a:t>   </a:t>
            </a:r>
            <a:r>
              <a:rPr lang="ko-KR" altLang="en-US" sz="1200" dirty="0"/>
              <a:t>연구관리에 대해서 전반적인 이해가 있어야 금년에 진행되는 토론내용이 충분히 이해되리라는 생각에서 준비했습니다</a:t>
            </a:r>
            <a:r>
              <a:rPr lang="en-US" altLang="ko-KR" sz="1200" dirty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이후 모임부터는 오늘 제가 말씀드리는 내용을 참고하셔서</a:t>
            </a:r>
            <a:r>
              <a:rPr lang="en-US" altLang="ko-KR" sz="1200" dirty="0"/>
              <a:t>, </a:t>
            </a:r>
            <a:r>
              <a:rPr lang="ko-KR" altLang="en-US" sz="1200" dirty="0"/>
              <a:t>평소에 가지고 계산 생각이나 강의 내용을 보고 느낀 점 어떤 거라도 좋습니다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나누어 드린 </a:t>
            </a:r>
            <a:r>
              <a:rPr lang="en-US" altLang="ko-KR" sz="1200" dirty="0"/>
              <a:t>Topic </a:t>
            </a:r>
            <a:r>
              <a:rPr lang="ko-KR" altLang="en-US" sz="1200" dirty="0"/>
              <a:t>제안서에</a:t>
            </a:r>
            <a:r>
              <a:rPr lang="en-US" altLang="ko-KR" sz="1200" dirty="0"/>
              <a:t> </a:t>
            </a:r>
            <a:r>
              <a:rPr lang="ko-KR" altLang="en-US" sz="1200" dirty="0"/>
              <a:t>적어 주시면</a:t>
            </a:r>
            <a:r>
              <a:rPr lang="en-US" altLang="ko-KR" sz="1200" dirty="0"/>
              <a:t>, </a:t>
            </a:r>
            <a:r>
              <a:rPr lang="ko-KR" altLang="en-US" sz="1200" dirty="0"/>
              <a:t>정리해서 </a:t>
            </a:r>
            <a:r>
              <a:rPr lang="en-US" altLang="ko-KR" sz="1200" dirty="0"/>
              <a:t>Topic</a:t>
            </a:r>
            <a:r>
              <a:rPr lang="ko-KR" altLang="en-US" sz="1200" dirty="0"/>
              <a:t>을 정하고 여러분과 함께 논의해보도록 하겠습니다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제가 이렇게 주제를 오픈하여 여러분의 중지를 모아서 진행하고자 하는 것은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연구기획이나 기술경영 관련해서 실질적으로   현업에 도움이 되는 자료를 찾기가 쉽지 않더라구요</a:t>
            </a:r>
            <a:r>
              <a:rPr lang="en-US" altLang="ko-KR" sz="1200" dirty="0"/>
              <a:t>,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제가 아는 분께서 꽤 오랫동안 특허와 기술경영 관련 분야에 계시다가 얼마 전에 은퇴하시면서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저에게 약 </a:t>
            </a:r>
            <a:r>
              <a:rPr lang="en-US" altLang="ko-KR" sz="1200" dirty="0"/>
              <a:t>20</a:t>
            </a:r>
            <a:r>
              <a:rPr lang="ko-KR" altLang="en-US" sz="1200" dirty="0"/>
              <a:t>여권의 기술경영 관련 서적을 주셨는데</a:t>
            </a:r>
            <a:r>
              <a:rPr lang="en-US" altLang="ko-KR" sz="1200" dirty="0"/>
              <a:t>, </a:t>
            </a:r>
            <a:r>
              <a:rPr lang="ko-KR" altLang="en-US" sz="1200" dirty="0"/>
              <a:t>딱히 마음에 드는 책을 못 찾았습니다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  </a:t>
            </a:r>
            <a:r>
              <a:rPr lang="en-US" altLang="ko-KR" sz="1200" dirty="0"/>
              <a:t>  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대부분 서적들의 내용이 엄청 이상적인 이론에 대한 내용으로</a:t>
            </a:r>
            <a:r>
              <a:rPr lang="en-US" altLang="ko-KR" sz="1200" dirty="0"/>
              <a:t>, </a:t>
            </a:r>
            <a:r>
              <a:rPr lang="ko-KR" altLang="en-US" sz="1200" dirty="0"/>
              <a:t>그러니까 경제원론 같은 묵직한 학교 교재와 유사하다는 느낌으로 받았습니다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기술경영이 제 생각에는 현업하고 굉장히 밀접하게 연관을 가지면서 실용적이어야 한다고 생각하는데</a:t>
            </a:r>
            <a:r>
              <a:rPr lang="en-US" altLang="ko-KR" sz="1200" dirty="0"/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단지 학문적으로 접근 하는구나 라는 느낌이 많이 있습니다</a:t>
            </a:r>
            <a:r>
              <a:rPr lang="en-US" altLang="ko-KR" sz="1200" dirty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솔직히 잘은 모르겠지만 </a:t>
            </a:r>
            <a:r>
              <a:rPr lang="en-US" altLang="ko-KR" sz="1200" dirty="0"/>
              <a:t>, </a:t>
            </a:r>
            <a:r>
              <a:rPr lang="ko-KR" altLang="en-US" sz="1200" dirty="0"/>
              <a:t>현업에서 필요로 하는 것이 무언지</a:t>
            </a:r>
            <a:r>
              <a:rPr lang="en-US" altLang="ko-KR" sz="1200" dirty="0"/>
              <a:t> </a:t>
            </a:r>
            <a:r>
              <a:rPr lang="ko-KR" altLang="en-US" sz="1200" dirty="0"/>
              <a:t>파악조차 안되어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심하게는 관심이 없구나 아니면 잘 모르는 구나 라는 생각도 듭니다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그래서 가능한 실무에 도움이 될 수 있는 주제로 했으면 해서 </a:t>
            </a:r>
            <a:r>
              <a:rPr lang="en-US" altLang="ko-KR" sz="1200" dirty="0"/>
              <a:t>Topic </a:t>
            </a:r>
            <a:r>
              <a:rPr lang="ko-KR" altLang="en-US" sz="1200" dirty="0"/>
              <a:t>제안서를 드리게 되었습니다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좋은 아이디어 든 궁금한 사항이던 주시면 제가 준비해 보도록 하겠습니다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04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B3426D-C9F6-4877-B8CD-B240431B7C1B}"/>
              </a:ext>
            </a:extLst>
          </p:cNvPr>
          <p:cNvSpPr txBox="1"/>
          <p:nvPr/>
        </p:nvSpPr>
        <p:spPr>
          <a:xfrm>
            <a:off x="539552" y="332656"/>
            <a:ext cx="287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r>
              <a:rPr lang="ko-KR" altLang="en-US" dirty="0"/>
              <a:t>년도 토론 </a:t>
            </a:r>
            <a:r>
              <a:rPr lang="en-US" altLang="ko-KR" dirty="0"/>
              <a:t>; OVERVIEW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82801-7AFF-4862-8699-1B357EB827F2}"/>
              </a:ext>
            </a:extLst>
          </p:cNvPr>
          <p:cNvSpPr txBox="1"/>
          <p:nvPr/>
        </p:nvSpPr>
        <p:spPr>
          <a:xfrm>
            <a:off x="395536" y="836712"/>
            <a:ext cx="8208912" cy="3666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/>
              <a:t>참고로 저는 전공은 산업공학을 했고요</a:t>
            </a:r>
            <a:r>
              <a:rPr lang="en-US" altLang="ko-KR" sz="1200" dirty="0"/>
              <a:t>, </a:t>
            </a:r>
            <a:r>
              <a:rPr lang="ko-KR" altLang="en-US" sz="1200" dirty="0"/>
              <a:t>건설회사에서 </a:t>
            </a:r>
            <a:r>
              <a:rPr lang="en-US" altLang="ko-KR" sz="1200" dirty="0"/>
              <a:t>Project</a:t>
            </a:r>
            <a:r>
              <a:rPr lang="ko-KR" altLang="en-US" sz="1200" dirty="0"/>
              <a:t>관리업무를 </a:t>
            </a:r>
            <a:r>
              <a:rPr lang="en-US" altLang="ko-KR" sz="1200" dirty="0"/>
              <a:t>10</a:t>
            </a:r>
            <a:r>
              <a:rPr lang="ko-KR" altLang="en-US" sz="1200" dirty="0"/>
              <a:t>년</a:t>
            </a:r>
            <a:r>
              <a:rPr lang="en-US" altLang="ko-KR" sz="1200" dirty="0"/>
              <a:t>, </a:t>
            </a:r>
            <a:r>
              <a:rPr lang="ko-KR" altLang="en-US" sz="1200" dirty="0"/>
              <a:t>이후에 </a:t>
            </a:r>
            <a:r>
              <a:rPr lang="en-US" altLang="ko-KR" sz="1200" dirty="0"/>
              <a:t>R&amp;D Project </a:t>
            </a:r>
            <a:r>
              <a:rPr lang="ko-KR" altLang="en-US" sz="1200" dirty="0"/>
              <a:t>관리 분야의 한 </a:t>
            </a:r>
            <a:r>
              <a:rPr lang="en-US" altLang="ko-KR" sz="1200" dirty="0"/>
              <a:t>15</a:t>
            </a:r>
            <a:r>
              <a:rPr lang="ko-KR" altLang="en-US" sz="1200" dirty="0"/>
              <a:t>년 정도 경력을 가지고 있습니다</a:t>
            </a:r>
            <a:r>
              <a:rPr lang="en-US" altLang="ko-KR" sz="1200" dirty="0"/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그래서</a:t>
            </a:r>
            <a:r>
              <a:rPr lang="en-US" altLang="ko-KR" sz="1200" dirty="0"/>
              <a:t>, </a:t>
            </a:r>
            <a:r>
              <a:rPr lang="ko-KR" altLang="en-US" sz="1200" dirty="0"/>
              <a:t>제가 드리는 말씀이 건설이나 </a:t>
            </a:r>
            <a:r>
              <a:rPr lang="en-US" altLang="ko-KR" sz="1200" dirty="0"/>
              <a:t>R&amp;D Project </a:t>
            </a:r>
            <a:r>
              <a:rPr lang="ko-KR" altLang="en-US" sz="1200" dirty="0"/>
              <a:t>관리 내용이 섞여 있을 수 있음을 말씀 드립니다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그러면 본론으로 들어가서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먼저 올 한해 진행되는 토론에 대해서 전반적인 </a:t>
            </a:r>
            <a:r>
              <a:rPr lang="en-US" altLang="ko-KR" sz="1200" dirty="0"/>
              <a:t>overview</a:t>
            </a:r>
            <a:r>
              <a:rPr lang="ko-KR" altLang="en-US" sz="1200" dirty="0"/>
              <a:t>에 대해서 먼저 말씀 </a:t>
            </a:r>
            <a:r>
              <a:rPr lang="ko-KR" altLang="en-US" sz="1200" dirty="0" err="1"/>
              <a:t>드릴텐데요</a:t>
            </a:r>
            <a:r>
              <a:rPr lang="en-US" altLang="ko-KR" sz="1200" dirty="0"/>
              <a:t>,  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이 장표에 제가 드리고 싶은 내용은 모두 포함이 되어 있습니다</a:t>
            </a:r>
            <a:r>
              <a:rPr lang="en-US" altLang="ko-KR" sz="1200" dirty="0"/>
              <a:t>. 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장표보고 설명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Volatility,  Uncertainty, Complexity, Ambiguity</a:t>
            </a:r>
          </a:p>
          <a:p>
            <a:pPr>
              <a:lnSpc>
                <a:spcPct val="130000"/>
              </a:lnSpc>
            </a:pP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 err="1"/>
              <a:t>에어비엔비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카세어링</a:t>
            </a:r>
            <a:r>
              <a:rPr lang="en-US" altLang="ko-KR" sz="1200" dirty="0"/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200" dirty="0"/>
              <a:t>앞으로의 시간에 이 장표를 염두에 두시면 이해에 도움이 되리라 생각합니다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882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 Style ; History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69D2F-2C27-40BA-9EB2-95E3FF902543}"/>
              </a:ext>
            </a:extLst>
          </p:cNvPr>
          <p:cNvSpPr txBox="1"/>
          <p:nvPr/>
        </p:nvSpPr>
        <p:spPr>
          <a:xfrm>
            <a:off x="251520" y="2060848"/>
            <a:ext cx="8208912" cy="1231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30000"/>
              </a:lnSpc>
              <a:spcAft>
                <a:spcPts val="800"/>
              </a:spcAft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최근 코로나 시기에 가장 많이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언급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된 단어가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언텍트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일텐데요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algn="just" latinLnBrk="1">
              <a:lnSpc>
                <a:spcPct val="130000"/>
              </a:lnSpc>
              <a:spcAft>
                <a:spcPts val="800"/>
              </a:spcAft>
            </a:pP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기업 입장에서 보면 </a:t>
            </a:r>
            <a:r>
              <a:rPr lang="ko-KR" altLang="en-US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언텍트는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Work Style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영향을 미치는 요소로서 결국 재택이나 유연근무제를 취하게 만드는 원인이 되겠습니다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</a:p>
          <a:p>
            <a:pPr algn="just" latinLnBrk="1">
              <a:lnSpc>
                <a:spcPct val="130000"/>
              </a:lnSpc>
              <a:spcAft>
                <a:spcPts val="800"/>
              </a:spcAft>
            </a:pP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책에 정리된 내용을 보면 오래 전부터 다양한 목적으로 시도되어 온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Work Style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변화에 대해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잠깐 살펴보겠습니다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53786-B02F-4015-8474-F6ADCAC30586}"/>
              </a:ext>
            </a:extLst>
          </p:cNvPr>
          <p:cNvSpPr txBox="1"/>
          <p:nvPr/>
        </p:nvSpPr>
        <p:spPr>
          <a:xfrm>
            <a:off x="251520" y="980728"/>
            <a:ext cx="8208912" cy="888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30000"/>
              </a:lnSpc>
              <a:spcAft>
                <a:spcPts val="800"/>
              </a:spcAft>
            </a:pP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오늘 토론 내용은 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2020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년도 말에 </a:t>
            </a:r>
            <a:r>
              <a:rPr lang="ko-KR" altLang="ko-KR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노무라종합연구소에서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만든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Corona Shift ; </a:t>
            </a:r>
            <a:r>
              <a:rPr lang="ko-KR" altLang="ko-KR" sz="12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코로나 대전환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책이 있는데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pPr algn="just" latinLnBrk="1">
              <a:lnSpc>
                <a:spcPct val="130000"/>
              </a:lnSpc>
              <a:spcAft>
                <a:spcPts val="800"/>
              </a:spcAft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공감가는 부분이 많이 있어서 본 주제에 대한 자료를 만드는데 많이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참고하였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다는 말씀 드립니다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80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기술발전 단계 </a:t>
            </a:r>
            <a:r>
              <a:rPr lang="en-US" altLang="ko-KR" dirty="0"/>
              <a:t>; </a:t>
            </a:r>
            <a:r>
              <a:rPr lang="ko-KR" altLang="en-US" dirty="0"/>
              <a:t>압축성장의 그림자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34B7B-A5E1-4AF9-B23B-89E222954E38}"/>
              </a:ext>
            </a:extLst>
          </p:cNvPr>
          <p:cNvSpPr txBox="1"/>
          <p:nvPr/>
        </p:nvSpPr>
        <p:spPr>
          <a:xfrm>
            <a:off x="395536" y="1050727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앞 장표에서는 최근에 변화를 대표한다고 할 수 있는 </a:t>
            </a:r>
            <a:r>
              <a:rPr lang="ko-KR" altLang="en-US" sz="1200" dirty="0" err="1"/>
              <a:t>언택트에</a:t>
            </a:r>
            <a:r>
              <a:rPr lang="ko-KR" altLang="en-US" sz="1200" dirty="0"/>
              <a:t> 대해 말씀드렸고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이제 본격적으로 현재 이루어지고 있는 대전환이라는 변화에 대해 알아볼 텐데요</a:t>
            </a:r>
            <a:endParaRPr lang="en-US" altLang="ko-KR" sz="1200" dirty="0"/>
          </a:p>
          <a:p>
            <a:r>
              <a:rPr lang="ko-KR" altLang="en-US" sz="1200" dirty="0"/>
              <a:t>특히 국내기업이 처한 상황을 해외 선진국 기업들의 상황과 비교하면서 </a:t>
            </a:r>
            <a:endParaRPr lang="en-US" altLang="ko-KR" sz="1200" dirty="0"/>
          </a:p>
          <a:p>
            <a:r>
              <a:rPr lang="ko-KR" altLang="en-US" sz="1200" dirty="0"/>
              <a:t>연구기획이나 기술경영 담당입장에서 고려해야할 요소가 무엇인지에 대해 알아 보겠습니다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산업혁명 단계</a:t>
            </a:r>
            <a:r>
              <a:rPr lang="en-US" altLang="ko-KR" sz="1200" dirty="0"/>
              <a:t>, </a:t>
            </a:r>
            <a:r>
              <a:rPr lang="ko-KR" altLang="en-US" sz="1200" dirty="0"/>
              <a:t>압축성장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변화의 속도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규모의 대형화</a:t>
            </a:r>
            <a:r>
              <a:rPr lang="en-US" altLang="ko-KR" sz="1200" dirty="0"/>
              <a:t>, </a:t>
            </a:r>
            <a:r>
              <a:rPr lang="ko-KR" altLang="en-US" sz="1200" dirty="0"/>
              <a:t>복잡화 </a:t>
            </a:r>
            <a:r>
              <a:rPr lang="en-US" altLang="ko-KR" sz="1200" dirty="0"/>
              <a:t>-&gt; </a:t>
            </a:r>
            <a:r>
              <a:rPr lang="ko-KR" altLang="en-US" sz="1200" dirty="0"/>
              <a:t>관리기술</a:t>
            </a:r>
            <a:r>
              <a:rPr lang="en-US" altLang="ko-KR" sz="1200" dirty="0"/>
              <a:t>, </a:t>
            </a:r>
            <a:r>
              <a:rPr lang="ko-KR" altLang="en-US" sz="1200" dirty="0"/>
              <a:t>복합전문가</a:t>
            </a:r>
            <a:endParaRPr lang="en-US" altLang="ko-KR" sz="1200" dirty="0"/>
          </a:p>
          <a:p>
            <a:endParaRPr lang="en-US" altLang="ko-KR" sz="1200" dirty="0"/>
          </a:p>
          <a:p>
            <a:pPr marL="4487863" indent="-4487863"/>
            <a:r>
              <a:rPr lang="ko-KR" altLang="en-US" sz="1200" dirty="0"/>
              <a:t>건너뛴 </a:t>
            </a:r>
            <a:r>
              <a:rPr lang="en-US" altLang="ko-KR" sz="1200" dirty="0"/>
              <a:t>Scale Up – Lab Version,  Pilot Version,   Mass Production(</a:t>
            </a:r>
            <a:r>
              <a:rPr lang="ko-KR" altLang="en-US" sz="1200" dirty="0"/>
              <a:t>자재</a:t>
            </a:r>
            <a:r>
              <a:rPr lang="en-US" altLang="ko-KR" sz="1200" dirty="0"/>
              <a:t> </a:t>
            </a:r>
            <a:r>
              <a:rPr lang="ko-KR" altLang="en-US" sz="1200" dirty="0"/>
              <a:t>수급</a:t>
            </a:r>
            <a:r>
              <a:rPr lang="en-US" altLang="ko-KR" sz="1200" dirty="0"/>
              <a:t>, </a:t>
            </a:r>
            <a:r>
              <a:rPr lang="ko-KR" altLang="en-US" sz="1200" dirty="0"/>
              <a:t>자재품질</a:t>
            </a:r>
            <a:r>
              <a:rPr lang="en-US" altLang="ko-KR" sz="1200" dirty="0"/>
              <a:t>, </a:t>
            </a:r>
            <a:r>
              <a:rPr lang="ko-KR" altLang="en-US" sz="1200" dirty="0"/>
              <a:t>공정의 신뢰성 등</a:t>
            </a:r>
            <a:r>
              <a:rPr lang="en-US" altLang="ko-KR" sz="1200" dirty="0"/>
              <a:t>., </a:t>
            </a:r>
            <a:r>
              <a:rPr lang="ko-KR" altLang="en-US" sz="1200" dirty="0"/>
              <a:t>완성품 창고</a:t>
            </a:r>
            <a:r>
              <a:rPr lang="en-US" altLang="ko-KR" sz="1200" dirty="0"/>
              <a:t>, </a:t>
            </a:r>
            <a:r>
              <a:rPr lang="ko-KR" altLang="en-US" sz="1200" dirty="0"/>
              <a:t>이동 등 </a:t>
            </a:r>
            <a:r>
              <a:rPr lang="en-US" altLang="ko-KR" sz="1200" dirty="0"/>
              <a:t>)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2967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513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국내기업의 현재</a:t>
            </a:r>
            <a:r>
              <a:rPr lang="en-US" altLang="ko-KR" dirty="0"/>
              <a:t>; Business </a:t>
            </a:r>
            <a:r>
              <a:rPr lang="ko-KR" altLang="en-US" dirty="0"/>
              <a:t>문화 </a:t>
            </a:r>
            <a:r>
              <a:rPr lang="en-US" altLang="ko-KR" dirty="0"/>
              <a:t>&amp; Project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34B7B-A5E1-4AF9-B23B-89E222954E38}"/>
              </a:ext>
            </a:extLst>
          </p:cNvPr>
          <p:cNvSpPr txBox="1"/>
          <p:nvPr/>
        </p:nvSpPr>
        <p:spPr>
          <a:xfrm>
            <a:off x="395537" y="980728"/>
            <a:ext cx="8352928" cy="393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그러면 현 시점에서 우리나라 기업이 처한 상황을 표현해 본 장표인데요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우리나라의 기업문화와 조직구성원이 어떻게 혼재되어 있는지를 그려보았습니다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압축성장으로 인해 현재 우리나라는 베이비붐 세대부터 </a:t>
            </a:r>
            <a:r>
              <a:rPr lang="en-US" altLang="ko-KR" sz="1200" dirty="0"/>
              <a:t>X</a:t>
            </a:r>
            <a:r>
              <a:rPr lang="ko-KR" altLang="en-US" sz="1200" dirty="0"/>
              <a:t>세대</a:t>
            </a:r>
            <a:r>
              <a:rPr lang="en-US" altLang="ko-KR" sz="1200" dirty="0"/>
              <a:t>, MZ</a:t>
            </a:r>
            <a:r>
              <a:rPr lang="ko-KR" altLang="en-US" sz="1200" dirty="0"/>
              <a:t>세대가 한 조직에서 근무하면서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문화적으로도 매우 혼란의 시기를 지나고 있는 중이라 생각합니다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경영층은 </a:t>
            </a:r>
            <a:r>
              <a:rPr lang="en-US" altLang="ko-KR" sz="1200" dirty="0"/>
              <a:t>2</a:t>
            </a:r>
            <a:r>
              <a:rPr lang="ko-KR" altLang="en-US" sz="1200" dirty="0"/>
              <a:t>차 산업시대에 정착된 </a:t>
            </a:r>
            <a:r>
              <a:rPr lang="ko-KR" altLang="en-US" sz="1200" dirty="0" err="1"/>
              <a:t>빨리빨리와</a:t>
            </a:r>
            <a:r>
              <a:rPr lang="ko-KR" altLang="en-US" sz="1200" dirty="0"/>
              <a:t> 평생직장으로 대표되는 기업문화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장치산업</a:t>
            </a:r>
            <a:r>
              <a:rPr lang="en-US" altLang="ko-KR" sz="1200" dirty="0"/>
              <a:t>, </a:t>
            </a:r>
            <a:r>
              <a:rPr lang="ko-KR" altLang="en-US" sz="1200" dirty="0"/>
              <a:t>군대문화 등 개인이 특별이 성과를 내기 어려운 구조 하의 기업문화로 장착한 고참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긱</a:t>
            </a:r>
            <a:r>
              <a:rPr lang="ko-KR" altLang="en-US" sz="1200" dirty="0"/>
              <a:t> 경제 등 디지털</a:t>
            </a:r>
            <a:r>
              <a:rPr lang="en-US" altLang="ko-KR" sz="1200" dirty="0"/>
              <a:t>, </a:t>
            </a:r>
            <a:r>
              <a:rPr lang="ko-KR" altLang="en-US" sz="1200" dirty="0"/>
              <a:t>모바일</a:t>
            </a:r>
            <a:r>
              <a:rPr lang="en-US" altLang="ko-KR" sz="1200" dirty="0"/>
              <a:t>, </a:t>
            </a:r>
            <a:r>
              <a:rPr lang="ko-KR" altLang="en-US" sz="1200" dirty="0"/>
              <a:t>스마트로 세대 변화가 </a:t>
            </a:r>
            <a:r>
              <a:rPr lang="en-US" altLang="ko-KR" sz="1200" dirty="0"/>
              <a:t>10</a:t>
            </a:r>
            <a:r>
              <a:rPr lang="ko-KR" altLang="en-US" sz="1200" dirty="0"/>
              <a:t>년 정도로 짧아진 </a:t>
            </a:r>
            <a:r>
              <a:rPr lang="ko-KR" altLang="en-US" sz="1200" dirty="0" err="1"/>
              <a:t>신새대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신구세대의 갈등이 존재하고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군대 구타금지 </a:t>
            </a:r>
            <a:r>
              <a:rPr lang="en-US" altLang="ko-KR" sz="1200" b="1" dirty="0"/>
              <a:t>1978</a:t>
            </a:r>
            <a:r>
              <a:rPr lang="ko-KR" altLang="en-US" sz="1200" b="1" dirty="0"/>
              <a:t>년도 제정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00173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688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비지니스 문화 </a:t>
            </a:r>
            <a:r>
              <a:rPr lang="en-US" altLang="ko-KR" dirty="0"/>
              <a:t>- </a:t>
            </a:r>
            <a:r>
              <a:rPr lang="ko-KR" altLang="en-US" dirty="0"/>
              <a:t>압축성장의 그림자</a:t>
            </a:r>
            <a:r>
              <a:rPr lang="en-US" altLang="ko-KR" dirty="0"/>
              <a:t>; </a:t>
            </a:r>
            <a:r>
              <a:rPr lang="ko-KR" altLang="en-US" dirty="0"/>
              <a:t>건너뛴 </a:t>
            </a:r>
            <a:r>
              <a:rPr lang="en-US" altLang="ko-KR" dirty="0"/>
              <a:t>Scale up, Work Style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BAAED-C780-4DE4-9209-860B92199C51}"/>
              </a:ext>
            </a:extLst>
          </p:cNvPr>
          <p:cNvSpPr txBox="1"/>
          <p:nvPr/>
        </p:nvSpPr>
        <p:spPr>
          <a:xfrm>
            <a:off x="427057" y="1412776"/>
            <a:ext cx="7385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그러면 기업 문화에 대해서 책에 있는 내용으로 좀더 알아보겠습니다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오늘도 그렇고 앞으로도 제가 기업문화</a:t>
            </a:r>
            <a:r>
              <a:rPr lang="en-US" altLang="ko-KR" sz="1200" dirty="0"/>
              <a:t>, </a:t>
            </a:r>
            <a:r>
              <a:rPr lang="ko-KR" altLang="en-US" sz="1200" dirty="0"/>
              <a:t>또는 비즈니스 문화에 대해서 자주 말씀드리게 </a:t>
            </a:r>
            <a:r>
              <a:rPr lang="ko-KR" altLang="en-US" sz="1200" dirty="0" err="1"/>
              <a:t>될텐데요</a:t>
            </a:r>
            <a:r>
              <a:rPr lang="en-US" altLang="ko-KR" sz="1200" dirty="0"/>
              <a:t>,</a:t>
            </a:r>
          </a:p>
          <a:p>
            <a:endParaRPr lang="en-US" altLang="ko-KR" sz="1200" dirty="0"/>
          </a:p>
          <a:p>
            <a:r>
              <a:rPr lang="ko-KR" altLang="en-US" sz="1200" b="1" dirty="0"/>
              <a:t>기업의 관리시스템 기저에는 기업문화가 깔려 있다고 생각해서 자주 말씀드립니다</a:t>
            </a:r>
            <a:r>
              <a:rPr lang="en-US" altLang="ko-KR" sz="1200" b="1" dirty="0"/>
              <a:t>.</a:t>
            </a:r>
          </a:p>
          <a:p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 err="1"/>
              <a:t>콘웨이의</a:t>
            </a:r>
            <a:r>
              <a:rPr lang="ko-KR" altLang="en-US" sz="1200" b="1" dirty="0"/>
              <a:t> 법칙 </a:t>
            </a:r>
            <a:r>
              <a:rPr lang="en-US" altLang="ko-KR" sz="1200" b="1" dirty="0"/>
              <a:t>; S/W(</a:t>
            </a:r>
            <a:r>
              <a:rPr lang="ko-KR" altLang="en-US" sz="1200" b="1" i="0" dirty="0">
                <a:solidFill>
                  <a:srgbClr val="202124"/>
                </a:solidFill>
                <a:effectLst/>
                <a:latin typeface="Apple SD Gothic Neo"/>
              </a:rPr>
              <a:t>시스템</a:t>
            </a:r>
            <a:r>
              <a:rPr lang="en-US" altLang="ko-KR" sz="1200" b="1" dirty="0">
                <a:solidFill>
                  <a:srgbClr val="202124"/>
                </a:solidFill>
                <a:latin typeface="Apple SD Gothic Neo"/>
              </a:rPr>
              <a:t>)</a:t>
            </a:r>
            <a:r>
              <a:rPr lang="ko-KR" altLang="en-US" sz="1200" b="1" i="0" dirty="0">
                <a:solidFill>
                  <a:srgbClr val="202124"/>
                </a:solidFill>
                <a:effectLst/>
                <a:latin typeface="Apple SD Gothic Neo"/>
              </a:rPr>
              <a:t> 구조는 설계하는 조직의 커뮤니케이션 구조와 닮는다</a:t>
            </a:r>
            <a:endParaRPr lang="en-US" altLang="ko-KR" sz="1200" b="1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02124"/>
                </a:solidFill>
                <a:latin typeface="Apple SD Gothic Neo"/>
              </a:rPr>
              <a:t>                               </a:t>
            </a:r>
            <a:r>
              <a:rPr lang="ko-KR" altLang="en-US" sz="1200" b="1" dirty="0">
                <a:solidFill>
                  <a:srgbClr val="202124"/>
                </a:solidFill>
                <a:latin typeface="Apple SD Gothic Neo"/>
              </a:rPr>
              <a:t>관리시스템은 기업문화</a:t>
            </a:r>
            <a:r>
              <a:rPr lang="en-US" altLang="ko-KR" sz="1200" b="1" dirty="0">
                <a:solidFill>
                  <a:srgbClr val="202124"/>
                </a:solidFill>
                <a:latin typeface="Apple SD Gothic Neo"/>
              </a:rPr>
              <a:t>(</a:t>
            </a:r>
            <a:r>
              <a:rPr lang="ko-KR" altLang="en-US" sz="1200" b="1" dirty="0">
                <a:solidFill>
                  <a:srgbClr val="202124"/>
                </a:solidFill>
                <a:latin typeface="Apple SD Gothic Neo"/>
              </a:rPr>
              <a:t>의사결정구조</a:t>
            </a:r>
            <a:r>
              <a:rPr lang="en-US" altLang="ko-KR" sz="1200" b="1" dirty="0">
                <a:solidFill>
                  <a:srgbClr val="202124"/>
                </a:solidFill>
                <a:latin typeface="Apple SD Gothic Neo"/>
              </a:rPr>
              <a:t>)</a:t>
            </a:r>
            <a:r>
              <a:rPr lang="ko-KR" altLang="en-US" sz="1200" b="1" dirty="0">
                <a:solidFill>
                  <a:srgbClr val="202124"/>
                </a:solidFill>
                <a:latin typeface="Apple SD Gothic Neo"/>
              </a:rPr>
              <a:t>와 닮는다</a:t>
            </a:r>
            <a:endParaRPr lang="en-US" altLang="ko-KR" sz="1200" b="1" dirty="0">
              <a:solidFill>
                <a:srgbClr val="202124"/>
              </a:solidFill>
              <a:latin typeface="Apple SD Gothic Neo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02124"/>
                </a:solidFill>
                <a:latin typeface="Apple SD Gothic Neo"/>
              </a:rPr>
              <a:t>역 </a:t>
            </a:r>
            <a:r>
              <a:rPr lang="ko-KR" altLang="en-US" sz="1200" b="1" dirty="0" err="1">
                <a:solidFill>
                  <a:srgbClr val="202124"/>
                </a:solidFill>
                <a:latin typeface="Apple SD Gothic Neo"/>
              </a:rPr>
              <a:t>콘웨이의</a:t>
            </a:r>
            <a:r>
              <a:rPr lang="ko-KR" altLang="en-US" sz="1200" b="1" dirty="0">
                <a:solidFill>
                  <a:srgbClr val="202124"/>
                </a:solidFill>
                <a:latin typeface="Apple SD Gothic Neo"/>
              </a:rPr>
              <a:t> 법칙 </a:t>
            </a:r>
            <a:r>
              <a:rPr lang="en-US" altLang="ko-KR" sz="1200" b="1" dirty="0">
                <a:solidFill>
                  <a:srgbClr val="202124"/>
                </a:solidFill>
                <a:latin typeface="Apple SD Gothic Neo"/>
              </a:rPr>
              <a:t>; </a:t>
            </a:r>
            <a:r>
              <a:rPr lang="en-US" altLang="ko-KR" sz="1200" b="1" dirty="0">
                <a:solidFill>
                  <a:srgbClr val="202124"/>
                </a:solidFill>
                <a:latin typeface="+mj-ea"/>
                <a:ea typeface="+mj-ea"/>
              </a:rPr>
              <a:t>S/W(</a:t>
            </a:r>
            <a:r>
              <a:rPr lang="ko-KR" altLang="en-US" sz="1200" b="1" dirty="0">
                <a:solidFill>
                  <a:srgbClr val="202124"/>
                </a:solidFill>
                <a:latin typeface="Apple SD Gothic Neo"/>
              </a:rPr>
              <a:t>시스템</a:t>
            </a:r>
            <a:r>
              <a:rPr lang="en-US" altLang="ko-KR" sz="1200" b="1" dirty="0">
                <a:solidFill>
                  <a:srgbClr val="202124"/>
                </a:solidFill>
                <a:latin typeface="Apple SD Gothic Neo"/>
              </a:rPr>
              <a:t>)</a:t>
            </a:r>
            <a:r>
              <a:rPr lang="ko-KR" altLang="en-US" sz="1200" b="1" dirty="0">
                <a:solidFill>
                  <a:srgbClr val="202124"/>
                </a:solidFill>
                <a:latin typeface="Apple SD Gothic Neo"/>
              </a:rPr>
              <a:t>의 구조가 회사의 조직 구조를 결정한다</a:t>
            </a:r>
            <a:r>
              <a:rPr lang="en-US" altLang="ko-KR" sz="1200" b="1" dirty="0">
                <a:solidFill>
                  <a:srgbClr val="202124"/>
                </a:solidFill>
                <a:latin typeface="Apple SD Gothic Neo"/>
              </a:rPr>
              <a:t>.</a:t>
            </a:r>
            <a:endParaRPr lang="en-US" altLang="ko-KR" sz="1200" b="1" dirty="0"/>
          </a:p>
          <a:p>
            <a:r>
              <a:rPr lang="en-US" altLang="ko-KR" sz="1200" b="1" dirty="0">
                <a:solidFill>
                  <a:srgbClr val="202124"/>
                </a:solidFill>
                <a:latin typeface="Apple SD Gothic Neo"/>
              </a:rPr>
              <a:t>                               </a:t>
            </a:r>
            <a:r>
              <a:rPr lang="ko-KR" altLang="en-US" sz="1200" b="1" dirty="0">
                <a:solidFill>
                  <a:srgbClr val="202124"/>
                </a:solidFill>
                <a:latin typeface="Apple SD Gothic Neo"/>
              </a:rPr>
              <a:t>기업문화가 기업의 관리시스템을 결정한다</a:t>
            </a:r>
            <a:r>
              <a:rPr lang="en-US" altLang="ko-KR" sz="1200" b="1" dirty="0">
                <a:solidFill>
                  <a:srgbClr val="202124"/>
                </a:solidFill>
                <a:latin typeface="Apple SD Gothic Neo"/>
              </a:rPr>
              <a:t>.</a:t>
            </a:r>
          </a:p>
          <a:p>
            <a:endParaRPr lang="en-US" altLang="ko-KR" sz="1200" b="1" dirty="0">
              <a:solidFill>
                <a:srgbClr val="202124"/>
              </a:solidFill>
              <a:latin typeface="Apple SD Gothic Neo"/>
            </a:endParaRPr>
          </a:p>
          <a:p>
            <a:endParaRPr lang="en-US" altLang="ko-KR" sz="1200" dirty="0">
              <a:solidFill>
                <a:srgbClr val="202124"/>
              </a:solidFill>
              <a:latin typeface="Apple SD Gothic Neo"/>
            </a:endParaRPr>
          </a:p>
          <a:p>
            <a:r>
              <a:rPr lang="ko-KR" altLang="en-US" sz="1200" b="1" dirty="0"/>
              <a:t>우리나라에서 기업문화에 대한 고민없이 선진기업에서 만들었다는 방법론 적용이 왜 문제인지의 이유가 될 수도 있겠습니다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저는 </a:t>
            </a:r>
            <a:r>
              <a:rPr lang="en-US" altLang="ko-KR" sz="1200" dirty="0"/>
              <a:t>4</a:t>
            </a:r>
            <a:r>
              <a:rPr lang="ko-KR" altLang="en-US" sz="1200" dirty="0"/>
              <a:t>차 산업혁명이라는 격변의 시기에 </a:t>
            </a:r>
            <a:r>
              <a:rPr lang="en-US" altLang="ko-KR" sz="1200" dirty="0"/>
              <a:t>2</a:t>
            </a:r>
            <a:r>
              <a:rPr lang="ko-KR" altLang="en-US" sz="1200" dirty="0"/>
              <a:t>차 산업 시대에 정착된 기업문화를 가지고 있는 기업에서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연구기획이나 기술경영의 관리체계를 검토할 때  한번은 고려해 봐야할 관점이다 생각합니다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6DB1-7F7D-4714-A4D8-AC5561BFAA32}"/>
              </a:ext>
            </a:extLst>
          </p:cNvPr>
          <p:cNvSpPr txBox="1"/>
          <p:nvPr/>
        </p:nvSpPr>
        <p:spPr>
          <a:xfrm>
            <a:off x="366936" y="1112426"/>
            <a:ext cx="92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기업문화</a:t>
            </a:r>
          </a:p>
        </p:txBody>
      </p:sp>
    </p:spTree>
    <p:extLst>
      <p:ext uri="{BB962C8B-B14F-4D97-AF65-F5344CB8AC3E}">
        <p14:creationId xmlns:p14="http://schemas.microsoft.com/office/powerpoint/2010/main" val="302027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23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전문화 </a:t>
            </a:r>
            <a:r>
              <a:rPr lang="en-US" altLang="ko-KR" dirty="0"/>
              <a:t>– Career Path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34B7B-A5E1-4AF9-B23B-89E222954E38}"/>
              </a:ext>
            </a:extLst>
          </p:cNvPr>
          <p:cNvSpPr txBox="1"/>
          <p:nvPr/>
        </p:nvSpPr>
        <p:spPr>
          <a:xfrm>
            <a:off x="395537" y="980728"/>
            <a:ext cx="8352928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이번</a:t>
            </a:r>
            <a:r>
              <a:rPr lang="en-US" altLang="ko-KR" sz="1200" dirty="0"/>
              <a:t> </a:t>
            </a:r>
            <a:r>
              <a:rPr lang="ko-KR" altLang="en-US" sz="1200" dirty="0"/>
              <a:t>장표는 전문화에 대한 내용인데요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처음 장표에 </a:t>
            </a:r>
            <a:r>
              <a:rPr lang="ko-KR" altLang="en-US" sz="1200" b="1" dirty="0"/>
              <a:t>건너뛴 </a:t>
            </a:r>
            <a:r>
              <a:rPr lang="en-US" altLang="ko-KR" sz="1200" b="1" dirty="0"/>
              <a:t>Scale Up</a:t>
            </a:r>
            <a:r>
              <a:rPr lang="ko-KR" altLang="en-US" sz="1200" dirty="0"/>
              <a:t>이라고 말씀드렸는데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규모나 복잡도가 작고 업무에 있어서는 전문분야의 세분화에 대한 필요성이 별로 없습니다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가장 </a:t>
            </a:r>
            <a:r>
              <a:rPr lang="ko-KR" altLang="en-US" sz="1200" b="1" dirty="0"/>
              <a:t>연장자가 머리속에 기술적인 </a:t>
            </a:r>
            <a:r>
              <a:rPr lang="en-US" altLang="ko-KR" sz="1200" b="1" dirty="0"/>
              <a:t>Know-how</a:t>
            </a:r>
            <a:r>
              <a:rPr lang="ko-KR" altLang="en-US" sz="1200" b="1" dirty="0"/>
              <a:t>를 가지고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작업 </a:t>
            </a:r>
            <a:r>
              <a:rPr lang="ko-KR" altLang="en-US" sz="1200" b="1" dirty="0" err="1"/>
              <a:t>순서등</a:t>
            </a:r>
            <a:r>
              <a:rPr lang="ko-KR" altLang="en-US" sz="1200" b="1" dirty="0"/>
              <a:t> </a:t>
            </a:r>
            <a:r>
              <a:rPr lang="ko-KR" altLang="en-US" sz="1200" dirty="0"/>
              <a:t>모든 관리정보를 가지고 있으니까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하지만 현시대의 업무는 이미 </a:t>
            </a:r>
            <a:r>
              <a:rPr lang="ko-KR" altLang="en-US" sz="1200" b="1" dirty="0"/>
              <a:t>복잡성을 넘어 융복합을 지양하고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필연적으로 관리기술을 포함한 다양한 분야의 전문분야가 필요한 상황입니다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그동안 </a:t>
            </a:r>
            <a:r>
              <a:rPr lang="en-US" altLang="ko-KR" sz="1200" dirty="0"/>
              <a:t>R&amp;D</a:t>
            </a:r>
            <a:r>
              <a:rPr lang="ko-KR" altLang="en-US" sz="1200" b="1" dirty="0"/>
              <a:t>분야에서도 전문위원 제도를 </a:t>
            </a:r>
            <a:r>
              <a:rPr lang="ko-KR" altLang="en-US" sz="1200" dirty="0"/>
              <a:t>두면서 전문성 유지에 노력이 부분적으로 있어 왔는데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아직은 많이 부족한 상황입니다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조직의 장</a:t>
            </a:r>
            <a:r>
              <a:rPr lang="ko-KR" altLang="en-US" sz="1200" dirty="0"/>
              <a:t>이 되지 못하면 오래 근무하기에 한계가 아직도 존재하는 거로 알고 있습니다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앞서 이야기한 </a:t>
            </a:r>
            <a:r>
              <a:rPr lang="ko-KR" altLang="en-US" sz="1200" b="1" dirty="0"/>
              <a:t>연공서열 폐지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직급 호칭 변경 등 </a:t>
            </a:r>
            <a:r>
              <a:rPr lang="ko-KR" altLang="en-US" sz="1200" dirty="0"/>
              <a:t>다양한 시도 이어지고 있는데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약간은 피동적인 움직임</a:t>
            </a:r>
            <a:r>
              <a:rPr lang="en-US" altLang="ko-KR" sz="1200" dirty="0"/>
              <a:t>, </a:t>
            </a:r>
            <a:r>
              <a:rPr lang="ko-KR" altLang="en-US" sz="1200" dirty="0"/>
              <a:t>단일 기업차원의 노력 등으로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이러한 전문화는 사회의 기반 제도와 연관이 많다고 생각합니다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내가 전문성을 가지면 외부에 나가서도 필요로 하는 기업이나 프로젝트에 참여할 수 있는 소위 </a:t>
            </a:r>
            <a:r>
              <a:rPr lang="ko-KR" altLang="en-US" sz="1200" dirty="0" err="1"/>
              <a:t>긱경제</a:t>
            </a:r>
            <a:r>
              <a:rPr lang="ko-KR" altLang="en-US" sz="1200" dirty="0"/>
              <a:t> 하의 아르바이트 </a:t>
            </a:r>
            <a:r>
              <a:rPr lang="ko-KR" altLang="en-US" sz="1200" dirty="0" err="1"/>
              <a:t>처럼</a:t>
            </a:r>
            <a:r>
              <a:rPr lang="ko-KR" altLang="en-US" sz="1200" dirty="0"/>
              <a:t> 할 수 있는 제도적 기반이 동시에 갖추어져야 하는데 아직은 성숙하지 못한 상황입니다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물론 일부 </a:t>
            </a:r>
            <a:r>
              <a:rPr lang="en-US" altLang="ko-KR" sz="1200" dirty="0"/>
              <a:t>ICT </a:t>
            </a:r>
            <a:r>
              <a:rPr lang="ko-KR" altLang="en-US" sz="1200" dirty="0"/>
              <a:t>분야에서는 현재도 가능하겠지만</a:t>
            </a:r>
            <a:r>
              <a:rPr lang="en-US" altLang="ko-KR" sz="1200" dirty="0"/>
              <a:t>..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4242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3875F-334B-460D-8AF4-588AA3E9F1BA}"/>
              </a:ext>
            </a:extLst>
          </p:cNvPr>
          <p:cNvSpPr txBox="1"/>
          <p:nvPr/>
        </p:nvSpPr>
        <p:spPr>
          <a:xfrm>
            <a:off x="251520" y="332656"/>
            <a:ext cx="240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Role &amp; Responsibility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34B7B-A5E1-4AF9-B23B-89E222954E38}"/>
              </a:ext>
            </a:extLst>
          </p:cNvPr>
          <p:cNvSpPr txBox="1"/>
          <p:nvPr/>
        </p:nvSpPr>
        <p:spPr>
          <a:xfrm>
            <a:off x="395537" y="980728"/>
            <a:ext cx="8352928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이번</a:t>
            </a:r>
            <a:r>
              <a:rPr lang="en-US" altLang="ko-KR" sz="1200" dirty="0"/>
              <a:t> </a:t>
            </a:r>
            <a:r>
              <a:rPr lang="ko-KR" altLang="en-US" sz="1200" dirty="0"/>
              <a:t>장표는 제가</a:t>
            </a:r>
            <a:r>
              <a:rPr lang="en-US" altLang="ko-KR" sz="1200" dirty="0"/>
              <a:t> 4</a:t>
            </a:r>
            <a:r>
              <a:rPr lang="ko-KR" altLang="en-US" sz="1200" dirty="0"/>
              <a:t>차산업혁명시대에 가장 중요한 지향점으로 보고 있는 내용입니다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기획</a:t>
            </a:r>
            <a:r>
              <a:rPr lang="en-US" altLang="ko-KR" sz="1200" dirty="0"/>
              <a:t>, </a:t>
            </a:r>
            <a:r>
              <a:rPr lang="ko-KR" altLang="en-US" sz="1200" dirty="0"/>
              <a:t>실행</a:t>
            </a:r>
            <a:r>
              <a:rPr lang="en-US" altLang="ko-KR" sz="1200" dirty="0"/>
              <a:t>, </a:t>
            </a:r>
            <a:r>
              <a:rPr lang="ko-KR" altLang="en-US" sz="1200" dirty="0"/>
              <a:t>보고의 기능의 종적인 구조로 업무배정 또는 할당하는 것으로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규모가 작고</a:t>
            </a:r>
            <a:r>
              <a:rPr lang="en-US" altLang="ko-KR" sz="1200" dirty="0"/>
              <a:t>, </a:t>
            </a:r>
            <a:r>
              <a:rPr lang="ko-KR" altLang="en-US" sz="1200" dirty="0"/>
              <a:t>목표가 명확하고</a:t>
            </a:r>
            <a:r>
              <a:rPr lang="en-US" altLang="ko-KR" sz="1200" dirty="0"/>
              <a:t>, </a:t>
            </a:r>
            <a:r>
              <a:rPr lang="ko-KR" altLang="en-US" sz="1200" dirty="0"/>
              <a:t>변화가 별로 없는 안정적인 상태에서의 </a:t>
            </a:r>
            <a:r>
              <a:rPr lang="en-US" altLang="ko-KR" sz="1200" dirty="0"/>
              <a:t>R&amp;R</a:t>
            </a:r>
            <a:r>
              <a:rPr lang="ko-KR" altLang="en-US" sz="1200" dirty="0"/>
              <a:t>하에서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Project</a:t>
            </a:r>
            <a:r>
              <a:rPr lang="ko-KR" altLang="en-US" sz="1200" b="1" dirty="0"/>
              <a:t> 와 </a:t>
            </a:r>
            <a:r>
              <a:rPr lang="en-US" altLang="ko-KR" sz="1200" b="1" dirty="0"/>
              <a:t>Non-Project </a:t>
            </a:r>
            <a:r>
              <a:rPr lang="ko-KR" altLang="en-US" sz="1200" b="1" dirty="0"/>
              <a:t>업무 구분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22070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5377</TotalTime>
  <Words>1338</Words>
  <Application>Microsoft Office PowerPoint</Application>
  <PresentationFormat>화면 슬라이드 쇼(4:3)</PresentationFormat>
  <Paragraphs>143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기술경영부서장 Talking Point[2022. 4. 21.]</dc:title>
  <dc:creator>이동기</dc:creator>
  <cp:lastModifiedBy>김 창범</cp:lastModifiedBy>
  <cp:revision>106</cp:revision>
  <cp:lastPrinted>2022-04-20T00:43:29Z</cp:lastPrinted>
  <dcterms:created xsi:type="dcterms:W3CDTF">2022-03-29T23:50:09Z</dcterms:created>
  <dcterms:modified xsi:type="dcterms:W3CDTF">2022-04-20T00:56:28Z</dcterms:modified>
</cp:coreProperties>
</file>