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9" r:id="rId4"/>
    <p:sldId id="258" r:id="rId5"/>
    <p:sldId id="265" r:id="rId6"/>
    <p:sldId id="263" r:id="rId7"/>
    <p:sldId id="266" r:id="rId8"/>
    <p:sldId id="262" r:id="rId9"/>
    <p:sldId id="267" r:id="rId10"/>
    <p:sldId id="264" r:id="rId11"/>
    <p:sldId id="284" r:id="rId12"/>
    <p:sldId id="275" r:id="rId13"/>
    <p:sldId id="276" r:id="rId14"/>
    <p:sldId id="278" r:id="rId15"/>
    <p:sldId id="271" r:id="rId16"/>
    <p:sldId id="286" r:id="rId17"/>
    <p:sldId id="287" r:id="rId18"/>
    <p:sldId id="268" r:id="rId1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E8EC7-F95D-4D48-9D69-9DEC94C3788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545CC-1B70-472E-A708-145F99497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73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5AFAE-74BC-4C08-848B-0F219A61F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5501F5-2BA2-475F-BE8C-34C345956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692D1D-8C36-4172-93F5-D43B87CD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7DA096-8DDD-405A-8815-72181C618E04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58F37C-E1ED-4573-83C8-093037B1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B6F0B-DB73-4B07-8F53-1938D60A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52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78989-3436-4DCF-A21F-96A76559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5992AF-1A69-470E-8FB6-EC841C090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B86896-4DC8-48E9-8D37-0DE91EFD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EA2F4-EF4D-4574-94F8-4A7C0BE923D1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FFB22-A03C-46F1-BDCC-8B80367D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A64E19-1802-4A0F-8ED9-B02A5C38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49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EFD63C-04E1-46EE-A87C-80CEFF8DE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E550FC-B792-4369-8949-0DCBA4F60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A3EFDF-C596-4F14-8755-8B1400A6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998F67-289C-4028-A6CF-7D4B0624B44D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4C6D29-0A8A-4EB7-993A-E1572503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5BD859-CF6B-4013-90AF-9DFC4825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4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939F3-94C0-41C0-BBD5-5225EAA52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46B088-B4AB-44C7-9083-810B067F5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CB8DD-4B21-4D24-BAAA-1C21379C1B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FE5DFC-3034-4D85-BFAA-E7F524584518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90B87-8464-4160-A70C-96A93E7C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2E6E5-0AC2-4176-9A60-F6294818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10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34C63-A28B-4DD7-AF02-6D14C8B49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B3A697-1FE3-4C34-AAD5-30C03398F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5C822-2687-4B31-8F4D-F35409C8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781018-54D8-49BC-BC6D-AF5EA98B6CD7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A835C6-1C45-4F10-9171-B4630A15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317EC-1FD1-40C3-83AB-F014F859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26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E57BB-43E2-4FBC-AED0-E113AC1D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73BD7-B831-4A4F-8AF9-56759866C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27B84D-3BE5-4687-9B01-68E5AAB3D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4D65FA-A4F1-4DBE-9226-77640442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D6867F-E566-4D31-9938-3DD56AA79F61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B823F4-EC19-479D-B428-932CA845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2969D0-AE48-45F5-8473-D3858A7A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34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EC308-0F75-4925-9228-E967CF326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CA1B3-345E-4D39-81B6-DF8970CC8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2A6321-126F-4C0F-903B-9E2F38147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357F14-E418-48F5-BEDC-0716095E9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7FCAF6-5C7D-4793-90C1-6578D797A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1FFDC3-EC9C-466B-A9E1-18550FDA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DB4383-EB19-45F3-94F6-E7A1EA430887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3E58FF-893F-412F-969C-0B297041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A351DA-6ACE-4562-A421-7DBB0E64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05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3D03A-DAF0-4E9C-922D-C3DED4B9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B2C6CC-06A5-4143-913D-419FF191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C4779E-F0BB-49FB-8533-EC20DC131A55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0917D8-E775-4327-B8EE-0F375800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E860AE-C40F-4FD9-AC7D-36C7B80B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5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C2DA6F-8210-4D49-94FF-59FE6B75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32AFE-6F68-4C66-AE87-F783B63AB48C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3CD94A-71B6-4CEA-97A1-3DB3A75A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546E7F-8A79-4893-9AEC-5C5E7E6B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86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AFB67-948C-43A0-9215-4734E80E7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9DE881-5E3D-4980-AB5F-D2B9C7FBB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EA1D2D-22D1-4A5A-AA62-1886BD6C9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B48E28-7556-49D8-BBCC-873A11BCE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8545ED-D40B-41D3-BBC1-90046CF55061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81477E-FEE6-45A4-A333-F46C154F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1BDD4F-6733-4460-B102-E41F3DC7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78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C081D-F71D-41EF-8C4A-A91783B0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11089E-0D66-4BC0-962A-CD83DF710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98A408-AEE7-4F4C-ACB0-536909BC8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51229-0EBB-4C1B-ABAA-846190C9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C29D97-787C-4F1B-A2CE-0DAA18F1361A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A1F445-ED1C-453E-A518-CE24A6F8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1A87E-B954-4355-9E97-49DC1853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78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0DEB35-5AC5-4C5B-9817-6AD3A07D5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C743A-574D-4D1D-ACD5-A26EFB421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74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6B641-0EC0-4843-AED0-034017259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594" y="1951918"/>
            <a:ext cx="9668757" cy="238760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ko-KR" altLang="en-US" sz="5400" dirty="0"/>
              <a:t>대전환 시기의 </a:t>
            </a:r>
            <a:r>
              <a:rPr lang="en-US" altLang="ko-KR" sz="5400" dirty="0"/>
              <a:t>R&amp;D </a:t>
            </a:r>
            <a:r>
              <a:rPr lang="en-US" altLang="ko-KR" sz="5400" dirty="0">
                <a:latin typeface="바탕" panose="02030600000101010101" pitchFamily="18" charset="-127"/>
                <a:ea typeface="바탕" panose="02030600000101010101" pitchFamily="18" charset="-127"/>
              </a:rPr>
              <a:t>(II) </a:t>
            </a:r>
            <a:r>
              <a:rPr lang="en-US" altLang="ko-KR" sz="5400" dirty="0"/>
              <a:t>; </a:t>
            </a:r>
            <a:br>
              <a:rPr lang="en-US" altLang="ko-KR" dirty="0"/>
            </a:br>
            <a:r>
              <a:rPr lang="en-US" altLang="ko-KR" sz="3600" dirty="0"/>
              <a:t>                </a:t>
            </a:r>
            <a:r>
              <a:rPr lang="en-US" altLang="ko-KR" sz="4000" b="1" dirty="0"/>
              <a:t>First Mover</a:t>
            </a:r>
            <a:r>
              <a:rPr lang="ko-KR" altLang="en-US" sz="4000" b="1" dirty="0"/>
              <a:t>의 </a:t>
            </a:r>
            <a:r>
              <a:rPr lang="en-US" altLang="ko-KR" sz="4000" b="1" dirty="0"/>
              <a:t>R&amp;D / Eco-system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43118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753D57-B102-4F16-B58B-F7CC83486AFC}"/>
              </a:ext>
            </a:extLst>
          </p:cNvPr>
          <p:cNvSpPr txBox="1"/>
          <p:nvPr/>
        </p:nvSpPr>
        <p:spPr>
          <a:xfrm>
            <a:off x="2564089" y="3968683"/>
            <a:ext cx="5285101" cy="1727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전문성의 다양화</a:t>
            </a:r>
            <a:r>
              <a:rPr lang="en-US" altLang="ko-KR" sz="2000" dirty="0"/>
              <a:t>; </a:t>
            </a:r>
            <a:r>
              <a:rPr lang="ko-KR" altLang="en-US" sz="2000" dirty="0"/>
              <a:t>세분화</a:t>
            </a:r>
            <a:r>
              <a:rPr lang="en-US" altLang="ko-KR" sz="2000" dirty="0"/>
              <a:t>/</a:t>
            </a:r>
            <a:r>
              <a:rPr lang="ko-KR" altLang="en-US" sz="2000" dirty="0"/>
              <a:t>융복합화</a:t>
            </a:r>
            <a:r>
              <a:rPr lang="en-US" altLang="ko-KR" sz="2000" dirty="0"/>
              <a:t> 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개별 기업 </a:t>
            </a:r>
            <a:r>
              <a:rPr lang="en-US" altLang="ko-KR" dirty="0"/>
              <a:t>+ </a:t>
            </a:r>
            <a:r>
              <a:rPr lang="ko-KR" altLang="en-US" dirty="0"/>
              <a:t>산업 전반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시작은</a:t>
            </a:r>
            <a:r>
              <a:rPr lang="en-US" altLang="ko-KR" dirty="0"/>
              <a:t> Planning / Execution </a:t>
            </a:r>
            <a:r>
              <a:rPr lang="ko-KR" altLang="en-US" dirty="0"/>
              <a:t>분리 </a:t>
            </a:r>
            <a:r>
              <a:rPr lang="en-US" altLang="ko-KR" dirty="0"/>
              <a:t>(</a:t>
            </a:r>
            <a:r>
              <a:rPr lang="ko-KR" altLang="en-US" dirty="0"/>
              <a:t>종 </a:t>
            </a:r>
            <a:r>
              <a:rPr lang="en-US" altLang="ko-KR" dirty="0"/>
              <a:t>-&gt; </a:t>
            </a:r>
            <a:r>
              <a:rPr lang="ko-KR" altLang="en-US" dirty="0"/>
              <a:t>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32FDD0-808D-4332-A272-48AFC1596330}"/>
              </a:ext>
            </a:extLst>
          </p:cNvPr>
          <p:cNvSpPr txBox="1"/>
          <p:nvPr/>
        </p:nvSpPr>
        <p:spPr>
          <a:xfrm>
            <a:off x="2564089" y="1703895"/>
            <a:ext cx="5429179" cy="1727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R&amp;D System</a:t>
            </a:r>
            <a:r>
              <a:rPr lang="ko-KR" altLang="en-US" sz="2000" dirty="0"/>
              <a:t>에 대한 새로운</a:t>
            </a:r>
            <a:r>
              <a:rPr lang="en-US" altLang="ko-KR" sz="2000" dirty="0"/>
              <a:t> </a:t>
            </a:r>
            <a:r>
              <a:rPr lang="ko-KR" altLang="en-US" sz="2000" dirty="0"/>
              <a:t>시각으로 접근</a:t>
            </a:r>
            <a:endParaRPr lang="en-US" altLang="ko-KR" sz="2000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기업의</a:t>
            </a:r>
            <a:r>
              <a:rPr lang="en-US" altLang="ko-KR" dirty="0"/>
              <a:t> Sustainable</a:t>
            </a:r>
            <a:r>
              <a:rPr lang="ko-KR" altLang="en-US" dirty="0"/>
              <a:t>한</a:t>
            </a:r>
            <a:r>
              <a:rPr lang="en-US" altLang="ko-KR" dirty="0"/>
              <a:t> </a:t>
            </a:r>
            <a:r>
              <a:rPr lang="ko-KR" altLang="en-US" dirty="0"/>
              <a:t>실체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Commutation Channel; Service Interface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0EC0-2C82-499E-96EA-0748F093D92F}"/>
              </a:ext>
            </a:extLst>
          </p:cNvPr>
          <p:cNvSpPr txBox="1"/>
          <p:nvPr/>
        </p:nvSpPr>
        <p:spPr>
          <a:xfrm>
            <a:off x="641021" y="650530"/>
            <a:ext cx="4932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대 전환 시대의 </a:t>
            </a:r>
            <a:r>
              <a:rPr lang="en-US" altLang="ko-KR" sz="2400" dirty="0"/>
              <a:t>R&amp;D ; </a:t>
            </a:r>
            <a:r>
              <a:rPr lang="ko-KR" altLang="en-US" dirty="0"/>
              <a:t>변화의 출발점</a:t>
            </a:r>
            <a:endParaRPr lang="ko-KR" altLang="en-US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299445-75D4-4210-ACC3-BBD7F8C2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905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78C19-6EED-CADA-0966-62BBD9A4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4A97F-98B1-B00D-F290-D5FDFC549EFD}"/>
              </a:ext>
            </a:extLst>
          </p:cNvPr>
          <p:cNvSpPr txBox="1"/>
          <p:nvPr/>
        </p:nvSpPr>
        <p:spPr>
          <a:xfrm>
            <a:off x="640884" y="654792"/>
            <a:ext cx="7834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First Mover</a:t>
            </a:r>
            <a:r>
              <a:rPr lang="ko-KR" altLang="en-US" sz="2400" dirty="0"/>
              <a:t>의 </a:t>
            </a:r>
            <a:r>
              <a:rPr lang="en-US" altLang="ko-KR" sz="2400" dirty="0"/>
              <a:t>Project </a:t>
            </a:r>
            <a:r>
              <a:rPr lang="ko-KR" altLang="en-US" sz="2400" dirty="0"/>
              <a:t>관리</a:t>
            </a:r>
            <a:r>
              <a:rPr lang="en-US" altLang="ko-KR" sz="2400" dirty="0"/>
              <a:t> ; </a:t>
            </a:r>
            <a:r>
              <a:rPr lang="ko-KR" altLang="en-US" sz="1600" dirty="0"/>
              <a:t>기획 기능의 중요성</a:t>
            </a:r>
            <a:r>
              <a:rPr lang="en-US" altLang="ko-KR" sz="1600" dirty="0"/>
              <a:t>, </a:t>
            </a:r>
            <a:r>
              <a:rPr lang="ko-KR" altLang="en-US" sz="1600" dirty="0"/>
              <a:t>수행 방법의 다변화</a:t>
            </a:r>
            <a:endParaRPr lang="ko-KR" alt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888D5D-FBF6-D581-8B08-80A1F47BDDE9}"/>
              </a:ext>
            </a:extLst>
          </p:cNvPr>
          <p:cNvSpPr txBox="1"/>
          <p:nvPr/>
        </p:nvSpPr>
        <p:spPr>
          <a:xfrm>
            <a:off x="4056657" y="3067502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Open R&amp;D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A4EC23-59CA-FBE4-8C8E-12857F5C0749}"/>
              </a:ext>
            </a:extLst>
          </p:cNvPr>
          <p:cNvSpPr txBox="1"/>
          <p:nvPr/>
        </p:nvSpPr>
        <p:spPr>
          <a:xfrm>
            <a:off x="6658963" y="1758326"/>
            <a:ext cx="2361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R&amp;D </a:t>
            </a:r>
            <a:r>
              <a:rPr lang="ko-KR" altLang="en-US" sz="1600" dirty="0"/>
              <a:t>관리</a:t>
            </a:r>
            <a:r>
              <a:rPr lang="en-US" altLang="ko-KR" sz="1600" dirty="0"/>
              <a:t> </a:t>
            </a:r>
            <a:r>
              <a:rPr lang="ko-KR" altLang="en-US" sz="1600" dirty="0"/>
              <a:t>범위 확대</a:t>
            </a:r>
            <a:endParaRPr lang="en-US" altLang="ko-KR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A30F40-7B26-E9B2-9F93-A6C5222AA512}"/>
              </a:ext>
            </a:extLst>
          </p:cNvPr>
          <p:cNvSpPr txBox="1"/>
          <p:nvPr/>
        </p:nvSpPr>
        <p:spPr>
          <a:xfrm>
            <a:off x="1472228" y="4103966"/>
            <a:ext cx="1849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Financial Investment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9AAC7E-189B-6520-D65F-6A1D57046180}"/>
              </a:ext>
            </a:extLst>
          </p:cNvPr>
          <p:cNvSpPr txBox="1"/>
          <p:nvPr/>
        </p:nvSpPr>
        <p:spPr>
          <a:xfrm>
            <a:off x="1171390" y="3718431"/>
            <a:ext cx="3335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R&amp;D</a:t>
            </a:r>
            <a:r>
              <a:rPr lang="ko-KR" altLang="en-US" sz="1400" dirty="0"/>
              <a:t>와 </a:t>
            </a:r>
            <a:r>
              <a:rPr lang="en-US" altLang="ko-KR" sz="1400" dirty="0"/>
              <a:t>Investment</a:t>
            </a:r>
            <a:r>
              <a:rPr lang="ko-KR" altLang="en-US" sz="1400" dirty="0"/>
              <a:t>의 </a:t>
            </a:r>
            <a:r>
              <a:rPr lang="en-US" altLang="ko-KR" sz="1400" dirty="0"/>
              <a:t>Collaboration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92929-7CBA-A5FA-D840-75DFADD81F2D}"/>
              </a:ext>
            </a:extLst>
          </p:cNvPr>
          <p:cNvSpPr txBox="1"/>
          <p:nvPr/>
        </p:nvSpPr>
        <p:spPr>
          <a:xfrm>
            <a:off x="2899748" y="2647757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R&amp;D </a:t>
            </a:r>
            <a:r>
              <a:rPr lang="ko-KR" altLang="en-US" sz="1400" dirty="0"/>
              <a:t>기획</a:t>
            </a:r>
            <a:r>
              <a:rPr lang="en-US" altLang="ko-KR" sz="1400" dirty="0"/>
              <a:t>/</a:t>
            </a:r>
            <a:r>
              <a:rPr lang="ko-KR" altLang="en-US" sz="1400" dirty="0"/>
              <a:t>전략</a:t>
            </a:r>
            <a:endParaRPr lang="en-US" altLang="ko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654593-84A8-0BA1-27D7-9130E7FE24C7}"/>
              </a:ext>
            </a:extLst>
          </p:cNvPr>
          <p:cNvSpPr txBox="1"/>
          <p:nvPr/>
        </p:nvSpPr>
        <p:spPr>
          <a:xfrm>
            <a:off x="3650973" y="4103966"/>
            <a:ext cx="1850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Strategic Investment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DB7C0B-0680-37DE-723D-6164848B7BF9}"/>
              </a:ext>
            </a:extLst>
          </p:cNvPr>
          <p:cNvSpPr txBox="1"/>
          <p:nvPr/>
        </p:nvSpPr>
        <p:spPr>
          <a:xfrm>
            <a:off x="4813151" y="4465171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M&amp;A / X&amp;D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6ED4CD-6F47-933F-45D8-97F570CEBEBE}"/>
              </a:ext>
            </a:extLst>
          </p:cNvPr>
          <p:cNvSpPr txBox="1"/>
          <p:nvPr/>
        </p:nvSpPr>
        <p:spPr>
          <a:xfrm>
            <a:off x="1263150" y="5154448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R&amp;D IP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DC3381-4881-597B-EEB6-0BB584277337}"/>
              </a:ext>
            </a:extLst>
          </p:cNvPr>
          <p:cNvSpPr txBox="1"/>
          <p:nvPr/>
        </p:nvSpPr>
        <p:spPr>
          <a:xfrm>
            <a:off x="2757832" y="515283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IP R&amp;D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93517FD-83C9-5FB5-2274-E360F624679A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2334277" y="5306728"/>
            <a:ext cx="423555" cy="1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1B7D1D5-88C1-64EB-1555-7304DD04EA31}"/>
              </a:ext>
            </a:extLst>
          </p:cNvPr>
          <p:cNvCxnSpPr>
            <a:stCxn id="26" idx="3"/>
            <a:endCxn id="29" idx="1"/>
          </p:cNvCxnSpPr>
          <p:nvPr/>
        </p:nvCxnSpPr>
        <p:spPr>
          <a:xfrm>
            <a:off x="3321260" y="4257855"/>
            <a:ext cx="329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DABE119-3E29-F634-3559-40F4276C16D0}"/>
              </a:ext>
            </a:extLst>
          </p:cNvPr>
          <p:cNvCxnSpPr>
            <a:stCxn id="36" idx="3"/>
          </p:cNvCxnSpPr>
          <p:nvPr/>
        </p:nvCxnSpPr>
        <p:spPr>
          <a:xfrm flipV="1">
            <a:off x="3540419" y="5306727"/>
            <a:ext cx="3345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4499E24-BE8D-0129-94A9-4010BD5D2F95}"/>
              </a:ext>
            </a:extLst>
          </p:cNvPr>
          <p:cNvSpPr txBox="1"/>
          <p:nvPr/>
        </p:nvSpPr>
        <p:spPr>
          <a:xfrm>
            <a:off x="1173601" y="2649574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R&amp;D </a:t>
            </a:r>
            <a:r>
              <a:rPr lang="ko-KR" altLang="en-US" sz="1400" dirty="0"/>
              <a:t>이행</a:t>
            </a:r>
            <a:endParaRPr lang="en-US" altLang="ko-KR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9FC40B4-FA94-7BDC-8014-47D52DB91101}"/>
              </a:ext>
            </a:extLst>
          </p:cNvPr>
          <p:cNvCxnSpPr>
            <a:stCxn id="46" idx="3"/>
            <a:endCxn id="28" idx="1"/>
          </p:cNvCxnSpPr>
          <p:nvPr/>
        </p:nvCxnSpPr>
        <p:spPr>
          <a:xfrm flipV="1">
            <a:off x="2453118" y="2801646"/>
            <a:ext cx="446630" cy="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CA855789-FBAC-CB80-E1C6-5F20C66880D3}"/>
              </a:ext>
            </a:extLst>
          </p:cNvPr>
          <p:cNvCxnSpPr>
            <a:stCxn id="29" idx="2"/>
            <a:endCxn id="32" idx="1"/>
          </p:cNvCxnSpPr>
          <p:nvPr/>
        </p:nvCxnSpPr>
        <p:spPr>
          <a:xfrm rot="16200000" flipH="1">
            <a:off x="4591143" y="4397051"/>
            <a:ext cx="207317" cy="236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0CC9A272-8D01-E52C-186B-A33D1DCD8B89}"/>
              </a:ext>
            </a:extLst>
          </p:cNvPr>
          <p:cNvCxnSpPr>
            <a:stCxn id="28" idx="2"/>
            <a:endCxn id="24" idx="1"/>
          </p:cNvCxnSpPr>
          <p:nvPr/>
        </p:nvCxnSpPr>
        <p:spPr>
          <a:xfrm rot="16200000" flipH="1">
            <a:off x="3700420" y="2865153"/>
            <a:ext cx="265857" cy="446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C8688CD-8469-CB67-3341-4F9A63CAA0E5}"/>
              </a:ext>
            </a:extLst>
          </p:cNvPr>
          <p:cNvSpPr txBox="1"/>
          <p:nvPr/>
        </p:nvSpPr>
        <p:spPr>
          <a:xfrm>
            <a:off x="7081031" y="3431556"/>
            <a:ext cx="3276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중장기 경영</a:t>
            </a:r>
            <a:r>
              <a:rPr lang="en-US" altLang="ko-KR" sz="1400" dirty="0"/>
              <a:t>/R&amp;D </a:t>
            </a:r>
            <a:r>
              <a:rPr lang="ko-KR" altLang="en-US" sz="1400" dirty="0"/>
              <a:t>전략 </a:t>
            </a:r>
            <a:r>
              <a:rPr lang="en-US" altLang="ko-KR" sz="1400" dirty="0"/>
              <a:t>Alignment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356783-DF76-0585-7987-6A2D7E114C71}"/>
              </a:ext>
            </a:extLst>
          </p:cNvPr>
          <p:cNvSpPr txBox="1"/>
          <p:nvPr/>
        </p:nvSpPr>
        <p:spPr>
          <a:xfrm>
            <a:off x="8950590" y="3780060"/>
            <a:ext cx="193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Technology Roadmap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9FC91E-7D85-057C-3DF3-C3658339B0FB}"/>
              </a:ext>
            </a:extLst>
          </p:cNvPr>
          <p:cNvSpPr txBox="1"/>
          <p:nvPr/>
        </p:nvSpPr>
        <p:spPr>
          <a:xfrm>
            <a:off x="8950590" y="4081462"/>
            <a:ext cx="1645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Product Roadmap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2DBF161F-FEB2-65DA-43AA-50289AA27DB4}"/>
              </a:ext>
            </a:extLst>
          </p:cNvPr>
          <p:cNvCxnSpPr>
            <a:cxnSpLocks/>
            <a:stCxn id="61" idx="2"/>
            <a:endCxn id="62" idx="1"/>
          </p:cNvCxnSpPr>
          <p:nvPr/>
        </p:nvCxnSpPr>
        <p:spPr>
          <a:xfrm rot="16200000" flipH="1">
            <a:off x="8737717" y="3721076"/>
            <a:ext cx="194616" cy="2311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9B27C800-F6BB-19B2-5B90-6D51E19C4E66}"/>
              </a:ext>
            </a:extLst>
          </p:cNvPr>
          <p:cNvCxnSpPr>
            <a:cxnSpLocks/>
            <a:stCxn id="61" idx="2"/>
            <a:endCxn id="63" idx="1"/>
          </p:cNvCxnSpPr>
          <p:nvPr/>
        </p:nvCxnSpPr>
        <p:spPr>
          <a:xfrm rot="16200000" flipH="1">
            <a:off x="8587016" y="3871777"/>
            <a:ext cx="496018" cy="2311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C3A8B0B-B21E-90CE-D84C-993A6788923D}"/>
              </a:ext>
            </a:extLst>
          </p:cNvPr>
          <p:cNvSpPr txBox="1"/>
          <p:nvPr/>
        </p:nvSpPr>
        <p:spPr>
          <a:xfrm>
            <a:off x="7081031" y="4848191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C&amp;D / X&amp;D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2116E2C-7AE8-06D0-F059-6D543ED810D2}"/>
              </a:ext>
            </a:extLst>
          </p:cNvPr>
          <p:cNvSpPr txBox="1"/>
          <p:nvPr/>
        </p:nvSpPr>
        <p:spPr>
          <a:xfrm>
            <a:off x="8102175" y="519669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Research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5E6C7E-BAA3-7064-AF03-ADE1C095E209}"/>
              </a:ext>
            </a:extLst>
          </p:cNvPr>
          <p:cNvSpPr txBox="1"/>
          <p:nvPr/>
        </p:nvSpPr>
        <p:spPr>
          <a:xfrm>
            <a:off x="8102175" y="5488670"/>
            <a:ext cx="2985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Connect / Acquisition / Launching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FE0E1EA3-3508-0A15-5959-147CD5AFF35B}"/>
              </a:ext>
            </a:extLst>
          </p:cNvPr>
          <p:cNvCxnSpPr>
            <a:stCxn id="68" idx="2"/>
            <a:endCxn id="69" idx="1"/>
          </p:cNvCxnSpPr>
          <p:nvPr/>
        </p:nvCxnSpPr>
        <p:spPr>
          <a:xfrm rot="16200000" flipH="1">
            <a:off x="7854650" y="5103059"/>
            <a:ext cx="194616" cy="3004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2352C1FF-B488-48D8-FB1A-9FD35421D23B}"/>
              </a:ext>
            </a:extLst>
          </p:cNvPr>
          <p:cNvCxnSpPr>
            <a:stCxn id="68" idx="2"/>
            <a:endCxn id="70" idx="1"/>
          </p:cNvCxnSpPr>
          <p:nvPr/>
        </p:nvCxnSpPr>
        <p:spPr>
          <a:xfrm rot="16200000" flipH="1">
            <a:off x="7708663" y="5249046"/>
            <a:ext cx="486591" cy="3004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979F927-A90A-C595-B10E-F7B74BB47174}"/>
              </a:ext>
            </a:extLst>
          </p:cNvPr>
          <p:cNvSpPr txBox="1"/>
          <p:nvPr/>
        </p:nvSpPr>
        <p:spPr>
          <a:xfrm>
            <a:off x="8096558" y="5806816"/>
            <a:ext cx="1988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Seeding / Data-driven</a:t>
            </a: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EF8AF8D7-734B-590A-94D5-97F064394C99}"/>
              </a:ext>
            </a:extLst>
          </p:cNvPr>
          <p:cNvCxnSpPr>
            <a:stCxn id="68" idx="2"/>
            <a:endCxn id="74" idx="1"/>
          </p:cNvCxnSpPr>
          <p:nvPr/>
        </p:nvCxnSpPr>
        <p:spPr>
          <a:xfrm rot="16200000" flipH="1">
            <a:off x="7546781" y="5410927"/>
            <a:ext cx="804737" cy="2948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ED16531-5BE5-4FF5-6B8E-42552411CDD9}"/>
              </a:ext>
            </a:extLst>
          </p:cNvPr>
          <p:cNvSpPr txBox="1"/>
          <p:nvPr/>
        </p:nvSpPr>
        <p:spPr>
          <a:xfrm>
            <a:off x="7081031" y="2475487"/>
            <a:ext cx="1508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Intelligence 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1882C6E-96C5-CF99-FA1E-6556ECB56BAB}"/>
              </a:ext>
            </a:extLst>
          </p:cNvPr>
          <p:cNvSpPr txBox="1"/>
          <p:nvPr/>
        </p:nvSpPr>
        <p:spPr>
          <a:xfrm>
            <a:off x="8073894" y="2823991"/>
            <a:ext cx="2754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Business / Market / Technology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85656A96-F8DF-6905-8009-52F1B9FC0892}"/>
              </a:ext>
            </a:extLst>
          </p:cNvPr>
          <p:cNvCxnSpPr>
            <a:stCxn id="77" idx="2"/>
            <a:endCxn id="78" idx="1"/>
          </p:cNvCxnSpPr>
          <p:nvPr/>
        </p:nvCxnSpPr>
        <p:spPr>
          <a:xfrm rot="16200000" flipH="1">
            <a:off x="7857373" y="2761359"/>
            <a:ext cx="194616" cy="2384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ABF3509-A95B-9E93-3691-C608E6C8EF92}"/>
              </a:ext>
            </a:extLst>
          </p:cNvPr>
          <p:cNvSpPr txBox="1"/>
          <p:nvPr/>
        </p:nvSpPr>
        <p:spPr>
          <a:xfrm>
            <a:off x="8707751" y="2475485"/>
            <a:ext cx="1778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Risk &amp; Opportunity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181A805-6ED2-E87C-DC98-3DEF7408DD10}"/>
              </a:ext>
            </a:extLst>
          </p:cNvPr>
          <p:cNvSpPr txBox="1"/>
          <p:nvPr/>
        </p:nvSpPr>
        <p:spPr>
          <a:xfrm>
            <a:off x="857835" y="1850621"/>
            <a:ext cx="2361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R&amp;D </a:t>
            </a:r>
            <a:r>
              <a:rPr lang="ko-KR" altLang="en-US" sz="1600" dirty="0"/>
              <a:t>관리</a:t>
            </a:r>
            <a:r>
              <a:rPr lang="en-US" altLang="ko-KR" sz="1600" dirty="0"/>
              <a:t> </a:t>
            </a:r>
            <a:r>
              <a:rPr lang="ko-KR" altLang="en-US" sz="1600" dirty="0"/>
              <a:t>환경 변화</a:t>
            </a:r>
            <a:endParaRPr lang="en-US" altLang="ko-KR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A140B4-9865-0855-C0A2-6FB821005E2C}"/>
              </a:ext>
            </a:extLst>
          </p:cNvPr>
          <p:cNvSpPr txBox="1"/>
          <p:nvPr/>
        </p:nvSpPr>
        <p:spPr>
          <a:xfrm>
            <a:off x="8958343" y="4380754"/>
            <a:ext cx="1766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Business Roadmap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EFDCE458-55AD-3AE1-12EA-73E96CAF599B}"/>
              </a:ext>
            </a:extLst>
          </p:cNvPr>
          <p:cNvCxnSpPr>
            <a:cxnSpLocks/>
            <a:stCxn id="61" idx="2"/>
            <a:endCxn id="40" idx="1"/>
          </p:cNvCxnSpPr>
          <p:nvPr/>
        </p:nvCxnSpPr>
        <p:spPr>
          <a:xfrm rot="16200000" flipH="1">
            <a:off x="8441247" y="4017547"/>
            <a:ext cx="795310" cy="2388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F6DF045-4B94-7A27-3FC4-7D6679C17FF4}"/>
              </a:ext>
            </a:extLst>
          </p:cNvPr>
          <p:cNvSpPr txBox="1"/>
          <p:nvPr/>
        </p:nvSpPr>
        <p:spPr>
          <a:xfrm>
            <a:off x="8501021" y="4841300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; Open R&amp;D</a:t>
            </a:r>
          </a:p>
        </p:txBody>
      </p:sp>
    </p:spTree>
    <p:extLst>
      <p:ext uri="{BB962C8B-B14F-4D97-AF65-F5344CB8AC3E}">
        <p14:creationId xmlns:p14="http://schemas.microsoft.com/office/powerpoint/2010/main" val="3486545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DF63E7-22E8-7796-75DC-C360A7DA8D02}"/>
              </a:ext>
            </a:extLst>
          </p:cNvPr>
          <p:cNvSpPr/>
          <p:nvPr/>
        </p:nvSpPr>
        <p:spPr>
          <a:xfrm>
            <a:off x="1112367" y="1485401"/>
            <a:ext cx="10070980" cy="2566213"/>
          </a:xfrm>
          <a:prstGeom prst="roundRect">
            <a:avLst>
              <a:gd name="adj" fmla="val 89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E53880-FC73-F0CD-666E-4A3B2125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0211D4-87B7-F3C7-5735-21FD5C362F25}"/>
              </a:ext>
            </a:extLst>
          </p:cNvPr>
          <p:cNvSpPr txBox="1"/>
          <p:nvPr/>
        </p:nvSpPr>
        <p:spPr>
          <a:xfrm>
            <a:off x="650447" y="669305"/>
            <a:ext cx="5299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R&amp;D eco-System ; </a:t>
            </a:r>
            <a:r>
              <a:rPr lang="en-US" altLang="ko-KR" dirty="0"/>
              <a:t>as a Sustainable Object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BD09C-0111-ACBB-7F45-8DA653C7B1D5}"/>
              </a:ext>
            </a:extLst>
          </p:cNvPr>
          <p:cNvSpPr txBox="1"/>
          <p:nvPr/>
        </p:nvSpPr>
        <p:spPr>
          <a:xfrm>
            <a:off x="2398378" y="1722559"/>
            <a:ext cx="1117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Intelligence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142F4-DC36-C16F-90CD-B77E0845B15E}"/>
              </a:ext>
            </a:extLst>
          </p:cNvPr>
          <p:cNvSpPr txBox="1"/>
          <p:nvPr/>
        </p:nvSpPr>
        <p:spPr>
          <a:xfrm>
            <a:off x="1587833" y="2398164"/>
            <a:ext cx="84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Strategy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EECA2-35E7-1187-C510-80B0769D21B5}"/>
              </a:ext>
            </a:extLst>
          </p:cNvPr>
          <p:cNvSpPr txBox="1"/>
          <p:nvPr/>
        </p:nvSpPr>
        <p:spPr>
          <a:xfrm>
            <a:off x="3032655" y="2398164"/>
            <a:ext cx="1151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Project Plan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AFF49E-5C4E-9D6B-CF51-6C9C2003544B}"/>
              </a:ext>
            </a:extLst>
          </p:cNvPr>
          <p:cNvSpPr txBox="1"/>
          <p:nvPr/>
        </p:nvSpPr>
        <p:spPr>
          <a:xfrm>
            <a:off x="8997493" y="1930435"/>
            <a:ext cx="1909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Repository(History, Knowledge, ..)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41163F-9F75-DCDD-1EEA-15AE20117B00}"/>
              </a:ext>
            </a:extLst>
          </p:cNvPr>
          <p:cNvSpPr txBox="1"/>
          <p:nvPr/>
        </p:nvSpPr>
        <p:spPr>
          <a:xfrm>
            <a:off x="2025157" y="4193238"/>
            <a:ext cx="1657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CEO, CTO, C-Level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1A6FEA-2EA4-4308-9631-8F48C5FD6486}"/>
              </a:ext>
            </a:extLst>
          </p:cNvPr>
          <p:cNvSpPr txBox="1"/>
          <p:nvPr/>
        </p:nvSpPr>
        <p:spPr>
          <a:xfrm>
            <a:off x="6809156" y="4193238"/>
            <a:ext cx="975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Employee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4CEFBA-5769-27F0-73FF-7506083950F5}"/>
              </a:ext>
            </a:extLst>
          </p:cNvPr>
          <p:cNvSpPr txBox="1"/>
          <p:nvPr/>
        </p:nvSpPr>
        <p:spPr>
          <a:xfrm>
            <a:off x="3732347" y="4791939"/>
            <a:ext cx="2716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Board of Directors/Shareholder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6E93C0-5EB4-B536-106D-15913E4443A8}"/>
              </a:ext>
            </a:extLst>
          </p:cNvPr>
          <p:cNvSpPr txBox="1"/>
          <p:nvPr/>
        </p:nvSpPr>
        <p:spPr>
          <a:xfrm>
            <a:off x="9009831" y="2577597"/>
            <a:ext cx="1896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Outsourcing Vendor List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88A04C-39EC-B2BF-3507-5B8A54894C75}"/>
              </a:ext>
            </a:extLst>
          </p:cNvPr>
          <p:cNvSpPr txBox="1"/>
          <p:nvPr/>
        </p:nvSpPr>
        <p:spPr>
          <a:xfrm>
            <a:off x="5223464" y="2086756"/>
            <a:ext cx="2581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Execution(Action Plan/Actual)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5F47AE-A0C8-0B1C-A05D-97378E227A4B}"/>
              </a:ext>
            </a:extLst>
          </p:cNvPr>
          <p:cNvSpPr txBox="1"/>
          <p:nvPr/>
        </p:nvSpPr>
        <p:spPr>
          <a:xfrm>
            <a:off x="6404328" y="2391019"/>
            <a:ext cx="1318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Insourcing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7BCD5F-F75C-6827-8BF5-FA1055D6CA61}"/>
              </a:ext>
            </a:extLst>
          </p:cNvPr>
          <p:cNvSpPr txBox="1"/>
          <p:nvPr/>
        </p:nvSpPr>
        <p:spPr>
          <a:xfrm>
            <a:off x="6404328" y="2728431"/>
            <a:ext cx="1472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Outsourcing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60534-AF17-C53F-7A30-C211EEF1CE4B}"/>
              </a:ext>
            </a:extLst>
          </p:cNvPr>
          <p:cNvSpPr txBox="1"/>
          <p:nvPr/>
        </p:nvSpPr>
        <p:spPr>
          <a:xfrm>
            <a:off x="5312896" y="2575685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M&amp;A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2062A8-7B42-923D-A593-9999A15163EC}"/>
              </a:ext>
            </a:extLst>
          </p:cNvPr>
          <p:cNvSpPr txBox="1"/>
          <p:nvPr/>
        </p:nvSpPr>
        <p:spPr>
          <a:xfrm>
            <a:off x="4359828" y="1568600"/>
            <a:ext cx="36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bg1">
                    <a:lumMod val="75000"/>
                  </a:schemeClr>
                </a:solidFill>
              </a:rPr>
              <a:t>Policy, Process, Rule, Procedure</a:t>
            </a:r>
            <a:endParaRPr lang="ko-KR" altLang="en-US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7D1452-D777-58EE-4D8C-5F57688B9439}"/>
              </a:ext>
            </a:extLst>
          </p:cNvPr>
          <p:cNvSpPr txBox="1"/>
          <p:nvPr/>
        </p:nvSpPr>
        <p:spPr>
          <a:xfrm>
            <a:off x="2082696" y="3604611"/>
            <a:ext cx="1542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Decision Making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269828-6679-CFF4-CF10-0E6F8856D238}"/>
              </a:ext>
            </a:extLst>
          </p:cNvPr>
          <p:cNvSpPr txBox="1"/>
          <p:nvPr/>
        </p:nvSpPr>
        <p:spPr>
          <a:xfrm>
            <a:off x="4116535" y="3432283"/>
            <a:ext cx="1881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/>
              <a:t>Evaluation &amp; Reward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445B93-E467-D9ED-069D-9CA5F89F5C26}"/>
              </a:ext>
            </a:extLst>
          </p:cNvPr>
          <p:cNvSpPr txBox="1"/>
          <p:nvPr/>
        </p:nvSpPr>
        <p:spPr>
          <a:xfrm>
            <a:off x="6449646" y="3588595"/>
            <a:ext cx="1682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Assign Role &amp; Job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643D96-B29C-BE9F-E045-921509316363}"/>
              </a:ext>
            </a:extLst>
          </p:cNvPr>
          <p:cNvSpPr txBox="1"/>
          <p:nvPr/>
        </p:nvSpPr>
        <p:spPr>
          <a:xfrm>
            <a:off x="823045" y="5428610"/>
            <a:ext cx="4796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 err="1"/>
              <a:t>암묵지</a:t>
            </a:r>
            <a:r>
              <a:rPr lang="en-US" altLang="ko-KR" sz="1400" dirty="0"/>
              <a:t>(Tacit Knowledge)-&gt;</a:t>
            </a:r>
            <a:r>
              <a:rPr lang="ko-KR" altLang="en-US" sz="1400" dirty="0"/>
              <a:t>형식지</a:t>
            </a:r>
            <a:r>
              <a:rPr lang="en-US" altLang="ko-KR" sz="1400" dirty="0"/>
              <a:t>(Explicit Knowledge)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4FD7D7-D652-3BF6-6730-450C044F6AEB}"/>
              </a:ext>
            </a:extLst>
          </p:cNvPr>
          <p:cNvSpPr txBox="1"/>
          <p:nvPr/>
        </p:nvSpPr>
        <p:spPr>
          <a:xfrm>
            <a:off x="5885084" y="5782553"/>
            <a:ext cx="214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과제</a:t>
            </a:r>
            <a:r>
              <a:rPr lang="en-US" altLang="ko-KR" sz="1400" dirty="0"/>
              <a:t>/</a:t>
            </a:r>
            <a:r>
              <a:rPr lang="ko-KR" altLang="en-US" sz="1400" dirty="0"/>
              <a:t>사업화 평가</a:t>
            </a:r>
            <a:r>
              <a:rPr lang="en-US" altLang="ko-KR" sz="1400" dirty="0"/>
              <a:t>/</a:t>
            </a:r>
            <a:r>
              <a:rPr lang="ko-KR" altLang="en-US" sz="1400" dirty="0"/>
              <a:t>보상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442063D-8B92-8D4C-C5A5-671A132C2D25}"/>
              </a:ext>
            </a:extLst>
          </p:cNvPr>
          <p:cNvSpPr/>
          <p:nvPr/>
        </p:nvSpPr>
        <p:spPr>
          <a:xfrm>
            <a:off x="1496362" y="2349180"/>
            <a:ext cx="2879825" cy="392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3C4FDBA-88CC-F4B9-6B91-59AC417A1D5A}"/>
              </a:ext>
            </a:extLst>
          </p:cNvPr>
          <p:cNvSpPr/>
          <p:nvPr/>
        </p:nvSpPr>
        <p:spPr>
          <a:xfrm>
            <a:off x="5060677" y="2040513"/>
            <a:ext cx="3252247" cy="1026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1417D5A-BEFB-98D6-91E2-DF95FA9BF558}"/>
              </a:ext>
            </a:extLst>
          </p:cNvPr>
          <p:cNvSpPr/>
          <p:nvPr/>
        </p:nvSpPr>
        <p:spPr>
          <a:xfrm>
            <a:off x="8918877" y="1823672"/>
            <a:ext cx="2073897" cy="1730238"/>
          </a:xfrm>
          <a:prstGeom prst="roundRect">
            <a:avLst>
              <a:gd name="adj" fmla="val 108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FE29665-2B5B-44DC-0FE1-C11A4702B60C}"/>
              </a:ext>
            </a:extLst>
          </p:cNvPr>
          <p:cNvSpPr/>
          <p:nvPr/>
        </p:nvSpPr>
        <p:spPr>
          <a:xfrm>
            <a:off x="2337847" y="1704975"/>
            <a:ext cx="1291059" cy="392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화살표: 왼쪽/오른쪽 11">
            <a:extLst>
              <a:ext uri="{FF2B5EF4-FFF2-40B4-BE49-F238E27FC236}">
                <a16:creationId xmlns:a16="http://schemas.microsoft.com/office/drawing/2014/main" id="{BC92D035-9A56-BE2E-FBC4-B70B2D71EE9D}"/>
              </a:ext>
            </a:extLst>
          </p:cNvPr>
          <p:cNvSpPr/>
          <p:nvPr/>
        </p:nvSpPr>
        <p:spPr>
          <a:xfrm>
            <a:off x="8433293" y="2464153"/>
            <a:ext cx="383398" cy="2279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4E3D6D-9C5B-A3FA-D565-92B4294385CD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436463" y="2552053"/>
            <a:ext cx="596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A16C5AE-6513-A56C-2297-AE5288A4DEE4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>
            <a:off x="4184573" y="2552053"/>
            <a:ext cx="876104" cy="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E344667B-5260-004D-1FD8-9421E691E1B7}"/>
              </a:ext>
            </a:extLst>
          </p:cNvPr>
          <p:cNvSpPr/>
          <p:nvPr/>
        </p:nvSpPr>
        <p:spPr>
          <a:xfrm>
            <a:off x="2737318" y="2187406"/>
            <a:ext cx="458369" cy="11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05E17CD-25C9-F153-9FCF-08D990503401}"/>
              </a:ext>
            </a:extLst>
          </p:cNvPr>
          <p:cNvCxnSpPr>
            <a:cxnSpLocks/>
            <a:stCxn id="33" idx="2"/>
            <a:endCxn id="3" idx="2"/>
          </p:cNvCxnSpPr>
          <p:nvPr/>
        </p:nvCxnSpPr>
        <p:spPr>
          <a:xfrm rot="5400000" flipH="1">
            <a:off x="4648887" y="1029072"/>
            <a:ext cx="325301" cy="3750526"/>
          </a:xfrm>
          <a:prstGeom prst="bentConnector3">
            <a:avLst>
              <a:gd name="adj1" fmla="val -70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E77AC5A-2C72-D3AB-30AD-5310EBDF6BDB}"/>
              </a:ext>
            </a:extLst>
          </p:cNvPr>
          <p:cNvCxnSpPr/>
          <p:nvPr/>
        </p:nvCxnSpPr>
        <p:spPr>
          <a:xfrm>
            <a:off x="9660511" y="3321176"/>
            <a:ext cx="520566" cy="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4E7B663-B747-F934-2B9A-16A556CB5133}"/>
              </a:ext>
            </a:extLst>
          </p:cNvPr>
          <p:cNvSpPr txBox="1"/>
          <p:nvPr/>
        </p:nvSpPr>
        <p:spPr>
          <a:xfrm>
            <a:off x="823045" y="5785237"/>
            <a:ext cx="2752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Intelligence; Risk/Opportunity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0D9356D-1519-B7B7-6CF9-601A2B8D5418}"/>
              </a:ext>
            </a:extLst>
          </p:cNvPr>
          <p:cNvSpPr txBox="1"/>
          <p:nvPr/>
        </p:nvSpPr>
        <p:spPr>
          <a:xfrm>
            <a:off x="5885084" y="5434597"/>
            <a:ext cx="1374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MZ</a:t>
            </a:r>
            <a:r>
              <a:rPr lang="ko-KR" altLang="en-US" sz="1400" dirty="0"/>
              <a:t>세대 관리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B333B5-E5BD-F36E-7894-847C40A3987D}"/>
              </a:ext>
            </a:extLst>
          </p:cNvPr>
          <p:cNvCxnSpPr>
            <a:stCxn id="20" idx="0"/>
            <a:endCxn id="19" idx="2"/>
          </p:cNvCxnSpPr>
          <p:nvPr/>
        </p:nvCxnSpPr>
        <p:spPr>
          <a:xfrm flipV="1">
            <a:off x="5090508" y="4501015"/>
            <a:ext cx="2206442" cy="29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9EAF686-C9D6-D184-3E76-E15BFB9BFC5D}"/>
              </a:ext>
            </a:extLst>
          </p:cNvPr>
          <p:cNvCxnSpPr>
            <a:stCxn id="20" idx="0"/>
            <a:endCxn id="18" idx="2"/>
          </p:cNvCxnSpPr>
          <p:nvPr/>
        </p:nvCxnSpPr>
        <p:spPr>
          <a:xfrm flipH="1" flipV="1">
            <a:off x="2854134" y="4501015"/>
            <a:ext cx="2236374" cy="29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892D322-4BF7-990C-86F5-FC33462A2A3D}"/>
              </a:ext>
            </a:extLst>
          </p:cNvPr>
          <p:cNvCxnSpPr>
            <a:cxnSpLocks/>
            <a:stCxn id="18" idx="0"/>
            <a:endCxn id="28" idx="2"/>
          </p:cNvCxnSpPr>
          <p:nvPr/>
        </p:nvCxnSpPr>
        <p:spPr>
          <a:xfrm flipH="1" flipV="1">
            <a:off x="2853901" y="3912388"/>
            <a:ext cx="233" cy="280850"/>
          </a:xfrm>
          <a:prstGeom prst="straightConnector1">
            <a:avLst/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9F58A0F-6A11-05AA-8C06-55D01B6B9C59}"/>
              </a:ext>
            </a:extLst>
          </p:cNvPr>
          <p:cNvCxnSpPr>
            <a:stCxn id="19" idx="0"/>
            <a:endCxn id="30" idx="2"/>
          </p:cNvCxnSpPr>
          <p:nvPr/>
        </p:nvCxnSpPr>
        <p:spPr>
          <a:xfrm flipH="1" flipV="1">
            <a:off x="7290966" y="3896372"/>
            <a:ext cx="5984" cy="296866"/>
          </a:xfrm>
          <a:prstGeom prst="straightConnector1">
            <a:avLst/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A5C9A5B-BDF9-9F53-8763-55B084267475}"/>
              </a:ext>
            </a:extLst>
          </p:cNvPr>
          <p:cNvCxnSpPr>
            <a:cxnSpLocks/>
            <a:stCxn id="20" idx="0"/>
            <a:endCxn id="29" idx="2"/>
          </p:cNvCxnSpPr>
          <p:nvPr/>
        </p:nvCxnSpPr>
        <p:spPr>
          <a:xfrm flipH="1" flipV="1">
            <a:off x="5057498" y="3740060"/>
            <a:ext cx="33010" cy="1051879"/>
          </a:xfrm>
          <a:prstGeom prst="straightConnector1">
            <a:avLst/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4EF23FA-54A3-BE1D-26E8-F13CDFC2B44C}"/>
              </a:ext>
            </a:extLst>
          </p:cNvPr>
          <p:cNvSpPr txBox="1"/>
          <p:nvPr/>
        </p:nvSpPr>
        <p:spPr>
          <a:xfrm>
            <a:off x="8573761" y="5428610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** </a:t>
            </a:r>
            <a:r>
              <a:rPr lang="ko-KR" altLang="en-US" sz="1400" dirty="0"/>
              <a:t>사례 </a:t>
            </a:r>
            <a:r>
              <a:rPr lang="en-US" altLang="ko-KR" sz="1400" dirty="0"/>
              <a:t>; Check List </a:t>
            </a:r>
            <a:r>
              <a:rPr lang="ko-KR" altLang="en-US" sz="1400" dirty="0"/>
              <a:t>관리</a:t>
            </a:r>
            <a:endParaRPr lang="en-US" altLang="ko-KR" sz="1400" dirty="0"/>
          </a:p>
          <a:p>
            <a:pPr marL="228600" indent="-228600"/>
            <a:r>
              <a:rPr lang="en-US" altLang="ko-KR" sz="1400" dirty="0"/>
              <a:t>   </a:t>
            </a:r>
            <a:r>
              <a:rPr lang="en-US" altLang="ko-KR" sz="1200" dirty="0"/>
              <a:t>(30</a:t>
            </a:r>
            <a:r>
              <a:rPr lang="ko-KR" altLang="en-US" sz="1200" dirty="0"/>
              <a:t>점</a:t>
            </a:r>
            <a:r>
              <a:rPr lang="en-US" altLang="ko-KR" sz="1200" dirty="0"/>
              <a:t>/70</a:t>
            </a:r>
            <a:r>
              <a:rPr lang="ko-KR" altLang="en-US" sz="1200" dirty="0"/>
              <a:t>점</a:t>
            </a:r>
            <a:r>
              <a:rPr lang="en-US" altLang="ko-KR" sz="1200" dirty="0"/>
              <a:t>, </a:t>
            </a:r>
            <a:r>
              <a:rPr lang="ko-KR" altLang="en-US" sz="1200" dirty="0"/>
              <a:t>근무시간</a:t>
            </a:r>
            <a:r>
              <a:rPr lang="en-US" altLang="ko-KR" sz="1200" dirty="0"/>
              <a:t>/</a:t>
            </a:r>
            <a:r>
              <a:rPr lang="ko-KR" altLang="en-US" sz="1200" dirty="0"/>
              <a:t>생산성</a:t>
            </a:r>
            <a:r>
              <a:rPr lang="en-US" altLang="ko-KR" sz="1200" dirty="0"/>
              <a:t>, </a:t>
            </a:r>
            <a:r>
              <a:rPr lang="ko-KR" altLang="en-US" sz="1200" dirty="0"/>
              <a:t>워라밸</a:t>
            </a:r>
            <a:r>
              <a:rPr lang="en-US" altLang="ko-KR" sz="1200" dirty="0"/>
              <a:t>/</a:t>
            </a:r>
            <a:r>
              <a:rPr lang="ko-KR" altLang="en-US" sz="1200" dirty="0"/>
              <a:t>전문성</a:t>
            </a:r>
            <a:r>
              <a:rPr lang="en-US" altLang="ko-KR" sz="1200" dirty="0"/>
              <a:t>, </a:t>
            </a:r>
            <a:r>
              <a:rPr lang="ko-KR" altLang="en-US" sz="1200" dirty="0"/>
              <a:t>지식축적</a:t>
            </a:r>
            <a:r>
              <a:rPr lang="en-US" altLang="ko-KR" sz="1200" dirty="0"/>
              <a:t>)</a:t>
            </a:r>
            <a:endParaRPr lang="ko-KR" altLang="en-US" sz="1400" dirty="0"/>
          </a:p>
        </p:txBody>
      </p:sp>
      <p:sp>
        <p:nvSpPr>
          <p:cNvPr id="42" name="실행 단추: 앞으로 또는 다음으로 이동 4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2672A2A-7BDB-E9E9-070C-DB685C4D3DE6}"/>
              </a:ext>
            </a:extLst>
          </p:cNvPr>
          <p:cNvSpPr/>
          <p:nvPr/>
        </p:nvSpPr>
        <p:spPr>
          <a:xfrm>
            <a:off x="10577105" y="669305"/>
            <a:ext cx="820132" cy="575035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D538C1C-3975-AE93-5C67-4F244A035EC3}"/>
              </a:ext>
            </a:extLst>
          </p:cNvPr>
          <p:cNvSpPr/>
          <p:nvPr/>
        </p:nvSpPr>
        <p:spPr>
          <a:xfrm>
            <a:off x="823045" y="1447692"/>
            <a:ext cx="10684400" cy="3705333"/>
          </a:xfrm>
          <a:prstGeom prst="roundRect">
            <a:avLst>
              <a:gd name="adj" fmla="val 6656"/>
            </a:avLst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642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BB9E3-2F30-C8FB-B5F0-CA490886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54CAB-472E-EFC9-105B-1C0C5D6CDBDC}"/>
              </a:ext>
            </a:extLst>
          </p:cNvPr>
          <p:cNvSpPr txBox="1"/>
          <p:nvPr/>
        </p:nvSpPr>
        <p:spPr>
          <a:xfrm>
            <a:off x="1724725" y="1613548"/>
            <a:ext cx="4996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Project Definition in</a:t>
            </a:r>
            <a:r>
              <a:rPr lang="ko-KR" altLang="en-US" sz="1600" dirty="0"/>
              <a:t> </a:t>
            </a:r>
            <a:r>
              <a:rPr lang="en-US" altLang="ko-KR" sz="1600" dirty="0"/>
              <a:t>PMI ; Temporary &amp; Unique 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91DCF-1122-E9ED-DD57-39976E57148B}"/>
              </a:ext>
            </a:extLst>
          </p:cNvPr>
          <p:cNvSpPr txBox="1"/>
          <p:nvPr/>
        </p:nvSpPr>
        <p:spPr>
          <a:xfrm>
            <a:off x="647914" y="656174"/>
            <a:ext cx="4967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Basic</a:t>
            </a:r>
            <a:r>
              <a:rPr lang="ko-KR" altLang="en-US" sz="2400" dirty="0"/>
              <a:t> </a:t>
            </a:r>
            <a:r>
              <a:rPr lang="en-US" altLang="ko-KR" sz="2400" dirty="0"/>
              <a:t>Understanding</a:t>
            </a:r>
            <a:r>
              <a:rPr lang="ko-KR" altLang="en-US" sz="2400" dirty="0"/>
              <a:t> </a:t>
            </a:r>
            <a:r>
              <a:rPr lang="en-US" altLang="ko-KR" sz="2400" dirty="0"/>
              <a:t>;</a:t>
            </a:r>
            <a:r>
              <a:rPr lang="ko-KR" altLang="en-US" sz="2400" dirty="0"/>
              <a:t> </a:t>
            </a:r>
            <a:r>
              <a:rPr lang="en-US" altLang="ko-KR" sz="1600" dirty="0"/>
              <a:t>R&amp;D Project </a:t>
            </a:r>
            <a:r>
              <a:rPr lang="ko-KR" altLang="en-US" sz="1600" dirty="0"/>
              <a:t>속성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79722C-AC6D-6AEE-8C59-D663CFA9C870}"/>
              </a:ext>
            </a:extLst>
          </p:cNvPr>
          <p:cNvSpPr txBox="1"/>
          <p:nvPr/>
        </p:nvSpPr>
        <p:spPr>
          <a:xfrm>
            <a:off x="2584838" y="2800606"/>
            <a:ext cx="4305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Routine Work(Target) vs</a:t>
            </a:r>
            <a:r>
              <a:rPr lang="ko-KR" altLang="en-US" sz="1400" dirty="0"/>
              <a:t> </a:t>
            </a:r>
            <a:r>
              <a:rPr lang="en-US" altLang="ko-KR" sz="1400" dirty="0"/>
              <a:t>Project(Plan/Schedule)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131A1-AC55-04BC-AB80-03CE2786ECB9}"/>
              </a:ext>
            </a:extLst>
          </p:cNvPr>
          <p:cNvSpPr txBox="1"/>
          <p:nvPr/>
        </p:nvSpPr>
        <p:spPr>
          <a:xfrm>
            <a:off x="1724725" y="2258623"/>
            <a:ext cx="2002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Project Attribute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5C16B-E7CE-80E6-0C10-0C82BC7F816C}"/>
              </a:ext>
            </a:extLst>
          </p:cNvPr>
          <p:cNvSpPr txBox="1"/>
          <p:nvPr/>
        </p:nvSpPr>
        <p:spPr>
          <a:xfrm>
            <a:off x="2584838" y="3233424"/>
            <a:ext cx="764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수주형</a:t>
            </a:r>
            <a:r>
              <a:rPr lang="en-US" altLang="ko-KR" sz="1400" dirty="0"/>
              <a:t>(</a:t>
            </a:r>
            <a:r>
              <a:rPr lang="ko-KR" altLang="en-US" sz="1400" dirty="0"/>
              <a:t>건설</a:t>
            </a:r>
            <a:r>
              <a:rPr lang="en-US" altLang="ko-KR" sz="1400" dirty="0"/>
              <a:t>, </a:t>
            </a:r>
            <a:r>
              <a:rPr lang="ko-KR" altLang="en-US" sz="1400" dirty="0"/>
              <a:t>조선 </a:t>
            </a:r>
            <a:r>
              <a:rPr lang="en-US" altLang="ko-KR" sz="1400" dirty="0"/>
              <a:t>; QCD) Project vs</a:t>
            </a:r>
            <a:r>
              <a:rPr lang="ko-KR" altLang="en-US" sz="1400" dirty="0"/>
              <a:t> </a:t>
            </a:r>
            <a:r>
              <a:rPr lang="en-US" altLang="ko-KR" sz="1400" dirty="0"/>
              <a:t>R&amp;D(Outcome; Product/Technology/Service) Project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E80D0-2E7A-531D-8C1D-C1230C8AA4B9}"/>
              </a:ext>
            </a:extLst>
          </p:cNvPr>
          <p:cNvSpPr txBox="1"/>
          <p:nvPr/>
        </p:nvSpPr>
        <p:spPr>
          <a:xfrm>
            <a:off x="2584838" y="3668497"/>
            <a:ext cx="381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Research Project vs</a:t>
            </a:r>
            <a:r>
              <a:rPr lang="ko-KR" altLang="en-US" sz="1400" dirty="0"/>
              <a:t> </a:t>
            </a:r>
            <a:r>
              <a:rPr lang="en-US" altLang="ko-KR" sz="1400" dirty="0"/>
              <a:t>Development Project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26F920-35F9-22D4-192A-2288F9167AE0}"/>
              </a:ext>
            </a:extLst>
          </p:cNvPr>
          <p:cNvSpPr txBox="1"/>
          <p:nvPr/>
        </p:nvSpPr>
        <p:spPr>
          <a:xfrm>
            <a:off x="2584838" y="4101585"/>
            <a:ext cx="429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규모</a:t>
            </a:r>
            <a:r>
              <a:rPr lang="en-US" altLang="ko-KR" sz="1400" dirty="0"/>
              <a:t>(</a:t>
            </a:r>
            <a:r>
              <a:rPr lang="ko-KR" altLang="en-US" sz="1400" dirty="0"/>
              <a:t>참여인력</a:t>
            </a:r>
            <a:r>
              <a:rPr lang="en-US" altLang="ko-KR" sz="1400" dirty="0"/>
              <a:t>/</a:t>
            </a:r>
            <a:r>
              <a:rPr lang="ko-KR" altLang="en-US" sz="1400" dirty="0"/>
              <a:t>기간</a:t>
            </a:r>
            <a:r>
              <a:rPr lang="en-US" altLang="ko-KR" sz="1400" dirty="0"/>
              <a:t>, Full/Part Time, </a:t>
            </a:r>
            <a:r>
              <a:rPr lang="ko-KR" altLang="en-US" sz="1400" dirty="0"/>
              <a:t>전문</a:t>
            </a:r>
            <a:r>
              <a:rPr lang="en-US" altLang="ko-KR" sz="1400" dirty="0"/>
              <a:t> PCM) 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5F920E-F35C-2E9E-A717-5ED5C0A8D7EB}"/>
              </a:ext>
            </a:extLst>
          </p:cNvPr>
          <p:cNvSpPr txBox="1"/>
          <p:nvPr/>
        </p:nvSpPr>
        <p:spPr>
          <a:xfrm>
            <a:off x="2584838" y="5512524"/>
            <a:ext cx="6641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Strategy,</a:t>
            </a:r>
            <a:r>
              <a:rPr lang="ko-KR" altLang="en-US" sz="1400" dirty="0"/>
              <a:t> </a:t>
            </a:r>
            <a:r>
              <a:rPr lang="en-US" altLang="ko-KR" sz="1400" dirty="0"/>
              <a:t>PRM,</a:t>
            </a:r>
            <a:r>
              <a:rPr lang="ko-KR" altLang="en-US" sz="1400" dirty="0"/>
              <a:t> </a:t>
            </a:r>
            <a:r>
              <a:rPr lang="en-US" altLang="ko-KR" sz="1400" dirty="0"/>
              <a:t>TRM</a:t>
            </a:r>
            <a:r>
              <a:rPr lang="ko-KR" altLang="en-US" sz="1400" dirty="0"/>
              <a:t>과의 </a:t>
            </a:r>
            <a:r>
              <a:rPr lang="en-US" altLang="ko-KR" sz="1400" dirty="0"/>
              <a:t>Alignment , Project Hierarchy (Level, </a:t>
            </a:r>
            <a:r>
              <a:rPr lang="ko-KR" altLang="en-US" sz="1400" dirty="0"/>
              <a:t>년차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), …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894DF5-6923-CD99-774A-96EA6C3BCDD0}"/>
              </a:ext>
            </a:extLst>
          </p:cNvPr>
          <p:cNvSpPr txBox="1"/>
          <p:nvPr/>
        </p:nvSpPr>
        <p:spPr>
          <a:xfrm>
            <a:off x="1724725" y="4697164"/>
            <a:ext cx="162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R&amp;D Project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C89775-ED4C-DECE-7C58-30A60E4C5403}"/>
              </a:ext>
            </a:extLst>
          </p:cNvPr>
          <p:cNvSpPr txBox="1"/>
          <p:nvPr/>
        </p:nvSpPr>
        <p:spPr>
          <a:xfrm>
            <a:off x="2584838" y="5125209"/>
            <a:ext cx="6118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유형 </a:t>
            </a:r>
            <a:r>
              <a:rPr lang="en-US" altLang="ko-KR" sz="1400" dirty="0"/>
              <a:t>; Research, Development, Feasibility, Outsourcing, M&amp;A, X&amp;D</a:t>
            </a:r>
            <a:r>
              <a:rPr lang="ko-KR" altLang="en-US" sz="1400" dirty="0"/>
              <a:t> 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78773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BB9E3-2F30-C8FB-B5F0-CA490886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54CAB-472E-EFC9-105B-1C0C5D6CDBDC}"/>
              </a:ext>
            </a:extLst>
          </p:cNvPr>
          <p:cNvSpPr txBox="1"/>
          <p:nvPr/>
        </p:nvSpPr>
        <p:spPr>
          <a:xfrm>
            <a:off x="1140264" y="4328460"/>
            <a:ext cx="2561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Project </a:t>
            </a:r>
            <a:r>
              <a:rPr lang="ko-KR" altLang="en-US" sz="1600" dirty="0"/>
              <a:t>관리 </a:t>
            </a:r>
            <a:r>
              <a:rPr lang="en-US" altLang="ko-KR" sz="1600" dirty="0"/>
              <a:t>IT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79722C-AC6D-6AEE-8C59-D663CFA9C870}"/>
              </a:ext>
            </a:extLst>
          </p:cNvPr>
          <p:cNvSpPr txBox="1"/>
          <p:nvPr/>
        </p:nvSpPr>
        <p:spPr>
          <a:xfrm>
            <a:off x="1869748" y="1820217"/>
            <a:ext cx="6985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전략 </a:t>
            </a:r>
            <a:r>
              <a:rPr lang="en-US" altLang="ko-KR" sz="1400" dirty="0"/>
              <a:t>Level ; Risk &amp; Return, Hierarchy(Strategy/PRM/TRM,..), Portfolio Analysis, ….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131A1-AC55-04BC-AB80-03CE2786ECB9}"/>
              </a:ext>
            </a:extLst>
          </p:cNvPr>
          <p:cNvSpPr txBox="1"/>
          <p:nvPr/>
        </p:nvSpPr>
        <p:spPr>
          <a:xfrm>
            <a:off x="1140264" y="1410212"/>
            <a:ext cx="207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Project </a:t>
            </a:r>
            <a:r>
              <a:rPr lang="ko-KR" altLang="en-US" sz="1600" dirty="0"/>
              <a:t>관리</a:t>
            </a:r>
            <a:r>
              <a:rPr lang="en-US" altLang="ko-KR" sz="1600" dirty="0"/>
              <a:t> </a:t>
            </a:r>
            <a:r>
              <a:rPr lang="ko-KR" altLang="en-US" sz="1600" dirty="0"/>
              <a:t>항목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98FD30-9805-3BC4-15B1-47AC05DE2A4B}"/>
              </a:ext>
            </a:extLst>
          </p:cNvPr>
          <p:cNvSpPr txBox="1"/>
          <p:nvPr/>
        </p:nvSpPr>
        <p:spPr>
          <a:xfrm>
            <a:off x="1869748" y="2182795"/>
            <a:ext cx="4135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Project Level</a:t>
            </a:r>
            <a:r>
              <a:rPr lang="ko-KR" altLang="en-US" sz="1400" dirty="0"/>
              <a:t> </a:t>
            </a:r>
            <a:r>
              <a:rPr lang="en-US" altLang="ko-KR" sz="1400" dirty="0"/>
              <a:t>; </a:t>
            </a:r>
            <a:r>
              <a:rPr lang="ko-KR" altLang="en-US" sz="1400" dirty="0"/>
              <a:t>일정</a:t>
            </a:r>
            <a:r>
              <a:rPr lang="en-US" altLang="ko-KR" sz="1400" dirty="0"/>
              <a:t>, </a:t>
            </a:r>
            <a:r>
              <a:rPr lang="ko-KR" altLang="en-US" sz="1400" dirty="0"/>
              <a:t>연구비</a:t>
            </a:r>
            <a:r>
              <a:rPr lang="en-US" altLang="ko-KR" sz="1400" dirty="0"/>
              <a:t>, </a:t>
            </a:r>
            <a:r>
              <a:rPr lang="ko-KR" altLang="en-US" sz="1400" dirty="0"/>
              <a:t>인력</a:t>
            </a:r>
            <a:r>
              <a:rPr lang="en-US" altLang="ko-KR" sz="1400" dirty="0"/>
              <a:t>, </a:t>
            </a:r>
            <a:r>
              <a:rPr lang="ko-KR" altLang="en-US" sz="1400" dirty="0"/>
              <a:t>산출물</a:t>
            </a:r>
            <a:r>
              <a:rPr lang="en-US" altLang="ko-KR" sz="1400" dirty="0"/>
              <a:t>, … 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DA741C-ECC2-3454-D39C-CFE6BDDBA0FE}"/>
              </a:ext>
            </a:extLst>
          </p:cNvPr>
          <p:cNvSpPr txBox="1"/>
          <p:nvPr/>
        </p:nvSpPr>
        <p:spPr>
          <a:xfrm>
            <a:off x="1854399" y="3058938"/>
            <a:ext cx="7975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일정</a:t>
            </a:r>
            <a:r>
              <a:rPr lang="en-US" altLang="ko-KR" sz="1400" dirty="0"/>
              <a:t>(Time) ; Gantt/Bar Chart, PERT/CPM,</a:t>
            </a:r>
            <a:r>
              <a:rPr lang="ko-KR" altLang="en-US" sz="1400" dirty="0"/>
              <a:t> </a:t>
            </a:r>
            <a:r>
              <a:rPr lang="en-US" altLang="ko-KR" sz="1400" dirty="0"/>
              <a:t>Milestone, Check List, Activity Hierarchy, Visits ..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2CC38-0FEA-0DC6-80F2-F6E77492EDD3}"/>
              </a:ext>
            </a:extLst>
          </p:cNvPr>
          <p:cNvSpPr txBox="1"/>
          <p:nvPr/>
        </p:nvSpPr>
        <p:spPr>
          <a:xfrm>
            <a:off x="1140264" y="2613827"/>
            <a:ext cx="2222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Project </a:t>
            </a:r>
            <a:r>
              <a:rPr lang="ko-KR" altLang="en-US" sz="1600" dirty="0"/>
              <a:t>관리</a:t>
            </a:r>
            <a:r>
              <a:rPr lang="en-US" altLang="ko-KR" sz="1600" dirty="0"/>
              <a:t> </a:t>
            </a:r>
            <a:r>
              <a:rPr lang="ko-KR" altLang="en-US" sz="1600" dirty="0"/>
              <a:t>기술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B14422-4498-42CF-D89D-E8CF20A89C24}"/>
              </a:ext>
            </a:extLst>
          </p:cNvPr>
          <p:cNvSpPr txBox="1"/>
          <p:nvPr/>
        </p:nvSpPr>
        <p:spPr>
          <a:xfrm>
            <a:off x="1854399" y="3473272"/>
            <a:ext cx="9523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비용</a:t>
            </a:r>
            <a:r>
              <a:rPr lang="en-US" altLang="ko-KR" sz="1400" dirty="0"/>
              <a:t>(Cost) ; None, Plan – Lump Sum, </a:t>
            </a:r>
            <a:r>
              <a:rPr lang="ko-KR" altLang="en-US" sz="1400" dirty="0"/>
              <a:t>비목별</a:t>
            </a:r>
            <a:r>
              <a:rPr lang="en-US" altLang="ko-KR" sz="1400" dirty="0"/>
              <a:t>, </a:t>
            </a:r>
            <a:r>
              <a:rPr lang="ko-KR" altLang="en-US" sz="1400" dirty="0"/>
              <a:t>기간별</a:t>
            </a:r>
            <a:r>
              <a:rPr lang="en-US" altLang="ko-KR" sz="1400" dirty="0"/>
              <a:t>/</a:t>
            </a:r>
            <a:r>
              <a:rPr lang="ko-KR" altLang="en-US" sz="1400" dirty="0"/>
              <a:t>비목별</a:t>
            </a:r>
            <a:r>
              <a:rPr lang="en-US" altLang="ko-KR" sz="1400" dirty="0"/>
              <a:t>, Actual</a:t>
            </a:r>
            <a:r>
              <a:rPr lang="ko-KR" altLang="en-US" sz="1400" dirty="0"/>
              <a:t> </a:t>
            </a:r>
            <a:r>
              <a:rPr lang="en-US" altLang="ko-KR" sz="1400" dirty="0"/>
              <a:t>– </a:t>
            </a:r>
            <a:r>
              <a:rPr lang="ko-KR" altLang="en-US" sz="1400" dirty="0"/>
              <a:t>회계 </a:t>
            </a:r>
            <a:r>
              <a:rPr lang="en-US" altLang="ko-KR" sz="1400" dirty="0"/>
              <a:t>Data I/F(</a:t>
            </a:r>
            <a:r>
              <a:rPr lang="ko-KR" altLang="en-US" sz="1400" dirty="0"/>
              <a:t> 회계</a:t>
            </a:r>
            <a:r>
              <a:rPr lang="en-US" altLang="ko-KR" sz="1400" dirty="0"/>
              <a:t>/</a:t>
            </a:r>
            <a:r>
              <a:rPr lang="ko-KR" altLang="en-US" sz="1400" dirty="0"/>
              <a:t>연구 비목 </a:t>
            </a:r>
            <a:r>
              <a:rPr lang="en-US" altLang="ko-KR" sz="1400" dirty="0"/>
              <a:t>Index)..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1E6C9-C807-C32A-3EC3-548BBC8602F7}"/>
              </a:ext>
            </a:extLst>
          </p:cNvPr>
          <p:cNvSpPr txBox="1"/>
          <p:nvPr/>
        </p:nvSpPr>
        <p:spPr>
          <a:xfrm>
            <a:off x="1854399" y="3858047"/>
            <a:ext cx="6595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인력</a:t>
            </a:r>
            <a:r>
              <a:rPr lang="en-US" altLang="ko-KR" sz="1400" dirty="0"/>
              <a:t>(Manpower) ; </a:t>
            </a:r>
            <a:r>
              <a:rPr lang="ko-KR" altLang="en-US" sz="1400" dirty="0"/>
              <a:t>참여자</a:t>
            </a:r>
            <a:r>
              <a:rPr lang="en-US" altLang="ko-KR" sz="1400" dirty="0"/>
              <a:t>, From ~ to, Weight/</a:t>
            </a:r>
            <a:r>
              <a:rPr lang="ko-KR" altLang="en-US" sz="1400" dirty="0"/>
              <a:t>기간</a:t>
            </a:r>
            <a:r>
              <a:rPr lang="en-US" altLang="ko-KR" sz="1400" dirty="0"/>
              <a:t>, </a:t>
            </a:r>
            <a:r>
              <a:rPr lang="ko-KR" altLang="en-US" sz="1400" dirty="0"/>
              <a:t>계획</a:t>
            </a:r>
            <a:r>
              <a:rPr lang="en-US" altLang="ko-KR" sz="1400" dirty="0"/>
              <a:t>/</a:t>
            </a:r>
            <a:r>
              <a:rPr lang="ko-KR" altLang="en-US" sz="1400" dirty="0"/>
              <a:t>실적 </a:t>
            </a:r>
            <a:r>
              <a:rPr lang="en-US" altLang="ko-KR" sz="1400" dirty="0"/>
              <a:t>; MH, MM, ..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E216DF-A8A4-9719-579B-E3F8B0F76D70}"/>
              </a:ext>
            </a:extLst>
          </p:cNvPr>
          <p:cNvSpPr txBox="1"/>
          <p:nvPr/>
        </p:nvSpPr>
        <p:spPr>
          <a:xfrm>
            <a:off x="1854398" y="4773667"/>
            <a:ext cx="82982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Tool #1 ; MS-Project, P3(Primavera Project Planner), Artemis – Project </a:t>
            </a:r>
            <a:r>
              <a:rPr lang="ko-KR" altLang="en-US" sz="1400" dirty="0"/>
              <a:t>관리</a:t>
            </a:r>
            <a:r>
              <a:rPr lang="en-US" altLang="ko-KR" sz="1400" dirty="0"/>
              <a:t>, Scheduler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25600-6780-BEAD-C976-D30CA39C0AFC}"/>
              </a:ext>
            </a:extLst>
          </p:cNvPr>
          <p:cNvSpPr txBox="1"/>
          <p:nvPr/>
        </p:nvSpPr>
        <p:spPr>
          <a:xfrm>
            <a:off x="1816242" y="5549074"/>
            <a:ext cx="8628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Package ; PMS(Project Mgmt System), PLM(Project Lifecycle Mgmt), KMS(Knowledge Mgmt System)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42D6A8-8E19-8366-7E71-FC6F3A0E41EF}"/>
              </a:ext>
            </a:extLst>
          </p:cNvPr>
          <p:cNvSpPr txBox="1"/>
          <p:nvPr/>
        </p:nvSpPr>
        <p:spPr>
          <a:xfrm>
            <a:off x="1854398" y="5178493"/>
            <a:ext cx="8823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Tool #2 ; ERP(Enterprise Resource Planning), MIS(Mgmt Information System), G/W – </a:t>
            </a:r>
            <a:r>
              <a:rPr lang="ko-KR" altLang="en-US" sz="1400" dirty="0"/>
              <a:t>기업 필수기능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39DC7-EBA0-687E-C146-AD593188AD50}"/>
              </a:ext>
            </a:extLst>
          </p:cNvPr>
          <p:cNvSpPr txBox="1"/>
          <p:nvPr/>
        </p:nvSpPr>
        <p:spPr>
          <a:xfrm>
            <a:off x="1816242" y="5963504"/>
            <a:ext cx="8628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무형의</a:t>
            </a:r>
            <a:r>
              <a:rPr lang="en-US" altLang="ko-KR" sz="1400" dirty="0"/>
              <a:t> </a:t>
            </a:r>
            <a:r>
              <a:rPr lang="ko-KR" altLang="en-US" sz="1400" dirty="0"/>
              <a:t>업무 관리 </a:t>
            </a:r>
            <a:r>
              <a:rPr lang="en-US" altLang="ko-KR" sz="1400" dirty="0"/>
              <a:t>– </a:t>
            </a:r>
            <a:r>
              <a:rPr lang="ko-KR" altLang="en-US" sz="1400" dirty="0"/>
              <a:t>기업의 방향성 관리</a:t>
            </a:r>
            <a:r>
              <a:rPr lang="en-US" altLang="ko-KR" sz="1400" dirty="0"/>
              <a:t> ; </a:t>
            </a:r>
            <a:r>
              <a:rPr lang="ko-KR" altLang="en-US" sz="1400" dirty="0"/>
              <a:t>전략</a:t>
            </a:r>
            <a:r>
              <a:rPr lang="en-US" altLang="ko-KR" sz="1400" dirty="0"/>
              <a:t>, Project, Task, … </a:t>
            </a:r>
            <a:r>
              <a:rPr lang="ko-KR" altLang="en-US" sz="1400" dirty="0"/>
              <a:t>영업</a:t>
            </a:r>
            <a:r>
              <a:rPr lang="en-US" altLang="ko-KR" sz="1400" dirty="0"/>
              <a:t>, M&amp;A, </a:t>
            </a:r>
            <a:r>
              <a:rPr lang="ko-KR" altLang="en-US" sz="1400" dirty="0"/>
              <a:t>신시장 개척</a:t>
            </a:r>
            <a:r>
              <a:rPr lang="en-US" altLang="ko-KR" sz="1400" dirty="0"/>
              <a:t>, 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08689A-B74E-B5E8-DEEF-09D397C1BA10}"/>
              </a:ext>
            </a:extLst>
          </p:cNvPr>
          <p:cNvSpPr txBox="1"/>
          <p:nvPr/>
        </p:nvSpPr>
        <p:spPr>
          <a:xfrm>
            <a:off x="647914" y="656174"/>
            <a:ext cx="5449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Basic</a:t>
            </a:r>
            <a:r>
              <a:rPr lang="ko-KR" altLang="en-US" sz="2400" dirty="0"/>
              <a:t> </a:t>
            </a:r>
            <a:r>
              <a:rPr lang="en-US" altLang="ko-KR" sz="2400" dirty="0"/>
              <a:t>Understanding</a:t>
            </a:r>
            <a:r>
              <a:rPr lang="ko-KR" altLang="en-US" sz="2400" dirty="0"/>
              <a:t> </a:t>
            </a:r>
            <a:r>
              <a:rPr lang="en-US" altLang="ko-KR" sz="2400" dirty="0"/>
              <a:t>;</a:t>
            </a:r>
            <a:r>
              <a:rPr lang="ko-KR" altLang="en-US" sz="2400" dirty="0"/>
              <a:t> </a:t>
            </a:r>
            <a:r>
              <a:rPr lang="en-US" altLang="ko-KR" sz="1600" dirty="0"/>
              <a:t>R&amp;D Project </a:t>
            </a:r>
            <a:r>
              <a:rPr lang="ko-KR" altLang="en-US" sz="1600" dirty="0"/>
              <a:t>관리</a:t>
            </a:r>
            <a:r>
              <a:rPr lang="en-US" altLang="ko-KR" sz="1600" dirty="0"/>
              <a:t> </a:t>
            </a:r>
            <a:r>
              <a:rPr lang="ko-KR" altLang="en-US" sz="1600" dirty="0"/>
              <a:t>기술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2348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9FD559-DE2D-374E-4810-9D70142E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31A41-F1D4-E48F-6680-195983D4B8B7}"/>
              </a:ext>
            </a:extLst>
          </p:cNvPr>
          <p:cNvSpPr txBox="1"/>
          <p:nvPr/>
        </p:nvSpPr>
        <p:spPr>
          <a:xfrm>
            <a:off x="652349" y="655162"/>
            <a:ext cx="5429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토론 주제 </a:t>
            </a:r>
            <a:r>
              <a:rPr lang="en-US" altLang="ko-KR" sz="2400" dirty="0"/>
              <a:t>; </a:t>
            </a:r>
            <a:r>
              <a:rPr lang="ko-KR" altLang="en-US" dirty="0"/>
              <a:t>기술기획</a:t>
            </a:r>
            <a:r>
              <a:rPr lang="en-US" altLang="ko-KR" dirty="0"/>
              <a:t>, </a:t>
            </a:r>
            <a:r>
              <a:rPr lang="ko-KR" altLang="en-US" dirty="0"/>
              <a:t>과제 사업화에 대한 </a:t>
            </a:r>
            <a:r>
              <a:rPr lang="en-US" altLang="ko-KR" dirty="0"/>
              <a:t>R&amp;R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AB9A4-43D8-7D93-020B-488A20EB5871}"/>
              </a:ext>
            </a:extLst>
          </p:cNvPr>
          <p:cNvSpPr txBox="1"/>
          <p:nvPr/>
        </p:nvSpPr>
        <p:spPr>
          <a:xfrm>
            <a:off x="1599165" y="1636528"/>
            <a:ext cx="7347204" cy="1805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dirty="0"/>
              <a:t>소속 연구기관의 </a:t>
            </a:r>
            <a:r>
              <a:rPr lang="en-US" altLang="ko-KR" sz="1600" dirty="0"/>
              <a:t>R&amp;D Project</a:t>
            </a:r>
            <a:r>
              <a:rPr lang="ko-KR" altLang="en-US" sz="1600" dirty="0"/>
              <a:t> 특성 </a:t>
            </a:r>
            <a:r>
              <a:rPr lang="en-US" altLang="ko-KR" sz="1600" dirty="0"/>
              <a:t>(</a:t>
            </a:r>
            <a:r>
              <a:rPr lang="ko-KR" altLang="en-US" sz="1400" dirty="0"/>
              <a:t>기술</a:t>
            </a:r>
            <a:r>
              <a:rPr lang="en-US" altLang="ko-KR" sz="1400" dirty="0"/>
              <a:t>, </a:t>
            </a:r>
            <a:r>
              <a:rPr lang="ko-KR" altLang="en-US" sz="1400" dirty="0"/>
              <a:t>제품</a:t>
            </a:r>
            <a:r>
              <a:rPr lang="en-US" altLang="ko-KR" sz="1400" dirty="0"/>
              <a:t>/</a:t>
            </a:r>
            <a:r>
              <a:rPr lang="ko-KR" altLang="en-US" sz="1400" dirty="0"/>
              <a:t>부품</a:t>
            </a:r>
            <a:r>
              <a:rPr lang="en-US" altLang="ko-KR" sz="1400" dirty="0"/>
              <a:t>, </a:t>
            </a:r>
            <a:r>
              <a:rPr lang="ko-KR" altLang="en-US" sz="1400" dirty="0"/>
              <a:t>상업화 목표</a:t>
            </a:r>
            <a:r>
              <a:rPr lang="en-US" altLang="ko-KR" sz="1400" dirty="0"/>
              <a:t>, </a:t>
            </a:r>
            <a:r>
              <a:rPr lang="ko-KR" altLang="en-US" sz="1400" dirty="0"/>
              <a:t>장치 반영</a:t>
            </a:r>
            <a:r>
              <a:rPr lang="en-US" altLang="ko-KR" sz="1400" dirty="0"/>
              <a:t>,</a:t>
            </a:r>
            <a:r>
              <a:rPr lang="en-US" altLang="ko-KR" sz="1600" dirty="0"/>
              <a:t> …)</a:t>
            </a:r>
          </a:p>
          <a:p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R&amp;D</a:t>
            </a:r>
            <a:r>
              <a:rPr lang="ko-KR" altLang="en-US" sz="1400" dirty="0"/>
              <a:t> 중장기 전략 </a:t>
            </a:r>
            <a:r>
              <a:rPr lang="en-US" altLang="ko-KR" sz="1400" dirty="0"/>
              <a:t>; </a:t>
            </a:r>
            <a:r>
              <a:rPr lang="ko-KR" altLang="en-US" sz="1400" dirty="0"/>
              <a:t>경영전략과의 </a:t>
            </a:r>
            <a:r>
              <a:rPr lang="en-US" altLang="ko-KR" sz="1400" dirty="0"/>
              <a:t>Alignment, </a:t>
            </a:r>
            <a:r>
              <a:rPr lang="ko-KR" altLang="en-US" sz="1400" dirty="0"/>
              <a:t>수립 및 변경 절차</a:t>
            </a:r>
            <a:r>
              <a:rPr lang="en-US" altLang="ko-KR" sz="1400" dirty="0"/>
              <a:t>,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연구과제 </a:t>
            </a:r>
            <a:r>
              <a:rPr lang="en-US" altLang="ko-KR" sz="1400" dirty="0"/>
              <a:t>; </a:t>
            </a:r>
            <a:r>
              <a:rPr lang="ko-KR" altLang="en-US" sz="1400" dirty="0"/>
              <a:t>선정 절차</a:t>
            </a:r>
            <a:r>
              <a:rPr lang="en-US" altLang="ko-KR" sz="1400" dirty="0"/>
              <a:t>, </a:t>
            </a:r>
            <a:r>
              <a:rPr lang="ko-KR" altLang="en-US" sz="1400" dirty="0"/>
              <a:t>중장기 </a:t>
            </a:r>
            <a:r>
              <a:rPr lang="en-US" altLang="ko-KR" sz="1400" dirty="0"/>
              <a:t>R&amp;D </a:t>
            </a:r>
            <a:r>
              <a:rPr lang="ko-KR" altLang="en-US" sz="1400" dirty="0"/>
              <a:t>전략과의 </a:t>
            </a:r>
            <a:r>
              <a:rPr lang="en-US" altLang="ko-KR" sz="1400" dirty="0"/>
              <a:t>Alignment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Intelligence(Risk/Opportunity) </a:t>
            </a:r>
            <a:r>
              <a:rPr lang="ko-KR" altLang="en-US" sz="1400" dirty="0"/>
              <a:t>활동과 전략</a:t>
            </a:r>
            <a:r>
              <a:rPr lang="en-US" altLang="ko-KR" sz="1400" dirty="0"/>
              <a:t>/</a:t>
            </a:r>
            <a:r>
              <a:rPr lang="ko-KR" altLang="en-US" sz="1400" dirty="0"/>
              <a:t>과제에 반영 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과제 평가</a:t>
            </a:r>
            <a:r>
              <a:rPr lang="en-US" altLang="ko-KR" sz="1400" dirty="0"/>
              <a:t>/</a:t>
            </a:r>
            <a:r>
              <a:rPr lang="ko-KR" altLang="en-US" sz="1400" dirty="0"/>
              <a:t>보상</a:t>
            </a:r>
            <a:r>
              <a:rPr lang="en-US" altLang="ko-KR" sz="1400" dirty="0"/>
              <a:t> ;</a:t>
            </a:r>
            <a:r>
              <a:rPr lang="ko-KR" altLang="en-US" sz="1400" dirty="0"/>
              <a:t> 과제목표 준수</a:t>
            </a:r>
            <a:r>
              <a:rPr lang="en-US" altLang="ko-KR" sz="1400" dirty="0"/>
              <a:t>/</a:t>
            </a:r>
            <a:r>
              <a:rPr lang="ko-KR" altLang="en-US" sz="1400" dirty="0"/>
              <a:t>사업화 결과</a:t>
            </a:r>
            <a:r>
              <a:rPr lang="en-US" altLang="ko-KR" sz="1400" dirty="0"/>
              <a:t>, </a:t>
            </a:r>
            <a:r>
              <a:rPr lang="ko-KR" altLang="en-US" sz="1400" dirty="0"/>
              <a:t>보상 체계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113608-F42A-7A74-EB7C-DD47B8653994}"/>
              </a:ext>
            </a:extLst>
          </p:cNvPr>
          <p:cNvSpPr txBox="1"/>
          <p:nvPr/>
        </p:nvSpPr>
        <p:spPr>
          <a:xfrm>
            <a:off x="1599165" y="3803080"/>
            <a:ext cx="5453737" cy="14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dirty="0"/>
              <a:t>토론 진행 </a:t>
            </a:r>
            <a:r>
              <a:rPr lang="en-US" altLang="ko-KR" sz="1600" dirty="0"/>
              <a:t>;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작성 </a:t>
            </a:r>
            <a:r>
              <a:rPr lang="en-US" altLang="ko-KR" sz="1400" dirty="0"/>
              <a:t>– </a:t>
            </a:r>
            <a:r>
              <a:rPr lang="ko-KR" altLang="en-US" sz="1400" dirty="0"/>
              <a:t>각자 소속 연구기관의 </a:t>
            </a:r>
            <a:r>
              <a:rPr lang="en-US" altLang="ko-KR" sz="1400" dirty="0"/>
              <a:t>As_Is </a:t>
            </a:r>
            <a:r>
              <a:rPr lang="ko-KR" altLang="en-US" sz="1400" dirty="0"/>
              <a:t>및 </a:t>
            </a:r>
            <a:r>
              <a:rPr lang="en-US" altLang="ko-KR" sz="1400" dirty="0"/>
              <a:t>To-Be </a:t>
            </a:r>
            <a:r>
              <a:rPr lang="ko-KR" altLang="en-US" sz="1400" dirty="0"/>
              <a:t>작성</a:t>
            </a:r>
            <a:r>
              <a:rPr lang="en-US" altLang="ko-KR" sz="1400" dirty="0"/>
              <a:t>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토론 </a:t>
            </a:r>
            <a:r>
              <a:rPr lang="en-US" altLang="ko-KR" sz="1400" dirty="0"/>
              <a:t>– </a:t>
            </a:r>
            <a:r>
              <a:rPr lang="ko-KR" altLang="en-US" sz="1400" dirty="0"/>
              <a:t>조별 토론 </a:t>
            </a:r>
            <a:r>
              <a:rPr lang="en-US" altLang="ko-KR" sz="1400" dirty="0"/>
              <a:t>(</a:t>
            </a:r>
            <a:r>
              <a:rPr lang="ko-KR" altLang="en-US" sz="1400" dirty="0"/>
              <a:t>각자 소개 및 토론</a:t>
            </a:r>
            <a:r>
              <a:rPr lang="en-US" altLang="ko-KR" sz="1400" dirty="0"/>
              <a:t>) , </a:t>
            </a:r>
            <a:r>
              <a:rPr lang="ko-KR" altLang="en-US" sz="1400" dirty="0"/>
              <a:t>대표 발표자 선정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발표 </a:t>
            </a:r>
            <a:r>
              <a:rPr lang="en-US" altLang="ko-KR" sz="1400" dirty="0"/>
              <a:t>– </a:t>
            </a:r>
            <a:r>
              <a:rPr lang="ko-KR" altLang="en-US" sz="1400" dirty="0"/>
              <a:t>조별 대표 발표자 발표</a:t>
            </a:r>
            <a:endParaRPr lang="en-US" altLang="ko-KR" sz="1400" dirty="0"/>
          </a:p>
        </p:txBody>
      </p:sp>
      <p:sp>
        <p:nvSpPr>
          <p:cNvPr id="2" name="실행 단추: 뒤로 또는 앞으로 이동 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C0A6372-4DF8-E44D-8DB9-CA42DE6554E3}"/>
              </a:ext>
            </a:extLst>
          </p:cNvPr>
          <p:cNvSpPr/>
          <p:nvPr/>
        </p:nvSpPr>
        <p:spPr>
          <a:xfrm>
            <a:off x="10897386" y="339365"/>
            <a:ext cx="791851" cy="556181"/>
          </a:xfrm>
          <a:prstGeom prst="actionButtonBackPreviou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44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A71412-7564-6C66-F39F-DAFA749D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11878-FC2B-661F-8171-BABF9AC90901}"/>
              </a:ext>
            </a:extLst>
          </p:cNvPr>
          <p:cNvSpPr txBox="1"/>
          <p:nvPr/>
        </p:nvSpPr>
        <p:spPr>
          <a:xfrm>
            <a:off x="652349" y="655162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토론 </a:t>
            </a:r>
            <a:r>
              <a:rPr lang="en-US" altLang="ko-KR" sz="2400" dirty="0"/>
              <a:t>Memo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E8236B-932F-B9FD-9E21-61D1B1DF9443}"/>
              </a:ext>
            </a:extLst>
          </p:cNvPr>
          <p:cNvSpPr txBox="1"/>
          <p:nvPr/>
        </p:nvSpPr>
        <p:spPr>
          <a:xfrm>
            <a:off x="1453629" y="123019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항목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00B1CF-5CDC-4229-DF2D-011B59140E86}"/>
              </a:ext>
            </a:extLst>
          </p:cNvPr>
          <p:cNvSpPr txBox="1"/>
          <p:nvPr/>
        </p:nvSpPr>
        <p:spPr>
          <a:xfrm>
            <a:off x="4196829" y="123019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As_Is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DC914-ECE1-B95E-7FE3-895344F57AE3}"/>
              </a:ext>
            </a:extLst>
          </p:cNvPr>
          <p:cNvSpPr txBox="1"/>
          <p:nvPr/>
        </p:nvSpPr>
        <p:spPr>
          <a:xfrm>
            <a:off x="8544335" y="1230190"/>
            <a:ext cx="713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To_Be</a:t>
            </a:r>
            <a:endParaRPr lang="ko-KR" altLang="en-US" sz="16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852D02-FE19-9A0C-0F36-4F30BC2B01F5}"/>
              </a:ext>
            </a:extLst>
          </p:cNvPr>
          <p:cNvCxnSpPr/>
          <p:nvPr/>
        </p:nvCxnSpPr>
        <p:spPr>
          <a:xfrm>
            <a:off x="2667785" y="1329173"/>
            <a:ext cx="0" cy="47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30E3205-0463-E066-3B62-63E836779062}"/>
              </a:ext>
            </a:extLst>
          </p:cNvPr>
          <p:cNvCxnSpPr/>
          <p:nvPr/>
        </p:nvCxnSpPr>
        <p:spPr>
          <a:xfrm>
            <a:off x="6674178" y="1329172"/>
            <a:ext cx="0" cy="47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00667AD-61BE-EBD0-6C31-831360A04BA0}"/>
              </a:ext>
            </a:extLst>
          </p:cNvPr>
          <p:cNvCxnSpPr/>
          <p:nvPr/>
        </p:nvCxnSpPr>
        <p:spPr>
          <a:xfrm>
            <a:off x="652349" y="1568744"/>
            <a:ext cx="10701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920522-5EE8-7072-BF84-4F665E307987}"/>
              </a:ext>
            </a:extLst>
          </p:cNvPr>
          <p:cNvSpPr txBox="1"/>
          <p:nvPr/>
        </p:nvSpPr>
        <p:spPr>
          <a:xfrm>
            <a:off x="860739" y="1707524"/>
            <a:ext cx="1745991" cy="786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/>
              <a:t>R&amp;D </a:t>
            </a:r>
            <a:r>
              <a:rPr lang="ko-KR" altLang="en-US" sz="1200" dirty="0"/>
              <a:t>중장기 전략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- </a:t>
            </a:r>
            <a:r>
              <a:rPr lang="ko-KR" altLang="en-US" sz="1200" dirty="0"/>
              <a:t>수립 및 변경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- </a:t>
            </a:r>
            <a:r>
              <a:rPr lang="ko-KR" altLang="en-US" sz="1200" dirty="0"/>
              <a:t>경영전략 </a:t>
            </a:r>
            <a:r>
              <a:rPr lang="en-US" altLang="ko-KR" sz="1200" dirty="0"/>
              <a:t>Alignment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A68F2-3B0A-CBA9-4639-48B4195582C0}"/>
              </a:ext>
            </a:extLst>
          </p:cNvPr>
          <p:cNvSpPr txBox="1"/>
          <p:nvPr/>
        </p:nvSpPr>
        <p:spPr>
          <a:xfrm>
            <a:off x="767836" y="2723746"/>
            <a:ext cx="1818126" cy="786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dirty="0"/>
              <a:t>연구과제 선정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- </a:t>
            </a:r>
            <a:r>
              <a:rPr lang="ko-KR" altLang="en-US" sz="1200" dirty="0"/>
              <a:t>선정</a:t>
            </a:r>
            <a:r>
              <a:rPr lang="en-US" altLang="ko-KR" sz="1200" dirty="0"/>
              <a:t>/</a:t>
            </a:r>
            <a:r>
              <a:rPr lang="ko-KR" altLang="en-US" sz="1200" dirty="0"/>
              <a:t>변경</a:t>
            </a:r>
            <a:r>
              <a:rPr lang="en-US" altLang="ko-KR" sz="1200" dirty="0"/>
              <a:t>/</a:t>
            </a:r>
            <a:r>
              <a:rPr lang="ko-KR" altLang="en-US" sz="1200" dirty="0"/>
              <a:t>중단 절차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- R&amp;D</a:t>
            </a:r>
            <a:r>
              <a:rPr lang="ko-KR" altLang="en-US" sz="1200" dirty="0"/>
              <a:t>전략 </a:t>
            </a:r>
            <a:r>
              <a:rPr lang="en-US" altLang="ko-KR" sz="1200" dirty="0"/>
              <a:t>Alignment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C313E7-CC64-AB84-B9E7-6499F48CF4F3}"/>
              </a:ext>
            </a:extLst>
          </p:cNvPr>
          <p:cNvSpPr txBox="1"/>
          <p:nvPr/>
        </p:nvSpPr>
        <p:spPr>
          <a:xfrm>
            <a:off x="767836" y="3768249"/>
            <a:ext cx="1757212" cy="786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/>
              <a:t>Intelligence </a:t>
            </a:r>
            <a:r>
              <a:rPr lang="ko-KR" altLang="en-US" sz="1200" dirty="0"/>
              <a:t>활동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- </a:t>
            </a:r>
            <a:r>
              <a:rPr lang="ko-KR" altLang="en-US" sz="1200" dirty="0"/>
              <a:t>활동 내용 및 방법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- </a:t>
            </a:r>
            <a:r>
              <a:rPr lang="ko-KR" altLang="en-US" sz="1200" dirty="0"/>
              <a:t>전략</a:t>
            </a:r>
            <a:r>
              <a:rPr lang="en-US" altLang="ko-KR" sz="1200" dirty="0"/>
              <a:t>/</a:t>
            </a:r>
            <a:r>
              <a:rPr lang="ko-KR" altLang="en-US" sz="1200" dirty="0"/>
              <a:t>과제 반영 절차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C7B28B-35D5-1982-9C8E-132EC2F191B5}"/>
              </a:ext>
            </a:extLst>
          </p:cNvPr>
          <p:cNvSpPr txBox="1"/>
          <p:nvPr/>
        </p:nvSpPr>
        <p:spPr>
          <a:xfrm>
            <a:off x="767836" y="4858921"/>
            <a:ext cx="1877366" cy="102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dirty="0"/>
              <a:t>과제평가</a:t>
            </a:r>
            <a:r>
              <a:rPr lang="en-US" altLang="ko-KR" sz="1200" dirty="0"/>
              <a:t>/</a:t>
            </a:r>
            <a:r>
              <a:rPr lang="ko-KR" altLang="en-US" sz="1200" dirty="0"/>
              <a:t>보상</a:t>
            </a:r>
            <a:r>
              <a:rPr lang="en-US" altLang="ko-KR" sz="1200" dirty="0"/>
              <a:t>(R&amp;R)</a:t>
            </a:r>
          </a:p>
          <a:p>
            <a:pPr marL="179388" indent="-179388">
              <a:lnSpc>
                <a:spcPct val="130000"/>
              </a:lnSpc>
            </a:pPr>
            <a:r>
              <a:rPr lang="en-US" altLang="ko-KR" sz="1200" dirty="0"/>
              <a:t> - </a:t>
            </a:r>
            <a:r>
              <a:rPr lang="ko-KR" altLang="en-US" sz="1200" dirty="0"/>
              <a:t>평가</a:t>
            </a:r>
            <a:r>
              <a:rPr lang="en-US" altLang="ko-KR" sz="1200" dirty="0"/>
              <a:t>/</a:t>
            </a:r>
            <a:r>
              <a:rPr lang="ko-KR" altLang="en-US" sz="1200" dirty="0"/>
              <a:t>보상 대상 </a:t>
            </a:r>
            <a:r>
              <a:rPr lang="en-US" altLang="ko-KR" sz="1200" dirty="0"/>
              <a:t>; </a:t>
            </a:r>
            <a:r>
              <a:rPr lang="ko-KR" altLang="en-US" sz="1200" dirty="0"/>
              <a:t>과제목표</a:t>
            </a:r>
            <a:r>
              <a:rPr lang="en-US" altLang="ko-KR" sz="1200" dirty="0"/>
              <a:t>, </a:t>
            </a:r>
            <a:r>
              <a:rPr lang="ko-KR" altLang="en-US" sz="1200" dirty="0"/>
              <a:t>사업화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 - </a:t>
            </a:r>
            <a:r>
              <a:rPr lang="ko-KR" altLang="en-US" sz="1200" dirty="0"/>
              <a:t>평가</a:t>
            </a:r>
            <a:r>
              <a:rPr lang="en-US" altLang="ko-KR" sz="1200" dirty="0"/>
              <a:t>/</a:t>
            </a:r>
            <a:r>
              <a:rPr lang="ko-KR" altLang="en-US" sz="1200" dirty="0"/>
              <a:t>보상 체계</a:t>
            </a:r>
          </a:p>
        </p:txBody>
      </p:sp>
    </p:spTree>
    <p:extLst>
      <p:ext uri="{BB962C8B-B14F-4D97-AF65-F5344CB8AC3E}">
        <p14:creationId xmlns:p14="http://schemas.microsoft.com/office/powerpoint/2010/main" val="1171963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6DC366-9929-F0D9-D231-BF21782D3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AD1FA8-A250-D0B6-A844-D23838AB1D4B}"/>
              </a:ext>
            </a:extLst>
          </p:cNvPr>
          <p:cNvSpPr txBox="1"/>
          <p:nvPr/>
        </p:nvSpPr>
        <p:spPr>
          <a:xfrm>
            <a:off x="652349" y="655162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토론 </a:t>
            </a:r>
            <a:r>
              <a:rPr lang="en-US" altLang="ko-KR" sz="2400" dirty="0"/>
              <a:t>Memo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3569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9D22A2-88CA-4CD7-BEFA-D147EC6AAFB4}"/>
              </a:ext>
            </a:extLst>
          </p:cNvPr>
          <p:cNvSpPr txBox="1"/>
          <p:nvPr/>
        </p:nvSpPr>
        <p:spPr>
          <a:xfrm>
            <a:off x="647308" y="676930"/>
            <a:ext cx="4308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Topic</a:t>
            </a:r>
            <a:r>
              <a:rPr lang="ko-KR" altLang="en-US" sz="2400" dirty="0"/>
              <a:t> 제안서</a:t>
            </a:r>
            <a:r>
              <a:rPr lang="en-US" altLang="ko-KR" sz="2400" dirty="0"/>
              <a:t>; </a:t>
            </a:r>
            <a:r>
              <a:rPr lang="ko-KR" altLang="en-US" sz="1600" dirty="0"/>
              <a:t>형식없이 자유롭게 기술</a:t>
            </a:r>
            <a:endParaRPr lang="ko-KR" altLang="en-US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7FB720D-7126-403B-9342-0AF25658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F6F0523-E062-4A32-889F-18038FD43760}"/>
              </a:ext>
            </a:extLst>
          </p:cNvPr>
          <p:cNvSpPr/>
          <p:nvPr/>
        </p:nvSpPr>
        <p:spPr>
          <a:xfrm>
            <a:off x="630317" y="1171575"/>
            <a:ext cx="10791825" cy="51587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33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9ED398-B60D-4AD2-B795-5C13FC645E74}"/>
              </a:ext>
            </a:extLst>
          </p:cNvPr>
          <p:cNvSpPr txBox="1"/>
          <p:nvPr/>
        </p:nvSpPr>
        <p:spPr>
          <a:xfrm>
            <a:off x="1574278" y="1455385"/>
            <a:ext cx="6922601" cy="4032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en-US" altLang="ko-KR" dirty="0"/>
              <a:t>– Corona Shift – </a:t>
            </a:r>
            <a:r>
              <a:rPr lang="ko-KR" altLang="en-US" dirty="0"/>
              <a:t>대 전환 시기의 </a:t>
            </a:r>
            <a:r>
              <a:rPr lang="en-US" altLang="ko-KR" dirty="0"/>
              <a:t>R&amp;D</a:t>
            </a:r>
          </a:p>
          <a:p>
            <a:pPr lvl="1">
              <a:lnSpc>
                <a:spcPct val="150000"/>
              </a:lnSpc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New Normal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시대에 있어서의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R&amp;D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직면한 환경 및 향후 나아갈 방향</a:t>
            </a:r>
            <a:endParaRPr lang="en-US" altLang="ko-KR" sz="1400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en-US" altLang="ko-KR" dirty="0"/>
              <a:t>– First Mover</a:t>
            </a:r>
            <a:r>
              <a:rPr lang="ko-KR" altLang="en-US" dirty="0"/>
              <a:t> </a:t>
            </a:r>
            <a:r>
              <a:rPr lang="en-US" altLang="ko-KR" dirty="0"/>
              <a:t>R&amp;D / eco-System as a Sustainable Object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First Mover</a:t>
            </a:r>
            <a:r>
              <a:rPr lang="ko-KR" altLang="en-US" sz="1400" dirty="0"/>
              <a:t>로서의 </a:t>
            </a:r>
            <a:r>
              <a:rPr lang="en-US" altLang="ko-KR" sz="1400" dirty="0"/>
              <a:t>R&amp;D </a:t>
            </a:r>
            <a:r>
              <a:rPr lang="ko-KR" altLang="en-US" sz="1400" dirty="0"/>
              <a:t>관리</a:t>
            </a:r>
            <a:r>
              <a:rPr lang="en-US" altLang="ko-KR" sz="1400" dirty="0"/>
              <a:t> </a:t>
            </a:r>
            <a:r>
              <a:rPr lang="ko-KR" altLang="en-US" sz="1400" dirty="0"/>
              <a:t>체계에 대한 이해 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토론 </a:t>
            </a:r>
            <a:r>
              <a:rPr lang="en-US" altLang="ko-KR" sz="1400" dirty="0"/>
              <a:t>; R&amp;D Planning System</a:t>
            </a:r>
            <a:r>
              <a:rPr lang="ko-KR" altLang="en-US" sz="1400" dirty="0"/>
              <a:t>에</a:t>
            </a:r>
            <a:r>
              <a:rPr lang="en-US" altLang="ko-KR" sz="1400" dirty="0"/>
              <a:t> </a:t>
            </a:r>
            <a:r>
              <a:rPr lang="ko-KR" altLang="en-US" sz="1400" dirty="0"/>
              <a:t>대한 </a:t>
            </a:r>
            <a:r>
              <a:rPr lang="en-US" altLang="ko-KR" sz="1400" dirty="0" err="1"/>
              <a:t>As_Is</a:t>
            </a:r>
            <a:r>
              <a:rPr lang="en-US" altLang="ko-KR" sz="1400" dirty="0"/>
              <a:t> &amp; </a:t>
            </a:r>
            <a:r>
              <a:rPr lang="en-US" altLang="ko-KR" sz="1400" dirty="0" err="1"/>
              <a:t>To_Be</a:t>
            </a:r>
            <a:r>
              <a:rPr lang="en-US" altLang="ko-KR" sz="1400" dirty="0"/>
              <a:t>  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3</a:t>
            </a:r>
            <a:r>
              <a:rPr lang="ko-KR" altLang="en-US" dirty="0"/>
              <a:t>차 </a:t>
            </a:r>
            <a:r>
              <a:rPr lang="en-US" altLang="ko-KR" dirty="0"/>
              <a:t>– Case</a:t>
            </a:r>
            <a:r>
              <a:rPr lang="ko-KR" altLang="en-US" dirty="0"/>
              <a:t> </a:t>
            </a:r>
            <a:r>
              <a:rPr lang="en-US" altLang="ko-KR" dirty="0"/>
              <a:t>Study</a:t>
            </a:r>
            <a:r>
              <a:rPr lang="ko-KR" altLang="en-US" dirty="0"/>
              <a:t> 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System as Sustainable Object, </a:t>
            </a:r>
            <a:r>
              <a:rPr lang="ko-KR" altLang="en-US" sz="1400" dirty="0"/>
              <a:t>시스템 설계 내용 설명 </a:t>
            </a:r>
            <a:r>
              <a:rPr lang="en-US" altLang="ko-KR" sz="1400" dirty="0"/>
              <a:t>&amp; </a:t>
            </a:r>
            <a:r>
              <a:rPr lang="ko-KR" altLang="en-US" sz="1400" dirty="0"/>
              <a:t>토론</a:t>
            </a:r>
            <a:endParaRPr lang="en-US" altLang="ko-KR" sz="1400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4</a:t>
            </a:r>
            <a:r>
              <a:rPr lang="ko-KR" altLang="en-US" dirty="0"/>
              <a:t>차 </a:t>
            </a:r>
            <a:r>
              <a:rPr lang="en-US" altLang="ko-KR" dirty="0"/>
              <a:t>– Open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3264A-EFDD-4E4F-9FE5-67622DEF2652}"/>
              </a:ext>
            </a:extLst>
          </p:cNvPr>
          <p:cNvSpPr txBox="1"/>
          <p:nvPr/>
        </p:nvSpPr>
        <p:spPr>
          <a:xfrm>
            <a:off x="650448" y="656271"/>
            <a:ext cx="4891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22</a:t>
            </a:r>
            <a:r>
              <a:rPr lang="ko-KR" altLang="en-US" sz="2400" dirty="0"/>
              <a:t>년도 토론 주제</a:t>
            </a:r>
            <a:r>
              <a:rPr lang="en-US" altLang="ko-KR" sz="2400" dirty="0"/>
              <a:t>; </a:t>
            </a:r>
            <a:r>
              <a:rPr lang="ko-KR" altLang="en-US" dirty="0"/>
              <a:t>대 전환 시기의 </a:t>
            </a:r>
            <a:r>
              <a:rPr lang="en-US" altLang="ko-KR" dirty="0"/>
              <a:t>R&amp;D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CC9A25-A6DC-4ACF-939B-9A49E2AB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2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9ED398-B60D-4AD2-B795-5C13FC645E74}"/>
              </a:ext>
            </a:extLst>
          </p:cNvPr>
          <p:cNvSpPr txBox="1"/>
          <p:nvPr/>
        </p:nvSpPr>
        <p:spPr>
          <a:xfrm>
            <a:off x="1860078" y="1713717"/>
            <a:ext cx="7384266" cy="3051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/>
              <a:t>첫째 시간</a:t>
            </a:r>
            <a:r>
              <a:rPr lang="en-US" altLang="ko-KR" sz="2000" dirty="0"/>
              <a:t>; 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1</a:t>
            </a:r>
            <a:r>
              <a:rPr lang="ko-KR" altLang="en-US" dirty="0"/>
              <a:t>차 주제발표 요약</a:t>
            </a:r>
            <a:r>
              <a:rPr lang="en-US" altLang="ko-KR" dirty="0"/>
              <a:t>; </a:t>
            </a:r>
            <a:r>
              <a:rPr lang="ko-KR" altLang="en-US" dirty="0"/>
              <a:t>대 전환 시대의 </a:t>
            </a:r>
            <a:r>
              <a:rPr lang="en-US" altLang="ko-KR" dirty="0"/>
              <a:t>R&amp;D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주제발표</a:t>
            </a:r>
            <a:r>
              <a:rPr lang="en-US" altLang="ko-KR" dirty="0"/>
              <a:t>; First Mover</a:t>
            </a:r>
            <a:r>
              <a:rPr lang="ko-KR" altLang="en-US" dirty="0"/>
              <a:t>의 </a:t>
            </a:r>
            <a:r>
              <a:rPr lang="en-US" altLang="ko-KR" dirty="0"/>
              <a:t>R&amp;D </a:t>
            </a:r>
            <a:r>
              <a:rPr lang="ko-KR" altLang="en-US" dirty="0"/>
              <a:t>관리 </a:t>
            </a:r>
            <a:r>
              <a:rPr lang="en-US" altLang="ko-KR" dirty="0"/>
              <a:t>– eco-System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/>
              <a:t>둘째 시간 </a:t>
            </a:r>
            <a:r>
              <a:rPr lang="en-US" altLang="ko-KR" sz="2000" dirty="0"/>
              <a:t>; </a:t>
            </a:r>
            <a:r>
              <a:rPr lang="ko-KR" altLang="en-US" sz="2000" dirty="0"/>
              <a:t>토론</a:t>
            </a:r>
            <a:endParaRPr lang="en-US" altLang="ko-KR" sz="2000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R&amp;D </a:t>
            </a:r>
            <a:r>
              <a:rPr lang="ko-KR" altLang="en-US" dirty="0"/>
              <a:t>기획관리 체계에 대한 </a:t>
            </a:r>
            <a:r>
              <a:rPr lang="en-US" altLang="ko-KR" dirty="0" err="1"/>
              <a:t>As_Is</a:t>
            </a:r>
            <a:r>
              <a:rPr lang="en-US" altLang="ko-KR" dirty="0"/>
              <a:t> &amp; </a:t>
            </a:r>
            <a:r>
              <a:rPr lang="en-US" altLang="ko-KR" dirty="0" err="1"/>
              <a:t>To_Be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3264A-EFDD-4E4F-9FE5-67622DEF2652}"/>
              </a:ext>
            </a:extLst>
          </p:cNvPr>
          <p:cNvSpPr txBox="1"/>
          <p:nvPr/>
        </p:nvSpPr>
        <p:spPr>
          <a:xfrm>
            <a:off x="650452" y="661902"/>
            <a:ext cx="2419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ko-KR" altLang="en-US" sz="2400" dirty="0" err="1"/>
              <a:t>회차</a:t>
            </a:r>
            <a:r>
              <a:rPr lang="ko-KR" altLang="en-US" sz="2400" dirty="0"/>
              <a:t> 진행 순서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CC9A25-A6DC-4ACF-939B-9A49E2AB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3336B-A25A-95E0-AC82-D795899F5FC7}"/>
              </a:ext>
            </a:extLst>
          </p:cNvPr>
          <p:cNvSpPr txBox="1"/>
          <p:nvPr/>
        </p:nvSpPr>
        <p:spPr>
          <a:xfrm>
            <a:off x="1772240" y="5656082"/>
            <a:ext cx="7389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** 1</a:t>
            </a:r>
            <a:r>
              <a:rPr lang="ko-KR" altLang="en-US" sz="1600" dirty="0" err="1"/>
              <a:t>회차</a:t>
            </a:r>
            <a:r>
              <a:rPr lang="ko-KR" altLang="en-US" sz="1600" dirty="0"/>
              <a:t> </a:t>
            </a:r>
            <a:r>
              <a:rPr lang="en-US" altLang="ko-KR" sz="1600" dirty="0"/>
              <a:t>Topic </a:t>
            </a:r>
            <a:r>
              <a:rPr lang="ko-KR" altLang="en-US" sz="1600" dirty="0"/>
              <a:t>제안서 </a:t>
            </a:r>
            <a:r>
              <a:rPr lang="en-US" altLang="ko-KR" sz="1600" dirty="0"/>
              <a:t>– </a:t>
            </a:r>
            <a:r>
              <a:rPr lang="ko-KR" altLang="en-US" sz="1600" dirty="0"/>
              <a:t>네이버 까페 </a:t>
            </a:r>
            <a:r>
              <a:rPr lang="en-US" altLang="ko-KR" sz="1600" dirty="0"/>
              <a:t>“</a:t>
            </a:r>
            <a:r>
              <a:rPr lang="en-US" altLang="ko-KR" sz="1600" b="1" dirty="0"/>
              <a:t>2022</a:t>
            </a:r>
            <a:r>
              <a:rPr lang="ko-KR" altLang="en-US" sz="1600" b="1" dirty="0"/>
              <a:t>년 기술경영부서장 지식 난장</a:t>
            </a:r>
            <a:r>
              <a:rPr lang="en-US" altLang="ko-KR" sz="1600" dirty="0"/>
              <a:t>“ </a:t>
            </a:r>
            <a:r>
              <a:rPr lang="ko-KR" altLang="en-US" sz="1600" dirty="0"/>
              <a:t>참조</a:t>
            </a:r>
          </a:p>
        </p:txBody>
      </p:sp>
      <p:sp>
        <p:nvSpPr>
          <p:cNvPr id="6" name="실행 단추: 앞으로 또는 다음으로 이동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364BEC4-ECAB-0E40-1229-21745E7BBA13}"/>
              </a:ext>
            </a:extLst>
          </p:cNvPr>
          <p:cNvSpPr/>
          <p:nvPr/>
        </p:nvSpPr>
        <p:spPr>
          <a:xfrm>
            <a:off x="8107052" y="4374037"/>
            <a:ext cx="820132" cy="575035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03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4D108B-5FF0-49EA-8EB8-8A4563A18DB5}"/>
              </a:ext>
            </a:extLst>
          </p:cNvPr>
          <p:cNvSpPr txBox="1"/>
          <p:nvPr/>
        </p:nvSpPr>
        <p:spPr>
          <a:xfrm>
            <a:off x="3234802" y="2912231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급속한 변화의 속도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915F38-0FEB-4D61-B6D1-710B92C3CB86}"/>
              </a:ext>
            </a:extLst>
          </p:cNvPr>
          <p:cNvSpPr txBox="1"/>
          <p:nvPr/>
        </p:nvSpPr>
        <p:spPr>
          <a:xfrm>
            <a:off x="3354064" y="500180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고용문화 변화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626E98-92BE-4073-A7E1-E07D3F2BA9B1}"/>
              </a:ext>
            </a:extLst>
          </p:cNvPr>
          <p:cNvSpPr txBox="1"/>
          <p:nvPr/>
        </p:nvSpPr>
        <p:spPr>
          <a:xfrm>
            <a:off x="3443382" y="320367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글로벌 경쟁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8456-7DAF-44F3-8976-AC24075CED5D}"/>
              </a:ext>
            </a:extLst>
          </p:cNvPr>
          <p:cNvSpPr txBox="1"/>
          <p:nvPr/>
        </p:nvSpPr>
        <p:spPr>
          <a:xfrm>
            <a:off x="5914809" y="4561181"/>
            <a:ext cx="2478564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ko-KR" altLang="en-US" sz="1400" b="1" dirty="0"/>
              <a:t>관리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정보 </a:t>
            </a:r>
            <a:r>
              <a:rPr lang="en-US" altLang="ko-KR" sz="1400" b="1" dirty="0"/>
              <a:t>System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altLang="ko-KR" sz="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Sustainable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Accumulable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How vs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Project </a:t>
            </a:r>
            <a:r>
              <a:rPr lang="ko-KR" altLang="en-US" sz="1400" dirty="0"/>
              <a:t>범위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4B6635-B4A4-487C-A830-34D8991AB492}"/>
              </a:ext>
            </a:extLst>
          </p:cNvPr>
          <p:cNvSpPr txBox="1"/>
          <p:nvPr/>
        </p:nvSpPr>
        <p:spPr>
          <a:xfrm>
            <a:off x="5903327" y="2769620"/>
            <a:ext cx="257137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8163" indent="-268288">
              <a:buFont typeface="Wingdings" panose="05000000000000000000" pitchFamily="2" charset="2"/>
              <a:buChar char="Ø"/>
            </a:pPr>
            <a:r>
              <a:rPr lang="ko-KR" altLang="en-US" sz="1400" b="1" dirty="0"/>
              <a:t>역할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기능의 재편</a:t>
            </a:r>
            <a:endParaRPr lang="en-US" altLang="ko-KR" sz="1400" b="1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altLang="ko-KR" sz="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Career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Planning / Execution </a:t>
            </a:r>
            <a:r>
              <a:rPr lang="ko-KR" altLang="en-US" sz="1400" dirty="0"/>
              <a:t>분리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Alive Plan(T/M/B-I)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Outsourcing, M&amp;A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05944-BFD7-47E8-96F4-DA76412FB28B}"/>
              </a:ext>
            </a:extLst>
          </p:cNvPr>
          <p:cNvSpPr txBox="1"/>
          <p:nvPr/>
        </p:nvSpPr>
        <p:spPr>
          <a:xfrm>
            <a:off x="987496" y="4168563"/>
            <a:ext cx="124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First Mover/</a:t>
            </a:r>
          </a:p>
          <a:p>
            <a:r>
              <a:rPr lang="en-US" altLang="ko-KR" sz="1400" dirty="0"/>
              <a:t>Fast Follower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C590D-C24E-4654-9A24-B6686F69D44D}"/>
              </a:ext>
            </a:extLst>
          </p:cNvPr>
          <p:cNvSpPr txBox="1"/>
          <p:nvPr/>
        </p:nvSpPr>
        <p:spPr>
          <a:xfrm>
            <a:off x="3373232" y="5265744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비즈니스 문화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A70E09-AC80-4730-B5FE-1DD41048B3D1}"/>
              </a:ext>
            </a:extLst>
          </p:cNvPr>
          <p:cNvSpPr txBox="1"/>
          <p:nvPr/>
        </p:nvSpPr>
        <p:spPr>
          <a:xfrm>
            <a:off x="1021123" y="4806257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MZ</a:t>
            </a:r>
            <a:r>
              <a:rPr lang="ko-KR" altLang="en-US" sz="1400" dirty="0"/>
              <a:t>세대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7D01E3-F998-468F-8AF1-6E3927076A79}"/>
              </a:ext>
            </a:extLst>
          </p:cNvPr>
          <p:cNvSpPr txBox="1"/>
          <p:nvPr/>
        </p:nvSpPr>
        <p:spPr>
          <a:xfrm>
            <a:off x="1021123" y="26067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언택트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C134A8-A226-40D2-9C0F-25AA9890D16E}"/>
              </a:ext>
            </a:extLst>
          </p:cNvPr>
          <p:cNvSpPr txBox="1"/>
          <p:nvPr/>
        </p:nvSpPr>
        <p:spPr>
          <a:xfrm>
            <a:off x="992053" y="3038764"/>
            <a:ext cx="1648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AI, IOT, Big Data…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F84DB5-32D0-46C7-B745-3601C0F8AB55}"/>
              </a:ext>
            </a:extLst>
          </p:cNvPr>
          <p:cNvSpPr txBox="1"/>
          <p:nvPr/>
        </p:nvSpPr>
        <p:spPr>
          <a:xfrm>
            <a:off x="1400873" y="17512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현상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CCB920-A7A5-442E-BBF3-BC27AA1CA9B2}"/>
              </a:ext>
            </a:extLst>
          </p:cNvPr>
          <p:cNvSpPr txBox="1"/>
          <p:nvPr/>
        </p:nvSpPr>
        <p:spPr>
          <a:xfrm>
            <a:off x="3245522" y="1643539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연구기획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기술경영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변화의 실체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1B3B81-E9DD-43EA-A41F-02CDCCBD9F4A}"/>
              </a:ext>
            </a:extLst>
          </p:cNvPr>
          <p:cNvSpPr txBox="1"/>
          <p:nvPr/>
        </p:nvSpPr>
        <p:spPr>
          <a:xfrm>
            <a:off x="6172203" y="1633666"/>
            <a:ext cx="191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기술경영 분야에서의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대응 전략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고려사항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E06EC5-C160-4FCD-BB1D-10079547A920}"/>
              </a:ext>
            </a:extLst>
          </p:cNvPr>
          <p:cNvSpPr txBox="1"/>
          <p:nvPr/>
        </p:nvSpPr>
        <p:spPr>
          <a:xfrm>
            <a:off x="9251703" y="1639337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각 기업별 대응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(each by each)</a:t>
            </a:r>
            <a:endParaRPr lang="ko-KR" alt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52E2B3-8F7B-4FE5-85C5-EA3BE165CB63}"/>
              </a:ext>
            </a:extLst>
          </p:cNvPr>
          <p:cNvSpPr txBox="1"/>
          <p:nvPr/>
        </p:nvSpPr>
        <p:spPr>
          <a:xfrm>
            <a:off x="3387603" y="4050504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불확실한 목표</a:t>
            </a:r>
            <a:endParaRPr lang="en-US" altLang="ko-KR" sz="1400" dirty="0"/>
          </a:p>
          <a:p>
            <a:pPr algn="ctr"/>
            <a:r>
              <a:rPr lang="en-US" altLang="ko-KR" sz="1400" dirty="0"/>
              <a:t>(VUCA)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DB52D8-0C25-48AE-AFD4-86B6B9732594}"/>
              </a:ext>
            </a:extLst>
          </p:cNvPr>
          <p:cNvSpPr txBox="1"/>
          <p:nvPr/>
        </p:nvSpPr>
        <p:spPr>
          <a:xfrm>
            <a:off x="9747897" y="2849012"/>
            <a:ext cx="797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Where?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B74FE5-BC54-498A-A36A-04B83C5D4059}"/>
              </a:ext>
            </a:extLst>
          </p:cNvPr>
          <p:cNvSpPr txBox="1"/>
          <p:nvPr/>
        </p:nvSpPr>
        <p:spPr>
          <a:xfrm>
            <a:off x="9451245" y="3939146"/>
            <a:ext cx="1390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What &amp; Why? 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20349C-2951-4881-8A21-6F74B3E0C09C}"/>
              </a:ext>
            </a:extLst>
          </p:cNvPr>
          <p:cNvSpPr txBox="1"/>
          <p:nvPr/>
        </p:nvSpPr>
        <p:spPr>
          <a:xfrm>
            <a:off x="9828367" y="5291021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How?</a:t>
            </a:r>
            <a:endParaRPr lang="ko-KR" altLang="en-US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133F605-9141-4439-8CFC-EC8D57FB15D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0146724" y="3156789"/>
            <a:ext cx="0" cy="782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6D67D64-53D4-440B-936B-036A609B0EA6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10146724" y="4246923"/>
            <a:ext cx="0" cy="1044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1FE57C4-9EB0-4CB2-808F-A5424B57A049}"/>
              </a:ext>
            </a:extLst>
          </p:cNvPr>
          <p:cNvSpPr txBox="1"/>
          <p:nvPr/>
        </p:nvSpPr>
        <p:spPr>
          <a:xfrm>
            <a:off x="992053" y="374591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융합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초연결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8DD1C5-DDB0-466E-B5F7-AC9E95BE926F}"/>
              </a:ext>
            </a:extLst>
          </p:cNvPr>
          <p:cNvSpPr txBox="1"/>
          <p:nvPr/>
        </p:nvSpPr>
        <p:spPr>
          <a:xfrm>
            <a:off x="1021123" y="526792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긱</a:t>
            </a:r>
            <a:r>
              <a:rPr lang="ko-KR" altLang="en-US" sz="1400" dirty="0"/>
              <a:t> 경제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06FF58-3683-4C86-9195-4D187C64F546}"/>
              </a:ext>
            </a:extLst>
          </p:cNvPr>
          <p:cNvSpPr txBox="1"/>
          <p:nvPr/>
        </p:nvSpPr>
        <p:spPr>
          <a:xfrm>
            <a:off x="654242" y="663147"/>
            <a:ext cx="2765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22</a:t>
            </a:r>
            <a:r>
              <a:rPr lang="ko-KR" altLang="en-US" sz="2400" dirty="0"/>
              <a:t>년도 </a:t>
            </a:r>
            <a:r>
              <a:rPr lang="en-US" altLang="ko-KR" sz="2400" dirty="0"/>
              <a:t>OVERVIEW</a:t>
            </a:r>
            <a:endParaRPr lang="ko-KR" altLang="en-US" sz="24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BF0287A-A2DD-425E-9716-5AF718C6C0E6}"/>
              </a:ext>
            </a:extLst>
          </p:cNvPr>
          <p:cNvSpPr/>
          <p:nvPr/>
        </p:nvSpPr>
        <p:spPr>
          <a:xfrm>
            <a:off x="744718" y="2342276"/>
            <a:ext cx="1956051" cy="40019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DC3E98F-5ACE-4B1E-A42A-BA78713F188B}"/>
              </a:ext>
            </a:extLst>
          </p:cNvPr>
          <p:cNvSpPr/>
          <p:nvPr/>
        </p:nvSpPr>
        <p:spPr>
          <a:xfrm>
            <a:off x="3110572" y="2342276"/>
            <a:ext cx="1956051" cy="40019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6FEFBBA-A688-40CF-9BF5-87ED88BBEA67}"/>
              </a:ext>
            </a:extLst>
          </p:cNvPr>
          <p:cNvSpPr/>
          <p:nvPr/>
        </p:nvSpPr>
        <p:spPr>
          <a:xfrm>
            <a:off x="5688530" y="2342276"/>
            <a:ext cx="2965274" cy="40019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39E6AB-2049-4977-AA60-8B6AC2A3D3E8}"/>
              </a:ext>
            </a:extLst>
          </p:cNvPr>
          <p:cNvSpPr txBox="1"/>
          <p:nvPr/>
        </p:nvSpPr>
        <p:spPr>
          <a:xfrm>
            <a:off x="1037176" y="3392338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AR,</a:t>
            </a:r>
            <a:r>
              <a:rPr lang="ko-KR" altLang="en-US" sz="1400" dirty="0"/>
              <a:t> </a:t>
            </a:r>
            <a:r>
              <a:rPr lang="en-US" altLang="ko-KR" sz="1400" dirty="0"/>
              <a:t>VR,</a:t>
            </a:r>
            <a:r>
              <a:rPr lang="ko-KR" altLang="en-US" sz="1400" dirty="0"/>
              <a:t> </a:t>
            </a:r>
            <a:r>
              <a:rPr lang="en-US" altLang="ko-KR" sz="1400" dirty="0"/>
              <a:t>XR,….</a:t>
            </a:r>
            <a:endParaRPr lang="ko-KR" altLang="en-US" sz="1400" dirty="0"/>
          </a:p>
        </p:txBody>
      </p:sp>
      <p:sp>
        <p:nvSpPr>
          <p:cNvPr id="2" name="생각 풍선: 구름 모양 1">
            <a:extLst>
              <a:ext uri="{FF2B5EF4-FFF2-40B4-BE49-F238E27FC236}">
                <a16:creationId xmlns:a16="http://schemas.microsoft.com/office/drawing/2014/main" id="{4C6743DC-416D-46D0-87A8-42EDC2D906B9}"/>
              </a:ext>
            </a:extLst>
          </p:cNvPr>
          <p:cNvSpPr/>
          <p:nvPr/>
        </p:nvSpPr>
        <p:spPr>
          <a:xfrm>
            <a:off x="1037176" y="1508290"/>
            <a:ext cx="1347805" cy="719112"/>
          </a:xfrm>
          <a:prstGeom prst="cloudCallout">
            <a:avLst>
              <a:gd name="adj1" fmla="val 849"/>
              <a:gd name="adj2" fmla="val 62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말풍선: 타원형 2">
            <a:extLst>
              <a:ext uri="{FF2B5EF4-FFF2-40B4-BE49-F238E27FC236}">
                <a16:creationId xmlns:a16="http://schemas.microsoft.com/office/drawing/2014/main" id="{CC7CCB46-DE86-4509-A01F-BD30C818466F}"/>
              </a:ext>
            </a:extLst>
          </p:cNvPr>
          <p:cNvSpPr/>
          <p:nvPr/>
        </p:nvSpPr>
        <p:spPr>
          <a:xfrm>
            <a:off x="3223936" y="1480084"/>
            <a:ext cx="1884043" cy="742792"/>
          </a:xfrm>
          <a:prstGeom prst="wedgeEllipseCallout">
            <a:avLst>
              <a:gd name="adj1" fmla="val -2520"/>
              <a:gd name="adj2" fmla="val 677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AB09CA-96A3-4055-92E6-4242B4444873}"/>
              </a:ext>
            </a:extLst>
          </p:cNvPr>
          <p:cNvSpPr/>
          <p:nvPr/>
        </p:nvSpPr>
        <p:spPr>
          <a:xfrm>
            <a:off x="6096000" y="1536571"/>
            <a:ext cx="1992883" cy="6584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다중 문서 27">
            <a:extLst>
              <a:ext uri="{FF2B5EF4-FFF2-40B4-BE49-F238E27FC236}">
                <a16:creationId xmlns:a16="http://schemas.microsoft.com/office/drawing/2014/main" id="{FC213FAF-44F6-490D-B6FD-8C29C701F085}"/>
              </a:ext>
            </a:extLst>
          </p:cNvPr>
          <p:cNvSpPr/>
          <p:nvPr/>
        </p:nvSpPr>
        <p:spPr>
          <a:xfrm>
            <a:off x="9096212" y="1404594"/>
            <a:ext cx="2159392" cy="937682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59D5239D-92FF-4945-8476-C31B45A5091F}"/>
              </a:ext>
            </a:extLst>
          </p:cNvPr>
          <p:cNvSpPr/>
          <p:nvPr/>
        </p:nvSpPr>
        <p:spPr>
          <a:xfrm>
            <a:off x="2700769" y="1697591"/>
            <a:ext cx="292372" cy="307777"/>
          </a:xfrm>
          <a:prstGeom prst="rightArrow">
            <a:avLst>
              <a:gd name="adj1" fmla="val 74503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01D04C03-306B-440F-9050-39D33646CA16}"/>
              </a:ext>
            </a:extLst>
          </p:cNvPr>
          <p:cNvSpPr/>
          <p:nvPr/>
        </p:nvSpPr>
        <p:spPr>
          <a:xfrm>
            <a:off x="5436238" y="1751260"/>
            <a:ext cx="292372" cy="307777"/>
          </a:xfrm>
          <a:prstGeom prst="rightArrow">
            <a:avLst>
              <a:gd name="adj1" fmla="val 74503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E74076F6-42F5-4C52-BEE1-19ED58CCEA0A}"/>
              </a:ext>
            </a:extLst>
          </p:cNvPr>
          <p:cNvSpPr/>
          <p:nvPr/>
        </p:nvSpPr>
        <p:spPr>
          <a:xfrm>
            <a:off x="8542850" y="1751260"/>
            <a:ext cx="292372" cy="307777"/>
          </a:xfrm>
          <a:prstGeom prst="rightArrow">
            <a:avLst>
              <a:gd name="adj1" fmla="val 74503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D63ABC14-CC93-46B6-A03C-F71B653B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BFDA2A-125C-46A3-AF33-D7549CA13A5B}"/>
              </a:ext>
            </a:extLst>
          </p:cNvPr>
          <p:cNvSpPr txBox="1"/>
          <p:nvPr/>
        </p:nvSpPr>
        <p:spPr>
          <a:xfrm>
            <a:off x="987496" y="5681401"/>
            <a:ext cx="1401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Digital </a:t>
            </a:r>
          </a:p>
          <a:p>
            <a:pPr algn="ctr"/>
            <a:r>
              <a:rPr lang="en-US" altLang="ko-KR" sz="1400" dirty="0"/>
              <a:t>Transformation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6330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A750783-0393-4AD8-9EFC-43A79D5F6D55}"/>
              </a:ext>
            </a:extLst>
          </p:cNvPr>
          <p:cNvSpPr/>
          <p:nvPr/>
        </p:nvSpPr>
        <p:spPr>
          <a:xfrm>
            <a:off x="7798764" y="4542633"/>
            <a:ext cx="3485122" cy="16234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CBEE8FE-C922-4E9A-A492-859B53499E70}"/>
              </a:ext>
            </a:extLst>
          </p:cNvPr>
          <p:cNvSpPr/>
          <p:nvPr/>
        </p:nvSpPr>
        <p:spPr>
          <a:xfrm>
            <a:off x="7798764" y="2318996"/>
            <a:ext cx="3485122" cy="16234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다리꼴 19">
            <a:extLst>
              <a:ext uri="{FF2B5EF4-FFF2-40B4-BE49-F238E27FC236}">
                <a16:creationId xmlns:a16="http://schemas.microsoft.com/office/drawing/2014/main" id="{CBDED416-FA12-4F3E-B40E-FD7827B4EC74}"/>
              </a:ext>
            </a:extLst>
          </p:cNvPr>
          <p:cNvSpPr/>
          <p:nvPr/>
        </p:nvSpPr>
        <p:spPr>
          <a:xfrm rot="10800000">
            <a:off x="3296149" y="1866513"/>
            <a:ext cx="4385596" cy="4394080"/>
          </a:xfrm>
          <a:prstGeom prst="trapezoid">
            <a:avLst>
              <a:gd name="adj" fmla="val 1855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다리꼴 18">
            <a:extLst>
              <a:ext uri="{FF2B5EF4-FFF2-40B4-BE49-F238E27FC236}">
                <a16:creationId xmlns:a16="http://schemas.microsoft.com/office/drawing/2014/main" id="{DB09CBF3-2786-48FD-A388-D171A68237F6}"/>
              </a:ext>
            </a:extLst>
          </p:cNvPr>
          <p:cNvSpPr/>
          <p:nvPr/>
        </p:nvSpPr>
        <p:spPr>
          <a:xfrm>
            <a:off x="659257" y="1866513"/>
            <a:ext cx="3007792" cy="4394080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1375E-0C3D-415B-89EA-0883D1366B42}"/>
              </a:ext>
            </a:extLst>
          </p:cNvPr>
          <p:cNvSpPr txBox="1"/>
          <p:nvPr/>
        </p:nvSpPr>
        <p:spPr>
          <a:xfrm>
            <a:off x="5349025" y="1974688"/>
            <a:ext cx="1761201" cy="3953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/>
              <a:t>10</a:t>
            </a:r>
            <a:r>
              <a:rPr lang="ko-KR" altLang="en-US" sz="1600" dirty="0"/>
              <a:t>대 스마트 </a:t>
            </a:r>
            <a:r>
              <a:rPr lang="en-US" altLang="ko-KR" sz="1600" dirty="0"/>
              <a:t> </a:t>
            </a:r>
            <a:endParaRPr lang="ko-KR" altLang="en-US" sz="1600" dirty="0"/>
          </a:p>
          <a:p>
            <a:pPr algn="ctr">
              <a:lnSpc>
                <a:spcPct val="200000"/>
              </a:lnSpc>
            </a:pPr>
            <a:r>
              <a:rPr lang="en-US" altLang="ko-KR" sz="1600" dirty="0"/>
              <a:t>20</a:t>
            </a:r>
            <a:r>
              <a:rPr lang="ko-KR" altLang="en-US" sz="1600" dirty="0"/>
              <a:t>대 모바일</a:t>
            </a:r>
            <a:endParaRPr lang="en-US" altLang="ko-KR" sz="1600" dirty="0"/>
          </a:p>
          <a:p>
            <a:pPr algn="ctr">
              <a:lnSpc>
                <a:spcPct val="200000"/>
              </a:lnSpc>
            </a:pPr>
            <a:r>
              <a:rPr lang="en-US" altLang="ko-KR" sz="1600" dirty="0"/>
              <a:t>30</a:t>
            </a:r>
            <a:r>
              <a:rPr lang="ko-KR" altLang="en-US" sz="1600" dirty="0"/>
              <a:t>대 디지털</a:t>
            </a: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   40</a:t>
            </a:r>
            <a:r>
              <a:rPr lang="ko-KR" altLang="en-US" sz="1600" dirty="0"/>
              <a:t>대 </a:t>
            </a: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   5,60</a:t>
            </a:r>
            <a:r>
              <a:rPr lang="ko-KR" altLang="en-US" sz="1600" dirty="0"/>
              <a:t>대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68706-AC14-4578-A998-87079D0E1C14}"/>
              </a:ext>
            </a:extLst>
          </p:cNvPr>
          <p:cNvSpPr txBox="1"/>
          <p:nvPr/>
        </p:nvSpPr>
        <p:spPr>
          <a:xfrm>
            <a:off x="960660" y="5343368"/>
            <a:ext cx="23487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‘70</a:t>
            </a:r>
            <a:r>
              <a:rPr lang="ko-KR" altLang="en-US" sz="1600" dirty="0"/>
              <a:t>년대 기업문화</a:t>
            </a:r>
            <a:endParaRPr lang="en-US" altLang="ko-KR" sz="1600" dirty="0"/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장치산업</a:t>
            </a:r>
            <a:r>
              <a:rPr lang="en-US" altLang="ko-KR" sz="16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58034-1993-4710-9571-B17C9E8BC447}"/>
              </a:ext>
            </a:extLst>
          </p:cNvPr>
          <p:cNvSpPr txBox="1"/>
          <p:nvPr/>
        </p:nvSpPr>
        <p:spPr>
          <a:xfrm>
            <a:off x="1309067" y="3999042"/>
            <a:ext cx="1554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평생직장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9C7DC-B125-4D08-8417-382F5688AA2F}"/>
              </a:ext>
            </a:extLst>
          </p:cNvPr>
          <p:cNvSpPr txBox="1"/>
          <p:nvPr/>
        </p:nvSpPr>
        <p:spPr>
          <a:xfrm>
            <a:off x="1405446" y="2611489"/>
            <a:ext cx="12781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/>
              <a:t>긱</a:t>
            </a:r>
            <a:r>
              <a:rPr lang="ko-KR" altLang="en-US" sz="1600" dirty="0"/>
              <a:t> 경제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B2A70-8302-4F41-959C-FC4DB7552511}"/>
              </a:ext>
            </a:extLst>
          </p:cNvPr>
          <p:cNvSpPr txBox="1"/>
          <p:nvPr/>
        </p:nvSpPr>
        <p:spPr>
          <a:xfrm>
            <a:off x="3990371" y="2462138"/>
            <a:ext cx="1761201" cy="3461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/>
              <a:t>MZ</a:t>
            </a:r>
            <a:r>
              <a:rPr lang="ko-KR" altLang="en-US" sz="1600" dirty="0"/>
              <a:t>세대</a:t>
            </a: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 algn="ctr">
              <a:lnSpc>
                <a:spcPct val="200000"/>
              </a:lnSpc>
            </a:pPr>
            <a:r>
              <a:rPr lang="en-US" altLang="ko-KR" sz="1600" dirty="0"/>
              <a:t>X</a:t>
            </a:r>
            <a:r>
              <a:rPr lang="ko-KR" altLang="en-US" sz="1600" dirty="0"/>
              <a:t>세대</a:t>
            </a: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 algn="ctr">
              <a:lnSpc>
                <a:spcPct val="200000"/>
              </a:lnSpc>
            </a:pPr>
            <a:r>
              <a:rPr lang="ko-KR" altLang="en-US" sz="1600" dirty="0"/>
              <a:t>베이비붐</a:t>
            </a:r>
            <a:endParaRPr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EC9CB-2B34-4DF0-8AB2-9C3670A8654C}"/>
              </a:ext>
            </a:extLst>
          </p:cNvPr>
          <p:cNvSpPr txBox="1"/>
          <p:nvPr/>
        </p:nvSpPr>
        <p:spPr>
          <a:xfrm>
            <a:off x="8034437" y="4902833"/>
            <a:ext cx="14771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목표명확</a:t>
            </a:r>
            <a:r>
              <a:rPr lang="en-US" altLang="ko-KR" sz="1600" dirty="0"/>
              <a:t>, </a:t>
            </a:r>
          </a:p>
          <a:p>
            <a:pPr algn="ctr"/>
            <a:r>
              <a:rPr lang="ko-KR" altLang="en-US" sz="1600" dirty="0"/>
              <a:t>단순</a:t>
            </a:r>
            <a:r>
              <a:rPr lang="en-US" altLang="ko-KR" sz="1600" dirty="0"/>
              <a:t>, </a:t>
            </a:r>
            <a:r>
              <a:rPr lang="ko-KR" altLang="en-US" sz="1600" dirty="0"/>
              <a:t>안정</a:t>
            </a:r>
            <a:r>
              <a:rPr lang="en-US" altLang="ko-KR" sz="16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946F76-F444-4CCA-B8A4-1CFF3439B4CB}"/>
              </a:ext>
            </a:extLst>
          </p:cNvPr>
          <p:cNvSpPr txBox="1"/>
          <p:nvPr/>
        </p:nvSpPr>
        <p:spPr>
          <a:xfrm>
            <a:off x="7666424" y="2723254"/>
            <a:ext cx="20682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목표 불명확</a:t>
            </a:r>
            <a:r>
              <a:rPr lang="en-US" altLang="ko-KR" sz="1600" dirty="0"/>
              <a:t>, </a:t>
            </a:r>
          </a:p>
          <a:p>
            <a:pPr algn="ctr"/>
            <a:r>
              <a:rPr lang="ko-KR" altLang="en-US" sz="1600" dirty="0"/>
              <a:t>복잡</a:t>
            </a:r>
            <a:r>
              <a:rPr lang="en-US" altLang="ko-KR" sz="1600" dirty="0"/>
              <a:t>, </a:t>
            </a:r>
            <a:r>
              <a:rPr lang="ko-KR" altLang="en-US" sz="1600" dirty="0"/>
              <a:t>변화</a:t>
            </a:r>
            <a:r>
              <a:rPr lang="en-US" altLang="ko-KR" sz="16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C47A28-A2B9-4CC3-948F-9CCA6B650434}"/>
              </a:ext>
            </a:extLst>
          </p:cNvPr>
          <p:cNvSpPr txBox="1"/>
          <p:nvPr/>
        </p:nvSpPr>
        <p:spPr>
          <a:xfrm>
            <a:off x="9487255" y="5025943"/>
            <a:ext cx="16520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Plan/Actual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EA4CFD-791D-4B5C-9C38-C9F5A5B22DA3}"/>
              </a:ext>
            </a:extLst>
          </p:cNvPr>
          <p:cNvSpPr txBox="1"/>
          <p:nvPr/>
        </p:nvSpPr>
        <p:spPr>
          <a:xfrm>
            <a:off x="9671873" y="2724132"/>
            <a:ext cx="1477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Alive Plan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FE036-192B-4508-92F2-B6115FB8F9AF}"/>
              </a:ext>
            </a:extLst>
          </p:cNvPr>
          <p:cNvSpPr txBox="1"/>
          <p:nvPr/>
        </p:nvSpPr>
        <p:spPr>
          <a:xfrm>
            <a:off x="9671873" y="2994718"/>
            <a:ext cx="1477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Speed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4EF6F-2B11-47C2-8A77-547A89468D1B}"/>
              </a:ext>
            </a:extLst>
          </p:cNvPr>
          <p:cNvSpPr txBox="1"/>
          <p:nvPr/>
        </p:nvSpPr>
        <p:spPr>
          <a:xfrm>
            <a:off x="8724839" y="5626587"/>
            <a:ext cx="1593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How; </a:t>
            </a:r>
            <a:r>
              <a:rPr lang="ko-KR" altLang="en-US" sz="1600" dirty="0"/>
              <a:t>빨리빨리</a:t>
            </a:r>
            <a:endParaRPr lang="en-US" altLang="ko-KR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06E860-93E2-4E43-B16A-CF2441FC922A}"/>
              </a:ext>
            </a:extLst>
          </p:cNvPr>
          <p:cNvSpPr txBox="1"/>
          <p:nvPr/>
        </p:nvSpPr>
        <p:spPr>
          <a:xfrm>
            <a:off x="8604518" y="3482591"/>
            <a:ext cx="1925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Why &amp; What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628B8C-410B-4125-A753-7E0B3F3E386D}"/>
              </a:ext>
            </a:extLst>
          </p:cNvPr>
          <p:cNvSpPr txBox="1"/>
          <p:nvPr/>
        </p:nvSpPr>
        <p:spPr>
          <a:xfrm>
            <a:off x="650395" y="652678"/>
            <a:ext cx="6857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국내기업의 현재</a:t>
            </a:r>
            <a:r>
              <a:rPr lang="en-US" altLang="ko-KR" sz="1600" spc="-100" dirty="0"/>
              <a:t>(</a:t>
            </a:r>
            <a:r>
              <a:rPr lang="ko-KR" altLang="en-US" sz="1600" spc="-100" dirty="0"/>
              <a:t>압축성장의 그림자</a:t>
            </a:r>
            <a:r>
              <a:rPr lang="en-US" altLang="ko-KR" sz="1600" spc="-100" dirty="0"/>
              <a:t>)</a:t>
            </a:r>
            <a:r>
              <a:rPr lang="en-US" altLang="ko-KR" sz="2400" dirty="0"/>
              <a:t>;</a:t>
            </a:r>
            <a:r>
              <a:rPr lang="ko-KR" altLang="en-US" sz="2400" dirty="0"/>
              <a:t> </a:t>
            </a:r>
            <a:r>
              <a:rPr lang="ko-KR" altLang="en-US" dirty="0"/>
              <a:t>기업문화 </a:t>
            </a:r>
            <a:r>
              <a:rPr lang="en-US" altLang="ko-KR" dirty="0"/>
              <a:t>&amp; Project </a:t>
            </a:r>
            <a:r>
              <a:rPr lang="ko-KR" altLang="en-US" dirty="0"/>
              <a:t>속성</a:t>
            </a:r>
            <a:endParaRPr lang="ko-KR" altLang="en-US" sz="2400" dirty="0"/>
          </a:p>
        </p:txBody>
      </p:sp>
      <p:sp>
        <p:nvSpPr>
          <p:cNvPr id="2" name="왼쪽 대괄호 1">
            <a:extLst>
              <a:ext uri="{FF2B5EF4-FFF2-40B4-BE49-F238E27FC236}">
                <a16:creationId xmlns:a16="http://schemas.microsoft.com/office/drawing/2014/main" id="{F6BF00B9-5CF1-4F68-8526-393D9079C412}"/>
              </a:ext>
            </a:extLst>
          </p:cNvPr>
          <p:cNvSpPr/>
          <p:nvPr/>
        </p:nvSpPr>
        <p:spPr>
          <a:xfrm>
            <a:off x="5410989" y="2309574"/>
            <a:ext cx="122547" cy="999242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AB4B21-1C88-4A18-A152-99C9EFCCD75A}"/>
              </a:ext>
            </a:extLst>
          </p:cNvPr>
          <p:cNvSpPr txBox="1"/>
          <p:nvPr/>
        </p:nvSpPr>
        <p:spPr>
          <a:xfrm>
            <a:off x="1524079" y="1428445"/>
            <a:ext cx="1278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기업문화</a:t>
            </a:r>
            <a:endParaRPr lang="en-US" altLang="ko-KR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2593DC-BD27-4C4C-95D2-23C2D8F882CE}"/>
              </a:ext>
            </a:extLst>
          </p:cNvPr>
          <p:cNvSpPr txBox="1"/>
          <p:nvPr/>
        </p:nvSpPr>
        <p:spPr>
          <a:xfrm>
            <a:off x="4647421" y="1428445"/>
            <a:ext cx="152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조직 구성원</a:t>
            </a:r>
            <a:endParaRPr lang="en-US" altLang="ko-KR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C33583-55A2-42DA-B8C0-88597AC67048}"/>
              </a:ext>
            </a:extLst>
          </p:cNvPr>
          <p:cNvSpPr txBox="1"/>
          <p:nvPr/>
        </p:nvSpPr>
        <p:spPr>
          <a:xfrm>
            <a:off x="8902251" y="1428445"/>
            <a:ext cx="1278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업무 성격</a:t>
            </a:r>
            <a:endParaRPr lang="en-US" altLang="ko-KR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AD59F8-319B-4481-A7FA-2072FE19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674DBF-F5A4-B8B8-800E-F5631C99117D}"/>
              </a:ext>
            </a:extLst>
          </p:cNvPr>
          <p:cNvSpPr txBox="1"/>
          <p:nvPr/>
        </p:nvSpPr>
        <p:spPr>
          <a:xfrm>
            <a:off x="7770980" y="4456086"/>
            <a:ext cx="159379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내부목표 달성</a:t>
            </a:r>
            <a:endParaRPr lang="en-US" altLang="ko-KR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DCDF47-F609-9CFC-C3D2-D13C559D577F}"/>
              </a:ext>
            </a:extLst>
          </p:cNvPr>
          <p:cNvSpPr txBox="1"/>
          <p:nvPr/>
        </p:nvSpPr>
        <p:spPr>
          <a:xfrm>
            <a:off x="7770980" y="2185048"/>
            <a:ext cx="159379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외부환경 대응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5227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0E3566-DEF1-4E49-A898-F541DA8716D4}"/>
              </a:ext>
            </a:extLst>
          </p:cNvPr>
          <p:cNvSpPr txBox="1"/>
          <p:nvPr/>
        </p:nvSpPr>
        <p:spPr>
          <a:xfrm>
            <a:off x="645936" y="663115"/>
            <a:ext cx="685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비즈니스 문화 </a:t>
            </a:r>
            <a:r>
              <a:rPr lang="en-US" altLang="ko-KR" sz="2400" dirty="0"/>
              <a:t>– </a:t>
            </a:r>
            <a:r>
              <a:rPr lang="ko-KR" altLang="en-US" dirty="0"/>
              <a:t>압축성장의 그림자</a:t>
            </a:r>
            <a:r>
              <a:rPr lang="en-US" altLang="ko-KR" dirty="0"/>
              <a:t>; </a:t>
            </a:r>
            <a:r>
              <a:rPr lang="ko-KR" altLang="en-US" sz="1400" dirty="0"/>
              <a:t>건너뛴 </a:t>
            </a:r>
            <a:r>
              <a:rPr lang="en-US" altLang="ko-KR" sz="1400" dirty="0"/>
              <a:t>Scale-up, Work</a:t>
            </a:r>
            <a:r>
              <a:rPr lang="ko-KR" altLang="en-US" sz="1400" dirty="0"/>
              <a:t> </a:t>
            </a:r>
            <a:r>
              <a:rPr lang="en-US" altLang="ko-KR" sz="1400" dirty="0"/>
              <a:t>Style</a:t>
            </a:r>
            <a:endParaRPr lang="ko-KR" altLang="en-US" sz="24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3A620E8-DD76-423A-B2A9-00424D3D6560}"/>
              </a:ext>
            </a:extLst>
          </p:cNvPr>
          <p:cNvSpPr/>
          <p:nvPr/>
        </p:nvSpPr>
        <p:spPr>
          <a:xfrm>
            <a:off x="1655823" y="2264761"/>
            <a:ext cx="2550100" cy="23595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EF88E1-6BA9-4450-9B08-D31C82C6EC0E}"/>
              </a:ext>
            </a:extLst>
          </p:cNvPr>
          <p:cNvCxnSpPr/>
          <p:nvPr/>
        </p:nvCxnSpPr>
        <p:spPr>
          <a:xfrm>
            <a:off x="1675345" y="3465115"/>
            <a:ext cx="2520000" cy="0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5479CB0-3E5E-47B4-9F89-CE5059C0FA00}"/>
              </a:ext>
            </a:extLst>
          </p:cNvPr>
          <p:cNvCxnSpPr>
            <a:cxnSpLocks/>
          </p:cNvCxnSpPr>
          <p:nvPr/>
        </p:nvCxnSpPr>
        <p:spPr>
          <a:xfrm flipV="1">
            <a:off x="2923150" y="2260105"/>
            <a:ext cx="0" cy="2340000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D2FDD3A-F96B-4B30-B0E3-B281223C7040}"/>
              </a:ext>
            </a:extLst>
          </p:cNvPr>
          <p:cNvSpPr/>
          <p:nvPr/>
        </p:nvSpPr>
        <p:spPr>
          <a:xfrm>
            <a:off x="3376684" y="3364826"/>
            <a:ext cx="648072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FF0000"/>
                </a:solidFill>
              </a:rPr>
              <a:t>역할중시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F385C17-6679-4706-8C65-6199EF5F9F3B}"/>
              </a:ext>
            </a:extLst>
          </p:cNvPr>
          <p:cNvSpPr/>
          <p:nvPr/>
        </p:nvSpPr>
        <p:spPr>
          <a:xfrm>
            <a:off x="2600818" y="2400441"/>
            <a:ext cx="648072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FF0000"/>
                </a:solidFill>
              </a:rPr>
              <a:t>결과중시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CDC3960-DF26-4057-BA21-D69AB4546041}"/>
              </a:ext>
            </a:extLst>
          </p:cNvPr>
          <p:cNvSpPr/>
          <p:nvPr/>
        </p:nvSpPr>
        <p:spPr>
          <a:xfrm>
            <a:off x="1864516" y="3364826"/>
            <a:ext cx="648072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FF0000"/>
                </a:solidFill>
              </a:rPr>
              <a:t>직무중시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57B3D87-9C9B-4AE1-91CA-B9E58AE97C08}"/>
              </a:ext>
            </a:extLst>
          </p:cNvPr>
          <p:cNvSpPr/>
          <p:nvPr/>
        </p:nvSpPr>
        <p:spPr>
          <a:xfrm>
            <a:off x="2606837" y="4272649"/>
            <a:ext cx="648072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FF0000"/>
                </a:solidFill>
              </a:rPr>
              <a:t>과정중시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1EFD22-A75E-4614-A3C8-9773064AAAD8}"/>
              </a:ext>
            </a:extLst>
          </p:cNvPr>
          <p:cNvSpPr txBox="1"/>
          <p:nvPr/>
        </p:nvSpPr>
        <p:spPr>
          <a:xfrm>
            <a:off x="2678845" y="197942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권한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25D1CA-A5C5-4755-A175-AD49265153BE}"/>
              </a:ext>
            </a:extLst>
          </p:cNvPr>
          <p:cNvSpPr txBox="1"/>
          <p:nvPr/>
        </p:nvSpPr>
        <p:spPr>
          <a:xfrm>
            <a:off x="4209112" y="3158229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공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동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596ACD-01A0-45F8-BBC6-17DB12AF01C0}"/>
              </a:ext>
            </a:extLst>
          </p:cNvPr>
          <p:cNvSpPr txBox="1"/>
          <p:nvPr/>
        </p:nvSpPr>
        <p:spPr>
          <a:xfrm>
            <a:off x="1309938" y="3156562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9BDC23-C29A-4F86-A745-F7FF8EDD1ABE}"/>
              </a:ext>
            </a:extLst>
          </p:cNvPr>
          <p:cNvSpPr txBox="1"/>
          <p:nvPr/>
        </p:nvSpPr>
        <p:spPr>
          <a:xfrm>
            <a:off x="2609411" y="464372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시스템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6EA7E7-24DF-4E45-89FA-F202886B0178}"/>
              </a:ext>
            </a:extLst>
          </p:cNvPr>
          <p:cNvSpPr txBox="1"/>
          <p:nvPr/>
        </p:nvSpPr>
        <p:spPr>
          <a:xfrm>
            <a:off x="2274387" y="2669619"/>
            <a:ext cx="58862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개인의</a:t>
            </a:r>
            <a:endParaRPr lang="en-US" altLang="ko-KR" sz="1050" dirty="0"/>
          </a:p>
          <a:p>
            <a:pPr algn="ctr"/>
            <a:r>
              <a:rPr lang="ko-KR" altLang="en-US" sz="1050" dirty="0"/>
              <a:t>자율성</a:t>
            </a:r>
            <a:endParaRPr lang="en-US" altLang="ko-KR" sz="1050" dirty="0"/>
          </a:p>
          <a:p>
            <a:pPr algn="ctr"/>
            <a:r>
              <a:rPr lang="ko-KR" altLang="en-US" sz="1050" dirty="0"/>
              <a:t>중시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8A1F20-7E8D-4825-9CC7-0A254B9352CF}"/>
              </a:ext>
            </a:extLst>
          </p:cNvPr>
          <p:cNvSpPr txBox="1"/>
          <p:nvPr/>
        </p:nvSpPr>
        <p:spPr>
          <a:xfrm>
            <a:off x="2954254" y="2688473"/>
            <a:ext cx="58862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팀의</a:t>
            </a:r>
            <a:endParaRPr lang="en-US" altLang="ko-KR" sz="1050" dirty="0"/>
          </a:p>
          <a:p>
            <a:pPr algn="ctr"/>
            <a:r>
              <a:rPr lang="ko-KR" altLang="en-US" sz="1050" dirty="0"/>
              <a:t>자율성</a:t>
            </a:r>
            <a:endParaRPr lang="en-US" altLang="ko-KR" sz="1050" dirty="0"/>
          </a:p>
          <a:p>
            <a:pPr algn="ctr"/>
            <a:r>
              <a:rPr lang="ko-KR" altLang="en-US" sz="1050" dirty="0"/>
              <a:t>중시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FBEB3A-3A8A-4171-BD21-550CF331E224}"/>
              </a:ext>
            </a:extLst>
          </p:cNvPr>
          <p:cNvSpPr txBox="1"/>
          <p:nvPr/>
        </p:nvSpPr>
        <p:spPr>
          <a:xfrm>
            <a:off x="2306182" y="3624577"/>
            <a:ext cx="58862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개인의</a:t>
            </a:r>
            <a:endParaRPr lang="en-US" altLang="ko-KR" sz="1050" dirty="0"/>
          </a:p>
          <a:p>
            <a:pPr algn="ctr"/>
            <a:r>
              <a:rPr lang="ko-KR" altLang="en-US" sz="1050" dirty="0"/>
              <a:t>권리</a:t>
            </a:r>
            <a:endParaRPr lang="en-US" altLang="ko-KR" sz="1050" dirty="0"/>
          </a:p>
          <a:p>
            <a:pPr algn="ctr"/>
            <a:r>
              <a:rPr lang="ko-KR" altLang="en-US" sz="1050" dirty="0"/>
              <a:t>중시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F8EF3-DBC5-4AA9-8990-265637DA180B}"/>
              </a:ext>
            </a:extLst>
          </p:cNvPr>
          <p:cNvSpPr txBox="1"/>
          <p:nvPr/>
        </p:nvSpPr>
        <p:spPr>
          <a:xfrm>
            <a:off x="2957460" y="3624577"/>
            <a:ext cx="7232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팀으로서</a:t>
            </a:r>
            <a:endParaRPr lang="en-US" altLang="ko-KR" sz="1050" dirty="0"/>
          </a:p>
          <a:p>
            <a:pPr algn="ctr"/>
            <a:r>
              <a:rPr lang="ko-KR" altLang="en-US" sz="1050" dirty="0"/>
              <a:t>의무</a:t>
            </a:r>
            <a:endParaRPr lang="en-US" altLang="ko-KR" sz="1050" dirty="0"/>
          </a:p>
          <a:p>
            <a:pPr algn="ctr"/>
            <a:r>
              <a:rPr lang="ko-KR" altLang="en-US" sz="1050" dirty="0"/>
              <a:t>중시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165FAD-CDBC-46AB-BAA0-0C4B5273CE0B}"/>
              </a:ext>
            </a:extLst>
          </p:cNvPr>
          <p:cNvSpPr txBox="1"/>
          <p:nvPr/>
        </p:nvSpPr>
        <p:spPr>
          <a:xfrm>
            <a:off x="5054354" y="1463319"/>
            <a:ext cx="4730288" cy="1303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결과중시 </a:t>
            </a:r>
            <a:r>
              <a:rPr lang="en-US" altLang="ko-KR" sz="1200" dirty="0"/>
              <a:t>– </a:t>
            </a:r>
            <a:r>
              <a:rPr lang="ko-KR" altLang="en-US" sz="1200" dirty="0"/>
              <a:t>리더의 지시에 따른 일의 완수 중시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i="1" dirty="0"/>
              <a:t>과정중시 </a:t>
            </a:r>
            <a:r>
              <a:rPr lang="en-US" altLang="ko-KR" sz="1200" b="1" i="1" dirty="0"/>
              <a:t>– </a:t>
            </a:r>
            <a:r>
              <a:rPr lang="ko-KR" altLang="en-US" sz="1200" b="1" i="1" dirty="0"/>
              <a:t>내부규정과 절차에 맞춘 업무진행 중시</a:t>
            </a:r>
            <a:endParaRPr lang="en-US" altLang="ko-KR" sz="1200" b="1" i="1" dirty="0"/>
          </a:p>
          <a:p>
            <a:pPr>
              <a:lnSpc>
                <a:spcPct val="150000"/>
              </a:lnSpc>
            </a:pP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직무중심 </a:t>
            </a:r>
            <a:r>
              <a:rPr lang="en-US" altLang="ko-KR" sz="1200" dirty="0"/>
              <a:t>– </a:t>
            </a:r>
            <a:r>
              <a:rPr lang="ko-KR" altLang="en-US" sz="1200" dirty="0"/>
              <a:t>직원별로 업무 규정되어 할당된 일의 완수 중요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i="1" dirty="0"/>
              <a:t>역할중심 </a:t>
            </a:r>
            <a:r>
              <a:rPr lang="en-US" altLang="ko-KR" sz="1200" b="1" i="1" dirty="0"/>
              <a:t>– </a:t>
            </a:r>
            <a:r>
              <a:rPr lang="ko-KR" altLang="en-US" sz="1200" b="1" i="1" dirty="0"/>
              <a:t>각자 상황에 따라 다양한 역할 담당하여 업무수행 중요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746688-F123-4E06-B79F-807F197DBA85}"/>
              </a:ext>
            </a:extLst>
          </p:cNvPr>
          <p:cNvSpPr txBox="1"/>
          <p:nvPr/>
        </p:nvSpPr>
        <p:spPr>
          <a:xfrm>
            <a:off x="5054354" y="3196928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i="1" dirty="0"/>
              <a:t>과정중시 </a:t>
            </a:r>
            <a:r>
              <a:rPr lang="en-US" altLang="ko-KR" sz="1400" b="1" i="1" dirty="0"/>
              <a:t>/ </a:t>
            </a:r>
            <a:r>
              <a:rPr lang="ko-KR" altLang="en-US" sz="1400" b="1" i="1" dirty="0"/>
              <a:t>역할중심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65ADB4-E0D8-450E-A83A-96239A4E1B4B}"/>
              </a:ext>
            </a:extLst>
          </p:cNvPr>
          <p:cNvSpPr txBox="1"/>
          <p:nvPr/>
        </p:nvSpPr>
        <p:spPr>
          <a:xfrm>
            <a:off x="7615217" y="3191511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결과중시 </a:t>
            </a:r>
            <a:r>
              <a:rPr lang="en-US" altLang="ko-KR" sz="1400" dirty="0"/>
              <a:t>/ </a:t>
            </a:r>
            <a:r>
              <a:rPr lang="ko-KR" altLang="en-US" sz="1400" dirty="0"/>
              <a:t>직무중심 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8CE1568-943D-4878-82B5-D846634CA1A3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 flipV="1">
            <a:off x="6933395" y="3345400"/>
            <a:ext cx="681822" cy="54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541645-2238-4F92-A71D-FD151E03A409}"/>
              </a:ext>
            </a:extLst>
          </p:cNvPr>
          <p:cNvSpPr txBox="1"/>
          <p:nvPr/>
        </p:nvSpPr>
        <p:spPr>
          <a:xfrm>
            <a:off x="5101489" y="3517645"/>
            <a:ext cx="2154757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i="1" dirty="0"/>
              <a:t>목표가 보이는 과제</a:t>
            </a:r>
            <a:endParaRPr lang="en-US" altLang="ko-KR" sz="1200" b="1" i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i="1" dirty="0"/>
              <a:t>Fast Follower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i="1" dirty="0"/>
              <a:t>연공서열</a:t>
            </a:r>
            <a:endParaRPr lang="en-US" altLang="ko-KR" sz="1200" b="1" i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i="1" dirty="0"/>
              <a:t>빠른 실행</a:t>
            </a:r>
            <a:r>
              <a:rPr lang="en-US" altLang="ko-KR" sz="1200" b="1" i="1" dirty="0"/>
              <a:t>, </a:t>
            </a:r>
            <a:r>
              <a:rPr lang="ko-KR" altLang="en-US" sz="1200" b="1" i="1" dirty="0"/>
              <a:t>내부역량 중요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7D6F9A-F313-4F29-A1C4-50F968F9A3E6}"/>
              </a:ext>
            </a:extLst>
          </p:cNvPr>
          <p:cNvSpPr txBox="1"/>
          <p:nvPr/>
        </p:nvSpPr>
        <p:spPr>
          <a:xfrm>
            <a:off x="7646642" y="3490331"/>
            <a:ext cx="2715808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불확실성이 큰 과제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First Mover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다양하고 깊이 있는 전문지식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기획</a:t>
            </a:r>
            <a:r>
              <a:rPr lang="en-US" altLang="ko-KR" sz="1200" dirty="0"/>
              <a:t>/</a:t>
            </a:r>
            <a:r>
              <a:rPr lang="ko-KR" altLang="en-US" sz="1200" dirty="0"/>
              <a:t>의사결정</a:t>
            </a:r>
            <a:r>
              <a:rPr lang="en-US" altLang="ko-KR" sz="1200" dirty="0"/>
              <a:t>, </a:t>
            </a:r>
            <a:r>
              <a:rPr lang="ko-KR" altLang="en-US" sz="1200" dirty="0"/>
              <a:t>외부역량 적극활용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C1486C-9B1E-4CB5-A554-13026E76EC7E}"/>
              </a:ext>
            </a:extLst>
          </p:cNvPr>
          <p:cNvSpPr txBox="1"/>
          <p:nvPr/>
        </p:nvSpPr>
        <p:spPr>
          <a:xfrm>
            <a:off x="2042162" y="5023817"/>
            <a:ext cx="1795864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/>
              <a:t>Manual, Procedure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명확한 </a:t>
            </a:r>
            <a:r>
              <a:rPr lang="en-US" altLang="ko-KR" sz="1200" dirty="0"/>
              <a:t>Plan -&gt; Assign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9A90D2-3373-4E86-B091-BA35EFAE105A}"/>
              </a:ext>
            </a:extLst>
          </p:cNvPr>
          <p:cNvSpPr txBox="1"/>
          <p:nvPr/>
        </p:nvSpPr>
        <p:spPr>
          <a:xfrm>
            <a:off x="5440258" y="5349344"/>
            <a:ext cx="3950303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Deference to Authority(</a:t>
            </a:r>
            <a:r>
              <a:rPr lang="ko-KR" altLang="en-US" sz="1200" dirty="0"/>
              <a:t>권위 복종</a:t>
            </a:r>
            <a:r>
              <a:rPr lang="en-US" altLang="ko-KR" sz="1200" dirty="0"/>
              <a:t>, </a:t>
            </a:r>
            <a:r>
              <a:rPr lang="ko-KR" altLang="en-US" sz="1200" dirty="0"/>
              <a:t>남이 정한 목표</a:t>
            </a:r>
            <a:r>
              <a:rPr lang="en-US" altLang="ko-KR" sz="1200" dirty="0"/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Relationship Building(</a:t>
            </a:r>
            <a:r>
              <a:rPr lang="ko-KR" altLang="en-US" sz="1200" dirty="0"/>
              <a:t>똑똑하지만 차가움</a:t>
            </a:r>
            <a:r>
              <a:rPr lang="en-US" altLang="ko-KR" sz="1200" dirty="0"/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Vulnerability(</a:t>
            </a:r>
            <a:r>
              <a:rPr lang="ko-KR" altLang="en-US" sz="1200" dirty="0"/>
              <a:t>체면의 문화</a:t>
            </a:r>
            <a:r>
              <a:rPr lang="en-US" altLang="ko-KR" sz="1200" dirty="0"/>
              <a:t>, </a:t>
            </a:r>
            <a:r>
              <a:rPr lang="ko-KR" altLang="en-US" sz="1200" dirty="0"/>
              <a:t>소속감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7F8A2F-A30E-4EAD-B75F-E18963B7239E}"/>
              </a:ext>
            </a:extLst>
          </p:cNvPr>
          <p:cNvSpPr txBox="1"/>
          <p:nvPr/>
        </p:nvSpPr>
        <p:spPr>
          <a:xfrm>
            <a:off x="5089840" y="5072345"/>
            <a:ext cx="4148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동양의 기업문화 </a:t>
            </a:r>
            <a:r>
              <a:rPr lang="en-US" altLang="ko-KR" sz="1200" dirty="0"/>
              <a:t>; Google</a:t>
            </a:r>
            <a:r>
              <a:rPr lang="en-US" altLang="ko-KR" sz="1400" b="1" dirty="0"/>
              <a:t> </a:t>
            </a:r>
            <a:r>
              <a:rPr lang="ko-KR" altLang="en-US" sz="1200" dirty="0"/>
              <a:t>인사담당</a:t>
            </a:r>
            <a:r>
              <a:rPr lang="ko-KR" altLang="en-US" sz="1200" b="1" dirty="0"/>
              <a:t> </a:t>
            </a:r>
            <a:r>
              <a:rPr lang="ko-KR" altLang="en-US" sz="1200" dirty="0"/>
              <a:t>황성현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8D4144-86D9-4337-8319-DB00568848BC}"/>
              </a:ext>
            </a:extLst>
          </p:cNvPr>
          <p:cNvSpPr txBox="1"/>
          <p:nvPr/>
        </p:nvSpPr>
        <p:spPr>
          <a:xfrm>
            <a:off x="2042161" y="5680008"/>
            <a:ext cx="169790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사회</a:t>
            </a:r>
            <a:r>
              <a:rPr lang="en-US" altLang="ko-KR" sz="1200" dirty="0"/>
              <a:t>/</a:t>
            </a:r>
            <a:r>
              <a:rPr lang="ko-KR" altLang="en-US" sz="1200" dirty="0"/>
              <a:t>기업 기반 문화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C72F85-13C2-4A70-B40F-389D3DBF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48E60F-D02B-4F04-975D-2D50D915D81E}"/>
              </a:ext>
            </a:extLst>
          </p:cNvPr>
          <p:cNvSpPr txBox="1"/>
          <p:nvPr/>
        </p:nvSpPr>
        <p:spPr>
          <a:xfrm>
            <a:off x="1470579" y="1369858"/>
            <a:ext cx="29218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미젠트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후이저</a:t>
            </a:r>
            <a:r>
              <a:rPr lang="ko-KR" altLang="en-US" sz="1400" b="1" dirty="0"/>
              <a:t> 비즈니스 문화 모델</a:t>
            </a:r>
            <a:endParaRPr lang="en-US" altLang="ko-KR" sz="1400" b="1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 err="1"/>
              <a:t>노무라종합연구소</a:t>
            </a:r>
            <a:r>
              <a:rPr lang="en-US" altLang="ko-KR" sz="1200" dirty="0"/>
              <a:t>, “Corona</a:t>
            </a:r>
            <a:r>
              <a:rPr lang="ko-KR" altLang="en-US" sz="1200" dirty="0"/>
              <a:t> </a:t>
            </a:r>
            <a:r>
              <a:rPr lang="en-US" altLang="ko-KR" sz="1200" dirty="0"/>
              <a:t>Shift”)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7006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8BCEF0-154A-895E-FE30-A81FBC9E81F1}"/>
              </a:ext>
            </a:extLst>
          </p:cNvPr>
          <p:cNvSpPr/>
          <p:nvPr/>
        </p:nvSpPr>
        <p:spPr>
          <a:xfrm>
            <a:off x="4168774" y="1918329"/>
            <a:ext cx="7015739" cy="3179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8FF3A7A-8605-40B9-BA85-65FA664C4704}"/>
              </a:ext>
            </a:extLst>
          </p:cNvPr>
          <p:cNvSpPr/>
          <p:nvPr/>
        </p:nvSpPr>
        <p:spPr>
          <a:xfrm>
            <a:off x="820226" y="1918329"/>
            <a:ext cx="2107451" cy="3179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21CE0D7-510C-4AFB-8D91-E8B155431912}"/>
              </a:ext>
            </a:extLst>
          </p:cNvPr>
          <p:cNvSpPr/>
          <p:nvPr/>
        </p:nvSpPr>
        <p:spPr>
          <a:xfrm>
            <a:off x="4168775" y="3338055"/>
            <a:ext cx="4929763" cy="6885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C6C08-3B2F-499D-8EBB-D7E0182F1CDD}"/>
              </a:ext>
            </a:extLst>
          </p:cNvPr>
          <p:cNvSpPr txBox="1"/>
          <p:nvPr/>
        </p:nvSpPr>
        <p:spPr>
          <a:xfrm>
            <a:off x="1453448" y="1396373"/>
            <a:ext cx="830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Project – Strategy, Technology Roadmap, Product Roadmap, Program, Project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3C9AC-6953-4E35-9307-7315376D57AD}"/>
              </a:ext>
            </a:extLst>
          </p:cNvPr>
          <p:cNvSpPr txBox="1"/>
          <p:nvPr/>
        </p:nvSpPr>
        <p:spPr>
          <a:xfrm>
            <a:off x="4348507" y="2426313"/>
            <a:ext cx="456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Technology/Market/Business Intelligence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EC2112-065D-4339-9E66-A221E5D972B8}"/>
              </a:ext>
            </a:extLst>
          </p:cNvPr>
          <p:cNvSpPr txBox="1"/>
          <p:nvPr/>
        </p:nvSpPr>
        <p:spPr>
          <a:xfrm>
            <a:off x="5111409" y="3379549"/>
            <a:ext cx="294959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Alive Strategy/Project Plan</a:t>
            </a:r>
          </a:p>
          <a:p>
            <a:pPr algn="ctr"/>
            <a:r>
              <a:rPr lang="en-US" altLang="ko-KR" sz="1600" b="1" i="1" dirty="0"/>
              <a:t>(Decision Making)</a:t>
            </a:r>
            <a:endParaRPr lang="ko-KR" altLang="en-US" sz="1600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3BE2AB-310B-487F-AB3E-2399567AAD43}"/>
              </a:ext>
            </a:extLst>
          </p:cNvPr>
          <p:cNvSpPr txBox="1"/>
          <p:nvPr/>
        </p:nvSpPr>
        <p:spPr>
          <a:xfrm>
            <a:off x="5879185" y="4592810"/>
            <a:ext cx="118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Execution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64E2BD-C81F-4C32-8A0D-18ECA01F429C}"/>
              </a:ext>
            </a:extLst>
          </p:cNvPr>
          <p:cNvSpPr txBox="1"/>
          <p:nvPr/>
        </p:nvSpPr>
        <p:spPr>
          <a:xfrm>
            <a:off x="4606247" y="5277023"/>
            <a:ext cx="56322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 sz="1600" dirty="0"/>
              <a:t>M&amp;A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8F2B9-9436-412E-98A7-B3C0F5692700}"/>
              </a:ext>
            </a:extLst>
          </p:cNvPr>
          <p:cNvSpPr txBox="1"/>
          <p:nvPr/>
        </p:nvSpPr>
        <p:spPr>
          <a:xfrm>
            <a:off x="5870589" y="5265251"/>
            <a:ext cx="1211155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 sz="1600" dirty="0"/>
              <a:t>Outsourcing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6C2043-827C-4412-B55A-575DB1943CDB}"/>
              </a:ext>
            </a:extLst>
          </p:cNvPr>
          <p:cNvSpPr txBox="1"/>
          <p:nvPr/>
        </p:nvSpPr>
        <p:spPr>
          <a:xfrm>
            <a:off x="7679997" y="5265251"/>
            <a:ext cx="1038031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 sz="1600" dirty="0"/>
              <a:t>Insourcing</a:t>
            </a:r>
            <a:endParaRPr lang="ko-KR" altLang="en-US" sz="1600" dirty="0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0E1EE062-F244-420A-92E2-86F4B5C424F4}"/>
              </a:ext>
            </a:extLst>
          </p:cNvPr>
          <p:cNvSpPr/>
          <p:nvPr/>
        </p:nvSpPr>
        <p:spPr>
          <a:xfrm>
            <a:off x="6089717" y="2940355"/>
            <a:ext cx="1014958" cy="286330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97908D27-268E-4992-8CC9-0369CB1A3DF3}"/>
              </a:ext>
            </a:extLst>
          </p:cNvPr>
          <p:cNvSpPr/>
          <p:nvPr/>
        </p:nvSpPr>
        <p:spPr>
          <a:xfrm>
            <a:off x="6199654" y="4172184"/>
            <a:ext cx="261854" cy="286330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9ED4894C-B336-440C-94FF-3338572DEBD8}"/>
              </a:ext>
            </a:extLst>
          </p:cNvPr>
          <p:cNvSpPr/>
          <p:nvPr/>
        </p:nvSpPr>
        <p:spPr>
          <a:xfrm rot="10800000">
            <a:off x="6647916" y="4172184"/>
            <a:ext cx="261854" cy="286330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984B6A-6C2D-4E33-A90F-A58665E98B01}"/>
              </a:ext>
            </a:extLst>
          </p:cNvPr>
          <p:cNvSpPr txBox="1"/>
          <p:nvPr/>
        </p:nvSpPr>
        <p:spPr>
          <a:xfrm>
            <a:off x="5452906" y="4161800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Assign</a:t>
            </a:r>
            <a:endParaRPr lang="ko-KR" alt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DBB5C8-91B8-4825-9082-89AEDF7C9D85}"/>
              </a:ext>
            </a:extLst>
          </p:cNvPr>
          <p:cNvSpPr txBox="1"/>
          <p:nvPr/>
        </p:nvSpPr>
        <p:spPr>
          <a:xfrm>
            <a:off x="7018392" y="4181515"/>
            <a:ext cx="682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Report</a:t>
            </a:r>
            <a:endParaRPr lang="ko-KR" alt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423EB3-14A3-4D76-870F-0E92F2966784}"/>
              </a:ext>
            </a:extLst>
          </p:cNvPr>
          <p:cNvSpPr txBox="1"/>
          <p:nvPr/>
        </p:nvSpPr>
        <p:spPr>
          <a:xfrm>
            <a:off x="654042" y="667637"/>
            <a:ext cx="4710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전문성 다양화 </a:t>
            </a:r>
            <a:r>
              <a:rPr lang="en-US" altLang="ko-KR" sz="2400" dirty="0"/>
              <a:t>- </a:t>
            </a:r>
            <a:r>
              <a:rPr lang="en-US" altLang="ko-KR" dirty="0"/>
              <a:t>Role &amp; Responsibility</a:t>
            </a:r>
            <a:endParaRPr lang="ko-KR" altLang="en-US" sz="24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D4560E1-236A-4F58-93B4-968F8647B16D}"/>
              </a:ext>
            </a:extLst>
          </p:cNvPr>
          <p:cNvSpPr/>
          <p:nvPr/>
        </p:nvSpPr>
        <p:spPr>
          <a:xfrm>
            <a:off x="4168775" y="4588497"/>
            <a:ext cx="4929763" cy="10656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1BB931-2E32-49F5-A154-954074364398}"/>
              </a:ext>
            </a:extLst>
          </p:cNvPr>
          <p:cNvSpPr txBox="1"/>
          <p:nvPr/>
        </p:nvSpPr>
        <p:spPr>
          <a:xfrm>
            <a:off x="1508285" y="187592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R&amp;R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3E4BA7-571B-4F40-BBD0-0AC43D0316CA}"/>
              </a:ext>
            </a:extLst>
          </p:cNvPr>
          <p:cNvSpPr txBox="1"/>
          <p:nvPr/>
        </p:nvSpPr>
        <p:spPr>
          <a:xfrm>
            <a:off x="5980738" y="1856005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Role</a:t>
            </a: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AEBBE0-244D-4610-8D60-DE26E39C5795}"/>
              </a:ext>
            </a:extLst>
          </p:cNvPr>
          <p:cNvSpPr/>
          <p:nvPr/>
        </p:nvSpPr>
        <p:spPr>
          <a:xfrm>
            <a:off x="9452987" y="3332524"/>
            <a:ext cx="1731526" cy="6885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8F2B77C-14E1-4385-BC49-0E786DB9A1AA}"/>
              </a:ext>
            </a:extLst>
          </p:cNvPr>
          <p:cNvSpPr/>
          <p:nvPr/>
        </p:nvSpPr>
        <p:spPr>
          <a:xfrm>
            <a:off x="9461999" y="4588498"/>
            <a:ext cx="1731526" cy="1611292"/>
          </a:xfrm>
          <a:prstGeom prst="roundRect">
            <a:avLst>
              <a:gd name="adj" fmla="val 89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FF5F8E-E7F6-42C0-B8A2-DBBE633F894F}"/>
              </a:ext>
            </a:extLst>
          </p:cNvPr>
          <p:cNvSpPr txBox="1"/>
          <p:nvPr/>
        </p:nvSpPr>
        <p:spPr>
          <a:xfrm>
            <a:off x="9465437" y="1874856"/>
            <a:ext cx="16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Responsibility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7DFAA9-6B5F-48CF-8723-C814E97ED76C}"/>
              </a:ext>
            </a:extLst>
          </p:cNvPr>
          <p:cNvSpPr txBox="1"/>
          <p:nvPr/>
        </p:nvSpPr>
        <p:spPr>
          <a:xfrm>
            <a:off x="9862950" y="3501030"/>
            <a:ext cx="97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사업화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DCC800-3469-45B6-BFC1-6BEE5A573431}"/>
              </a:ext>
            </a:extLst>
          </p:cNvPr>
          <p:cNvSpPr txBox="1"/>
          <p:nvPr/>
        </p:nvSpPr>
        <p:spPr>
          <a:xfrm>
            <a:off x="9586798" y="5549001"/>
            <a:ext cx="148125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/>
              <a:t>Research &amp;</a:t>
            </a:r>
          </a:p>
          <a:p>
            <a:pPr algn="ctr"/>
            <a:r>
              <a:rPr lang="en-US" altLang="ko-KR" sz="1600" dirty="0"/>
              <a:t>Development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B5BEE7-F873-482B-9E68-4FD43AB16791}"/>
              </a:ext>
            </a:extLst>
          </p:cNvPr>
          <p:cNvSpPr txBox="1"/>
          <p:nvPr/>
        </p:nvSpPr>
        <p:spPr>
          <a:xfrm>
            <a:off x="9461999" y="4680303"/>
            <a:ext cx="1679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Acquisition/</a:t>
            </a:r>
          </a:p>
          <a:p>
            <a:pPr algn="ctr"/>
            <a:r>
              <a:rPr lang="en-US" altLang="ko-KR" sz="1600" dirty="0"/>
              <a:t>Procurement</a:t>
            </a:r>
          </a:p>
        </p:txBody>
      </p:sp>
      <p:sp>
        <p:nvSpPr>
          <p:cNvPr id="39" name="화살표: 줄무늬가 있는 오른쪽 38">
            <a:extLst>
              <a:ext uri="{FF2B5EF4-FFF2-40B4-BE49-F238E27FC236}">
                <a16:creationId xmlns:a16="http://schemas.microsoft.com/office/drawing/2014/main" id="{59DE9812-A641-4A9F-96D2-07241E24E35C}"/>
              </a:ext>
            </a:extLst>
          </p:cNvPr>
          <p:cNvSpPr/>
          <p:nvPr/>
        </p:nvSpPr>
        <p:spPr>
          <a:xfrm>
            <a:off x="3375638" y="2990153"/>
            <a:ext cx="429673" cy="2606986"/>
          </a:xfrm>
          <a:prstGeom prst="stripedRightArrow">
            <a:avLst>
              <a:gd name="adj1" fmla="val 82543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DB0F97E-47DE-45EB-99CC-F5FEE13201BB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4887858" y="4962142"/>
            <a:ext cx="1582034" cy="314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FB405E9-5945-4ABC-A9AB-BE47E54A7430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6469892" y="4962142"/>
            <a:ext cx="6275" cy="30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C26F5EF-4600-4245-A574-A3877D65F84F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>
            <a:off x="6469892" y="4962142"/>
            <a:ext cx="1729121" cy="30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DC82C9-241A-4AF9-BE65-563FECD6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6810" y="6352306"/>
            <a:ext cx="2743200" cy="365125"/>
          </a:xfrm>
        </p:spPr>
        <p:txBody>
          <a:bodyPr/>
          <a:lstStyle/>
          <a:p>
            <a:fld id="{B37C743A-574D-4D1D-ACD5-A26EFB42103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AE47BD-A527-8E46-C919-DD0A89F788D3}"/>
              </a:ext>
            </a:extLst>
          </p:cNvPr>
          <p:cNvSpPr txBox="1"/>
          <p:nvPr/>
        </p:nvSpPr>
        <p:spPr>
          <a:xfrm>
            <a:off x="7812075" y="187485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&amp;</a:t>
            </a:r>
            <a:endParaRPr lang="ko-KR" altLang="en-US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C1F9629C-B8CE-6424-6AAB-12BF4AC73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26" y="2278671"/>
            <a:ext cx="1032121" cy="302193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11D7FB25-1CC2-E059-98F2-F31B90B5B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976" y="2632211"/>
            <a:ext cx="1032121" cy="302193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B64983F-26F8-DDF8-CED5-372DDA5DD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557" y="2981798"/>
            <a:ext cx="1032121" cy="3021930"/>
          </a:xfrm>
          <a:prstGeom prst="rect">
            <a:avLst/>
          </a:prstGeom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DFAEDC7-F6C2-42E8-9C42-637DA7A01528}"/>
              </a:ext>
            </a:extLst>
          </p:cNvPr>
          <p:cNvSpPr/>
          <p:nvPr/>
        </p:nvSpPr>
        <p:spPr>
          <a:xfrm>
            <a:off x="4168775" y="2404622"/>
            <a:ext cx="4929763" cy="4446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7FF7DC-3CB5-8D7B-F1CD-F54925988195}"/>
              </a:ext>
            </a:extLst>
          </p:cNvPr>
          <p:cNvSpPr txBox="1"/>
          <p:nvPr/>
        </p:nvSpPr>
        <p:spPr>
          <a:xfrm>
            <a:off x="5045683" y="5840208"/>
            <a:ext cx="283166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 sz="1600" dirty="0"/>
              <a:t>Project Schedule &amp; Execution</a:t>
            </a:r>
            <a:endParaRPr lang="ko-KR" altLang="en-US" sz="16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AD2AFBCF-B323-93DC-D610-AE7B1F16BE38}"/>
              </a:ext>
            </a:extLst>
          </p:cNvPr>
          <p:cNvSpPr/>
          <p:nvPr/>
        </p:nvSpPr>
        <p:spPr>
          <a:xfrm>
            <a:off x="4183033" y="5755104"/>
            <a:ext cx="4929763" cy="4446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실행 단추: 앞으로 또는 다음으로 이동 4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680D5CD-F5F2-6CF7-B6A0-2D6DDBE4D006}"/>
              </a:ext>
            </a:extLst>
          </p:cNvPr>
          <p:cNvSpPr/>
          <p:nvPr/>
        </p:nvSpPr>
        <p:spPr>
          <a:xfrm>
            <a:off x="10834231" y="323434"/>
            <a:ext cx="820132" cy="575035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22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8D9DE2-382A-401C-9A5A-D017ED1144DE}"/>
              </a:ext>
            </a:extLst>
          </p:cNvPr>
          <p:cNvSpPr txBox="1"/>
          <p:nvPr/>
        </p:nvSpPr>
        <p:spPr>
          <a:xfrm>
            <a:off x="3149496" y="2645689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전문분야 확대</a:t>
            </a:r>
            <a:endParaRPr lang="en-US" altLang="ko-KR" sz="1400" dirty="0"/>
          </a:p>
          <a:p>
            <a:pPr algn="ctr"/>
            <a:r>
              <a:rPr lang="ko-KR" altLang="en-US" sz="1400" dirty="0"/>
              <a:t>융복합 전문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D47541-E3E0-4461-AC1B-ED986E0A9CD2}"/>
              </a:ext>
            </a:extLst>
          </p:cNvPr>
          <p:cNvSpPr txBox="1"/>
          <p:nvPr/>
        </p:nvSpPr>
        <p:spPr>
          <a:xfrm>
            <a:off x="4903389" y="2060434"/>
            <a:ext cx="9191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Strategy/</a:t>
            </a:r>
          </a:p>
          <a:p>
            <a:pPr algn="ctr"/>
            <a:r>
              <a:rPr lang="en-US" altLang="ko-KR" sz="1400" dirty="0"/>
              <a:t>Planning</a:t>
            </a:r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E1CD3-08E2-4EC7-8F2F-6C52549A7C26}"/>
              </a:ext>
            </a:extLst>
          </p:cNvPr>
          <p:cNvSpPr txBox="1"/>
          <p:nvPr/>
        </p:nvSpPr>
        <p:spPr>
          <a:xfrm>
            <a:off x="4878052" y="349664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순수기술</a:t>
            </a:r>
            <a:endParaRPr lang="en-US" altLang="ko-KR" sz="1400" dirty="0"/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9E1F4-8CB5-447D-94FF-94952EC03A8F}"/>
              </a:ext>
            </a:extLst>
          </p:cNvPr>
          <p:cNvSpPr txBox="1"/>
          <p:nvPr/>
        </p:nvSpPr>
        <p:spPr>
          <a:xfrm>
            <a:off x="6327770" y="3495003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분야별 </a:t>
            </a:r>
            <a:r>
              <a:rPr lang="en-US" altLang="ko-KR" sz="1400" dirty="0"/>
              <a:t>PM</a:t>
            </a:r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09EC2E-C50D-44B2-8155-4DAE188EA037}"/>
              </a:ext>
            </a:extLst>
          </p:cNvPr>
          <p:cNvSpPr txBox="1"/>
          <p:nvPr/>
        </p:nvSpPr>
        <p:spPr>
          <a:xfrm>
            <a:off x="6321013" y="2747628"/>
            <a:ext cx="1183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Outsourcing</a:t>
            </a:r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0F7A07-26F4-4A4A-B73E-22AB499F7BCE}"/>
              </a:ext>
            </a:extLst>
          </p:cNvPr>
          <p:cNvSpPr txBox="1"/>
          <p:nvPr/>
        </p:nvSpPr>
        <p:spPr>
          <a:xfrm>
            <a:off x="6459264" y="2146525"/>
            <a:ext cx="615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M&amp;A</a:t>
            </a:r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726D9-229D-4EA5-BF6F-5B0001BF0217}"/>
              </a:ext>
            </a:extLst>
          </p:cNvPr>
          <p:cNvSpPr txBox="1"/>
          <p:nvPr/>
        </p:nvSpPr>
        <p:spPr>
          <a:xfrm>
            <a:off x="5206101" y="4660943"/>
            <a:ext cx="1818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Corporation</a:t>
            </a:r>
          </a:p>
          <a:p>
            <a:pPr algn="ctr"/>
            <a:r>
              <a:rPr lang="en-US" altLang="ko-KR" sz="1400" dirty="0"/>
              <a:t>(Sustainable Object)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897687-6396-4B86-B661-7EBD6F313DC3}"/>
              </a:ext>
            </a:extLst>
          </p:cNvPr>
          <p:cNvSpPr txBox="1"/>
          <p:nvPr/>
        </p:nvSpPr>
        <p:spPr>
          <a:xfrm>
            <a:off x="1049022" y="2132890"/>
            <a:ext cx="7232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연구원</a:t>
            </a:r>
            <a:endParaRPr lang="en-US" altLang="ko-KR" sz="1400" dirty="0"/>
          </a:p>
          <a:p>
            <a:pPr algn="ctr"/>
            <a:r>
              <a:rPr lang="ko-KR" altLang="en-US" sz="1400" dirty="0"/>
              <a:t>팀장</a:t>
            </a:r>
            <a:endParaRPr lang="en-US" altLang="ko-KR" sz="1400" dirty="0"/>
          </a:p>
          <a:p>
            <a:pPr algn="ctr"/>
            <a:r>
              <a:rPr lang="ko-KR" altLang="en-US" sz="1400" dirty="0"/>
              <a:t>실장</a:t>
            </a:r>
            <a:endParaRPr lang="en-US" altLang="ko-KR" sz="1400" dirty="0"/>
          </a:p>
          <a:p>
            <a:pPr algn="ctr"/>
            <a:r>
              <a:rPr lang="ko-KR" altLang="en-US" sz="1400" dirty="0"/>
              <a:t>소장</a:t>
            </a:r>
            <a:endParaRPr lang="en-US" altLang="ko-KR" sz="1400" dirty="0"/>
          </a:p>
          <a:p>
            <a:pPr algn="ctr"/>
            <a:r>
              <a:rPr lang="ko-KR" altLang="en-US" sz="1400" dirty="0"/>
              <a:t>원장</a:t>
            </a:r>
            <a:endParaRPr lang="en-US" altLang="ko-KR" sz="1400" dirty="0"/>
          </a:p>
          <a:p>
            <a:pPr algn="ctr"/>
            <a:r>
              <a:rPr lang="en-US" altLang="ko-KR" sz="1400" dirty="0"/>
              <a:t>CTO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3717ED-F154-46C7-81E7-35FA9E8DA949}"/>
              </a:ext>
            </a:extLst>
          </p:cNvPr>
          <p:cNvSpPr txBox="1"/>
          <p:nvPr/>
        </p:nvSpPr>
        <p:spPr>
          <a:xfrm>
            <a:off x="898190" y="4398320"/>
            <a:ext cx="13708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Owner</a:t>
            </a:r>
          </a:p>
          <a:p>
            <a:pPr algn="ctr"/>
            <a:r>
              <a:rPr lang="en-US" altLang="ko-KR" sz="1400" dirty="0"/>
              <a:t>Ownership</a:t>
            </a:r>
          </a:p>
          <a:p>
            <a:pPr algn="ctr"/>
            <a:r>
              <a:rPr lang="ko-KR" altLang="en-US" sz="1400" dirty="0"/>
              <a:t>장치산업</a:t>
            </a:r>
            <a:endParaRPr lang="en-US" altLang="ko-KR" sz="1400" dirty="0"/>
          </a:p>
          <a:p>
            <a:pPr algn="ctr"/>
            <a:r>
              <a:rPr lang="ko-KR" altLang="en-US" sz="1400" dirty="0"/>
              <a:t>평생직장</a:t>
            </a:r>
            <a:r>
              <a:rPr lang="en-US" altLang="ko-KR" sz="1400" dirty="0"/>
              <a:t>(</a:t>
            </a:r>
            <a:r>
              <a:rPr lang="ko-KR" altLang="en-US" sz="1400" dirty="0"/>
              <a:t>사람</a:t>
            </a:r>
            <a:r>
              <a:rPr lang="en-US" altLang="ko-KR" sz="14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11D424-40DD-4B84-975D-2D3F7F2C52CD}"/>
              </a:ext>
            </a:extLst>
          </p:cNvPr>
          <p:cNvSpPr txBox="1"/>
          <p:nvPr/>
        </p:nvSpPr>
        <p:spPr>
          <a:xfrm>
            <a:off x="3152859" y="4755214"/>
            <a:ext cx="12698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Shareholder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6D2128-1260-471C-9542-2A2FEB47997E}"/>
              </a:ext>
            </a:extLst>
          </p:cNvPr>
          <p:cNvSpPr txBox="1"/>
          <p:nvPr/>
        </p:nvSpPr>
        <p:spPr>
          <a:xfrm>
            <a:off x="650689" y="662236"/>
            <a:ext cx="666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전문성</a:t>
            </a:r>
            <a:r>
              <a:rPr lang="en-US" altLang="ko-KR" sz="2400" dirty="0"/>
              <a:t> </a:t>
            </a:r>
            <a:r>
              <a:rPr lang="ko-KR" altLang="en-US" sz="2400" dirty="0"/>
              <a:t>다양화</a:t>
            </a:r>
            <a:r>
              <a:rPr lang="en-US" altLang="ko-KR" sz="2400" dirty="0"/>
              <a:t> – </a:t>
            </a:r>
            <a:r>
              <a:rPr lang="en-US" altLang="ko-KR" dirty="0"/>
              <a:t>Career</a:t>
            </a:r>
            <a:r>
              <a:rPr lang="ko-KR" altLang="en-US" dirty="0"/>
              <a:t> </a:t>
            </a:r>
            <a:r>
              <a:rPr lang="en-US" altLang="ko-KR" dirty="0"/>
              <a:t>Path  (Generalist -&gt; Specialist)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293112-AF97-4B63-8FC3-5C4A2115AC02}"/>
              </a:ext>
            </a:extLst>
          </p:cNvPr>
          <p:cNvSpPr txBox="1"/>
          <p:nvPr/>
        </p:nvSpPr>
        <p:spPr>
          <a:xfrm>
            <a:off x="1612039" y="268716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  <a:p>
            <a:pPr algn="ctr"/>
            <a:r>
              <a:rPr lang="ko-KR" altLang="en-US" sz="1400" dirty="0"/>
              <a:t>위원</a:t>
            </a:r>
            <a:endParaRPr lang="en-US" altLang="ko-KR" sz="14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274705A-FD1B-4435-969E-F0F03116F62C}"/>
              </a:ext>
            </a:extLst>
          </p:cNvPr>
          <p:cNvSpPr/>
          <p:nvPr/>
        </p:nvSpPr>
        <p:spPr>
          <a:xfrm>
            <a:off x="852465" y="1728627"/>
            <a:ext cx="1464838" cy="4169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3" name="화살표: 줄무늬가 있는 오른쪽 22">
            <a:extLst>
              <a:ext uri="{FF2B5EF4-FFF2-40B4-BE49-F238E27FC236}">
                <a16:creationId xmlns:a16="http://schemas.microsoft.com/office/drawing/2014/main" id="{D21B2C6F-2862-46C1-90A8-C646754656F3}"/>
              </a:ext>
            </a:extLst>
          </p:cNvPr>
          <p:cNvSpPr/>
          <p:nvPr/>
        </p:nvSpPr>
        <p:spPr>
          <a:xfrm>
            <a:off x="2493493" y="2645689"/>
            <a:ext cx="575596" cy="52322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줄무늬가 있는 오른쪽 23">
            <a:extLst>
              <a:ext uri="{FF2B5EF4-FFF2-40B4-BE49-F238E27FC236}">
                <a16:creationId xmlns:a16="http://schemas.microsoft.com/office/drawing/2014/main" id="{90E003FD-29D8-44EE-934F-ED783FDAB483}"/>
              </a:ext>
            </a:extLst>
          </p:cNvPr>
          <p:cNvSpPr/>
          <p:nvPr/>
        </p:nvSpPr>
        <p:spPr>
          <a:xfrm>
            <a:off x="2482194" y="4647492"/>
            <a:ext cx="575596" cy="52322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D4FFD04-0DFF-47D5-A4FF-D6EDDC4BF01B}"/>
              </a:ext>
            </a:extLst>
          </p:cNvPr>
          <p:cNvSpPr/>
          <p:nvPr/>
        </p:nvSpPr>
        <p:spPr>
          <a:xfrm>
            <a:off x="4533119" y="1912664"/>
            <a:ext cx="3186260" cy="2243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68FDEBA-D4B0-424D-8A3B-C01F77BA6F1D}"/>
              </a:ext>
            </a:extLst>
          </p:cNvPr>
          <p:cNvSpPr/>
          <p:nvPr/>
        </p:nvSpPr>
        <p:spPr>
          <a:xfrm>
            <a:off x="4533119" y="4546706"/>
            <a:ext cx="3186260" cy="7556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24CE2A8-64F8-43A3-BABA-092E7DBF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075EC0-D565-FD03-91D8-954F301FBA57}"/>
              </a:ext>
            </a:extLst>
          </p:cNvPr>
          <p:cNvSpPr txBox="1"/>
          <p:nvPr/>
        </p:nvSpPr>
        <p:spPr>
          <a:xfrm>
            <a:off x="8907369" y="50262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계장</a:t>
            </a:r>
            <a:endParaRPr lang="en-US" altLang="ko-KR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2755C4-BBCA-69C0-007B-D2C749074809}"/>
              </a:ext>
            </a:extLst>
          </p:cNvPr>
          <p:cNvSpPr txBox="1"/>
          <p:nvPr/>
        </p:nvSpPr>
        <p:spPr>
          <a:xfrm>
            <a:off x="9460050" y="5411445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토목</a:t>
            </a:r>
            <a:endParaRPr lang="en-US" altLang="ko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D8A44E-F43C-D206-359A-4F79AB17DAE3}"/>
              </a:ext>
            </a:extLst>
          </p:cNvPr>
          <p:cNvSpPr txBox="1"/>
          <p:nvPr/>
        </p:nvSpPr>
        <p:spPr>
          <a:xfrm>
            <a:off x="10500738" y="5019426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기계</a:t>
            </a:r>
            <a:endParaRPr lang="en-US" altLang="ko-KR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C9AC2-0F5E-6FF9-70C2-F5AB2564A1DC}"/>
              </a:ext>
            </a:extLst>
          </p:cNvPr>
          <p:cNvSpPr txBox="1"/>
          <p:nvPr/>
        </p:nvSpPr>
        <p:spPr>
          <a:xfrm>
            <a:off x="9753436" y="5024835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화공</a:t>
            </a:r>
            <a:endParaRPr lang="en-US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A8BA81-E3DF-D621-E18C-D2E12450B021}"/>
              </a:ext>
            </a:extLst>
          </p:cNvPr>
          <p:cNvSpPr txBox="1"/>
          <p:nvPr/>
        </p:nvSpPr>
        <p:spPr>
          <a:xfrm>
            <a:off x="10228868" y="5425846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건축</a:t>
            </a:r>
            <a:endParaRPr lang="en-US" altLang="ko-KR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031D29-2BBF-F0C2-CE40-682147275D40}"/>
              </a:ext>
            </a:extLst>
          </p:cNvPr>
          <p:cNvSpPr txBox="1"/>
          <p:nvPr/>
        </p:nvSpPr>
        <p:spPr>
          <a:xfrm>
            <a:off x="8323910" y="4588002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/>
              <a:t>발전</a:t>
            </a:r>
            <a:endParaRPr lang="en-US" altLang="ko-KR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39687A-FEAA-CD0C-494E-873062BFB629}"/>
              </a:ext>
            </a:extLst>
          </p:cNvPr>
          <p:cNvSpPr txBox="1"/>
          <p:nvPr/>
        </p:nvSpPr>
        <p:spPr>
          <a:xfrm>
            <a:off x="9423021" y="4315396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유화</a:t>
            </a:r>
            <a:endParaRPr lang="en-US" altLang="ko-KR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0906EE-ABBD-1A41-47FB-5781A383E213}"/>
              </a:ext>
            </a:extLst>
          </p:cNvPr>
          <p:cNvSpPr txBox="1"/>
          <p:nvPr/>
        </p:nvSpPr>
        <p:spPr>
          <a:xfrm>
            <a:off x="8700024" y="4242906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비료</a:t>
            </a:r>
            <a:endParaRPr lang="en-US" altLang="ko-KR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2A65E8-A0C1-6A5C-5182-E8C8298ECA7A}"/>
              </a:ext>
            </a:extLst>
          </p:cNvPr>
          <p:cNvSpPr txBox="1"/>
          <p:nvPr/>
        </p:nvSpPr>
        <p:spPr>
          <a:xfrm>
            <a:off x="9030509" y="4588003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소각</a:t>
            </a:r>
            <a:endParaRPr lang="en-US" altLang="ko-KR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DB065C-51A7-5F9B-369C-A85175B3265F}"/>
              </a:ext>
            </a:extLst>
          </p:cNvPr>
          <p:cNvSpPr txBox="1"/>
          <p:nvPr/>
        </p:nvSpPr>
        <p:spPr>
          <a:xfrm>
            <a:off x="8364299" y="2707761"/>
            <a:ext cx="521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Civil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A4C2F5-CD62-2C24-DFD7-21A52A0FEBEC}"/>
              </a:ext>
            </a:extLst>
          </p:cNvPr>
          <p:cNvSpPr txBox="1"/>
          <p:nvPr/>
        </p:nvSpPr>
        <p:spPr>
          <a:xfrm>
            <a:off x="9077439" y="2701301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Pipe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71BA83-B73D-59BF-41B3-593E877707E4}"/>
              </a:ext>
            </a:extLst>
          </p:cNvPr>
          <p:cNvSpPr txBox="1"/>
          <p:nvPr/>
        </p:nvSpPr>
        <p:spPr>
          <a:xfrm>
            <a:off x="10088393" y="2435033"/>
            <a:ext cx="900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Quantity</a:t>
            </a:r>
          </a:p>
          <a:p>
            <a:pPr algn="ctr"/>
            <a:r>
              <a:rPr lang="en-US" altLang="ko-KR" sz="1400" dirty="0"/>
              <a:t>Surveyor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14FFAF-42C5-0FEA-DF04-DC6022CB0274}"/>
              </a:ext>
            </a:extLst>
          </p:cNvPr>
          <p:cNvSpPr txBox="1"/>
          <p:nvPr/>
        </p:nvSpPr>
        <p:spPr>
          <a:xfrm>
            <a:off x="9402245" y="1282807"/>
            <a:ext cx="452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6C50AE-B387-DE75-4D7A-4B4A3E582EBD}"/>
              </a:ext>
            </a:extLst>
          </p:cNvPr>
          <p:cNvSpPr txBox="1"/>
          <p:nvPr/>
        </p:nvSpPr>
        <p:spPr>
          <a:xfrm>
            <a:off x="10076841" y="1936394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Scheduler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8A5FE1-19DE-756E-DA04-5894E0554E59}"/>
              </a:ext>
            </a:extLst>
          </p:cNvPr>
          <p:cNvSpPr txBox="1"/>
          <p:nvPr/>
        </p:nvSpPr>
        <p:spPr>
          <a:xfrm>
            <a:off x="9387368" y="365615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Engineering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2F13A2-C0EB-9A00-A44E-604F55BEA581}"/>
              </a:ext>
            </a:extLst>
          </p:cNvPr>
          <p:cNvSpPr txBox="1"/>
          <p:nvPr/>
        </p:nvSpPr>
        <p:spPr>
          <a:xfrm>
            <a:off x="8610600" y="3197579"/>
            <a:ext cx="787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Process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AC29C8-F5F8-34BA-5A9C-34C8F436C865}"/>
              </a:ext>
            </a:extLst>
          </p:cNvPr>
          <p:cNvSpPr txBox="1"/>
          <p:nvPr/>
        </p:nvSpPr>
        <p:spPr>
          <a:xfrm>
            <a:off x="8589105" y="541144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전기</a:t>
            </a:r>
            <a:endParaRPr lang="en-US" altLang="ko-KR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EA4A0E-AA8D-71BA-3783-DFA8EF79D1BC}"/>
              </a:ext>
            </a:extLst>
          </p:cNvPr>
          <p:cNvSpPr txBox="1"/>
          <p:nvPr/>
        </p:nvSpPr>
        <p:spPr>
          <a:xfrm>
            <a:off x="9956777" y="3190282"/>
            <a:ext cx="1224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Procurement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D1341E-2A66-205E-3CC1-F58EC7A853E5}"/>
              </a:ext>
            </a:extLst>
          </p:cNvPr>
          <p:cNvCxnSpPr/>
          <p:nvPr/>
        </p:nvCxnSpPr>
        <p:spPr>
          <a:xfrm>
            <a:off x="8305057" y="4943755"/>
            <a:ext cx="31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8550751-EE36-7379-CE94-1511920B7F05}"/>
              </a:ext>
            </a:extLst>
          </p:cNvPr>
          <p:cNvSpPr txBox="1"/>
          <p:nvPr/>
        </p:nvSpPr>
        <p:spPr>
          <a:xfrm>
            <a:off x="4773581" y="2804052"/>
            <a:ext cx="1117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Intelligence</a:t>
            </a:r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F2EE00D-1EC9-02C9-103A-C99B6A990AE3}"/>
              </a:ext>
            </a:extLst>
          </p:cNvPr>
          <p:cNvCxnSpPr/>
          <p:nvPr/>
        </p:nvCxnSpPr>
        <p:spPr>
          <a:xfrm>
            <a:off x="6105425" y="2429766"/>
            <a:ext cx="0" cy="52322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3FF1C4C-D59E-37ED-99BA-F73423B80825}"/>
              </a:ext>
            </a:extLst>
          </p:cNvPr>
          <p:cNvCxnSpPr/>
          <p:nvPr/>
        </p:nvCxnSpPr>
        <p:spPr>
          <a:xfrm>
            <a:off x="4960539" y="3389795"/>
            <a:ext cx="2279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602A002-00B1-A8FA-47F9-45C0A93C8A40}"/>
              </a:ext>
            </a:extLst>
          </p:cNvPr>
          <p:cNvSpPr txBox="1"/>
          <p:nvPr/>
        </p:nvSpPr>
        <p:spPr>
          <a:xfrm>
            <a:off x="8340334" y="2240193"/>
            <a:ext cx="1223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Construction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D38E8A-EA96-CE2E-717C-6D46BEB054C6}"/>
              </a:ext>
            </a:extLst>
          </p:cNvPr>
          <p:cNvSpPr txBox="1"/>
          <p:nvPr/>
        </p:nvSpPr>
        <p:spPr>
          <a:xfrm>
            <a:off x="9768288" y="1645166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PCM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FF1733-149F-19DE-43D5-BBDFA6F900A8}"/>
              </a:ext>
            </a:extLst>
          </p:cNvPr>
          <p:cNvSpPr txBox="1"/>
          <p:nvPr/>
        </p:nvSpPr>
        <p:spPr>
          <a:xfrm>
            <a:off x="8851255" y="3649555"/>
            <a:ext cx="452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B14EFA-7AF3-C80E-696D-656EA1C904A9}"/>
              </a:ext>
            </a:extLst>
          </p:cNvPr>
          <p:cNvSpPr txBox="1"/>
          <p:nvPr/>
        </p:nvSpPr>
        <p:spPr>
          <a:xfrm>
            <a:off x="8739960" y="1897804"/>
            <a:ext cx="46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51476F-890E-C8AE-A543-495DCD503487}"/>
              </a:ext>
            </a:extLst>
          </p:cNvPr>
          <p:cNvSpPr txBox="1"/>
          <p:nvPr/>
        </p:nvSpPr>
        <p:spPr>
          <a:xfrm>
            <a:off x="10019185" y="45564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교량</a:t>
            </a:r>
            <a:endParaRPr lang="en-US" altLang="ko-KR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EDA127-FCA9-FA5D-C2E9-B9E661639D58}"/>
              </a:ext>
            </a:extLst>
          </p:cNvPr>
          <p:cNvSpPr txBox="1"/>
          <p:nvPr/>
        </p:nvSpPr>
        <p:spPr>
          <a:xfrm>
            <a:off x="10484981" y="426280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도로</a:t>
            </a:r>
            <a:endParaRPr lang="en-US" altLang="ko-KR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A3FA4A-D1BE-7B58-5B3E-F4C6C7AD74E4}"/>
              </a:ext>
            </a:extLst>
          </p:cNvPr>
          <p:cNvSpPr txBox="1"/>
          <p:nvPr/>
        </p:nvSpPr>
        <p:spPr>
          <a:xfrm>
            <a:off x="11431767" y="4420216"/>
            <a:ext cx="5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산업</a:t>
            </a:r>
            <a:endParaRPr lang="en-US" altLang="ko-KR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C957B3-61DC-025D-58EB-707D9A3E6BDB}"/>
              </a:ext>
            </a:extLst>
          </p:cNvPr>
          <p:cNvSpPr txBox="1"/>
          <p:nvPr/>
        </p:nvSpPr>
        <p:spPr>
          <a:xfrm>
            <a:off x="11431766" y="5180346"/>
            <a:ext cx="5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전공</a:t>
            </a:r>
            <a:endParaRPr lang="en-US" altLang="ko-KR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9B9394-2D3D-B420-7CAF-8B97E8ED6481}"/>
              </a:ext>
            </a:extLst>
          </p:cNvPr>
          <p:cNvSpPr txBox="1"/>
          <p:nvPr/>
        </p:nvSpPr>
        <p:spPr>
          <a:xfrm>
            <a:off x="11426957" y="2769140"/>
            <a:ext cx="5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직무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8069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354593-D2BB-480F-98CE-A32722F4228F}"/>
              </a:ext>
            </a:extLst>
          </p:cNvPr>
          <p:cNvSpPr txBox="1"/>
          <p:nvPr/>
        </p:nvSpPr>
        <p:spPr>
          <a:xfrm>
            <a:off x="650453" y="659643"/>
            <a:ext cx="7878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System </a:t>
            </a:r>
            <a:r>
              <a:rPr lang="en-US" altLang="ko-KR" dirty="0"/>
              <a:t>as</a:t>
            </a:r>
            <a:r>
              <a:rPr lang="en-US" altLang="ko-KR" sz="2400" dirty="0"/>
              <a:t> </a:t>
            </a:r>
            <a:r>
              <a:rPr lang="en-US" altLang="ko-KR" dirty="0"/>
              <a:t>Object, Accumulable   =&gt; </a:t>
            </a:r>
            <a:r>
              <a:rPr lang="en-US" altLang="ko-KR" sz="2400" b="1" i="1" dirty="0"/>
              <a:t>eco-System </a:t>
            </a:r>
            <a:r>
              <a:rPr lang="en-US" altLang="ko-KR" dirty="0"/>
              <a:t>(Sustainability)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A7B399-CE87-44B8-A837-242CA064A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728" y="1852586"/>
            <a:ext cx="1065228" cy="10028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043A7B-3D27-43E3-BA41-CBA2329D1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279" y="2855399"/>
            <a:ext cx="1047750" cy="10906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823CF1-675C-4010-BC79-4F2A7C62B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575" y="3724727"/>
            <a:ext cx="910339" cy="9103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6A4F48-9BBF-4E08-90A7-8353C3F44660}"/>
              </a:ext>
            </a:extLst>
          </p:cNvPr>
          <p:cNvSpPr txBox="1"/>
          <p:nvPr/>
        </p:nvSpPr>
        <p:spPr>
          <a:xfrm>
            <a:off x="7022374" y="432776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바뀔 수 있는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10A213-91D2-4891-A5E4-3B20601CACE6}"/>
              </a:ext>
            </a:extLst>
          </p:cNvPr>
          <p:cNvSpPr txBox="1"/>
          <p:nvPr/>
        </p:nvSpPr>
        <p:spPr>
          <a:xfrm>
            <a:off x="6908799" y="2247825"/>
            <a:ext cx="3190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바뀌지 않는</a:t>
            </a:r>
            <a:r>
              <a:rPr lang="en-US" altLang="ko-KR" dirty="0"/>
              <a:t>; </a:t>
            </a:r>
            <a:r>
              <a:rPr lang="ko-KR" altLang="en-US" dirty="0"/>
              <a:t>무형의 </a:t>
            </a:r>
            <a:r>
              <a:rPr lang="en-US" altLang="ko-KR" dirty="0"/>
              <a:t>Facilities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E2D79C-9E1A-4859-84E3-509FAEA6AE8A}"/>
              </a:ext>
            </a:extLst>
          </p:cNvPr>
          <p:cNvSpPr txBox="1"/>
          <p:nvPr/>
        </p:nvSpPr>
        <p:spPr>
          <a:xfrm>
            <a:off x="3108470" y="5032156"/>
            <a:ext cx="1552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Owner(Ship)</a:t>
            </a:r>
          </a:p>
          <a:p>
            <a:pPr algn="ctr"/>
            <a:r>
              <a:rPr lang="ko-KR" altLang="en-US" b="1" dirty="0"/>
              <a:t>평생직장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470AB0-E943-4750-8611-54B4C1F07505}"/>
              </a:ext>
            </a:extLst>
          </p:cNvPr>
          <p:cNvSpPr txBox="1"/>
          <p:nvPr/>
        </p:nvSpPr>
        <p:spPr>
          <a:xfrm>
            <a:off x="1193180" y="3189747"/>
            <a:ext cx="1433406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방법론</a:t>
            </a:r>
            <a:r>
              <a:rPr lang="en-US" altLang="ko-KR" sz="1400" dirty="0"/>
              <a:t> </a:t>
            </a:r>
            <a:r>
              <a:rPr lang="ko-KR" altLang="en-US" sz="1400" dirty="0"/>
              <a:t>도입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구성원 교육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6DFFA0-0F1F-4AF0-A7E7-9748E254A597}"/>
              </a:ext>
            </a:extLst>
          </p:cNvPr>
          <p:cNvSpPr txBox="1"/>
          <p:nvPr/>
        </p:nvSpPr>
        <p:spPr>
          <a:xfrm>
            <a:off x="8903547" y="2684565"/>
            <a:ext cx="1821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Process, Rule, DB, …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EA0DA7-9F87-4DE4-ABBE-D25887F04534}"/>
              </a:ext>
            </a:extLst>
          </p:cNvPr>
          <p:cNvSpPr txBox="1"/>
          <p:nvPr/>
        </p:nvSpPr>
        <p:spPr>
          <a:xfrm>
            <a:off x="8121118" y="4786410"/>
            <a:ext cx="233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이사회</a:t>
            </a:r>
            <a:r>
              <a:rPr lang="en-US" altLang="ko-KR" sz="1400" dirty="0"/>
              <a:t>, CEO/CTO,.., </a:t>
            </a:r>
            <a:r>
              <a:rPr lang="ko-KR" altLang="en-US" sz="1400" dirty="0"/>
              <a:t>종업원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1CDC54A-0801-44E4-9C58-FA172D532760}"/>
              </a:ext>
            </a:extLst>
          </p:cNvPr>
          <p:cNvCxnSpPr>
            <a:stCxn id="11" idx="2"/>
            <a:endCxn id="18" idx="1"/>
          </p:cNvCxnSpPr>
          <p:nvPr/>
        </p:nvCxnSpPr>
        <p:spPr>
          <a:xfrm rot="16200000" flipH="1">
            <a:off x="8593195" y="2528101"/>
            <a:ext cx="221297" cy="39940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4B93FAEA-525C-455A-A96C-8F3B3C265055}"/>
              </a:ext>
            </a:extLst>
          </p:cNvPr>
          <p:cNvCxnSpPr>
            <a:stCxn id="10" idx="2"/>
            <a:endCxn id="19" idx="1"/>
          </p:cNvCxnSpPr>
          <p:nvPr/>
        </p:nvCxnSpPr>
        <p:spPr>
          <a:xfrm rot="16200000" flipH="1">
            <a:off x="7825728" y="4644908"/>
            <a:ext cx="243203" cy="34757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88950C-3933-4997-91A2-78B085FC3F5F}"/>
              </a:ext>
            </a:extLst>
          </p:cNvPr>
          <p:cNvSpPr txBox="1"/>
          <p:nvPr/>
        </p:nvSpPr>
        <p:spPr>
          <a:xfrm>
            <a:off x="7656760" y="3093327"/>
            <a:ext cx="2484976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Communication Channel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기업차원 </a:t>
            </a:r>
            <a:r>
              <a:rPr lang="en-US" altLang="ko-KR" sz="1400" dirty="0"/>
              <a:t>Know-how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D936DE-E9F9-4EFE-9B27-9D41A9F3527B}"/>
              </a:ext>
            </a:extLst>
          </p:cNvPr>
          <p:cNvSpPr txBox="1"/>
          <p:nvPr/>
        </p:nvSpPr>
        <p:spPr>
          <a:xfrm>
            <a:off x="7951673" y="5279849"/>
            <a:ext cx="2888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* </a:t>
            </a:r>
            <a:r>
              <a:rPr lang="ko-KR" altLang="en-US" sz="1200" dirty="0" err="1"/>
              <a:t>예이그의</a:t>
            </a:r>
            <a:r>
              <a:rPr lang="en-US" altLang="ko-KR" sz="1200" dirty="0"/>
              <a:t> </a:t>
            </a:r>
            <a:r>
              <a:rPr lang="ko-KR" altLang="en-US" sz="1200" dirty="0"/>
              <a:t>외침  </a:t>
            </a:r>
            <a:r>
              <a:rPr lang="en-US" altLang="ko-KR" sz="1200" dirty="0"/>
              <a:t>“</a:t>
            </a:r>
            <a:r>
              <a:rPr lang="ko-KR" altLang="en-US" sz="1200" dirty="0"/>
              <a:t>서비스 인터페이스</a:t>
            </a:r>
            <a:r>
              <a:rPr lang="en-US" altLang="ko-KR" sz="1200" dirty="0"/>
              <a:t>＂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E7BFF5-435D-46B0-9964-02CA6AB1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722ECCF-48C4-84B1-7328-F1CE671AECF7}"/>
              </a:ext>
            </a:extLst>
          </p:cNvPr>
          <p:cNvSpPr/>
          <p:nvPr/>
        </p:nvSpPr>
        <p:spPr>
          <a:xfrm>
            <a:off x="5961248" y="2437303"/>
            <a:ext cx="445668" cy="2594853"/>
          </a:xfrm>
          <a:prstGeom prst="rightArrow">
            <a:avLst>
              <a:gd name="adj1" fmla="val 92142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160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7405</TotalTime>
  <Words>1530</Words>
  <Application>Microsoft Office PowerPoint</Application>
  <PresentationFormat>와이드스크린</PresentationFormat>
  <Paragraphs>355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바탕</vt:lpstr>
      <vt:lpstr>Arial</vt:lpstr>
      <vt:lpstr>Wingdings</vt:lpstr>
      <vt:lpstr>Office 테마</vt:lpstr>
      <vt:lpstr>대전환 시기의 R&amp;D (II) ;                  First Mover의 R&amp;D / Eco-system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Shift ;         대전환 시기의 R&amp;D</dc:title>
  <dc:creator>김 창범</dc:creator>
  <cp:lastModifiedBy>김 창범</cp:lastModifiedBy>
  <cp:revision>105</cp:revision>
  <cp:lastPrinted>2022-06-13T06:42:55Z</cp:lastPrinted>
  <dcterms:created xsi:type="dcterms:W3CDTF">2022-04-16T20:29:28Z</dcterms:created>
  <dcterms:modified xsi:type="dcterms:W3CDTF">2022-06-13T07:55:30Z</dcterms:modified>
</cp:coreProperties>
</file>