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8" r:id="rId2"/>
    <p:sldId id="288" r:id="rId3"/>
    <p:sldId id="307" r:id="rId4"/>
    <p:sldId id="304" r:id="rId5"/>
    <p:sldId id="306" r:id="rId6"/>
    <p:sldId id="270" r:id="rId7"/>
    <p:sldId id="305" r:id="rId8"/>
    <p:sldId id="291" r:id="rId9"/>
    <p:sldId id="273" r:id="rId10"/>
    <p:sldId id="298" r:id="rId11"/>
    <p:sldId id="300" r:id="rId12"/>
    <p:sldId id="309" r:id="rId13"/>
    <p:sldId id="303" r:id="rId14"/>
    <p:sldId id="302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2" autoAdjust="0"/>
    <p:restoredTop sz="94660"/>
  </p:normalViewPr>
  <p:slideViewPr>
    <p:cSldViewPr>
      <p:cViewPr varScale="1">
        <p:scale>
          <a:sx n="102" d="100"/>
          <a:sy n="102" d="100"/>
        </p:scale>
        <p:origin x="22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2C07A6-C9CA-47AC-B30D-63E4B3BBD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6398DF-606B-49C3-8CC0-4815AABF8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99EAE-989F-48F8-9512-AB91AB679BF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2E04CB-93CE-41DD-B1F2-702AABA7E0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2C1BD-A7DD-489E-94F0-E3101891B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FC7B3-5937-4BEE-B5BD-BA2B7E344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835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114A9-E9C7-4183-A973-57799504D96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4D963-D693-46EB-A4CF-46B694D4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402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0E0C-6D23-4C44-BCF2-6116170BAED3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E4C4-6946-42B0-9CAF-9D3A52662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227-5BD6-495A-8DB2-2EABFE9805FA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E4C4-6946-42B0-9CAF-9D3A52662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346050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FABB-F45F-422A-A194-896BAC6DD1C6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E4C4-6946-42B0-9CAF-9D3A52662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FC86-471C-4F93-A293-E9D5404F5839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E4C4-6946-42B0-9CAF-9D3A52662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B3426D-C9F6-4877-B8CD-B240431B7C1B}"/>
              </a:ext>
            </a:extLst>
          </p:cNvPr>
          <p:cNvSpPr txBox="1"/>
          <p:nvPr/>
        </p:nvSpPr>
        <p:spPr>
          <a:xfrm>
            <a:off x="539552" y="332656"/>
            <a:ext cx="337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요약 </a:t>
            </a:r>
            <a:r>
              <a:rPr lang="en-US" altLang="ko-KR" dirty="0"/>
              <a:t>– 22</a:t>
            </a:r>
            <a:r>
              <a:rPr lang="ko-KR" altLang="en-US" dirty="0"/>
              <a:t>년도 </a:t>
            </a:r>
            <a:r>
              <a:rPr lang="en-US" altLang="ko-KR" dirty="0"/>
              <a:t>OVERVIEW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395536" y="836712"/>
            <a:ext cx="8208912" cy="678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올 한해 다루고자 하는 내용이 모두 들어 있는 장표가 되겠는데요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1) </a:t>
            </a:r>
            <a:r>
              <a:rPr lang="ko-KR" altLang="en-US" sz="1200" dirty="0"/>
              <a:t>현상 설명  </a:t>
            </a:r>
            <a:r>
              <a:rPr lang="en-US" altLang="ko-KR" sz="1200" dirty="0"/>
              <a:t>--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2) </a:t>
            </a:r>
            <a:r>
              <a:rPr lang="ko-KR" altLang="en-US" sz="1200" dirty="0"/>
              <a:t>연구기획이나 기술경영에 영향을 미치고 있는 변화의 실체로 요약해 보면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‘</a:t>
            </a:r>
            <a:r>
              <a:rPr lang="ko-KR" altLang="en-US" sz="1200" dirty="0"/>
              <a:t>급속한 변화의 속도</a:t>
            </a:r>
            <a:r>
              <a:rPr lang="en-US" altLang="ko-KR" sz="1200" dirty="0"/>
              <a:t>(</a:t>
            </a:r>
            <a:r>
              <a:rPr lang="ko-KR" altLang="en-US" sz="1200" dirty="0"/>
              <a:t>임계점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티핑포인트</a:t>
            </a:r>
            <a:r>
              <a:rPr lang="en-US" altLang="ko-KR" sz="1200" dirty="0"/>
              <a:t>)‘, </a:t>
            </a:r>
            <a:r>
              <a:rPr lang="ko-KR" altLang="en-US" sz="1200" dirty="0"/>
              <a:t>글로벌 경쟁이 벌어지고</a:t>
            </a:r>
            <a:r>
              <a:rPr lang="en-US" altLang="ko-KR" sz="1200" dirty="0"/>
              <a:t>, </a:t>
            </a:r>
            <a:r>
              <a:rPr lang="ko-KR" altLang="en-US" sz="1200" dirty="0"/>
              <a:t>이에 따른 불확실한 목표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</a:t>
            </a:r>
            <a:r>
              <a:rPr lang="ko-KR" altLang="en-US" sz="1200" dirty="0"/>
              <a:t>내부적으로 조직문화의 변화를 들 수 있겠습니다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3) </a:t>
            </a:r>
            <a:r>
              <a:rPr lang="ko-KR" altLang="en-US" sz="1200" dirty="0"/>
              <a:t>이러한 변화는 요약하면 </a:t>
            </a:r>
            <a:r>
              <a:rPr lang="en-US" altLang="ko-KR" sz="1200" dirty="0"/>
              <a:t>First Mover</a:t>
            </a:r>
            <a:r>
              <a:rPr lang="ko-KR" altLang="en-US" sz="1200" dirty="0"/>
              <a:t>로서의 역할을 요구하며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이는 그동안의 </a:t>
            </a:r>
            <a:r>
              <a:rPr lang="en-US" altLang="ko-KR" sz="1200" dirty="0"/>
              <a:t>2</a:t>
            </a:r>
            <a:r>
              <a:rPr lang="ko-KR" altLang="en-US" sz="1200" dirty="0"/>
              <a:t>차 산업사회의 </a:t>
            </a:r>
            <a:r>
              <a:rPr lang="en-US" altLang="ko-KR" sz="1200" dirty="0"/>
              <a:t>R&amp;D </a:t>
            </a:r>
            <a:r>
              <a:rPr lang="ko-KR" altLang="en-US" sz="1200" dirty="0"/>
              <a:t>환경 하에서 와는 달리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 </a:t>
            </a:r>
            <a:r>
              <a:rPr lang="ko-KR" altLang="en-US" sz="1200" dirty="0"/>
              <a:t>다양하면서 깊이 있는 전문성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 R&amp;D</a:t>
            </a:r>
            <a:r>
              <a:rPr lang="ko-KR" altLang="en-US" sz="1200" dirty="0"/>
              <a:t>에 대한 개념의 재 정립으로 기획기능에 대한 중요성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 Open R&amp;D</a:t>
            </a:r>
            <a:r>
              <a:rPr lang="ko-KR" altLang="en-US" sz="1200" dirty="0"/>
              <a:t>를 넘어서 </a:t>
            </a:r>
            <a:r>
              <a:rPr lang="en-US" altLang="ko-KR" sz="1200" dirty="0"/>
              <a:t>M&amp;A</a:t>
            </a:r>
            <a:r>
              <a:rPr lang="ko-KR" altLang="en-US" sz="1200" dirty="0"/>
              <a:t>까지로 </a:t>
            </a:r>
            <a:r>
              <a:rPr lang="en-US" altLang="ko-KR" sz="1200" dirty="0"/>
              <a:t>R&amp;D </a:t>
            </a:r>
            <a:r>
              <a:rPr lang="ko-KR" altLang="en-US" sz="1200" dirty="0"/>
              <a:t>역할에</a:t>
            </a:r>
            <a:r>
              <a:rPr lang="en-US" altLang="ko-KR" sz="1200" dirty="0"/>
              <a:t> </a:t>
            </a:r>
            <a:r>
              <a:rPr lang="ko-KR" altLang="en-US" sz="1200" dirty="0"/>
              <a:t>대한 확대 재정립을 요구하고 있으며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R&amp;D </a:t>
            </a:r>
            <a:r>
              <a:rPr lang="ko-KR" altLang="en-US" sz="1200" dirty="0"/>
              <a:t>관리 시스템에 있어서도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       </a:t>
            </a:r>
            <a:r>
              <a:rPr lang="en-US" altLang="ko-KR" sz="1200" dirty="0"/>
              <a:t>CEO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포함한 경영진과 모든 직원들이 언제든 바뀔 수 있는 환경에서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(</a:t>
            </a:r>
            <a:r>
              <a:rPr lang="ko-KR" altLang="en-US" sz="1200" dirty="0"/>
              <a:t>그러니까 평생직장 개념이 없는 주인은 없고 주주만 있는 상황</a:t>
            </a:r>
            <a:r>
              <a:rPr lang="en-US" altLang="ko-KR" sz="12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</a:t>
            </a:r>
            <a:r>
              <a:rPr lang="ko-KR" altLang="en-US" sz="1200" dirty="0"/>
              <a:t>이러한 환경을 감안해서 시스템이라는 객체가 기업의 실체가 되는 환경을 고려해서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Sustainable</a:t>
            </a:r>
            <a:r>
              <a:rPr lang="ko-KR" altLang="en-US" sz="1200" dirty="0"/>
              <a:t>한 </a:t>
            </a:r>
            <a:r>
              <a:rPr lang="en-US" altLang="ko-KR" sz="1200" dirty="0"/>
              <a:t>eco-System</a:t>
            </a:r>
            <a:r>
              <a:rPr lang="ko-KR" altLang="en-US" sz="1200" dirty="0"/>
              <a:t>이 되어야 함을 요구 받는 환경이고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따라서 과거 </a:t>
            </a:r>
            <a:r>
              <a:rPr lang="en-US" altLang="ko-KR" sz="1200" dirty="0"/>
              <a:t>2</a:t>
            </a:r>
            <a:r>
              <a:rPr lang="ko-KR" altLang="en-US" sz="1200" dirty="0"/>
              <a:t>차 산업환경과는 달리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</a:t>
            </a:r>
            <a:r>
              <a:rPr lang="ko-KR" altLang="en-US" sz="1200" dirty="0"/>
              <a:t>각각의 기업이 처한 환경에 대한 정확한 이해와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</a:t>
            </a:r>
            <a:r>
              <a:rPr lang="ko-KR" altLang="en-US" sz="1200" dirty="0"/>
              <a:t>이에 따라 어떠한 업무가 왜 관리 되어야 하는지에 따라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</a:t>
            </a:r>
            <a:r>
              <a:rPr lang="ko-KR" altLang="en-US" sz="1200" dirty="0"/>
              <a:t>이를 어떻게 관리해야 하는지가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시스템에 담겨야 하는지를 찾아가고자 하는 </a:t>
            </a:r>
            <a:r>
              <a:rPr lang="en-US" altLang="ko-KR" sz="1200" dirty="0"/>
              <a:t>Road</a:t>
            </a:r>
            <a:r>
              <a:rPr lang="ko-KR" altLang="en-US" sz="1200" dirty="0"/>
              <a:t>를 다루고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Volatility,  Uncertainty, Complexity, Ambiguity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 err="1"/>
              <a:t>에어비엔비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카세어링</a:t>
            </a:r>
            <a:r>
              <a:rPr lang="en-US" altLang="ko-KR" sz="1200" dirty="0"/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앞으로의 시간에 이 장표를 염두에 두시면 이해에 도움이 되리라 생각합니다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33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68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비지니스 문화 </a:t>
            </a:r>
            <a:r>
              <a:rPr lang="en-US" altLang="ko-KR" dirty="0"/>
              <a:t>- </a:t>
            </a:r>
            <a:r>
              <a:rPr lang="ko-KR" altLang="en-US" dirty="0"/>
              <a:t>압축성장의 그림자</a:t>
            </a:r>
            <a:r>
              <a:rPr lang="en-US" altLang="ko-KR" dirty="0"/>
              <a:t>; </a:t>
            </a:r>
            <a:r>
              <a:rPr lang="ko-KR" altLang="en-US" dirty="0"/>
              <a:t>건너뛴 </a:t>
            </a:r>
            <a:r>
              <a:rPr lang="en-US" altLang="ko-KR" dirty="0"/>
              <a:t>Scale up, Work Style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BAAED-C780-4DE4-9209-860B92199C51}"/>
              </a:ext>
            </a:extLst>
          </p:cNvPr>
          <p:cNvSpPr txBox="1"/>
          <p:nvPr/>
        </p:nvSpPr>
        <p:spPr>
          <a:xfrm>
            <a:off x="395536" y="908720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그림은 비즈니스 문화에 대한 이해를 돕기 위한 장표로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현재의 기업문화는 과정을 중시하고</a:t>
            </a:r>
            <a:r>
              <a:rPr lang="en-US" altLang="ko-KR" sz="1200" dirty="0"/>
              <a:t>,</a:t>
            </a:r>
            <a:r>
              <a:rPr lang="ko-KR" altLang="en-US" sz="1200" dirty="0"/>
              <a:t> 역할중심으로 돌아가는 상황에서</a:t>
            </a:r>
            <a:endParaRPr lang="en-US" altLang="ko-KR" sz="1200" dirty="0"/>
          </a:p>
          <a:p>
            <a:r>
              <a:rPr lang="en-US" altLang="ko-KR" sz="1200" dirty="0"/>
              <a:t>   MZ</a:t>
            </a:r>
            <a:r>
              <a:rPr lang="ko-KR" altLang="en-US" sz="1200" dirty="0"/>
              <a:t>세대는 결과를 중시하고</a:t>
            </a:r>
            <a:r>
              <a:rPr lang="en-US" altLang="ko-KR" sz="1200" dirty="0"/>
              <a:t>, </a:t>
            </a:r>
            <a:r>
              <a:rPr lang="ko-KR" altLang="en-US" sz="1200" dirty="0"/>
              <a:t>명확한 직무 중심으로 돌아가는 문화에 기반하고 있음을 설명하는 장표입니다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 page – 22</a:t>
            </a:r>
            <a:r>
              <a:rPr lang="ko-KR" altLang="en-US" sz="1200" dirty="0"/>
              <a:t>년도 </a:t>
            </a:r>
            <a:r>
              <a:rPr lang="en-US" altLang="ko-KR" sz="1200" dirty="0"/>
              <a:t>Overview </a:t>
            </a:r>
            <a:r>
              <a:rPr lang="ko-KR" altLang="en-US" sz="1200" dirty="0"/>
              <a:t>보여주고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여기서 대응전략으로 본 역할</a:t>
            </a:r>
            <a:r>
              <a:rPr lang="en-US" altLang="ko-KR" sz="1200" dirty="0"/>
              <a:t>/</a:t>
            </a:r>
            <a:r>
              <a:rPr lang="ko-KR" altLang="en-US" sz="1200" dirty="0"/>
              <a:t>기능의 재편과 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관리</a:t>
            </a:r>
            <a:r>
              <a:rPr lang="en-US" altLang="ko-KR" sz="1200" dirty="0"/>
              <a:t>/</a:t>
            </a:r>
            <a:r>
              <a:rPr lang="ko-KR" altLang="en-US" sz="1200" dirty="0"/>
              <a:t>정보 시스템에 대해 한번 더 말씀드리고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이전 시간에 대한 요약은 마무리 하겠습니다</a:t>
            </a:r>
            <a:r>
              <a:rPr lang="en-US" altLang="ko-KR" sz="1200" dirty="0"/>
              <a:t>.,</a:t>
            </a:r>
          </a:p>
        </p:txBody>
      </p:sp>
    </p:spTree>
    <p:extLst>
      <p:ext uri="{BB962C8B-B14F-4D97-AF65-F5344CB8AC3E}">
        <p14:creationId xmlns:p14="http://schemas.microsoft.com/office/powerpoint/2010/main" val="302027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전문화 </a:t>
            </a:r>
            <a:r>
              <a:rPr lang="en-US" altLang="ko-KR" dirty="0"/>
              <a:t>– R&amp;R,</a:t>
            </a:r>
            <a:r>
              <a:rPr lang="ko-KR" altLang="en-US" dirty="0"/>
              <a:t> </a:t>
            </a:r>
            <a:r>
              <a:rPr lang="en-US" altLang="ko-KR" dirty="0"/>
              <a:t>Career Path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7" y="980728"/>
            <a:ext cx="8352928" cy="393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먼저 역할</a:t>
            </a:r>
            <a:r>
              <a:rPr lang="en-US" altLang="ko-KR" sz="1200" dirty="0"/>
              <a:t>/</a:t>
            </a:r>
            <a:r>
              <a:rPr lang="ko-KR" altLang="en-US" sz="1200" dirty="0"/>
              <a:t>기능의 재편에 대한 내용입니다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중</a:t>
            </a:r>
            <a:r>
              <a:rPr lang="en-US" altLang="ko-KR" sz="1200" dirty="0"/>
              <a:t>.</a:t>
            </a:r>
            <a:r>
              <a:rPr lang="ko-KR" altLang="en-US" sz="1200" dirty="0"/>
              <a:t>화학공업과 대기업 육성을</a:t>
            </a:r>
            <a:r>
              <a:rPr lang="en-US" altLang="ko-KR" sz="1200" dirty="0"/>
              <a:t> </a:t>
            </a:r>
            <a:r>
              <a:rPr lang="ko-KR" altLang="en-US" sz="1200" dirty="0"/>
              <a:t>기반으로 하여 짧은 기간에 달성한 현재의 우리나라 기업에서는 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선진 기업에서 장기간 걸쳐서 다양한 시행착오를 겪으면서 만들어진 사회 및 기업의 관리체계나 문화에 대해서는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그동안 고려할 필요가 없었으나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이제 기업의 경영 목표가 불확실하고</a:t>
            </a:r>
            <a:r>
              <a:rPr lang="en-US" altLang="ko-KR" sz="1200" dirty="0"/>
              <a:t>, MZ</a:t>
            </a:r>
            <a:r>
              <a:rPr lang="ko-KR" altLang="en-US" sz="1200" dirty="0"/>
              <a:t>세대로 대표되는 기업 구성원의 변화는 필연적으로 기존의 </a:t>
            </a:r>
            <a:r>
              <a:rPr lang="en-US" altLang="ko-KR" sz="1200" dirty="0"/>
              <a:t>R&amp;R</a:t>
            </a:r>
            <a:r>
              <a:rPr lang="ko-KR" altLang="en-US" sz="1200" dirty="0"/>
              <a:t>과 다양한 전문성에 대한 요구가 커지고 있는 혼란의 단계라 하겠다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먼저 </a:t>
            </a:r>
            <a:r>
              <a:rPr lang="en-US" altLang="ko-KR" sz="1200" dirty="0"/>
              <a:t>R&amp;R</a:t>
            </a:r>
            <a:r>
              <a:rPr lang="ko-KR" altLang="en-US" sz="1200" dirty="0"/>
              <a:t>을 보면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소규모의 프로젝트인 경우에는 각 </a:t>
            </a:r>
            <a:r>
              <a:rPr lang="en-US" altLang="ko-KR" sz="1200" dirty="0"/>
              <a:t>PM </a:t>
            </a:r>
            <a:r>
              <a:rPr lang="ko-KR" altLang="en-US" sz="1200" dirty="0"/>
              <a:t>또는 </a:t>
            </a:r>
            <a:r>
              <a:rPr lang="en-US" altLang="ko-KR" sz="1200" dirty="0"/>
              <a:t>PL</a:t>
            </a:r>
            <a:r>
              <a:rPr lang="ko-KR" altLang="en-US" sz="1200" dirty="0"/>
              <a:t>이 연구 기획부터 실행까지 관리함에 따라 사업화 결과에 대한 책임까지 가지는 형태의 관리체계가 일반적이었다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목표가 명확한 상황에서는 매우 효율적인 형태라 할 수 있겠다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그러나 요즘과 같이 </a:t>
            </a:r>
            <a:r>
              <a:rPr lang="en-US" altLang="ko-KR" sz="1200" dirty="0"/>
              <a:t>VUCA</a:t>
            </a:r>
            <a:r>
              <a:rPr lang="ko-KR" altLang="en-US" sz="1200" dirty="0"/>
              <a:t>로 대표되는 기업환경에서는 기획의 중요성이 커지고</a:t>
            </a:r>
            <a:r>
              <a:rPr lang="en-US" altLang="ko-KR" sz="1200" dirty="0"/>
              <a:t>, </a:t>
            </a:r>
            <a:r>
              <a:rPr lang="ko-KR" altLang="en-US" sz="1200" dirty="0"/>
              <a:t>특히 기획에 대한 사업화에 대한 책임과 </a:t>
            </a:r>
            <a:r>
              <a:rPr lang="en-US" altLang="ko-KR" sz="1200" dirty="0"/>
              <a:t>R&amp;D </a:t>
            </a:r>
            <a:r>
              <a:rPr lang="ko-KR" altLang="en-US" sz="1200" dirty="0"/>
              <a:t>실행에 대한 책임이 구분되어야 한다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242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전문화 </a:t>
            </a:r>
            <a:r>
              <a:rPr lang="en-US" altLang="ko-KR" dirty="0"/>
              <a:t>– R&amp;R,</a:t>
            </a:r>
            <a:r>
              <a:rPr lang="ko-KR" altLang="en-US" dirty="0"/>
              <a:t> </a:t>
            </a:r>
            <a:r>
              <a:rPr lang="en-US" altLang="ko-KR" dirty="0"/>
              <a:t>Career Path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7" y="980728"/>
            <a:ext cx="8352928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이에 따라 전문분야도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기존의 평생직장 문화와 </a:t>
            </a:r>
            <a:r>
              <a:rPr lang="en-US" altLang="ko-KR" sz="1200" dirty="0"/>
              <a:t>Fast Follower</a:t>
            </a:r>
            <a:r>
              <a:rPr lang="ko-KR" altLang="en-US" sz="1200" dirty="0"/>
              <a:t>로서 명확한 목표 하에서 운영되던 연공서열식 전문성으로는 그 한계가 있으며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앞서 </a:t>
            </a:r>
            <a:r>
              <a:rPr lang="en-US" altLang="ko-KR" sz="1200" dirty="0"/>
              <a:t>R&amp;R</a:t>
            </a:r>
            <a:r>
              <a:rPr lang="ko-KR" altLang="en-US" sz="1200" dirty="0"/>
              <a:t>에서 보듯이 기획과 </a:t>
            </a:r>
            <a:r>
              <a:rPr lang="en-US" altLang="ko-KR" sz="1200" dirty="0"/>
              <a:t>R&amp;D</a:t>
            </a:r>
            <a:r>
              <a:rPr lang="ko-KR" altLang="en-US" sz="1200" dirty="0"/>
              <a:t>를 구분하고</a:t>
            </a:r>
            <a:r>
              <a:rPr lang="en-US" altLang="ko-KR" sz="1200" dirty="0"/>
              <a:t>, </a:t>
            </a:r>
            <a:r>
              <a:rPr lang="ko-KR" altLang="en-US" sz="1200" dirty="0"/>
              <a:t>융복합 전문성을 가질 수 있는 깊고 다양한 전문성을 가질 수 있는 체계로의 접근이 중요한 시기라 하겠다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단순한 </a:t>
            </a:r>
            <a:r>
              <a:rPr lang="en-US" altLang="ko-KR" sz="1200" dirty="0"/>
              <a:t>Work Style</a:t>
            </a:r>
            <a:r>
              <a:rPr lang="ko-KR" altLang="en-US" sz="1200" dirty="0"/>
              <a:t>변화 </a:t>
            </a:r>
            <a:r>
              <a:rPr lang="en-US" altLang="ko-KR" sz="1200" dirty="0"/>
              <a:t>, </a:t>
            </a:r>
            <a:r>
              <a:rPr lang="ko-KR" altLang="en-US" sz="1200" dirty="0"/>
              <a:t>직급파괴</a:t>
            </a:r>
            <a:r>
              <a:rPr lang="en-US" altLang="ko-KR" sz="1200" dirty="0"/>
              <a:t>, </a:t>
            </a:r>
            <a:r>
              <a:rPr lang="ko-KR" altLang="en-US" sz="1200" dirty="0"/>
              <a:t>자리배치 자율성</a:t>
            </a:r>
            <a:r>
              <a:rPr lang="en-US" altLang="ko-KR" sz="1200" dirty="0"/>
              <a:t>, </a:t>
            </a:r>
            <a:r>
              <a:rPr lang="ko-KR" altLang="en-US" sz="1200" dirty="0"/>
              <a:t>재택의 활성화 등은 다양한 전문성으로 구성된 조직의 업무 생산성을 높이기 위한 하나의 결과 현상으로 이해되어야 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현상이 꺼꾸로 메인 업무를 바꾸기에는 선진기업의 시행착오 기간 까지는 안되더라도</a:t>
            </a:r>
            <a:r>
              <a:rPr lang="en-US" altLang="ko-KR" sz="1200" dirty="0"/>
              <a:t>, </a:t>
            </a:r>
            <a:r>
              <a:rPr lang="ko-KR" altLang="en-US" sz="1200" dirty="0"/>
              <a:t>많은 시간이 소요될 가능성이 있다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26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345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 as Object, Accumulable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7" y="980728"/>
            <a:ext cx="8352928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이번</a:t>
            </a:r>
            <a:r>
              <a:rPr lang="en-US" altLang="ko-KR" sz="1200" dirty="0"/>
              <a:t> </a:t>
            </a:r>
            <a:r>
              <a:rPr lang="ko-KR" altLang="en-US" sz="1200" dirty="0"/>
              <a:t>장표 또한 매우 중요하게 생각하는 내용으로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우리가 그동안 알게 모르게 가진 </a:t>
            </a:r>
            <a:r>
              <a:rPr lang="en-US" altLang="ko-KR" sz="1200" b="1" dirty="0"/>
              <a:t>Owner</a:t>
            </a:r>
            <a:r>
              <a:rPr lang="en-US" altLang="ko-KR" sz="1200" dirty="0"/>
              <a:t> </a:t>
            </a:r>
            <a:r>
              <a:rPr lang="ko-KR" altLang="en-US" sz="1200" dirty="0"/>
              <a:t>또는</a:t>
            </a:r>
            <a:r>
              <a:rPr lang="en-US" altLang="ko-KR" sz="1200" dirty="0"/>
              <a:t> Ownership</a:t>
            </a:r>
            <a:r>
              <a:rPr lang="ko-KR" altLang="en-US" sz="1200" dirty="0"/>
              <a:t>으로 움직이는 조직에서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이사회부터 아래 직원들까지 모든 구성원이 바뀔 수 있다는 전제하에 시스템의 역할을 보아야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특정 방법론이나 기능을 구현하는 시스템을 도입하거나 또는 </a:t>
            </a:r>
            <a:r>
              <a:rPr lang="ko-KR" altLang="en-US" sz="1200" b="1" dirty="0"/>
              <a:t>구성원 교육해서 </a:t>
            </a:r>
            <a:r>
              <a:rPr lang="ko-KR" altLang="en-US" sz="1200" dirty="0"/>
              <a:t>시스템을 </a:t>
            </a:r>
            <a:r>
              <a:rPr lang="en-US" altLang="ko-KR" sz="1200" dirty="0"/>
              <a:t>Upgrade </a:t>
            </a:r>
            <a:r>
              <a:rPr lang="ko-KR" altLang="en-US" sz="1200" dirty="0"/>
              <a:t>하는 방식은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회사에 </a:t>
            </a:r>
            <a:r>
              <a:rPr lang="en-US" altLang="ko-KR" sz="1200" b="1" dirty="0"/>
              <a:t>Permanent</a:t>
            </a:r>
            <a:r>
              <a:rPr lang="ko-KR" altLang="en-US" sz="1200" b="1" dirty="0"/>
              <a:t>한 주인이 </a:t>
            </a:r>
            <a:r>
              <a:rPr lang="ko-KR" altLang="en-US" sz="1200" dirty="0"/>
              <a:t>있다는 전제에서 주인을 개선하는 시도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현재는 모든 구성원이 바뀐다는 전제하에 무형의 객체가 있고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2tier </a:t>
            </a:r>
            <a:r>
              <a:rPr lang="ko-KR" altLang="en-US" sz="1200" dirty="0"/>
              <a:t>사람이 사람에 지시하는 상황에서 최대한 </a:t>
            </a:r>
            <a:r>
              <a:rPr lang="en-US" altLang="ko-KR" sz="1200" dirty="0"/>
              <a:t>3 tier </a:t>
            </a:r>
            <a:r>
              <a:rPr lang="ko-KR" altLang="en-US" sz="1200" dirty="0"/>
              <a:t>무형의 시스템을 통해서 업무지시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-&gt; </a:t>
            </a:r>
            <a:r>
              <a:rPr lang="ko-KR" altLang="en-US" sz="1200" dirty="0"/>
              <a:t>자연스럽게 수행업무가 쌓이고</a:t>
            </a:r>
            <a:r>
              <a:rPr lang="en-US" altLang="ko-KR" sz="1200" dirty="0"/>
              <a:t>, </a:t>
            </a:r>
            <a:r>
              <a:rPr lang="ko-KR" altLang="en-US" sz="1200" dirty="0"/>
              <a:t>쌓인 내용이 </a:t>
            </a:r>
            <a:r>
              <a:rPr lang="en-US" altLang="ko-KR" sz="1200" dirty="0"/>
              <a:t>Upgrade</a:t>
            </a:r>
            <a:r>
              <a:rPr lang="ko-KR" altLang="en-US" sz="1200" dirty="0"/>
              <a:t>되고 공유되도록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건설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입찰 시 </a:t>
            </a:r>
            <a:r>
              <a:rPr lang="en-US" altLang="ko-KR" sz="1200" b="1" dirty="0"/>
              <a:t>; Site Survey </a:t>
            </a:r>
            <a:r>
              <a:rPr lang="ko-KR" altLang="en-US" sz="1200" b="1" dirty="0"/>
              <a:t>사례 </a:t>
            </a:r>
            <a:r>
              <a:rPr lang="en-US" altLang="ko-KR" sz="1200" b="1" dirty="0"/>
              <a:t>~~  </a:t>
            </a:r>
            <a:r>
              <a:rPr lang="ko-KR" altLang="en-US" sz="1200" b="1" dirty="0"/>
              <a:t>조직차원의 </a:t>
            </a:r>
            <a:r>
              <a:rPr lang="en-US" altLang="ko-KR" sz="1200" b="1" dirty="0"/>
              <a:t>Know-how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Owner -&gt; Shareholder -&gt; </a:t>
            </a:r>
            <a:r>
              <a:rPr lang="ko-KR" altLang="en-US" sz="1200" dirty="0"/>
              <a:t>대표성 </a:t>
            </a:r>
            <a:r>
              <a:rPr lang="en-US" altLang="ko-KR" sz="1200" dirty="0"/>
              <a:t>-&gt; </a:t>
            </a:r>
            <a:r>
              <a:rPr lang="ko-KR" altLang="en-US" sz="1200" dirty="0"/>
              <a:t>이사회</a:t>
            </a:r>
            <a:r>
              <a:rPr lang="en-US" altLang="ko-KR" sz="12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077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정리</a:t>
            </a:r>
            <a:r>
              <a:rPr lang="en-US" altLang="ko-KR" dirty="0"/>
              <a:t> ; 4</a:t>
            </a:r>
            <a:r>
              <a:rPr lang="ko-KR" altLang="en-US" dirty="0"/>
              <a:t>차산업혁명 시대의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7" y="980728"/>
            <a:ext cx="8352928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내용 설명</a:t>
            </a:r>
            <a:r>
              <a:rPr lang="en-US" altLang="ko-KR" sz="12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제안서 작성 </a:t>
            </a:r>
            <a:r>
              <a:rPr lang="en-US" altLang="ko-KR" sz="1200" dirty="0"/>
              <a:t>; </a:t>
            </a:r>
            <a:r>
              <a:rPr lang="ko-KR" altLang="en-US" sz="1200" dirty="0"/>
              <a:t>형식 자유</a:t>
            </a:r>
            <a:r>
              <a:rPr lang="en-US" altLang="ko-KR" sz="1200" dirty="0"/>
              <a:t>, </a:t>
            </a:r>
            <a:r>
              <a:rPr lang="ko-KR" altLang="en-US" sz="1200" dirty="0"/>
              <a:t>지적</a:t>
            </a:r>
            <a:r>
              <a:rPr lang="en-US" altLang="ko-KR" sz="1200" dirty="0"/>
              <a:t>, </a:t>
            </a:r>
            <a:r>
              <a:rPr lang="ko-KR" altLang="en-US" sz="1200" dirty="0"/>
              <a:t>고민</a:t>
            </a:r>
            <a:r>
              <a:rPr lang="en-US" altLang="ko-KR" sz="1200" dirty="0"/>
              <a:t>/</a:t>
            </a:r>
            <a:r>
              <a:rPr lang="ko-KR" altLang="en-US" sz="1200" dirty="0"/>
              <a:t>문제점</a:t>
            </a:r>
            <a:r>
              <a:rPr lang="en-US" altLang="ko-KR" sz="1200" dirty="0"/>
              <a:t>, </a:t>
            </a:r>
            <a:r>
              <a:rPr lang="ko-KR" altLang="en-US" sz="1200" dirty="0"/>
              <a:t>기타 의견 등</a:t>
            </a:r>
            <a:r>
              <a:rPr lang="en-US" altLang="ko-KR" sz="1200" dirty="0"/>
              <a:t>…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사이트 개발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0197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</a:t>
            </a:r>
            <a:r>
              <a:rPr lang="en-US" altLang="ko-KR" dirty="0"/>
              <a:t>; Open </a:t>
            </a:r>
            <a:r>
              <a:rPr lang="ko-KR" altLang="en-US" dirty="0"/>
              <a:t>주제에 대해서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395536" y="937981"/>
            <a:ext cx="8208912" cy="558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올 한해 제가 준비한 토론 주제에 대해서 말씀드리겠습니다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첫번째 오늘 시간은 본 주제에 대한 발제자로서 최근의 변화에 대해서 제가 정리한 내용을 말씀드리고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두번째 다음 번 시간에는 기술경영이나 연구기획과 관련된 방법론이나 기법들에 대해 말씀 드릴 예정입니다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r>
              <a:rPr lang="ko-KR" altLang="en-US" sz="1200" dirty="0"/>
              <a:t>   이러한 연구관리 방법론이나 기법에 대해서 많이 접한 분도 계시고</a:t>
            </a:r>
            <a:r>
              <a:rPr lang="en-US" altLang="ko-KR" sz="1200" dirty="0"/>
              <a:t>, </a:t>
            </a:r>
            <a:r>
              <a:rPr lang="ko-KR" altLang="en-US" sz="1200" dirty="0"/>
              <a:t>접할 기회가 없었던 분들도 계실 텐데요 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연구관리에 대해서 전반적인 이해가 있어야 금년에 진행되는 토론내용이 충분히 이해되리라는 생각에서 준비했습니다</a:t>
            </a:r>
            <a:r>
              <a:rPr lang="en-US" altLang="ko-KR" sz="1200" dirty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이후 모임부터는 오늘 제가 말씀드리는 내용을 참고하셔서</a:t>
            </a:r>
            <a:r>
              <a:rPr lang="en-US" altLang="ko-KR" sz="1200" dirty="0"/>
              <a:t>, </a:t>
            </a:r>
            <a:r>
              <a:rPr lang="ko-KR" altLang="en-US" sz="1200" dirty="0"/>
              <a:t>평소에 가지고 계산 생각이나 강의 내용을 보고 느낀 점 어떤 거라도 좋습니다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나누어 드린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제안서에</a:t>
            </a:r>
            <a:r>
              <a:rPr lang="en-US" altLang="ko-KR" sz="1200" dirty="0"/>
              <a:t> </a:t>
            </a:r>
            <a:r>
              <a:rPr lang="ko-KR" altLang="en-US" sz="1200" dirty="0"/>
              <a:t>적어 주시면</a:t>
            </a:r>
            <a:r>
              <a:rPr lang="en-US" altLang="ko-KR" sz="1200" dirty="0"/>
              <a:t>, </a:t>
            </a:r>
            <a:r>
              <a:rPr lang="ko-KR" altLang="en-US" sz="1200" dirty="0"/>
              <a:t>정리해서 </a:t>
            </a:r>
            <a:r>
              <a:rPr lang="en-US" altLang="ko-KR" sz="1200" dirty="0"/>
              <a:t>Topic</a:t>
            </a:r>
            <a:r>
              <a:rPr lang="ko-KR" altLang="en-US" sz="1200" dirty="0"/>
              <a:t>을 정하고 여러분과 함께 논의해보도록 하겠습니다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제가 이렇게 주제를 오픈하여 여러분의 중지를 모아서 진행하고자 하는 것은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연구기획이나 기술경영 관련해서 실질적으로   현업에 도움이 되는 자료를 찾기가 쉽지 않더라구요</a:t>
            </a:r>
            <a:r>
              <a:rPr lang="en-US" altLang="ko-KR" sz="1200" dirty="0"/>
              <a:t>,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제가 아는 분께서 꽤 오랫동안 특허와 기술경영 관련 분야에 계시다가 얼마 전에 은퇴하시면서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저에게 약 </a:t>
            </a:r>
            <a:r>
              <a:rPr lang="en-US" altLang="ko-KR" sz="1200" dirty="0"/>
              <a:t>20</a:t>
            </a:r>
            <a:r>
              <a:rPr lang="ko-KR" altLang="en-US" sz="1200" dirty="0"/>
              <a:t>여권의 기술경영 관련 서적을 주셨는데</a:t>
            </a:r>
            <a:r>
              <a:rPr lang="en-US" altLang="ko-KR" sz="1200" dirty="0"/>
              <a:t>, </a:t>
            </a:r>
            <a:r>
              <a:rPr lang="ko-KR" altLang="en-US" sz="1200" dirty="0"/>
              <a:t>딱히 마음에 드는 책을 못 찾았습니다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  </a:t>
            </a:r>
            <a:r>
              <a:rPr lang="en-US" altLang="ko-KR" sz="1200" dirty="0"/>
              <a:t>  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대부분 서적들의 내용이 엄청 이상적인 이론에 대한 내용으로</a:t>
            </a:r>
            <a:r>
              <a:rPr lang="en-US" altLang="ko-KR" sz="1200" dirty="0"/>
              <a:t>, </a:t>
            </a:r>
            <a:r>
              <a:rPr lang="ko-KR" altLang="en-US" sz="1200" dirty="0"/>
              <a:t>그러니까 경제원론 같은 묵직한 학교 교재와 유사하다는 느낌으로 받았습니다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기술경영이 제 생각에는 현업하고 굉장히 밀접하게 연관을 가지면서 실용적이어야 한다고 생각하는데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단지 학문적으로 접근 하는구나 라는 느낌이 많이 있습니다</a:t>
            </a:r>
            <a:r>
              <a:rPr lang="en-US" altLang="ko-KR" sz="1200" dirty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솔직히 잘은 모르겠지만 </a:t>
            </a:r>
            <a:r>
              <a:rPr lang="en-US" altLang="ko-KR" sz="1200" dirty="0"/>
              <a:t>, </a:t>
            </a:r>
            <a:r>
              <a:rPr lang="ko-KR" altLang="en-US" sz="1200" dirty="0"/>
              <a:t>현업에서 필요로 하는 것이 무언지</a:t>
            </a:r>
            <a:r>
              <a:rPr lang="en-US" altLang="ko-KR" sz="1200" dirty="0"/>
              <a:t> </a:t>
            </a:r>
            <a:r>
              <a:rPr lang="ko-KR" altLang="en-US" sz="1200" dirty="0"/>
              <a:t>파악조차 안되어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심하게는 관심이 없구나 아니면 잘 모르는 구나 라는 생각도 듭니다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그래서 가능한 실무에 도움이 될 수 있는 주제로 했으면 해서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제안서를 드리게 되었습니다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좋은 아이디어 든 궁금한 사항이던 주시면 제가 준비해 보도록 하겠습니다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04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</a:t>
            </a:r>
            <a:r>
              <a:rPr lang="en-US" altLang="ko-KR" dirty="0"/>
              <a:t>; </a:t>
            </a:r>
            <a:r>
              <a:rPr lang="ko-KR" altLang="en-US" dirty="0"/>
              <a:t>내 간략소개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395536" y="1172770"/>
            <a:ext cx="8208912" cy="390690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그러면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회차</a:t>
            </a:r>
            <a:r>
              <a:rPr lang="ko-KR" altLang="en-US" sz="1200" dirty="0"/>
              <a:t> 오늘 진행 순서는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먼저</a:t>
            </a:r>
            <a:r>
              <a:rPr lang="en-US" altLang="ko-KR" sz="1200" dirty="0"/>
              <a:t>, 1</a:t>
            </a:r>
            <a:r>
              <a:rPr lang="ko-KR" altLang="en-US" sz="1200" dirty="0" err="1"/>
              <a:t>회차</a:t>
            </a:r>
            <a:r>
              <a:rPr lang="ko-KR" altLang="en-US" sz="1200" dirty="0"/>
              <a:t> 주제에 대한 요약 말씀드리고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- 1</a:t>
            </a:r>
            <a:r>
              <a:rPr lang="ko-KR" altLang="en-US" sz="1200" dirty="0"/>
              <a:t>차에 주신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제안서에 대한 간략한 요약 및 반영 사항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그리고 오늘의 메인 주제인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First Mover</a:t>
            </a:r>
            <a:r>
              <a:rPr lang="ko-KR" altLang="en-US" sz="1200" dirty="0"/>
              <a:t>로서의</a:t>
            </a:r>
            <a:r>
              <a:rPr lang="en-US" altLang="ko-KR" sz="1200" dirty="0"/>
              <a:t> R&amp;D </a:t>
            </a:r>
            <a:r>
              <a:rPr lang="ko-KR" altLang="en-US" sz="1200" dirty="0"/>
              <a:t>관리 시스템에 대해서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그동안 </a:t>
            </a:r>
            <a:r>
              <a:rPr lang="en-US" altLang="ko-KR" sz="1200" dirty="0"/>
              <a:t>Fast Follower</a:t>
            </a:r>
            <a:r>
              <a:rPr lang="ko-KR" altLang="en-US" sz="1200" dirty="0"/>
              <a:t>로서 기존 방법론적 접근에 대한 이해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그리고 간략하게</a:t>
            </a:r>
            <a:r>
              <a:rPr lang="en-US" altLang="ko-KR" sz="1200" dirty="0"/>
              <a:t> R&amp;D</a:t>
            </a:r>
            <a:r>
              <a:rPr lang="ko-KR" altLang="en-US" sz="1200" dirty="0"/>
              <a:t> 관리에 있어서 이해를 돕기 위해 관리기술적 방법론에 대해 말씀드리고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마지막으로 </a:t>
            </a:r>
            <a:r>
              <a:rPr lang="en-US" altLang="ko-KR" sz="1200" dirty="0"/>
              <a:t>First Mover</a:t>
            </a:r>
            <a:r>
              <a:rPr lang="ko-KR" altLang="en-US" sz="1200" dirty="0"/>
              <a:t>로서의 갖추어야 할</a:t>
            </a:r>
            <a:r>
              <a:rPr lang="en-US" altLang="ko-KR" sz="1200" dirty="0"/>
              <a:t>,</a:t>
            </a:r>
            <a:r>
              <a:rPr lang="ko-KR" altLang="en-US" sz="1200" dirty="0"/>
              <a:t> 저는 고민하다가 이거를 </a:t>
            </a:r>
            <a:r>
              <a:rPr lang="en-US" altLang="ko-KR" sz="1200" dirty="0"/>
              <a:t>R&amp;D eco-system</a:t>
            </a:r>
            <a:r>
              <a:rPr lang="ko-KR" altLang="en-US" sz="1200" dirty="0"/>
              <a:t>이라 명명했는데요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이에 대해 말씀드리도록 하겠습니다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ko-KR" altLang="en-US" sz="1200" dirty="0"/>
              <a:t>두번째 토론 시간에는 </a:t>
            </a:r>
            <a:r>
              <a:rPr lang="en-US" altLang="ko-KR" sz="1200" dirty="0"/>
              <a:t>First Mover</a:t>
            </a:r>
            <a:r>
              <a:rPr lang="ko-KR" altLang="en-US" sz="1200" dirty="0"/>
              <a:t>로서의 </a:t>
            </a:r>
            <a:r>
              <a:rPr lang="en-US" altLang="ko-KR" sz="1200" dirty="0"/>
              <a:t>Sustainable</a:t>
            </a:r>
            <a:r>
              <a:rPr lang="ko-KR" altLang="en-US" sz="1200" dirty="0"/>
              <a:t>한 </a:t>
            </a:r>
            <a:r>
              <a:rPr lang="en-US" altLang="ko-KR" sz="1200" dirty="0"/>
              <a:t>R&amp;D eco-system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갖추기 위해서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전제조건으로 산업별</a:t>
            </a:r>
            <a:r>
              <a:rPr lang="en-US" altLang="ko-KR" sz="1200" dirty="0"/>
              <a:t>, </a:t>
            </a:r>
            <a:r>
              <a:rPr lang="ko-KR" altLang="en-US" sz="1200" dirty="0"/>
              <a:t>기업별 및 사업 분야별로 많은 차이가 있는 각각의 </a:t>
            </a:r>
            <a:r>
              <a:rPr lang="en-US" altLang="ko-KR" sz="1200" dirty="0"/>
              <a:t>R&amp;D </a:t>
            </a:r>
            <a:r>
              <a:rPr lang="ko-KR" altLang="en-US" sz="1200" dirty="0"/>
              <a:t>업무에 대한 이해가 필수적인 바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R&amp;D</a:t>
            </a:r>
            <a:r>
              <a:rPr lang="ko-KR" altLang="en-US" sz="1200" dirty="0"/>
              <a:t>업무는 어떤 목적으로 무엇을 왜 관리하면 되는지에 대한 이해를 위해 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서로 토론해 보고 정리해 보는 시간을 갖도록 하겠습니다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좀더 자세한 내용은 토론 시간 전에 말씀드리겠습니다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4696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</a:t>
            </a:r>
            <a:r>
              <a:rPr lang="en-US" altLang="ko-KR" dirty="0"/>
              <a:t>; </a:t>
            </a:r>
            <a:r>
              <a:rPr lang="ko-KR" altLang="en-US" dirty="0"/>
              <a:t>내 간략소개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467544" y="339011"/>
            <a:ext cx="8208912" cy="67876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안녕하세요</a:t>
            </a:r>
            <a:r>
              <a:rPr lang="en-US" altLang="ko-KR" sz="1200" dirty="0"/>
              <a:t>? </a:t>
            </a:r>
            <a:r>
              <a:rPr lang="ko-KR" altLang="en-US" sz="1200" dirty="0"/>
              <a:t>이알앤에스 김창범입니다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만나서 반갑습니다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제가 올 한해 </a:t>
            </a:r>
            <a:r>
              <a:rPr lang="en-US" altLang="ko-KR" sz="1200" dirty="0"/>
              <a:t>4</a:t>
            </a:r>
            <a:r>
              <a:rPr lang="ko-KR" altLang="en-US" sz="1200" dirty="0"/>
              <a:t>차에 걸쳐서 </a:t>
            </a:r>
            <a:r>
              <a:rPr lang="en-US" altLang="ko-KR" sz="1200" dirty="0"/>
              <a:t>“4</a:t>
            </a:r>
            <a:r>
              <a:rPr lang="ko-KR" altLang="en-US" sz="1200" dirty="0"/>
              <a:t>차 산업혁명 시대의 </a:t>
            </a:r>
            <a:r>
              <a:rPr lang="en-US" altLang="ko-KR" sz="1200" dirty="0"/>
              <a:t>R&amp;D”</a:t>
            </a:r>
            <a:r>
              <a:rPr lang="ko-KR" altLang="en-US" sz="1200" dirty="0"/>
              <a:t>라는 주제를 가지고 진행을 하고 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지난 </a:t>
            </a:r>
            <a:r>
              <a:rPr lang="en-US" altLang="ko-KR" sz="1200" dirty="0"/>
              <a:t>1</a:t>
            </a:r>
            <a:r>
              <a:rPr lang="ko-KR" altLang="en-US" sz="1200" dirty="0"/>
              <a:t>차에 참석하신 분도 계시고</a:t>
            </a:r>
            <a:r>
              <a:rPr lang="en-US" altLang="ko-KR" sz="1200" dirty="0"/>
              <a:t>, </a:t>
            </a:r>
            <a:r>
              <a:rPr lang="ko-KR" altLang="en-US" sz="1200" dirty="0"/>
              <a:t>금번에 처음 참석하시는 분데 계실 텐데요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올 한해 계획하고 있는 바를 말씀드리면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 지난 </a:t>
            </a:r>
            <a:r>
              <a:rPr lang="en-US" altLang="ko-KR" sz="1200" dirty="0"/>
              <a:t>4</a:t>
            </a:r>
            <a:r>
              <a:rPr lang="ko-KR" altLang="en-US" sz="1200" dirty="0"/>
              <a:t>월에는 </a:t>
            </a:r>
            <a:r>
              <a:rPr lang="en-US" altLang="ko-KR" sz="1200" dirty="0"/>
              <a:t>“Corona Shift-</a:t>
            </a:r>
            <a:r>
              <a:rPr lang="ko-KR" altLang="en-US" sz="1200" dirty="0"/>
              <a:t>대전환</a:t>
            </a:r>
            <a:r>
              <a:rPr lang="en-US" altLang="ko-KR" sz="1200" dirty="0"/>
              <a:t> </a:t>
            </a:r>
            <a:r>
              <a:rPr lang="ko-KR" altLang="en-US" sz="1200" dirty="0"/>
              <a:t>시기의 </a:t>
            </a:r>
            <a:r>
              <a:rPr lang="en-US" altLang="ko-KR" sz="1200" dirty="0"/>
              <a:t>R&amp;D”</a:t>
            </a:r>
            <a:r>
              <a:rPr lang="ko-KR" altLang="en-US" sz="1200" dirty="0"/>
              <a:t>라는 주제를 가지고 발제자로서 </a:t>
            </a:r>
            <a:r>
              <a:rPr lang="en-US" altLang="ko-KR" sz="1200" dirty="0"/>
              <a:t>Post Covid, New Normal </a:t>
            </a:r>
            <a:r>
              <a:rPr lang="ko-KR" altLang="en-US" sz="1200" dirty="0"/>
              <a:t>시대에 있어서의 </a:t>
            </a:r>
            <a:r>
              <a:rPr lang="en-US" altLang="ko-KR" sz="1200" dirty="0"/>
              <a:t>R&amp;D</a:t>
            </a:r>
            <a:r>
              <a:rPr lang="ko-KR" altLang="en-US" sz="1200" dirty="0"/>
              <a:t>가 직면한 환경과 향후 나아갈 방향에 대해 연구기획 또는 기술경영 측면에서 말씀 드렸고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또한 여러분께서 다루었으면 하는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제안서를 받았습니다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오늘 두번째 시간에는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 주제로 서 레 몇 분 얼굴이 익은 분들이 계시는데요</a:t>
            </a:r>
            <a:r>
              <a:rPr lang="en-US" altLang="ko-KR" sz="1200" dirty="0"/>
              <a:t>, </a:t>
            </a:r>
            <a:r>
              <a:rPr lang="ko-KR" altLang="en-US" sz="1200" dirty="0"/>
              <a:t>저도 여러분과 같은 본 과정 멤버입니다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연구기획실장교류회라는 명칭으로 운영될 때 참여하다가 최근에 </a:t>
            </a:r>
            <a:r>
              <a:rPr lang="en-US" altLang="ko-KR" sz="1200" dirty="0"/>
              <a:t>2</a:t>
            </a:r>
            <a:r>
              <a:rPr lang="ko-KR" altLang="en-US" sz="1200" dirty="0"/>
              <a:t>년 전부터 다시 참여하고 있는데요</a:t>
            </a:r>
            <a:r>
              <a:rPr lang="en-US" altLang="ko-KR" sz="1200" dirty="0"/>
              <a:t>, </a:t>
            </a:r>
            <a:r>
              <a:rPr lang="ko-KR" altLang="en-US" sz="1200" dirty="0"/>
              <a:t>앞으로 자주 뵈었으면 합니다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먼저</a:t>
            </a:r>
            <a:r>
              <a:rPr lang="en-US" altLang="ko-KR" sz="1200" dirty="0"/>
              <a:t>, </a:t>
            </a:r>
            <a:r>
              <a:rPr lang="ko-KR" altLang="en-US" sz="1200" dirty="0"/>
              <a:t>양해 말씀 드리면</a:t>
            </a:r>
            <a:r>
              <a:rPr lang="en-US" altLang="ko-KR" sz="1200" dirty="0"/>
              <a:t>, </a:t>
            </a:r>
            <a:r>
              <a:rPr lang="ko-KR" altLang="en-US" sz="1200" dirty="0"/>
              <a:t>제가 강의하는 재주나 강의 경험이 별로 없는 데다가 특히 이번 토론 주제에 대해서는 처음이라 말이 꼬이거나 중언부언 할 수 있는데요</a:t>
            </a:r>
            <a:r>
              <a:rPr lang="en-US" altLang="ko-KR" sz="1200" dirty="0"/>
              <a:t>, </a:t>
            </a:r>
            <a:r>
              <a:rPr lang="ko-KR" altLang="en-US" sz="1200" dirty="0"/>
              <a:t>너그러운 이해 부탁드립니다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안내자료에 보시면 이번 시간은 “</a:t>
            </a:r>
            <a:r>
              <a:rPr lang="ko-KR" altLang="en-US" sz="1200" dirty="0" err="1"/>
              <a:t>토론”이라고</a:t>
            </a:r>
            <a:r>
              <a:rPr lang="ko-KR" altLang="en-US" sz="1200" dirty="0"/>
              <a:t> 되어 있는데요</a:t>
            </a:r>
            <a:r>
              <a:rPr lang="en-US" altLang="ko-KR" sz="1200" dirty="0"/>
              <a:t>, </a:t>
            </a:r>
            <a:r>
              <a:rPr lang="ko-KR" altLang="en-US" sz="1200" dirty="0"/>
              <a:t> 올 한해 오늘 포함해서 아마도 네 차례</a:t>
            </a:r>
            <a:r>
              <a:rPr lang="en-US" altLang="ko-KR" sz="1200" dirty="0"/>
              <a:t>(4</a:t>
            </a:r>
            <a:r>
              <a:rPr lang="ko-KR" altLang="en-US" sz="1200" dirty="0"/>
              <a:t>회</a:t>
            </a:r>
            <a:r>
              <a:rPr lang="en-US" altLang="ko-KR" sz="1200" dirty="0"/>
              <a:t>)</a:t>
            </a:r>
            <a:r>
              <a:rPr lang="ko-KR" altLang="en-US" sz="1200" dirty="0"/>
              <a:t> 정도 이런 자리가 있을 텐데요  “코로나 </a:t>
            </a:r>
            <a:r>
              <a:rPr lang="ko-KR" altLang="en-US" sz="1200" dirty="0" err="1"/>
              <a:t>쉬프트</a:t>
            </a:r>
            <a:r>
              <a:rPr lang="en-US" altLang="ko-KR" sz="1200" dirty="0"/>
              <a:t>; </a:t>
            </a:r>
            <a:r>
              <a:rPr lang="ko-KR" altLang="en-US" sz="1200" dirty="0"/>
              <a:t>대전환 시기의 </a:t>
            </a:r>
            <a:r>
              <a:rPr lang="en-US" altLang="ko-KR" sz="1200" dirty="0"/>
              <a:t>R&amp;D”</a:t>
            </a:r>
            <a:r>
              <a:rPr lang="ko-KR" altLang="en-US" sz="1200" dirty="0"/>
              <a:t>라는 요 주제를 가지고 여러분과 함께 진행해 나갈 예정입니다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제가 이번 토론시간을 통해 목표로 하는 바는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코로나 사태로 갑작스럽게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언택트</a:t>
            </a:r>
            <a:r>
              <a:rPr lang="en-US" altLang="ko-KR" sz="1200" dirty="0"/>
              <a:t>”, </a:t>
            </a:r>
            <a:r>
              <a:rPr lang="ko-KR" altLang="en-US" sz="1200" dirty="0"/>
              <a:t>또는 </a:t>
            </a:r>
            <a:r>
              <a:rPr lang="en-US" altLang="ko-KR" sz="1200" dirty="0"/>
              <a:t>New Normal </a:t>
            </a:r>
            <a:r>
              <a:rPr lang="ko-KR" altLang="en-US" sz="1200" dirty="0"/>
              <a:t>등 용어가 많이 부각되었는데요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200" dirty="0" err="1"/>
              <a:t>아시다시피</a:t>
            </a:r>
            <a:r>
              <a:rPr lang="ko-KR" altLang="en-US" sz="1200" dirty="0"/>
              <a:t> 이러한 현상은 </a:t>
            </a:r>
            <a:r>
              <a:rPr lang="en-US" altLang="ko-KR" sz="1200" dirty="0"/>
              <a:t>21</a:t>
            </a:r>
            <a:r>
              <a:rPr lang="ko-KR" altLang="en-US" sz="1200" dirty="0"/>
              <a:t>세기 들어서면서  인터넷 확산 이후에 </a:t>
            </a:r>
            <a:r>
              <a:rPr lang="en-US" altLang="ko-KR" sz="1200" dirty="0"/>
              <a:t>IOT, 5G, AI, Big Data </a:t>
            </a:r>
            <a:r>
              <a:rPr lang="ko-KR" altLang="en-US" sz="1200" dirty="0"/>
              <a:t>등등 여러가지 정보통신 기술들이 발전되면서  산업이나 일상생활에 알게 모르게 많은 영향을 미쳐왔으며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이러한 기술들이 발전이 누적되고 융합되면서 어느 정도 임계점을 넘어 급격하게 변화를 만들어내는 과정이었는데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그러한 와중에 코로나 사태가 </a:t>
            </a:r>
            <a:r>
              <a:rPr lang="en-US" altLang="ko-KR" sz="1200" dirty="0"/>
              <a:t>Accelerator </a:t>
            </a:r>
            <a:r>
              <a:rPr lang="ko-KR" altLang="en-US" sz="1200" dirty="0"/>
              <a:t>역할을 한 것을 볼 수 있는데요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그래서 이러한 변화가 여러분이 담당하고 있는 기술경영이나 연구기획 측면에서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다시 말하면 순수 기술적인</a:t>
            </a:r>
            <a:r>
              <a:rPr lang="en-US" altLang="ko-KR" sz="1200" dirty="0"/>
              <a:t> </a:t>
            </a:r>
            <a:r>
              <a:rPr lang="ko-KR" altLang="en-US" sz="1200" dirty="0"/>
              <a:t>측면은 아니고</a:t>
            </a:r>
            <a:r>
              <a:rPr lang="en-US" altLang="ko-KR" sz="1200" dirty="0"/>
              <a:t>, </a:t>
            </a:r>
            <a:r>
              <a:rPr lang="ko-KR" altLang="en-US" sz="1200" dirty="0"/>
              <a:t>관리적인 </a:t>
            </a:r>
            <a:r>
              <a:rPr lang="en-US" altLang="ko-KR" sz="1200" dirty="0"/>
              <a:t>Management </a:t>
            </a:r>
            <a:r>
              <a:rPr lang="ko-KR" altLang="en-US" sz="1200" dirty="0"/>
              <a:t>측면에서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어떻게 이해를 해야 하고</a:t>
            </a:r>
            <a:r>
              <a:rPr lang="en-US" altLang="ko-KR" sz="1200" dirty="0"/>
              <a:t>,     </a:t>
            </a:r>
            <a:r>
              <a:rPr lang="ko-KR" altLang="en-US" sz="1200" dirty="0"/>
              <a:t>어떻게 대처해야 하는지에 대해    논의해 보고자 하는 거를 목표로 하는 바입니다</a:t>
            </a:r>
            <a:r>
              <a:rPr lang="en-US" altLang="ko-KR" sz="1200" dirty="0"/>
              <a:t>. 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1448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</a:t>
            </a:r>
            <a:r>
              <a:rPr lang="en-US" altLang="ko-KR" dirty="0"/>
              <a:t>; </a:t>
            </a:r>
            <a:r>
              <a:rPr lang="ko-KR" altLang="en-US" dirty="0"/>
              <a:t>내 간략소개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395536" y="332540"/>
            <a:ext cx="8208912" cy="55873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그러면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회차</a:t>
            </a:r>
            <a:r>
              <a:rPr lang="ko-KR" altLang="en-US" sz="1200" dirty="0"/>
              <a:t> 두시간 진행 순서는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먼저</a:t>
            </a:r>
            <a:r>
              <a:rPr lang="en-US" altLang="ko-KR" sz="1200" dirty="0"/>
              <a:t>, 1</a:t>
            </a:r>
            <a:r>
              <a:rPr lang="ko-KR" altLang="en-US" sz="1200" dirty="0" err="1"/>
              <a:t>회차에</a:t>
            </a:r>
            <a:r>
              <a:rPr lang="ko-KR" altLang="en-US" sz="1200" dirty="0"/>
              <a:t> 참석 못하신 분들과 참석하신 분들의 기억을 돕고자 </a:t>
            </a:r>
            <a:r>
              <a:rPr lang="en-US" altLang="ko-KR" sz="1200" dirty="0"/>
              <a:t>1</a:t>
            </a:r>
            <a:r>
              <a:rPr lang="ko-KR" altLang="en-US" sz="1200" dirty="0" err="1"/>
              <a:t>회차</a:t>
            </a:r>
            <a:r>
              <a:rPr lang="ko-KR" altLang="en-US" sz="1200" dirty="0"/>
              <a:t> 주제에 대한 요약 말씀드리고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- 1</a:t>
            </a:r>
            <a:r>
              <a:rPr lang="ko-KR" altLang="en-US" sz="1200" dirty="0"/>
              <a:t>차에 주신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제안서에 대한 간략한 요약 및 반영 사항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그리고 오늘의 메인 주제인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First Mover</a:t>
            </a:r>
            <a:r>
              <a:rPr lang="ko-KR" altLang="en-US" sz="1200" dirty="0"/>
              <a:t>로서의</a:t>
            </a:r>
            <a:r>
              <a:rPr lang="en-US" altLang="ko-KR" sz="1200" dirty="0"/>
              <a:t> R&amp;D </a:t>
            </a:r>
            <a:r>
              <a:rPr lang="ko-KR" altLang="en-US" sz="1200" dirty="0"/>
              <a:t>관리 시스템에 대해서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그동안 </a:t>
            </a:r>
            <a:r>
              <a:rPr lang="en-US" altLang="ko-KR" sz="1200" dirty="0"/>
              <a:t>Fast Follower</a:t>
            </a:r>
            <a:r>
              <a:rPr lang="ko-KR" altLang="en-US" sz="1200" dirty="0"/>
              <a:t>로서 기존 방법론적 접근에 대한 이해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그리고 간략하게</a:t>
            </a:r>
            <a:r>
              <a:rPr lang="en-US" altLang="ko-KR" sz="1200" dirty="0"/>
              <a:t> R&amp;D</a:t>
            </a:r>
            <a:r>
              <a:rPr lang="ko-KR" altLang="en-US" sz="1200" dirty="0"/>
              <a:t> 관리 기술적인 부분에 대해 말씀드리고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이후에 </a:t>
            </a:r>
            <a:r>
              <a:rPr lang="en-US" altLang="ko-KR" sz="1200" dirty="0"/>
              <a:t>First Mover</a:t>
            </a:r>
            <a:r>
              <a:rPr lang="ko-KR" altLang="en-US" sz="1200" dirty="0"/>
              <a:t>로서의 갖추어야 할</a:t>
            </a:r>
            <a:r>
              <a:rPr lang="en-US" altLang="ko-KR" sz="1200" dirty="0"/>
              <a:t>,</a:t>
            </a:r>
            <a:r>
              <a:rPr lang="ko-KR" altLang="en-US" sz="1200" dirty="0"/>
              <a:t> 저는 고민하다가 이거를 </a:t>
            </a:r>
            <a:r>
              <a:rPr lang="en-US" altLang="ko-KR" sz="1200" dirty="0"/>
              <a:t>R&amp;D eco-system</a:t>
            </a:r>
            <a:r>
              <a:rPr lang="ko-KR" altLang="en-US" sz="1200" dirty="0"/>
              <a:t>이라 명명했는데요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이에 말씀드리도록 하겠습니다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ko-KR" altLang="en-US" sz="1200" dirty="0"/>
              <a:t>두번째 토론 시간에는 </a:t>
            </a:r>
            <a:r>
              <a:rPr lang="en-US" altLang="ko-KR" sz="1200" dirty="0"/>
              <a:t>First Mover</a:t>
            </a:r>
            <a:r>
              <a:rPr lang="ko-KR" altLang="en-US" sz="1200" dirty="0"/>
              <a:t>로서의 </a:t>
            </a:r>
            <a:r>
              <a:rPr lang="en-US" altLang="ko-KR" sz="1200" dirty="0"/>
              <a:t>Sustainable</a:t>
            </a:r>
            <a:r>
              <a:rPr lang="ko-KR" altLang="en-US" sz="1200" dirty="0"/>
              <a:t>한 </a:t>
            </a:r>
            <a:r>
              <a:rPr lang="en-US" altLang="ko-KR" sz="1200" dirty="0"/>
              <a:t>R&amp;D eco-system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갖추기 위해서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전제조건으로 산업별</a:t>
            </a:r>
            <a:r>
              <a:rPr lang="en-US" altLang="ko-KR" sz="1200" dirty="0"/>
              <a:t>, </a:t>
            </a:r>
            <a:r>
              <a:rPr lang="ko-KR" altLang="en-US" sz="1200" dirty="0"/>
              <a:t>기업별 및 사업 분야별로 많은 차이가 있는 각각의 </a:t>
            </a:r>
            <a:r>
              <a:rPr lang="en-US" altLang="ko-KR" sz="1200" dirty="0"/>
              <a:t>R&amp;D </a:t>
            </a:r>
            <a:r>
              <a:rPr lang="ko-KR" altLang="en-US" sz="1200" dirty="0"/>
              <a:t>업무에 대한 이해가 필수적인 바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R&amp;D</a:t>
            </a:r>
            <a:r>
              <a:rPr lang="ko-KR" altLang="en-US" sz="1200" dirty="0"/>
              <a:t>업무는 어떤 목적으로 무엇을 왜 관리하면 되는지에 대한 이해를 위해 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서로 토론해 보고 정리해 보는 시간을 갖도록 하겠습니다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좀더 자세한 내용은 토론 시간 전에 말씀드리겠습니다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ko-KR" altLang="en-US" sz="1200" dirty="0"/>
              <a:t>업무 특성에 맞는 시스템을 구현이 에 따라 해 각각의 회사우리 회사의 또는 연구소의 </a:t>
            </a:r>
            <a:r>
              <a:rPr lang="en-US" altLang="ko-KR" sz="1200" dirty="0"/>
              <a:t>R&amp;D</a:t>
            </a:r>
            <a:r>
              <a:rPr lang="ko-KR" altLang="en-US" sz="1200" dirty="0"/>
              <a:t>업무 속성은 무엇인지에 대한 토론해보는 시간을 가질 예정입니다</a:t>
            </a:r>
            <a:r>
              <a:rPr lang="en-US" altLang="ko-KR" sz="1200" dirty="0"/>
              <a:t>. </a:t>
            </a:r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Fast Follower</a:t>
            </a:r>
            <a:r>
              <a:rPr lang="ko-KR" altLang="en-US" sz="1200" dirty="0"/>
              <a:t>로서의 기술경영 또는 연구기획 업무와 </a:t>
            </a:r>
            <a:r>
              <a:rPr lang="en-US" altLang="ko-KR" sz="1200" dirty="0"/>
              <a:t>First Follower</a:t>
            </a:r>
            <a:r>
              <a:rPr lang="ko-KR" altLang="en-US" sz="1200" dirty="0"/>
              <a:t>로서의 업무가 어떻게 다르고</a:t>
            </a:r>
            <a:r>
              <a:rPr lang="en-US" altLang="ko-KR" sz="1200" dirty="0"/>
              <a:t>, </a:t>
            </a:r>
            <a:r>
              <a:rPr lang="ko-KR" altLang="en-US" sz="1200" dirty="0"/>
              <a:t>달라져야 하는지에 대한 이해의 시간이 되었으면 합니다</a:t>
            </a:r>
            <a:r>
              <a:rPr lang="en-US" altLang="ko-KR" sz="1200" dirty="0"/>
              <a:t>. </a:t>
            </a:r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Fast Follower</a:t>
            </a:r>
            <a:r>
              <a:rPr lang="ko-KR" altLang="en-US" sz="1200" dirty="0"/>
              <a:t>는 유사한 성격의 관리체계 적용이 가능하지만 </a:t>
            </a:r>
            <a:r>
              <a:rPr lang="en-US" altLang="ko-KR" sz="1200" dirty="0"/>
              <a:t>, First Mover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각 기업이 처한 환경에 따라 다양한 형태로 관리체계가 갖추어져야 하기에  산업별</a:t>
            </a:r>
            <a:r>
              <a:rPr lang="en-US" altLang="ko-KR" sz="1200" dirty="0"/>
              <a:t>, </a:t>
            </a:r>
            <a:r>
              <a:rPr lang="ko-KR" altLang="en-US" sz="1200" dirty="0"/>
              <a:t>기업별</a:t>
            </a:r>
            <a:r>
              <a:rPr lang="en-US" altLang="ko-KR" sz="1200" dirty="0"/>
              <a:t>, </a:t>
            </a:r>
            <a:r>
              <a:rPr lang="ko-KR" altLang="en-US" sz="1200" dirty="0"/>
              <a:t>분야별 </a:t>
            </a:r>
            <a:r>
              <a:rPr lang="en-US" altLang="ko-KR" sz="1200" dirty="0"/>
              <a:t>R&amp;D</a:t>
            </a:r>
            <a:r>
              <a:rPr lang="ko-KR" altLang="en-US" sz="1200" dirty="0"/>
              <a:t>에 대한 이해가 필수이기 때문입니다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3808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</a:t>
            </a:r>
            <a:r>
              <a:rPr lang="en-US" altLang="ko-KR" dirty="0"/>
              <a:t>; 22</a:t>
            </a:r>
            <a:r>
              <a:rPr lang="ko-KR" altLang="en-US" dirty="0"/>
              <a:t>년 토론 주제 설명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467544" y="762953"/>
            <a:ext cx="8208912" cy="55873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안녕하세요</a:t>
            </a:r>
            <a:r>
              <a:rPr lang="en-US" altLang="ko-KR" sz="1200" dirty="0"/>
              <a:t>? </a:t>
            </a:r>
            <a:r>
              <a:rPr lang="ko-KR" altLang="en-US" sz="1200" dirty="0"/>
              <a:t>이알앤에스 김창범입니다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만나서 반갑습니다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제가 올 한해 </a:t>
            </a:r>
            <a:r>
              <a:rPr lang="en-US" altLang="ko-KR" sz="1200" dirty="0"/>
              <a:t>4</a:t>
            </a:r>
            <a:r>
              <a:rPr lang="ko-KR" altLang="en-US" sz="1200" dirty="0"/>
              <a:t>회에 걸쳐서 </a:t>
            </a:r>
            <a:r>
              <a:rPr lang="en-US" altLang="ko-KR" sz="1200" dirty="0"/>
              <a:t>“4</a:t>
            </a:r>
            <a:r>
              <a:rPr lang="ko-KR" altLang="en-US" sz="1200" dirty="0"/>
              <a:t>차 산업혁명 시대의 </a:t>
            </a:r>
            <a:r>
              <a:rPr lang="en-US" altLang="ko-KR" sz="1200" dirty="0"/>
              <a:t>R&amp;D”</a:t>
            </a:r>
            <a:r>
              <a:rPr lang="ko-KR" altLang="en-US" sz="1200" dirty="0"/>
              <a:t>라는 주제를 가지고 진행을 하고 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지난 </a:t>
            </a:r>
            <a:r>
              <a:rPr lang="en-US" altLang="ko-KR" sz="1200" dirty="0"/>
              <a:t>1</a:t>
            </a:r>
            <a:r>
              <a:rPr lang="ko-KR" altLang="en-US" sz="1200" dirty="0"/>
              <a:t>회 차에 참석하신 분도 계시고</a:t>
            </a:r>
            <a:r>
              <a:rPr lang="en-US" altLang="ko-KR" sz="1200" dirty="0"/>
              <a:t>, </a:t>
            </a:r>
            <a:r>
              <a:rPr lang="ko-KR" altLang="en-US" sz="1200" dirty="0"/>
              <a:t>이번에 처음 참석하시는 분도 계실 텐데요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1</a:t>
            </a:r>
            <a:r>
              <a:rPr lang="ko-KR" altLang="en-US" sz="1200" dirty="0"/>
              <a:t>회 차에 참석 못하신 분들과 참석하신 분들께도 기억을 돕고자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초반에 지난 </a:t>
            </a:r>
            <a:r>
              <a:rPr lang="ko-KR" altLang="en-US" sz="1200" dirty="0" err="1"/>
              <a:t>회차의</a:t>
            </a:r>
            <a:r>
              <a:rPr lang="ko-KR" altLang="en-US" sz="1200" dirty="0"/>
              <a:t> 내용을 요약서 말씀드리는 순서로 진행할 예정입니다</a:t>
            </a:r>
            <a:r>
              <a:rPr lang="en-US" altLang="ko-KR" sz="1200" dirty="0"/>
              <a:t>. 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오늘이 두번째 시간이구요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먼저 올 한해 </a:t>
            </a:r>
            <a:r>
              <a:rPr lang="ko-KR" altLang="en-US" sz="1200" dirty="0" err="1"/>
              <a:t>계획를</a:t>
            </a:r>
            <a:r>
              <a:rPr lang="ko-KR" altLang="en-US" sz="1200" dirty="0"/>
              <a:t> 간단히 말씀드리면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지난 </a:t>
            </a:r>
            <a:r>
              <a:rPr lang="en-US" altLang="ko-KR" sz="1200" dirty="0"/>
              <a:t>1</a:t>
            </a:r>
            <a:r>
              <a:rPr lang="ko-KR" altLang="en-US" sz="1200" dirty="0"/>
              <a:t>회차에는 </a:t>
            </a:r>
            <a:r>
              <a:rPr lang="en-US" altLang="ko-KR" sz="1200" dirty="0"/>
              <a:t>“Corona Shift-</a:t>
            </a:r>
            <a:r>
              <a:rPr lang="ko-KR" altLang="en-US" sz="1200" dirty="0"/>
              <a:t>대전환</a:t>
            </a:r>
            <a:r>
              <a:rPr lang="en-US" altLang="ko-KR" sz="1200" dirty="0"/>
              <a:t> </a:t>
            </a:r>
            <a:r>
              <a:rPr lang="ko-KR" altLang="en-US" sz="1200" dirty="0"/>
              <a:t>시기의 </a:t>
            </a:r>
            <a:r>
              <a:rPr lang="en-US" altLang="ko-KR" sz="1200" dirty="0"/>
              <a:t>R&amp;D”</a:t>
            </a:r>
            <a:r>
              <a:rPr lang="ko-KR" altLang="en-US" sz="1200" dirty="0"/>
              <a:t>라는 주제를 가지고 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발제자로서 </a:t>
            </a:r>
            <a:r>
              <a:rPr lang="en-US" altLang="ko-KR" sz="1200" dirty="0"/>
              <a:t>Post Covid </a:t>
            </a:r>
            <a:r>
              <a:rPr lang="ko-KR" altLang="en-US" sz="1200" dirty="0"/>
              <a:t>또는 </a:t>
            </a:r>
            <a:r>
              <a:rPr lang="en-US" altLang="ko-KR" sz="1200" dirty="0"/>
              <a:t>New Normal </a:t>
            </a:r>
            <a:r>
              <a:rPr lang="ko-KR" altLang="en-US" sz="1200" dirty="0"/>
              <a:t>시대에 있어서의 </a:t>
            </a:r>
            <a:r>
              <a:rPr lang="en-US" altLang="ko-KR" sz="1200" dirty="0"/>
              <a:t>R&amp;D</a:t>
            </a:r>
            <a:r>
              <a:rPr lang="ko-KR" altLang="en-US" sz="1200" dirty="0"/>
              <a:t>가 직면한 환경과 향후 나아갈 방향에 대해 연구기획 또는 기술경영 관점에서 어떻게 해야 하는지 말씀 드렸고</a:t>
            </a:r>
            <a:r>
              <a:rPr lang="en-US" altLang="ko-KR" sz="1200" dirty="0"/>
              <a:t>,</a:t>
            </a:r>
          </a:p>
          <a:p>
            <a:pPr marL="179388" indent="-179388">
              <a:lnSpc>
                <a:spcPct val="130000"/>
              </a:lnSpc>
            </a:pP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오늘은 </a:t>
            </a:r>
            <a:r>
              <a:rPr lang="en-US" altLang="ko-KR" sz="1200" dirty="0"/>
              <a:t>2</a:t>
            </a:r>
            <a:r>
              <a:rPr lang="ko-KR" altLang="en-US" sz="1200" dirty="0"/>
              <a:t>회차로서 두시간이 주어져 있는데요</a:t>
            </a:r>
            <a:r>
              <a:rPr lang="en-US" altLang="ko-KR" sz="1200" dirty="0"/>
              <a:t>, </a:t>
            </a:r>
          </a:p>
          <a:p>
            <a:pPr marL="179388" indent="-179388">
              <a:lnSpc>
                <a:spcPct val="130000"/>
              </a:lnSpc>
            </a:pPr>
            <a:r>
              <a:rPr lang="ko-KR" altLang="en-US" sz="1200" dirty="0"/>
              <a:t>   첫째 시간에는 먼저 지난 시간에 다룬 내용에 대한 </a:t>
            </a:r>
            <a:r>
              <a:rPr lang="en-US" altLang="ko-KR" sz="1200" dirty="0"/>
              <a:t>Review</a:t>
            </a:r>
            <a:r>
              <a:rPr lang="ko-KR" altLang="en-US" sz="1200" dirty="0"/>
              <a:t>와</a:t>
            </a:r>
            <a:r>
              <a:rPr lang="en-US" altLang="ko-KR" sz="1200" dirty="0"/>
              <a:t> , </a:t>
            </a:r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First Mover</a:t>
            </a:r>
            <a:r>
              <a:rPr lang="ko-KR" altLang="en-US" sz="1200" dirty="0"/>
              <a:t>의</a:t>
            </a:r>
            <a:r>
              <a:rPr lang="en-US" altLang="ko-KR" sz="1200" dirty="0"/>
              <a:t> R&amp;D </a:t>
            </a:r>
            <a:r>
              <a:rPr lang="ko-KR" altLang="en-US" sz="1200" dirty="0"/>
              <a:t>관리 시스템에 대한 오늘의 주제에 대해 말씀드리고</a:t>
            </a:r>
            <a:r>
              <a:rPr lang="en-US" altLang="ko-KR" sz="1200" dirty="0"/>
              <a:t>, </a:t>
            </a:r>
          </a:p>
          <a:p>
            <a:pPr marL="179388" indent="-179388">
              <a:lnSpc>
                <a:spcPct val="130000"/>
              </a:lnSpc>
            </a:pPr>
            <a:r>
              <a:rPr lang="ko-KR" altLang="en-US" sz="1200" dirty="0"/>
              <a:t>   둘째 시간에는 계획된 대로 조별 토론을 진행하도록 하겠습니다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이후 </a:t>
            </a:r>
            <a:r>
              <a:rPr lang="en-US" altLang="ko-KR" sz="1200" dirty="0"/>
              <a:t>3, 4</a:t>
            </a:r>
            <a:r>
              <a:rPr lang="ko-KR" altLang="en-US" sz="1200" dirty="0"/>
              <a:t>차 토론 주제에 대해서는 지난번 제출해 주신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제안서와 오늘 제안해 주시는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제안서를 받아서 여러분의 관심이 많은 주제에 대해서 다루도록 하겠습니다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참고로</a:t>
            </a:r>
            <a:r>
              <a:rPr lang="en-US" altLang="ko-KR" sz="1200" dirty="0"/>
              <a:t>, </a:t>
            </a:r>
            <a:r>
              <a:rPr lang="ko-KR" altLang="en-US" sz="1200" dirty="0"/>
              <a:t>네이버에 </a:t>
            </a:r>
            <a:r>
              <a:rPr lang="en-US" altLang="ko-KR" sz="1200" dirty="0"/>
              <a:t>“2022</a:t>
            </a:r>
            <a:r>
              <a:rPr lang="ko-KR" altLang="en-US" sz="1200" dirty="0"/>
              <a:t>년도 기술경영부서장 지식 난장</a:t>
            </a:r>
            <a:r>
              <a:rPr lang="en-US" altLang="ko-KR" sz="1200" dirty="0"/>
              <a:t>＂</a:t>
            </a:r>
            <a:r>
              <a:rPr lang="ko-KR" altLang="en-US" sz="1200" dirty="0"/>
              <a:t>이라는 카페를 개설해 놓았습니다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지난번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 내용과 지난번 배포자료를 올려 놓았고</a:t>
            </a:r>
            <a:r>
              <a:rPr lang="en-US" altLang="ko-KR" sz="1200" dirty="0"/>
              <a:t>, </a:t>
            </a:r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기술경영 관련해서 궁금한 사항이나 또 다른 의견 등 지식을 교류할 수 있는 공유의 장이 되었으면 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40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회차</a:t>
            </a:r>
            <a:r>
              <a:rPr lang="ko-KR" altLang="en-US" dirty="0"/>
              <a:t> 진행순서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395536" y="1412835"/>
            <a:ext cx="8208912" cy="34267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그러면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회차</a:t>
            </a:r>
            <a:r>
              <a:rPr lang="ko-KR" altLang="en-US" sz="1200" dirty="0"/>
              <a:t> 오늘 진행 순서는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먼저</a:t>
            </a:r>
            <a:r>
              <a:rPr lang="en-US" altLang="ko-KR" sz="1200" dirty="0"/>
              <a:t>, 1</a:t>
            </a:r>
            <a:r>
              <a:rPr lang="ko-KR" altLang="en-US" sz="1200" dirty="0" err="1"/>
              <a:t>회차</a:t>
            </a:r>
            <a:r>
              <a:rPr lang="ko-KR" altLang="en-US" sz="1200" dirty="0"/>
              <a:t> 주제에 대한 요약 말씀드리고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- 1</a:t>
            </a:r>
            <a:r>
              <a:rPr lang="ko-KR" altLang="en-US" sz="1200" dirty="0"/>
              <a:t>차에 주신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제안서에 대한 간략한 요약 및 반영 사항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그리고 오늘의 메인 주제인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First Mover</a:t>
            </a:r>
            <a:r>
              <a:rPr lang="ko-KR" altLang="en-US" sz="1200" dirty="0"/>
              <a:t>로서의</a:t>
            </a:r>
            <a:r>
              <a:rPr lang="en-US" altLang="ko-KR" sz="1200" dirty="0"/>
              <a:t> R&amp;D </a:t>
            </a:r>
            <a:r>
              <a:rPr lang="ko-KR" altLang="en-US" sz="1200" dirty="0"/>
              <a:t>관리 시스템에 대해서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그동안 </a:t>
            </a:r>
            <a:r>
              <a:rPr lang="en-US" altLang="ko-KR" sz="1200" dirty="0"/>
              <a:t>Fast Follower</a:t>
            </a:r>
            <a:r>
              <a:rPr lang="ko-KR" altLang="en-US" sz="1200" dirty="0"/>
              <a:t>로서 기존 방법론적 접근에 대한 이해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그리고 간략하게</a:t>
            </a:r>
            <a:r>
              <a:rPr lang="en-US" altLang="ko-KR" sz="1200" dirty="0"/>
              <a:t> R&amp;D</a:t>
            </a:r>
            <a:r>
              <a:rPr lang="ko-KR" altLang="en-US" sz="1200" dirty="0"/>
              <a:t> 관리에 있어서 이해를 돕기 위해 관리기술적 방법론에 대해 말씀드리고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마지막으로 </a:t>
            </a:r>
            <a:r>
              <a:rPr lang="en-US" altLang="ko-KR" sz="1200" dirty="0"/>
              <a:t>First Mover</a:t>
            </a:r>
            <a:r>
              <a:rPr lang="ko-KR" altLang="en-US" sz="1200" dirty="0"/>
              <a:t>로서의 갖추어야 할</a:t>
            </a:r>
            <a:r>
              <a:rPr lang="en-US" altLang="ko-KR" sz="1200" dirty="0"/>
              <a:t>,</a:t>
            </a:r>
            <a:r>
              <a:rPr lang="ko-KR" altLang="en-US" sz="1200" dirty="0"/>
              <a:t> 저는 고민하다가 이거를 </a:t>
            </a:r>
            <a:r>
              <a:rPr lang="en-US" altLang="ko-KR" sz="1200" dirty="0"/>
              <a:t>R&amp;D eco-system</a:t>
            </a:r>
            <a:r>
              <a:rPr lang="ko-KR" altLang="en-US" sz="1200" dirty="0"/>
              <a:t>이라 명명했는데요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이에 대해 말씀드리도록 하겠습니다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ko-KR" altLang="en-US" sz="1200" dirty="0"/>
              <a:t>두번째 토론 시간에는 </a:t>
            </a:r>
            <a:r>
              <a:rPr lang="en-US" altLang="ko-KR" sz="1200" dirty="0"/>
              <a:t>First Mover</a:t>
            </a:r>
            <a:r>
              <a:rPr lang="ko-KR" altLang="en-US" sz="1200" dirty="0"/>
              <a:t>로서의 </a:t>
            </a:r>
            <a:r>
              <a:rPr lang="en-US" altLang="ko-KR" sz="1200" dirty="0"/>
              <a:t>Sustainable</a:t>
            </a:r>
            <a:r>
              <a:rPr lang="ko-KR" altLang="en-US" sz="1200" dirty="0"/>
              <a:t>한 </a:t>
            </a:r>
            <a:r>
              <a:rPr lang="en-US" altLang="ko-KR" sz="1200" dirty="0"/>
              <a:t>R&amp;D eco-system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갖추기 위해서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전제조건으로 산업별</a:t>
            </a:r>
            <a:r>
              <a:rPr lang="en-US" altLang="ko-KR" sz="1200" dirty="0"/>
              <a:t>, </a:t>
            </a:r>
            <a:r>
              <a:rPr lang="ko-KR" altLang="en-US" sz="1200" dirty="0"/>
              <a:t>기업별 및 사업 분야별로 각각의 </a:t>
            </a:r>
            <a:r>
              <a:rPr lang="en-US" altLang="ko-KR" sz="1200" dirty="0"/>
              <a:t>R&amp;D</a:t>
            </a:r>
            <a:r>
              <a:rPr lang="ko-KR" altLang="en-US" sz="1200" dirty="0"/>
              <a:t>업무는 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어떤 목적으로 무엇을 왜 관리하면 되는지에 대해 서로 토론해 보고 정리해 보는 시간을 갖도록 하겠습니다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좀더 자세한 내용은 토론 시간 전에 말씀드리겠습니다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51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B3426D-C9F6-4877-B8CD-B240431B7C1B}"/>
              </a:ext>
            </a:extLst>
          </p:cNvPr>
          <p:cNvSpPr txBox="1"/>
          <p:nvPr/>
        </p:nvSpPr>
        <p:spPr>
          <a:xfrm>
            <a:off x="539552" y="332656"/>
            <a:ext cx="337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요약 </a:t>
            </a:r>
            <a:r>
              <a:rPr lang="en-US" altLang="ko-KR" dirty="0"/>
              <a:t>– 22</a:t>
            </a:r>
            <a:r>
              <a:rPr lang="ko-KR" altLang="en-US" dirty="0"/>
              <a:t>년도 </a:t>
            </a:r>
            <a:r>
              <a:rPr lang="en-US" altLang="ko-KR" dirty="0"/>
              <a:t>OVERVIEW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395536" y="836712"/>
            <a:ext cx="8280920" cy="5347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그러면 지난시간 내용을 요약해서 말씀드리겠습니다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올 한해 다루고자 하는 내용이 모두 들어 있는 장표가 되겠는데요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1) </a:t>
            </a:r>
            <a:r>
              <a:rPr lang="ko-KR" altLang="en-US" sz="1200" dirty="0"/>
              <a:t>여러가지 언론 매체 </a:t>
            </a:r>
            <a:r>
              <a:rPr lang="en-US" altLang="ko-KR" sz="1200" dirty="0"/>
              <a:t>…..  </a:t>
            </a:r>
            <a:r>
              <a:rPr lang="ko-KR" altLang="en-US" sz="1200" dirty="0"/>
              <a:t>현상 설명  </a:t>
            </a:r>
            <a:r>
              <a:rPr lang="en-US" altLang="ko-KR" sz="1200" dirty="0"/>
              <a:t>--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2) </a:t>
            </a:r>
            <a:r>
              <a:rPr lang="ko-KR" altLang="en-US" sz="1200" dirty="0"/>
              <a:t>연구기획이나 기술경영에 영향을 미치고 있는 변화의 실체로 요약해 보면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‘</a:t>
            </a:r>
            <a:r>
              <a:rPr lang="ko-KR" altLang="en-US" sz="1200" dirty="0"/>
              <a:t>급속한 변화의 속도</a:t>
            </a:r>
            <a:r>
              <a:rPr lang="en-US" altLang="ko-KR" sz="1200" dirty="0"/>
              <a:t>(</a:t>
            </a:r>
            <a:r>
              <a:rPr lang="ko-KR" altLang="en-US" sz="1200" dirty="0"/>
              <a:t>임계점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티핑포인트</a:t>
            </a:r>
            <a:r>
              <a:rPr lang="en-US" altLang="ko-KR" sz="1200" dirty="0"/>
              <a:t>)‘, </a:t>
            </a:r>
            <a:r>
              <a:rPr lang="ko-KR" altLang="en-US" sz="1200" dirty="0"/>
              <a:t>산업간 구분이 없는 글로벌 경쟁</a:t>
            </a:r>
            <a:r>
              <a:rPr lang="en-US" altLang="ko-KR" sz="1200" dirty="0"/>
              <a:t>, </a:t>
            </a:r>
            <a:r>
              <a:rPr lang="ko-KR" altLang="en-US" sz="1200" dirty="0"/>
              <a:t>그리고 이에 따른 불확실한 목표가 있고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</a:t>
            </a:r>
            <a:r>
              <a:rPr lang="ko-KR" altLang="en-US" sz="1200" dirty="0"/>
              <a:t>또한 기업문화적으로는 </a:t>
            </a:r>
            <a:r>
              <a:rPr lang="en-US" altLang="ko-KR" sz="1200" dirty="0"/>
              <a:t>MZ</a:t>
            </a:r>
            <a:r>
              <a:rPr lang="ko-KR" altLang="en-US" sz="1200" dirty="0"/>
              <a:t>세대를 대표하는 조직문화의 변화를 들 수 있겠습니다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3) </a:t>
            </a:r>
            <a:r>
              <a:rPr lang="ko-KR" altLang="en-US" sz="1200" dirty="0"/>
              <a:t>이러한 변화는 요약하면 많은 기업에 있어서 </a:t>
            </a:r>
            <a:r>
              <a:rPr lang="en-US" altLang="ko-KR" sz="1200" dirty="0"/>
              <a:t>First Mover</a:t>
            </a:r>
            <a:r>
              <a:rPr lang="ko-KR" altLang="en-US" sz="1200" dirty="0"/>
              <a:t>로서의 역할을 요구하는 상황으로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그동안의 </a:t>
            </a:r>
            <a:r>
              <a:rPr lang="en-US" altLang="ko-KR" sz="1200" dirty="0"/>
              <a:t>2</a:t>
            </a:r>
            <a:r>
              <a:rPr lang="ko-KR" altLang="en-US" sz="1200" dirty="0"/>
              <a:t>차 산업사회의 </a:t>
            </a:r>
            <a:r>
              <a:rPr lang="en-US" altLang="ko-KR" sz="1200" dirty="0"/>
              <a:t>R&amp;D </a:t>
            </a:r>
            <a:r>
              <a:rPr lang="ko-KR" altLang="en-US" sz="1200" dirty="0"/>
              <a:t>환경 하에서 와는 달리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 </a:t>
            </a:r>
            <a:r>
              <a:rPr lang="ko-KR" altLang="en-US" sz="1200" dirty="0"/>
              <a:t>다양하면서 깊이 있는 전문성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 R&amp;D</a:t>
            </a:r>
            <a:r>
              <a:rPr lang="ko-KR" altLang="en-US" sz="1200" dirty="0"/>
              <a:t>에 대한 개념의 재 정립으로 기획기능</a:t>
            </a:r>
            <a:r>
              <a:rPr lang="en-US" altLang="ko-KR" sz="1200" dirty="0"/>
              <a:t>(</a:t>
            </a:r>
            <a:r>
              <a:rPr lang="ko-KR" altLang="en-US" sz="1200" dirty="0"/>
              <a:t>방향성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대한 중요성 등 그리고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 Open R&amp;D</a:t>
            </a:r>
            <a:r>
              <a:rPr lang="ko-KR" altLang="en-US" sz="1200" dirty="0"/>
              <a:t>를 넘어서 </a:t>
            </a:r>
            <a:r>
              <a:rPr lang="en-US" altLang="ko-KR" sz="1200" dirty="0"/>
              <a:t>M&amp;A</a:t>
            </a:r>
            <a:r>
              <a:rPr lang="ko-KR" altLang="en-US" sz="1200" dirty="0"/>
              <a:t>까지로 </a:t>
            </a:r>
            <a:r>
              <a:rPr lang="en-US" altLang="ko-KR" sz="1200" dirty="0"/>
              <a:t>R&amp;D </a:t>
            </a:r>
            <a:r>
              <a:rPr lang="ko-KR" altLang="en-US" sz="1200" dirty="0"/>
              <a:t>역할에</a:t>
            </a:r>
            <a:r>
              <a:rPr lang="en-US" altLang="ko-KR" sz="1200" dirty="0"/>
              <a:t> </a:t>
            </a:r>
            <a:r>
              <a:rPr lang="ko-KR" altLang="en-US" sz="1200" dirty="0"/>
              <a:t>대한 확대 재정립을 요구하고 있으며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R&amp;D </a:t>
            </a:r>
            <a:r>
              <a:rPr lang="ko-KR" altLang="en-US" sz="1200" dirty="0"/>
              <a:t>관리 시스템에 있어서도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       </a:t>
            </a:r>
            <a:r>
              <a:rPr lang="en-US" altLang="ko-KR" sz="1200" dirty="0"/>
              <a:t>CEO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포함한 경영진과 모든 직원들이 언제든 바뀔 수 있는 환경에서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(</a:t>
            </a:r>
            <a:r>
              <a:rPr lang="ko-KR" altLang="en-US" sz="1200" dirty="0"/>
              <a:t>그러니까 평생직장 개념이 없는</a:t>
            </a:r>
            <a:r>
              <a:rPr lang="en-US" altLang="ko-KR" sz="1200" dirty="0"/>
              <a:t>,</a:t>
            </a:r>
            <a:r>
              <a:rPr lang="ko-KR" altLang="en-US" sz="1200" dirty="0"/>
              <a:t> 주인은 없고 주주만 있는 상황</a:t>
            </a:r>
            <a:r>
              <a:rPr lang="en-US" altLang="ko-KR" sz="12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</a:t>
            </a:r>
            <a:r>
              <a:rPr lang="ko-KR" altLang="en-US" sz="1200" dirty="0"/>
              <a:t>기업에 몸담고 있는 구성원이 주인이 아니고</a:t>
            </a:r>
            <a:r>
              <a:rPr lang="en-US" altLang="ko-KR" sz="1200" dirty="0"/>
              <a:t>,</a:t>
            </a:r>
            <a:r>
              <a:rPr lang="ko-KR" altLang="en-US" sz="1200" dirty="0"/>
              <a:t> 기업활동에 녹아 있는 무형의 관리 시스템이 기업의 실체로서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Sustainable</a:t>
            </a:r>
            <a:r>
              <a:rPr lang="ko-KR" altLang="en-US" sz="1200" dirty="0"/>
              <a:t>한 </a:t>
            </a:r>
            <a:r>
              <a:rPr lang="en-US" altLang="ko-KR" sz="1200" dirty="0"/>
              <a:t>eco-System</a:t>
            </a:r>
            <a:r>
              <a:rPr lang="ko-KR" altLang="en-US" sz="1200" dirty="0"/>
              <a:t>이 되어야 함을 요구 받는 환경입니다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따라서 과거 </a:t>
            </a:r>
            <a:r>
              <a:rPr lang="en-US" altLang="ko-KR" sz="1200" dirty="0"/>
              <a:t>2</a:t>
            </a:r>
            <a:r>
              <a:rPr lang="ko-KR" altLang="en-US" sz="1200" dirty="0"/>
              <a:t>차 산업환경과는 달리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</a:t>
            </a:r>
            <a:r>
              <a:rPr lang="ko-KR" altLang="en-US" sz="1200" dirty="0"/>
              <a:t>각각의 기업이 처한 환경에 대한 정확한 이해와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</a:t>
            </a:r>
            <a:r>
              <a:rPr lang="ko-KR" altLang="en-US" sz="1200" dirty="0"/>
              <a:t>이에 따라 어떠한 업무가 왜 관리 되어야 하는지에 대한 명확한 이해를 바탕으로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      </a:t>
            </a:r>
            <a:r>
              <a:rPr lang="ko-KR" altLang="en-US" sz="1200" dirty="0"/>
              <a:t>이를 어떻게 관리해야 하고</a:t>
            </a:r>
            <a:r>
              <a:rPr lang="en-US" altLang="ko-KR" sz="1200" dirty="0"/>
              <a:t>, </a:t>
            </a:r>
            <a:r>
              <a:rPr lang="ko-KR" altLang="en-US" sz="1200" dirty="0"/>
              <a:t>무형의 시스템에는 어떻게 담겨야 하는지를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   기술경영 업무를 책임지는 부서장 여러분들과 함께 고민해 보는 시간으로 올 한해 기획해 보았습니다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9882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기술발전 단계 </a:t>
            </a:r>
            <a:r>
              <a:rPr lang="en-US" altLang="ko-KR" dirty="0"/>
              <a:t>; </a:t>
            </a:r>
            <a:r>
              <a:rPr lang="ko-KR" altLang="en-US" dirty="0"/>
              <a:t>압축성장의 그림자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6" y="1050727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본 장표는 </a:t>
            </a:r>
            <a:endParaRPr lang="en-US" altLang="ko-KR" sz="1200" dirty="0"/>
          </a:p>
          <a:p>
            <a:r>
              <a:rPr lang="ko-KR" altLang="en-US" sz="1200" dirty="0"/>
              <a:t>사회 전반적으로나 개별 기업의 문화적으로 산업의 발전에 따른 변화를 받아들일 시간을 충분히 가진 선진국과 </a:t>
            </a:r>
            <a:endParaRPr lang="en-US" altLang="ko-KR" sz="1200" dirty="0"/>
          </a:p>
          <a:p>
            <a:r>
              <a:rPr lang="ko-KR" altLang="en-US" sz="1200" dirty="0"/>
              <a:t>이러한 변화를 받아들일 절대적인 시간이 적은 우리 기업이 처한 현실에 대해 알아보고자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약 </a:t>
            </a:r>
            <a:r>
              <a:rPr lang="en-US" altLang="ko-KR" sz="1200" dirty="0"/>
              <a:t>250</a:t>
            </a:r>
            <a:r>
              <a:rPr lang="ko-KR" altLang="en-US" sz="1200" dirty="0"/>
              <a:t>년에 걸친 시간대 약 </a:t>
            </a:r>
            <a:r>
              <a:rPr lang="en-US" altLang="ko-KR" sz="1200" dirty="0"/>
              <a:t>50</a:t>
            </a:r>
            <a:r>
              <a:rPr lang="ko-KR" altLang="en-US" sz="1200" dirty="0"/>
              <a:t>년의 시간으로 달성함에 따른 </a:t>
            </a:r>
            <a:r>
              <a:rPr lang="en-US" altLang="ko-KR" sz="1200" dirty="0"/>
              <a:t>“</a:t>
            </a:r>
            <a:r>
              <a:rPr lang="ko-KR" altLang="en-US" sz="1200" dirty="0"/>
              <a:t>압축성장의 그림자</a:t>
            </a:r>
            <a:r>
              <a:rPr lang="en-US" altLang="ko-KR" sz="1200" dirty="0"/>
              <a:t>＂</a:t>
            </a:r>
            <a:r>
              <a:rPr lang="ko-KR" altLang="en-US" sz="1200" dirty="0"/>
              <a:t>에 대해 알아보겠습니다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BB7C3-EFB7-96E2-7936-9F04A5BFE00D}"/>
              </a:ext>
            </a:extLst>
          </p:cNvPr>
          <p:cNvSpPr txBox="1"/>
          <p:nvPr/>
        </p:nvSpPr>
        <p:spPr>
          <a:xfrm>
            <a:off x="251520" y="2348880"/>
            <a:ext cx="513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국내기업의 현재</a:t>
            </a:r>
            <a:r>
              <a:rPr lang="en-US" altLang="ko-KR" dirty="0"/>
              <a:t>; Business </a:t>
            </a:r>
            <a:r>
              <a:rPr lang="ko-KR" altLang="en-US" dirty="0"/>
              <a:t>문화 </a:t>
            </a:r>
            <a:r>
              <a:rPr lang="en-US" altLang="ko-KR" dirty="0"/>
              <a:t>&amp; Project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BDA23-1475-81FB-2093-B2009F7E25A1}"/>
              </a:ext>
            </a:extLst>
          </p:cNvPr>
          <p:cNvSpPr txBox="1"/>
          <p:nvPr/>
        </p:nvSpPr>
        <p:spPr>
          <a:xfrm>
            <a:off x="395537" y="2996952"/>
            <a:ext cx="8352928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본 장표는 현 시점에서 우리나라 기업이 처한 상황이 되겠습니다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베이비붐 세대</a:t>
            </a:r>
            <a:r>
              <a:rPr lang="en-US" altLang="ko-KR" sz="1200" dirty="0"/>
              <a:t>,  X</a:t>
            </a:r>
            <a:r>
              <a:rPr lang="ko-KR" altLang="en-US" sz="1200" dirty="0"/>
              <a:t>세대</a:t>
            </a:r>
            <a:r>
              <a:rPr lang="en-US" altLang="ko-KR" sz="1200" dirty="0"/>
              <a:t>,   MZ</a:t>
            </a:r>
            <a:r>
              <a:rPr lang="ko-KR" altLang="en-US" sz="1200" dirty="0"/>
              <a:t>세대  </a:t>
            </a:r>
            <a:r>
              <a:rPr lang="en-US" altLang="ko-KR" sz="1200" dirty="0"/>
              <a:t>- </a:t>
            </a:r>
            <a:r>
              <a:rPr lang="ko-KR" altLang="en-US" sz="1200" dirty="0"/>
              <a:t>기업은 문화적 혼란기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ko-KR" altLang="en-US" sz="1200" dirty="0"/>
              <a:t>경영층은 </a:t>
            </a:r>
            <a:r>
              <a:rPr lang="en-US" altLang="ko-KR" sz="1200" dirty="0"/>
              <a:t>2</a:t>
            </a:r>
            <a:r>
              <a:rPr lang="ko-KR" altLang="en-US" sz="1200" dirty="0"/>
              <a:t>차 산업시대</a:t>
            </a:r>
            <a:r>
              <a:rPr lang="en-US" altLang="ko-KR" sz="1200" dirty="0"/>
              <a:t>(</a:t>
            </a:r>
            <a:r>
              <a:rPr lang="ko-KR" altLang="en-US" sz="1200" dirty="0"/>
              <a:t>중</a:t>
            </a:r>
            <a:r>
              <a:rPr lang="en-US" altLang="ko-KR" sz="1200" dirty="0"/>
              <a:t>.</a:t>
            </a:r>
            <a:r>
              <a:rPr lang="ko-KR" altLang="en-US" sz="1200" dirty="0"/>
              <a:t>화학공업</a:t>
            </a:r>
            <a:r>
              <a:rPr lang="en-US" altLang="ko-KR" sz="1200" dirty="0"/>
              <a:t>, </a:t>
            </a:r>
            <a:r>
              <a:rPr lang="ko-KR" altLang="en-US" sz="1200" dirty="0"/>
              <a:t>대기업</a:t>
            </a:r>
            <a:r>
              <a:rPr lang="en-US" altLang="ko-KR" sz="1200" dirty="0"/>
              <a:t>)</a:t>
            </a:r>
            <a:r>
              <a:rPr lang="ko-KR" altLang="en-US" sz="1200" dirty="0"/>
              <a:t>에 정착된 </a:t>
            </a:r>
            <a:r>
              <a:rPr lang="ko-KR" altLang="en-US" sz="1200" dirty="0" err="1"/>
              <a:t>빨리빨리와</a:t>
            </a:r>
            <a:r>
              <a:rPr lang="ko-KR" altLang="en-US" sz="1200" dirty="0"/>
              <a:t> 평생직장 문화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ko-KR" altLang="en-US" sz="1200" dirty="0"/>
              <a:t>하부 직원은 </a:t>
            </a:r>
            <a:r>
              <a:rPr lang="ko-KR" altLang="en-US" sz="1200" dirty="0" err="1"/>
              <a:t>긱</a:t>
            </a:r>
            <a:r>
              <a:rPr lang="ko-KR" altLang="en-US" sz="1200" dirty="0"/>
              <a:t> 경제 등 디지털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</a:t>
            </a:r>
            <a:r>
              <a:rPr lang="en-US" altLang="ko-KR" sz="1200" dirty="0"/>
              <a:t>, </a:t>
            </a:r>
            <a:r>
              <a:rPr lang="ko-KR" altLang="en-US" sz="1200" dirty="0"/>
              <a:t>스마트로 세대 변화가 </a:t>
            </a:r>
            <a:r>
              <a:rPr lang="en-US" altLang="ko-KR" sz="1200" dirty="0"/>
              <a:t>10</a:t>
            </a:r>
            <a:r>
              <a:rPr lang="ko-KR" altLang="en-US" sz="1200" dirty="0"/>
              <a:t>년 정도로 짧아진 </a:t>
            </a:r>
            <a:r>
              <a:rPr lang="ko-KR" altLang="en-US" sz="1200" dirty="0" err="1"/>
              <a:t>신새대가</a:t>
            </a:r>
            <a:r>
              <a:rPr lang="ko-KR" altLang="en-US" sz="1200" dirty="0"/>
              <a:t> 혼합된 현실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업무성격 설명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* </a:t>
            </a:r>
            <a:r>
              <a:rPr lang="ko-KR" altLang="en-US" sz="1200" b="1" dirty="0"/>
              <a:t>군대 구타금지 </a:t>
            </a:r>
            <a:r>
              <a:rPr lang="en-US" altLang="ko-KR" sz="1200" b="1" dirty="0"/>
              <a:t>1978</a:t>
            </a:r>
            <a:r>
              <a:rPr lang="ko-KR" altLang="en-US" sz="1200" b="1" dirty="0"/>
              <a:t>년도 제정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02967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2504</Words>
  <Application>Microsoft Office PowerPoint</Application>
  <PresentationFormat>화면 슬라이드 쇼(4:3)</PresentationFormat>
  <Paragraphs>227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기술경영부서장 Talking Point[2022. 4. 21.]</dc:title>
  <dc:creator>이동기</dc:creator>
  <cp:lastModifiedBy>김 창범</cp:lastModifiedBy>
  <cp:revision>117</cp:revision>
  <cp:lastPrinted>2022-04-20T00:43:29Z</cp:lastPrinted>
  <dcterms:created xsi:type="dcterms:W3CDTF">2022-03-29T23:50:09Z</dcterms:created>
  <dcterms:modified xsi:type="dcterms:W3CDTF">2022-06-06T04:18:33Z</dcterms:modified>
</cp:coreProperties>
</file>