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66" r:id="rId3"/>
    <p:sldId id="267" r:id="rId4"/>
    <p:sldId id="268" r:id="rId5"/>
    <p:sldId id="269" r:id="rId6"/>
    <p:sldId id="273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60" r:id="rId19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76C775-9826-4215-B019-87A732B58A8A}" type="datetimeFigureOut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C8A4C-23F8-496C-A43E-58B20E6E5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897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8F5549-6C7D-CF12-9AF3-61355EEC65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4404E3-9EC4-5B09-8E73-25ED835D8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DD72B2-2D7F-94C0-8C5B-9DCDF8213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F83FD-3A9E-49DB-A54B-876C227C86ED}" type="datetime1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06C89D-D065-706A-9277-7562D599C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C21BA9-BE8B-C017-FD56-74AFA0ADC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13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3138B-9C92-7737-1F55-BC2134598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F884EA3-508C-08A3-7484-0B8A8003F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BB15B-1362-81A2-2B1F-1AE1883E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F7A7B-D197-45F8-9F9A-72C01931B5F9}" type="datetime1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109AA8-339E-216B-BBEE-F060ACF8A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BDB341-4E9C-4554-05D6-D0E76F88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192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FA1400-AA07-8226-249A-8E578A485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61307B-6C76-E268-9FA9-C7F4DD10A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3C95F7-5670-ABE0-D42C-811D1D174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8BA1A-1C31-42CD-9B67-6C9D14BB6E72}" type="datetime1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C3040D-1951-E927-F2BB-4B72AD4E0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D4CEA0-DB86-DE28-0600-129F735E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49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CEAC3E-4A69-16CC-1CB8-C79D73D4C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628269-3FB4-605D-4262-9E3DA7F7A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7CD62-135A-CA9B-938B-0DE73C5C1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1109-829F-4D37-8386-A34E386EFEC3}" type="datetime1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844EC0-7AD7-EFD7-C744-E0BB3FB5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BF7BC-5346-F55F-E7B4-1D2C992A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9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BAC3A-EED8-C53E-7875-F756FD08F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F95D70-E5BB-747C-831A-80224864C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01A4D4-9311-52E1-FF61-9D7259B9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8F5FE-77D7-4625-B630-200131F5BCB0}" type="datetime1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E1DE51-AB59-E1D1-FB42-D8BEBBDA1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4E52A7-50E2-48D7-F352-81723CD53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3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58774-E275-EA00-C26C-097B9B09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C17B4D-58A5-0FA5-CFA3-46BC128FE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18E40E-1B76-1547-DA10-6FE634284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7BB69E-94FB-C7F3-274D-586BDE2F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0239D-4DEF-4417-8E0B-99145184F26B}" type="datetime1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BB0660-4EA1-E948-1D8E-62D89074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6A696E-DECB-A7AA-3D00-B0E0A348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72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19F7B7-E84A-6ABB-DD0A-760609A1F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0CEEFD-6F16-86AC-8C7E-933B7CC46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F7C9AD6-814F-4263-8288-FFD48B1DF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76CB33-13A7-FE2A-8A31-AFCE504D4B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97286C-E125-6F4D-05F4-BE169FA77D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A5469D-C0EB-5177-11BA-D8E1E63DF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3FA2-CE78-4396-B2FA-69039DD6EFB5}" type="datetime1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75A88D-666B-7B28-0E85-2F4A4FA9A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9B8AE6-5B2D-1918-A225-6A68E4AD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57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64B17-BD28-5C53-2A5B-229CBCE74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F068C4-229F-E295-0598-E2DBDD78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187C-1F53-4F7D-B8C6-945FE9D6DA03}" type="datetime1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4B176BA-3F96-BF8E-78B1-975F5A018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3C83DB-5179-9CE0-E927-6C9611818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1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3AE185-5E3A-7208-5A09-D163BB32C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95418-D824-46E6-884F-5BC086C492E2}" type="datetime1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6DE25D-6070-C4E4-7F6C-343806B7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2874FD-A3B2-DDEC-6FDF-9271613E5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30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63BAF-D627-6354-121E-70061E6A9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2F6F99-5CB4-E91B-9C47-9F18B6A86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0D2096-8DBE-8961-BE8A-260D73C99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ECBFEE-45AD-5983-0719-CCBA9A1D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F8C4A-E319-4543-B923-E767B42AFC23}" type="datetime1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E7B99C-FFC9-DDB6-F3DB-FE4013AF8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6555D-65A4-DC29-B75D-56BE4723D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85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8250D-EFB1-599F-E177-2AB7A97F1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219581D-9F29-C23A-4DE5-F64AA50F3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089F99-4BD4-161E-C412-1B6D98AD4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C0CEA2-CF0B-878A-4E85-64345ABEE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4DE28-631F-4D5B-A4CF-04440F1FC0FF}" type="datetime1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414DD-3431-7E93-6EB2-16816F9F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67B4AA-98A8-3194-986C-FEC0B801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51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526A10A-346A-1BF0-4AE4-203CAB752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71CE16-FDD1-F131-C938-888B73156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2FEE31-C59E-4D85-DD30-24983B9B4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51DA2-6319-4946-B270-32394EFA8BEB}" type="datetime1">
              <a:rPr lang="ko-KR" altLang="en-US" smtClean="0"/>
              <a:t>2022-09-15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B510EC-4ED9-972E-8FBB-A22C7270B9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1D697A-2CB2-B050-876E-5C828CC96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3FEC6-E27D-405C-9F00-6E071EC13B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29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svg"/><Relationship Id="rId21" Type="http://schemas.openxmlformats.org/officeDocument/2006/relationships/image" Target="../media/image24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5" Type="http://schemas.openxmlformats.org/officeDocument/2006/relationships/image" Target="../media/image28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7.pn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23" Type="http://schemas.openxmlformats.org/officeDocument/2006/relationships/image" Target="../media/image26.sv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EA5B13-0A55-2C79-95E2-B6B9366ED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5720" y="1829373"/>
            <a:ext cx="9778738" cy="2387600"/>
          </a:xfrm>
        </p:spPr>
        <p:txBody>
          <a:bodyPr>
            <a:normAutofit/>
          </a:bodyPr>
          <a:lstStyle/>
          <a:p>
            <a:pPr algn="l"/>
            <a:r>
              <a:rPr lang="ko-KR" altLang="en-US" sz="4800" dirty="0"/>
              <a:t>대전환 시기의 </a:t>
            </a:r>
            <a:r>
              <a:rPr lang="en-US" altLang="ko-KR" sz="4800" dirty="0"/>
              <a:t>R&amp;D (</a:t>
            </a:r>
            <a:r>
              <a:rPr lang="en-US" altLang="ko-KR" sz="4800" dirty="0">
                <a:latin typeface="Sitka Display" pitchFamily="2" charset="0"/>
              </a:rPr>
              <a:t>III</a:t>
            </a:r>
            <a:r>
              <a:rPr lang="en-US" altLang="ko-KR" sz="4800" dirty="0"/>
              <a:t>)</a:t>
            </a:r>
            <a:r>
              <a:rPr lang="ko-KR" altLang="en-US" sz="4800" dirty="0"/>
              <a:t> </a:t>
            </a:r>
            <a:r>
              <a:rPr lang="en-US" altLang="ko-KR" sz="4800" dirty="0"/>
              <a:t>;</a:t>
            </a:r>
            <a:br>
              <a:rPr lang="en-US" altLang="ko-KR" dirty="0"/>
            </a:br>
            <a:r>
              <a:rPr lang="en-US" altLang="ko-KR" dirty="0"/>
              <a:t>            </a:t>
            </a:r>
            <a:r>
              <a:rPr lang="en-US" altLang="ko-KR" sz="3200" b="1" dirty="0"/>
              <a:t>Intelligence &amp; Knowledge Mgmt.</a:t>
            </a:r>
            <a:endParaRPr lang="ko-KR" altLang="en-US" b="1" dirty="0">
              <a:latin typeface="Sitka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952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8BCEF0-154A-895E-FE30-A81FBC9E81F1}"/>
              </a:ext>
            </a:extLst>
          </p:cNvPr>
          <p:cNvSpPr/>
          <p:nvPr/>
        </p:nvSpPr>
        <p:spPr>
          <a:xfrm>
            <a:off x="4168774" y="1918329"/>
            <a:ext cx="7015739" cy="3179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8FF3A7A-8605-40B9-BA85-65FA664C4704}"/>
              </a:ext>
            </a:extLst>
          </p:cNvPr>
          <p:cNvSpPr/>
          <p:nvPr/>
        </p:nvSpPr>
        <p:spPr>
          <a:xfrm>
            <a:off x="820226" y="1918329"/>
            <a:ext cx="2107451" cy="3179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21CE0D7-510C-4AFB-8D91-E8B155431912}"/>
              </a:ext>
            </a:extLst>
          </p:cNvPr>
          <p:cNvSpPr/>
          <p:nvPr/>
        </p:nvSpPr>
        <p:spPr>
          <a:xfrm>
            <a:off x="4168775" y="3338055"/>
            <a:ext cx="4929763" cy="68852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0C6C08-3B2F-499D-8EBB-D7E0182F1CDD}"/>
              </a:ext>
            </a:extLst>
          </p:cNvPr>
          <p:cNvSpPr txBox="1"/>
          <p:nvPr/>
        </p:nvSpPr>
        <p:spPr>
          <a:xfrm>
            <a:off x="1453448" y="1396373"/>
            <a:ext cx="830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Project – Strategy, Technology Roadmap, Product Roadmap, Program, Project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3C9AC-6953-4E35-9307-7315376D57AD}"/>
              </a:ext>
            </a:extLst>
          </p:cNvPr>
          <p:cNvSpPr txBox="1"/>
          <p:nvPr/>
        </p:nvSpPr>
        <p:spPr>
          <a:xfrm>
            <a:off x="4348507" y="2426313"/>
            <a:ext cx="4569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Technology/Market/Business Intelligence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EC2112-065D-4339-9E66-A221E5D972B8}"/>
              </a:ext>
            </a:extLst>
          </p:cNvPr>
          <p:cNvSpPr txBox="1"/>
          <p:nvPr/>
        </p:nvSpPr>
        <p:spPr>
          <a:xfrm>
            <a:off x="5111409" y="3379549"/>
            <a:ext cx="294959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Alive Strategy/Project Plan</a:t>
            </a:r>
          </a:p>
          <a:p>
            <a:pPr algn="ctr"/>
            <a:r>
              <a:rPr lang="en-US" altLang="ko-KR" sz="1600" b="1" i="1" dirty="0"/>
              <a:t>(Decision Making)</a:t>
            </a:r>
            <a:endParaRPr lang="ko-KR" altLang="en-US" sz="1600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3BE2AB-310B-487F-AB3E-2399567AAD43}"/>
              </a:ext>
            </a:extLst>
          </p:cNvPr>
          <p:cNvSpPr txBox="1"/>
          <p:nvPr/>
        </p:nvSpPr>
        <p:spPr>
          <a:xfrm>
            <a:off x="5879185" y="4592810"/>
            <a:ext cx="118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Execution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64E2BD-C81F-4C32-8A0D-18ECA01F429C}"/>
              </a:ext>
            </a:extLst>
          </p:cNvPr>
          <p:cNvSpPr txBox="1"/>
          <p:nvPr/>
        </p:nvSpPr>
        <p:spPr>
          <a:xfrm>
            <a:off x="4606247" y="5277023"/>
            <a:ext cx="563222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 sz="1600" dirty="0"/>
              <a:t>M&amp;A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8F2B9-9436-412E-98A7-B3C0F5692700}"/>
              </a:ext>
            </a:extLst>
          </p:cNvPr>
          <p:cNvSpPr txBox="1"/>
          <p:nvPr/>
        </p:nvSpPr>
        <p:spPr>
          <a:xfrm>
            <a:off x="5870589" y="5265251"/>
            <a:ext cx="1211155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 sz="1600" dirty="0"/>
              <a:t>Outsourcing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6C2043-827C-4412-B55A-575DB1943CDB}"/>
              </a:ext>
            </a:extLst>
          </p:cNvPr>
          <p:cNvSpPr txBox="1"/>
          <p:nvPr/>
        </p:nvSpPr>
        <p:spPr>
          <a:xfrm>
            <a:off x="7679997" y="5265251"/>
            <a:ext cx="1038031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 sz="1600" dirty="0"/>
              <a:t>Insourcing</a:t>
            </a:r>
            <a:endParaRPr lang="ko-KR" altLang="en-US" sz="1600" dirty="0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0E1EE062-F244-420A-92E2-86F4B5C424F4}"/>
              </a:ext>
            </a:extLst>
          </p:cNvPr>
          <p:cNvSpPr/>
          <p:nvPr/>
        </p:nvSpPr>
        <p:spPr>
          <a:xfrm>
            <a:off x="6089717" y="2940355"/>
            <a:ext cx="1014958" cy="286330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97908D27-268E-4992-8CC9-0369CB1A3DF3}"/>
              </a:ext>
            </a:extLst>
          </p:cNvPr>
          <p:cNvSpPr/>
          <p:nvPr/>
        </p:nvSpPr>
        <p:spPr>
          <a:xfrm>
            <a:off x="6199654" y="4172184"/>
            <a:ext cx="261854" cy="286330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9ED4894C-B336-440C-94FF-3338572DEBD8}"/>
              </a:ext>
            </a:extLst>
          </p:cNvPr>
          <p:cNvSpPr/>
          <p:nvPr/>
        </p:nvSpPr>
        <p:spPr>
          <a:xfrm rot="10800000">
            <a:off x="6647916" y="4172184"/>
            <a:ext cx="261854" cy="286330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984B6A-6C2D-4E33-A90F-A58665E98B01}"/>
              </a:ext>
            </a:extLst>
          </p:cNvPr>
          <p:cNvSpPr txBox="1"/>
          <p:nvPr/>
        </p:nvSpPr>
        <p:spPr>
          <a:xfrm>
            <a:off x="5452906" y="4161800"/>
            <a:ext cx="665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Assign</a:t>
            </a:r>
            <a:endParaRPr lang="ko-KR" altLang="en-US" sz="12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DBB5C8-91B8-4825-9082-89AEDF7C9D85}"/>
              </a:ext>
            </a:extLst>
          </p:cNvPr>
          <p:cNvSpPr txBox="1"/>
          <p:nvPr/>
        </p:nvSpPr>
        <p:spPr>
          <a:xfrm>
            <a:off x="7018392" y="4181515"/>
            <a:ext cx="682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/>
              <a:t>Report</a:t>
            </a:r>
            <a:endParaRPr lang="ko-KR" altLang="en-US" sz="1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423EB3-14A3-4D76-870F-0E92F2966784}"/>
              </a:ext>
            </a:extLst>
          </p:cNvPr>
          <p:cNvSpPr txBox="1"/>
          <p:nvPr/>
        </p:nvSpPr>
        <p:spPr>
          <a:xfrm>
            <a:off x="654042" y="667637"/>
            <a:ext cx="4710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전문성 다양화 </a:t>
            </a:r>
            <a:r>
              <a:rPr lang="en-US" altLang="ko-KR" sz="2400" dirty="0"/>
              <a:t>- </a:t>
            </a:r>
            <a:r>
              <a:rPr lang="en-US" altLang="ko-KR" dirty="0"/>
              <a:t>Role &amp; Responsibility</a:t>
            </a:r>
            <a:endParaRPr lang="ko-KR" altLang="en-US" sz="24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D4560E1-236A-4F58-93B4-968F8647B16D}"/>
              </a:ext>
            </a:extLst>
          </p:cNvPr>
          <p:cNvSpPr/>
          <p:nvPr/>
        </p:nvSpPr>
        <p:spPr>
          <a:xfrm>
            <a:off x="4168775" y="4588497"/>
            <a:ext cx="4929763" cy="10656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1BB931-2E32-49F5-A154-954074364398}"/>
              </a:ext>
            </a:extLst>
          </p:cNvPr>
          <p:cNvSpPr txBox="1"/>
          <p:nvPr/>
        </p:nvSpPr>
        <p:spPr>
          <a:xfrm>
            <a:off x="1508285" y="1875927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R&amp;R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3E4BA7-571B-4F40-BBD0-0AC43D0316CA}"/>
              </a:ext>
            </a:extLst>
          </p:cNvPr>
          <p:cNvSpPr txBox="1"/>
          <p:nvPr/>
        </p:nvSpPr>
        <p:spPr>
          <a:xfrm>
            <a:off x="5980738" y="1856005"/>
            <a:ext cx="63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Role</a:t>
            </a:r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62AEBBE0-244D-4610-8D60-DE26E39C5795}"/>
              </a:ext>
            </a:extLst>
          </p:cNvPr>
          <p:cNvSpPr/>
          <p:nvPr/>
        </p:nvSpPr>
        <p:spPr>
          <a:xfrm>
            <a:off x="9452987" y="3332524"/>
            <a:ext cx="1731526" cy="68852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8F2B77C-14E1-4385-BC49-0E786DB9A1AA}"/>
              </a:ext>
            </a:extLst>
          </p:cNvPr>
          <p:cNvSpPr/>
          <p:nvPr/>
        </p:nvSpPr>
        <p:spPr>
          <a:xfrm>
            <a:off x="9461999" y="4588498"/>
            <a:ext cx="1731526" cy="1611292"/>
          </a:xfrm>
          <a:prstGeom prst="roundRect">
            <a:avLst>
              <a:gd name="adj" fmla="val 891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FF5F8E-E7F6-42C0-B8A2-DBBE633F894F}"/>
              </a:ext>
            </a:extLst>
          </p:cNvPr>
          <p:cNvSpPr txBox="1"/>
          <p:nvPr/>
        </p:nvSpPr>
        <p:spPr>
          <a:xfrm>
            <a:off x="9465437" y="1874856"/>
            <a:ext cx="160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Responsibility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D7DFAA9-6B5F-48CF-8723-C814E97ED76C}"/>
              </a:ext>
            </a:extLst>
          </p:cNvPr>
          <p:cNvSpPr txBox="1"/>
          <p:nvPr/>
        </p:nvSpPr>
        <p:spPr>
          <a:xfrm>
            <a:off x="9862950" y="3501030"/>
            <a:ext cx="971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사업화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DCC800-3469-45B6-BFC1-6BEE5A573431}"/>
              </a:ext>
            </a:extLst>
          </p:cNvPr>
          <p:cNvSpPr txBox="1"/>
          <p:nvPr/>
        </p:nvSpPr>
        <p:spPr>
          <a:xfrm>
            <a:off x="9586798" y="5549001"/>
            <a:ext cx="148125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dirty="0"/>
              <a:t>Research &amp;</a:t>
            </a:r>
          </a:p>
          <a:p>
            <a:pPr algn="ctr"/>
            <a:r>
              <a:rPr lang="en-US" altLang="ko-KR" sz="1600" dirty="0"/>
              <a:t>Development</a:t>
            </a:r>
            <a:endParaRPr lang="ko-KR" alt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B5BEE7-F873-482B-9E68-4FD43AB16791}"/>
              </a:ext>
            </a:extLst>
          </p:cNvPr>
          <p:cNvSpPr txBox="1"/>
          <p:nvPr/>
        </p:nvSpPr>
        <p:spPr>
          <a:xfrm>
            <a:off x="9461999" y="4680303"/>
            <a:ext cx="1679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Acquisition/</a:t>
            </a:r>
          </a:p>
          <a:p>
            <a:pPr algn="ctr"/>
            <a:r>
              <a:rPr lang="en-US" altLang="ko-KR" sz="1600" dirty="0"/>
              <a:t>Procurement</a:t>
            </a:r>
          </a:p>
        </p:txBody>
      </p:sp>
      <p:sp>
        <p:nvSpPr>
          <p:cNvPr id="39" name="화살표: 줄무늬가 있는 오른쪽 38">
            <a:extLst>
              <a:ext uri="{FF2B5EF4-FFF2-40B4-BE49-F238E27FC236}">
                <a16:creationId xmlns:a16="http://schemas.microsoft.com/office/drawing/2014/main" id="{59DE9812-A641-4A9F-96D2-07241E24E35C}"/>
              </a:ext>
            </a:extLst>
          </p:cNvPr>
          <p:cNvSpPr/>
          <p:nvPr/>
        </p:nvSpPr>
        <p:spPr>
          <a:xfrm>
            <a:off x="3375638" y="2990153"/>
            <a:ext cx="429673" cy="2606986"/>
          </a:xfrm>
          <a:prstGeom prst="stripedRightArrow">
            <a:avLst>
              <a:gd name="adj1" fmla="val 82543"/>
              <a:gd name="adj2" fmla="val 50000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DB0F97E-47DE-45EB-99CC-F5FEE13201BB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4887858" y="4962142"/>
            <a:ext cx="1582034" cy="3148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CFB405E9-5945-4ABC-A9AB-BE47E54A7430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6469892" y="4962142"/>
            <a:ext cx="6275" cy="30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C26F5EF-4600-4245-A574-A3877D65F84F}"/>
              </a:ext>
            </a:extLst>
          </p:cNvPr>
          <p:cNvCxnSpPr>
            <a:stCxn id="15" idx="2"/>
            <a:endCxn id="20" idx="0"/>
          </p:cNvCxnSpPr>
          <p:nvPr/>
        </p:nvCxnSpPr>
        <p:spPr>
          <a:xfrm>
            <a:off x="6469892" y="4962142"/>
            <a:ext cx="1729121" cy="303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DC82C9-241A-4AF9-BE65-563FECD68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6810" y="6352306"/>
            <a:ext cx="2743200" cy="365125"/>
          </a:xfrm>
        </p:spPr>
        <p:txBody>
          <a:bodyPr/>
          <a:lstStyle/>
          <a:p>
            <a:fld id="{B37C743A-574D-4D1D-ACD5-A26EFB42103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AE47BD-A527-8E46-C919-DD0A89F788D3}"/>
              </a:ext>
            </a:extLst>
          </p:cNvPr>
          <p:cNvSpPr txBox="1"/>
          <p:nvPr/>
        </p:nvSpPr>
        <p:spPr>
          <a:xfrm>
            <a:off x="7812075" y="187485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&amp;</a:t>
            </a:r>
            <a:endParaRPr lang="ko-KR" altLang="en-US" dirty="0"/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C1F9629C-B8CE-6424-6AAB-12BF4AC73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26" y="2278671"/>
            <a:ext cx="1032121" cy="302193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11D7FB25-1CC2-E059-98F2-F31B90B5B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976" y="2632211"/>
            <a:ext cx="1032121" cy="3021930"/>
          </a:xfrm>
          <a:prstGeom prst="rect">
            <a:avLst/>
          </a:prstGeom>
        </p:spPr>
      </p:pic>
      <p:pic>
        <p:nvPicPr>
          <p:cNvPr id="52" name="그림 51">
            <a:extLst>
              <a:ext uri="{FF2B5EF4-FFF2-40B4-BE49-F238E27FC236}">
                <a16:creationId xmlns:a16="http://schemas.microsoft.com/office/drawing/2014/main" id="{6B64983F-26F8-DDF8-CED5-372DDA5DD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557" y="2981798"/>
            <a:ext cx="1032121" cy="3021930"/>
          </a:xfrm>
          <a:prstGeom prst="rect">
            <a:avLst/>
          </a:prstGeom>
        </p:spPr>
      </p:pic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8DFAEDC7-F6C2-42E8-9C42-637DA7A01528}"/>
              </a:ext>
            </a:extLst>
          </p:cNvPr>
          <p:cNvSpPr/>
          <p:nvPr/>
        </p:nvSpPr>
        <p:spPr>
          <a:xfrm>
            <a:off x="4168775" y="2404622"/>
            <a:ext cx="4929763" cy="4446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A7FF7DC-3CB5-8D7B-F1CD-F54925988195}"/>
              </a:ext>
            </a:extLst>
          </p:cNvPr>
          <p:cNvSpPr txBox="1"/>
          <p:nvPr/>
        </p:nvSpPr>
        <p:spPr>
          <a:xfrm>
            <a:off x="5045683" y="5840208"/>
            <a:ext cx="2831664" cy="246221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 rtlCol="0">
            <a:spAutoFit/>
          </a:bodyPr>
          <a:lstStyle/>
          <a:p>
            <a:pPr algn="ctr"/>
            <a:r>
              <a:rPr lang="en-US" altLang="ko-KR" sz="1600" dirty="0"/>
              <a:t>Project Schedule &amp; Execution</a:t>
            </a:r>
            <a:endParaRPr lang="ko-KR" altLang="en-US" sz="1600" dirty="0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AD2AFBCF-B323-93DC-D610-AE7B1F16BE38}"/>
              </a:ext>
            </a:extLst>
          </p:cNvPr>
          <p:cNvSpPr/>
          <p:nvPr/>
        </p:nvSpPr>
        <p:spPr>
          <a:xfrm>
            <a:off x="4183033" y="5755104"/>
            <a:ext cx="4929763" cy="4446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실행 단추: 앞으로 또는 다음으로 이동 4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680D5CD-F5F2-6CF7-B6A0-2D6DDBE4D006}"/>
              </a:ext>
            </a:extLst>
          </p:cNvPr>
          <p:cNvSpPr/>
          <p:nvPr/>
        </p:nvSpPr>
        <p:spPr>
          <a:xfrm>
            <a:off x="10834231" y="323434"/>
            <a:ext cx="820132" cy="575035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8FEC7-3824-00B1-8DA1-0047D59588DE}"/>
              </a:ext>
            </a:extLst>
          </p:cNvPr>
          <p:cNvSpPr txBox="1"/>
          <p:nvPr/>
        </p:nvSpPr>
        <p:spPr>
          <a:xfrm>
            <a:off x="0" y="179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지난 </a:t>
            </a:r>
            <a:r>
              <a:rPr lang="ko-KR" altLang="en-US" dirty="0" err="1"/>
              <a:t>회차</a:t>
            </a:r>
            <a:r>
              <a:rPr lang="ko-KR" altLang="en-US" dirty="0"/>
              <a:t> 자료</a:t>
            </a:r>
          </a:p>
        </p:txBody>
      </p:sp>
    </p:spTree>
    <p:extLst>
      <p:ext uri="{BB962C8B-B14F-4D97-AF65-F5344CB8AC3E}">
        <p14:creationId xmlns:p14="http://schemas.microsoft.com/office/powerpoint/2010/main" val="2094522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8D9DE2-382A-401C-9A5A-D017ED1144DE}"/>
              </a:ext>
            </a:extLst>
          </p:cNvPr>
          <p:cNvSpPr txBox="1"/>
          <p:nvPr/>
        </p:nvSpPr>
        <p:spPr>
          <a:xfrm>
            <a:off x="3149496" y="2645689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전문분야 확대</a:t>
            </a:r>
            <a:endParaRPr lang="en-US" altLang="ko-KR" sz="1400" dirty="0"/>
          </a:p>
          <a:p>
            <a:pPr algn="ctr"/>
            <a:r>
              <a:rPr lang="ko-KR" altLang="en-US" sz="1400" dirty="0"/>
              <a:t>융복합 전문</a:t>
            </a:r>
            <a:endParaRPr lang="en-US" altLang="ko-K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D47541-E3E0-4461-AC1B-ED986E0A9CD2}"/>
              </a:ext>
            </a:extLst>
          </p:cNvPr>
          <p:cNvSpPr txBox="1"/>
          <p:nvPr/>
        </p:nvSpPr>
        <p:spPr>
          <a:xfrm>
            <a:off x="4903389" y="2060434"/>
            <a:ext cx="91916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Strategy/</a:t>
            </a:r>
          </a:p>
          <a:p>
            <a:pPr algn="ctr"/>
            <a:r>
              <a:rPr lang="en-US" altLang="ko-KR" sz="1400" dirty="0"/>
              <a:t>Planning</a:t>
            </a:r>
          </a:p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3E1CD3-08E2-4EC7-8F2F-6C52549A7C26}"/>
              </a:ext>
            </a:extLst>
          </p:cNvPr>
          <p:cNvSpPr txBox="1"/>
          <p:nvPr/>
        </p:nvSpPr>
        <p:spPr>
          <a:xfrm>
            <a:off x="4878052" y="349664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순수기술</a:t>
            </a:r>
            <a:endParaRPr lang="en-US" altLang="ko-KR" sz="1400" dirty="0"/>
          </a:p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B9E1F4-8CB5-447D-94FF-94952EC03A8F}"/>
              </a:ext>
            </a:extLst>
          </p:cNvPr>
          <p:cNvSpPr txBox="1"/>
          <p:nvPr/>
        </p:nvSpPr>
        <p:spPr>
          <a:xfrm>
            <a:off x="6327770" y="3495003"/>
            <a:ext cx="1053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분야별 </a:t>
            </a:r>
            <a:r>
              <a:rPr lang="en-US" altLang="ko-KR" sz="1400" dirty="0"/>
              <a:t>PM</a:t>
            </a:r>
          </a:p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09EC2E-C50D-44B2-8155-4DAE188EA037}"/>
              </a:ext>
            </a:extLst>
          </p:cNvPr>
          <p:cNvSpPr txBox="1"/>
          <p:nvPr/>
        </p:nvSpPr>
        <p:spPr>
          <a:xfrm>
            <a:off x="6321013" y="2747628"/>
            <a:ext cx="1183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Outsourcing</a:t>
            </a:r>
          </a:p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0F7A07-26F4-4A4A-B73E-22AB499F7BCE}"/>
              </a:ext>
            </a:extLst>
          </p:cNvPr>
          <p:cNvSpPr txBox="1"/>
          <p:nvPr/>
        </p:nvSpPr>
        <p:spPr>
          <a:xfrm>
            <a:off x="6459264" y="2146525"/>
            <a:ext cx="615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M&amp;A</a:t>
            </a:r>
          </a:p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0726D9-229D-4EA5-BF6F-5B0001BF0217}"/>
              </a:ext>
            </a:extLst>
          </p:cNvPr>
          <p:cNvSpPr txBox="1"/>
          <p:nvPr/>
        </p:nvSpPr>
        <p:spPr>
          <a:xfrm>
            <a:off x="5206101" y="4660943"/>
            <a:ext cx="1818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Corporation</a:t>
            </a:r>
          </a:p>
          <a:p>
            <a:pPr algn="ctr"/>
            <a:r>
              <a:rPr lang="en-US" altLang="ko-KR" sz="1400" dirty="0"/>
              <a:t>(Sustainable Object)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897687-6396-4B86-B661-7EBD6F313DC3}"/>
              </a:ext>
            </a:extLst>
          </p:cNvPr>
          <p:cNvSpPr txBox="1"/>
          <p:nvPr/>
        </p:nvSpPr>
        <p:spPr>
          <a:xfrm>
            <a:off x="1049022" y="2132890"/>
            <a:ext cx="7232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연구원</a:t>
            </a:r>
            <a:endParaRPr lang="en-US" altLang="ko-KR" sz="1400" dirty="0"/>
          </a:p>
          <a:p>
            <a:pPr algn="ctr"/>
            <a:r>
              <a:rPr lang="ko-KR" altLang="en-US" sz="1400" dirty="0"/>
              <a:t>팀장</a:t>
            </a:r>
            <a:endParaRPr lang="en-US" altLang="ko-KR" sz="1400" dirty="0"/>
          </a:p>
          <a:p>
            <a:pPr algn="ctr"/>
            <a:r>
              <a:rPr lang="ko-KR" altLang="en-US" sz="1400" dirty="0"/>
              <a:t>실장</a:t>
            </a:r>
            <a:endParaRPr lang="en-US" altLang="ko-KR" sz="1400" dirty="0"/>
          </a:p>
          <a:p>
            <a:pPr algn="ctr"/>
            <a:r>
              <a:rPr lang="ko-KR" altLang="en-US" sz="1400" dirty="0"/>
              <a:t>소장</a:t>
            </a:r>
            <a:endParaRPr lang="en-US" altLang="ko-KR" sz="1400" dirty="0"/>
          </a:p>
          <a:p>
            <a:pPr algn="ctr"/>
            <a:r>
              <a:rPr lang="ko-KR" altLang="en-US" sz="1400" dirty="0"/>
              <a:t>원장</a:t>
            </a:r>
            <a:endParaRPr lang="en-US" altLang="ko-KR" sz="1400" dirty="0"/>
          </a:p>
          <a:p>
            <a:pPr algn="ctr"/>
            <a:r>
              <a:rPr lang="en-US" altLang="ko-KR" sz="1400" dirty="0"/>
              <a:t>CTO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3717ED-F154-46C7-81E7-35FA9E8DA949}"/>
              </a:ext>
            </a:extLst>
          </p:cNvPr>
          <p:cNvSpPr txBox="1"/>
          <p:nvPr/>
        </p:nvSpPr>
        <p:spPr>
          <a:xfrm>
            <a:off x="898190" y="4398320"/>
            <a:ext cx="13708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Owner</a:t>
            </a:r>
          </a:p>
          <a:p>
            <a:pPr algn="ctr"/>
            <a:r>
              <a:rPr lang="en-US" altLang="ko-KR" sz="1400" dirty="0"/>
              <a:t>Ownership</a:t>
            </a:r>
          </a:p>
          <a:p>
            <a:pPr algn="ctr"/>
            <a:r>
              <a:rPr lang="ko-KR" altLang="en-US" sz="1400" dirty="0"/>
              <a:t>장치산업</a:t>
            </a:r>
            <a:endParaRPr lang="en-US" altLang="ko-KR" sz="1400" dirty="0"/>
          </a:p>
          <a:p>
            <a:pPr algn="ctr"/>
            <a:r>
              <a:rPr lang="ko-KR" altLang="en-US" sz="1400" dirty="0"/>
              <a:t>평생직장</a:t>
            </a:r>
            <a:r>
              <a:rPr lang="en-US" altLang="ko-KR" sz="1400" dirty="0"/>
              <a:t>(</a:t>
            </a:r>
            <a:r>
              <a:rPr lang="ko-KR" altLang="en-US" sz="1400" dirty="0"/>
              <a:t>사람</a:t>
            </a:r>
            <a:r>
              <a:rPr lang="en-US" altLang="ko-KR" sz="14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11D424-40DD-4B84-975D-2D3F7F2C52CD}"/>
              </a:ext>
            </a:extLst>
          </p:cNvPr>
          <p:cNvSpPr txBox="1"/>
          <p:nvPr/>
        </p:nvSpPr>
        <p:spPr>
          <a:xfrm>
            <a:off x="3152859" y="4755214"/>
            <a:ext cx="12698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Shareholder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6D2128-1260-471C-9542-2A2FEB47997E}"/>
              </a:ext>
            </a:extLst>
          </p:cNvPr>
          <p:cNvSpPr txBox="1"/>
          <p:nvPr/>
        </p:nvSpPr>
        <p:spPr>
          <a:xfrm>
            <a:off x="650689" y="662236"/>
            <a:ext cx="6663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전문성</a:t>
            </a:r>
            <a:r>
              <a:rPr lang="en-US" altLang="ko-KR" sz="2400" dirty="0"/>
              <a:t> </a:t>
            </a:r>
            <a:r>
              <a:rPr lang="ko-KR" altLang="en-US" sz="2400" dirty="0"/>
              <a:t>다양화</a:t>
            </a:r>
            <a:r>
              <a:rPr lang="en-US" altLang="ko-KR" sz="2400" dirty="0"/>
              <a:t> – </a:t>
            </a:r>
            <a:r>
              <a:rPr lang="en-US" altLang="ko-KR" dirty="0"/>
              <a:t>Career</a:t>
            </a:r>
            <a:r>
              <a:rPr lang="ko-KR" altLang="en-US" dirty="0"/>
              <a:t> </a:t>
            </a:r>
            <a:r>
              <a:rPr lang="en-US" altLang="ko-KR" dirty="0"/>
              <a:t>Path  (Generalist -&gt; Specialist)</a:t>
            </a:r>
            <a:endParaRPr lang="ko-KR" alt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293112-AF97-4B63-8FC3-5C4A2115AC02}"/>
              </a:ext>
            </a:extLst>
          </p:cNvPr>
          <p:cNvSpPr txBox="1"/>
          <p:nvPr/>
        </p:nvSpPr>
        <p:spPr>
          <a:xfrm>
            <a:off x="1612039" y="268716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  <a:p>
            <a:pPr algn="ctr"/>
            <a:r>
              <a:rPr lang="ko-KR" altLang="en-US" sz="1400" dirty="0"/>
              <a:t>위원</a:t>
            </a:r>
            <a:endParaRPr lang="en-US" altLang="ko-KR" sz="14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274705A-FD1B-4435-969E-F0F03116F62C}"/>
              </a:ext>
            </a:extLst>
          </p:cNvPr>
          <p:cNvSpPr/>
          <p:nvPr/>
        </p:nvSpPr>
        <p:spPr>
          <a:xfrm>
            <a:off x="852465" y="1728627"/>
            <a:ext cx="1464838" cy="41697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3" name="화살표: 줄무늬가 있는 오른쪽 22">
            <a:extLst>
              <a:ext uri="{FF2B5EF4-FFF2-40B4-BE49-F238E27FC236}">
                <a16:creationId xmlns:a16="http://schemas.microsoft.com/office/drawing/2014/main" id="{D21B2C6F-2862-46C1-90A8-C646754656F3}"/>
              </a:ext>
            </a:extLst>
          </p:cNvPr>
          <p:cNvSpPr/>
          <p:nvPr/>
        </p:nvSpPr>
        <p:spPr>
          <a:xfrm>
            <a:off x="2493493" y="2645689"/>
            <a:ext cx="575596" cy="52322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줄무늬가 있는 오른쪽 23">
            <a:extLst>
              <a:ext uri="{FF2B5EF4-FFF2-40B4-BE49-F238E27FC236}">
                <a16:creationId xmlns:a16="http://schemas.microsoft.com/office/drawing/2014/main" id="{90E003FD-29D8-44EE-934F-ED783FDAB483}"/>
              </a:ext>
            </a:extLst>
          </p:cNvPr>
          <p:cNvSpPr/>
          <p:nvPr/>
        </p:nvSpPr>
        <p:spPr>
          <a:xfrm>
            <a:off x="2482194" y="4647492"/>
            <a:ext cx="575596" cy="52322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D4FFD04-0DFF-47D5-A4FF-D6EDDC4BF01B}"/>
              </a:ext>
            </a:extLst>
          </p:cNvPr>
          <p:cNvSpPr/>
          <p:nvPr/>
        </p:nvSpPr>
        <p:spPr>
          <a:xfrm>
            <a:off x="4533119" y="1912664"/>
            <a:ext cx="3186260" cy="22435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568FDEBA-D4B0-424D-8A3B-C01F77BA6F1D}"/>
              </a:ext>
            </a:extLst>
          </p:cNvPr>
          <p:cNvSpPr/>
          <p:nvPr/>
        </p:nvSpPr>
        <p:spPr>
          <a:xfrm>
            <a:off x="4533119" y="4546706"/>
            <a:ext cx="3186260" cy="75567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24CE2A8-64F8-43A3-BABA-092E7DBF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075EC0-D565-FD03-91D8-954F301FBA57}"/>
              </a:ext>
            </a:extLst>
          </p:cNvPr>
          <p:cNvSpPr txBox="1"/>
          <p:nvPr/>
        </p:nvSpPr>
        <p:spPr>
          <a:xfrm>
            <a:off x="8907369" y="502625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계장</a:t>
            </a:r>
            <a:endParaRPr lang="en-US" altLang="ko-KR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2755C4-BBCA-69C0-007B-D2C749074809}"/>
              </a:ext>
            </a:extLst>
          </p:cNvPr>
          <p:cNvSpPr txBox="1"/>
          <p:nvPr/>
        </p:nvSpPr>
        <p:spPr>
          <a:xfrm>
            <a:off x="9460050" y="5411445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토목</a:t>
            </a:r>
            <a:endParaRPr lang="en-US" altLang="ko-KR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D8A44E-F43C-D206-359A-4F79AB17DAE3}"/>
              </a:ext>
            </a:extLst>
          </p:cNvPr>
          <p:cNvSpPr txBox="1"/>
          <p:nvPr/>
        </p:nvSpPr>
        <p:spPr>
          <a:xfrm>
            <a:off x="10500738" y="5019426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기계</a:t>
            </a:r>
            <a:endParaRPr lang="en-US" altLang="ko-KR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DC9AC2-0F5E-6FF9-70C2-F5AB2564A1DC}"/>
              </a:ext>
            </a:extLst>
          </p:cNvPr>
          <p:cNvSpPr txBox="1"/>
          <p:nvPr/>
        </p:nvSpPr>
        <p:spPr>
          <a:xfrm>
            <a:off x="9753436" y="5024835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화공</a:t>
            </a:r>
            <a:endParaRPr lang="en-US" altLang="ko-KR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A8BA81-E3DF-D621-E18C-D2E12450B021}"/>
              </a:ext>
            </a:extLst>
          </p:cNvPr>
          <p:cNvSpPr txBox="1"/>
          <p:nvPr/>
        </p:nvSpPr>
        <p:spPr>
          <a:xfrm>
            <a:off x="10228868" y="5425846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건축</a:t>
            </a:r>
            <a:endParaRPr lang="en-US" altLang="ko-KR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031D29-2BBF-F0C2-CE40-682147275D40}"/>
              </a:ext>
            </a:extLst>
          </p:cNvPr>
          <p:cNvSpPr txBox="1"/>
          <p:nvPr/>
        </p:nvSpPr>
        <p:spPr>
          <a:xfrm>
            <a:off x="8323910" y="4588002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/>
              <a:t>발전</a:t>
            </a:r>
            <a:endParaRPr lang="en-US" altLang="ko-KR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39687A-FEAA-CD0C-494E-873062BFB629}"/>
              </a:ext>
            </a:extLst>
          </p:cNvPr>
          <p:cNvSpPr txBox="1"/>
          <p:nvPr/>
        </p:nvSpPr>
        <p:spPr>
          <a:xfrm>
            <a:off x="9423021" y="4315396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유화</a:t>
            </a:r>
            <a:endParaRPr lang="en-US" altLang="ko-KR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70906EE-ABBD-1A41-47FB-5781A383E213}"/>
              </a:ext>
            </a:extLst>
          </p:cNvPr>
          <p:cNvSpPr txBox="1"/>
          <p:nvPr/>
        </p:nvSpPr>
        <p:spPr>
          <a:xfrm>
            <a:off x="8700024" y="4242906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비료</a:t>
            </a:r>
            <a:endParaRPr lang="en-US" altLang="ko-KR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32A65E8-A0C1-6A5C-5182-E8C8298ECA7A}"/>
              </a:ext>
            </a:extLst>
          </p:cNvPr>
          <p:cNvSpPr txBox="1"/>
          <p:nvPr/>
        </p:nvSpPr>
        <p:spPr>
          <a:xfrm>
            <a:off x="9030509" y="4588003"/>
            <a:ext cx="543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소각</a:t>
            </a:r>
            <a:endParaRPr lang="en-US" altLang="ko-KR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DB065C-51A7-5F9B-369C-A85175B3265F}"/>
              </a:ext>
            </a:extLst>
          </p:cNvPr>
          <p:cNvSpPr txBox="1"/>
          <p:nvPr/>
        </p:nvSpPr>
        <p:spPr>
          <a:xfrm>
            <a:off x="8364299" y="2707761"/>
            <a:ext cx="5212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Civil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A4C2F5-CD62-2C24-DFD7-21A52A0FEBEC}"/>
              </a:ext>
            </a:extLst>
          </p:cNvPr>
          <p:cNvSpPr txBox="1"/>
          <p:nvPr/>
        </p:nvSpPr>
        <p:spPr>
          <a:xfrm>
            <a:off x="9077439" y="2701301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Pipe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71BA83-B73D-59BF-41B3-593E877707E4}"/>
              </a:ext>
            </a:extLst>
          </p:cNvPr>
          <p:cNvSpPr txBox="1"/>
          <p:nvPr/>
        </p:nvSpPr>
        <p:spPr>
          <a:xfrm>
            <a:off x="10088393" y="2435033"/>
            <a:ext cx="900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Quantity</a:t>
            </a:r>
          </a:p>
          <a:p>
            <a:pPr algn="ctr"/>
            <a:r>
              <a:rPr lang="en-US" altLang="ko-KR" sz="1400" dirty="0"/>
              <a:t>Surveyor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14FFAF-42C5-0FEA-DF04-DC6022CB0274}"/>
              </a:ext>
            </a:extLst>
          </p:cNvPr>
          <p:cNvSpPr txBox="1"/>
          <p:nvPr/>
        </p:nvSpPr>
        <p:spPr>
          <a:xfrm>
            <a:off x="9402245" y="1282807"/>
            <a:ext cx="452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6C50AE-B387-DE75-4D7A-4B4A3E582EBD}"/>
              </a:ext>
            </a:extLst>
          </p:cNvPr>
          <p:cNvSpPr txBox="1"/>
          <p:nvPr/>
        </p:nvSpPr>
        <p:spPr>
          <a:xfrm>
            <a:off x="10076841" y="1936394"/>
            <a:ext cx="9845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Scheduler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8A5FE1-19DE-756E-DA04-5894E0554E59}"/>
              </a:ext>
            </a:extLst>
          </p:cNvPr>
          <p:cNvSpPr txBox="1"/>
          <p:nvPr/>
        </p:nvSpPr>
        <p:spPr>
          <a:xfrm>
            <a:off x="9387368" y="3656157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Engineering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2F13A2-C0EB-9A00-A44E-604F55BEA581}"/>
              </a:ext>
            </a:extLst>
          </p:cNvPr>
          <p:cNvSpPr txBox="1"/>
          <p:nvPr/>
        </p:nvSpPr>
        <p:spPr>
          <a:xfrm>
            <a:off x="8610600" y="3197579"/>
            <a:ext cx="7872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Process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AC29C8-F5F8-34BA-5A9C-34C8F436C865}"/>
              </a:ext>
            </a:extLst>
          </p:cNvPr>
          <p:cNvSpPr txBox="1"/>
          <p:nvPr/>
        </p:nvSpPr>
        <p:spPr>
          <a:xfrm>
            <a:off x="8589105" y="541144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전기</a:t>
            </a:r>
            <a:endParaRPr lang="en-US" altLang="ko-KR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EA4A0E-AA8D-71BA-3783-DFA8EF79D1BC}"/>
              </a:ext>
            </a:extLst>
          </p:cNvPr>
          <p:cNvSpPr txBox="1"/>
          <p:nvPr/>
        </p:nvSpPr>
        <p:spPr>
          <a:xfrm>
            <a:off x="9956777" y="3190282"/>
            <a:ext cx="1224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Procurement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CD1341E-2A66-205E-3CC1-F58EC7A853E5}"/>
              </a:ext>
            </a:extLst>
          </p:cNvPr>
          <p:cNvCxnSpPr/>
          <p:nvPr/>
        </p:nvCxnSpPr>
        <p:spPr>
          <a:xfrm>
            <a:off x="8305057" y="4943755"/>
            <a:ext cx="313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8550751-EE36-7379-CE94-1511920B7F05}"/>
              </a:ext>
            </a:extLst>
          </p:cNvPr>
          <p:cNvSpPr txBox="1"/>
          <p:nvPr/>
        </p:nvSpPr>
        <p:spPr>
          <a:xfrm>
            <a:off x="4773581" y="2804052"/>
            <a:ext cx="1117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Intelligence</a:t>
            </a:r>
          </a:p>
          <a:p>
            <a:pPr algn="ctr"/>
            <a:r>
              <a:rPr lang="ko-KR" altLang="en-US" sz="1400" dirty="0"/>
              <a:t>전문</a:t>
            </a:r>
            <a:endParaRPr lang="en-US" altLang="ko-KR" sz="140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3F2EE00D-1EC9-02C9-103A-C99B6A990AE3}"/>
              </a:ext>
            </a:extLst>
          </p:cNvPr>
          <p:cNvCxnSpPr/>
          <p:nvPr/>
        </p:nvCxnSpPr>
        <p:spPr>
          <a:xfrm>
            <a:off x="6105425" y="2429766"/>
            <a:ext cx="0" cy="52322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3FF1C4C-D59E-37ED-99BA-F73423B80825}"/>
              </a:ext>
            </a:extLst>
          </p:cNvPr>
          <p:cNvCxnSpPr/>
          <p:nvPr/>
        </p:nvCxnSpPr>
        <p:spPr>
          <a:xfrm>
            <a:off x="4960539" y="3389795"/>
            <a:ext cx="2279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602A002-00B1-A8FA-47F9-45C0A93C8A40}"/>
              </a:ext>
            </a:extLst>
          </p:cNvPr>
          <p:cNvSpPr txBox="1"/>
          <p:nvPr/>
        </p:nvSpPr>
        <p:spPr>
          <a:xfrm>
            <a:off x="8340334" y="2240193"/>
            <a:ext cx="12234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Construction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D38E8A-EA96-CE2E-717C-6D46BEB054C6}"/>
              </a:ext>
            </a:extLst>
          </p:cNvPr>
          <p:cNvSpPr txBox="1"/>
          <p:nvPr/>
        </p:nvSpPr>
        <p:spPr>
          <a:xfrm>
            <a:off x="9768288" y="1645166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PCM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4FF1733-149F-19DE-43D5-BBDFA6F900A8}"/>
              </a:ext>
            </a:extLst>
          </p:cNvPr>
          <p:cNvSpPr txBox="1"/>
          <p:nvPr/>
        </p:nvSpPr>
        <p:spPr>
          <a:xfrm>
            <a:off x="8851255" y="3649555"/>
            <a:ext cx="452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AB14EFA-7AF3-C80E-696D-656EA1C904A9}"/>
              </a:ext>
            </a:extLst>
          </p:cNvPr>
          <p:cNvSpPr txBox="1"/>
          <p:nvPr/>
        </p:nvSpPr>
        <p:spPr>
          <a:xfrm>
            <a:off x="8739960" y="1897804"/>
            <a:ext cx="463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51476F-890E-C8AE-A543-495DCD503487}"/>
              </a:ext>
            </a:extLst>
          </p:cNvPr>
          <p:cNvSpPr txBox="1"/>
          <p:nvPr/>
        </p:nvSpPr>
        <p:spPr>
          <a:xfrm>
            <a:off x="10019185" y="455642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교량</a:t>
            </a:r>
            <a:endParaRPr lang="en-US" altLang="ko-KR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EDA127-FCA9-FA5D-C2E9-B9E661639D58}"/>
              </a:ext>
            </a:extLst>
          </p:cNvPr>
          <p:cNvSpPr txBox="1"/>
          <p:nvPr/>
        </p:nvSpPr>
        <p:spPr>
          <a:xfrm>
            <a:off x="10484981" y="426280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도로</a:t>
            </a:r>
            <a:endParaRPr lang="en-US" altLang="ko-KR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A3FA4A-D1BE-7B58-5B3E-F4C6C7AD74E4}"/>
              </a:ext>
            </a:extLst>
          </p:cNvPr>
          <p:cNvSpPr txBox="1"/>
          <p:nvPr/>
        </p:nvSpPr>
        <p:spPr>
          <a:xfrm>
            <a:off x="11431767" y="4420216"/>
            <a:ext cx="543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산업</a:t>
            </a:r>
            <a:endParaRPr lang="en-US" altLang="ko-KR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C957B3-61DC-025D-58EB-707D9A3E6BDB}"/>
              </a:ext>
            </a:extLst>
          </p:cNvPr>
          <p:cNvSpPr txBox="1"/>
          <p:nvPr/>
        </p:nvSpPr>
        <p:spPr>
          <a:xfrm>
            <a:off x="11431766" y="5180346"/>
            <a:ext cx="543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전공</a:t>
            </a:r>
            <a:endParaRPr lang="en-US" altLang="ko-KR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A9B9394-2D3D-B420-7CAF-8B97E8ED6481}"/>
              </a:ext>
            </a:extLst>
          </p:cNvPr>
          <p:cNvSpPr txBox="1"/>
          <p:nvPr/>
        </p:nvSpPr>
        <p:spPr>
          <a:xfrm>
            <a:off x="11426957" y="2769140"/>
            <a:ext cx="543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직무</a:t>
            </a:r>
            <a:endParaRPr lang="en-US" altLang="ko-KR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F5FE4-2EE1-5689-C5CA-060B9479725C}"/>
              </a:ext>
            </a:extLst>
          </p:cNvPr>
          <p:cNvSpPr txBox="1"/>
          <p:nvPr/>
        </p:nvSpPr>
        <p:spPr>
          <a:xfrm>
            <a:off x="0" y="179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지난 </a:t>
            </a:r>
            <a:r>
              <a:rPr lang="ko-KR" altLang="en-US" dirty="0" err="1"/>
              <a:t>회차</a:t>
            </a:r>
            <a:r>
              <a:rPr lang="ko-KR" altLang="en-US" dirty="0"/>
              <a:t> 자료</a:t>
            </a:r>
          </a:p>
        </p:txBody>
      </p:sp>
    </p:spTree>
    <p:extLst>
      <p:ext uri="{BB962C8B-B14F-4D97-AF65-F5344CB8AC3E}">
        <p14:creationId xmlns:p14="http://schemas.microsoft.com/office/powerpoint/2010/main" val="1480692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354593-D2BB-480F-98CE-A32722F4228F}"/>
              </a:ext>
            </a:extLst>
          </p:cNvPr>
          <p:cNvSpPr txBox="1"/>
          <p:nvPr/>
        </p:nvSpPr>
        <p:spPr>
          <a:xfrm>
            <a:off x="650453" y="659643"/>
            <a:ext cx="7878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System </a:t>
            </a:r>
            <a:r>
              <a:rPr lang="en-US" altLang="ko-KR" dirty="0"/>
              <a:t>as</a:t>
            </a:r>
            <a:r>
              <a:rPr lang="en-US" altLang="ko-KR" sz="2400" dirty="0"/>
              <a:t> </a:t>
            </a:r>
            <a:r>
              <a:rPr lang="en-US" altLang="ko-KR" dirty="0"/>
              <a:t>Object, Accumulable   =&gt; </a:t>
            </a:r>
            <a:r>
              <a:rPr lang="en-US" altLang="ko-KR" sz="2400" b="1" i="1" dirty="0"/>
              <a:t>eco-System </a:t>
            </a:r>
            <a:r>
              <a:rPr lang="en-US" altLang="ko-KR" dirty="0"/>
              <a:t>(Sustainability)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A7B399-CE87-44B8-A837-242CA064A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728" y="1852586"/>
            <a:ext cx="1065228" cy="10028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043A7B-3D27-43E3-BA41-CBA2329D1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279" y="2855399"/>
            <a:ext cx="1047750" cy="109061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8823CF1-675C-4010-BC79-4F2A7C62B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575" y="3724727"/>
            <a:ext cx="910339" cy="9103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6A4F48-9BBF-4E08-90A7-8353C3F44660}"/>
              </a:ext>
            </a:extLst>
          </p:cNvPr>
          <p:cNvSpPr txBox="1"/>
          <p:nvPr/>
        </p:nvSpPr>
        <p:spPr>
          <a:xfrm>
            <a:off x="7022374" y="432776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바뀔 수 있는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10A213-91D2-4891-A5E4-3B20601CACE6}"/>
              </a:ext>
            </a:extLst>
          </p:cNvPr>
          <p:cNvSpPr txBox="1"/>
          <p:nvPr/>
        </p:nvSpPr>
        <p:spPr>
          <a:xfrm>
            <a:off x="6908799" y="2247825"/>
            <a:ext cx="3190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바뀌지 않는</a:t>
            </a:r>
            <a:r>
              <a:rPr lang="en-US" altLang="ko-KR" dirty="0"/>
              <a:t>; </a:t>
            </a:r>
            <a:r>
              <a:rPr lang="ko-KR" altLang="en-US" dirty="0"/>
              <a:t>무형의 </a:t>
            </a:r>
            <a:r>
              <a:rPr lang="en-US" altLang="ko-KR" dirty="0"/>
              <a:t>Facilities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E2D79C-9E1A-4859-84E3-509FAEA6AE8A}"/>
              </a:ext>
            </a:extLst>
          </p:cNvPr>
          <p:cNvSpPr txBox="1"/>
          <p:nvPr/>
        </p:nvSpPr>
        <p:spPr>
          <a:xfrm>
            <a:off x="3108470" y="5032156"/>
            <a:ext cx="1552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Owner(Ship)</a:t>
            </a:r>
          </a:p>
          <a:p>
            <a:pPr algn="ctr"/>
            <a:r>
              <a:rPr lang="ko-KR" altLang="en-US" b="1" dirty="0"/>
              <a:t>평생직장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470AB0-E943-4750-8611-54B4C1F07505}"/>
              </a:ext>
            </a:extLst>
          </p:cNvPr>
          <p:cNvSpPr txBox="1"/>
          <p:nvPr/>
        </p:nvSpPr>
        <p:spPr>
          <a:xfrm>
            <a:off x="1193180" y="3189747"/>
            <a:ext cx="1433406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방법론</a:t>
            </a:r>
            <a:r>
              <a:rPr lang="en-US" altLang="ko-KR" sz="1400" dirty="0"/>
              <a:t> </a:t>
            </a:r>
            <a:r>
              <a:rPr lang="ko-KR" altLang="en-US" sz="1400" dirty="0"/>
              <a:t>도입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구성원 교육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6DFFA0-0F1F-4AF0-A7E7-9748E254A597}"/>
              </a:ext>
            </a:extLst>
          </p:cNvPr>
          <p:cNvSpPr txBox="1"/>
          <p:nvPr/>
        </p:nvSpPr>
        <p:spPr>
          <a:xfrm>
            <a:off x="8903547" y="2684565"/>
            <a:ext cx="1821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Process, Rule, DB, …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EA0DA7-9F87-4DE4-ABBE-D25887F04534}"/>
              </a:ext>
            </a:extLst>
          </p:cNvPr>
          <p:cNvSpPr txBox="1"/>
          <p:nvPr/>
        </p:nvSpPr>
        <p:spPr>
          <a:xfrm>
            <a:off x="8121118" y="4786410"/>
            <a:ext cx="2336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이사회</a:t>
            </a:r>
            <a:r>
              <a:rPr lang="en-US" altLang="ko-KR" sz="1400" dirty="0"/>
              <a:t>, CEO/CTO,.., </a:t>
            </a:r>
            <a:r>
              <a:rPr lang="ko-KR" altLang="en-US" sz="1400" dirty="0"/>
              <a:t>종업원</a:t>
            </a: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51CDC54A-0801-44E4-9C58-FA172D532760}"/>
              </a:ext>
            </a:extLst>
          </p:cNvPr>
          <p:cNvCxnSpPr>
            <a:stCxn id="11" idx="2"/>
            <a:endCxn id="18" idx="1"/>
          </p:cNvCxnSpPr>
          <p:nvPr/>
        </p:nvCxnSpPr>
        <p:spPr>
          <a:xfrm rot="16200000" flipH="1">
            <a:off x="8593195" y="2528101"/>
            <a:ext cx="221297" cy="39940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4B93FAEA-525C-455A-A96C-8F3B3C265055}"/>
              </a:ext>
            </a:extLst>
          </p:cNvPr>
          <p:cNvCxnSpPr>
            <a:stCxn id="10" idx="2"/>
            <a:endCxn id="19" idx="1"/>
          </p:cNvCxnSpPr>
          <p:nvPr/>
        </p:nvCxnSpPr>
        <p:spPr>
          <a:xfrm rot="16200000" flipH="1">
            <a:off x="7825728" y="4644908"/>
            <a:ext cx="243203" cy="347577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888950C-3933-4997-91A2-78B085FC3F5F}"/>
              </a:ext>
            </a:extLst>
          </p:cNvPr>
          <p:cNvSpPr txBox="1"/>
          <p:nvPr/>
        </p:nvSpPr>
        <p:spPr>
          <a:xfrm>
            <a:off x="7656760" y="3093327"/>
            <a:ext cx="2484976" cy="6970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/>
              <a:t>Communication Channel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/>
              <a:t>기업차원 </a:t>
            </a:r>
            <a:r>
              <a:rPr lang="en-US" altLang="ko-KR" sz="1400" dirty="0"/>
              <a:t>Know-how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D936DE-E9F9-4EFE-9B27-9D41A9F3527B}"/>
              </a:ext>
            </a:extLst>
          </p:cNvPr>
          <p:cNvSpPr txBox="1"/>
          <p:nvPr/>
        </p:nvSpPr>
        <p:spPr>
          <a:xfrm>
            <a:off x="7951673" y="5279849"/>
            <a:ext cx="2888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* </a:t>
            </a:r>
            <a:r>
              <a:rPr lang="ko-KR" altLang="en-US" sz="1200" dirty="0" err="1"/>
              <a:t>예이그의</a:t>
            </a:r>
            <a:r>
              <a:rPr lang="en-US" altLang="ko-KR" sz="1200" dirty="0"/>
              <a:t> </a:t>
            </a:r>
            <a:r>
              <a:rPr lang="ko-KR" altLang="en-US" sz="1200" dirty="0"/>
              <a:t>외침  </a:t>
            </a:r>
            <a:r>
              <a:rPr lang="en-US" altLang="ko-KR" sz="1200" dirty="0"/>
              <a:t>“</a:t>
            </a:r>
            <a:r>
              <a:rPr lang="ko-KR" altLang="en-US" sz="1200" dirty="0"/>
              <a:t>서비스 인터페이스</a:t>
            </a:r>
            <a:r>
              <a:rPr lang="en-US" altLang="ko-KR" sz="1200" dirty="0"/>
              <a:t>＂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E7BFF5-435D-46B0-9964-02CA6AB1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7722ECCF-48C4-84B1-7328-F1CE671AECF7}"/>
              </a:ext>
            </a:extLst>
          </p:cNvPr>
          <p:cNvSpPr/>
          <p:nvPr/>
        </p:nvSpPr>
        <p:spPr>
          <a:xfrm>
            <a:off x="5961248" y="2437303"/>
            <a:ext cx="445668" cy="2594853"/>
          </a:xfrm>
          <a:prstGeom prst="rightArrow">
            <a:avLst>
              <a:gd name="adj1" fmla="val 92142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A923BE-32A8-5DA7-82AC-359796AC5308}"/>
              </a:ext>
            </a:extLst>
          </p:cNvPr>
          <p:cNvSpPr txBox="1"/>
          <p:nvPr/>
        </p:nvSpPr>
        <p:spPr>
          <a:xfrm>
            <a:off x="0" y="179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지난 </a:t>
            </a:r>
            <a:r>
              <a:rPr lang="ko-KR" altLang="en-US" dirty="0" err="1"/>
              <a:t>회차</a:t>
            </a:r>
            <a:r>
              <a:rPr lang="ko-KR" altLang="en-US" dirty="0"/>
              <a:t> 자료</a:t>
            </a:r>
          </a:p>
        </p:txBody>
      </p:sp>
    </p:spTree>
    <p:extLst>
      <p:ext uri="{BB962C8B-B14F-4D97-AF65-F5344CB8AC3E}">
        <p14:creationId xmlns:p14="http://schemas.microsoft.com/office/powerpoint/2010/main" val="1511160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753D57-B102-4F16-B58B-F7CC83486AFC}"/>
              </a:ext>
            </a:extLst>
          </p:cNvPr>
          <p:cNvSpPr txBox="1"/>
          <p:nvPr/>
        </p:nvSpPr>
        <p:spPr>
          <a:xfrm>
            <a:off x="2564089" y="3968683"/>
            <a:ext cx="5285101" cy="1727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ko-KR" altLang="en-US" sz="2000" dirty="0"/>
              <a:t>전문성의 다양화</a:t>
            </a:r>
            <a:r>
              <a:rPr lang="en-US" altLang="ko-KR" sz="2000" dirty="0"/>
              <a:t>; </a:t>
            </a:r>
            <a:r>
              <a:rPr lang="ko-KR" altLang="en-US" sz="2000" dirty="0"/>
              <a:t>세분화</a:t>
            </a:r>
            <a:r>
              <a:rPr lang="en-US" altLang="ko-KR" sz="2000" dirty="0"/>
              <a:t>/</a:t>
            </a:r>
            <a:r>
              <a:rPr lang="ko-KR" altLang="en-US" sz="2000" dirty="0"/>
              <a:t>융복합화</a:t>
            </a:r>
            <a:r>
              <a:rPr lang="en-US" altLang="ko-KR" sz="2000" dirty="0"/>
              <a:t> </a:t>
            </a:r>
          </a:p>
          <a:p>
            <a:pPr lvl="1">
              <a:lnSpc>
                <a:spcPct val="200000"/>
              </a:lnSpc>
            </a:pPr>
            <a:r>
              <a:rPr lang="ko-KR" altLang="en-US" dirty="0"/>
              <a:t>개별 기업 </a:t>
            </a:r>
            <a:r>
              <a:rPr lang="en-US" altLang="ko-KR" dirty="0"/>
              <a:t>+ </a:t>
            </a:r>
            <a:r>
              <a:rPr lang="ko-KR" altLang="en-US" dirty="0"/>
              <a:t>산업 전반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시작은</a:t>
            </a:r>
            <a:r>
              <a:rPr lang="en-US" altLang="ko-KR" dirty="0"/>
              <a:t> Planning / Execution </a:t>
            </a:r>
            <a:r>
              <a:rPr lang="ko-KR" altLang="en-US" dirty="0"/>
              <a:t>분리 </a:t>
            </a:r>
            <a:r>
              <a:rPr lang="en-US" altLang="ko-KR" dirty="0"/>
              <a:t>(</a:t>
            </a:r>
            <a:r>
              <a:rPr lang="ko-KR" altLang="en-US" dirty="0"/>
              <a:t>종 </a:t>
            </a:r>
            <a:r>
              <a:rPr lang="en-US" altLang="ko-KR" dirty="0"/>
              <a:t>-&gt; </a:t>
            </a:r>
            <a:r>
              <a:rPr lang="ko-KR" altLang="en-US" dirty="0"/>
              <a:t>횡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32FDD0-808D-4332-A272-48AFC1596330}"/>
              </a:ext>
            </a:extLst>
          </p:cNvPr>
          <p:cNvSpPr txBox="1"/>
          <p:nvPr/>
        </p:nvSpPr>
        <p:spPr>
          <a:xfrm>
            <a:off x="2564089" y="1703895"/>
            <a:ext cx="5429179" cy="1727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ko-KR" sz="2000" dirty="0"/>
              <a:t>R&amp;D System</a:t>
            </a:r>
            <a:r>
              <a:rPr lang="ko-KR" altLang="en-US" sz="2000" dirty="0"/>
              <a:t>에 대한 새로운</a:t>
            </a:r>
            <a:r>
              <a:rPr lang="en-US" altLang="ko-KR" sz="2000" dirty="0"/>
              <a:t> </a:t>
            </a:r>
            <a:r>
              <a:rPr lang="ko-KR" altLang="en-US" sz="2000" dirty="0"/>
              <a:t>시각으로 접근</a:t>
            </a:r>
            <a:endParaRPr lang="en-US" altLang="ko-KR" sz="2000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기업의</a:t>
            </a:r>
            <a:r>
              <a:rPr lang="en-US" altLang="ko-KR" dirty="0"/>
              <a:t> Sustainable</a:t>
            </a:r>
            <a:r>
              <a:rPr lang="ko-KR" altLang="en-US" dirty="0"/>
              <a:t>한</a:t>
            </a:r>
            <a:r>
              <a:rPr lang="en-US" altLang="ko-KR" dirty="0"/>
              <a:t> </a:t>
            </a:r>
            <a:r>
              <a:rPr lang="ko-KR" altLang="en-US" dirty="0"/>
              <a:t>실체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Commutation Channel; Service Interface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20EC0-2C82-499E-96EA-0748F093D92F}"/>
              </a:ext>
            </a:extLst>
          </p:cNvPr>
          <p:cNvSpPr txBox="1"/>
          <p:nvPr/>
        </p:nvSpPr>
        <p:spPr>
          <a:xfrm>
            <a:off x="641021" y="650530"/>
            <a:ext cx="4932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대 전환 시대의 </a:t>
            </a:r>
            <a:r>
              <a:rPr lang="en-US" altLang="ko-KR" sz="2400" dirty="0"/>
              <a:t>R&amp;D ; </a:t>
            </a:r>
            <a:r>
              <a:rPr lang="ko-KR" altLang="en-US" dirty="0"/>
              <a:t>변화의 출발점</a:t>
            </a:r>
            <a:endParaRPr lang="ko-KR" altLang="en-US" sz="24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299445-75D4-4210-ACC3-BBD7F8C2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0691DB-FC60-FEC7-8818-3C77B708C6D9}"/>
              </a:ext>
            </a:extLst>
          </p:cNvPr>
          <p:cNvSpPr txBox="1"/>
          <p:nvPr/>
        </p:nvSpPr>
        <p:spPr>
          <a:xfrm>
            <a:off x="0" y="179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지난 </a:t>
            </a:r>
            <a:r>
              <a:rPr lang="ko-KR" altLang="en-US" dirty="0" err="1"/>
              <a:t>회차</a:t>
            </a:r>
            <a:r>
              <a:rPr lang="ko-KR" altLang="en-US" dirty="0"/>
              <a:t> 자료</a:t>
            </a:r>
          </a:p>
        </p:txBody>
      </p:sp>
    </p:spTree>
    <p:extLst>
      <p:ext uri="{BB962C8B-B14F-4D97-AF65-F5344CB8AC3E}">
        <p14:creationId xmlns:p14="http://schemas.microsoft.com/office/powerpoint/2010/main" val="4050905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278C19-6EED-CADA-0966-62BBD9A48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14A97F-98B1-B00D-F290-D5FDFC549EFD}"/>
              </a:ext>
            </a:extLst>
          </p:cNvPr>
          <p:cNvSpPr txBox="1"/>
          <p:nvPr/>
        </p:nvSpPr>
        <p:spPr>
          <a:xfrm>
            <a:off x="640884" y="654792"/>
            <a:ext cx="7834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First Mover</a:t>
            </a:r>
            <a:r>
              <a:rPr lang="ko-KR" altLang="en-US" sz="2400" dirty="0"/>
              <a:t>의 </a:t>
            </a:r>
            <a:r>
              <a:rPr lang="en-US" altLang="ko-KR" sz="2400" dirty="0"/>
              <a:t>Project </a:t>
            </a:r>
            <a:r>
              <a:rPr lang="ko-KR" altLang="en-US" sz="2400" dirty="0"/>
              <a:t>관리</a:t>
            </a:r>
            <a:r>
              <a:rPr lang="en-US" altLang="ko-KR" sz="2400" dirty="0"/>
              <a:t> ; </a:t>
            </a:r>
            <a:r>
              <a:rPr lang="ko-KR" altLang="en-US" sz="1600" dirty="0"/>
              <a:t>기획 기능의 중요성</a:t>
            </a:r>
            <a:r>
              <a:rPr lang="en-US" altLang="ko-KR" sz="1600" dirty="0"/>
              <a:t>, </a:t>
            </a:r>
            <a:r>
              <a:rPr lang="ko-KR" altLang="en-US" sz="1600" dirty="0"/>
              <a:t>수행 방법의 다변화</a:t>
            </a:r>
            <a:endParaRPr lang="ko-KR" alt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888D5D-FBF6-D581-8B08-80A1F47BDDE9}"/>
              </a:ext>
            </a:extLst>
          </p:cNvPr>
          <p:cNvSpPr txBox="1"/>
          <p:nvPr/>
        </p:nvSpPr>
        <p:spPr>
          <a:xfrm>
            <a:off x="4056657" y="3067502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Open R&amp;D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A4EC23-59CA-FBE4-8C8E-12857F5C0749}"/>
              </a:ext>
            </a:extLst>
          </p:cNvPr>
          <p:cNvSpPr txBox="1"/>
          <p:nvPr/>
        </p:nvSpPr>
        <p:spPr>
          <a:xfrm>
            <a:off x="6658963" y="1758326"/>
            <a:ext cx="2361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R&amp;D </a:t>
            </a:r>
            <a:r>
              <a:rPr lang="ko-KR" altLang="en-US" sz="1600" dirty="0"/>
              <a:t>관리</a:t>
            </a:r>
            <a:r>
              <a:rPr lang="en-US" altLang="ko-KR" sz="1600" dirty="0"/>
              <a:t> </a:t>
            </a:r>
            <a:r>
              <a:rPr lang="ko-KR" altLang="en-US" sz="1600" dirty="0"/>
              <a:t>범위 확대</a:t>
            </a:r>
            <a:endParaRPr lang="en-US" altLang="ko-KR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A30F40-7B26-E9B2-9F93-A6C5222AA512}"/>
              </a:ext>
            </a:extLst>
          </p:cNvPr>
          <p:cNvSpPr txBox="1"/>
          <p:nvPr/>
        </p:nvSpPr>
        <p:spPr>
          <a:xfrm>
            <a:off x="1472228" y="4103966"/>
            <a:ext cx="1849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Financial Investment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9AAC7E-189B-6520-D65F-6A1D57046180}"/>
              </a:ext>
            </a:extLst>
          </p:cNvPr>
          <p:cNvSpPr txBox="1"/>
          <p:nvPr/>
        </p:nvSpPr>
        <p:spPr>
          <a:xfrm>
            <a:off x="1171390" y="3718431"/>
            <a:ext cx="3335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R&amp;D</a:t>
            </a:r>
            <a:r>
              <a:rPr lang="ko-KR" altLang="en-US" sz="1400" dirty="0"/>
              <a:t>와 </a:t>
            </a:r>
            <a:r>
              <a:rPr lang="en-US" altLang="ko-KR" sz="1400" dirty="0"/>
              <a:t>Investment</a:t>
            </a:r>
            <a:r>
              <a:rPr lang="ko-KR" altLang="en-US" sz="1400" dirty="0"/>
              <a:t>의 </a:t>
            </a:r>
            <a:r>
              <a:rPr lang="en-US" altLang="ko-KR" sz="1400" dirty="0"/>
              <a:t>Collaboration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592929-7CBA-A5FA-D840-75DFADD81F2D}"/>
              </a:ext>
            </a:extLst>
          </p:cNvPr>
          <p:cNvSpPr txBox="1"/>
          <p:nvPr/>
        </p:nvSpPr>
        <p:spPr>
          <a:xfrm>
            <a:off x="2899748" y="2647757"/>
            <a:ext cx="1420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R&amp;D </a:t>
            </a:r>
            <a:r>
              <a:rPr lang="ko-KR" altLang="en-US" sz="1400" dirty="0"/>
              <a:t>기획</a:t>
            </a:r>
            <a:r>
              <a:rPr lang="en-US" altLang="ko-KR" sz="1400" dirty="0"/>
              <a:t>/</a:t>
            </a:r>
            <a:r>
              <a:rPr lang="ko-KR" altLang="en-US" sz="1400" dirty="0"/>
              <a:t>전략</a:t>
            </a:r>
            <a:endParaRPr lang="en-US" altLang="ko-KR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1654593-84A8-0BA1-27D7-9130E7FE24C7}"/>
              </a:ext>
            </a:extLst>
          </p:cNvPr>
          <p:cNvSpPr txBox="1"/>
          <p:nvPr/>
        </p:nvSpPr>
        <p:spPr>
          <a:xfrm>
            <a:off x="3650973" y="4103966"/>
            <a:ext cx="1850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Strategic Investment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7DB7C0B-0680-37DE-723D-6164848B7BF9}"/>
              </a:ext>
            </a:extLst>
          </p:cNvPr>
          <p:cNvSpPr txBox="1"/>
          <p:nvPr/>
        </p:nvSpPr>
        <p:spPr>
          <a:xfrm>
            <a:off x="4813151" y="4465171"/>
            <a:ext cx="1194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M&amp;A / X&amp;D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6ED4CD-6F47-933F-45D8-97F570CEBEBE}"/>
              </a:ext>
            </a:extLst>
          </p:cNvPr>
          <p:cNvSpPr txBox="1"/>
          <p:nvPr/>
        </p:nvSpPr>
        <p:spPr>
          <a:xfrm>
            <a:off x="1263150" y="5154448"/>
            <a:ext cx="1071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R&amp;D IP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DC3381-4881-597B-EEB6-0BB584277337}"/>
              </a:ext>
            </a:extLst>
          </p:cNvPr>
          <p:cNvSpPr txBox="1"/>
          <p:nvPr/>
        </p:nvSpPr>
        <p:spPr>
          <a:xfrm>
            <a:off x="2757832" y="5152839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IP R&amp;D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93517FD-83C9-5FB5-2274-E360F624679A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2334277" y="5306728"/>
            <a:ext cx="423555" cy="1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1B7D1D5-88C1-64EB-1555-7304DD04EA31}"/>
              </a:ext>
            </a:extLst>
          </p:cNvPr>
          <p:cNvCxnSpPr>
            <a:stCxn id="26" idx="3"/>
            <a:endCxn id="29" idx="1"/>
          </p:cNvCxnSpPr>
          <p:nvPr/>
        </p:nvCxnSpPr>
        <p:spPr>
          <a:xfrm>
            <a:off x="3321260" y="4257855"/>
            <a:ext cx="329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DABE119-3E29-F634-3559-40F4276C16D0}"/>
              </a:ext>
            </a:extLst>
          </p:cNvPr>
          <p:cNvCxnSpPr>
            <a:stCxn id="36" idx="3"/>
          </p:cNvCxnSpPr>
          <p:nvPr/>
        </p:nvCxnSpPr>
        <p:spPr>
          <a:xfrm flipV="1">
            <a:off x="3540419" y="5306727"/>
            <a:ext cx="3345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4499E24-BE8D-0129-94A9-4010BD5D2F95}"/>
              </a:ext>
            </a:extLst>
          </p:cNvPr>
          <p:cNvSpPr txBox="1"/>
          <p:nvPr/>
        </p:nvSpPr>
        <p:spPr>
          <a:xfrm>
            <a:off x="1173601" y="2649574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R&amp;D </a:t>
            </a:r>
            <a:r>
              <a:rPr lang="ko-KR" altLang="en-US" sz="1400" dirty="0"/>
              <a:t>이행</a:t>
            </a:r>
            <a:endParaRPr lang="en-US" altLang="ko-KR" sz="14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9FC40B4-FA94-7BDC-8014-47D52DB91101}"/>
              </a:ext>
            </a:extLst>
          </p:cNvPr>
          <p:cNvCxnSpPr>
            <a:stCxn id="46" idx="3"/>
            <a:endCxn id="28" idx="1"/>
          </p:cNvCxnSpPr>
          <p:nvPr/>
        </p:nvCxnSpPr>
        <p:spPr>
          <a:xfrm flipV="1">
            <a:off x="2453118" y="2801646"/>
            <a:ext cx="446630" cy="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CA855789-FBAC-CB80-E1C6-5F20C66880D3}"/>
              </a:ext>
            </a:extLst>
          </p:cNvPr>
          <p:cNvCxnSpPr>
            <a:stCxn id="29" idx="2"/>
            <a:endCxn id="32" idx="1"/>
          </p:cNvCxnSpPr>
          <p:nvPr/>
        </p:nvCxnSpPr>
        <p:spPr>
          <a:xfrm rot="16200000" flipH="1">
            <a:off x="4591143" y="4397051"/>
            <a:ext cx="207317" cy="2367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0CC9A272-8D01-E52C-186B-A33D1DCD8B89}"/>
              </a:ext>
            </a:extLst>
          </p:cNvPr>
          <p:cNvCxnSpPr>
            <a:stCxn id="28" idx="2"/>
            <a:endCxn id="24" idx="1"/>
          </p:cNvCxnSpPr>
          <p:nvPr/>
        </p:nvCxnSpPr>
        <p:spPr>
          <a:xfrm rot="16200000" flipH="1">
            <a:off x="3700420" y="2865153"/>
            <a:ext cx="265857" cy="446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C8688CD-8469-CB67-3341-4F9A63CAA0E5}"/>
              </a:ext>
            </a:extLst>
          </p:cNvPr>
          <p:cNvSpPr txBox="1"/>
          <p:nvPr/>
        </p:nvSpPr>
        <p:spPr>
          <a:xfrm>
            <a:off x="7081031" y="3431556"/>
            <a:ext cx="3276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중장기 경영</a:t>
            </a:r>
            <a:r>
              <a:rPr lang="en-US" altLang="ko-KR" sz="1400" dirty="0"/>
              <a:t>/R&amp;D </a:t>
            </a:r>
            <a:r>
              <a:rPr lang="ko-KR" altLang="en-US" sz="1400" dirty="0"/>
              <a:t>전략 </a:t>
            </a:r>
            <a:r>
              <a:rPr lang="en-US" altLang="ko-KR" sz="1400" dirty="0"/>
              <a:t>Alignment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356783-DF76-0585-7987-6A2D7E114C71}"/>
              </a:ext>
            </a:extLst>
          </p:cNvPr>
          <p:cNvSpPr txBox="1"/>
          <p:nvPr/>
        </p:nvSpPr>
        <p:spPr>
          <a:xfrm>
            <a:off x="8950590" y="3780060"/>
            <a:ext cx="1935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Technology Roadmap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9FC91E-7D85-057C-3DF3-C3658339B0FB}"/>
              </a:ext>
            </a:extLst>
          </p:cNvPr>
          <p:cNvSpPr txBox="1"/>
          <p:nvPr/>
        </p:nvSpPr>
        <p:spPr>
          <a:xfrm>
            <a:off x="8950590" y="4081462"/>
            <a:ext cx="1645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Product Roadmap</a:t>
            </a:r>
          </a:p>
        </p:txBody>
      </p:sp>
      <p:cxnSp>
        <p:nvCxnSpPr>
          <p:cNvPr id="65" name="연결선: 꺾임 64">
            <a:extLst>
              <a:ext uri="{FF2B5EF4-FFF2-40B4-BE49-F238E27FC236}">
                <a16:creationId xmlns:a16="http://schemas.microsoft.com/office/drawing/2014/main" id="{2DBF161F-FEB2-65DA-43AA-50289AA27DB4}"/>
              </a:ext>
            </a:extLst>
          </p:cNvPr>
          <p:cNvCxnSpPr>
            <a:cxnSpLocks/>
            <a:stCxn id="61" idx="2"/>
            <a:endCxn id="62" idx="1"/>
          </p:cNvCxnSpPr>
          <p:nvPr/>
        </p:nvCxnSpPr>
        <p:spPr>
          <a:xfrm rot="16200000" flipH="1">
            <a:off x="8737717" y="3721076"/>
            <a:ext cx="194616" cy="2311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9B27C800-F6BB-19B2-5B90-6D51E19C4E66}"/>
              </a:ext>
            </a:extLst>
          </p:cNvPr>
          <p:cNvCxnSpPr>
            <a:cxnSpLocks/>
            <a:stCxn id="61" idx="2"/>
            <a:endCxn id="63" idx="1"/>
          </p:cNvCxnSpPr>
          <p:nvPr/>
        </p:nvCxnSpPr>
        <p:spPr>
          <a:xfrm rot="16200000" flipH="1">
            <a:off x="8587016" y="3871777"/>
            <a:ext cx="496018" cy="23112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7C3A8B0B-B21E-90CE-D84C-993A6788923D}"/>
              </a:ext>
            </a:extLst>
          </p:cNvPr>
          <p:cNvSpPr txBox="1"/>
          <p:nvPr/>
        </p:nvSpPr>
        <p:spPr>
          <a:xfrm>
            <a:off x="7081031" y="4848191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C&amp;D / X&amp;D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2116E2C-7AE8-06D0-F059-6D543ED810D2}"/>
              </a:ext>
            </a:extLst>
          </p:cNvPr>
          <p:cNvSpPr txBox="1"/>
          <p:nvPr/>
        </p:nvSpPr>
        <p:spPr>
          <a:xfrm>
            <a:off x="8102175" y="519669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Research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15E6C7E-BAA3-7064-AF03-ADE1C095E209}"/>
              </a:ext>
            </a:extLst>
          </p:cNvPr>
          <p:cNvSpPr txBox="1"/>
          <p:nvPr/>
        </p:nvSpPr>
        <p:spPr>
          <a:xfrm>
            <a:off x="8102175" y="5488670"/>
            <a:ext cx="2985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Connect / Acquisition / Launching</a:t>
            </a: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FE0E1EA3-3508-0A15-5959-147CD5AFF35B}"/>
              </a:ext>
            </a:extLst>
          </p:cNvPr>
          <p:cNvCxnSpPr>
            <a:stCxn id="68" idx="2"/>
            <a:endCxn id="69" idx="1"/>
          </p:cNvCxnSpPr>
          <p:nvPr/>
        </p:nvCxnSpPr>
        <p:spPr>
          <a:xfrm rot="16200000" flipH="1">
            <a:off x="7854650" y="5103059"/>
            <a:ext cx="194616" cy="3004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2352C1FF-B488-48D8-FB1A-9FD35421D23B}"/>
              </a:ext>
            </a:extLst>
          </p:cNvPr>
          <p:cNvCxnSpPr>
            <a:stCxn id="68" idx="2"/>
            <a:endCxn id="70" idx="1"/>
          </p:cNvCxnSpPr>
          <p:nvPr/>
        </p:nvCxnSpPr>
        <p:spPr>
          <a:xfrm rot="16200000" flipH="1">
            <a:off x="7708663" y="5249046"/>
            <a:ext cx="486591" cy="3004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979F927-A90A-C595-B10E-F7B74BB47174}"/>
              </a:ext>
            </a:extLst>
          </p:cNvPr>
          <p:cNvSpPr txBox="1"/>
          <p:nvPr/>
        </p:nvSpPr>
        <p:spPr>
          <a:xfrm>
            <a:off x="8096558" y="5806816"/>
            <a:ext cx="1988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Seeding / Data-driven</a:t>
            </a:r>
          </a:p>
        </p:txBody>
      </p: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EF8AF8D7-734B-590A-94D5-97F064394C99}"/>
              </a:ext>
            </a:extLst>
          </p:cNvPr>
          <p:cNvCxnSpPr>
            <a:stCxn id="68" idx="2"/>
            <a:endCxn id="74" idx="1"/>
          </p:cNvCxnSpPr>
          <p:nvPr/>
        </p:nvCxnSpPr>
        <p:spPr>
          <a:xfrm rot="16200000" flipH="1">
            <a:off x="7546781" y="5410927"/>
            <a:ext cx="804737" cy="2948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0ED16531-5BE5-4FF5-6B8E-42552411CDD9}"/>
              </a:ext>
            </a:extLst>
          </p:cNvPr>
          <p:cNvSpPr txBox="1"/>
          <p:nvPr/>
        </p:nvSpPr>
        <p:spPr>
          <a:xfrm>
            <a:off x="7081031" y="2475487"/>
            <a:ext cx="1508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Intelligence ;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1882C6E-96C5-CF99-FA1E-6556ECB56BAB}"/>
              </a:ext>
            </a:extLst>
          </p:cNvPr>
          <p:cNvSpPr txBox="1"/>
          <p:nvPr/>
        </p:nvSpPr>
        <p:spPr>
          <a:xfrm>
            <a:off x="8073894" y="2823991"/>
            <a:ext cx="2754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Business / Market / Technology</a:t>
            </a: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85656A96-F8DF-6905-8009-52F1B9FC0892}"/>
              </a:ext>
            </a:extLst>
          </p:cNvPr>
          <p:cNvCxnSpPr>
            <a:stCxn id="77" idx="2"/>
            <a:endCxn id="78" idx="1"/>
          </p:cNvCxnSpPr>
          <p:nvPr/>
        </p:nvCxnSpPr>
        <p:spPr>
          <a:xfrm rot="16200000" flipH="1">
            <a:off x="7857373" y="2761359"/>
            <a:ext cx="194616" cy="2384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ABF3509-A95B-9E93-3691-C608E6C8EF92}"/>
              </a:ext>
            </a:extLst>
          </p:cNvPr>
          <p:cNvSpPr txBox="1"/>
          <p:nvPr/>
        </p:nvSpPr>
        <p:spPr>
          <a:xfrm>
            <a:off x="8707751" y="2475485"/>
            <a:ext cx="17788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Risk &amp; Opportunity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181A805-6ED2-E87C-DC98-3DEF7408DD10}"/>
              </a:ext>
            </a:extLst>
          </p:cNvPr>
          <p:cNvSpPr txBox="1"/>
          <p:nvPr/>
        </p:nvSpPr>
        <p:spPr>
          <a:xfrm>
            <a:off x="857835" y="1850621"/>
            <a:ext cx="23615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R&amp;D </a:t>
            </a:r>
            <a:r>
              <a:rPr lang="ko-KR" altLang="en-US" sz="1600" dirty="0"/>
              <a:t>관리</a:t>
            </a:r>
            <a:r>
              <a:rPr lang="en-US" altLang="ko-KR" sz="1600" dirty="0"/>
              <a:t> </a:t>
            </a:r>
            <a:r>
              <a:rPr lang="ko-KR" altLang="en-US" sz="1600" dirty="0"/>
              <a:t>환경 변화</a:t>
            </a:r>
            <a:endParaRPr lang="en-US" altLang="ko-KR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3A140B4-9865-0855-C0A2-6FB821005E2C}"/>
              </a:ext>
            </a:extLst>
          </p:cNvPr>
          <p:cNvSpPr txBox="1"/>
          <p:nvPr/>
        </p:nvSpPr>
        <p:spPr>
          <a:xfrm>
            <a:off x="8958343" y="4380754"/>
            <a:ext cx="1766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Business Roadmap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EFDCE458-55AD-3AE1-12EA-73E96CAF599B}"/>
              </a:ext>
            </a:extLst>
          </p:cNvPr>
          <p:cNvCxnSpPr>
            <a:cxnSpLocks/>
            <a:stCxn id="61" idx="2"/>
            <a:endCxn id="40" idx="1"/>
          </p:cNvCxnSpPr>
          <p:nvPr/>
        </p:nvCxnSpPr>
        <p:spPr>
          <a:xfrm rot="16200000" flipH="1">
            <a:off x="8441247" y="4017547"/>
            <a:ext cx="795310" cy="23888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F6DF045-4B94-7A27-3FC4-7D6679C17FF4}"/>
              </a:ext>
            </a:extLst>
          </p:cNvPr>
          <p:cNvSpPr txBox="1"/>
          <p:nvPr/>
        </p:nvSpPr>
        <p:spPr>
          <a:xfrm>
            <a:off x="8501021" y="4841300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; Open R&amp;D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155DB8-F30D-CC8B-67B2-AAA2F2602C61}"/>
              </a:ext>
            </a:extLst>
          </p:cNvPr>
          <p:cNvSpPr txBox="1"/>
          <p:nvPr/>
        </p:nvSpPr>
        <p:spPr>
          <a:xfrm>
            <a:off x="0" y="179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지난 </a:t>
            </a:r>
            <a:r>
              <a:rPr lang="ko-KR" altLang="en-US" dirty="0" err="1"/>
              <a:t>회차</a:t>
            </a:r>
            <a:r>
              <a:rPr lang="ko-KR" altLang="en-US" dirty="0"/>
              <a:t> 자료</a:t>
            </a:r>
          </a:p>
        </p:txBody>
      </p:sp>
    </p:spTree>
    <p:extLst>
      <p:ext uri="{BB962C8B-B14F-4D97-AF65-F5344CB8AC3E}">
        <p14:creationId xmlns:p14="http://schemas.microsoft.com/office/powerpoint/2010/main" val="3486545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23DF63E7-22E8-7796-75DC-C360A7DA8D02}"/>
              </a:ext>
            </a:extLst>
          </p:cNvPr>
          <p:cNvSpPr/>
          <p:nvPr/>
        </p:nvSpPr>
        <p:spPr>
          <a:xfrm>
            <a:off x="1112367" y="1485401"/>
            <a:ext cx="10070980" cy="2566213"/>
          </a:xfrm>
          <a:prstGeom prst="roundRect">
            <a:avLst>
              <a:gd name="adj" fmla="val 89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E53880-FC73-F0CD-666E-4A3B21256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0211D4-87B7-F3C7-5735-21FD5C362F25}"/>
              </a:ext>
            </a:extLst>
          </p:cNvPr>
          <p:cNvSpPr txBox="1"/>
          <p:nvPr/>
        </p:nvSpPr>
        <p:spPr>
          <a:xfrm>
            <a:off x="650447" y="669305"/>
            <a:ext cx="5299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R&amp;D eco-System ; </a:t>
            </a:r>
            <a:r>
              <a:rPr lang="en-US" altLang="ko-KR" dirty="0"/>
              <a:t>as a Sustainable Object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EBD09C-0111-ACBB-7F45-8DA653C7B1D5}"/>
              </a:ext>
            </a:extLst>
          </p:cNvPr>
          <p:cNvSpPr txBox="1"/>
          <p:nvPr/>
        </p:nvSpPr>
        <p:spPr>
          <a:xfrm>
            <a:off x="2398378" y="1722559"/>
            <a:ext cx="1117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Intelligence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142F4-DC36-C16F-90CD-B77E0845B15E}"/>
              </a:ext>
            </a:extLst>
          </p:cNvPr>
          <p:cNvSpPr txBox="1"/>
          <p:nvPr/>
        </p:nvSpPr>
        <p:spPr>
          <a:xfrm>
            <a:off x="1587833" y="2398164"/>
            <a:ext cx="84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Strategy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1EECA2-35E7-1187-C510-80B0769D21B5}"/>
              </a:ext>
            </a:extLst>
          </p:cNvPr>
          <p:cNvSpPr txBox="1"/>
          <p:nvPr/>
        </p:nvSpPr>
        <p:spPr>
          <a:xfrm>
            <a:off x="3032655" y="2398164"/>
            <a:ext cx="1151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Project Plan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AFF49E-5C4E-9D6B-CF51-6C9C2003544B}"/>
              </a:ext>
            </a:extLst>
          </p:cNvPr>
          <p:cNvSpPr txBox="1"/>
          <p:nvPr/>
        </p:nvSpPr>
        <p:spPr>
          <a:xfrm>
            <a:off x="8997493" y="1930435"/>
            <a:ext cx="1909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Repository(History, Knowledge, ..)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41163F-9F75-DCDD-1EEA-15AE20117B00}"/>
              </a:ext>
            </a:extLst>
          </p:cNvPr>
          <p:cNvSpPr txBox="1"/>
          <p:nvPr/>
        </p:nvSpPr>
        <p:spPr>
          <a:xfrm>
            <a:off x="2025157" y="4193238"/>
            <a:ext cx="1657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CEO, CTO, C-Level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1A6FEA-2EA4-4308-9631-8F48C5FD6486}"/>
              </a:ext>
            </a:extLst>
          </p:cNvPr>
          <p:cNvSpPr txBox="1"/>
          <p:nvPr/>
        </p:nvSpPr>
        <p:spPr>
          <a:xfrm>
            <a:off x="6809156" y="4193238"/>
            <a:ext cx="975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Employee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4CEFBA-5769-27F0-73FF-7506083950F5}"/>
              </a:ext>
            </a:extLst>
          </p:cNvPr>
          <p:cNvSpPr txBox="1"/>
          <p:nvPr/>
        </p:nvSpPr>
        <p:spPr>
          <a:xfrm>
            <a:off x="3732347" y="4791939"/>
            <a:ext cx="27163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Board of Directors/Shareholder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6E93C0-5EB4-B536-106D-15913E4443A8}"/>
              </a:ext>
            </a:extLst>
          </p:cNvPr>
          <p:cNvSpPr txBox="1"/>
          <p:nvPr/>
        </p:nvSpPr>
        <p:spPr>
          <a:xfrm>
            <a:off x="9009831" y="2577597"/>
            <a:ext cx="18968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Outsourcing Vendor List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88A04C-39EC-B2BF-3507-5B8A54894C75}"/>
              </a:ext>
            </a:extLst>
          </p:cNvPr>
          <p:cNvSpPr txBox="1"/>
          <p:nvPr/>
        </p:nvSpPr>
        <p:spPr>
          <a:xfrm>
            <a:off x="5223464" y="2086756"/>
            <a:ext cx="25812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Execution(Action Plan/Actual)</a:t>
            </a:r>
            <a:endParaRPr lang="ko-KR" alt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5F47AE-A0C8-0B1C-A05D-97378E227A4B}"/>
              </a:ext>
            </a:extLst>
          </p:cNvPr>
          <p:cNvSpPr txBox="1"/>
          <p:nvPr/>
        </p:nvSpPr>
        <p:spPr>
          <a:xfrm>
            <a:off x="6404328" y="2391019"/>
            <a:ext cx="1318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Insourcing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57BCD5F-F75C-6827-8BF5-FA1055D6CA61}"/>
              </a:ext>
            </a:extLst>
          </p:cNvPr>
          <p:cNvSpPr txBox="1"/>
          <p:nvPr/>
        </p:nvSpPr>
        <p:spPr>
          <a:xfrm>
            <a:off x="6404328" y="2728431"/>
            <a:ext cx="1472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Outsourcing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960534-AF17-C53F-7A30-C211EEF1CE4B}"/>
              </a:ext>
            </a:extLst>
          </p:cNvPr>
          <p:cNvSpPr txBox="1"/>
          <p:nvPr/>
        </p:nvSpPr>
        <p:spPr>
          <a:xfrm>
            <a:off x="5312896" y="2575685"/>
            <a:ext cx="904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M&amp;A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2062A8-7B42-923D-A593-9999A15163EC}"/>
              </a:ext>
            </a:extLst>
          </p:cNvPr>
          <p:cNvSpPr txBox="1"/>
          <p:nvPr/>
        </p:nvSpPr>
        <p:spPr>
          <a:xfrm>
            <a:off x="4359828" y="1568600"/>
            <a:ext cx="3668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chemeClr val="bg1">
                    <a:lumMod val="75000"/>
                  </a:schemeClr>
                </a:solidFill>
              </a:rPr>
              <a:t>Policy, Process, Rule, Procedure</a:t>
            </a:r>
            <a:endParaRPr lang="ko-KR" altLang="en-US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7D1452-D777-58EE-4D8C-5F57688B9439}"/>
              </a:ext>
            </a:extLst>
          </p:cNvPr>
          <p:cNvSpPr txBox="1"/>
          <p:nvPr/>
        </p:nvSpPr>
        <p:spPr>
          <a:xfrm>
            <a:off x="2082696" y="3604611"/>
            <a:ext cx="1542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Decision Making</a:t>
            </a:r>
            <a:endParaRPr lang="ko-KR" alt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269828-6679-CFF4-CF10-0E6F8856D238}"/>
              </a:ext>
            </a:extLst>
          </p:cNvPr>
          <p:cNvSpPr txBox="1"/>
          <p:nvPr/>
        </p:nvSpPr>
        <p:spPr>
          <a:xfrm>
            <a:off x="4116535" y="3432283"/>
            <a:ext cx="18819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i="1" dirty="0"/>
              <a:t>Evaluation &amp; Reward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445B93-E467-D9ED-069D-9CA5F89F5C26}"/>
              </a:ext>
            </a:extLst>
          </p:cNvPr>
          <p:cNvSpPr txBox="1"/>
          <p:nvPr/>
        </p:nvSpPr>
        <p:spPr>
          <a:xfrm>
            <a:off x="6449646" y="3588595"/>
            <a:ext cx="1682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Assign Role &amp; Job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D643D96-B29C-BE9F-E045-921509316363}"/>
              </a:ext>
            </a:extLst>
          </p:cNvPr>
          <p:cNvSpPr txBox="1"/>
          <p:nvPr/>
        </p:nvSpPr>
        <p:spPr>
          <a:xfrm>
            <a:off x="823045" y="5428610"/>
            <a:ext cx="4796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 err="1"/>
              <a:t>암묵지</a:t>
            </a:r>
            <a:r>
              <a:rPr lang="en-US" altLang="ko-KR" sz="1400" dirty="0"/>
              <a:t>(Tacit Knowledge)-&gt;</a:t>
            </a:r>
            <a:r>
              <a:rPr lang="ko-KR" altLang="en-US" sz="1400" dirty="0"/>
              <a:t>형식지</a:t>
            </a:r>
            <a:r>
              <a:rPr lang="en-US" altLang="ko-KR" sz="1400" dirty="0"/>
              <a:t>(Explicit Knowledge)</a:t>
            </a:r>
            <a:endParaRPr lang="ko-KR" alt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4FD7D7-D652-3BF6-6730-450C044F6AEB}"/>
              </a:ext>
            </a:extLst>
          </p:cNvPr>
          <p:cNvSpPr txBox="1"/>
          <p:nvPr/>
        </p:nvSpPr>
        <p:spPr>
          <a:xfrm>
            <a:off x="5885084" y="5782553"/>
            <a:ext cx="2143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/>
              <a:t>과제</a:t>
            </a:r>
            <a:r>
              <a:rPr lang="en-US" altLang="ko-KR" sz="1400" dirty="0"/>
              <a:t>/</a:t>
            </a:r>
            <a:r>
              <a:rPr lang="ko-KR" altLang="en-US" sz="1400" dirty="0"/>
              <a:t>사업화 평가</a:t>
            </a:r>
            <a:r>
              <a:rPr lang="en-US" altLang="ko-KR" sz="1400" dirty="0"/>
              <a:t>/</a:t>
            </a:r>
            <a:r>
              <a:rPr lang="ko-KR" altLang="en-US" sz="1400" dirty="0"/>
              <a:t>보상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442063D-8B92-8D4C-C5A5-671A132C2D25}"/>
              </a:ext>
            </a:extLst>
          </p:cNvPr>
          <p:cNvSpPr/>
          <p:nvPr/>
        </p:nvSpPr>
        <p:spPr>
          <a:xfrm>
            <a:off x="1496362" y="2349180"/>
            <a:ext cx="2879825" cy="392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3C4FDBA-88CC-F4B9-6B91-59AC417A1D5A}"/>
              </a:ext>
            </a:extLst>
          </p:cNvPr>
          <p:cNvSpPr/>
          <p:nvPr/>
        </p:nvSpPr>
        <p:spPr>
          <a:xfrm>
            <a:off x="5060677" y="2040513"/>
            <a:ext cx="3252247" cy="10264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1417D5A-BEFB-98D6-91E2-DF95FA9BF558}"/>
              </a:ext>
            </a:extLst>
          </p:cNvPr>
          <p:cNvSpPr/>
          <p:nvPr/>
        </p:nvSpPr>
        <p:spPr>
          <a:xfrm>
            <a:off x="8918877" y="1823672"/>
            <a:ext cx="2073897" cy="1730238"/>
          </a:xfrm>
          <a:prstGeom prst="roundRect">
            <a:avLst>
              <a:gd name="adj" fmla="val 108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FE29665-2B5B-44DC-0FE1-C11A4702B60C}"/>
              </a:ext>
            </a:extLst>
          </p:cNvPr>
          <p:cNvSpPr/>
          <p:nvPr/>
        </p:nvSpPr>
        <p:spPr>
          <a:xfrm>
            <a:off x="2337847" y="1704975"/>
            <a:ext cx="1291059" cy="3925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2" name="화살표: 왼쪽/오른쪽 11">
            <a:extLst>
              <a:ext uri="{FF2B5EF4-FFF2-40B4-BE49-F238E27FC236}">
                <a16:creationId xmlns:a16="http://schemas.microsoft.com/office/drawing/2014/main" id="{BC92D035-9A56-BE2E-FBC4-B70B2D71EE9D}"/>
              </a:ext>
            </a:extLst>
          </p:cNvPr>
          <p:cNvSpPr/>
          <p:nvPr/>
        </p:nvSpPr>
        <p:spPr>
          <a:xfrm>
            <a:off x="8433293" y="2464153"/>
            <a:ext cx="383398" cy="227956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94E3D6D-9C5B-A3FA-D565-92B4294385CD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436463" y="2552053"/>
            <a:ext cx="596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A16C5AE-6513-A56C-2297-AE5288A4DEE4}"/>
              </a:ext>
            </a:extLst>
          </p:cNvPr>
          <p:cNvCxnSpPr>
            <a:cxnSpLocks/>
            <a:stCxn id="9" idx="3"/>
            <a:endCxn id="33" idx="1"/>
          </p:cNvCxnSpPr>
          <p:nvPr/>
        </p:nvCxnSpPr>
        <p:spPr>
          <a:xfrm>
            <a:off x="4184573" y="2552053"/>
            <a:ext cx="876104" cy="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E344667B-5260-004D-1FD8-9421E691E1B7}"/>
              </a:ext>
            </a:extLst>
          </p:cNvPr>
          <p:cNvSpPr/>
          <p:nvPr/>
        </p:nvSpPr>
        <p:spPr>
          <a:xfrm>
            <a:off x="2737318" y="2187406"/>
            <a:ext cx="458369" cy="1191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05E17CD-25C9-F153-9FCF-08D990503401}"/>
              </a:ext>
            </a:extLst>
          </p:cNvPr>
          <p:cNvCxnSpPr>
            <a:cxnSpLocks/>
            <a:stCxn id="33" idx="2"/>
            <a:endCxn id="3" idx="2"/>
          </p:cNvCxnSpPr>
          <p:nvPr/>
        </p:nvCxnSpPr>
        <p:spPr>
          <a:xfrm rot="5400000" flipH="1">
            <a:off x="4648887" y="1029072"/>
            <a:ext cx="325301" cy="3750526"/>
          </a:xfrm>
          <a:prstGeom prst="bentConnector3">
            <a:avLst>
              <a:gd name="adj1" fmla="val -702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CE77AC5A-2C72-D3AB-30AD-5310EBDF6BDB}"/>
              </a:ext>
            </a:extLst>
          </p:cNvPr>
          <p:cNvCxnSpPr/>
          <p:nvPr/>
        </p:nvCxnSpPr>
        <p:spPr>
          <a:xfrm>
            <a:off x="9660511" y="3321176"/>
            <a:ext cx="520566" cy="0"/>
          </a:xfrm>
          <a:prstGeom prst="line">
            <a:avLst/>
          </a:prstGeom>
          <a:ln w="762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4E7B663-B747-F934-2B9A-16A556CB5133}"/>
              </a:ext>
            </a:extLst>
          </p:cNvPr>
          <p:cNvSpPr txBox="1"/>
          <p:nvPr/>
        </p:nvSpPr>
        <p:spPr>
          <a:xfrm>
            <a:off x="823045" y="5785237"/>
            <a:ext cx="2752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 Intelligence; Risk/Opportunity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0D9356D-1519-B7B7-6CF9-601A2B8D5418}"/>
              </a:ext>
            </a:extLst>
          </p:cNvPr>
          <p:cNvSpPr txBox="1"/>
          <p:nvPr/>
        </p:nvSpPr>
        <p:spPr>
          <a:xfrm>
            <a:off x="5885084" y="5434597"/>
            <a:ext cx="1374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 MZ</a:t>
            </a:r>
            <a:r>
              <a:rPr lang="ko-KR" altLang="en-US" sz="1400" dirty="0"/>
              <a:t>세대 관리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CB333B5-E5BD-F36E-7894-847C40A3987D}"/>
              </a:ext>
            </a:extLst>
          </p:cNvPr>
          <p:cNvCxnSpPr>
            <a:stCxn id="20" idx="0"/>
            <a:endCxn id="19" idx="2"/>
          </p:cNvCxnSpPr>
          <p:nvPr/>
        </p:nvCxnSpPr>
        <p:spPr>
          <a:xfrm flipV="1">
            <a:off x="5090508" y="4501015"/>
            <a:ext cx="2206442" cy="290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9EAF686-C9D6-D184-3E76-E15BFB9BFC5D}"/>
              </a:ext>
            </a:extLst>
          </p:cNvPr>
          <p:cNvCxnSpPr>
            <a:stCxn id="20" idx="0"/>
            <a:endCxn id="18" idx="2"/>
          </p:cNvCxnSpPr>
          <p:nvPr/>
        </p:nvCxnSpPr>
        <p:spPr>
          <a:xfrm flipH="1" flipV="1">
            <a:off x="2854134" y="4501015"/>
            <a:ext cx="2236374" cy="290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892D322-4BF7-990C-86F5-FC33462A2A3D}"/>
              </a:ext>
            </a:extLst>
          </p:cNvPr>
          <p:cNvCxnSpPr>
            <a:cxnSpLocks/>
            <a:stCxn id="18" idx="0"/>
            <a:endCxn id="28" idx="2"/>
          </p:cNvCxnSpPr>
          <p:nvPr/>
        </p:nvCxnSpPr>
        <p:spPr>
          <a:xfrm flipH="1" flipV="1">
            <a:off x="2853901" y="3912388"/>
            <a:ext cx="233" cy="280850"/>
          </a:xfrm>
          <a:prstGeom prst="straightConnector1">
            <a:avLst/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9F58A0F-6A11-05AA-8C06-55D01B6B9C59}"/>
              </a:ext>
            </a:extLst>
          </p:cNvPr>
          <p:cNvCxnSpPr>
            <a:stCxn id="19" idx="0"/>
            <a:endCxn id="30" idx="2"/>
          </p:cNvCxnSpPr>
          <p:nvPr/>
        </p:nvCxnSpPr>
        <p:spPr>
          <a:xfrm flipH="1" flipV="1">
            <a:off x="7290966" y="3896372"/>
            <a:ext cx="5984" cy="296866"/>
          </a:xfrm>
          <a:prstGeom prst="straightConnector1">
            <a:avLst/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A5C9A5B-BDF9-9F53-8763-55B084267475}"/>
              </a:ext>
            </a:extLst>
          </p:cNvPr>
          <p:cNvCxnSpPr>
            <a:cxnSpLocks/>
            <a:stCxn id="20" idx="0"/>
            <a:endCxn id="29" idx="2"/>
          </p:cNvCxnSpPr>
          <p:nvPr/>
        </p:nvCxnSpPr>
        <p:spPr>
          <a:xfrm flipH="1" flipV="1">
            <a:off x="5057498" y="3740060"/>
            <a:ext cx="33010" cy="1051879"/>
          </a:xfrm>
          <a:prstGeom prst="straightConnector1">
            <a:avLst/>
          </a:prstGeom>
          <a:ln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44EF23FA-54A3-BE1D-26E8-F13CDFC2B44C}"/>
              </a:ext>
            </a:extLst>
          </p:cNvPr>
          <p:cNvSpPr txBox="1"/>
          <p:nvPr/>
        </p:nvSpPr>
        <p:spPr>
          <a:xfrm>
            <a:off x="8573761" y="5428610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** </a:t>
            </a:r>
            <a:r>
              <a:rPr lang="ko-KR" altLang="en-US" sz="1400" dirty="0"/>
              <a:t>사례 </a:t>
            </a:r>
            <a:r>
              <a:rPr lang="en-US" altLang="ko-KR" sz="1400" dirty="0"/>
              <a:t>; Check List </a:t>
            </a:r>
            <a:r>
              <a:rPr lang="ko-KR" altLang="en-US" sz="1400" dirty="0"/>
              <a:t>관리</a:t>
            </a:r>
            <a:endParaRPr lang="en-US" altLang="ko-KR" sz="1400" dirty="0"/>
          </a:p>
          <a:p>
            <a:pPr marL="228600" indent="-228600"/>
            <a:r>
              <a:rPr lang="en-US" altLang="ko-KR" sz="1400" dirty="0"/>
              <a:t>   </a:t>
            </a:r>
            <a:r>
              <a:rPr lang="en-US" altLang="ko-KR" sz="1200" dirty="0"/>
              <a:t>(30</a:t>
            </a:r>
            <a:r>
              <a:rPr lang="ko-KR" altLang="en-US" sz="1200" dirty="0"/>
              <a:t>점</a:t>
            </a:r>
            <a:r>
              <a:rPr lang="en-US" altLang="ko-KR" sz="1200" dirty="0"/>
              <a:t>/70</a:t>
            </a:r>
            <a:r>
              <a:rPr lang="ko-KR" altLang="en-US" sz="1200" dirty="0"/>
              <a:t>점</a:t>
            </a:r>
            <a:r>
              <a:rPr lang="en-US" altLang="ko-KR" sz="1200" dirty="0"/>
              <a:t>, </a:t>
            </a:r>
            <a:r>
              <a:rPr lang="ko-KR" altLang="en-US" sz="1200" dirty="0"/>
              <a:t>근무시간</a:t>
            </a:r>
            <a:r>
              <a:rPr lang="en-US" altLang="ko-KR" sz="1200" dirty="0"/>
              <a:t>/</a:t>
            </a:r>
            <a:r>
              <a:rPr lang="ko-KR" altLang="en-US" sz="1200" dirty="0"/>
              <a:t>생산성</a:t>
            </a:r>
            <a:r>
              <a:rPr lang="en-US" altLang="ko-KR" sz="1200" dirty="0"/>
              <a:t>, </a:t>
            </a:r>
            <a:r>
              <a:rPr lang="ko-KR" altLang="en-US" sz="1200" dirty="0"/>
              <a:t>워라밸</a:t>
            </a:r>
            <a:r>
              <a:rPr lang="en-US" altLang="ko-KR" sz="1200" dirty="0"/>
              <a:t>/</a:t>
            </a:r>
            <a:r>
              <a:rPr lang="ko-KR" altLang="en-US" sz="1200" dirty="0"/>
              <a:t>전문성</a:t>
            </a:r>
            <a:r>
              <a:rPr lang="en-US" altLang="ko-KR" sz="1200" dirty="0"/>
              <a:t>, </a:t>
            </a:r>
            <a:r>
              <a:rPr lang="ko-KR" altLang="en-US" sz="1200" dirty="0"/>
              <a:t>지식축적</a:t>
            </a:r>
            <a:r>
              <a:rPr lang="en-US" altLang="ko-KR" sz="1200" dirty="0"/>
              <a:t>)</a:t>
            </a:r>
            <a:endParaRPr lang="ko-KR" altLang="en-US" sz="1400" dirty="0"/>
          </a:p>
        </p:txBody>
      </p:sp>
      <p:sp>
        <p:nvSpPr>
          <p:cNvPr id="42" name="실행 단추: 앞으로 또는 다음으로 이동 41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92672A2A-7BDB-E9E9-070C-DB685C4D3DE6}"/>
              </a:ext>
            </a:extLst>
          </p:cNvPr>
          <p:cNvSpPr/>
          <p:nvPr/>
        </p:nvSpPr>
        <p:spPr>
          <a:xfrm>
            <a:off x="10577105" y="669305"/>
            <a:ext cx="820132" cy="575035"/>
          </a:xfrm>
          <a:prstGeom prst="actionButtonForwardNex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D538C1C-3975-AE93-5C67-4F244A035EC3}"/>
              </a:ext>
            </a:extLst>
          </p:cNvPr>
          <p:cNvSpPr/>
          <p:nvPr/>
        </p:nvSpPr>
        <p:spPr>
          <a:xfrm>
            <a:off x="823045" y="1447692"/>
            <a:ext cx="10684400" cy="3705333"/>
          </a:xfrm>
          <a:prstGeom prst="roundRect">
            <a:avLst>
              <a:gd name="adj" fmla="val 6656"/>
            </a:avLst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607572-2395-6673-3BB3-2E1466FF214A}"/>
              </a:ext>
            </a:extLst>
          </p:cNvPr>
          <p:cNvSpPr txBox="1"/>
          <p:nvPr/>
        </p:nvSpPr>
        <p:spPr>
          <a:xfrm>
            <a:off x="0" y="179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지난 </a:t>
            </a:r>
            <a:r>
              <a:rPr lang="ko-KR" altLang="en-US" dirty="0" err="1"/>
              <a:t>회차</a:t>
            </a:r>
            <a:r>
              <a:rPr lang="ko-KR" altLang="en-US" dirty="0"/>
              <a:t> 자료</a:t>
            </a:r>
          </a:p>
        </p:txBody>
      </p:sp>
    </p:spTree>
    <p:extLst>
      <p:ext uri="{BB962C8B-B14F-4D97-AF65-F5344CB8AC3E}">
        <p14:creationId xmlns:p14="http://schemas.microsoft.com/office/powerpoint/2010/main" val="3381642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5BB9E3-2F30-C8FB-B5F0-CA490886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54CAB-472E-EFC9-105B-1C0C5D6CDBDC}"/>
              </a:ext>
            </a:extLst>
          </p:cNvPr>
          <p:cNvSpPr txBox="1"/>
          <p:nvPr/>
        </p:nvSpPr>
        <p:spPr>
          <a:xfrm>
            <a:off x="1724725" y="1613548"/>
            <a:ext cx="49961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Project Definition in</a:t>
            </a:r>
            <a:r>
              <a:rPr lang="ko-KR" altLang="en-US" sz="1600" dirty="0"/>
              <a:t> </a:t>
            </a:r>
            <a:r>
              <a:rPr lang="en-US" altLang="ko-KR" sz="1600" dirty="0"/>
              <a:t>PMI ; Temporary &amp; Unique </a:t>
            </a:r>
            <a:endParaRPr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791DCF-1122-E9ED-DD57-39976E57148B}"/>
              </a:ext>
            </a:extLst>
          </p:cNvPr>
          <p:cNvSpPr txBox="1"/>
          <p:nvPr/>
        </p:nvSpPr>
        <p:spPr>
          <a:xfrm>
            <a:off x="647914" y="656174"/>
            <a:ext cx="4967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Basic</a:t>
            </a:r>
            <a:r>
              <a:rPr lang="ko-KR" altLang="en-US" sz="2400" dirty="0"/>
              <a:t> </a:t>
            </a:r>
            <a:r>
              <a:rPr lang="en-US" altLang="ko-KR" sz="2400" dirty="0"/>
              <a:t>Understanding</a:t>
            </a:r>
            <a:r>
              <a:rPr lang="ko-KR" altLang="en-US" sz="2400" dirty="0"/>
              <a:t> </a:t>
            </a:r>
            <a:r>
              <a:rPr lang="en-US" altLang="ko-KR" sz="2400" dirty="0"/>
              <a:t>;</a:t>
            </a:r>
            <a:r>
              <a:rPr lang="ko-KR" altLang="en-US" sz="2400" dirty="0"/>
              <a:t> </a:t>
            </a:r>
            <a:r>
              <a:rPr lang="en-US" altLang="ko-KR" sz="1600" dirty="0"/>
              <a:t>R&amp;D Project </a:t>
            </a:r>
            <a:r>
              <a:rPr lang="ko-KR" altLang="en-US" sz="1600" dirty="0"/>
              <a:t>속성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79722C-AC6D-6AEE-8C59-D663CFA9C870}"/>
              </a:ext>
            </a:extLst>
          </p:cNvPr>
          <p:cNvSpPr txBox="1"/>
          <p:nvPr/>
        </p:nvSpPr>
        <p:spPr>
          <a:xfrm>
            <a:off x="2584838" y="2800606"/>
            <a:ext cx="4305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Routine Work(Target) vs</a:t>
            </a:r>
            <a:r>
              <a:rPr lang="ko-KR" altLang="en-US" sz="1400" dirty="0"/>
              <a:t> </a:t>
            </a:r>
            <a:r>
              <a:rPr lang="en-US" altLang="ko-KR" sz="1400" dirty="0"/>
              <a:t>Project(Plan/Schedule)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6131A1-AC55-04BC-AB80-03CE2786ECB9}"/>
              </a:ext>
            </a:extLst>
          </p:cNvPr>
          <p:cNvSpPr txBox="1"/>
          <p:nvPr/>
        </p:nvSpPr>
        <p:spPr>
          <a:xfrm>
            <a:off x="1724725" y="2258623"/>
            <a:ext cx="2002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Project Attribute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5C16B-E7CE-80E6-0C10-0C82BC7F816C}"/>
              </a:ext>
            </a:extLst>
          </p:cNvPr>
          <p:cNvSpPr txBox="1"/>
          <p:nvPr/>
        </p:nvSpPr>
        <p:spPr>
          <a:xfrm>
            <a:off x="2584838" y="3233424"/>
            <a:ext cx="764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수주형</a:t>
            </a:r>
            <a:r>
              <a:rPr lang="en-US" altLang="ko-KR" sz="1400" dirty="0"/>
              <a:t>(</a:t>
            </a:r>
            <a:r>
              <a:rPr lang="ko-KR" altLang="en-US" sz="1400" dirty="0"/>
              <a:t>건설</a:t>
            </a:r>
            <a:r>
              <a:rPr lang="en-US" altLang="ko-KR" sz="1400" dirty="0"/>
              <a:t>, </a:t>
            </a:r>
            <a:r>
              <a:rPr lang="ko-KR" altLang="en-US" sz="1400" dirty="0"/>
              <a:t>조선 </a:t>
            </a:r>
            <a:r>
              <a:rPr lang="en-US" altLang="ko-KR" sz="1400" dirty="0"/>
              <a:t>; QCD) Project vs</a:t>
            </a:r>
            <a:r>
              <a:rPr lang="ko-KR" altLang="en-US" sz="1400" dirty="0"/>
              <a:t> </a:t>
            </a:r>
            <a:r>
              <a:rPr lang="en-US" altLang="ko-KR" sz="1400" dirty="0"/>
              <a:t>R&amp;D(Outcome; Product/Technology/Service) Project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6E80D0-2E7A-531D-8C1D-C1230C8AA4B9}"/>
              </a:ext>
            </a:extLst>
          </p:cNvPr>
          <p:cNvSpPr txBox="1"/>
          <p:nvPr/>
        </p:nvSpPr>
        <p:spPr>
          <a:xfrm>
            <a:off x="2584838" y="3668497"/>
            <a:ext cx="38171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Research Project vs</a:t>
            </a:r>
            <a:r>
              <a:rPr lang="ko-KR" altLang="en-US" sz="1400" dirty="0"/>
              <a:t> </a:t>
            </a:r>
            <a:r>
              <a:rPr lang="en-US" altLang="ko-KR" sz="1400" dirty="0"/>
              <a:t>Development Project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26F920-35F9-22D4-192A-2288F9167AE0}"/>
              </a:ext>
            </a:extLst>
          </p:cNvPr>
          <p:cNvSpPr txBox="1"/>
          <p:nvPr/>
        </p:nvSpPr>
        <p:spPr>
          <a:xfrm>
            <a:off x="2584838" y="4101585"/>
            <a:ext cx="42941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규모</a:t>
            </a:r>
            <a:r>
              <a:rPr lang="en-US" altLang="ko-KR" sz="1400" dirty="0"/>
              <a:t>(</a:t>
            </a:r>
            <a:r>
              <a:rPr lang="ko-KR" altLang="en-US" sz="1400" dirty="0"/>
              <a:t>참여인력</a:t>
            </a:r>
            <a:r>
              <a:rPr lang="en-US" altLang="ko-KR" sz="1400" dirty="0"/>
              <a:t>/</a:t>
            </a:r>
            <a:r>
              <a:rPr lang="ko-KR" altLang="en-US" sz="1400" dirty="0"/>
              <a:t>기간</a:t>
            </a:r>
            <a:r>
              <a:rPr lang="en-US" altLang="ko-KR" sz="1400" dirty="0"/>
              <a:t>, Full/Part Time, </a:t>
            </a:r>
            <a:r>
              <a:rPr lang="ko-KR" altLang="en-US" sz="1400" dirty="0"/>
              <a:t>전문</a:t>
            </a:r>
            <a:r>
              <a:rPr lang="en-US" altLang="ko-KR" sz="1400" dirty="0"/>
              <a:t> PCM) 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5F920E-F35C-2E9E-A717-5ED5C0A8D7EB}"/>
              </a:ext>
            </a:extLst>
          </p:cNvPr>
          <p:cNvSpPr txBox="1"/>
          <p:nvPr/>
        </p:nvSpPr>
        <p:spPr>
          <a:xfrm>
            <a:off x="2584838" y="5512524"/>
            <a:ext cx="66410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Strategy,</a:t>
            </a:r>
            <a:r>
              <a:rPr lang="ko-KR" altLang="en-US" sz="1400" dirty="0"/>
              <a:t> </a:t>
            </a:r>
            <a:r>
              <a:rPr lang="en-US" altLang="ko-KR" sz="1400" dirty="0"/>
              <a:t>PRM,</a:t>
            </a:r>
            <a:r>
              <a:rPr lang="ko-KR" altLang="en-US" sz="1400" dirty="0"/>
              <a:t> </a:t>
            </a:r>
            <a:r>
              <a:rPr lang="en-US" altLang="ko-KR" sz="1400" dirty="0"/>
              <a:t>TRM</a:t>
            </a:r>
            <a:r>
              <a:rPr lang="ko-KR" altLang="en-US" sz="1400" dirty="0"/>
              <a:t>과의 </a:t>
            </a:r>
            <a:r>
              <a:rPr lang="en-US" altLang="ko-KR" sz="1400" dirty="0"/>
              <a:t>Alignment , Project Hierarchy (Level, </a:t>
            </a:r>
            <a:r>
              <a:rPr lang="ko-KR" altLang="en-US" sz="1400" dirty="0"/>
              <a:t>년차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etc</a:t>
            </a:r>
            <a:r>
              <a:rPr lang="en-US" altLang="ko-KR" sz="1400" dirty="0"/>
              <a:t>), …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894DF5-6923-CD99-774A-96EA6C3BCDD0}"/>
              </a:ext>
            </a:extLst>
          </p:cNvPr>
          <p:cNvSpPr txBox="1"/>
          <p:nvPr/>
        </p:nvSpPr>
        <p:spPr>
          <a:xfrm>
            <a:off x="1724725" y="4697164"/>
            <a:ext cx="1626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R&amp;D Project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C89775-ED4C-DECE-7C58-30A60E4C5403}"/>
              </a:ext>
            </a:extLst>
          </p:cNvPr>
          <p:cNvSpPr txBox="1"/>
          <p:nvPr/>
        </p:nvSpPr>
        <p:spPr>
          <a:xfrm>
            <a:off x="2584838" y="5125209"/>
            <a:ext cx="6118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유형 </a:t>
            </a:r>
            <a:r>
              <a:rPr lang="en-US" altLang="ko-KR" sz="1400" dirty="0"/>
              <a:t>; Research, Development, Feasibility, Outsourcing, M&amp;A, X&amp;D</a:t>
            </a:r>
            <a:r>
              <a:rPr lang="ko-KR" altLang="en-US" sz="1400" dirty="0"/>
              <a:t> </a:t>
            </a:r>
            <a:r>
              <a:rPr lang="en-US" altLang="ko-KR" sz="1400" dirty="0"/>
              <a:t>…</a:t>
            </a:r>
            <a:endParaRPr lang="ko-KR" alt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9FA0BA-16E3-4FA9-6A32-91635A65C1FB}"/>
              </a:ext>
            </a:extLst>
          </p:cNvPr>
          <p:cNvSpPr txBox="1"/>
          <p:nvPr/>
        </p:nvSpPr>
        <p:spPr>
          <a:xfrm>
            <a:off x="0" y="179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지난 </a:t>
            </a:r>
            <a:r>
              <a:rPr lang="ko-KR" altLang="en-US" dirty="0" err="1"/>
              <a:t>회차</a:t>
            </a:r>
            <a:r>
              <a:rPr lang="ko-KR" altLang="en-US" dirty="0"/>
              <a:t> 자료</a:t>
            </a:r>
          </a:p>
        </p:txBody>
      </p:sp>
    </p:spTree>
    <p:extLst>
      <p:ext uri="{BB962C8B-B14F-4D97-AF65-F5344CB8AC3E}">
        <p14:creationId xmlns:p14="http://schemas.microsoft.com/office/powerpoint/2010/main" val="2278773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5BB9E3-2F30-C8FB-B5F0-CA490886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54CAB-472E-EFC9-105B-1C0C5D6CDBDC}"/>
              </a:ext>
            </a:extLst>
          </p:cNvPr>
          <p:cNvSpPr txBox="1"/>
          <p:nvPr/>
        </p:nvSpPr>
        <p:spPr>
          <a:xfrm>
            <a:off x="1140264" y="4328460"/>
            <a:ext cx="25617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Project </a:t>
            </a:r>
            <a:r>
              <a:rPr lang="ko-KR" altLang="en-US" sz="1600" dirty="0"/>
              <a:t>관리 </a:t>
            </a:r>
            <a:r>
              <a:rPr lang="en-US" altLang="ko-KR" sz="1600" dirty="0"/>
              <a:t>IT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79722C-AC6D-6AEE-8C59-D663CFA9C870}"/>
              </a:ext>
            </a:extLst>
          </p:cNvPr>
          <p:cNvSpPr txBox="1"/>
          <p:nvPr/>
        </p:nvSpPr>
        <p:spPr>
          <a:xfrm>
            <a:off x="1869748" y="1820217"/>
            <a:ext cx="6985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전략 </a:t>
            </a:r>
            <a:r>
              <a:rPr lang="en-US" altLang="ko-KR" sz="1400" dirty="0"/>
              <a:t>Level ; Risk &amp; Return, Hierarchy(Strategy/PRM/TRM,..), Portfolio Analysis, ….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6131A1-AC55-04BC-AB80-03CE2786ECB9}"/>
              </a:ext>
            </a:extLst>
          </p:cNvPr>
          <p:cNvSpPr txBox="1"/>
          <p:nvPr/>
        </p:nvSpPr>
        <p:spPr>
          <a:xfrm>
            <a:off x="1140264" y="1410212"/>
            <a:ext cx="20781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Project </a:t>
            </a:r>
            <a:r>
              <a:rPr lang="ko-KR" altLang="en-US" sz="1600" dirty="0"/>
              <a:t>관리</a:t>
            </a:r>
            <a:r>
              <a:rPr lang="en-US" altLang="ko-KR" sz="1600" dirty="0"/>
              <a:t> </a:t>
            </a:r>
            <a:r>
              <a:rPr lang="ko-KR" altLang="en-US" sz="1600" dirty="0"/>
              <a:t>항목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98FD30-9805-3BC4-15B1-47AC05DE2A4B}"/>
              </a:ext>
            </a:extLst>
          </p:cNvPr>
          <p:cNvSpPr txBox="1"/>
          <p:nvPr/>
        </p:nvSpPr>
        <p:spPr>
          <a:xfrm>
            <a:off x="1869748" y="2182795"/>
            <a:ext cx="41355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Project Level</a:t>
            </a:r>
            <a:r>
              <a:rPr lang="ko-KR" altLang="en-US" sz="1400" dirty="0"/>
              <a:t> </a:t>
            </a:r>
            <a:r>
              <a:rPr lang="en-US" altLang="ko-KR" sz="1400" dirty="0"/>
              <a:t>; </a:t>
            </a:r>
            <a:r>
              <a:rPr lang="ko-KR" altLang="en-US" sz="1400" dirty="0"/>
              <a:t>일정</a:t>
            </a:r>
            <a:r>
              <a:rPr lang="en-US" altLang="ko-KR" sz="1400" dirty="0"/>
              <a:t>, </a:t>
            </a:r>
            <a:r>
              <a:rPr lang="ko-KR" altLang="en-US" sz="1400" dirty="0"/>
              <a:t>연구비</a:t>
            </a:r>
            <a:r>
              <a:rPr lang="en-US" altLang="ko-KR" sz="1400" dirty="0"/>
              <a:t>, </a:t>
            </a:r>
            <a:r>
              <a:rPr lang="ko-KR" altLang="en-US" sz="1400" dirty="0"/>
              <a:t>인력</a:t>
            </a:r>
            <a:r>
              <a:rPr lang="en-US" altLang="ko-KR" sz="1400" dirty="0"/>
              <a:t>, </a:t>
            </a:r>
            <a:r>
              <a:rPr lang="ko-KR" altLang="en-US" sz="1400" dirty="0"/>
              <a:t>산출물</a:t>
            </a:r>
            <a:r>
              <a:rPr lang="en-US" altLang="ko-KR" sz="1400" dirty="0"/>
              <a:t>, … 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DA741C-ECC2-3454-D39C-CFE6BDDBA0FE}"/>
              </a:ext>
            </a:extLst>
          </p:cNvPr>
          <p:cNvSpPr txBox="1"/>
          <p:nvPr/>
        </p:nvSpPr>
        <p:spPr>
          <a:xfrm>
            <a:off x="1854399" y="3058938"/>
            <a:ext cx="7975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일정</a:t>
            </a:r>
            <a:r>
              <a:rPr lang="en-US" altLang="ko-KR" sz="1400" dirty="0"/>
              <a:t>(Time) ; Gantt/Bar Chart, PERT/CPM,</a:t>
            </a:r>
            <a:r>
              <a:rPr lang="ko-KR" altLang="en-US" sz="1400" dirty="0"/>
              <a:t> </a:t>
            </a:r>
            <a:r>
              <a:rPr lang="en-US" altLang="ko-KR" sz="1400" dirty="0"/>
              <a:t>Milestone, Check List, Activity Hierarchy, Visits ..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A2CC38-0FEA-0DC6-80F2-F6E77492EDD3}"/>
              </a:ext>
            </a:extLst>
          </p:cNvPr>
          <p:cNvSpPr txBox="1"/>
          <p:nvPr/>
        </p:nvSpPr>
        <p:spPr>
          <a:xfrm>
            <a:off x="1140264" y="2613827"/>
            <a:ext cx="2222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600" dirty="0"/>
              <a:t>Project </a:t>
            </a:r>
            <a:r>
              <a:rPr lang="ko-KR" altLang="en-US" sz="1600" dirty="0"/>
              <a:t>관리</a:t>
            </a:r>
            <a:r>
              <a:rPr lang="en-US" altLang="ko-KR" sz="1600" dirty="0"/>
              <a:t> </a:t>
            </a:r>
            <a:r>
              <a:rPr lang="ko-KR" altLang="en-US" sz="1600" dirty="0"/>
              <a:t>기술</a:t>
            </a:r>
            <a:r>
              <a:rPr lang="en-US" altLang="ko-KR" sz="1600" dirty="0"/>
              <a:t> 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B14422-4498-42CF-D89D-E8CF20A89C24}"/>
              </a:ext>
            </a:extLst>
          </p:cNvPr>
          <p:cNvSpPr txBox="1"/>
          <p:nvPr/>
        </p:nvSpPr>
        <p:spPr>
          <a:xfrm>
            <a:off x="1854399" y="3473272"/>
            <a:ext cx="95237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비용</a:t>
            </a:r>
            <a:r>
              <a:rPr lang="en-US" altLang="ko-KR" sz="1400" dirty="0"/>
              <a:t>(Cost) ; None, Plan – Lump Sum, </a:t>
            </a:r>
            <a:r>
              <a:rPr lang="ko-KR" altLang="en-US" sz="1400" dirty="0"/>
              <a:t>비목별</a:t>
            </a:r>
            <a:r>
              <a:rPr lang="en-US" altLang="ko-KR" sz="1400" dirty="0"/>
              <a:t>, </a:t>
            </a:r>
            <a:r>
              <a:rPr lang="ko-KR" altLang="en-US" sz="1400" dirty="0"/>
              <a:t>기간별</a:t>
            </a:r>
            <a:r>
              <a:rPr lang="en-US" altLang="ko-KR" sz="1400" dirty="0"/>
              <a:t>/</a:t>
            </a:r>
            <a:r>
              <a:rPr lang="ko-KR" altLang="en-US" sz="1400" dirty="0"/>
              <a:t>비목별</a:t>
            </a:r>
            <a:r>
              <a:rPr lang="en-US" altLang="ko-KR" sz="1400" dirty="0"/>
              <a:t>, Actual</a:t>
            </a:r>
            <a:r>
              <a:rPr lang="ko-KR" altLang="en-US" sz="1400" dirty="0"/>
              <a:t> </a:t>
            </a:r>
            <a:r>
              <a:rPr lang="en-US" altLang="ko-KR" sz="1400" dirty="0"/>
              <a:t>– </a:t>
            </a:r>
            <a:r>
              <a:rPr lang="ko-KR" altLang="en-US" sz="1400" dirty="0"/>
              <a:t>회계 </a:t>
            </a:r>
            <a:r>
              <a:rPr lang="en-US" altLang="ko-KR" sz="1400" dirty="0"/>
              <a:t>Data I/F(</a:t>
            </a:r>
            <a:r>
              <a:rPr lang="ko-KR" altLang="en-US" sz="1400" dirty="0"/>
              <a:t> 회계</a:t>
            </a:r>
            <a:r>
              <a:rPr lang="en-US" altLang="ko-KR" sz="1400" dirty="0"/>
              <a:t>/</a:t>
            </a:r>
            <a:r>
              <a:rPr lang="ko-KR" altLang="en-US" sz="1400" dirty="0"/>
              <a:t>연구 비목 </a:t>
            </a:r>
            <a:r>
              <a:rPr lang="en-US" altLang="ko-KR" sz="1400" dirty="0"/>
              <a:t>Index)..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1E6C9-C807-C32A-3EC3-548BBC8602F7}"/>
              </a:ext>
            </a:extLst>
          </p:cNvPr>
          <p:cNvSpPr txBox="1"/>
          <p:nvPr/>
        </p:nvSpPr>
        <p:spPr>
          <a:xfrm>
            <a:off x="1854399" y="3858047"/>
            <a:ext cx="65950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인력</a:t>
            </a:r>
            <a:r>
              <a:rPr lang="en-US" altLang="ko-KR" sz="1400" dirty="0"/>
              <a:t>(Manpower) ; </a:t>
            </a:r>
            <a:r>
              <a:rPr lang="ko-KR" altLang="en-US" sz="1400" dirty="0"/>
              <a:t>참여자</a:t>
            </a:r>
            <a:r>
              <a:rPr lang="en-US" altLang="ko-KR" sz="1400" dirty="0"/>
              <a:t>, From ~ to, Weight/</a:t>
            </a:r>
            <a:r>
              <a:rPr lang="ko-KR" altLang="en-US" sz="1400" dirty="0"/>
              <a:t>기간</a:t>
            </a:r>
            <a:r>
              <a:rPr lang="en-US" altLang="ko-KR" sz="1400" dirty="0"/>
              <a:t>, </a:t>
            </a:r>
            <a:r>
              <a:rPr lang="ko-KR" altLang="en-US" sz="1400" dirty="0"/>
              <a:t>계획</a:t>
            </a:r>
            <a:r>
              <a:rPr lang="en-US" altLang="ko-KR" sz="1400" dirty="0"/>
              <a:t>/</a:t>
            </a:r>
            <a:r>
              <a:rPr lang="ko-KR" altLang="en-US" sz="1400" dirty="0"/>
              <a:t>실적 </a:t>
            </a:r>
            <a:r>
              <a:rPr lang="en-US" altLang="ko-KR" sz="1400" dirty="0"/>
              <a:t>; MH, MM, ..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E216DF-A8A4-9719-579B-E3F8B0F76D70}"/>
              </a:ext>
            </a:extLst>
          </p:cNvPr>
          <p:cNvSpPr txBox="1"/>
          <p:nvPr/>
        </p:nvSpPr>
        <p:spPr>
          <a:xfrm>
            <a:off x="1854398" y="4773667"/>
            <a:ext cx="82982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Tool #1 ; MS-Project, P3(Primavera Project Planner), Artemis – Project </a:t>
            </a:r>
            <a:r>
              <a:rPr lang="ko-KR" altLang="en-US" sz="1400" dirty="0"/>
              <a:t>관리</a:t>
            </a:r>
            <a:r>
              <a:rPr lang="en-US" altLang="ko-KR" sz="1400" dirty="0"/>
              <a:t>, Scheduler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25600-6780-BEAD-C976-D30CA39C0AFC}"/>
              </a:ext>
            </a:extLst>
          </p:cNvPr>
          <p:cNvSpPr txBox="1"/>
          <p:nvPr/>
        </p:nvSpPr>
        <p:spPr>
          <a:xfrm>
            <a:off x="1816242" y="5549074"/>
            <a:ext cx="86281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Package ; PMS(Project Mgmt System), PLM(Project Lifecycle Mgmt), KMS(Knowledge Mgmt System)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42D6A8-8E19-8366-7E71-FC6F3A0E41EF}"/>
              </a:ext>
            </a:extLst>
          </p:cNvPr>
          <p:cNvSpPr txBox="1"/>
          <p:nvPr/>
        </p:nvSpPr>
        <p:spPr>
          <a:xfrm>
            <a:off x="1854398" y="5178493"/>
            <a:ext cx="88230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1400" dirty="0"/>
              <a:t>Tool #2 ; ERP(Enterprise Resource Planning), MIS(Mgmt Information System), G/W – </a:t>
            </a:r>
            <a:r>
              <a:rPr lang="ko-KR" altLang="en-US" sz="1400" dirty="0"/>
              <a:t>기업 필수기능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039DC7-EBA0-687E-C146-AD593188AD50}"/>
              </a:ext>
            </a:extLst>
          </p:cNvPr>
          <p:cNvSpPr txBox="1"/>
          <p:nvPr/>
        </p:nvSpPr>
        <p:spPr>
          <a:xfrm>
            <a:off x="1816242" y="5963504"/>
            <a:ext cx="86281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sz="1400" dirty="0"/>
              <a:t>무형의</a:t>
            </a:r>
            <a:r>
              <a:rPr lang="en-US" altLang="ko-KR" sz="1400" dirty="0"/>
              <a:t> </a:t>
            </a:r>
            <a:r>
              <a:rPr lang="ko-KR" altLang="en-US" sz="1400" dirty="0"/>
              <a:t>업무 관리 </a:t>
            </a:r>
            <a:r>
              <a:rPr lang="en-US" altLang="ko-KR" sz="1400" dirty="0"/>
              <a:t>– </a:t>
            </a:r>
            <a:r>
              <a:rPr lang="ko-KR" altLang="en-US" sz="1400" dirty="0"/>
              <a:t>기업의 방향성 관리</a:t>
            </a:r>
            <a:r>
              <a:rPr lang="en-US" altLang="ko-KR" sz="1400" dirty="0"/>
              <a:t> ; </a:t>
            </a:r>
            <a:r>
              <a:rPr lang="ko-KR" altLang="en-US" sz="1400" dirty="0"/>
              <a:t>전략</a:t>
            </a:r>
            <a:r>
              <a:rPr lang="en-US" altLang="ko-KR" sz="1400" dirty="0"/>
              <a:t>, Project, Task, … </a:t>
            </a:r>
            <a:r>
              <a:rPr lang="ko-KR" altLang="en-US" sz="1400" dirty="0"/>
              <a:t>영업</a:t>
            </a:r>
            <a:r>
              <a:rPr lang="en-US" altLang="ko-KR" sz="1400" dirty="0"/>
              <a:t>, M&amp;A, </a:t>
            </a:r>
            <a:r>
              <a:rPr lang="ko-KR" altLang="en-US" sz="1400" dirty="0"/>
              <a:t>신시장 개척</a:t>
            </a:r>
            <a:r>
              <a:rPr lang="en-US" altLang="ko-KR" sz="1400" dirty="0"/>
              <a:t>, 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08689A-B74E-B5E8-DEEF-09D397C1BA10}"/>
              </a:ext>
            </a:extLst>
          </p:cNvPr>
          <p:cNvSpPr txBox="1"/>
          <p:nvPr/>
        </p:nvSpPr>
        <p:spPr>
          <a:xfrm>
            <a:off x="647914" y="656174"/>
            <a:ext cx="5449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Basic</a:t>
            </a:r>
            <a:r>
              <a:rPr lang="ko-KR" altLang="en-US" sz="2400" dirty="0"/>
              <a:t> </a:t>
            </a:r>
            <a:r>
              <a:rPr lang="en-US" altLang="ko-KR" sz="2400" dirty="0"/>
              <a:t>Understanding</a:t>
            </a:r>
            <a:r>
              <a:rPr lang="ko-KR" altLang="en-US" sz="2400" dirty="0"/>
              <a:t> </a:t>
            </a:r>
            <a:r>
              <a:rPr lang="en-US" altLang="ko-KR" sz="2400" dirty="0"/>
              <a:t>;</a:t>
            </a:r>
            <a:r>
              <a:rPr lang="ko-KR" altLang="en-US" sz="2400" dirty="0"/>
              <a:t> </a:t>
            </a:r>
            <a:r>
              <a:rPr lang="en-US" altLang="ko-KR" sz="1600" dirty="0"/>
              <a:t>R&amp;D Project </a:t>
            </a:r>
            <a:r>
              <a:rPr lang="ko-KR" altLang="en-US" sz="1600" dirty="0"/>
              <a:t>관리</a:t>
            </a:r>
            <a:r>
              <a:rPr lang="en-US" altLang="ko-KR" sz="1600" dirty="0"/>
              <a:t> </a:t>
            </a:r>
            <a:r>
              <a:rPr lang="ko-KR" altLang="en-US" sz="1600" dirty="0"/>
              <a:t>기술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93AF80-4815-93D2-BA67-6AF3875224DA}"/>
              </a:ext>
            </a:extLst>
          </p:cNvPr>
          <p:cNvSpPr txBox="1"/>
          <p:nvPr/>
        </p:nvSpPr>
        <p:spPr>
          <a:xfrm>
            <a:off x="0" y="179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지난 </a:t>
            </a:r>
            <a:r>
              <a:rPr lang="ko-KR" altLang="en-US" dirty="0" err="1"/>
              <a:t>회차</a:t>
            </a:r>
            <a:r>
              <a:rPr lang="ko-KR" altLang="en-US" dirty="0"/>
              <a:t> 자료</a:t>
            </a:r>
          </a:p>
        </p:txBody>
      </p:sp>
    </p:spTree>
    <p:extLst>
      <p:ext uri="{BB962C8B-B14F-4D97-AF65-F5344CB8AC3E}">
        <p14:creationId xmlns:p14="http://schemas.microsoft.com/office/powerpoint/2010/main" val="3522348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E8C9B4-BE34-2344-7DFD-F73651090B9A}"/>
              </a:ext>
            </a:extLst>
          </p:cNvPr>
          <p:cNvSpPr txBox="1"/>
          <p:nvPr/>
        </p:nvSpPr>
        <p:spPr>
          <a:xfrm>
            <a:off x="688158" y="2620658"/>
            <a:ext cx="875808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Gathering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1A51A-8753-A486-5E0D-57C5A346BD7F}"/>
              </a:ext>
            </a:extLst>
          </p:cNvPr>
          <p:cNvSpPr txBox="1"/>
          <p:nvPr/>
        </p:nvSpPr>
        <p:spPr>
          <a:xfrm>
            <a:off x="2196492" y="2620657"/>
            <a:ext cx="870037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Screening</a:t>
            </a:r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0FDED1-6F08-5119-FEBF-CCE7EEDAB49F}"/>
              </a:ext>
            </a:extLst>
          </p:cNvPr>
          <p:cNvSpPr txBox="1"/>
          <p:nvPr/>
        </p:nvSpPr>
        <p:spPr>
          <a:xfrm>
            <a:off x="5201297" y="2504758"/>
            <a:ext cx="929668" cy="50359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Reviewing,</a:t>
            </a:r>
          </a:p>
          <a:p>
            <a:pPr algn="ctr"/>
            <a:r>
              <a:rPr lang="en-US" altLang="ko-KR" sz="1400" dirty="0"/>
              <a:t>Reporting</a:t>
            </a:r>
            <a:endParaRPr lang="ko-KR" alt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58790-ADD7-7559-845C-115D8DC16DC6}"/>
              </a:ext>
            </a:extLst>
          </p:cNvPr>
          <p:cNvSpPr txBox="1"/>
          <p:nvPr/>
        </p:nvSpPr>
        <p:spPr>
          <a:xfrm>
            <a:off x="8020689" y="4499859"/>
            <a:ext cx="1039956" cy="50359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Project Plan</a:t>
            </a:r>
          </a:p>
          <a:p>
            <a:pPr algn="ctr"/>
            <a:r>
              <a:rPr lang="en-US" altLang="ko-KR" sz="1400" dirty="0"/>
              <a:t>(X&amp;D)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0314A2-4190-81DC-FAD9-7F0DE8C4AA8F}"/>
              </a:ext>
            </a:extLst>
          </p:cNvPr>
          <p:cNvSpPr txBox="1"/>
          <p:nvPr/>
        </p:nvSpPr>
        <p:spPr>
          <a:xfrm>
            <a:off x="8115497" y="5502473"/>
            <a:ext cx="851891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Executing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EB0EC6-0F5F-7735-EF34-1594CFA7C2C3}"/>
              </a:ext>
            </a:extLst>
          </p:cNvPr>
          <p:cNvSpPr txBox="1"/>
          <p:nvPr/>
        </p:nvSpPr>
        <p:spPr>
          <a:xfrm>
            <a:off x="1487055" y="1346032"/>
            <a:ext cx="661006" cy="50359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1</a:t>
            </a:r>
            <a:r>
              <a:rPr lang="en-US" altLang="ko-KR" sz="1400" baseline="30000" dirty="0"/>
              <a:t>st</a:t>
            </a:r>
            <a:r>
              <a:rPr lang="en-US" altLang="ko-KR" sz="1400" dirty="0"/>
              <a:t> Raw</a:t>
            </a:r>
          </a:p>
          <a:p>
            <a:pPr algn="ctr"/>
            <a:r>
              <a:rPr lang="en-US" altLang="ko-KR" sz="1400" dirty="0"/>
              <a:t>Data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7A2417-DCB0-164E-4A0F-99C4BDC90F12}"/>
              </a:ext>
            </a:extLst>
          </p:cNvPr>
          <p:cNvSpPr txBox="1"/>
          <p:nvPr/>
        </p:nvSpPr>
        <p:spPr>
          <a:xfrm>
            <a:off x="4448868" y="1353595"/>
            <a:ext cx="1005779" cy="52322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Intelligence</a:t>
            </a:r>
          </a:p>
          <a:p>
            <a:pPr algn="ctr"/>
            <a:r>
              <a:rPr lang="en-US" altLang="ko-KR" sz="1400" dirty="0"/>
              <a:t>DB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6C8984-912D-FD03-7A68-155B383BF5D7}"/>
              </a:ext>
            </a:extLst>
          </p:cNvPr>
          <p:cNvSpPr txBox="1"/>
          <p:nvPr/>
        </p:nvSpPr>
        <p:spPr>
          <a:xfrm>
            <a:off x="8094898" y="3258934"/>
            <a:ext cx="778024" cy="52322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Planning</a:t>
            </a:r>
          </a:p>
          <a:p>
            <a:pPr algn="ctr"/>
            <a:r>
              <a:rPr lang="en-US" altLang="ko-KR" sz="1400" dirty="0"/>
              <a:t>Pools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3ECC5-988D-3772-91B2-A1E7A7C21CEE}"/>
              </a:ext>
            </a:extLst>
          </p:cNvPr>
          <p:cNvSpPr txBox="1"/>
          <p:nvPr/>
        </p:nvSpPr>
        <p:spPr>
          <a:xfrm>
            <a:off x="3694108" y="2620657"/>
            <a:ext cx="1100357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Categorizing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7BC935-0B96-6C14-FF43-5429C9517939}"/>
              </a:ext>
            </a:extLst>
          </p:cNvPr>
          <p:cNvSpPr txBox="1"/>
          <p:nvPr/>
        </p:nvSpPr>
        <p:spPr>
          <a:xfrm>
            <a:off x="5287897" y="3722445"/>
            <a:ext cx="761994" cy="52322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Decision</a:t>
            </a:r>
          </a:p>
          <a:p>
            <a:pPr algn="ctr"/>
            <a:r>
              <a:rPr lang="en-US" altLang="ko-KR" sz="1400" dirty="0"/>
              <a:t>Making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47C0C2-61C9-697E-1491-EAE893D0FF00}"/>
              </a:ext>
            </a:extLst>
          </p:cNvPr>
          <p:cNvSpPr txBox="1"/>
          <p:nvPr/>
        </p:nvSpPr>
        <p:spPr>
          <a:xfrm>
            <a:off x="2899549" y="1364701"/>
            <a:ext cx="865677" cy="50359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2</a:t>
            </a:r>
            <a:r>
              <a:rPr lang="en-US" altLang="ko-KR" sz="1400" baseline="30000" dirty="0"/>
              <a:t>nd</a:t>
            </a:r>
            <a:r>
              <a:rPr lang="en-US" altLang="ko-KR" sz="1400" dirty="0"/>
              <a:t> Scrn’d</a:t>
            </a:r>
          </a:p>
          <a:p>
            <a:pPr algn="ctr"/>
            <a:r>
              <a:rPr lang="en-US" altLang="ko-KR" sz="1400" dirty="0"/>
              <a:t>Data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CFE793-57EC-D30C-0EA5-820A26F14DC0}"/>
              </a:ext>
            </a:extLst>
          </p:cNvPr>
          <p:cNvSpPr txBox="1"/>
          <p:nvPr/>
        </p:nvSpPr>
        <p:spPr>
          <a:xfrm>
            <a:off x="10296183" y="4151334"/>
            <a:ext cx="840926" cy="52322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R&amp;D</a:t>
            </a:r>
          </a:p>
          <a:p>
            <a:pPr algn="ctr"/>
            <a:r>
              <a:rPr lang="en-US" altLang="ko-KR" sz="1400" dirty="0"/>
              <a:t>Inventory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8666B-93F5-7AFC-3F2A-6ABF635EF8E8}"/>
              </a:ext>
            </a:extLst>
          </p:cNvPr>
          <p:cNvSpPr txBox="1"/>
          <p:nvPr/>
        </p:nvSpPr>
        <p:spPr>
          <a:xfrm>
            <a:off x="6789318" y="1329311"/>
            <a:ext cx="1072016" cy="52322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Outsourcing</a:t>
            </a:r>
          </a:p>
          <a:p>
            <a:pPr algn="ctr"/>
            <a:r>
              <a:rPr lang="en-US" altLang="ko-KR" sz="1400" dirty="0"/>
              <a:t>Vendor DB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7D490C-2B8F-76ED-7446-CD344858BE31}"/>
              </a:ext>
            </a:extLst>
          </p:cNvPr>
          <p:cNvSpPr txBox="1"/>
          <p:nvPr/>
        </p:nvSpPr>
        <p:spPr>
          <a:xfrm>
            <a:off x="9963482" y="5502473"/>
            <a:ext cx="1421470" cy="288147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Commercializing</a:t>
            </a:r>
            <a:endParaRPr lang="ko-KR" altLang="en-US" sz="1400" dirty="0"/>
          </a:p>
        </p:txBody>
      </p:sp>
      <p:pic>
        <p:nvPicPr>
          <p:cNvPr id="18" name="그래픽 17" descr="배지 1 윤곽선">
            <a:extLst>
              <a:ext uri="{FF2B5EF4-FFF2-40B4-BE49-F238E27FC236}">
                <a16:creationId xmlns:a16="http://schemas.microsoft.com/office/drawing/2014/main" id="{CADF0922-4BAF-865D-66B9-53A5F18FC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273" y="2451247"/>
            <a:ext cx="239058" cy="239058"/>
          </a:xfrm>
          <a:prstGeom prst="rect">
            <a:avLst/>
          </a:prstGeom>
        </p:spPr>
      </p:pic>
      <p:pic>
        <p:nvPicPr>
          <p:cNvPr id="22" name="그래픽 21" descr="배지 윤곽선">
            <a:extLst>
              <a:ext uri="{FF2B5EF4-FFF2-40B4-BE49-F238E27FC236}">
                <a16:creationId xmlns:a16="http://schemas.microsoft.com/office/drawing/2014/main" id="{718CC33D-51F3-6AF3-ACC0-5F0824BCA2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4002" y="2449964"/>
            <a:ext cx="239058" cy="239058"/>
          </a:xfrm>
          <a:prstGeom prst="rect">
            <a:avLst/>
          </a:prstGeom>
        </p:spPr>
      </p:pic>
      <p:pic>
        <p:nvPicPr>
          <p:cNvPr id="24" name="그래픽 23" descr="배지 3 윤곽선">
            <a:extLst>
              <a:ext uri="{FF2B5EF4-FFF2-40B4-BE49-F238E27FC236}">
                <a16:creationId xmlns:a16="http://schemas.microsoft.com/office/drawing/2014/main" id="{16DE2A24-489F-8785-87C7-CC358B6F87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23675" y="2449964"/>
            <a:ext cx="239058" cy="239058"/>
          </a:xfrm>
          <a:prstGeom prst="rect">
            <a:avLst/>
          </a:prstGeom>
        </p:spPr>
      </p:pic>
      <p:pic>
        <p:nvPicPr>
          <p:cNvPr id="26" name="그래픽 25" descr="배지 4 윤곽선">
            <a:extLst>
              <a:ext uri="{FF2B5EF4-FFF2-40B4-BE49-F238E27FC236}">
                <a16:creationId xmlns:a16="http://schemas.microsoft.com/office/drawing/2014/main" id="{9A47629C-7E27-AF77-C0D6-FF458B9A5A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84498" y="2331231"/>
            <a:ext cx="239058" cy="239058"/>
          </a:xfrm>
          <a:prstGeom prst="rect">
            <a:avLst/>
          </a:prstGeom>
        </p:spPr>
      </p:pic>
      <p:pic>
        <p:nvPicPr>
          <p:cNvPr id="28" name="그래픽 27" descr="배지 5 윤곽선">
            <a:extLst>
              <a:ext uri="{FF2B5EF4-FFF2-40B4-BE49-F238E27FC236}">
                <a16:creationId xmlns:a16="http://schemas.microsoft.com/office/drawing/2014/main" id="{F9A249DE-1513-D24D-4CB4-AE8409A152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82012" y="3545855"/>
            <a:ext cx="239058" cy="239058"/>
          </a:xfrm>
          <a:prstGeom prst="rect">
            <a:avLst/>
          </a:prstGeom>
        </p:spPr>
      </p:pic>
      <p:pic>
        <p:nvPicPr>
          <p:cNvPr id="30" name="그래픽 29" descr="배지 6 윤곽선">
            <a:extLst>
              <a:ext uri="{FF2B5EF4-FFF2-40B4-BE49-F238E27FC236}">
                <a16:creationId xmlns:a16="http://schemas.microsoft.com/office/drawing/2014/main" id="{CDF1AB0C-48FC-D532-FED3-AF6A347222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86227" y="5339799"/>
            <a:ext cx="239058" cy="239058"/>
          </a:xfrm>
          <a:prstGeom prst="rect">
            <a:avLst/>
          </a:prstGeom>
        </p:spPr>
      </p:pic>
      <p:pic>
        <p:nvPicPr>
          <p:cNvPr id="32" name="그래픽 31" descr="배지 7 윤곽선">
            <a:extLst>
              <a:ext uri="{FF2B5EF4-FFF2-40B4-BE49-F238E27FC236}">
                <a16:creationId xmlns:a16="http://schemas.microsoft.com/office/drawing/2014/main" id="{69EFAC2B-B4DE-DF6D-A209-3546F09E6DE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63482" y="5339799"/>
            <a:ext cx="239058" cy="239058"/>
          </a:xfrm>
          <a:prstGeom prst="rect">
            <a:avLst/>
          </a:prstGeom>
        </p:spPr>
      </p:pic>
      <p:pic>
        <p:nvPicPr>
          <p:cNvPr id="38" name="그래픽 37" descr="배지 1 단색으로 채워진">
            <a:extLst>
              <a:ext uri="{FF2B5EF4-FFF2-40B4-BE49-F238E27FC236}">
                <a16:creationId xmlns:a16="http://schemas.microsoft.com/office/drawing/2014/main" id="{AFEDA38D-839F-6E27-53F2-5FAFE0546BD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409545" y="1185841"/>
            <a:ext cx="239058" cy="239058"/>
          </a:xfrm>
          <a:prstGeom prst="rect">
            <a:avLst/>
          </a:prstGeom>
        </p:spPr>
      </p:pic>
      <p:pic>
        <p:nvPicPr>
          <p:cNvPr id="40" name="그래픽 39" descr="배지 단색으로 채워진">
            <a:extLst>
              <a:ext uri="{FF2B5EF4-FFF2-40B4-BE49-F238E27FC236}">
                <a16:creationId xmlns:a16="http://schemas.microsoft.com/office/drawing/2014/main" id="{4201CDB9-FD01-11F8-81E4-E7FDD41A4ED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886975" y="1185841"/>
            <a:ext cx="239058" cy="239058"/>
          </a:xfrm>
          <a:prstGeom prst="rect">
            <a:avLst/>
          </a:prstGeom>
        </p:spPr>
      </p:pic>
      <p:pic>
        <p:nvPicPr>
          <p:cNvPr id="42" name="그래픽 41" descr="배지 3 단색으로 채워진">
            <a:extLst>
              <a:ext uri="{FF2B5EF4-FFF2-40B4-BE49-F238E27FC236}">
                <a16:creationId xmlns:a16="http://schemas.microsoft.com/office/drawing/2014/main" id="{0F2D2594-7533-9D66-0189-1942F505D45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428334" y="1181501"/>
            <a:ext cx="239058" cy="239058"/>
          </a:xfrm>
          <a:prstGeom prst="rect">
            <a:avLst/>
          </a:prstGeom>
        </p:spPr>
      </p:pic>
      <p:pic>
        <p:nvPicPr>
          <p:cNvPr id="44" name="그래픽 43" descr="배지 4 단색으로 채워진">
            <a:extLst>
              <a:ext uri="{FF2B5EF4-FFF2-40B4-BE49-F238E27FC236}">
                <a16:creationId xmlns:a16="http://schemas.microsoft.com/office/drawing/2014/main" id="{8412023C-59E3-6DD4-3C76-ECBF50F202C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761055" y="1154575"/>
            <a:ext cx="239058" cy="239058"/>
          </a:xfrm>
          <a:prstGeom prst="rect">
            <a:avLst/>
          </a:prstGeom>
        </p:spPr>
      </p:pic>
      <p:pic>
        <p:nvPicPr>
          <p:cNvPr id="46" name="그래픽 45" descr="배지 5 단색으로 채워진">
            <a:extLst>
              <a:ext uri="{FF2B5EF4-FFF2-40B4-BE49-F238E27FC236}">
                <a16:creationId xmlns:a16="http://schemas.microsoft.com/office/drawing/2014/main" id="{249FCCE5-D07B-A75F-C0EA-324D3A1CA23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076744" y="3095145"/>
            <a:ext cx="239058" cy="239058"/>
          </a:xfrm>
          <a:prstGeom prst="rect">
            <a:avLst/>
          </a:prstGeom>
        </p:spPr>
      </p:pic>
      <p:pic>
        <p:nvPicPr>
          <p:cNvPr id="48" name="그래픽 47" descr="배지 6 단색으로 채워진">
            <a:extLst>
              <a:ext uri="{FF2B5EF4-FFF2-40B4-BE49-F238E27FC236}">
                <a16:creationId xmlns:a16="http://schemas.microsoft.com/office/drawing/2014/main" id="{53FADEE0-5273-0408-F482-BD73BA4AA45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970200" y="4332838"/>
            <a:ext cx="239058" cy="239058"/>
          </a:xfrm>
          <a:prstGeom prst="rect">
            <a:avLst/>
          </a:prstGeom>
        </p:spPr>
      </p:pic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70E3014-692F-39EA-B501-6B93A4E5D3F3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1563966" y="2764731"/>
            <a:ext cx="63252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3D45F56-F416-253A-AAAA-B9AE6B9F59C2}"/>
              </a:ext>
            </a:extLst>
          </p:cNvPr>
          <p:cNvCxnSpPr>
            <a:stCxn id="5" idx="3"/>
            <a:endCxn id="12" idx="1"/>
          </p:cNvCxnSpPr>
          <p:nvPr/>
        </p:nvCxnSpPr>
        <p:spPr>
          <a:xfrm>
            <a:off x="3066529" y="2764731"/>
            <a:ext cx="6275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DB60022F-1219-D33B-3E4B-91455DB3746A}"/>
              </a:ext>
            </a:extLst>
          </p:cNvPr>
          <p:cNvCxnSpPr>
            <a:stCxn id="12" idx="3"/>
            <a:endCxn id="6" idx="1"/>
          </p:cNvCxnSpPr>
          <p:nvPr/>
        </p:nvCxnSpPr>
        <p:spPr>
          <a:xfrm flipV="1">
            <a:off x="4794465" y="2756553"/>
            <a:ext cx="406832" cy="8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750B9E7-4FBF-6D14-2FA2-30FDEA0CC221}"/>
              </a:ext>
            </a:extLst>
          </p:cNvPr>
          <p:cNvCxnSpPr>
            <a:stCxn id="6" idx="2"/>
            <a:endCxn id="13" idx="0"/>
          </p:cNvCxnSpPr>
          <p:nvPr/>
        </p:nvCxnSpPr>
        <p:spPr>
          <a:xfrm>
            <a:off x="5666131" y="3008348"/>
            <a:ext cx="2763" cy="714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EFDCFC0-A6BB-5C5C-C0E4-D760BDC6BD61}"/>
              </a:ext>
            </a:extLst>
          </p:cNvPr>
          <p:cNvCxnSpPr>
            <a:stCxn id="13" idx="3"/>
            <a:endCxn id="3" idx="1"/>
          </p:cNvCxnSpPr>
          <p:nvPr/>
        </p:nvCxnSpPr>
        <p:spPr>
          <a:xfrm flipV="1">
            <a:off x="6049891" y="1590921"/>
            <a:ext cx="739427" cy="239313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9023946-9369-30B9-AE5A-D1CEBF647194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 flipV="1">
            <a:off x="6049891" y="3520544"/>
            <a:ext cx="2045007" cy="463511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84CBD29-B3A6-AC70-53F3-0B4084D6CE55}"/>
              </a:ext>
            </a:extLst>
          </p:cNvPr>
          <p:cNvCxnSpPr>
            <a:stCxn id="13" idx="3"/>
            <a:endCxn id="7" idx="1"/>
          </p:cNvCxnSpPr>
          <p:nvPr/>
        </p:nvCxnSpPr>
        <p:spPr>
          <a:xfrm>
            <a:off x="6049891" y="3984055"/>
            <a:ext cx="1970798" cy="76759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363FE3D-B849-147D-DCDC-A9871F2ADDBF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540667" y="5003449"/>
            <a:ext cx="776" cy="499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3084DD8-1C4B-71FE-9D6D-ABE280840C89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8967388" y="5646547"/>
            <a:ext cx="9960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93306E6-4604-E4BC-4564-5AA83C144A11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8967388" y="4412944"/>
            <a:ext cx="1328795" cy="12336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9" name="그래픽 38" descr="배지 7 단색으로 채워진">
            <a:extLst>
              <a:ext uri="{FF2B5EF4-FFF2-40B4-BE49-F238E27FC236}">
                <a16:creationId xmlns:a16="http://schemas.microsoft.com/office/drawing/2014/main" id="{9D426FA4-D10D-2AFE-28A0-FC45AA2232CD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255925" y="4162610"/>
            <a:ext cx="239058" cy="239058"/>
          </a:xfrm>
          <a:prstGeom prst="rect">
            <a:avLst/>
          </a:prstGeom>
        </p:spPr>
      </p:pic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CE940EFC-A766-C6AC-9ED1-AC5EEF1B51D3}"/>
              </a:ext>
            </a:extLst>
          </p:cNvPr>
          <p:cNvSpPr/>
          <p:nvPr/>
        </p:nvSpPr>
        <p:spPr>
          <a:xfrm>
            <a:off x="7805395" y="4205733"/>
            <a:ext cx="1356849" cy="1855701"/>
          </a:xfrm>
          <a:prstGeom prst="roundRect">
            <a:avLst>
              <a:gd name="adj" fmla="val 971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19C18805-F0DF-EDF9-2D81-ED1E74978E9F}"/>
              </a:ext>
            </a:extLst>
          </p:cNvPr>
          <p:cNvCxnSpPr>
            <a:stCxn id="10" idx="3"/>
            <a:endCxn id="62" idx="1"/>
          </p:cNvCxnSpPr>
          <p:nvPr/>
        </p:nvCxnSpPr>
        <p:spPr>
          <a:xfrm>
            <a:off x="5454647" y="1615205"/>
            <a:ext cx="2350748" cy="3518379"/>
          </a:xfrm>
          <a:prstGeom prst="curvedConnector3">
            <a:avLst/>
          </a:prstGeom>
          <a:ln>
            <a:prstDash val="lgDashDot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9B4DBEDF-D354-C469-4DAD-8BB985C07E40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1817558" y="1849622"/>
            <a:ext cx="12256" cy="915108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D511DA8B-FCFD-9807-E682-28FCC1B532F5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323872" y="1868291"/>
            <a:ext cx="8516" cy="896439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678B0EB-96B8-BCB0-59A0-D4D36F5A48FC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4951757" y="1876815"/>
            <a:ext cx="1" cy="88791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DEE9A88-01CD-598E-0209-C4C2D110A8D8}"/>
              </a:ext>
            </a:extLst>
          </p:cNvPr>
          <p:cNvSpPr txBox="1"/>
          <p:nvPr/>
        </p:nvSpPr>
        <p:spPr>
          <a:xfrm>
            <a:off x="7835563" y="2084736"/>
            <a:ext cx="1296693" cy="50359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spAutoFit/>
          </a:bodyPr>
          <a:lstStyle/>
          <a:p>
            <a:pPr algn="ctr"/>
            <a:r>
              <a:rPr lang="en-US" altLang="ko-KR" sz="1400" dirty="0"/>
              <a:t>Strategy &amp; </a:t>
            </a:r>
          </a:p>
          <a:p>
            <a:pPr algn="ctr"/>
            <a:r>
              <a:rPr lang="en-US" altLang="ko-KR" sz="1400" dirty="0"/>
              <a:t>Policy Portfolio</a:t>
            </a:r>
            <a:endParaRPr lang="ko-KR" altLang="en-US" sz="1400" dirty="0"/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482A5923-01F9-6479-3F9C-4F2A3A08C534}"/>
              </a:ext>
            </a:extLst>
          </p:cNvPr>
          <p:cNvCxnSpPr>
            <a:stCxn id="89" idx="2"/>
            <a:endCxn id="11" idx="0"/>
          </p:cNvCxnSpPr>
          <p:nvPr/>
        </p:nvCxnSpPr>
        <p:spPr>
          <a:xfrm>
            <a:off x="8483910" y="2588326"/>
            <a:ext cx="0" cy="670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8E5259C9-1752-E944-F75C-99555F2C2662}"/>
              </a:ext>
            </a:extLst>
          </p:cNvPr>
          <p:cNvCxnSpPr>
            <a:stCxn id="13" idx="3"/>
            <a:endCxn id="89" idx="1"/>
          </p:cNvCxnSpPr>
          <p:nvPr/>
        </p:nvCxnSpPr>
        <p:spPr>
          <a:xfrm flipV="1">
            <a:off x="6049891" y="2336531"/>
            <a:ext cx="1785672" cy="1647524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7530B13A-EE2C-6A5B-FE34-CD037193BA9F}"/>
              </a:ext>
            </a:extLst>
          </p:cNvPr>
          <p:cNvCxnSpPr>
            <a:cxnSpLocks/>
            <a:stCxn id="11" idx="2"/>
            <a:endCxn id="62" idx="0"/>
          </p:cNvCxnSpPr>
          <p:nvPr/>
        </p:nvCxnSpPr>
        <p:spPr>
          <a:xfrm flipH="1">
            <a:off x="8483820" y="3782154"/>
            <a:ext cx="90" cy="42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80C01F0-E3F9-A9DB-1DDB-00A4787FFDFA}"/>
              </a:ext>
            </a:extLst>
          </p:cNvPr>
          <p:cNvSpPr txBox="1"/>
          <p:nvPr/>
        </p:nvSpPr>
        <p:spPr>
          <a:xfrm>
            <a:off x="304390" y="3547240"/>
            <a:ext cx="994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Key</a:t>
            </a:r>
            <a:r>
              <a:rPr lang="ko-KR" altLang="en-US" sz="1400" dirty="0"/>
              <a:t> </a:t>
            </a:r>
            <a:r>
              <a:rPr lang="en-US" altLang="ko-KR" sz="1400" dirty="0"/>
              <a:t>Word</a:t>
            </a:r>
          </a:p>
          <a:p>
            <a:r>
              <a:rPr lang="en-US" altLang="ko-KR" sz="1400" dirty="0"/>
              <a:t>by Source</a:t>
            </a:r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186CB53-50A8-B771-D625-3E1135AAA393}"/>
              </a:ext>
            </a:extLst>
          </p:cNvPr>
          <p:cNvCxnSpPr>
            <a:stCxn id="2" idx="0"/>
            <a:endCxn id="4" idx="2"/>
          </p:cNvCxnSpPr>
          <p:nvPr/>
        </p:nvCxnSpPr>
        <p:spPr>
          <a:xfrm flipV="1">
            <a:off x="801802" y="2908805"/>
            <a:ext cx="324260" cy="638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슬라이드 번호 개체 틀 18">
            <a:extLst>
              <a:ext uri="{FF2B5EF4-FFF2-40B4-BE49-F238E27FC236}">
                <a16:creationId xmlns:a16="http://schemas.microsoft.com/office/drawing/2014/main" id="{EA6E931D-85AE-FD42-13CB-75C6B643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01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7F7610-64AF-0620-8E84-C345D03C0AD9}"/>
              </a:ext>
            </a:extLst>
          </p:cNvPr>
          <p:cNvSpPr txBox="1"/>
          <p:nvPr/>
        </p:nvSpPr>
        <p:spPr>
          <a:xfrm>
            <a:off x="1574278" y="1455385"/>
            <a:ext cx="7530908" cy="4355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1</a:t>
            </a:r>
            <a:r>
              <a:rPr lang="ko-KR" altLang="en-US" dirty="0"/>
              <a:t>차</a:t>
            </a:r>
            <a:r>
              <a:rPr lang="en-US" altLang="ko-KR" dirty="0"/>
              <a:t>(4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sz="1600" dirty="0"/>
              <a:t>Corona Shift – </a:t>
            </a:r>
            <a:r>
              <a:rPr lang="ko-KR" altLang="en-US" sz="1600" dirty="0"/>
              <a:t>대 전환 시기의 </a:t>
            </a:r>
            <a:r>
              <a:rPr lang="en-US" altLang="ko-KR" sz="1600" dirty="0"/>
              <a:t>R&amp;D</a:t>
            </a:r>
          </a:p>
          <a:p>
            <a:pPr lvl="1">
              <a:lnSpc>
                <a:spcPct val="150000"/>
              </a:lnSpc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주제발표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;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New Normal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시대에 있어서의 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R&amp;D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가 직면한 환경 및 향후 나아갈 방향</a:t>
            </a:r>
            <a:endParaRPr lang="en-US" altLang="ko-KR" sz="1400" dirty="0"/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2</a:t>
            </a:r>
            <a:r>
              <a:rPr lang="ko-KR" altLang="en-US" dirty="0"/>
              <a:t>차</a:t>
            </a:r>
            <a:r>
              <a:rPr lang="en-US" altLang="ko-KR" dirty="0"/>
              <a:t>(6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sz="1600" dirty="0"/>
              <a:t>First Mover</a:t>
            </a:r>
            <a:r>
              <a:rPr lang="ko-KR" altLang="en-US" sz="1600" dirty="0"/>
              <a:t> </a:t>
            </a:r>
            <a:r>
              <a:rPr lang="en-US" altLang="ko-KR" sz="1600" dirty="0"/>
              <a:t>R&amp;D / eco-System as a Sustainable Object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First Mover</a:t>
            </a:r>
            <a:r>
              <a:rPr lang="ko-KR" altLang="en-US" sz="1400" dirty="0"/>
              <a:t>로서의 </a:t>
            </a:r>
            <a:r>
              <a:rPr lang="en-US" altLang="ko-KR" sz="1400" dirty="0"/>
              <a:t>R&amp;D </a:t>
            </a:r>
            <a:r>
              <a:rPr lang="ko-KR" altLang="en-US" sz="1400" dirty="0"/>
              <a:t>관리</a:t>
            </a:r>
            <a:r>
              <a:rPr lang="en-US" altLang="ko-KR" sz="1400" dirty="0"/>
              <a:t> </a:t>
            </a:r>
            <a:r>
              <a:rPr lang="ko-KR" altLang="en-US" sz="1400" dirty="0"/>
              <a:t>체계에 대한 이해 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토론 </a:t>
            </a:r>
            <a:r>
              <a:rPr lang="en-US" altLang="ko-KR" sz="1400" dirty="0"/>
              <a:t>; R&amp;D </a:t>
            </a:r>
            <a:r>
              <a:rPr lang="ko-KR" altLang="en-US" sz="1400" dirty="0"/>
              <a:t>기획관리</a:t>
            </a:r>
            <a:r>
              <a:rPr lang="en-US" altLang="ko-KR" sz="1400" dirty="0"/>
              <a:t> </a:t>
            </a:r>
            <a:r>
              <a:rPr lang="ko-KR" altLang="en-US" sz="1400" dirty="0"/>
              <a:t>체계에</a:t>
            </a:r>
            <a:r>
              <a:rPr lang="en-US" altLang="ko-KR" sz="1400" dirty="0"/>
              <a:t> </a:t>
            </a:r>
            <a:r>
              <a:rPr lang="ko-KR" altLang="en-US" sz="1400" dirty="0"/>
              <a:t>대한 </a:t>
            </a:r>
            <a:r>
              <a:rPr lang="en-US" altLang="ko-KR" sz="1400" dirty="0" err="1"/>
              <a:t>As_Is</a:t>
            </a:r>
            <a:r>
              <a:rPr lang="en-US" altLang="ko-KR" sz="1400" dirty="0"/>
              <a:t> &amp; </a:t>
            </a:r>
            <a:r>
              <a:rPr lang="en-US" altLang="ko-KR" sz="1400" dirty="0" err="1"/>
              <a:t>To_Be</a:t>
            </a:r>
            <a:r>
              <a:rPr lang="en-US" altLang="ko-KR" sz="1400" dirty="0"/>
              <a:t>  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3</a:t>
            </a:r>
            <a:r>
              <a:rPr lang="ko-KR" altLang="en-US" dirty="0"/>
              <a:t>차</a:t>
            </a:r>
            <a:r>
              <a:rPr lang="en-US" altLang="ko-KR" dirty="0"/>
              <a:t>(9</a:t>
            </a:r>
            <a:r>
              <a:rPr lang="ko-KR" altLang="en-US" dirty="0"/>
              <a:t>월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 Case</a:t>
            </a:r>
            <a:r>
              <a:rPr lang="ko-KR" altLang="en-US" dirty="0"/>
              <a:t> </a:t>
            </a:r>
            <a:r>
              <a:rPr lang="en-US" altLang="ko-KR" dirty="0"/>
              <a:t>Study</a:t>
            </a:r>
            <a:r>
              <a:rPr lang="ko-KR" altLang="en-US" dirty="0"/>
              <a:t>  </a:t>
            </a:r>
            <a:r>
              <a:rPr lang="en-US" altLang="ko-KR" dirty="0"/>
              <a:t>=&gt; </a:t>
            </a:r>
            <a:r>
              <a:rPr lang="en-US" altLang="ko-KR" sz="1600" dirty="0"/>
              <a:t>Intelligence</a:t>
            </a:r>
            <a:r>
              <a:rPr lang="ko-KR" altLang="en-US" sz="1600" dirty="0"/>
              <a:t> </a:t>
            </a:r>
            <a:r>
              <a:rPr lang="en-US" altLang="ko-KR" sz="1600" dirty="0"/>
              <a:t>&amp;</a:t>
            </a:r>
            <a:r>
              <a:rPr lang="ko-KR" altLang="en-US" sz="1600" dirty="0"/>
              <a:t> </a:t>
            </a:r>
            <a:r>
              <a:rPr lang="en-US" altLang="ko-KR" sz="1600" dirty="0"/>
              <a:t>Knowledge</a:t>
            </a:r>
            <a:r>
              <a:rPr lang="ko-KR" altLang="en-US" sz="1600" dirty="0"/>
              <a:t> </a:t>
            </a:r>
            <a:r>
              <a:rPr lang="en-US" altLang="ko-KR" sz="1600" dirty="0"/>
              <a:t>Mgmt.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</a:t>
            </a:r>
            <a:r>
              <a:rPr lang="ko-KR" altLang="en-US" sz="1400" dirty="0"/>
              <a:t>대전환 시대에 있어서 </a:t>
            </a:r>
            <a:r>
              <a:rPr lang="en-US" altLang="ko-KR" sz="1400" dirty="0"/>
              <a:t>Business </a:t>
            </a:r>
            <a:r>
              <a:rPr lang="ko-KR" altLang="en-US" sz="1400" dirty="0"/>
              <a:t>환경 변화에 대한 이해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</a:t>
            </a:r>
            <a:r>
              <a:rPr lang="ko-KR" altLang="en-US" sz="1400" dirty="0"/>
              <a:t>토론 </a:t>
            </a:r>
            <a:r>
              <a:rPr lang="en-US" altLang="ko-KR" sz="1400" dirty="0"/>
              <a:t>; Intelligence </a:t>
            </a:r>
            <a:r>
              <a:rPr lang="ko-KR" altLang="en-US" sz="1400" dirty="0"/>
              <a:t>활동 결과 정보에 대한 관리 체계</a:t>
            </a:r>
            <a:endParaRPr lang="en-US" altLang="ko-KR" sz="1400" dirty="0"/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4</a:t>
            </a:r>
            <a:r>
              <a:rPr lang="ko-KR" altLang="en-US" dirty="0"/>
              <a:t>차</a:t>
            </a:r>
            <a:r>
              <a:rPr lang="en-US" altLang="ko-KR" dirty="0"/>
              <a:t>(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sz="1600" dirty="0"/>
              <a:t>Open R&amp;D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2941AC-BF83-BDBB-8420-57C4BFBFB559}"/>
              </a:ext>
            </a:extLst>
          </p:cNvPr>
          <p:cNvSpPr txBox="1"/>
          <p:nvPr/>
        </p:nvSpPr>
        <p:spPr>
          <a:xfrm>
            <a:off x="650448" y="656271"/>
            <a:ext cx="4891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22</a:t>
            </a:r>
            <a:r>
              <a:rPr lang="ko-KR" altLang="en-US" sz="2400" dirty="0"/>
              <a:t>년도 토론 주제</a:t>
            </a:r>
            <a:r>
              <a:rPr lang="en-US" altLang="ko-KR" sz="2400" dirty="0"/>
              <a:t>; </a:t>
            </a:r>
            <a:r>
              <a:rPr lang="ko-KR" altLang="en-US" dirty="0"/>
              <a:t>대 전환 시기의 </a:t>
            </a:r>
            <a:r>
              <a:rPr lang="en-US" altLang="ko-KR" dirty="0"/>
              <a:t>R&amp;D</a:t>
            </a:r>
            <a:endParaRPr lang="ko-KR" alt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5D8185-9211-3A7F-EEB9-D8879681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086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169B00-BE9A-8010-4A68-D8B5958AB31B}"/>
              </a:ext>
            </a:extLst>
          </p:cNvPr>
          <p:cNvSpPr txBox="1"/>
          <p:nvPr/>
        </p:nvSpPr>
        <p:spPr>
          <a:xfrm>
            <a:off x="650448" y="656271"/>
            <a:ext cx="3889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</a:t>
            </a:r>
            <a:r>
              <a:rPr lang="ko-KR" altLang="en-US" sz="2400" dirty="0"/>
              <a:t>회</a:t>
            </a:r>
            <a:r>
              <a:rPr lang="en-US" altLang="ko-KR" sz="2400" dirty="0"/>
              <a:t>, 2</a:t>
            </a:r>
            <a:r>
              <a:rPr lang="ko-KR" altLang="en-US" sz="2400" dirty="0"/>
              <a:t>회</a:t>
            </a:r>
            <a:r>
              <a:rPr lang="en-US" altLang="ko-KR" sz="2400" dirty="0"/>
              <a:t>, Case Study ; </a:t>
            </a:r>
            <a:r>
              <a:rPr lang="ko-KR" altLang="en-US" dirty="0"/>
              <a:t>정리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18C2C-7CF4-83D6-0555-6D26884B59D7}"/>
              </a:ext>
            </a:extLst>
          </p:cNvPr>
          <p:cNvSpPr txBox="1"/>
          <p:nvPr/>
        </p:nvSpPr>
        <p:spPr>
          <a:xfrm>
            <a:off x="1574278" y="1455385"/>
            <a:ext cx="7255512" cy="4067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주제 연속성 </a:t>
            </a:r>
            <a:r>
              <a:rPr lang="en-US" altLang="ko-KR" dirty="0"/>
              <a:t>; </a:t>
            </a:r>
            <a:r>
              <a:rPr lang="ko-KR" altLang="en-US" dirty="0"/>
              <a:t>참여자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4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Series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기획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  2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회의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1/3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참석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교육참여 목적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;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연속성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endParaRPr lang="en-US" altLang="ko-KR" sz="1400" dirty="0"/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전반적인 접근법의 문제점 </a:t>
            </a:r>
            <a:r>
              <a:rPr lang="en-US" altLang="ko-KR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모든 기업이 </a:t>
            </a:r>
            <a:r>
              <a:rPr lang="en-US" altLang="ko-KR" sz="1400" dirty="0"/>
              <a:t>“</a:t>
            </a:r>
            <a:r>
              <a:rPr lang="ko-KR" altLang="en-US" sz="1400" dirty="0"/>
              <a:t>대 전환시기의 </a:t>
            </a:r>
            <a:r>
              <a:rPr lang="en-US" altLang="ko-KR" sz="1400" dirty="0"/>
              <a:t>R&amp;D </a:t>
            </a:r>
            <a:r>
              <a:rPr lang="ko-KR" altLang="en-US" sz="1400" dirty="0"/>
              <a:t>관리</a:t>
            </a:r>
            <a:r>
              <a:rPr lang="en-US" altLang="ko-KR" sz="1400" dirty="0"/>
              <a:t> </a:t>
            </a:r>
            <a:r>
              <a:rPr lang="ko-KR" altLang="en-US" sz="1400" dirty="0"/>
              <a:t>체계</a:t>
            </a:r>
            <a:r>
              <a:rPr lang="en-US" altLang="ko-KR" sz="1400" dirty="0"/>
              <a:t>”</a:t>
            </a:r>
            <a:r>
              <a:rPr lang="ko-KR" altLang="en-US" sz="1400" dirty="0"/>
              <a:t>를 갖추어야 한다는 모토로 접근  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=&gt; </a:t>
            </a:r>
            <a:r>
              <a:rPr lang="ko-KR" altLang="en-US" sz="1400" dirty="0"/>
              <a:t>현 </a:t>
            </a:r>
            <a:r>
              <a:rPr lang="en-US" altLang="ko-KR" sz="1400" dirty="0"/>
              <a:t>Business </a:t>
            </a:r>
            <a:r>
              <a:rPr lang="ko-KR" altLang="en-US" sz="1400" dirty="0"/>
              <a:t>환경 하에서 각 기업별 접근방법에 대한 토론</a:t>
            </a:r>
            <a:r>
              <a:rPr lang="en-US" altLang="ko-KR" sz="1400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너무 많은 주제를 한꺼번에 다룸</a:t>
            </a:r>
            <a:endParaRPr lang="en-US" altLang="ko-KR" sz="1400" dirty="0"/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Case</a:t>
            </a:r>
            <a:r>
              <a:rPr lang="ko-KR" altLang="en-US" dirty="0"/>
              <a:t> </a:t>
            </a:r>
            <a:r>
              <a:rPr lang="en-US" altLang="ko-KR" dirty="0"/>
              <a:t>Study ; </a:t>
            </a:r>
            <a:r>
              <a:rPr lang="ko-KR" altLang="en-US" dirty="0"/>
              <a:t>자료 조사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“</a:t>
            </a:r>
            <a:r>
              <a:rPr lang="ko-KR" altLang="en-US" sz="1400" dirty="0"/>
              <a:t>안 하는 거도 없고</a:t>
            </a:r>
            <a:r>
              <a:rPr lang="en-US" altLang="ko-KR" sz="1400" dirty="0"/>
              <a:t>, </a:t>
            </a:r>
            <a:r>
              <a:rPr lang="ko-KR" altLang="en-US" sz="1400" dirty="0"/>
              <a:t>하는 거도 없다</a:t>
            </a:r>
            <a:r>
              <a:rPr lang="en-US" altLang="ko-KR" sz="1400" dirty="0"/>
              <a:t>.”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R&amp;D</a:t>
            </a:r>
            <a:r>
              <a:rPr lang="ko-KR" altLang="en-US" sz="1400" dirty="0"/>
              <a:t> </a:t>
            </a:r>
            <a:r>
              <a:rPr lang="en-US" altLang="ko-KR" sz="1400" dirty="0"/>
              <a:t>Function</a:t>
            </a:r>
            <a:r>
              <a:rPr lang="ko-KR" altLang="en-US" sz="1400" dirty="0"/>
              <a:t>에</a:t>
            </a:r>
            <a:r>
              <a:rPr lang="en-US" altLang="ko-KR" sz="1400" dirty="0"/>
              <a:t> </a:t>
            </a:r>
            <a:r>
              <a:rPr lang="ko-KR" altLang="en-US" sz="1400" dirty="0"/>
              <a:t>대해 </a:t>
            </a:r>
            <a:r>
              <a:rPr lang="en-US" altLang="ko-KR" sz="1400" dirty="0"/>
              <a:t>1</a:t>
            </a:r>
            <a:r>
              <a:rPr lang="en-US" altLang="ko-KR" sz="1400" baseline="30000" dirty="0"/>
              <a:t>st</a:t>
            </a:r>
            <a:r>
              <a:rPr lang="en-US" altLang="ko-KR" sz="1400" dirty="0"/>
              <a:t> “Why &amp; What”, 2</a:t>
            </a:r>
            <a:r>
              <a:rPr lang="en-US" altLang="ko-KR" sz="1400" baseline="30000" dirty="0"/>
              <a:t>nd</a:t>
            </a:r>
            <a:r>
              <a:rPr lang="en-US" altLang="ko-KR" sz="1400" dirty="0"/>
              <a:t> “How” by Corp.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B0892F3-0A9D-5212-98A8-9E1DD6FF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77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1F9DDB-EA3E-B51F-C368-E9BF9E353698}"/>
              </a:ext>
            </a:extLst>
          </p:cNvPr>
          <p:cNvSpPr txBox="1"/>
          <p:nvPr/>
        </p:nvSpPr>
        <p:spPr>
          <a:xfrm>
            <a:off x="650448" y="656271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현 시대의 흐름 이해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5B9955-EF8C-D011-BBF5-0C8AE7D39827}"/>
              </a:ext>
            </a:extLst>
          </p:cNvPr>
          <p:cNvSpPr txBox="1"/>
          <p:nvPr/>
        </p:nvSpPr>
        <p:spPr>
          <a:xfrm>
            <a:off x="1574278" y="1455385"/>
            <a:ext cx="6615914" cy="4528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글로벌 무한 경쟁</a:t>
            </a:r>
            <a:r>
              <a:rPr lang="en-US" altLang="ko-KR" dirty="0"/>
              <a:t>; </a:t>
            </a:r>
          </a:p>
          <a:p>
            <a:pPr lvl="1">
              <a:lnSpc>
                <a:spcPct val="150000"/>
              </a:lnSpc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전통 산업구조 와해 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기존 산업간 경계가 없어지고</a:t>
            </a: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글로벌 무한경쟁 </a:t>
            </a:r>
            <a:endParaRPr lang="en-US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변화의 속도가 임계점을 지나 매우 빠르게 진행</a:t>
            </a:r>
            <a:endParaRPr lang="en-US" altLang="ko-KR" sz="14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기업문화의 변화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MZ</a:t>
            </a:r>
            <a:r>
              <a:rPr lang="ko-KR" altLang="en-US" sz="1400" dirty="0"/>
              <a:t>세대를 중심으로 평생직장 및 </a:t>
            </a:r>
            <a:r>
              <a:rPr lang="ko-KR" altLang="en-US" sz="1400" dirty="0" err="1"/>
              <a:t>오너쉽</a:t>
            </a:r>
            <a:r>
              <a:rPr lang="ko-KR" altLang="en-US" sz="1400" dirty="0"/>
              <a:t> 개념의 변화 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Open R&amp;D </a:t>
            </a:r>
            <a:r>
              <a:rPr lang="ko-KR" altLang="en-US" sz="1400" dirty="0"/>
              <a:t>확대 </a:t>
            </a:r>
            <a:r>
              <a:rPr lang="en-US" altLang="ko-KR" sz="1400" dirty="0"/>
              <a:t>;</a:t>
            </a:r>
            <a:r>
              <a:rPr lang="ko-KR" altLang="en-US" sz="1400" dirty="0"/>
              <a:t> </a:t>
            </a:r>
            <a:r>
              <a:rPr lang="en-US" altLang="ko-KR" sz="1400" dirty="0"/>
              <a:t>R&amp;D </a:t>
            </a:r>
            <a:r>
              <a:rPr lang="ko-KR" altLang="en-US" sz="1400" dirty="0"/>
              <a:t>관리방법의 다양화</a:t>
            </a:r>
            <a:endParaRPr lang="en-US" altLang="ko-KR" sz="1400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연구기획 역할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기획업무에 대한 인식</a:t>
            </a:r>
            <a:r>
              <a:rPr lang="en-US" altLang="ko-KR" sz="1400" dirty="0"/>
              <a:t> </a:t>
            </a:r>
            <a:r>
              <a:rPr lang="ko-KR" altLang="en-US" sz="1400" dirty="0"/>
              <a:t>변화 및 전문성 제고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사람</a:t>
            </a:r>
            <a:r>
              <a:rPr lang="en-US" altLang="ko-KR" sz="1400" dirty="0"/>
              <a:t>/</a:t>
            </a:r>
            <a:r>
              <a:rPr lang="ko-KR" altLang="en-US" sz="1400" dirty="0"/>
              <a:t>조직 중심에서 </a:t>
            </a:r>
            <a:r>
              <a:rPr lang="en-US" altLang="ko-KR" sz="1400" dirty="0"/>
              <a:t>Function </a:t>
            </a:r>
            <a:r>
              <a:rPr lang="ko-KR" altLang="en-US" sz="1400" dirty="0"/>
              <a:t>중심으로</a:t>
            </a:r>
            <a:r>
              <a:rPr lang="en-US" altLang="ko-KR" sz="1400" dirty="0"/>
              <a:t>, </a:t>
            </a:r>
            <a:r>
              <a:rPr lang="ko-KR" altLang="en-US" sz="1400" dirty="0"/>
              <a:t>전략</a:t>
            </a:r>
            <a:r>
              <a:rPr lang="en-US" altLang="ko-KR" sz="1400" dirty="0"/>
              <a:t>/Project</a:t>
            </a:r>
            <a:r>
              <a:rPr lang="ko-KR" altLang="en-US" sz="1400" dirty="0"/>
              <a:t>의 객체화 </a:t>
            </a:r>
            <a:r>
              <a:rPr lang="en-US" altLang="ko-KR" sz="1400" dirty="0"/>
              <a:t> 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Open R&amp;D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 Planning</a:t>
            </a:r>
            <a:r>
              <a:rPr lang="ko-KR" altLang="en-US" sz="1400" dirty="0"/>
              <a:t>과 </a:t>
            </a:r>
            <a:r>
              <a:rPr lang="en-US" altLang="ko-KR" sz="1400" dirty="0"/>
              <a:t>Execution</a:t>
            </a:r>
            <a:r>
              <a:rPr lang="ko-KR" altLang="en-US" sz="1400" dirty="0"/>
              <a:t>의 분리</a:t>
            </a:r>
            <a:r>
              <a:rPr lang="en-US" altLang="ko-KR" sz="1400" dirty="0"/>
              <a:t>, </a:t>
            </a:r>
            <a:r>
              <a:rPr lang="ko-KR" altLang="en-US" sz="1400" dirty="0"/>
              <a:t>실행방법의 다양화 </a:t>
            </a:r>
            <a:r>
              <a:rPr lang="en-US" altLang="ko-KR" sz="1400" dirty="0"/>
              <a:t>(C&amp;D, X&amp;D) 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E1D5C5-827F-A297-5F34-1E62175A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44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5B18D8-8276-BB3B-91C1-93955F24FBF3}"/>
              </a:ext>
            </a:extLst>
          </p:cNvPr>
          <p:cNvSpPr txBox="1"/>
          <p:nvPr/>
        </p:nvSpPr>
        <p:spPr>
          <a:xfrm>
            <a:off x="650448" y="656271"/>
            <a:ext cx="5771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토론 </a:t>
            </a:r>
            <a:r>
              <a:rPr lang="en-US" altLang="ko-KR" sz="2400" dirty="0"/>
              <a:t>Topic ; </a:t>
            </a:r>
            <a:r>
              <a:rPr lang="en-US" altLang="ko-KR" sz="2000" dirty="0"/>
              <a:t>Intelligence</a:t>
            </a:r>
            <a:r>
              <a:rPr lang="ko-KR" altLang="en-US" sz="2000" dirty="0"/>
              <a:t> </a:t>
            </a:r>
            <a:r>
              <a:rPr lang="en-US" altLang="ko-KR" sz="2000" dirty="0"/>
              <a:t>&amp;</a:t>
            </a:r>
            <a:r>
              <a:rPr lang="ko-KR" altLang="en-US" sz="2000" dirty="0"/>
              <a:t> </a:t>
            </a:r>
            <a:r>
              <a:rPr lang="en-US" altLang="ko-KR" sz="2000" dirty="0"/>
              <a:t>Knowledge</a:t>
            </a:r>
            <a:r>
              <a:rPr lang="ko-KR" altLang="en-US" sz="2000" dirty="0"/>
              <a:t> </a:t>
            </a:r>
            <a:r>
              <a:rPr lang="en-US" altLang="ko-KR" sz="2000" dirty="0"/>
              <a:t>Mgmt.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0B98C7-037F-5DEF-C51C-31E33CC2F171}"/>
              </a:ext>
            </a:extLst>
          </p:cNvPr>
          <p:cNvSpPr txBox="1"/>
          <p:nvPr/>
        </p:nvSpPr>
        <p:spPr>
          <a:xfrm>
            <a:off x="1574278" y="1455385"/>
            <a:ext cx="5883470" cy="439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Intelligence </a:t>
            </a:r>
            <a:r>
              <a:rPr lang="ko-KR" altLang="en-US" dirty="0"/>
              <a:t>활동의 </a:t>
            </a:r>
            <a:r>
              <a:rPr lang="en-US" altLang="ko-KR" dirty="0"/>
              <a:t>As_Is  </a:t>
            </a:r>
          </a:p>
          <a:p>
            <a:pPr lvl="1">
              <a:lnSpc>
                <a:spcPct val="150000"/>
              </a:lnSpc>
            </a:pPr>
            <a:r>
              <a:rPr lang="en-US" altLang="ko-KR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Intelligence</a:t>
            </a:r>
            <a:r>
              <a:rPr lang="ko-KR" altLang="en-US" sz="1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활동에 대한 인식 </a:t>
            </a:r>
            <a:endParaRPr lang="en-US" altLang="ko-KR" sz="1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 Intelligence </a:t>
            </a:r>
            <a:r>
              <a:rPr lang="ko-KR" altLang="en-US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활동 결과에 대한 축적 및 공유 체계</a:t>
            </a:r>
            <a:endParaRPr lang="en-US" altLang="ko-KR" sz="1400" dirty="0"/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altLang="ko-KR" dirty="0"/>
              <a:t>Intelligence</a:t>
            </a:r>
            <a:r>
              <a:rPr lang="ko-KR" altLang="en-US" dirty="0"/>
              <a:t> 활동의 </a:t>
            </a:r>
            <a:r>
              <a:rPr lang="en-US" altLang="ko-KR" dirty="0"/>
              <a:t>To_Be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Intelligence </a:t>
            </a:r>
            <a:r>
              <a:rPr lang="ko-KR" altLang="en-US" sz="1400" dirty="0"/>
              <a:t>활동의 목적 명확화</a:t>
            </a:r>
            <a:r>
              <a:rPr lang="en-US" altLang="ko-KR" sz="1400" dirty="0"/>
              <a:t>, </a:t>
            </a:r>
            <a:r>
              <a:rPr lang="ko-KR" altLang="en-US" sz="1400" dirty="0"/>
              <a:t>실질적인 성과 창출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Data/Information </a:t>
            </a:r>
            <a:r>
              <a:rPr lang="ko-KR" altLang="en-US" sz="1400" dirty="0"/>
              <a:t>수집</a:t>
            </a:r>
            <a:r>
              <a:rPr lang="en-US" altLang="ko-KR" sz="1400" dirty="0"/>
              <a:t>/</a:t>
            </a:r>
            <a:r>
              <a:rPr lang="ko-KR" altLang="en-US" sz="1400" dirty="0"/>
              <a:t>분석</a:t>
            </a:r>
            <a:r>
              <a:rPr lang="en-US" altLang="ko-KR" sz="1400" dirty="0"/>
              <a:t>, </a:t>
            </a:r>
            <a:r>
              <a:rPr lang="ko-KR" altLang="en-US" sz="1400" dirty="0"/>
              <a:t>의사결정에 활용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</a:t>
            </a:r>
            <a:r>
              <a:rPr lang="ko-KR" altLang="en-US" sz="1400" dirty="0"/>
              <a:t>수집된 </a:t>
            </a:r>
            <a:r>
              <a:rPr lang="en-US" altLang="ko-KR" sz="1400" dirty="0"/>
              <a:t>Data/Information</a:t>
            </a:r>
            <a:r>
              <a:rPr lang="ko-KR" altLang="en-US" sz="1400" dirty="0"/>
              <a:t> 축적</a:t>
            </a:r>
            <a:r>
              <a:rPr lang="en-US" altLang="ko-KR" sz="1400" dirty="0"/>
              <a:t>/</a:t>
            </a:r>
            <a:r>
              <a:rPr lang="ko-KR" altLang="en-US" sz="1400" dirty="0"/>
              <a:t>공유</a:t>
            </a:r>
            <a:r>
              <a:rPr lang="en-US" altLang="ko-KR" sz="1400" dirty="0"/>
              <a:t> 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ko-KR" altLang="en-US" dirty="0"/>
              <a:t>토론</a:t>
            </a:r>
            <a:r>
              <a:rPr lang="en-US" altLang="ko-KR" dirty="0"/>
              <a:t> ; </a:t>
            </a:r>
            <a:r>
              <a:rPr lang="en-US" altLang="ko-KR" sz="1600" dirty="0"/>
              <a:t>As_Is &amp; To_Be</a:t>
            </a:r>
            <a:r>
              <a:rPr lang="en-US" altLang="ko-KR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Intelligence </a:t>
            </a:r>
            <a:r>
              <a:rPr lang="ko-KR" altLang="en-US" sz="1400" dirty="0"/>
              <a:t>활동에</a:t>
            </a:r>
            <a:r>
              <a:rPr lang="en-US" altLang="ko-KR" sz="1400" dirty="0"/>
              <a:t> </a:t>
            </a:r>
            <a:r>
              <a:rPr lang="ko-KR" altLang="en-US" sz="1400" dirty="0"/>
              <a:t>대한 </a:t>
            </a:r>
            <a:r>
              <a:rPr lang="en-US" altLang="ko-KR" sz="1400" dirty="0"/>
              <a:t>Why, What, How ; </a:t>
            </a:r>
            <a:r>
              <a:rPr lang="ko-KR" altLang="en-US" sz="1400" dirty="0"/>
              <a:t>목적</a:t>
            </a:r>
            <a:r>
              <a:rPr lang="en-US" altLang="ko-KR" sz="1400" dirty="0"/>
              <a:t> </a:t>
            </a:r>
            <a:r>
              <a:rPr lang="ko-KR" altLang="en-US" sz="1400" dirty="0"/>
              <a:t>및 결과 활용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    Intelligence </a:t>
            </a:r>
            <a:r>
              <a:rPr lang="ko-KR" altLang="en-US" sz="1400" dirty="0"/>
              <a:t>활동 관리 체계</a:t>
            </a:r>
            <a:r>
              <a:rPr lang="en-US" altLang="ko-KR" sz="1400" dirty="0"/>
              <a:t>; </a:t>
            </a:r>
            <a:r>
              <a:rPr lang="ko-KR" altLang="en-US" sz="1400" dirty="0"/>
              <a:t>수집</a:t>
            </a:r>
            <a:r>
              <a:rPr lang="en-US" altLang="ko-KR" sz="1400" dirty="0"/>
              <a:t>/</a:t>
            </a:r>
            <a:r>
              <a:rPr lang="ko-KR" altLang="en-US" sz="1400" dirty="0"/>
              <a:t>분석</a:t>
            </a:r>
            <a:r>
              <a:rPr lang="en-US" altLang="ko-KR" sz="1400" dirty="0"/>
              <a:t>/</a:t>
            </a:r>
            <a:r>
              <a:rPr lang="ko-KR" altLang="en-US" sz="1400" dirty="0"/>
              <a:t>축적</a:t>
            </a:r>
            <a:r>
              <a:rPr lang="en-US" altLang="ko-KR" sz="1400" dirty="0"/>
              <a:t>/</a:t>
            </a:r>
            <a:r>
              <a:rPr lang="ko-KR" altLang="en-US" sz="1400" dirty="0"/>
              <a:t>공유 </a:t>
            </a:r>
            <a:r>
              <a:rPr lang="en-US" altLang="ko-KR" sz="1400" dirty="0"/>
              <a:t>&amp; </a:t>
            </a:r>
            <a:r>
              <a:rPr lang="ko-KR" altLang="en-US" sz="1400" dirty="0"/>
              <a:t>의사결정</a:t>
            </a:r>
            <a:endParaRPr lang="en-US" altLang="ko-KR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FAF7A2-B6AE-1311-F886-F8FA56BA0391}"/>
              </a:ext>
            </a:extLst>
          </p:cNvPr>
          <p:cNvSpPr txBox="1"/>
          <p:nvPr/>
        </p:nvSpPr>
        <p:spPr>
          <a:xfrm>
            <a:off x="6570482" y="1644170"/>
            <a:ext cx="5213287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한번 이 부분에 대해 고민해 보는 시간 갖기</a:t>
            </a:r>
            <a:endParaRPr lang="en-US" altLang="ko-KR" sz="1200" dirty="0"/>
          </a:p>
          <a:p>
            <a:r>
              <a:rPr lang="ko-KR" altLang="en-US" sz="1200" dirty="0"/>
              <a:t>우물 안 개구리</a:t>
            </a:r>
            <a:r>
              <a:rPr lang="en-US" altLang="ko-KR" sz="1200" dirty="0"/>
              <a:t>, </a:t>
            </a:r>
            <a:r>
              <a:rPr lang="ko-KR" altLang="en-US" sz="1200" dirty="0"/>
              <a:t>어항속의 물고기 </a:t>
            </a:r>
            <a:r>
              <a:rPr lang="en-US" altLang="ko-KR" sz="1200" dirty="0"/>
              <a:t>; </a:t>
            </a:r>
            <a:r>
              <a:rPr lang="ko-KR" altLang="en-US" sz="1200" dirty="0"/>
              <a:t>메타인지</a:t>
            </a:r>
            <a:r>
              <a:rPr lang="en-US" altLang="ko-KR" sz="1200" dirty="0"/>
              <a:t>-</a:t>
            </a:r>
            <a:r>
              <a:rPr lang="ko-KR" altLang="en-US" sz="1200" dirty="0"/>
              <a:t>회사를 객관적으로 바라보기</a:t>
            </a:r>
            <a:endParaRPr lang="en-US" altLang="ko-KR" sz="1200" dirty="0"/>
          </a:p>
          <a:p>
            <a:r>
              <a:rPr lang="ko-KR" altLang="en-US" sz="1200" dirty="0"/>
              <a:t>안 하는 거 없고</a:t>
            </a:r>
            <a:r>
              <a:rPr lang="en-US" altLang="ko-KR" sz="1200" dirty="0"/>
              <a:t>, </a:t>
            </a:r>
            <a:r>
              <a:rPr lang="ko-KR" altLang="en-US" sz="1200" dirty="0"/>
              <a:t>하는 거 없다</a:t>
            </a:r>
            <a:endParaRPr lang="en-US" altLang="ko-KR" sz="1200" dirty="0"/>
          </a:p>
          <a:p>
            <a:r>
              <a:rPr lang="en-US" altLang="ko-KR" sz="1200" dirty="0"/>
              <a:t>Check List</a:t>
            </a:r>
            <a:r>
              <a:rPr lang="ko-KR" altLang="en-US" sz="1200" dirty="0"/>
              <a:t>로 스토리 만들기 </a:t>
            </a:r>
            <a:r>
              <a:rPr lang="en-US" altLang="ko-KR" sz="1200" dirty="0"/>
              <a:t>(</a:t>
            </a:r>
            <a:r>
              <a:rPr lang="ko-KR" altLang="en-US" sz="1200" dirty="0" err="1"/>
              <a:t>긱경제</a:t>
            </a:r>
            <a:r>
              <a:rPr lang="en-US" altLang="ko-KR" sz="1200" dirty="0"/>
              <a:t>, KMS, Risk, Plan</a:t>
            </a:r>
            <a:r>
              <a:rPr lang="ko-KR" altLang="en-US" sz="1200" dirty="0"/>
              <a:t> </a:t>
            </a:r>
            <a:r>
              <a:rPr lang="en-US" altLang="ko-KR" sz="1200" dirty="0"/>
              <a:t>…)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15716-1446-5F9F-EA3D-7644DC8321F0}"/>
              </a:ext>
            </a:extLst>
          </p:cNvPr>
          <p:cNvSpPr txBox="1"/>
          <p:nvPr/>
        </p:nvSpPr>
        <p:spPr>
          <a:xfrm>
            <a:off x="7346176" y="4046372"/>
            <a:ext cx="236827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Intelligence </a:t>
            </a:r>
            <a:r>
              <a:rPr lang="ko-KR" altLang="en-US" sz="1200" dirty="0"/>
              <a:t>관리</a:t>
            </a:r>
            <a:r>
              <a:rPr lang="en-US" altLang="ko-KR" sz="1200" dirty="0"/>
              <a:t> </a:t>
            </a:r>
            <a:r>
              <a:rPr lang="ko-KR" altLang="en-US" sz="1200" dirty="0"/>
              <a:t>시스템</a:t>
            </a:r>
            <a:r>
              <a:rPr lang="en-US" altLang="ko-KR" sz="1200" dirty="0"/>
              <a:t>(not IT)</a:t>
            </a:r>
          </a:p>
          <a:p>
            <a:endParaRPr lang="en-US" altLang="ko-KR" sz="1200" dirty="0"/>
          </a:p>
          <a:p>
            <a:r>
              <a:rPr lang="en-US" altLang="ko-KR" sz="1200" dirty="0"/>
              <a:t>AECL</a:t>
            </a:r>
            <a:r>
              <a:rPr lang="ko-KR" altLang="en-US" sz="1200" dirty="0"/>
              <a:t> 사례 </a:t>
            </a:r>
            <a:r>
              <a:rPr lang="en-US" altLang="ko-KR" sz="1200" dirty="0"/>
              <a:t>; </a:t>
            </a:r>
            <a:endParaRPr lang="ko-KR" altLang="en-US" sz="12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C2490F-D32F-AEB5-D530-F5864C1C7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60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0CC5EB-D5AB-8006-4765-05549245C8FA}"/>
              </a:ext>
            </a:extLst>
          </p:cNvPr>
          <p:cNvSpPr txBox="1"/>
          <p:nvPr/>
        </p:nvSpPr>
        <p:spPr>
          <a:xfrm>
            <a:off x="4304401" y="1140645"/>
            <a:ext cx="7367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Source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530757-5913-EC6C-6560-F8267774FB9E}"/>
              </a:ext>
            </a:extLst>
          </p:cNvPr>
          <p:cNvSpPr txBox="1"/>
          <p:nvPr/>
        </p:nvSpPr>
        <p:spPr>
          <a:xfrm>
            <a:off x="2347275" y="1140645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수집내용</a:t>
            </a:r>
            <a:endParaRPr lang="en-US" altLang="ko-KR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DA39B-51E0-F06F-D3B5-32112221EA81}"/>
              </a:ext>
            </a:extLst>
          </p:cNvPr>
          <p:cNvSpPr txBox="1"/>
          <p:nvPr/>
        </p:nvSpPr>
        <p:spPr>
          <a:xfrm>
            <a:off x="2406701" y="1375973"/>
            <a:ext cx="149592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기술동향</a:t>
            </a:r>
            <a:r>
              <a:rPr lang="en-US" altLang="ko-KR" sz="1200" dirty="0"/>
              <a:t>/</a:t>
            </a:r>
            <a:r>
              <a:rPr lang="ko-KR" altLang="en-US" sz="1200" dirty="0"/>
              <a:t>신기술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제품</a:t>
            </a:r>
            <a:r>
              <a:rPr lang="en-US" altLang="ko-KR" sz="1200" dirty="0"/>
              <a:t>/</a:t>
            </a:r>
            <a:r>
              <a:rPr lang="ko-KR" altLang="en-US" sz="1200" dirty="0"/>
              <a:t>부품</a:t>
            </a:r>
            <a:r>
              <a:rPr lang="en-US" altLang="ko-KR" sz="1200" dirty="0"/>
              <a:t>/</a:t>
            </a:r>
            <a:r>
              <a:rPr lang="ko-KR" altLang="en-US" sz="1200" dirty="0"/>
              <a:t>소재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법규</a:t>
            </a:r>
            <a:r>
              <a:rPr lang="en-US" altLang="ko-KR" sz="1200" dirty="0"/>
              <a:t>/</a:t>
            </a:r>
            <a:r>
              <a:rPr lang="ko-KR" altLang="en-US" sz="1200" dirty="0"/>
              <a:t>규제</a:t>
            </a:r>
            <a:r>
              <a:rPr lang="en-US" altLang="ko-KR" sz="1200" dirty="0"/>
              <a:t>/</a:t>
            </a:r>
            <a:r>
              <a:rPr lang="ko-KR" altLang="en-US" sz="1200" dirty="0"/>
              <a:t>정책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시장</a:t>
            </a:r>
            <a:r>
              <a:rPr lang="en-US" altLang="ko-KR" sz="1200" dirty="0"/>
              <a:t>/</a:t>
            </a:r>
            <a:r>
              <a:rPr lang="ko-KR" altLang="en-US" sz="1200" dirty="0"/>
              <a:t>산업 동향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경쟁사 동향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고객 동향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etc</a:t>
            </a:r>
            <a:endParaRPr lang="en-US" altLang="ko-KR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8EF040-4121-BEA7-F169-17590836D979}"/>
              </a:ext>
            </a:extLst>
          </p:cNvPr>
          <p:cNvSpPr txBox="1"/>
          <p:nvPr/>
        </p:nvSpPr>
        <p:spPr>
          <a:xfrm>
            <a:off x="4323256" y="1388708"/>
            <a:ext cx="15167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기업내부</a:t>
            </a:r>
            <a:r>
              <a:rPr lang="en-US" altLang="ko-KR" sz="1200" dirty="0"/>
              <a:t> </a:t>
            </a:r>
            <a:r>
              <a:rPr lang="ko-KR" altLang="en-US" sz="1200" dirty="0"/>
              <a:t>조직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전문 </a:t>
            </a:r>
            <a:r>
              <a:rPr lang="en-US" altLang="ko-KR" sz="1200" dirty="0"/>
              <a:t>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논문</a:t>
            </a:r>
            <a:r>
              <a:rPr lang="en-US" altLang="ko-KR" sz="1200" dirty="0"/>
              <a:t>/</a:t>
            </a:r>
            <a:r>
              <a:rPr lang="ko-KR" altLang="en-US" sz="1200" dirty="0"/>
              <a:t>특허</a:t>
            </a:r>
            <a:r>
              <a:rPr lang="en-US" altLang="ko-KR" sz="1200" dirty="0"/>
              <a:t>/</a:t>
            </a:r>
            <a:r>
              <a:rPr lang="ko-KR" altLang="en-US" sz="1200" dirty="0"/>
              <a:t>저널</a:t>
            </a:r>
            <a:r>
              <a:rPr lang="en-US" altLang="ko-KR" sz="1200" dirty="0"/>
              <a:t>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Conference…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경쟁사</a:t>
            </a:r>
            <a:r>
              <a:rPr lang="en-US" altLang="ko-KR" sz="1200" dirty="0"/>
              <a:t>/</a:t>
            </a:r>
            <a:r>
              <a:rPr lang="ko-KR" altLang="en-US" sz="1200" dirty="0"/>
              <a:t>고객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etc</a:t>
            </a:r>
            <a:endParaRPr lang="en-US" altLang="ko-KR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5137F-6C61-E528-60F2-7F77A0AD7375}"/>
              </a:ext>
            </a:extLst>
          </p:cNvPr>
          <p:cNvSpPr txBox="1"/>
          <p:nvPr/>
        </p:nvSpPr>
        <p:spPr>
          <a:xfrm>
            <a:off x="3554531" y="4015905"/>
            <a:ext cx="961802" cy="287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50000"/>
              </a:lnSpc>
            </a:pPr>
            <a:r>
              <a:rPr lang="en-US" altLang="ko-KR" sz="1200" i="1" dirty="0"/>
              <a:t>Data</a:t>
            </a:r>
          </a:p>
          <a:p>
            <a:pPr algn="ctr">
              <a:lnSpc>
                <a:spcPct val="50000"/>
              </a:lnSpc>
            </a:pPr>
            <a:r>
              <a:rPr lang="en-US" altLang="ko-KR" sz="1200" i="1" dirty="0"/>
              <a:t>Warehouse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4E58F2-426B-57BB-C244-FC42DEBC076E}"/>
              </a:ext>
            </a:extLst>
          </p:cNvPr>
          <p:cNvSpPr txBox="1"/>
          <p:nvPr/>
        </p:nvSpPr>
        <p:spPr>
          <a:xfrm>
            <a:off x="1180897" y="4424714"/>
            <a:ext cx="1701107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dirty="0"/>
              <a:t>Categorizing</a:t>
            </a:r>
          </a:p>
          <a:p>
            <a:pPr algn="ctr"/>
            <a:r>
              <a:rPr lang="en-US" altLang="ko-KR" sz="1200" dirty="0"/>
              <a:t>Keywords &amp; </a:t>
            </a:r>
            <a:r>
              <a:rPr lang="ko-KR" altLang="en-US" sz="1200" dirty="0"/>
              <a:t>분류코드</a:t>
            </a:r>
            <a:endParaRPr lang="en-US" altLang="ko-KR" sz="1200" dirty="0"/>
          </a:p>
          <a:p>
            <a:pPr algn="ctr"/>
            <a:r>
              <a:rPr lang="en-US" altLang="ko-KR" sz="1200" dirty="0"/>
              <a:t>(1</a:t>
            </a:r>
            <a:r>
              <a:rPr lang="en-US" altLang="ko-KR" sz="1200" baseline="30000" dirty="0"/>
              <a:t>st</a:t>
            </a:r>
            <a:r>
              <a:rPr lang="ko-KR" altLang="en-US" sz="1200" dirty="0"/>
              <a:t> 자동</a:t>
            </a:r>
            <a:r>
              <a:rPr lang="en-US" altLang="ko-KR" sz="1200" dirty="0"/>
              <a:t>, </a:t>
            </a:r>
            <a:r>
              <a:rPr lang="ko-KR" altLang="en-US" sz="1200" dirty="0"/>
              <a:t>수동</a:t>
            </a:r>
            <a:r>
              <a:rPr lang="en-US" altLang="ko-KR" sz="12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CB6E4-180B-F951-5187-1BF9ADB892C0}"/>
              </a:ext>
            </a:extLst>
          </p:cNvPr>
          <p:cNvSpPr txBox="1"/>
          <p:nvPr/>
        </p:nvSpPr>
        <p:spPr>
          <a:xfrm>
            <a:off x="7411776" y="1383790"/>
            <a:ext cx="1038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표준</a:t>
            </a:r>
            <a:r>
              <a:rPr lang="en-US" altLang="ko-KR" sz="1200" dirty="0"/>
              <a:t> Format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A4570A-D36D-7E71-D6F0-24CEE41422F6}"/>
              </a:ext>
            </a:extLst>
          </p:cNvPr>
          <p:cNvSpPr txBox="1"/>
          <p:nvPr/>
        </p:nvSpPr>
        <p:spPr>
          <a:xfrm>
            <a:off x="7425263" y="1668041"/>
            <a:ext cx="787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661AD2-E433-F804-0188-3C0690C6C525}"/>
              </a:ext>
            </a:extLst>
          </p:cNvPr>
          <p:cNvSpPr txBox="1"/>
          <p:nvPr/>
        </p:nvSpPr>
        <p:spPr>
          <a:xfrm>
            <a:off x="8528075" y="1674871"/>
            <a:ext cx="888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Procedure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F0CD0-BDCF-A106-883C-DC8A7C14A983}"/>
              </a:ext>
            </a:extLst>
          </p:cNvPr>
          <p:cNvSpPr txBox="1"/>
          <p:nvPr/>
        </p:nvSpPr>
        <p:spPr>
          <a:xfrm>
            <a:off x="9717577" y="1668041"/>
            <a:ext cx="16803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Role &amp; Responsibility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B3F08F-E588-DF82-FAE0-FB79DE0D9F4E}"/>
              </a:ext>
            </a:extLst>
          </p:cNvPr>
          <p:cNvSpPr txBox="1"/>
          <p:nvPr/>
        </p:nvSpPr>
        <p:spPr>
          <a:xfrm>
            <a:off x="7978554" y="3647844"/>
            <a:ext cx="8486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Strategy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5B8339-1BBB-B4E6-13F6-182F81CB2666}"/>
              </a:ext>
            </a:extLst>
          </p:cNvPr>
          <p:cNvSpPr txBox="1"/>
          <p:nvPr/>
        </p:nvSpPr>
        <p:spPr>
          <a:xfrm>
            <a:off x="7804848" y="4614137"/>
            <a:ext cx="12713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Project (Pool)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40B724-B24C-E15B-DF88-C904AD3E296D}"/>
              </a:ext>
            </a:extLst>
          </p:cNvPr>
          <p:cNvSpPr txBox="1"/>
          <p:nvPr/>
        </p:nvSpPr>
        <p:spPr>
          <a:xfrm>
            <a:off x="7392303" y="2043069"/>
            <a:ext cx="41456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/>
              <a:t>신입자</a:t>
            </a:r>
            <a:r>
              <a:rPr lang="en-US" altLang="ko-KR" sz="1200" dirty="0"/>
              <a:t> </a:t>
            </a:r>
            <a:r>
              <a:rPr lang="ko-KR" altLang="en-US" sz="1200" dirty="0"/>
              <a:t>포함해서 누가해도 동일한 결과가 나온다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한번 수집된 정보에 대해서는 중복해서 수집하지 않는다</a:t>
            </a:r>
            <a:r>
              <a:rPr lang="en-US" altLang="ko-KR" sz="1200" dirty="0"/>
              <a:t>.</a:t>
            </a:r>
          </a:p>
          <a:p>
            <a:r>
              <a:rPr lang="ko-KR" altLang="en-US" sz="1200" dirty="0"/>
              <a:t>수집된 정보의 체계적 활용</a:t>
            </a:r>
            <a:r>
              <a:rPr lang="en-US" altLang="ko-KR" sz="1200" dirty="0"/>
              <a:t>(</a:t>
            </a:r>
            <a:r>
              <a:rPr lang="ko-KR" altLang="en-US" sz="1200" dirty="0"/>
              <a:t>검토</a:t>
            </a:r>
            <a:r>
              <a:rPr lang="en-US" altLang="ko-KR" sz="1200" dirty="0"/>
              <a:t>/</a:t>
            </a:r>
            <a:r>
              <a:rPr lang="ko-KR" altLang="en-US" sz="1200" dirty="0"/>
              <a:t>반영 이력 관리</a:t>
            </a:r>
            <a:r>
              <a:rPr lang="en-US" altLang="ko-KR" sz="1200" dirty="0"/>
              <a:t>)</a:t>
            </a:r>
          </a:p>
        </p:txBody>
      </p:sp>
      <p:sp>
        <p:nvSpPr>
          <p:cNvPr id="20" name="화살표: 왼쪽/오른쪽 19">
            <a:extLst>
              <a:ext uri="{FF2B5EF4-FFF2-40B4-BE49-F238E27FC236}">
                <a16:creationId xmlns:a16="http://schemas.microsoft.com/office/drawing/2014/main" id="{333AEB78-197C-8805-9639-14F7DAE0693D}"/>
              </a:ext>
            </a:extLst>
          </p:cNvPr>
          <p:cNvSpPr/>
          <p:nvPr/>
        </p:nvSpPr>
        <p:spPr>
          <a:xfrm>
            <a:off x="3872363" y="1573811"/>
            <a:ext cx="311162" cy="594355"/>
          </a:xfrm>
          <a:prstGeom prst="leftRightArrow">
            <a:avLst>
              <a:gd name="adj1" fmla="val 58549"/>
              <a:gd name="adj2" fmla="val 3229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89B3F0-F2DA-3D3E-C2EC-16C66C725F1F}"/>
              </a:ext>
            </a:extLst>
          </p:cNvPr>
          <p:cNvSpPr txBox="1"/>
          <p:nvPr/>
        </p:nvSpPr>
        <p:spPr>
          <a:xfrm>
            <a:off x="3344399" y="2834878"/>
            <a:ext cx="136608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dirty="0"/>
              <a:t>Searching</a:t>
            </a:r>
          </a:p>
          <a:p>
            <a:pPr algn="ctr">
              <a:spcAft>
                <a:spcPts val="600"/>
              </a:spcAft>
            </a:pPr>
            <a:r>
              <a:rPr lang="ko-KR" altLang="en-US" sz="1200" dirty="0"/>
              <a:t>어떤 </a:t>
            </a:r>
            <a:r>
              <a:rPr lang="en-US" altLang="ko-KR" sz="1200" dirty="0"/>
              <a:t>Source</a:t>
            </a:r>
            <a:r>
              <a:rPr lang="ko-KR" altLang="en-US" sz="1200" dirty="0"/>
              <a:t>에서</a:t>
            </a:r>
            <a:endParaRPr lang="en-US" altLang="ko-KR" sz="1200" dirty="0"/>
          </a:p>
          <a:p>
            <a:pPr algn="ctr"/>
            <a:r>
              <a:rPr lang="ko-KR" altLang="en-US" sz="1200" dirty="0"/>
              <a:t>어떤 </a:t>
            </a:r>
            <a:r>
              <a:rPr lang="en-US" altLang="ko-KR" sz="1200" dirty="0"/>
              <a:t>Keywords</a:t>
            </a:r>
            <a:r>
              <a:rPr lang="ko-KR" altLang="en-US" sz="1200" dirty="0"/>
              <a:t>로</a:t>
            </a:r>
            <a:endParaRPr lang="en-US" altLang="ko-KR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1B47D1-8441-52D4-4B17-5F22D86EB5E7}"/>
              </a:ext>
            </a:extLst>
          </p:cNvPr>
          <p:cNvSpPr txBox="1"/>
          <p:nvPr/>
        </p:nvSpPr>
        <p:spPr>
          <a:xfrm>
            <a:off x="3461579" y="4672208"/>
            <a:ext cx="113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Information</a:t>
            </a:r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표준</a:t>
            </a:r>
            <a:r>
              <a:rPr lang="en-US" altLang="ko-KR" sz="1200" dirty="0"/>
              <a:t> Format)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FEEA876-5F26-98FA-C236-B0EF1C7ABEA9}"/>
              </a:ext>
            </a:extLst>
          </p:cNvPr>
          <p:cNvSpPr txBox="1"/>
          <p:nvPr/>
        </p:nvSpPr>
        <p:spPr>
          <a:xfrm>
            <a:off x="1798827" y="3606929"/>
            <a:ext cx="866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Screening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715294-AEB6-AC7F-0DC0-57D95160B520}"/>
              </a:ext>
            </a:extLst>
          </p:cNvPr>
          <p:cNvSpPr txBox="1"/>
          <p:nvPr/>
        </p:nvSpPr>
        <p:spPr>
          <a:xfrm>
            <a:off x="8664928" y="138378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분류코드</a:t>
            </a:r>
            <a:endParaRPr lang="en-US" altLang="ko-KR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CB3DD1-B5F6-A29E-AC0D-769CFEDA52F4}"/>
              </a:ext>
            </a:extLst>
          </p:cNvPr>
          <p:cNvSpPr txBox="1"/>
          <p:nvPr/>
        </p:nvSpPr>
        <p:spPr>
          <a:xfrm>
            <a:off x="9824934" y="1383788"/>
            <a:ext cx="12121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표준 </a:t>
            </a:r>
            <a:r>
              <a:rPr lang="en-US" altLang="ko-KR" sz="1200" dirty="0"/>
              <a:t>Keywords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841E4C-08C4-C213-A86C-A3634A570CC0}"/>
              </a:ext>
            </a:extLst>
          </p:cNvPr>
          <p:cNvSpPr txBox="1"/>
          <p:nvPr/>
        </p:nvSpPr>
        <p:spPr>
          <a:xfrm>
            <a:off x="5109918" y="4323066"/>
            <a:ext cx="2034660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altLang="ko-KR" sz="1200" dirty="0"/>
              <a:t>Reviewing &amp; Following up</a:t>
            </a:r>
          </a:p>
          <a:p>
            <a:pPr algn="ctr"/>
            <a:r>
              <a:rPr lang="en-US" altLang="ko-KR" sz="1200" dirty="0"/>
              <a:t>Strategy</a:t>
            </a:r>
            <a:r>
              <a:rPr lang="ko-KR" altLang="en-US" sz="1200" dirty="0"/>
              <a:t> </a:t>
            </a:r>
            <a:r>
              <a:rPr lang="en-US" altLang="ko-KR" sz="1200" dirty="0"/>
              <a:t>&amp;</a:t>
            </a:r>
            <a:r>
              <a:rPr lang="ko-KR" altLang="en-US" sz="1200" dirty="0"/>
              <a:t> </a:t>
            </a:r>
            <a:r>
              <a:rPr lang="en-US" altLang="ko-KR" sz="1200" dirty="0"/>
              <a:t>Project</a:t>
            </a:r>
          </a:p>
          <a:p>
            <a:pPr algn="ctr"/>
            <a:r>
              <a:rPr lang="en-US" altLang="ko-KR" sz="1200" dirty="0"/>
              <a:t>w/ Comment</a:t>
            </a:r>
          </a:p>
          <a:p>
            <a:pPr algn="ctr"/>
            <a:r>
              <a:rPr lang="en-US" altLang="ko-KR" sz="1200" dirty="0"/>
              <a:t>(1</a:t>
            </a:r>
            <a:r>
              <a:rPr lang="en-US" altLang="ko-KR" sz="1200" baseline="30000" dirty="0"/>
              <a:t>st</a:t>
            </a:r>
            <a:r>
              <a:rPr lang="en-US" altLang="ko-KR" sz="1200" dirty="0"/>
              <a:t> </a:t>
            </a:r>
            <a:r>
              <a:rPr lang="ko-KR" altLang="en-US" sz="1200" dirty="0"/>
              <a:t>자동</a:t>
            </a:r>
            <a:r>
              <a:rPr lang="en-US" altLang="ko-KR" sz="1200" dirty="0"/>
              <a:t>, </a:t>
            </a:r>
            <a:r>
              <a:rPr lang="ko-KR" altLang="en-US" sz="1200" dirty="0"/>
              <a:t>수동</a:t>
            </a:r>
            <a:r>
              <a:rPr lang="en-US" altLang="ko-KR" sz="1200" dirty="0"/>
              <a:t>)</a:t>
            </a:r>
          </a:p>
        </p:txBody>
      </p:sp>
      <p:sp>
        <p:nvSpPr>
          <p:cNvPr id="27" name="원통형 26">
            <a:extLst>
              <a:ext uri="{FF2B5EF4-FFF2-40B4-BE49-F238E27FC236}">
                <a16:creationId xmlns:a16="http://schemas.microsoft.com/office/drawing/2014/main" id="{38688E21-9234-83D2-9ECD-9AD0E0EF8561}"/>
              </a:ext>
            </a:extLst>
          </p:cNvPr>
          <p:cNvSpPr/>
          <p:nvPr/>
        </p:nvSpPr>
        <p:spPr>
          <a:xfrm>
            <a:off x="3318857" y="3947635"/>
            <a:ext cx="1420056" cy="1670477"/>
          </a:xfrm>
          <a:prstGeom prst="can">
            <a:avLst>
              <a:gd name="adj" fmla="val 2632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66E4376-1DA7-8555-10E4-7E36CAADB2E0}"/>
              </a:ext>
            </a:extLst>
          </p:cNvPr>
          <p:cNvSpPr txBox="1"/>
          <p:nvPr/>
        </p:nvSpPr>
        <p:spPr>
          <a:xfrm>
            <a:off x="8867137" y="5239088"/>
            <a:ext cx="1412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Decision Making</a:t>
            </a:r>
          </a:p>
          <a:p>
            <a:r>
              <a:rPr lang="en-US" altLang="ko-KR" sz="1200" dirty="0"/>
              <a:t>&amp; Comment </a:t>
            </a:r>
            <a:r>
              <a:rPr lang="ko-KR" altLang="en-US" sz="1200" dirty="0"/>
              <a:t>이력</a:t>
            </a:r>
            <a:endParaRPr lang="en-US" altLang="ko-KR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59767C-4D95-9E22-3E04-3BE0AFDABD73}"/>
              </a:ext>
            </a:extLst>
          </p:cNvPr>
          <p:cNvSpPr txBox="1"/>
          <p:nvPr/>
        </p:nvSpPr>
        <p:spPr>
          <a:xfrm>
            <a:off x="8881048" y="4908092"/>
            <a:ext cx="1701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Keywords</a:t>
            </a:r>
            <a:r>
              <a:rPr lang="ko-KR" altLang="en-US" sz="1200" dirty="0"/>
              <a:t> </a:t>
            </a:r>
            <a:r>
              <a:rPr lang="en-US" altLang="ko-KR" sz="1200" dirty="0"/>
              <a:t>&amp;</a:t>
            </a:r>
            <a:r>
              <a:rPr lang="ko-KR" altLang="en-US" sz="1200" dirty="0"/>
              <a:t> 분류코드</a:t>
            </a:r>
            <a:endParaRPr lang="en-US" altLang="ko-KR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FB7F35-88C2-D4EB-56C7-636A03CD9727}"/>
              </a:ext>
            </a:extLst>
          </p:cNvPr>
          <p:cNvSpPr txBox="1"/>
          <p:nvPr/>
        </p:nvSpPr>
        <p:spPr>
          <a:xfrm>
            <a:off x="8827184" y="3925160"/>
            <a:ext cx="1467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Decision Making</a:t>
            </a:r>
          </a:p>
          <a:p>
            <a:r>
              <a:rPr lang="en-US" altLang="ko-KR" sz="1200" dirty="0"/>
              <a:t>&amp; Comment </a:t>
            </a:r>
            <a:r>
              <a:rPr lang="ko-KR" altLang="en-US" sz="1200" dirty="0"/>
              <a:t>이력</a:t>
            </a:r>
            <a:endParaRPr lang="en-US" altLang="ko-KR" sz="12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22D448F-4B3D-64C4-794B-87F475781D62}"/>
              </a:ext>
            </a:extLst>
          </p:cNvPr>
          <p:cNvCxnSpPr>
            <a:stCxn id="20" idx="5"/>
            <a:endCxn id="21" idx="0"/>
          </p:cNvCxnSpPr>
          <p:nvPr/>
        </p:nvCxnSpPr>
        <p:spPr>
          <a:xfrm flipH="1">
            <a:off x="4027439" y="2044983"/>
            <a:ext cx="505" cy="789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C71CEC7-C32E-F587-B21D-C18C4516E344}"/>
              </a:ext>
            </a:extLst>
          </p:cNvPr>
          <p:cNvCxnSpPr>
            <a:cxnSpLocks/>
            <a:stCxn id="21" idx="2"/>
            <a:endCxn id="27" idx="1"/>
          </p:cNvCxnSpPr>
          <p:nvPr/>
        </p:nvCxnSpPr>
        <p:spPr>
          <a:xfrm>
            <a:off x="4027439" y="3635097"/>
            <a:ext cx="1446" cy="3125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ACCB3B0-8F56-D1A0-1AC7-DCC3E4F6CEA1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2665796" y="3745429"/>
            <a:ext cx="1361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12B0752-A79C-E740-1254-D9C3A6CA3817}"/>
              </a:ext>
            </a:extLst>
          </p:cNvPr>
          <p:cNvCxnSpPr>
            <a:stCxn id="8" idx="3"/>
            <a:endCxn id="27" idx="2"/>
          </p:cNvCxnSpPr>
          <p:nvPr/>
        </p:nvCxnSpPr>
        <p:spPr>
          <a:xfrm flipV="1">
            <a:off x="2882004" y="4782874"/>
            <a:ext cx="436853" cy="3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11A0F0D-37BF-EC0B-267F-251D4926593F}"/>
              </a:ext>
            </a:extLst>
          </p:cNvPr>
          <p:cNvCxnSpPr>
            <a:stCxn id="27" idx="4"/>
            <a:endCxn id="26" idx="1"/>
          </p:cNvCxnSpPr>
          <p:nvPr/>
        </p:nvCxnSpPr>
        <p:spPr>
          <a:xfrm flipV="1">
            <a:off x="4738913" y="4777037"/>
            <a:ext cx="371005" cy="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C7D11CE-C38F-4C4F-0A0B-C8DF67EAFB97}"/>
              </a:ext>
            </a:extLst>
          </p:cNvPr>
          <p:cNvCxnSpPr>
            <a:stCxn id="26" idx="3"/>
            <a:endCxn id="16" idx="1"/>
          </p:cNvCxnSpPr>
          <p:nvPr/>
        </p:nvCxnSpPr>
        <p:spPr>
          <a:xfrm flipV="1">
            <a:off x="7144578" y="3801733"/>
            <a:ext cx="833976" cy="975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BC1991C-5255-AC0B-D19F-C98A62FF12AE}"/>
              </a:ext>
            </a:extLst>
          </p:cNvPr>
          <p:cNvCxnSpPr>
            <a:stCxn id="26" idx="3"/>
            <a:endCxn id="17" idx="1"/>
          </p:cNvCxnSpPr>
          <p:nvPr/>
        </p:nvCxnSpPr>
        <p:spPr>
          <a:xfrm flipV="1">
            <a:off x="7144578" y="4768026"/>
            <a:ext cx="660270" cy="90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03F80E85-3AB2-9261-0D98-0905DD6425BA}"/>
              </a:ext>
            </a:extLst>
          </p:cNvPr>
          <p:cNvCxnSpPr>
            <a:stCxn id="16" idx="2"/>
            <a:endCxn id="30" idx="1"/>
          </p:cNvCxnSpPr>
          <p:nvPr/>
        </p:nvCxnSpPr>
        <p:spPr>
          <a:xfrm rot="16200000" flipH="1">
            <a:off x="8514840" y="3843649"/>
            <a:ext cx="200372" cy="424315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48426CD8-09F2-6545-E4F6-6C6B3D294D86}"/>
              </a:ext>
            </a:extLst>
          </p:cNvPr>
          <p:cNvCxnSpPr>
            <a:stCxn id="17" idx="2"/>
            <a:endCxn id="29" idx="1"/>
          </p:cNvCxnSpPr>
          <p:nvPr/>
        </p:nvCxnSpPr>
        <p:spPr>
          <a:xfrm rot="16200000" flipH="1">
            <a:off x="8598452" y="4763996"/>
            <a:ext cx="124678" cy="440513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8757CCD6-536C-9C95-63F8-D27423E7CF71}"/>
              </a:ext>
            </a:extLst>
          </p:cNvPr>
          <p:cNvCxnSpPr>
            <a:stCxn id="17" idx="2"/>
            <a:endCxn id="28" idx="1"/>
          </p:cNvCxnSpPr>
          <p:nvPr/>
        </p:nvCxnSpPr>
        <p:spPr>
          <a:xfrm rot="16200000" flipH="1">
            <a:off x="8379833" y="4982616"/>
            <a:ext cx="548007" cy="426602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8331D5F-F9E1-A2D7-2E94-3EE03892A079}"/>
              </a:ext>
            </a:extLst>
          </p:cNvPr>
          <p:cNvSpPr txBox="1"/>
          <p:nvPr/>
        </p:nvSpPr>
        <p:spPr>
          <a:xfrm>
            <a:off x="3280182" y="6136451"/>
            <a:ext cx="1503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정보검색</a:t>
            </a:r>
            <a:endParaRPr lang="en-US" altLang="ko-KR" sz="1200" dirty="0"/>
          </a:p>
          <a:p>
            <a:pPr algn="ctr"/>
            <a:r>
              <a:rPr lang="ko-KR" altLang="en-US" sz="1200" dirty="0"/>
              <a:t>키워드</a:t>
            </a:r>
            <a:r>
              <a:rPr lang="en-US" altLang="ko-KR" sz="1200" dirty="0"/>
              <a:t>, </a:t>
            </a:r>
            <a:r>
              <a:rPr lang="ko-KR" altLang="en-US" sz="1200" dirty="0"/>
              <a:t>분류체계별</a:t>
            </a:r>
            <a:endParaRPr lang="en-US" altLang="ko-KR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45CC774-A054-5E06-4E3C-9A10864A6A9D}"/>
              </a:ext>
            </a:extLst>
          </p:cNvPr>
          <p:cNvCxnSpPr>
            <a:stCxn id="27" idx="3"/>
            <a:endCxn id="58" idx="0"/>
          </p:cNvCxnSpPr>
          <p:nvPr/>
        </p:nvCxnSpPr>
        <p:spPr>
          <a:xfrm>
            <a:off x="4028885" y="5618112"/>
            <a:ext cx="3266" cy="51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14D3F92-C179-630E-A030-7080E7B82941}"/>
              </a:ext>
            </a:extLst>
          </p:cNvPr>
          <p:cNvSpPr txBox="1"/>
          <p:nvPr/>
        </p:nvSpPr>
        <p:spPr>
          <a:xfrm>
            <a:off x="650448" y="656271"/>
            <a:ext cx="4912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Business/Market/Technology Intelligence</a:t>
            </a:r>
          </a:p>
        </p:txBody>
      </p:sp>
      <p:sp>
        <p:nvSpPr>
          <p:cNvPr id="70" name="슬라이드 번호 개체 틀 69">
            <a:extLst>
              <a:ext uri="{FF2B5EF4-FFF2-40B4-BE49-F238E27FC236}">
                <a16:creationId xmlns:a16="http://schemas.microsoft.com/office/drawing/2014/main" id="{8389C253-76EC-A129-4D3C-D32B0ABB3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3FEC6-E27D-405C-9F00-6E071EC13BA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443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4D108B-5FF0-49EA-8EB8-8A4563A18DB5}"/>
              </a:ext>
            </a:extLst>
          </p:cNvPr>
          <p:cNvSpPr txBox="1"/>
          <p:nvPr/>
        </p:nvSpPr>
        <p:spPr>
          <a:xfrm>
            <a:off x="3234802" y="2912231"/>
            <a:ext cx="1745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급속한 변화의 속도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915F38-0FEB-4D61-B6D1-710B92C3CB86}"/>
              </a:ext>
            </a:extLst>
          </p:cNvPr>
          <p:cNvSpPr txBox="1"/>
          <p:nvPr/>
        </p:nvSpPr>
        <p:spPr>
          <a:xfrm>
            <a:off x="3354064" y="5001802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고용문화 변화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626E98-92BE-4073-A7E1-E07D3F2BA9B1}"/>
              </a:ext>
            </a:extLst>
          </p:cNvPr>
          <p:cNvSpPr txBox="1"/>
          <p:nvPr/>
        </p:nvSpPr>
        <p:spPr>
          <a:xfrm>
            <a:off x="3443382" y="3203671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글로벌 경쟁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E68456-7DAF-44F3-8976-AC24075CED5D}"/>
              </a:ext>
            </a:extLst>
          </p:cNvPr>
          <p:cNvSpPr txBox="1"/>
          <p:nvPr/>
        </p:nvSpPr>
        <p:spPr>
          <a:xfrm>
            <a:off x="5914809" y="4561181"/>
            <a:ext cx="2478564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ko-KR" altLang="en-US" sz="1400" b="1" dirty="0"/>
              <a:t>관리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정보 </a:t>
            </a:r>
            <a:r>
              <a:rPr lang="en-US" altLang="ko-KR" sz="1400" b="1" dirty="0"/>
              <a:t>System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altLang="ko-KR" sz="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Sustainable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Accumulable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How vs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Project </a:t>
            </a:r>
            <a:r>
              <a:rPr lang="ko-KR" altLang="en-US" sz="1400" dirty="0"/>
              <a:t>범위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4B6635-B4A4-487C-A830-34D8991AB492}"/>
              </a:ext>
            </a:extLst>
          </p:cNvPr>
          <p:cNvSpPr txBox="1"/>
          <p:nvPr/>
        </p:nvSpPr>
        <p:spPr>
          <a:xfrm>
            <a:off x="5903327" y="2769620"/>
            <a:ext cx="257137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8163" indent="-268288">
              <a:buFont typeface="Wingdings" panose="05000000000000000000" pitchFamily="2" charset="2"/>
              <a:buChar char="Ø"/>
            </a:pPr>
            <a:r>
              <a:rPr lang="ko-KR" altLang="en-US" sz="1400" b="1" dirty="0"/>
              <a:t>역할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기능의 재편</a:t>
            </a:r>
            <a:endParaRPr lang="en-US" altLang="ko-KR" sz="1400" b="1" dirty="0"/>
          </a:p>
          <a:p>
            <a:pPr marL="285750" indent="-285750" algn="ctr">
              <a:buFont typeface="Wingdings" panose="05000000000000000000" pitchFamily="2" charset="2"/>
              <a:buChar char="Ø"/>
            </a:pPr>
            <a:endParaRPr lang="en-US" altLang="ko-KR" sz="7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Career Path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Planning / Execution </a:t>
            </a:r>
            <a:r>
              <a:rPr lang="ko-KR" altLang="en-US" sz="1400" dirty="0"/>
              <a:t>분리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Alive Plan(T/M/B-I)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Outsourcing, M&amp;A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05944-BFD7-47E8-96F4-DA76412FB28B}"/>
              </a:ext>
            </a:extLst>
          </p:cNvPr>
          <p:cNvSpPr txBox="1"/>
          <p:nvPr/>
        </p:nvSpPr>
        <p:spPr>
          <a:xfrm>
            <a:off x="987496" y="4168563"/>
            <a:ext cx="1248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First Mover/</a:t>
            </a:r>
          </a:p>
          <a:p>
            <a:r>
              <a:rPr lang="en-US" altLang="ko-KR" sz="1400" dirty="0"/>
              <a:t>Fast Follower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C590D-C24E-4654-9A24-B6686F69D44D}"/>
              </a:ext>
            </a:extLst>
          </p:cNvPr>
          <p:cNvSpPr txBox="1"/>
          <p:nvPr/>
        </p:nvSpPr>
        <p:spPr>
          <a:xfrm>
            <a:off x="3373232" y="5265744"/>
            <a:ext cx="1324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비즈니스 문화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A70E09-AC80-4730-B5FE-1DD41048B3D1}"/>
              </a:ext>
            </a:extLst>
          </p:cNvPr>
          <p:cNvSpPr txBox="1"/>
          <p:nvPr/>
        </p:nvSpPr>
        <p:spPr>
          <a:xfrm>
            <a:off x="1021123" y="4806257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MZ</a:t>
            </a:r>
            <a:r>
              <a:rPr lang="ko-KR" altLang="en-US" sz="1400" dirty="0"/>
              <a:t>세대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7D01E3-F998-468F-8AF1-6E3927076A79}"/>
              </a:ext>
            </a:extLst>
          </p:cNvPr>
          <p:cNvSpPr txBox="1"/>
          <p:nvPr/>
        </p:nvSpPr>
        <p:spPr>
          <a:xfrm>
            <a:off x="1021123" y="2606716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언택트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C134A8-A226-40D2-9C0F-25AA9890D16E}"/>
              </a:ext>
            </a:extLst>
          </p:cNvPr>
          <p:cNvSpPr txBox="1"/>
          <p:nvPr/>
        </p:nvSpPr>
        <p:spPr>
          <a:xfrm>
            <a:off x="992053" y="3038764"/>
            <a:ext cx="16482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AI, IOT, Big Data…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F84DB5-32D0-46C7-B745-3601C0F8AB55}"/>
              </a:ext>
            </a:extLst>
          </p:cNvPr>
          <p:cNvSpPr txBox="1"/>
          <p:nvPr/>
        </p:nvSpPr>
        <p:spPr>
          <a:xfrm>
            <a:off x="1400873" y="1751260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현상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CCB920-A7A5-442E-BBF3-BC27AA1CA9B2}"/>
              </a:ext>
            </a:extLst>
          </p:cNvPr>
          <p:cNvSpPr txBox="1"/>
          <p:nvPr/>
        </p:nvSpPr>
        <p:spPr>
          <a:xfrm>
            <a:off x="3245522" y="1643539"/>
            <a:ext cx="1699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연구기획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기술경영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변화의 실체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1B3B81-E9DD-43EA-A41F-02CDCCBD9F4A}"/>
              </a:ext>
            </a:extLst>
          </p:cNvPr>
          <p:cNvSpPr txBox="1"/>
          <p:nvPr/>
        </p:nvSpPr>
        <p:spPr>
          <a:xfrm>
            <a:off x="6172203" y="1633666"/>
            <a:ext cx="191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기술경영 분야에서의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대응 전략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고려사항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E06EC5-C160-4FCD-BB1D-10079547A920}"/>
              </a:ext>
            </a:extLst>
          </p:cNvPr>
          <p:cNvSpPr txBox="1"/>
          <p:nvPr/>
        </p:nvSpPr>
        <p:spPr>
          <a:xfrm>
            <a:off x="9251703" y="1639337"/>
            <a:ext cx="1435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각 기업별 대응</a:t>
            </a:r>
            <a:endParaRPr lang="en-US" altLang="ko-KR" sz="1400" b="1" dirty="0"/>
          </a:p>
          <a:p>
            <a:pPr algn="ctr"/>
            <a:r>
              <a:rPr lang="en-US" altLang="ko-KR" sz="1400" b="1" dirty="0"/>
              <a:t>(each by each)</a:t>
            </a:r>
            <a:endParaRPr lang="ko-KR" altLang="en-US" sz="14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52E2B3-8F7B-4FE5-85C5-EA3BE165CB63}"/>
              </a:ext>
            </a:extLst>
          </p:cNvPr>
          <p:cNvSpPr txBox="1"/>
          <p:nvPr/>
        </p:nvSpPr>
        <p:spPr>
          <a:xfrm>
            <a:off x="3387603" y="4050504"/>
            <a:ext cx="1324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불확실한 목표</a:t>
            </a:r>
            <a:endParaRPr lang="en-US" altLang="ko-KR" sz="1400" dirty="0"/>
          </a:p>
          <a:p>
            <a:pPr algn="ctr"/>
            <a:r>
              <a:rPr lang="en-US" altLang="ko-KR" sz="1400" dirty="0"/>
              <a:t>(VUCA)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DB52D8-0C25-48AE-AFD4-86B6B9732594}"/>
              </a:ext>
            </a:extLst>
          </p:cNvPr>
          <p:cNvSpPr txBox="1"/>
          <p:nvPr/>
        </p:nvSpPr>
        <p:spPr>
          <a:xfrm>
            <a:off x="9747897" y="2849012"/>
            <a:ext cx="7976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Where?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B74FE5-BC54-498A-A36A-04B83C5D4059}"/>
              </a:ext>
            </a:extLst>
          </p:cNvPr>
          <p:cNvSpPr txBox="1"/>
          <p:nvPr/>
        </p:nvSpPr>
        <p:spPr>
          <a:xfrm>
            <a:off x="9451245" y="3939146"/>
            <a:ext cx="1390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What &amp; Why? 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20349C-2951-4881-8A21-6F74B3E0C09C}"/>
              </a:ext>
            </a:extLst>
          </p:cNvPr>
          <p:cNvSpPr txBox="1"/>
          <p:nvPr/>
        </p:nvSpPr>
        <p:spPr>
          <a:xfrm>
            <a:off x="9828367" y="5291021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How?</a:t>
            </a:r>
            <a:endParaRPr lang="ko-KR" altLang="en-US" sz="14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133F605-9141-4439-8CFC-EC8D57FB15DD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10146724" y="3156789"/>
            <a:ext cx="0" cy="7823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6D67D64-53D4-440B-936B-036A609B0EA6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10146724" y="4246923"/>
            <a:ext cx="0" cy="104409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1FE57C4-9EB0-4CB2-808F-A5424B57A049}"/>
              </a:ext>
            </a:extLst>
          </p:cNvPr>
          <p:cNvSpPr txBox="1"/>
          <p:nvPr/>
        </p:nvSpPr>
        <p:spPr>
          <a:xfrm>
            <a:off x="992053" y="3745912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융합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초연결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8DD1C5-DDB0-466E-B5F7-AC9E95BE926F}"/>
              </a:ext>
            </a:extLst>
          </p:cNvPr>
          <p:cNvSpPr txBox="1"/>
          <p:nvPr/>
        </p:nvSpPr>
        <p:spPr>
          <a:xfrm>
            <a:off x="1021123" y="526792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긱</a:t>
            </a:r>
            <a:r>
              <a:rPr lang="ko-KR" altLang="en-US" sz="1400" dirty="0"/>
              <a:t> 경제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06FF58-3683-4C86-9195-4D187C64F546}"/>
              </a:ext>
            </a:extLst>
          </p:cNvPr>
          <p:cNvSpPr txBox="1"/>
          <p:nvPr/>
        </p:nvSpPr>
        <p:spPr>
          <a:xfrm>
            <a:off x="654242" y="663147"/>
            <a:ext cx="2765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22</a:t>
            </a:r>
            <a:r>
              <a:rPr lang="ko-KR" altLang="en-US" sz="2400" dirty="0"/>
              <a:t>년도 </a:t>
            </a:r>
            <a:r>
              <a:rPr lang="en-US" altLang="ko-KR" sz="2400" dirty="0"/>
              <a:t>OVERVIEW</a:t>
            </a:r>
            <a:endParaRPr lang="ko-KR" altLang="en-US" sz="24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4BF0287A-A2DD-425E-9716-5AF718C6C0E6}"/>
              </a:ext>
            </a:extLst>
          </p:cNvPr>
          <p:cNvSpPr/>
          <p:nvPr/>
        </p:nvSpPr>
        <p:spPr>
          <a:xfrm>
            <a:off x="744718" y="2342276"/>
            <a:ext cx="1956051" cy="40019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3DC3E98F-5ACE-4B1E-A42A-BA78713F188B}"/>
              </a:ext>
            </a:extLst>
          </p:cNvPr>
          <p:cNvSpPr/>
          <p:nvPr/>
        </p:nvSpPr>
        <p:spPr>
          <a:xfrm>
            <a:off x="3110572" y="2342276"/>
            <a:ext cx="1956051" cy="40019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6FEFBBA-A688-40CF-9BF5-87ED88BBEA67}"/>
              </a:ext>
            </a:extLst>
          </p:cNvPr>
          <p:cNvSpPr/>
          <p:nvPr/>
        </p:nvSpPr>
        <p:spPr>
          <a:xfrm>
            <a:off x="5688530" y="2342276"/>
            <a:ext cx="2965274" cy="400196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739E6AB-2049-4977-AA60-8B6AC2A3D3E8}"/>
              </a:ext>
            </a:extLst>
          </p:cNvPr>
          <p:cNvSpPr txBox="1"/>
          <p:nvPr/>
        </p:nvSpPr>
        <p:spPr>
          <a:xfrm>
            <a:off x="1037176" y="3392338"/>
            <a:ext cx="1269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AR,</a:t>
            </a:r>
            <a:r>
              <a:rPr lang="ko-KR" altLang="en-US" sz="1400" dirty="0"/>
              <a:t> </a:t>
            </a:r>
            <a:r>
              <a:rPr lang="en-US" altLang="ko-KR" sz="1400" dirty="0"/>
              <a:t>VR,</a:t>
            </a:r>
            <a:r>
              <a:rPr lang="ko-KR" altLang="en-US" sz="1400" dirty="0"/>
              <a:t> </a:t>
            </a:r>
            <a:r>
              <a:rPr lang="en-US" altLang="ko-KR" sz="1400" dirty="0"/>
              <a:t>XR,….</a:t>
            </a:r>
            <a:endParaRPr lang="ko-KR" altLang="en-US" sz="1400" dirty="0"/>
          </a:p>
        </p:txBody>
      </p:sp>
      <p:sp>
        <p:nvSpPr>
          <p:cNvPr id="2" name="생각 풍선: 구름 모양 1">
            <a:extLst>
              <a:ext uri="{FF2B5EF4-FFF2-40B4-BE49-F238E27FC236}">
                <a16:creationId xmlns:a16="http://schemas.microsoft.com/office/drawing/2014/main" id="{4C6743DC-416D-46D0-87A8-42EDC2D906B9}"/>
              </a:ext>
            </a:extLst>
          </p:cNvPr>
          <p:cNvSpPr/>
          <p:nvPr/>
        </p:nvSpPr>
        <p:spPr>
          <a:xfrm>
            <a:off x="1037176" y="1508290"/>
            <a:ext cx="1347805" cy="719112"/>
          </a:xfrm>
          <a:prstGeom prst="cloudCallout">
            <a:avLst>
              <a:gd name="adj1" fmla="val 849"/>
              <a:gd name="adj2" fmla="val 625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말풍선: 타원형 2">
            <a:extLst>
              <a:ext uri="{FF2B5EF4-FFF2-40B4-BE49-F238E27FC236}">
                <a16:creationId xmlns:a16="http://schemas.microsoft.com/office/drawing/2014/main" id="{CC7CCB46-DE86-4509-A01F-BD30C818466F}"/>
              </a:ext>
            </a:extLst>
          </p:cNvPr>
          <p:cNvSpPr/>
          <p:nvPr/>
        </p:nvSpPr>
        <p:spPr>
          <a:xfrm>
            <a:off x="3223936" y="1480084"/>
            <a:ext cx="1884043" cy="742792"/>
          </a:xfrm>
          <a:prstGeom prst="wedgeEllipseCallout">
            <a:avLst>
              <a:gd name="adj1" fmla="val -2520"/>
              <a:gd name="adj2" fmla="val 6777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3AB09CA-96A3-4055-92E6-4242B4444873}"/>
              </a:ext>
            </a:extLst>
          </p:cNvPr>
          <p:cNvSpPr/>
          <p:nvPr/>
        </p:nvSpPr>
        <p:spPr>
          <a:xfrm>
            <a:off x="6096000" y="1536571"/>
            <a:ext cx="1992883" cy="6584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순서도: 다중 문서 27">
            <a:extLst>
              <a:ext uri="{FF2B5EF4-FFF2-40B4-BE49-F238E27FC236}">
                <a16:creationId xmlns:a16="http://schemas.microsoft.com/office/drawing/2014/main" id="{FC213FAF-44F6-490D-B6FD-8C29C701F085}"/>
              </a:ext>
            </a:extLst>
          </p:cNvPr>
          <p:cNvSpPr/>
          <p:nvPr/>
        </p:nvSpPr>
        <p:spPr>
          <a:xfrm>
            <a:off x="9096212" y="1404594"/>
            <a:ext cx="2159392" cy="937682"/>
          </a:xfrm>
          <a:prstGeom prst="flowChartMultidocumen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오른쪽 28">
            <a:extLst>
              <a:ext uri="{FF2B5EF4-FFF2-40B4-BE49-F238E27FC236}">
                <a16:creationId xmlns:a16="http://schemas.microsoft.com/office/drawing/2014/main" id="{59D5239D-92FF-4945-8476-C31B45A5091F}"/>
              </a:ext>
            </a:extLst>
          </p:cNvPr>
          <p:cNvSpPr/>
          <p:nvPr/>
        </p:nvSpPr>
        <p:spPr>
          <a:xfrm>
            <a:off x="2700769" y="1697591"/>
            <a:ext cx="292372" cy="307777"/>
          </a:xfrm>
          <a:prstGeom prst="rightArrow">
            <a:avLst>
              <a:gd name="adj1" fmla="val 74503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01D04C03-306B-440F-9050-39D33646CA16}"/>
              </a:ext>
            </a:extLst>
          </p:cNvPr>
          <p:cNvSpPr/>
          <p:nvPr/>
        </p:nvSpPr>
        <p:spPr>
          <a:xfrm>
            <a:off x="5436238" y="1751260"/>
            <a:ext cx="292372" cy="307777"/>
          </a:xfrm>
          <a:prstGeom prst="rightArrow">
            <a:avLst>
              <a:gd name="adj1" fmla="val 74503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E74076F6-42F5-4C52-BEE1-19ED58CCEA0A}"/>
              </a:ext>
            </a:extLst>
          </p:cNvPr>
          <p:cNvSpPr/>
          <p:nvPr/>
        </p:nvSpPr>
        <p:spPr>
          <a:xfrm>
            <a:off x="8542850" y="1751260"/>
            <a:ext cx="292372" cy="307777"/>
          </a:xfrm>
          <a:prstGeom prst="rightArrow">
            <a:avLst>
              <a:gd name="adj1" fmla="val 74503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슬라이드 번호 개체 틀 29">
            <a:extLst>
              <a:ext uri="{FF2B5EF4-FFF2-40B4-BE49-F238E27FC236}">
                <a16:creationId xmlns:a16="http://schemas.microsoft.com/office/drawing/2014/main" id="{D63ABC14-CC93-46B6-A03C-F71B653B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BFDA2A-125C-46A3-AF33-D7549CA13A5B}"/>
              </a:ext>
            </a:extLst>
          </p:cNvPr>
          <p:cNvSpPr txBox="1"/>
          <p:nvPr/>
        </p:nvSpPr>
        <p:spPr>
          <a:xfrm>
            <a:off x="987496" y="5681401"/>
            <a:ext cx="1401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/>
              <a:t>Digital </a:t>
            </a:r>
          </a:p>
          <a:p>
            <a:pPr algn="ctr"/>
            <a:r>
              <a:rPr lang="en-US" altLang="ko-KR" sz="1400" dirty="0"/>
              <a:t>Transformation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57CB12-0871-8CC7-FE88-03A70BF76BDA}"/>
              </a:ext>
            </a:extLst>
          </p:cNvPr>
          <p:cNvSpPr txBox="1"/>
          <p:nvPr/>
        </p:nvSpPr>
        <p:spPr>
          <a:xfrm>
            <a:off x="0" y="1796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1,2</a:t>
            </a:r>
            <a:r>
              <a:rPr lang="ko-KR" altLang="en-US" dirty="0" err="1"/>
              <a:t>회차</a:t>
            </a:r>
            <a:r>
              <a:rPr lang="ko-KR" altLang="en-US" dirty="0"/>
              <a:t> 자료</a:t>
            </a:r>
          </a:p>
        </p:txBody>
      </p:sp>
    </p:spTree>
    <p:extLst>
      <p:ext uri="{BB962C8B-B14F-4D97-AF65-F5344CB8AC3E}">
        <p14:creationId xmlns:p14="http://schemas.microsoft.com/office/powerpoint/2010/main" val="963300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BA750783-0393-4AD8-9EFC-43A79D5F6D55}"/>
              </a:ext>
            </a:extLst>
          </p:cNvPr>
          <p:cNvSpPr/>
          <p:nvPr/>
        </p:nvSpPr>
        <p:spPr>
          <a:xfrm>
            <a:off x="7798764" y="4542633"/>
            <a:ext cx="3485122" cy="16234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2CBEE8FE-C922-4E9A-A492-859B53499E70}"/>
              </a:ext>
            </a:extLst>
          </p:cNvPr>
          <p:cNvSpPr/>
          <p:nvPr/>
        </p:nvSpPr>
        <p:spPr>
          <a:xfrm>
            <a:off x="7798764" y="2318996"/>
            <a:ext cx="3485122" cy="16234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다리꼴 19">
            <a:extLst>
              <a:ext uri="{FF2B5EF4-FFF2-40B4-BE49-F238E27FC236}">
                <a16:creationId xmlns:a16="http://schemas.microsoft.com/office/drawing/2014/main" id="{CBDED416-FA12-4F3E-B40E-FD7827B4EC74}"/>
              </a:ext>
            </a:extLst>
          </p:cNvPr>
          <p:cNvSpPr/>
          <p:nvPr/>
        </p:nvSpPr>
        <p:spPr>
          <a:xfrm rot="10800000">
            <a:off x="3296149" y="1866513"/>
            <a:ext cx="4385596" cy="4394080"/>
          </a:xfrm>
          <a:prstGeom prst="trapezoid">
            <a:avLst>
              <a:gd name="adj" fmla="val 1855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다리꼴 18">
            <a:extLst>
              <a:ext uri="{FF2B5EF4-FFF2-40B4-BE49-F238E27FC236}">
                <a16:creationId xmlns:a16="http://schemas.microsoft.com/office/drawing/2014/main" id="{DB09CBF3-2786-48FD-A388-D171A68237F6}"/>
              </a:ext>
            </a:extLst>
          </p:cNvPr>
          <p:cNvSpPr/>
          <p:nvPr/>
        </p:nvSpPr>
        <p:spPr>
          <a:xfrm>
            <a:off x="659257" y="1866513"/>
            <a:ext cx="3007792" cy="4394080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1375E-0C3D-415B-89EA-0883D1366B42}"/>
              </a:ext>
            </a:extLst>
          </p:cNvPr>
          <p:cNvSpPr txBox="1"/>
          <p:nvPr/>
        </p:nvSpPr>
        <p:spPr>
          <a:xfrm>
            <a:off x="5349025" y="1974688"/>
            <a:ext cx="1761201" cy="3953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/>
              <a:t>10</a:t>
            </a:r>
            <a:r>
              <a:rPr lang="ko-KR" altLang="en-US" sz="1600" dirty="0"/>
              <a:t>대 스마트 </a:t>
            </a:r>
            <a:r>
              <a:rPr lang="en-US" altLang="ko-KR" sz="1600" dirty="0"/>
              <a:t> </a:t>
            </a:r>
            <a:endParaRPr lang="ko-KR" altLang="en-US" sz="1600" dirty="0"/>
          </a:p>
          <a:p>
            <a:pPr algn="ctr">
              <a:lnSpc>
                <a:spcPct val="200000"/>
              </a:lnSpc>
            </a:pPr>
            <a:r>
              <a:rPr lang="en-US" altLang="ko-KR" sz="1600" dirty="0"/>
              <a:t>20</a:t>
            </a:r>
            <a:r>
              <a:rPr lang="ko-KR" altLang="en-US" sz="1600" dirty="0"/>
              <a:t>대 모바일</a:t>
            </a:r>
            <a:endParaRPr lang="en-US" altLang="ko-KR" sz="1600" dirty="0"/>
          </a:p>
          <a:p>
            <a:pPr algn="ctr">
              <a:lnSpc>
                <a:spcPct val="200000"/>
              </a:lnSpc>
            </a:pPr>
            <a:r>
              <a:rPr lang="en-US" altLang="ko-KR" sz="1600" dirty="0"/>
              <a:t>30</a:t>
            </a:r>
            <a:r>
              <a:rPr lang="ko-KR" altLang="en-US" sz="1600" dirty="0"/>
              <a:t>대 디지털</a:t>
            </a: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   40</a:t>
            </a:r>
            <a:r>
              <a:rPr lang="ko-KR" altLang="en-US" sz="1600" dirty="0"/>
              <a:t>대 </a:t>
            </a: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>
              <a:lnSpc>
                <a:spcPct val="200000"/>
              </a:lnSpc>
            </a:pPr>
            <a:r>
              <a:rPr lang="en-US" altLang="ko-KR" sz="1600" dirty="0"/>
              <a:t>   5,60</a:t>
            </a:r>
            <a:r>
              <a:rPr lang="ko-KR" altLang="en-US" sz="1600" dirty="0"/>
              <a:t>대</a:t>
            </a:r>
            <a:endParaRPr lang="en-US" altLang="ko-KR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E68706-AC14-4578-A998-87079D0E1C14}"/>
              </a:ext>
            </a:extLst>
          </p:cNvPr>
          <p:cNvSpPr txBox="1"/>
          <p:nvPr/>
        </p:nvSpPr>
        <p:spPr>
          <a:xfrm>
            <a:off x="960660" y="5343368"/>
            <a:ext cx="23487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‘70</a:t>
            </a:r>
            <a:r>
              <a:rPr lang="ko-KR" altLang="en-US" sz="1600" dirty="0"/>
              <a:t>년대 기업문화</a:t>
            </a:r>
            <a:endParaRPr lang="en-US" altLang="ko-KR" sz="1600" dirty="0"/>
          </a:p>
          <a:p>
            <a:pPr algn="ctr"/>
            <a:r>
              <a:rPr lang="en-US" altLang="ko-KR" sz="1600" dirty="0"/>
              <a:t>(</a:t>
            </a:r>
            <a:r>
              <a:rPr lang="ko-KR" altLang="en-US" sz="1600" dirty="0"/>
              <a:t>장치산업</a:t>
            </a:r>
            <a:r>
              <a:rPr lang="en-US" altLang="ko-KR" sz="16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58034-1993-4710-9571-B17C9E8BC447}"/>
              </a:ext>
            </a:extLst>
          </p:cNvPr>
          <p:cNvSpPr txBox="1"/>
          <p:nvPr/>
        </p:nvSpPr>
        <p:spPr>
          <a:xfrm>
            <a:off x="1309067" y="3999042"/>
            <a:ext cx="1554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/>
              <a:t>평생직장</a:t>
            </a:r>
            <a:endParaRPr lang="en-US" altLang="ko-KR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69C7DC-B125-4D08-8417-382F5688AA2F}"/>
              </a:ext>
            </a:extLst>
          </p:cNvPr>
          <p:cNvSpPr txBox="1"/>
          <p:nvPr/>
        </p:nvSpPr>
        <p:spPr>
          <a:xfrm>
            <a:off x="1405446" y="2611489"/>
            <a:ext cx="12781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/>
              <a:t>긱</a:t>
            </a:r>
            <a:r>
              <a:rPr lang="ko-KR" altLang="en-US" sz="1600" dirty="0"/>
              <a:t> 경제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7B2A70-8302-4F41-959C-FC4DB7552511}"/>
              </a:ext>
            </a:extLst>
          </p:cNvPr>
          <p:cNvSpPr txBox="1"/>
          <p:nvPr/>
        </p:nvSpPr>
        <p:spPr>
          <a:xfrm>
            <a:off x="3990371" y="2462138"/>
            <a:ext cx="1761201" cy="3461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1600" dirty="0"/>
              <a:t>MZ</a:t>
            </a:r>
            <a:r>
              <a:rPr lang="ko-KR" altLang="en-US" sz="1600" dirty="0"/>
              <a:t>세대</a:t>
            </a: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 algn="ctr">
              <a:lnSpc>
                <a:spcPct val="200000"/>
              </a:lnSpc>
            </a:pPr>
            <a:r>
              <a:rPr lang="en-US" altLang="ko-KR" sz="1600" dirty="0"/>
              <a:t>X</a:t>
            </a:r>
            <a:r>
              <a:rPr lang="ko-KR" altLang="en-US" sz="1600" dirty="0"/>
              <a:t>세대</a:t>
            </a: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 algn="ctr">
              <a:lnSpc>
                <a:spcPct val="200000"/>
              </a:lnSpc>
            </a:pPr>
            <a:endParaRPr lang="en-US" altLang="ko-KR" sz="1600" dirty="0"/>
          </a:p>
          <a:p>
            <a:pPr algn="ctr">
              <a:lnSpc>
                <a:spcPct val="200000"/>
              </a:lnSpc>
            </a:pPr>
            <a:r>
              <a:rPr lang="ko-KR" altLang="en-US" sz="1600" dirty="0"/>
              <a:t>베이비붐</a:t>
            </a:r>
            <a:endParaRPr lang="en-US" altLang="ko-K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5EC9CB-2B34-4DF0-8AB2-9C3670A8654C}"/>
              </a:ext>
            </a:extLst>
          </p:cNvPr>
          <p:cNvSpPr txBox="1"/>
          <p:nvPr/>
        </p:nvSpPr>
        <p:spPr>
          <a:xfrm>
            <a:off x="8034437" y="4902833"/>
            <a:ext cx="14771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/>
              <a:t>목표명확</a:t>
            </a:r>
            <a:r>
              <a:rPr lang="en-US" altLang="ko-KR" sz="1600" dirty="0"/>
              <a:t>, </a:t>
            </a:r>
          </a:p>
          <a:p>
            <a:pPr algn="ctr"/>
            <a:r>
              <a:rPr lang="ko-KR" altLang="en-US" sz="1600" dirty="0"/>
              <a:t>단순</a:t>
            </a:r>
            <a:r>
              <a:rPr lang="en-US" altLang="ko-KR" sz="1600" dirty="0"/>
              <a:t>, </a:t>
            </a:r>
            <a:r>
              <a:rPr lang="ko-KR" altLang="en-US" sz="1600" dirty="0"/>
              <a:t>안정</a:t>
            </a:r>
            <a:r>
              <a:rPr lang="en-US" altLang="ko-KR" sz="16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946F76-F444-4CCA-B8A4-1CFF3439B4CB}"/>
              </a:ext>
            </a:extLst>
          </p:cNvPr>
          <p:cNvSpPr txBox="1"/>
          <p:nvPr/>
        </p:nvSpPr>
        <p:spPr>
          <a:xfrm>
            <a:off x="7666424" y="2723254"/>
            <a:ext cx="20682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/>
              <a:t>목표 불명확</a:t>
            </a:r>
            <a:r>
              <a:rPr lang="en-US" altLang="ko-KR" sz="1600" dirty="0"/>
              <a:t>, </a:t>
            </a:r>
          </a:p>
          <a:p>
            <a:pPr algn="ctr"/>
            <a:r>
              <a:rPr lang="ko-KR" altLang="en-US" sz="1600" dirty="0"/>
              <a:t>복잡</a:t>
            </a:r>
            <a:r>
              <a:rPr lang="en-US" altLang="ko-KR" sz="1600" dirty="0"/>
              <a:t>, </a:t>
            </a:r>
            <a:r>
              <a:rPr lang="ko-KR" altLang="en-US" sz="1600" dirty="0"/>
              <a:t>변화</a:t>
            </a:r>
            <a:r>
              <a:rPr lang="en-US" altLang="ko-KR" sz="16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C47A28-A2B9-4CC3-948F-9CCA6B650434}"/>
              </a:ext>
            </a:extLst>
          </p:cNvPr>
          <p:cNvSpPr txBox="1"/>
          <p:nvPr/>
        </p:nvSpPr>
        <p:spPr>
          <a:xfrm>
            <a:off x="9487255" y="5025943"/>
            <a:ext cx="16520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Plan/Actual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EA4CFD-791D-4B5C-9C38-C9F5A5B22DA3}"/>
              </a:ext>
            </a:extLst>
          </p:cNvPr>
          <p:cNvSpPr txBox="1"/>
          <p:nvPr/>
        </p:nvSpPr>
        <p:spPr>
          <a:xfrm>
            <a:off x="9671873" y="2724132"/>
            <a:ext cx="1477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Alive Plan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0FE036-192B-4508-92F2-B6115FB8F9AF}"/>
              </a:ext>
            </a:extLst>
          </p:cNvPr>
          <p:cNvSpPr txBox="1"/>
          <p:nvPr/>
        </p:nvSpPr>
        <p:spPr>
          <a:xfrm>
            <a:off x="9671873" y="2994718"/>
            <a:ext cx="1477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Speed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74EF6F-2B11-47C2-8A77-547A89468D1B}"/>
              </a:ext>
            </a:extLst>
          </p:cNvPr>
          <p:cNvSpPr txBox="1"/>
          <p:nvPr/>
        </p:nvSpPr>
        <p:spPr>
          <a:xfrm>
            <a:off x="8724839" y="5626587"/>
            <a:ext cx="15937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How; </a:t>
            </a:r>
            <a:r>
              <a:rPr lang="ko-KR" altLang="en-US" sz="1600" dirty="0"/>
              <a:t>빨리빨리</a:t>
            </a:r>
            <a:endParaRPr lang="en-US" altLang="ko-KR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06E860-93E2-4E43-B16A-CF2441FC922A}"/>
              </a:ext>
            </a:extLst>
          </p:cNvPr>
          <p:cNvSpPr txBox="1"/>
          <p:nvPr/>
        </p:nvSpPr>
        <p:spPr>
          <a:xfrm>
            <a:off x="8604518" y="3482591"/>
            <a:ext cx="19257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/>
              <a:t>Why &amp; What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628B8C-410B-4125-A753-7E0B3F3E386D}"/>
              </a:ext>
            </a:extLst>
          </p:cNvPr>
          <p:cNvSpPr txBox="1"/>
          <p:nvPr/>
        </p:nvSpPr>
        <p:spPr>
          <a:xfrm>
            <a:off x="650395" y="652678"/>
            <a:ext cx="68579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국내기업의 현재</a:t>
            </a:r>
            <a:r>
              <a:rPr lang="en-US" altLang="ko-KR" sz="1600" spc="-100" dirty="0"/>
              <a:t>(</a:t>
            </a:r>
            <a:r>
              <a:rPr lang="ko-KR" altLang="en-US" sz="1600" spc="-100" dirty="0"/>
              <a:t>압축성장의 그림자</a:t>
            </a:r>
            <a:r>
              <a:rPr lang="en-US" altLang="ko-KR" sz="1600" spc="-100" dirty="0"/>
              <a:t>)</a:t>
            </a:r>
            <a:r>
              <a:rPr lang="en-US" altLang="ko-KR" sz="2400" dirty="0"/>
              <a:t>;</a:t>
            </a:r>
            <a:r>
              <a:rPr lang="ko-KR" altLang="en-US" sz="2400" dirty="0"/>
              <a:t> </a:t>
            </a:r>
            <a:r>
              <a:rPr lang="ko-KR" altLang="en-US" dirty="0"/>
              <a:t>기업문화 </a:t>
            </a:r>
            <a:r>
              <a:rPr lang="en-US" altLang="ko-KR" dirty="0"/>
              <a:t>&amp; Project </a:t>
            </a:r>
            <a:r>
              <a:rPr lang="ko-KR" altLang="en-US" dirty="0"/>
              <a:t>속성</a:t>
            </a:r>
            <a:endParaRPr lang="ko-KR" altLang="en-US" sz="2400" dirty="0"/>
          </a:p>
        </p:txBody>
      </p:sp>
      <p:sp>
        <p:nvSpPr>
          <p:cNvPr id="2" name="왼쪽 대괄호 1">
            <a:extLst>
              <a:ext uri="{FF2B5EF4-FFF2-40B4-BE49-F238E27FC236}">
                <a16:creationId xmlns:a16="http://schemas.microsoft.com/office/drawing/2014/main" id="{F6BF00B9-5CF1-4F68-8526-393D9079C412}"/>
              </a:ext>
            </a:extLst>
          </p:cNvPr>
          <p:cNvSpPr/>
          <p:nvPr/>
        </p:nvSpPr>
        <p:spPr>
          <a:xfrm>
            <a:off x="5410989" y="2309574"/>
            <a:ext cx="122547" cy="999242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AB4B21-1C88-4A18-A152-99C9EFCCD75A}"/>
              </a:ext>
            </a:extLst>
          </p:cNvPr>
          <p:cNvSpPr txBox="1"/>
          <p:nvPr/>
        </p:nvSpPr>
        <p:spPr>
          <a:xfrm>
            <a:off x="1524079" y="1428445"/>
            <a:ext cx="1278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기업문화</a:t>
            </a:r>
            <a:endParaRPr lang="en-US" altLang="ko-KR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2593DC-BD27-4C4C-95D2-23C2D8F882CE}"/>
              </a:ext>
            </a:extLst>
          </p:cNvPr>
          <p:cNvSpPr txBox="1"/>
          <p:nvPr/>
        </p:nvSpPr>
        <p:spPr>
          <a:xfrm>
            <a:off x="4647421" y="1428445"/>
            <a:ext cx="152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조직 구성원</a:t>
            </a:r>
            <a:endParaRPr lang="en-US" altLang="ko-KR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C33583-55A2-42DA-B8C0-88597AC67048}"/>
              </a:ext>
            </a:extLst>
          </p:cNvPr>
          <p:cNvSpPr txBox="1"/>
          <p:nvPr/>
        </p:nvSpPr>
        <p:spPr>
          <a:xfrm>
            <a:off x="8902251" y="1428445"/>
            <a:ext cx="1278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업무 성격</a:t>
            </a:r>
            <a:endParaRPr lang="en-US" altLang="ko-KR" b="1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6AD59F8-319B-4481-A7FA-2072FE198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674DBF-F5A4-B8B8-800E-F5631C99117D}"/>
              </a:ext>
            </a:extLst>
          </p:cNvPr>
          <p:cNvSpPr txBox="1"/>
          <p:nvPr/>
        </p:nvSpPr>
        <p:spPr>
          <a:xfrm>
            <a:off x="7770980" y="4456086"/>
            <a:ext cx="159379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/>
              <a:t>내부목표 달성</a:t>
            </a:r>
            <a:endParaRPr lang="en-US" altLang="ko-KR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DCDF47-F609-9CFC-C3D2-D13C559D577F}"/>
              </a:ext>
            </a:extLst>
          </p:cNvPr>
          <p:cNvSpPr txBox="1"/>
          <p:nvPr/>
        </p:nvSpPr>
        <p:spPr>
          <a:xfrm>
            <a:off x="7770980" y="2185048"/>
            <a:ext cx="159379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/>
              <a:t>외부환경 대응</a:t>
            </a:r>
            <a:endParaRPr lang="en-US" altLang="ko-KR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BA3DD9-01E7-9BBE-A695-BD23010C3C70}"/>
              </a:ext>
            </a:extLst>
          </p:cNvPr>
          <p:cNvSpPr txBox="1"/>
          <p:nvPr/>
        </p:nvSpPr>
        <p:spPr>
          <a:xfrm>
            <a:off x="0" y="179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지난 </a:t>
            </a:r>
            <a:r>
              <a:rPr lang="ko-KR" altLang="en-US" dirty="0" err="1"/>
              <a:t>회차</a:t>
            </a:r>
            <a:r>
              <a:rPr lang="ko-KR" altLang="en-US" dirty="0"/>
              <a:t> 자료</a:t>
            </a:r>
          </a:p>
        </p:txBody>
      </p:sp>
    </p:spTree>
    <p:extLst>
      <p:ext uri="{BB962C8B-B14F-4D97-AF65-F5344CB8AC3E}">
        <p14:creationId xmlns:p14="http://schemas.microsoft.com/office/powerpoint/2010/main" val="2052272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0E3566-DEF1-4E49-A898-F541DA8716D4}"/>
              </a:ext>
            </a:extLst>
          </p:cNvPr>
          <p:cNvSpPr txBox="1"/>
          <p:nvPr/>
        </p:nvSpPr>
        <p:spPr>
          <a:xfrm>
            <a:off x="645936" y="663115"/>
            <a:ext cx="6859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비즈니스 문화 </a:t>
            </a:r>
            <a:r>
              <a:rPr lang="en-US" altLang="ko-KR" sz="2400" dirty="0"/>
              <a:t>– </a:t>
            </a:r>
            <a:r>
              <a:rPr lang="ko-KR" altLang="en-US" dirty="0"/>
              <a:t>압축성장의 그림자</a:t>
            </a:r>
            <a:r>
              <a:rPr lang="en-US" altLang="ko-KR" dirty="0"/>
              <a:t>; </a:t>
            </a:r>
            <a:r>
              <a:rPr lang="ko-KR" altLang="en-US" sz="1400" dirty="0"/>
              <a:t>건너뛴 </a:t>
            </a:r>
            <a:r>
              <a:rPr lang="en-US" altLang="ko-KR" sz="1400" dirty="0"/>
              <a:t>Scale-up, Work</a:t>
            </a:r>
            <a:r>
              <a:rPr lang="ko-KR" altLang="en-US" sz="1400" dirty="0"/>
              <a:t> </a:t>
            </a:r>
            <a:r>
              <a:rPr lang="en-US" altLang="ko-KR" sz="1400" dirty="0"/>
              <a:t>Style</a:t>
            </a:r>
            <a:endParaRPr lang="ko-KR" altLang="en-US" sz="2400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3A620E8-DD76-423A-B2A9-00424D3D6560}"/>
              </a:ext>
            </a:extLst>
          </p:cNvPr>
          <p:cNvSpPr/>
          <p:nvPr/>
        </p:nvSpPr>
        <p:spPr>
          <a:xfrm>
            <a:off x="1655823" y="2264761"/>
            <a:ext cx="2550100" cy="2359592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CEF88E1-6BA9-4450-9B08-D31C82C6EC0E}"/>
              </a:ext>
            </a:extLst>
          </p:cNvPr>
          <p:cNvCxnSpPr/>
          <p:nvPr/>
        </p:nvCxnSpPr>
        <p:spPr>
          <a:xfrm>
            <a:off x="1675345" y="3465115"/>
            <a:ext cx="2520000" cy="0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5479CB0-3E5E-47B4-9F89-CE5059C0FA00}"/>
              </a:ext>
            </a:extLst>
          </p:cNvPr>
          <p:cNvCxnSpPr>
            <a:cxnSpLocks/>
          </p:cNvCxnSpPr>
          <p:nvPr/>
        </p:nvCxnSpPr>
        <p:spPr>
          <a:xfrm flipV="1">
            <a:off x="2923150" y="2260105"/>
            <a:ext cx="0" cy="2340000"/>
          </a:xfrm>
          <a:prstGeom prst="line">
            <a:avLst/>
          </a:prstGeom>
          <a:ln w="127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9D2FDD3A-F96B-4B30-B0E3-B281223C7040}"/>
              </a:ext>
            </a:extLst>
          </p:cNvPr>
          <p:cNvSpPr/>
          <p:nvPr/>
        </p:nvSpPr>
        <p:spPr>
          <a:xfrm>
            <a:off x="3376684" y="3364826"/>
            <a:ext cx="648072" cy="21602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FF0000"/>
                </a:solidFill>
              </a:rPr>
              <a:t>역할중시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F385C17-6679-4706-8C65-6199EF5F9F3B}"/>
              </a:ext>
            </a:extLst>
          </p:cNvPr>
          <p:cNvSpPr/>
          <p:nvPr/>
        </p:nvSpPr>
        <p:spPr>
          <a:xfrm>
            <a:off x="2600818" y="2400441"/>
            <a:ext cx="648072" cy="21602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FF0000"/>
                </a:solidFill>
              </a:rPr>
              <a:t>결과중시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CDC3960-DF26-4057-BA21-D69AB4546041}"/>
              </a:ext>
            </a:extLst>
          </p:cNvPr>
          <p:cNvSpPr/>
          <p:nvPr/>
        </p:nvSpPr>
        <p:spPr>
          <a:xfrm>
            <a:off x="1864516" y="3364826"/>
            <a:ext cx="648072" cy="21602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FF0000"/>
                </a:solidFill>
              </a:rPr>
              <a:t>직무중시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57B3D87-9C9B-4AE1-91CA-B9E58AE97C08}"/>
              </a:ext>
            </a:extLst>
          </p:cNvPr>
          <p:cNvSpPr/>
          <p:nvPr/>
        </p:nvSpPr>
        <p:spPr>
          <a:xfrm>
            <a:off x="2606837" y="4272649"/>
            <a:ext cx="648072" cy="21602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FF0000"/>
                </a:solidFill>
              </a:rPr>
              <a:t>과정중시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1EFD22-A75E-4614-A3C8-9773064AAAD8}"/>
              </a:ext>
            </a:extLst>
          </p:cNvPr>
          <p:cNvSpPr txBox="1"/>
          <p:nvPr/>
        </p:nvSpPr>
        <p:spPr>
          <a:xfrm>
            <a:off x="2678845" y="197942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권한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25D1CA-A5C5-4755-A175-AD49265153BE}"/>
              </a:ext>
            </a:extLst>
          </p:cNvPr>
          <p:cNvSpPr txBox="1"/>
          <p:nvPr/>
        </p:nvSpPr>
        <p:spPr>
          <a:xfrm>
            <a:off x="4209112" y="3158229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공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동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596ACD-01A0-45F8-BBC6-17DB12AF01C0}"/>
              </a:ext>
            </a:extLst>
          </p:cNvPr>
          <p:cNvSpPr txBox="1"/>
          <p:nvPr/>
        </p:nvSpPr>
        <p:spPr>
          <a:xfrm>
            <a:off x="1309938" y="3156562"/>
            <a:ext cx="338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개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인</a:t>
            </a:r>
            <a:endParaRPr lang="en-US" altLang="ko-KR" sz="1200" b="1" dirty="0"/>
          </a:p>
          <a:p>
            <a:pPr algn="ctr"/>
            <a:r>
              <a:rPr lang="ko-KR" altLang="en-US" sz="1200" b="1" dirty="0"/>
              <a:t>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9BDC23-C29A-4F86-A745-F7FF8EDD1ABE}"/>
              </a:ext>
            </a:extLst>
          </p:cNvPr>
          <p:cNvSpPr txBox="1"/>
          <p:nvPr/>
        </p:nvSpPr>
        <p:spPr>
          <a:xfrm>
            <a:off x="2609411" y="464372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/>
              <a:t>시스템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6EA7E7-24DF-4E45-89FA-F202886B0178}"/>
              </a:ext>
            </a:extLst>
          </p:cNvPr>
          <p:cNvSpPr txBox="1"/>
          <p:nvPr/>
        </p:nvSpPr>
        <p:spPr>
          <a:xfrm>
            <a:off x="2274387" y="2669619"/>
            <a:ext cx="58862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개인의</a:t>
            </a:r>
            <a:endParaRPr lang="en-US" altLang="ko-KR" sz="1050" dirty="0"/>
          </a:p>
          <a:p>
            <a:pPr algn="ctr"/>
            <a:r>
              <a:rPr lang="ko-KR" altLang="en-US" sz="1050" dirty="0"/>
              <a:t>자율성</a:t>
            </a:r>
            <a:endParaRPr lang="en-US" altLang="ko-KR" sz="1050" dirty="0"/>
          </a:p>
          <a:p>
            <a:pPr algn="ctr"/>
            <a:r>
              <a:rPr lang="ko-KR" altLang="en-US" sz="1050" dirty="0"/>
              <a:t>중시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8A1F20-7E8D-4825-9CC7-0A254B9352CF}"/>
              </a:ext>
            </a:extLst>
          </p:cNvPr>
          <p:cNvSpPr txBox="1"/>
          <p:nvPr/>
        </p:nvSpPr>
        <p:spPr>
          <a:xfrm>
            <a:off x="2954254" y="2688473"/>
            <a:ext cx="58862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팀의</a:t>
            </a:r>
            <a:endParaRPr lang="en-US" altLang="ko-KR" sz="1050" dirty="0"/>
          </a:p>
          <a:p>
            <a:pPr algn="ctr"/>
            <a:r>
              <a:rPr lang="ko-KR" altLang="en-US" sz="1050" dirty="0"/>
              <a:t>자율성</a:t>
            </a:r>
            <a:endParaRPr lang="en-US" altLang="ko-KR" sz="1050" dirty="0"/>
          </a:p>
          <a:p>
            <a:pPr algn="ctr"/>
            <a:r>
              <a:rPr lang="ko-KR" altLang="en-US" sz="1050" dirty="0"/>
              <a:t>중시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FBEB3A-3A8A-4171-BD21-550CF331E224}"/>
              </a:ext>
            </a:extLst>
          </p:cNvPr>
          <p:cNvSpPr txBox="1"/>
          <p:nvPr/>
        </p:nvSpPr>
        <p:spPr>
          <a:xfrm>
            <a:off x="2306182" y="3624577"/>
            <a:ext cx="58862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개인의</a:t>
            </a:r>
            <a:endParaRPr lang="en-US" altLang="ko-KR" sz="1050" dirty="0"/>
          </a:p>
          <a:p>
            <a:pPr algn="ctr"/>
            <a:r>
              <a:rPr lang="ko-KR" altLang="en-US" sz="1050" dirty="0"/>
              <a:t>권리</a:t>
            </a:r>
            <a:endParaRPr lang="en-US" altLang="ko-KR" sz="1050" dirty="0"/>
          </a:p>
          <a:p>
            <a:pPr algn="ctr"/>
            <a:r>
              <a:rPr lang="ko-KR" altLang="en-US" sz="1050" dirty="0"/>
              <a:t>중시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0F8EF3-DBC5-4AA9-8990-265637DA180B}"/>
              </a:ext>
            </a:extLst>
          </p:cNvPr>
          <p:cNvSpPr txBox="1"/>
          <p:nvPr/>
        </p:nvSpPr>
        <p:spPr>
          <a:xfrm>
            <a:off x="2957460" y="3624577"/>
            <a:ext cx="723275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/>
              <a:t>팀으로서</a:t>
            </a:r>
            <a:endParaRPr lang="en-US" altLang="ko-KR" sz="1050" dirty="0"/>
          </a:p>
          <a:p>
            <a:pPr algn="ctr"/>
            <a:r>
              <a:rPr lang="ko-KR" altLang="en-US" sz="1050" dirty="0"/>
              <a:t>의무</a:t>
            </a:r>
            <a:endParaRPr lang="en-US" altLang="ko-KR" sz="1050" dirty="0"/>
          </a:p>
          <a:p>
            <a:pPr algn="ctr"/>
            <a:r>
              <a:rPr lang="ko-KR" altLang="en-US" sz="1050" dirty="0"/>
              <a:t>중시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165FAD-CDBC-46AB-BAA0-0C4B5273CE0B}"/>
              </a:ext>
            </a:extLst>
          </p:cNvPr>
          <p:cNvSpPr txBox="1"/>
          <p:nvPr/>
        </p:nvSpPr>
        <p:spPr>
          <a:xfrm>
            <a:off x="5054354" y="1463319"/>
            <a:ext cx="4730288" cy="1303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결과중시 </a:t>
            </a:r>
            <a:r>
              <a:rPr lang="en-US" altLang="ko-KR" sz="1200" dirty="0"/>
              <a:t>– </a:t>
            </a:r>
            <a:r>
              <a:rPr lang="ko-KR" altLang="en-US" sz="1200" dirty="0"/>
              <a:t>리더의 지시에 따른 일의 완수 중시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i="1" dirty="0"/>
              <a:t>과정중시 </a:t>
            </a:r>
            <a:r>
              <a:rPr lang="en-US" altLang="ko-KR" sz="1200" b="1" i="1" dirty="0"/>
              <a:t>– </a:t>
            </a:r>
            <a:r>
              <a:rPr lang="ko-KR" altLang="en-US" sz="1200" b="1" i="1" dirty="0"/>
              <a:t>내부규정과 절차에 맞춘 업무진행 중시</a:t>
            </a:r>
            <a:endParaRPr lang="en-US" altLang="ko-KR" sz="1200" b="1" i="1" dirty="0"/>
          </a:p>
          <a:p>
            <a:pPr>
              <a:lnSpc>
                <a:spcPct val="150000"/>
              </a:lnSpc>
            </a:pP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ko-KR" altLang="en-US" sz="1200" dirty="0"/>
              <a:t>직무중심 </a:t>
            </a:r>
            <a:r>
              <a:rPr lang="en-US" altLang="ko-KR" sz="1200" dirty="0"/>
              <a:t>– </a:t>
            </a:r>
            <a:r>
              <a:rPr lang="ko-KR" altLang="en-US" sz="1200" dirty="0"/>
              <a:t>직원별로 업무 규정되어 할당된 일의 완수 중요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1200" b="1" i="1" dirty="0"/>
              <a:t>역할중심 </a:t>
            </a:r>
            <a:r>
              <a:rPr lang="en-US" altLang="ko-KR" sz="1200" b="1" i="1" dirty="0"/>
              <a:t>– </a:t>
            </a:r>
            <a:r>
              <a:rPr lang="ko-KR" altLang="en-US" sz="1200" b="1" i="1" dirty="0"/>
              <a:t>각자 상황에 따라 다양한 역할 담당하여 업무수행 중요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746688-F123-4E06-B79F-807F197DBA85}"/>
              </a:ext>
            </a:extLst>
          </p:cNvPr>
          <p:cNvSpPr txBox="1"/>
          <p:nvPr/>
        </p:nvSpPr>
        <p:spPr>
          <a:xfrm>
            <a:off x="5054354" y="3196928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i="1" dirty="0"/>
              <a:t>과정중시 </a:t>
            </a:r>
            <a:r>
              <a:rPr lang="en-US" altLang="ko-KR" sz="1400" b="1" i="1" dirty="0"/>
              <a:t>/ </a:t>
            </a:r>
            <a:r>
              <a:rPr lang="ko-KR" altLang="en-US" sz="1400" b="1" i="1" dirty="0"/>
              <a:t>역할중심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65ADB4-E0D8-450E-A83A-96239A4E1B4B}"/>
              </a:ext>
            </a:extLst>
          </p:cNvPr>
          <p:cNvSpPr txBox="1"/>
          <p:nvPr/>
        </p:nvSpPr>
        <p:spPr>
          <a:xfrm>
            <a:off x="7615217" y="3191511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결과중시 </a:t>
            </a:r>
            <a:r>
              <a:rPr lang="en-US" altLang="ko-KR" sz="1400" dirty="0"/>
              <a:t>/ </a:t>
            </a:r>
            <a:r>
              <a:rPr lang="ko-KR" altLang="en-US" sz="1400" dirty="0"/>
              <a:t>직무중심 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8CE1568-943D-4878-82B5-D846634CA1A3}"/>
              </a:ext>
            </a:extLst>
          </p:cNvPr>
          <p:cNvCxnSpPr>
            <a:stCxn id="23" idx="3"/>
            <a:endCxn id="24" idx="1"/>
          </p:cNvCxnSpPr>
          <p:nvPr/>
        </p:nvCxnSpPr>
        <p:spPr>
          <a:xfrm flipV="1">
            <a:off x="6933395" y="3345400"/>
            <a:ext cx="681822" cy="541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2541645-2238-4F92-A71D-FD151E03A409}"/>
              </a:ext>
            </a:extLst>
          </p:cNvPr>
          <p:cNvSpPr txBox="1"/>
          <p:nvPr/>
        </p:nvSpPr>
        <p:spPr>
          <a:xfrm>
            <a:off x="5101489" y="3517645"/>
            <a:ext cx="2154757" cy="11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i="1" dirty="0"/>
              <a:t>목표가 보이는 과제</a:t>
            </a:r>
            <a:endParaRPr lang="en-US" altLang="ko-KR" sz="1200" b="1" i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b="1" i="1" dirty="0"/>
              <a:t>Fast Follower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i="1" dirty="0"/>
              <a:t>연공서열</a:t>
            </a:r>
            <a:endParaRPr lang="en-US" altLang="ko-KR" sz="1200" b="1" i="1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b="1" i="1" dirty="0"/>
              <a:t>빠른 실행</a:t>
            </a:r>
            <a:r>
              <a:rPr lang="en-US" altLang="ko-KR" sz="1200" b="1" i="1" dirty="0"/>
              <a:t>, </a:t>
            </a:r>
            <a:r>
              <a:rPr lang="ko-KR" altLang="en-US" sz="1200" b="1" i="1" dirty="0"/>
              <a:t>내부역량 중요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7D6F9A-F313-4F29-A1C4-50F968F9A3E6}"/>
              </a:ext>
            </a:extLst>
          </p:cNvPr>
          <p:cNvSpPr txBox="1"/>
          <p:nvPr/>
        </p:nvSpPr>
        <p:spPr>
          <a:xfrm>
            <a:off x="7646642" y="3490331"/>
            <a:ext cx="2715808" cy="11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불확실성이 큰 과제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First Mover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다양하고 깊이 있는 전문지식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기획</a:t>
            </a:r>
            <a:r>
              <a:rPr lang="en-US" altLang="ko-KR" sz="1200" dirty="0"/>
              <a:t>/</a:t>
            </a:r>
            <a:r>
              <a:rPr lang="ko-KR" altLang="en-US" sz="1200" dirty="0"/>
              <a:t>의사결정</a:t>
            </a:r>
            <a:r>
              <a:rPr lang="en-US" altLang="ko-KR" sz="1200" dirty="0"/>
              <a:t>, </a:t>
            </a:r>
            <a:r>
              <a:rPr lang="ko-KR" altLang="en-US" sz="1200" dirty="0"/>
              <a:t>외부역량 적극활용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C1486C-9B1E-4CB5-A554-13026E76EC7E}"/>
              </a:ext>
            </a:extLst>
          </p:cNvPr>
          <p:cNvSpPr txBox="1"/>
          <p:nvPr/>
        </p:nvSpPr>
        <p:spPr>
          <a:xfrm>
            <a:off x="2042162" y="5023817"/>
            <a:ext cx="1795864" cy="610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/>
              <a:t>Manual, Procedure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명확한 </a:t>
            </a:r>
            <a:r>
              <a:rPr lang="en-US" altLang="ko-KR" sz="1200" dirty="0"/>
              <a:t>Plan -&gt; Assign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9A90D2-3373-4E86-B091-BA35EFAE105A}"/>
              </a:ext>
            </a:extLst>
          </p:cNvPr>
          <p:cNvSpPr txBox="1"/>
          <p:nvPr/>
        </p:nvSpPr>
        <p:spPr>
          <a:xfrm>
            <a:off x="5440258" y="5349344"/>
            <a:ext cx="3950303" cy="88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Deference to Authority(</a:t>
            </a:r>
            <a:r>
              <a:rPr lang="ko-KR" altLang="en-US" sz="1200" dirty="0"/>
              <a:t>권위 복종</a:t>
            </a:r>
            <a:r>
              <a:rPr lang="en-US" altLang="ko-KR" sz="1200" dirty="0"/>
              <a:t>, </a:t>
            </a:r>
            <a:r>
              <a:rPr lang="ko-KR" altLang="en-US" sz="1200" dirty="0"/>
              <a:t>남이 정한 목표</a:t>
            </a:r>
            <a:r>
              <a:rPr lang="en-US" altLang="ko-KR" sz="1200" dirty="0"/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Relationship Building(</a:t>
            </a:r>
            <a:r>
              <a:rPr lang="ko-KR" altLang="en-US" sz="1200" dirty="0"/>
              <a:t>똑똑하지만 차가움</a:t>
            </a:r>
            <a:r>
              <a:rPr lang="en-US" altLang="ko-KR" sz="1200" dirty="0"/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Vulnerability(</a:t>
            </a:r>
            <a:r>
              <a:rPr lang="ko-KR" altLang="en-US" sz="1200" dirty="0"/>
              <a:t>체면의 문화</a:t>
            </a:r>
            <a:r>
              <a:rPr lang="en-US" altLang="ko-KR" sz="1200" dirty="0"/>
              <a:t>, </a:t>
            </a:r>
            <a:r>
              <a:rPr lang="ko-KR" altLang="en-US" sz="1200" dirty="0"/>
              <a:t>소속감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7F8A2F-A30E-4EAD-B75F-E18963B7239E}"/>
              </a:ext>
            </a:extLst>
          </p:cNvPr>
          <p:cNvSpPr txBox="1"/>
          <p:nvPr/>
        </p:nvSpPr>
        <p:spPr>
          <a:xfrm>
            <a:off x="5089840" y="5072345"/>
            <a:ext cx="4148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동양의 기업문화 </a:t>
            </a:r>
            <a:r>
              <a:rPr lang="en-US" altLang="ko-KR" sz="1200" dirty="0"/>
              <a:t>; Google</a:t>
            </a:r>
            <a:r>
              <a:rPr lang="en-US" altLang="ko-KR" sz="1400" b="1" dirty="0"/>
              <a:t> </a:t>
            </a:r>
            <a:r>
              <a:rPr lang="ko-KR" altLang="en-US" sz="1200" dirty="0"/>
              <a:t>인사담당</a:t>
            </a:r>
            <a:r>
              <a:rPr lang="ko-KR" altLang="en-US" sz="1200" b="1" dirty="0"/>
              <a:t> </a:t>
            </a:r>
            <a:r>
              <a:rPr lang="ko-KR" altLang="en-US" sz="1200" dirty="0"/>
              <a:t>황성현</a:t>
            </a:r>
            <a:endParaRPr lang="ko-KR" alt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8D4144-86D9-4337-8319-DB00568848BC}"/>
              </a:ext>
            </a:extLst>
          </p:cNvPr>
          <p:cNvSpPr txBox="1"/>
          <p:nvPr/>
        </p:nvSpPr>
        <p:spPr>
          <a:xfrm>
            <a:off x="2042161" y="5680008"/>
            <a:ext cx="1697901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/>
              <a:t>사회</a:t>
            </a:r>
            <a:r>
              <a:rPr lang="en-US" altLang="ko-KR" sz="1200" dirty="0"/>
              <a:t>/</a:t>
            </a:r>
            <a:r>
              <a:rPr lang="ko-KR" altLang="en-US" sz="1200" dirty="0"/>
              <a:t>기업 기반 문화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C72F85-13C2-4A70-B40F-389D3DBF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C743A-574D-4D1D-ACD5-A26EFB42103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48E60F-D02B-4F04-975D-2D50D915D81E}"/>
              </a:ext>
            </a:extLst>
          </p:cNvPr>
          <p:cNvSpPr txBox="1"/>
          <p:nvPr/>
        </p:nvSpPr>
        <p:spPr>
          <a:xfrm>
            <a:off x="1470579" y="1369858"/>
            <a:ext cx="29218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err="1"/>
              <a:t>미젠트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후이저</a:t>
            </a:r>
            <a:r>
              <a:rPr lang="ko-KR" altLang="en-US" sz="1400" b="1" dirty="0"/>
              <a:t> 비즈니스 문화 모델</a:t>
            </a:r>
            <a:endParaRPr lang="en-US" altLang="ko-KR" sz="1400" b="1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 err="1"/>
              <a:t>노무라종합연구소</a:t>
            </a:r>
            <a:r>
              <a:rPr lang="en-US" altLang="ko-KR" sz="1200" dirty="0"/>
              <a:t>, “Corona</a:t>
            </a:r>
            <a:r>
              <a:rPr lang="ko-KR" altLang="en-US" sz="1200" dirty="0"/>
              <a:t> </a:t>
            </a:r>
            <a:r>
              <a:rPr lang="en-US" altLang="ko-KR" sz="1200" dirty="0"/>
              <a:t>Shift”)</a:t>
            </a:r>
            <a:endParaRPr lang="ko-KR" alt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8C37B7-45F6-F34F-7E2C-2D81FA70150F}"/>
              </a:ext>
            </a:extLst>
          </p:cNvPr>
          <p:cNvSpPr txBox="1"/>
          <p:nvPr/>
        </p:nvSpPr>
        <p:spPr>
          <a:xfrm>
            <a:off x="0" y="1796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지난 </a:t>
            </a:r>
            <a:r>
              <a:rPr lang="ko-KR" altLang="en-US" dirty="0" err="1"/>
              <a:t>회차</a:t>
            </a:r>
            <a:r>
              <a:rPr lang="ko-KR" altLang="en-US" dirty="0"/>
              <a:t> 자료</a:t>
            </a:r>
          </a:p>
        </p:txBody>
      </p:sp>
    </p:spTree>
    <p:extLst>
      <p:ext uri="{BB962C8B-B14F-4D97-AF65-F5344CB8AC3E}">
        <p14:creationId xmlns:p14="http://schemas.microsoft.com/office/powerpoint/2010/main" val="970067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3785</TotalTime>
  <Words>1861</Words>
  <Application>Microsoft Office PowerPoint</Application>
  <PresentationFormat>와이드스크린</PresentationFormat>
  <Paragraphs>446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Sitka Display</vt:lpstr>
      <vt:lpstr>Wingdings</vt:lpstr>
      <vt:lpstr>Office 테마</vt:lpstr>
      <vt:lpstr>대전환 시기의 R&amp;D (III) ;             Intelligence &amp; Knowledge Mgmt.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대전환 시기의 R&amp;D (III) ;            First Mover의 R&amp;D / Case Study I</dc:title>
  <dc:creator>김 창범</dc:creator>
  <cp:lastModifiedBy>김 창범</cp:lastModifiedBy>
  <cp:revision>58</cp:revision>
  <cp:lastPrinted>2022-09-15T05:02:08Z</cp:lastPrinted>
  <dcterms:created xsi:type="dcterms:W3CDTF">2022-08-15T23:13:07Z</dcterms:created>
  <dcterms:modified xsi:type="dcterms:W3CDTF">2022-09-15T05:07:18Z</dcterms:modified>
</cp:coreProperties>
</file>