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69" r:id="rId6"/>
    <p:sldId id="273" r:id="rId7"/>
    <p:sldId id="26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6C775-9826-4215-B019-87A732B58A8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8A4C-23F8-496C-A43E-58B20E6E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9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5549-6C7D-CF12-9AF3-61355EEC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4E3-9EC4-5B09-8E73-25ED835D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D72B2-2D7F-94C0-8C5B-9DCDF82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83FD-3A9E-49DB-A54B-876C227C86ED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6C89D-D065-706A-9277-7562D59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21BA9-BE8B-C017-FD56-74AFA0A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138B-9C92-7737-1F55-BC21345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84EA3-508C-08A3-7484-0B8A8003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B15B-1362-81A2-2B1F-1AE1883E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7A7B-D197-45F8-9F9A-72C01931B5F9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09AA8-339E-216B-BBEE-F060ACF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B341-4E9C-4554-05D6-D0E76F88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A1400-AA07-8226-249A-8E578A485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307B-6C76-E268-9FA9-C7F4DD10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95F7-5670-ABE0-D42C-811D1D1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BA1A-1C31-42CD-9B67-6C9D14BB6E72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3040D-1951-E927-F2BB-4B72AD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4CEA0-DB86-DE28-0600-129F735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AC3E-4A69-16CC-1CB8-C79D73D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28269-3FB4-605D-4262-9E3DA7F7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CD62-135A-CA9B-938B-0DE73C5C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109-829F-4D37-8386-A34E386EFEC3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4EC0-7AD7-EFD7-C744-E0BB3FB5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BF7BC-5346-F55F-E7B4-1D2C992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C3A-EED8-C53E-7875-F756FD0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95D70-E5BB-747C-831A-80224864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1A4D4-9311-52E1-FF61-9D7259B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F5FE-77D7-4625-B630-200131F5BCB0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1DE51-AB59-E1D1-FB42-D8BEBBD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A7-50E2-48D7-F352-81723CD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8774-E275-EA00-C26C-097B9B0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17B4D-58A5-0FA5-CFA3-46BC128F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E40E-1B76-1547-DA10-6FE63428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BB69E-94FB-C7F3-274D-586BDE2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239D-4DEF-4417-8E0B-99145184F26B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660-4EA1-E948-1D8E-62D8907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A696E-DECB-A7AA-3D00-B0E0A34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F7B7-E84A-6ABB-DD0A-760609A1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CEEFD-6F16-86AC-8C7E-933B7CC4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C9AD6-814F-4263-8288-FFD48B1D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6CB33-13A7-FE2A-8A31-AFCE504D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7286C-E125-6F4D-05F4-BE169FA7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5469D-C0EB-5177-11BA-D8E1E63D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3FA2-CE78-4396-B2FA-69039DD6EFB5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5A88D-666B-7B28-0E85-2F4A4FA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9B8AE6-5B2D-1918-A225-6A68E4A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4B17-BD28-5C53-2A5B-229CBCE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068C4-229F-E295-0598-E2DBDD78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187C-1F53-4F7D-B8C6-945FE9D6DA03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176BA-3F96-BF8E-78B1-975F5A0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C83DB-5179-9CE0-E927-6C96118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AE185-5E3A-7208-5A09-D163BB3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418-D824-46E6-884F-5BC086C492E2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DE25D-6070-C4E4-7F6C-343806B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74FD-A3B2-DDEC-6FDF-9271613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3BAF-D627-6354-121E-70061E6A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6F99-5CB4-E91B-9C47-9F18B6A8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D2096-8DBE-8961-BE8A-260D73C9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CBFEE-45AD-5983-0719-CCBA9A1D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8C4A-E319-4543-B923-E767B42AFC23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7B99C-FFC9-DDB6-F3DB-FE4013AF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6555D-65A4-DC29-B75D-56BE472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8250D-EFB1-599F-E177-2AB7A97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9581D-9F29-C23A-4DE5-F64AA50F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9F99-4BD4-161E-C412-1B6D98AD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0CEA2-CF0B-878A-4E85-64345AB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E28-631F-4D5B-A4CF-04440F1FC0FF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414DD-3431-7E93-6EB2-16816F9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B4AA-98A8-3194-986C-FEC0B801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6A10A-346A-1BF0-4AE4-203CAB75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CE16-FDD1-F131-C938-888B7315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FEE31-C59E-4D85-DD30-24983B9B4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1DA2-6319-4946-B270-32394EFA8BEB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510EC-4ED9-972E-8FBB-A22C7270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D697A-2CB2-B050-876E-5C828CC96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5B13-0A55-2C79-95E2-B6B9366E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720" y="1829373"/>
            <a:ext cx="9778738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/>
              <a:t>대전환 시기의 </a:t>
            </a:r>
            <a:r>
              <a:rPr lang="en-US" altLang="ko-KR" sz="4800" dirty="0"/>
              <a:t>R&amp;D (</a:t>
            </a:r>
            <a:r>
              <a:rPr lang="en-US" altLang="ko-KR" sz="4800" dirty="0">
                <a:latin typeface="Sitka Display" pitchFamily="2" charset="0"/>
              </a:rPr>
              <a:t>III</a:t>
            </a:r>
            <a:r>
              <a:rPr lang="en-US" altLang="ko-KR" sz="4800" dirty="0"/>
              <a:t>)</a:t>
            </a:r>
            <a:r>
              <a:rPr lang="ko-KR" altLang="en-US" sz="4800" dirty="0"/>
              <a:t> </a:t>
            </a:r>
            <a:r>
              <a:rPr lang="en-US" altLang="ko-KR" sz="4800" dirty="0"/>
              <a:t>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3200" b="1" dirty="0"/>
              <a:t>Intelligence &amp; Knowledge Mgmt.</a:t>
            </a:r>
            <a:endParaRPr lang="ko-KR" altLang="en-US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3566-DEF1-4E49-A898-F541DA8716D4}"/>
              </a:ext>
            </a:extLst>
          </p:cNvPr>
          <p:cNvSpPr txBox="1"/>
          <p:nvPr/>
        </p:nvSpPr>
        <p:spPr>
          <a:xfrm>
            <a:off x="645936" y="521710"/>
            <a:ext cx="685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비즈니스 문화 </a:t>
            </a:r>
            <a:r>
              <a:rPr lang="en-US" altLang="ko-KR" sz="2400" dirty="0"/>
              <a:t>–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sz="1400" dirty="0"/>
              <a:t>건너뛴 </a:t>
            </a:r>
            <a:r>
              <a:rPr lang="en-US" altLang="ko-KR" sz="1400" dirty="0"/>
              <a:t>Scale-up, Work</a:t>
            </a:r>
            <a:r>
              <a:rPr lang="ko-KR" altLang="en-US" sz="1400" dirty="0"/>
              <a:t> </a:t>
            </a:r>
            <a:r>
              <a:rPr lang="en-US" altLang="ko-KR" sz="1400" dirty="0"/>
              <a:t>Style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620E8-DD76-423A-B2A9-00424D3D6560}"/>
              </a:ext>
            </a:extLst>
          </p:cNvPr>
          <p:cNvSpPr/>
          <p:nvPr/>
        </p:nvSpPr>
        <p:spPr>
          <a:xfrm>
            <a:off x="1655823" y="2264761"/>
            <a:ext cx="2550100" cy="23595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EF88E1-6BA9-4450-9B08-D31C82C6EC0E}"/>
              </a:ext>
            </a:extLst>
          </p:cNvPr>
          <p:cNvCxnSpPr/>
          <p:nvPr/>
        </p:nvCxnSpPr>
        <p:spPr>
          <a:xfrm>
            <a:off x="1675345" y="3465115"/>
            <a:ext cx="2520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479CB0-3E5E-47B4-9F89-CE5059C0FA00}"/>
              </a:ext>
            </a:extLst>
          </p:cNvPr>
          <p:cNvCxnSpPr>
            <a:cxnSpLocks/>
          </p:cNvCxnSpPr>
          <p:nvPr/>
        </p:nvCxnSpPr>
        <p:spPr>
          <a:xfrm flipV="1">
            <a:off x="2923150" y="2260105"/>
            <a:ext cx="0" cy="234000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2FDD3A-F96B-4B30-B0E3-B281223C7040}"/>
              </a:ext>
            </a:extLst>
          </p:cNvPr>
          <p:cNvSpPr/>
          <p:nvPr/>
        </p:nvSpPr>
        <p:spPr>
          <a:xfrm>
            <a:off x="3376684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역할중시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385C17-6679-4706-8C65-6199EF5F9F3B}"/>
              </a:ext>
            </a:extLst>
          </p:cNvPr>
          <p:cNvSpPr/>
          <p:nvPr/>
        </p:nvSpPr>
        <p:spPr>
          <a:xfrm>
            <a:off x="2600818" y="2400441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결과중시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DC3960-DF26-4057-BA21-D69AB4546041}"/>
              </a:ext>
            </a:extLst>
          </p:cNvPr>
          <p:cNvSpPr/>
          <p:nvPr/>
        </p:nvSpPr>
        <p:spPr>
          <a:xfrm>
            <a:off x="1864516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직무중시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B3D87-9C9B-4AE1-91CA-B9E58AE97C08}"/>
              </a:ext>
            </a:extLst>
          </p:cNvPr>
          <p:cNvSpPr/>
          <p:nvPr/>
        </p:nvSpPr>
        <p:spPr>
          <a:xfrm>
            <a:off x="2606837" y="4272649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과정중시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FD22-A75E-4614-A3C8-9773064AAAD8}"/>
              </a:ext>
            </a:extLst>
          </p:cNvPr>
          <p:cNvSpPr txBox="1"/>
          <p:nvPr/>
        </p:nvSpPr>
        <p:spPr>
          <a:xfrm>
            <a:off x="2678845" y="1979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5D1CA-A5C5-4755-A175-AD49265153BE}"/>
              </a:ext>
            </a:extLst>
          </p:cNvPr>
          <p:cNvSpPr txBox="1"/>
          <p:nvPr/>
        </p:nvSpPr>
        <p:spPr>
          <a:xfrm>
            <a:off x="4209112" y="315822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공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96ACD-01A0-45F8-BBC6-17DB12AF01C0}"/>
              </a:ext>
            </a:extLst>
          </p:cNvPr>
          <p:cNvSpPr txBox="1"/>
          <p:nvPr/>
        </p:nvSpPr>
        <p:spPr>
          <a:xfrm>
            <a:off x="1309938" y="31565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DC23-C29A-4F86-A745-F7FF8EDD1ABE}"/>
              </a:ext>
            </a:extLst>
          </p:cNvPr>
          <p:cNvSpPr txBox="1"/>
          <p:nvPr/>
        </p:nvSpPr>
        <p:spPr>
          <a:xfrm>
            <a:off x="2609411" y="46437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7E7-24DF-4E45-89FA-F202886B0178}"/>
              </a:ext>
            </a:extLst>
          </p:cNvPr>
          <p:cNvSpPr txBox="1"/>
          <p:nvPr/>
        </p:nvSpPr>
        <p:spPr>
          <a:xfrm>
            <a:off x="2274387" y="2669619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1F20-7E8D-4825-9CC7-0A254B9352CF}"/>
              </a:ext>
            </a:extLst>
          </p:cNvPr>
          <p:cNvSpPr txBox="1"/>
          <p:nvPr/>
        </p:nvSpPr>
        <p:spPr>
          <a:xfrm>
            <a:off x="2954254" y="2688473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BEB3A-3A8A-4171-BD21-550CF331E224}"/>
              </a:ext>
            </a:extLst>
          </p:cNvPr>
          <p:cNvSpPr txBox="1"/>
          <p:nvPr/>
        </p:nvSpPr>
        <p:spPr>
          <a:xfrm>
            <a:off x="2306182" y="3624577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권리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F8EF3-DBC5-4AA9-8990-265637DA180B}"/>
              </a:ext>
            </a:extLst>
          </p:cNvPr>
          <p:cNvSpPr txBox="1"/>
          <p:nvPr/>
        </p:nvSpPr>
        <p:spPr>
          <a:xfrm>
            <a:off x="2957460" y="362457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팀으로서</a:t>
            </a:r>
            <a:endParaRPr lang="en-US" altLang="ko-KR" sz="1050" dirty="0"/>
          </a:p>
          <a:p>
            <a:pPr algn="ctr"/>
            <a:r>
              <a:rPr lang="ko-KR" altLang="en-US" sz="1050" dirty="0"/>
              <a:t>의무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65FAD-CDBC-46AB-BAA0-0C4B5273CE0B}"/>
              </a:ext>
            </a:extLst>
          </p:cNvPr>
          <p:cNvSpPr txBox="1"/>
          <p:nvPr/>
        </p:nvSpPr>
        <p:spPr>
          <a:xfrm>
            <a:off x="5054354" y="1463319"/>
            <a:ext cx="473028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결과중시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리더의 지시에 따른 일의 완수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과정중시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내부규정과 절차에 맞춘 업무진행 중시</a:t>
            </a:r>
            <a:endParaRPr lang="en-US" altLang="ko-KR" sz="1200" b="1" i="1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직무중심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직원별로 업무 규정되어 할당된 일의 완수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역할중심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각자 상황에 따라 다양한 역할 담당하여 업무수행 중요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46688-F123-4E06-B79F-807F197DBA85}"/>
              </a:ext>
            </a:extLst>
          </p:cNvPr>
          <p:cNvSpPr txBox="1"/>
          <p:nvPr/>
        </p:nvSpPr>
        <p:spPr>
          <a:xfrm>
            <a:off x="5054354" y="319692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과정중시 </a:t>
            </a:r>
            <a:r>
              <a:rPr lang="en-US" altLang="ko-KR" sz="1400" b="1" i="1" dirty="0"/>
              <a:t>/ </a:t>
            </a:r>
            <a:r>
              <a:rPr lang="ko-KR" altLang="en-US" sz="1400" b="1" i="1" dirty="0"/>
              <a:t>역할중심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5ADB4-E0D8-450E-A83A-96239A4E1B4B}"/>
              </a:ext>
            </a:extLst>
          </p:cNvPr>
          <p:cNvSpPr txBox="1"/>
          <p:nvPr/>
        </p:nvSpPr>
        <p:spPr>
          <a:xfrm>
            <a:off x="7615217" y="3191511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결과중시 </a:t>
            </a:r>
            <a:r>
              <a:rPr lang="en-US" altLang="ko-KR" sz="1400" dirty="0"/>
              <a:t>/ </a:t>
            </a:r>
            <a:r>
              <a:rPr lang="ko-KR" altLang="en-US" sz="1400" dirty="0"/>
              <a:t>직무중심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CE1568-943D-4878-82B5-D846634CA1A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933395" y="3345400"/>
            <a:ext cx="681822" cy="5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41645-2238-4F92-A71D-FD151E03A409}"/>
              </a:ext>
            </a:extLst>
          </p:cNvPr>
          <p:cNvSpPr txBox="1"/>
          <p:nvPr/>
        </p:nvSpPr>
        <p:spPr>
          <a:xfrm>
            <a:off x="5101489" y="3517645"/>
            <a:ext cx="21547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목표가 보이는 과제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/>
              <a:t>Fast Follower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연공서열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빠른 실행</a:t>
            </a:r>
            <a:r>
              <a:rPr lang="en-US" altLang="ko-KR" sz="1200" b="1" i="1" dirty="0"/>
              <a:t>, </a:t>
            </a:r>
            <a:r>
              <a:rPr lang="ko-KR" altLang="en-US" sz="1200" b="1" i="1" dirty="0"/>
              <a:t>내부역량 중요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6F9A-F313-4F29-A1C4-50F968F9A3E6}"/>
              </a:ext>
            </a:extLst>
          </p:cNvPr>
          <p:cNvSpPr txBox="1"/>
          <p:nvPr/>
        </p:nvSpPr>
        <p:spPr>
          <a:xfrm>
            <a:off x="7646642" y="3490331"/>
            <a:ext cx="2715808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불확실성이 큰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First Mover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다양하고 깊이 있는 전문지식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기획</a:t>
            </a:r>
            <a:r>
              <a:rPr lang="en-US" altLang="ko-KR" sz="1200" dirty="0"/>
              <a:t>/</a:t>
            </a:r>
            <a:r>
              <a:rPr lang="ko-KR" altLang="en-US" sz="1200" dirty="0"/>
              <a:t>의사결정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외부역량 적극활용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1486C-9B1E-4CB5-A554-13026E76EC7E}"/>
              </a:ext>
            </a:extLst>
          </p:cNvPr>
          <p:cNvSpPr txBox="1"/>
          <p:nvPr/>
        </p:nvSpPr>
        <p:spPr>
          <a:xfrm>
            <a:off x="2042162" y="5023817"/>
            <a:ext cx="17958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Manual, Procedure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명확한 </a:t>
            </a:r>
            <a:r>
              <a:rPr lang="en-US" altLang="ko-KR" sz="1200" dirty="0"/>
              <a:t>Plan -&gt; Assign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A90D2-3373-4E86-B091-BA35EFAE105A}"/>
              </a:ext>
            </a:extLst>
          </p:cNvPr>
          <p:cNvSpPr txBox="1"/>
          <p:nvPr/>
        </p:nvSpPr>
        <p:spPr>
          <a:xfrm>
            <a:off x="5440258" y="5349344"/>
            <a:ext cx="395030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Deference to Authority(</a:t>
            </a:r>
            <a:r>
              <a:rPr lang="ko-KR" altLang="en-US" sz="1200" dirty="0"/>
              <a:t>권위 복종</a:t>
            </a:r>
            <a:r>
              <a:rPr lang="en-US" altLang="ko-KR" sz="1200" dirty="0"/>
              <a:t>, </a:t>
            </a:r>
            <a:r>
              <a:rPr lang="ko-KR" altLang="en-US" sz="1200" dirty="0"/>
              <a:t>남이 정한 목표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Relationship Building(</a:t>
            </a:r>
            <a:r>
              <a:rPr lang="ko-KR" altLang="en-US" sz="1200" dirty="0"/>
              <a:t>똑똑하지만 차가움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Vulnerability(</a:t>
            </a:r>
            <a:r>
              <a:rPr lang="ko-KR" altLang="en-US" sz="1200" dirty="0"/>
              <a:t>체면의 문화</a:t>
            </a:r>
            <a:r>
              <a:rPr lang="en-US" altLang="ko-KR" sz="1200" dirty="0"/>
              <a:t>, </a:t>
            </a:r>
            <a:r>
              <a:rPr lang="ko-KR" altLang="en-US" sz="1200" dirty="0"/>
              <a:t>소속감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F8A2F-A30E-4EAD-B75F-E18963B7239E}"/>
              </a:ext>
            </a:extLst>
          </p:cNvPr>
          <p:cNvSpPr txBox="1"/>
          <p:nvPr/>
        </p:nvSpPr>
        <p:spPr>
          <a:xfrm>
            <a:off x="5089840" y="5072345"/>
            <a:ext cx="41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동양의 기업문화 </a:t>
            </a:r>
            <a:r>
              <a:rPr lang="en-US" altLang="ko-KR" sz="1200" dirty="0"/>
              <a:t>; Google</a:t>
            </a:r>
            <a:r>
              <a:rPr lang="en-US" altLang="ko-KR" sz="1400" b="1" dirty="0"/>
              <a:t> </a:t>
            </a:r>
            <a:r>
              <a:rPr lang="ko-KR" altLang="en-US" sz="1200" dirty="0"/>
              <a:t>인사담당</a:t>
            </a:r>
            <a:r>
              <a:rPr lang="ko-KR" altLang="en-US" sz="1200" b="1" dirty="0"/>
              <a:t> </a:t>
            </a:r>
            <a:r>
              <a:rPr lang="ko-KR" altLang="en-US" sz="1200" dirty="0"/>
              <a:t>황성현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D4144-86D9-4337-8319-DB00568848BC}"/>
              </a:ext>
            </a:extLst>
          </p:cNvPr>
          <p:cNvSpPr txBox="1"/>
          <p:nvPr/>
        </p:nvSpPr>
        <p:spPr>
          <a:xfrm>
            <a:off x="2042161" y="5680008"/>
            <a:ext cx="16979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사회</a:t>
            </a:r>
            <a:r>
              <a:rPr lang="en-US" altLang="ko-KR" sz="1200" dirty="0"/>
              <a:t>/</a:t>
            </a:r>
            <a:r>
              <a:rPr lang="ko-KR" altLang="en-US" sz="1200" dirty="0"/>
              <a:t>기업 기반 문화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72F85-13C2-4A70-B40F-389D3DB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E60F-D02B-4F04-975D-2D50D915D81E}"/>
              </a:ext>
            </a:extLst>
          </p:cNvPr>
          <p:cNvSpPr txBox="1"/>
          <p:nvPr/>
        </p:nvSpPr>
        <p:spPr>
          <a:xfrm>
            <a:off x="1470579" y="1369858"/>
            <a:ext cx="2921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미젠트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후이저</a:t>
            </a:r>
            <a:r>
              <a:rPr lang="ko-KR" altLang="en-US" sz="1400" b="1" dirty="0"/>
              <a:t> 비즈니스 문화 모델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노무라종합연구소</a:t>
            </a:r>
            <a:r>
              <a:rPr lang="en-US" altLang="ko-KR" sz="1200" dirty="0"/>
              <a:t>, “Corona</a:t>
            </a:r>
            <a:r>
              <a:rPr lang="ko-KR" altLang="en-US" sz="1200" dirty="0"/>
              <a:t> </a:t>
            </a:r>
            <a:r>
              <a:rPr lang="en-US" altLang="ko-KR" sz="1200" dirty="0"/>
              <a:t>Shift”)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DFAA5-8842-1E60-D3B8-2A6BBF5993B4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97006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BCEF0-154A-895E-FE30-A81FBC9E81F1}"/>
              </a:ext>
            </a:extLst>
          </p:cNvPr>
          <p:cNvSpPr/>
          <p:nvPr/>
        </p:nvSpPr>
        <p:spPr>
          <a:xfrm>
            <a:off x="4168774" y="1918329"/>
            <a:ext cx="7015739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F3A7A-8605-40B9-BA85-65FA664C4704}"/>
              </a:ext>
            </a:extLst>
          </p:cNvPr>
          <p:cNvSpPr/>
          <p:nvPr/>
        </p:nvSpPr>
        <p:spPr>
          <a:xfrm>
            <a:off x="820226" y="1918329"/>
            <a:ext cx="2107451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1CE0D7-510C-4AFB-8D91-E8B155431912}"/>
              </a:ext>
            </a:extLst>
          </p:cNvPr>
          <p:cNvSpPr/>
          <p:nvPr/>
        </p:nvSpPr>
        <p:spPr>
          <a:xfrm>
            <a:off x="4168775" y="3338055"/>
            <a:ext cx="4929763" cy="6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6C08-3B2F-499D-8EBB-D7E0182F1CDD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C9AC-6953-4E35-9307-7315376D57AD}"/>
              </a:ext>
            </a:extLst>
          </p:cNvPr>
          <p:cNvSpPr txBox="1"/>
          <p:nvPr/>
        </p:nvSpPr>
        <p:spPr>
          <a:xfrm>
            <a:off x="4348507" y="2426313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Technology/Market/Business Intelligence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2112-065D-4339-9E66-A221E5D972B8}"/>
              </a:ext>
            </a:extLst>
          </p:cNvPr>
          <p:cNvSpPr txBox="1"/>
          <p:nvPr/>
        </p:nvSpPr>
        <p:spPr>
          <a:xfrm>
            <a:off x="5111409" y="3379549"/>
            <a:ext cx="29495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Strategy/Project Plan</a:t>
            </a:r>
          </a:p>
          <a:p>
            <a:pPr algn="ctr"/>
            <a:r>
              <a:rPr lang="en-US" altLang="ko-KR" sz="1600" b="1" i="1" dirty="0"/>
              <a:t>(Decision Making)</a:t>
            </a:r>
            <a:endParaRPr lang="ko-KR" altLang="en-US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BE2AB-310B-487F-AB3E-2399567AAD43}"/>
              </a:ext>
            </a:extLst>
          </p:cNvPr>
          <p:cNvSpPr txBox="1"/>
          <p:nvPr/>
        </p:nvSpPr>
        <p:spPr>
          <a:xfrm>
            <a:off x="5879185" y="459281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E2BD-C81F-4C32-8A0D-18ECA01F429C}"/>
              </a:ext>
            </a:extLst>
          </p:cNvPr>
          <p:cNvSpPr txBox="1"/>
          <p:nvPr/>
        </p:nvSpPr>
        <p:spPr>
          <a:xfrm>
            <a:off x="4606247" y="5277023"/>
            <a:ext cx="563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M&amp;A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8F2B9-9436-412E-98A7-B3C0F5692700}"/>
              </a:ext>
            </a:extLst>
          </p:cNvPr>
          <p:cNvSpPr txBox="1"/>
          <p:nvPr/>
        </p:nvSpPr>
        <p:spPr>
          <a:xfrm>
            <a:off x="5870589" y="5265251"/>
            <a:ext cx="12111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Outsourcing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2043-827C-4412-B55A-575DB1943CDB}"/>
              </a:ext>
            </a:extLst>
          </p:cNvPr>
          <p:cNvSpPr txBox="1"/>
          <p:nvPr/>
        </p:nvSpPr>
        <p:spPr>
          <a:xfrm>
            <a:off x="7679997" y="5265251"/>
            <a:ext cx="10380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Insourcing</a:t>
            </a:r>
            <a:endParaRPr lang="ko-KR" altLang="en-US" sz="16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E1EE062-F244-420A-92E2-86F4B5C424F4}"/>
              </a:ext>
            </a:extLst>
          </p:cNvPr>
          <p:cNvSpPr/>
          <p:nvPr/>
        </p:nvSpPr>
        <p:spPr>
          <a:xfrm>
            <a:off x="6089717" y="2940355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08D27-268E-4992-8CC9-0369CB1A3DF3}"/>
              </a:ext>
            </a:extLst>
          </p:cNvPr>
          <p:cNvSpPr/>
          <p:nvPr/>
        </p:nvSpPr>
        <p:spPr>
          <a:xfrm>
            <a:off x="6199654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ED4894C-B336-440C-94FF-3338572DEBD8}"/>
              </a:ext>
            </a:extLst>
          </p:cNvPr>
          <p:cNvSpPr/>
          <p:nvPr/>
        </p:nvSpPr>
        <p:spPr>
          <a:xfrm rot="10800000">
            <a:off x="6647916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84B6A-6C2D-4E33-A90F-A58665E98B01}"/>
              </a:ext>
            </a:extLst>
          </p:cNvPr>
          <p:cNvSpPr txBox="1"/>
          <p:nvPr/>
        </p:nvSpPr>
        <p:spPr>
          <a:xfrm>
            <a:off x="5452906" y="4161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BB5C8-91B8-4825-9082-89AEDF7C9D85}"/>
              </a:ext>
            </a:extLst>
          </p:cNvPr>
          <p:cNvSpPr txBox="1"/>
          <p:nvPr/>
        </p:nvSpPr>
        <p:spPr>
          <a:xfrm>
            <a:off x="7018392" y="4181515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23EB3-14A3-4D76-870F-0E92F2966784}"/>
              </a:ext>
            </a:extLst>
          </p:cNvPr>
          <p:cNvSpPr txBox="1"/>
          <p:nvPr/>
        </p:nvSpPr>
        <p:spPr>
          <a:xfrm>
            <a:off x="654042" y="526232"/>
            <a:ext cx="47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 다양화 </a:t>
            </a:r>
            <a:r>
              <a:rPr lang="en-US" altLang="ko-KR" sz="2400" dirty="0"/>
              <a:t>- </a:t>
            </a:r>
            <a:r>
              <a:rPr lang="en-US" altLang="ko-KR" dirty="0"/>
              <a:t>Role &amp; Responsibility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4560E1-236A-4F58-93B4-968F8647B16D}"/>
              </a:ext>
            </a:extLst>
          </p:cNvPr>
          <p:cNvSpPr/>
          <p:nvPr/>
        </p:nvSpPr>
        <p:spPr>
          <a:xfrm>
            <a:off x="4168775" y="4588497"/>
            <a:ext cx="4929763" cy="1065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B931-2E32-49F5-A154-954074364398}"/>
              </a:ext>
            </a:extLst>
          </p:cNvPr>
          <p:cNvSpPr txBox="1"/>
          <p:nvPr/>
        </p:nvSpPr>
        <p:spPr>
          <a:xfrm>
            <a:off x="1508285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E4BA7-571B-4F40-BBD0-0AC43D0316CA}"/>
              </a:ext>
            </a:extLst>
          </p:cNvPr>
          <p:cNvSpPr txBox="1"/>
          <p:nvPr/>
        </p:nvSpPr>
        <p:spPr>
          <a:xfrm>
            <a:off x="598073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AEBBE0-244D-4610-8D60-DE26E39C5795}"/>
              </a:ext>
            </a:extLst>
          </p:cNvPr>
          <p:cNvSpPr/>
          <p:nvPr/>
        </p:nvSpPr>
        <p:spPr>
          <a:xfrm>
            <a:off x="9452987" y="3332524"/>
            <a:ext cx="1731526" cy="68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2B77C-14E1-4385-BC49-0E786DB9A1AA}"/>
              </a:ext>
            </a:extLst>
          </p:cNvPr>
          <p:cNvSpPr/>
          <p:nvPr/>
        </p:nvSpPr>
        <p:spPr>
          <a:xfrm>
            <a:off x="9461999" y="4588498"/>
            <a:ext cx="1731526" cy="1611292"/>
          </a:xfrm>
          <a:prstGeom prst="roundRect">
            <a:avLst>
              <a:gd name="adj" fmla="val 8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F5F8E-E7F6-42C0-B8A2-DBBE633F894F}"/>
              </a:ext>
            </a:extLst>
          </p:cNvPr>
          <p:cNvSpPr txBox="1"/>
          <p:nvPr/>
        </p:nvSpPr>
        <p:spPr>
          <a:xfrm>
            <a:off x="9465437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DFAA9-6B5F-48CF-8723-C814E97ED76C}"/>
              </a:ext>
            </a:extLst>
          </p:cNvPr>
          <p:cNvSpPr txBox="1"/>
          <p:nvPr/>
        </p:nvSpPr>
        <p:spPr>
          <a:xfrm>
            <a:off x="9862950" y="3501030"/>
            <a:ext cx="9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CC800-3469-45B6-BFC1-6BEE5A573431}"/>
              </a:ext>
            </a:extLst>
          </p:cNvPr>
          <p:cNvSpPr txBox="1"/>
          <p:nvPr/>
        </p:nvSpPr>
        <p:spPr>
          <a:xfrm>
            <a:off x="9586798" y="5549001"/>
            <a:ext cx="1481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Research &amp;</a:t>
            </a:r>
          </a:p>
          <a:p>
            <a:pPr algn="ctr"/>
            <a:r>
              <a:rPr lang="en-US" altLang="ko-KR" sz="1600" dirty="0"/>
              <a:t>Development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BEE7-F873-482B-9E68-4FD43AB16791}"/>
              </a:ext>
            </a:extLst>
          </p:cNvPr>
          <p:cNvSpPr txBox="1"/>
          <p:nvPr/>
        </p:nvSpPr>
        <p:spPr>
          <a:xfrm>
            <a:off x="9461999" y="4680303"/>
            <a:ext cx="16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Acquisition/</a:t>
            </a:r>
          </a:p>
          <a:p>
            <a:pPr algn="ctr"/>
            <a:r>
              <a:rPr lang="en-US" altLang="ko-KR" sz="1600" dirty="0"/>
              <a:t>Procurement</a:t>
            </a: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59DE9812-A641-4A9F-96D2-07241E24E35C}"/>
              </a:ext>
            </a:extLst>
          </p:cNvPr>
          <p:cNvSpPr/>
          <p:nvPr/>
        </p:nvSpPr>
        <p:spPr>
          <a:xfrm>
            <a:off x="3375638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DB0F97E-47DE-45EB-99CC-F5FEE13201B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87858" y="4962142"/>
            <a:ext cx="1582034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B405E9-5945-4ABC-A9AB-BE47E54A743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469892" y="4962142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6F5EF-4600-4245-A574-A3877D65F84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6469892" y="4962142"/>
            <a:ext cx="1729121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C82C9-241A-4AF9-BE65-563FECD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6810" y="6352306"/>
            <a:ext cx="2743200" cy="365125"/>
          </a:xfrm>
        </p:spPr>
        <p:txBody>
          <a:bodyPr/>
          <a:lstStyle/>
          <a:p>
            <a:fld id="{B37C743A-574D-4D1D-ACD5-A26EFB42103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47BD-A527-8E46-C919-DD0A89F788D3}"/>
              </a:ext>
            </a:extLst>
          </p:cNvPr>
          <p:cNvSpPr txBox="1"/>
          <p:nvPr/>
        </p:nvSpPr>
        <p:spPr>
          <a:xfrm>
            <a:off x="7812075" y="18748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1F9629C-B8CE-6424-6AAB-12BF4AC7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6" y="2278671"/>
            <a:ext cx="1032121" cy="302193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1D7FB25-1CC2-E059-98F2-F31B90B5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2632211"/>
            <a:ext cx="1032121" cy="30219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64983F-26F8-DDF8-CED5-372DDA5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7" y="2981798"/>
            <a:ext cx="1032121" cy="302193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DFAEDC7-F6C2-42E8-9C42-637DA7A01528}"/>
              </a:ext>
            </a:extLst>
          </p:cNvPr>
          <p:cNvSpPr/>
          <p:nvPr/>
        </p:nvSpPr>
        <p:spPr>
          <a:xfrm>
            <a:off x="4168775" y="2404622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FF7DC-3CB5-8D7B-F1CD-F54925988195}"/>
              </a:ext>
            </a:extLst>
          </p:cNvPr>
          <p:cNvSpPr txBox="1"/>
          <p:nvPr/>
        </p:nvSpPr>
        <p:spPr>
          <a:xfrm>
            <a:off x="5045683" y="5840208"/>
            <a:ext cx="2831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Project Schedule &amp; Execution</a:t>
            </a:r>
            <a:endParaRPr lang="ko-KR" altLang="en-US" sz="16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D2AFBCF-B323-93DC-D610-AE7B1F16BE38}"/>
              </a:ext>
            </a:extLst>
          </p:cNvPr>
          <p:cNvSpPr/>
          <p:nvPr/>
        </p:nvSpPr>
        <p:spPr>
          <a:xfrm>
            <a:off x="4183033" y="5755104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뒤로 또는 앞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8B768CD-E3D8-89AF-072F-039A9BCCF64D}"/>
              </a:ext>
            </a:extLst>
          </p:cNvPr>
          <p:cNvSpPr/>
          <p:nvPr/>
        </p:nvSpPr>
        <p:spPr>
          <a:xfrm>
            <a:off x="11193525" y="371128"/>
            <a:ext cx="646541" cy="461665"/>
          </a:xfrm>
          <a:prstGeom prst="actionButtonBackPrevio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16F5B-677A-1527-8A0D-DE33FA2D7F8B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209452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D9DE2-382A-401C-9A5A-D017ED1144DE}"/>
              </a:ext>
            </a:extLst>
          </p:cNvPr>
          <p:cNvSpPr txBox="1"/>
          <p:nvPr/>
        </p:nvSpPr>
        <p:spPr>
          <a:xfrm>
            <a:off x="3149496" y="264568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전문분야 확대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융복합 전문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7541-E3E0-4461-AC1B-ED986E0A9CD2}"/>
              </a:ext>
            </a:extLst>
          </p:cNvPr>
          <p:cNvSpPr txBox="1"/>
          <p:nvPr/>
        </p:nvSpPr>
        <p:spPr>
          <a:xfrm>
            <a:off x="4903389" y="2060434"/>
            <a:ext cx="919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Strategy/</a:t>
            </a:r>
          </a:p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CD3-08E2-4EC7-8F2F-6C52549A7C26}"/>
              </a:ext>
            </a:extLst>
          </p:cNvPr>
          <p:cNvSpPr txBox="1"/>
          <p:nvPr/>
        </p:nvSpPr>
        <p:spPr>
          <a:xfrm>
            <a:off x="4878052" y="3496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순수기술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E1F4-8CB5-447D-94FF-94952EC03A8F}"/>
              </a:ext>
            </a:extLst>
          </p:cNvPr>
          <p:cNvSpPr txBox="1"/>
          <p:nvPr/>
        </p:nvSpPr>
        <p:spPr>
          <a:xfrm>
            <a:off x="6327770" y="3495003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분야별 </a:t>
            </a:r>
            <a:r>
              <a:rPr lang="en-US" altLang="ko-KR" sz="1400" dirty="0"/>
              <a:t>PM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9EC2E-C50D-44B2-8155-4DAE188EA037}"/>
              </a:ext>
            </a:extLst>
          </p:cNvPr>
          <p:cNvSpPr txBox="1"/>
          <p:nvPr/>
        </p:nvSpPr>
        <p:spPr>
          <a:xfrm>
            <a:off x="6321013" y="2747628"/>
            <a:ext cx="118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7A07-26F4-4A4A-B73E-22AB499F7BCE}"/>
              </a:ext>
            </a:extLst>
          </p:cNvPr>
          <p:cNvSpPr txBox="1"/>
          <p:nvPr/>
        </p:nvSpPr>
        <p:spPr>
          <a:xfrm>
            <a:off x="6459264" y="214652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M&amp;A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726D9-229D-4EA5-BF6F-5B0001BF0217}"/>
              </a:ext>
            </a:extLst>
          </p:cNvPr>
          <p:cNvSpPr txBox="1"/>
          <p:nvPr/>
        </p:nvSpPr>
        <p:spPr>
          <a:xfrm>
            <a:off x="5206101" y="4660943"/>
            <a:ext cx="1818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Corporation</a:t>
            </a:r>
          </a:p>
          <a:p>
            <a:pPr algn="ctr"/>
            <a:r>
              <a:rPr lang="en-US" altLang="ko-KR" sz="1400" dirty="0"/>
              <a:t>(Sustainable Object)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7687-6396-4B86-B661-7EBD6F313DC3}"/>
              </a:ext>
            </a:extLst>
          </p:cNvPr>
          <p:cNvSpPr txBox="1"/>
          <p:nvPr/>
        </p:nvSpPr>
        <p:spPr>
          <a:xfrm>
            <a:off x="1049022" y="2132890"/>
            <a:ext cx="723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연구원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원장</a:t>
            </a:r>
            <a:endParaRPr lang="en-US" altLang="ko-KR" sz="1400" dirty="0"/>
          </a:p>
          <a:p>
            <a:pPr algn="ctr"/>
            <a:r>
              <a:rPr lang="en-US" altLang="ko-KR" sz="1400" dirty="0"/>
              <a:t>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ED-F154-46C7-81E7-35FA9E8DA949}"/>
              </a:ext>
            </a:extLst>
          </p:cNvPr>
          <p:cNvSpPr txBox="1"/>
          <p:nvPr/>
        </p:nvSpPr>
        <p:spPr>
          <a:xfrm>
            <a:off x="898190" y="4398320"/>
            <a:ext cx="137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</a:t>
            </a:r>
          </a:p>
          <a:p>
            <a:pPr algn="ctr"/>
            <a:r>
              <a:rPr lang="en-US" altLang="ko-KR" sz="1400" dirty="0"/>
              <a:t>Ownership</a:t>
            </a:r>
          </a:p>
          <a:p>
            <a:pPr algn="ctr"/>
            <a:r>
              <a:rPr lang="ko-KR" altLang="en-US" sz="1400" dirty="0"/>
              <a:t>장치산업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평생직장</a:t>
            </a:r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1D424-40DD-4B84-975D-2D3F7F2C52CD}"/>
              </a:ext>
            </a:extLst>
          </p:cNvPr>
          <p:cNvSpPr txBox="1"/>
          <p:nvPr/>
        </p:nvSpPr>
        <p:spPr>
          <a:xfrm>
            <a:off x="3152859" y="4755214"/>
            <a:ext cx="1269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Shareholder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2128-1260-471C-9542-2A2FEB47997E}"/>
              </a:ext>
            </a:extLst>
          </p:cNvPr>
          <p:cNvSpPr txBox="1"/>
          <p:nvPr/>
        </p:nvSpPr>
        <p:spPr>
          <a:xfrm>
            <a:off x="650689" y="520831"/>
            <a:ext cx="666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</a:t>
            </a:r>
            <a:r>
              <a:rPr lang="en-US" altLang="ko-KR" sz="2400" dirty="0"/>
              <a:t> </a:t>
            </a:r>
            <a:r>
              <a:rPr lang="ko-KR" altLang="en-US" sz="2400" dirty="0"/>
              <a:t>다양화</a:t>
            </a:r>
            <a:r>
              <a:rPr lang="en-US" altLang="ko-KR" sz="2400" dirty="0"/>
              <a:t> – </a:t>
            </a:r>
            <a:r>
              <a:rPr lang="en-US" altLang="ko-KR" dirty="0"/>
              <a:t>Career</a:t>
            </a:r>
            <a:r>
              <a:rPr lang="ko-KR" altLang="en-US" dirty="0"/>
              <a:t> </a:t>
            </a:r>
            <a:r>
              <a:rPr lang="en-US" altLang="ko-KR" dirty="0"/>
              <a:t>Path  (Generalist -&gt; Specialist)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93112-AF97-4B63-8FC3-5C4A2115AC02}"/>
              </a:ext>
            </a:extLst>
          </p:cNvPr>
          <p:cNvSpPr txBox="1"/>
          <p:nvPr/>
        </p:nvSpPr>
        <p:spPr>
          <a:xfrm>
            <a:off x="1612039" y="2687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  <a:p>
            <a:pPr algn="ctr"/>
            <a:r>
              <a:rPr lang="ko-KR" altLang="en-US" sz="1400" dirty="0"/>
              <a:t>위원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74705A-FD1B-4435-969E-F0F03116F62C}"/>
              </a:ext>
            </a:extLst>
          </p:cNvPr>
          <p:cNvSpPr/>
          <p:nvPr/>
        </p:nvSpPr>
        <p:spPr>
          <a:xfrm>
            <a:off x="852465" y="1728627"/>
            <a:ext cx="1464838" cy="4169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D21B2C6F-2862-46C1-90A8-C646754656F3}"/>
              </a:ext>
            </a:extLst>
          </p:cNvPr>
          <p:cNvSpPr/>
          <p:nvPr/>
        </p:nvSpPr>
        <p:spPr>
          <a:xfrm>
            <a:off x="2493493" y="2645689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90E003FD-29D8-44EE-934F-ED783FDAB483}"/>
              </a:ext>
            </a:extLst>
          </p:cNvPr>
          <p:cNvSpPr/>
          <p:nvPr/>
        </p:nvSpPr>
        <p:spPr>
          <a:xfrm>
            <a:off x="2482194" y="4647492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4FFD04-0DFF-47D5-A4FF-D6EDDC4BF01B}"/>
              </a:ext>
            </a:extLst>
          </p:cNvPr>
          <p:cNvSpPr/>
          <p:nvPr/>
        </p:nvSpPr>
        <p:spPr>
          <a:xfrm>
            <a:off x="4533119" y="1912664"/>
            <a:ext cx="3186260" cy="2243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8FDEBA-D4B0-424D-8A3B-C01F77BA6F1D}"/>
              </a:ext>
            </a:extLst>
          </p:cNvPr>
          <p:cNvSpPr/>
          <p:nvPr/>
        </p:nvSpPr>
        <p:spPr>
          <a:xfrm>
            <a:off x="4533119" y="4546706"/>
            <a:ext cx="3186260" cy="7556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4CE2A8-64F8-43A3-BABA-092E7DB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75EC0-D565-FD03-91D8-954F301FBA57}"/>
              </a:ext>
            </a:extLst>
          </p:cNvPr>
          <p:cNvSpPr txBox="1"/>
          <p:nvPr/>
        </p:nvSpPr>
        <p:spPr>
          <a:xfrm>
            <a:off x="8907369" y="5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계장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755C4-BBCA-69C0-007B-D2C749074809}"/>
              </a:ext>
            </a:extLst>
          </p:cNvPr>
          <p:cNvSpPr txBox="1"/>
          <p:nvPr/>
        </p:nvSpPr>
        <p:spPr>
          <a:xfrm>
            <a:off x="9460050" y="541144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토목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8A44E-F43C-D206-359A-4F79AB17DAE3}"/>
              </a:ext>
            </a:extLst>
          </p:cNvPr>
          <p:cNvSpPr txBox="1"/>
          <p:nvPr/>
        </p:nvSpPr>
        <p:spPr>
          <a:xfrm>
            <a:off x="10500738" y="50194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기계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C9AC2-0F5E-6FF9-70C2-F5AB2564A1DC}"/>
              </a:ext>
            </a:extLst>
          </p:cNvPr>
          <p:cNvSpPr txBox="1"/>
          <p:nvPr/>
        </p:nvSpPr>
        <p:spPr>
          <a:xfrm>
            <a:off x="9753436" y="502483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화공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8BA81-E3DF-D621-E18C-D2E12450B021}"/>
              </a:ext>
            </a:extLst>
          </p:cNvPr>
          <p:cNvSpPr txBox="1"/>
          <p:nvPr/>
        </p:nvSpPr>
        <p:spPr>
          <a:xfrm>
            <a:off x="10228868" y="54258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건축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31D29-2BBF-F0C2-CE40-682147275D40}"/>
              </a:ext>
            </a:extLst>
          </p:cNvPr>
          <p:cNvSpPr txBox="1"/>
          <p:nvPr/>
        </p:nvSpPr>
        <p:spPr>
          <a:xfrm>
            <a:off x="8323910" y="458800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발전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9687A-FEAA-CD0C-494E-873062BFB629}"/>
              </a:ext>
            </a:extLst>
          </p:cNvPr>
          <p:cNvSpPr txBox="1"/>
          <p:nvPr/>
        </p:nvSpPr>
        <p:spPr>
          <a:xfrm>
            <a:off x="9423021" y="431539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유화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906EE-ABBD-1A41-47FB-5781A383E213}"/>
              </a:ext>
            </a:extLst>
          </p:cNvPr>
          <p:cNvSpPr txBox="1"/>
          <p:nvPr/>
        </p:nvSpPr>
        <p:spPr>
          <a:xfrm>
            <a:off x="8700024" y="42429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비료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A65E8-A0C1-6A5C-5182-E8C8298ECA7A}"/>
              </a:ext>
            </a:extLst>
          </p:cNvPr>
          <p:cNvSpPr txBox="1"/>
          <p:nvPr/>
        </p:nvSpPr>
        <p:spPr>
          <a:xfrm>
            <a:off x="9030509" y="45880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DB065C-51A7-5F9B-369C-A85175B3265F}"/>
              </a:ext>
            </a:extLst>
          </p:cNvPr>
          <p:cNvSpPr txBox="1"/>
          <p:nvPr/>
        </p:nvSpPr>
        <p:spPr>
          <a:xfrm>
            <a:off x="8364299" y="2707761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Civil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4C2F5-CD62-2C24-DFD7-21A52A0FEBEC}"/>
              </a:ext>
            </a:extLst>
          </p:cNvPr>
          <p:cNvSpPr txBox="1"/>
          <p:nvPr/>
        </p:nvSpPr>
        <p:spPr>
          <a:xfrm>
            <a:off x="9077439" y="270130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71BA83-B73D-59BF-41B3-593E877707E4}"/>
              </a:ext>
            </a:extLst>
          </p:cNvPr>
          <p:cNvSpPr txBox="1"/>
          <p:nvPr/>
        </p:nvSpPr>
        <p:spPr>
          <a:xfrm>
            <a:off x="10088393" y="2435033"/>
            <a:ext cx="900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Quantity</a:t>
            </a:r>
          </a:p>
          <a:p>
            <a:pPr algn="ctr"/>
            <a:r>
              <a:rPr lang="en-US" altLang="ko-KR" sz="1400" dirty="0"/>
              <a:t>Surveyor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FFAF-42C5-0FEA-DF04-DC6022CB0274}"/>
              </a:ext>
            </a:extLst>
          </p:cNvPr>
          <p:cNvSpPr txBox="1"/>
          <p:nvPr/>
        </p:nvSpPr>
        <p:spPr>
          <a:xfrm>
            <a:off x="9402245" y="1282807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C50AE-B387-DE75-4D7A-4B4A3E582EBD}"/>
              </a:ext>
            </a:extLst>
          </p:cNvPr>
          <p:cNvSpPr txBox="1"/>
          <p:nvPr/>
        </p:nvSpPr>
        <p:spPr>
          <a:xfrm>
            <a:off x="10076841" y="193639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Scheduler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A5FE1-19DE-756E-DA04-5894E0554E59}"/>
              </a:ext>
            </a:extLst>
          </p:cNvPr>
          <p:cNvSpPr txBox="1"/>
          <p:nvPr/>
        </p:nvSpPr>
        <p:spPr>
          <a:xfrm>
            <a:off x="9387368" y="36561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Engineering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F13A2-C0EB-9A00-A44E-604F55BEA581}"/>
              </a:ext>
            </a:extLst>
          </p:cNvPr>
          <p:cNvSpPr txBox="1"/>
          <p:nvPr/>
        </p:nvSpPr>
        <p:spPr>
          <a:xfrm>
            <a:off x="8610600" y="3197579"/>
            <a:ext cx="78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C29C8-F5F8-34BA-5A9C-34C8F436C865}"/>
              </a:ext>
            </a:extLst>
          </p:cNvPr>
          <p:cNvSpPr txBox="1"/>
          <p:nvPr/>
        </p:nvSpPr>
        <p:spPr>
          <a:xfrm>
            <a:off x="8589105" y="54114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전기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A4A0E-AA8D-71BA-3783-DFA8EF79D1BC}"/>
              </a:ext>
            </a:extLst>
          </p:cNvPr>
          <p:cNvSpPr txBox="1"/>
          <p:nvPr/>
        </p:nvSpPr>
        <p:spPr>
          <a:xfrm>
            <a:off x="9956777" y="3190282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Procurement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D1341E-2A66-205E-3CC1-F58EC7A853E5}"/>
              </a:ext>
            </a:extLst>
          </p:cNvPr>
          <p:cNvCxnSpPr/>
          <p:nvPr/>
        </p:nvCxnSpPr>
        <p:spPr>
          <a:xfrm>
            <a:off x="8305057" y="4943755"/>
            <a:ext cx="31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550751-EE36-7379-CE94-1511920B7F05}"/>
              </a:ext>
            </a:extLst>
          </p:cNvPr>
          <p:cNvSpPr txBox="1"/>
          <p:nvPr/>
        </p:nvSpPr>
        <p:spPr>
          <a:xfrm>
            <a:off x="4773581" y="2804052"/>
            <a:ext cx="111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2EE00D-1EC9-02C9-103A-C99B6A990AE3}"/>
              </a:ext>
            </a:extLst>
          </p:cNvPr>
          <p:cNvCxnSpPr/>
          <p:nvPr/>
        </p:nvCxnSpPr>
        <p:spPr>
          <a:xfrm>
            <a:off x="6105425" y="2429766"/>
            <a:ext cx="0" cy="52322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FF1C4C-D59E-37ED-99BA-F73423B80825}"/>
              </a:ext>
            </a:extLst>
          </p:cNvPr>
          <p:cNvCxnSpPr/>
          <p:nvPr/>
        </p:nvCxnSpPr>
        <p:spPr>
          <a:xfrm>
            <a:off x="4960539" y="3389795"/>
            <a:ext cx="22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02A002-00B1-A8FA-47F9-45C0A93C8A40}"/>
              </a:ext>
            </a:extLst>
          </p:cNvPr>
          <p:cNvSpPr txBox="1"/>
          <p:nvPr/>
        </p:nvSpPr>
        <p:spPr>
          <a:xfrm>
            <a:off x="8340334" y="2240193"/>
            <a:ext cx="122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Construction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38E8A-EA96-CE2E-717C-6D46BEB054C6}"/>
              </a:ext>
            </a:extLst>
          </p:cNvPr>
          <p:cNvSpPr txBox="1"/>
          <p:nvPr/>
        </p:nvSpPr>
        <p:spPr>
          <a:xfrm>
            <a:off x="9768288" y="164516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FF1733-149F-19DE-43D5-BBDFA6F900A8}"/>
              </a:ext>
            </a:extLst>
          </p:cNvPr>
          <p:cNvSpPr txBox="1"/>
          <p:nvPr/>
        </p:nvSpPr>
        <p:spPr>
          <a:xfrm>
            <a:off x="8851255" y="3649555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14EFA-7AF3-C80E-696D-656EA1C904A9}"/>
              </a:ext>
            </a:extLst>
          </p:cNvPr>
          <p:cNvSpPr txBox="1"/>
          <p:nvPr/>
        </p:nvSpPr>
        <p:spPr>
          <a:xfrm>
            <a:off x="8739960" y="1897804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51476F-890E-C8AE-A543-495DCD503487}"/>
              </a:ext>
            </a:extLst>
          </p:cNvPr>
          <p:cNvSpPr txBox="1"/>
          <p:nvPr/>
        </p:nvSpPr>
        <p:spPr>
          <a:xfrm>
            <a:off x="10019185" y="4556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교량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EDA127-FCA9-FA5D-C2E9-B9E661639D58}"/>
              </a:ext>
            </a:extLst>
          </p:cNvPr>
          <p:cNvSpPr txBox="1"/>
          <p:nvPr/>
        </p:nvSpPr>
        <p:spPr>
          <a:xfrm>
            <a:off x="10484981" y="42628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도로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3FA4A-D1BE-7B58-5B3E-F4C6C7AD74E4}"/>
              </a:ext>
            </a:extLst>
          </p:cNvPr>
          <p:cNvSpPr txBox="1"/>
          <p:nvPr/>
        </p:nvSpPr>
        <p:spPr>
          <a:xfrm>
            <a:off x="11431767" y="442021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57B3-61DC-025D-58EB-707D9A3E6BDB}"/>
              </a:ext>
            </a:extLst>
          </p:cNvPr>
          <p:cNvSpPr txBox="1"/>
          <p:nvPr/>
        </p:nvSpPr>
        <p:spPr>
          <a:xfrm>
            <a:off x="11431766" y="518034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전공</a:t>
            </a:r>
            <a:endParaRPr lang="en-US" altLang="ko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9B9394-2D3D-B420-7CAF-8B97E8ED6481}"/>
              </a:ext>
            </a:extLst>
          </p:cNvPr>
          <p:cNvSpPr txBox="1"/>
          <p:nvPr/>
        </p:nvSpPr>
        <p:spPr>
          <a:xfrm>
            <a:off x="11426957" y="2769140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BF962-8411-BFC9-778F-E9EA48AAF28E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148069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4593-D2BB-480F-98CE-A32722F4228F}"/>
              </a:ext>
            </a:extLst>
          </p:cNvPr>
          <p:cNvSpPr txBox="1"/>
          <p:nvPr/>
        </p:nvSpPr>
        <p:spPr>
          <a:xfrm>
            <a:off x="650453" y="518238"/>
            <a:ext cx="787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 </a:t>
            </a:r>
            <a:r>
              <a:rPr lang="en-US" altLang="ko-KR" dirty="0"/>
              <a:t>as</a:t>
            </a:r>
            <a:r>
              <a:rPr lang="en-US" altLang="ko-KR" sz="2400" dirty="0"/>
              <a:t> </a:t>
            </a:r>
            <a:r>
              <a:rPr lang="en-US" altLang="ko-KR" dirty="0"/>
              <a:t>Object, Accumulable   =&gt; </a:t>
            </a:r>
            <a:r>
              <a:rPr lang="en-US" altLang="ko-KR" sz="2400" b="1" i="1" dirty="0"/>
              <a:t>eco-System </a:t>
            </a:r>
            <a:r>
              <a:rPr lang="en-US" altLang="ko-KR" dirty="0"/>
              <a:t>(Sustainability)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7B399-CE87-44B8-A837-242CA064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28" y="1852586"/>
            <a:ext cx="1065228" cy="1002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43A7B-3D27-43E3-BA41-CBA2329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79" y="2855399"/>
            <a:ext cx="1047750" cy="1090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23CF1-675C-4010-BC79-4F2A7C6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75" y="3724727"/>
            <a:ext cx="910339" cy="91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4F48-9BBF-4E08-90A7-8353C3F44660}"/>
              </a:ext>
            </a:extLst>
          </p:cNvPr>
          <p:cNvSpPr txBox="1"/>
          <p:nvPr/>
        </p:nvSpPr>
        <p:spPr>
          <a:xfrm>
            <a:off x="7022374" y="43277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바뀔 수 있는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A213-91D2-4891-A5E4-3B20601CACE6}"/>
              </a:ext>
            </a:extLst>
          </p:cNvPr>
          <p:cNvSpPr txBox="1"/>
          <p:nvPr/>
        </p:nvSpPr>
        <p:spPr>
          <a:xfrm>
            <a:off x="6908799" y="2247825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바뀌지 않는</a:t>
            </a:r>
            <a:r>
              <a:rPr lang="en-US" altLang="ko-KR" dirty="0"/>
              <a:t>; </a:t>
            </a:r>
            <a:r>
              <a:rPr lang="ko-KR" altLang="en-US" dirty="0"/>
              <a:t>무형의 </a:t>
            </a:r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D79C-9E1A-4859-84E3-509FAEA6AE8A}"/>
              </a:ext>
            </a:extLst>
          </p:cNvPr>
          <p:cNvSpPr txBox="1"/>
          <p:nvPr/>
        </p:nvSpPr>
        <p:spPr>
          <a:xfrm>
            <a:off x="3108470" y="5032156"/>
            <a:ext cx="155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Owner(Ship)</a:t>
            </a:r>
          </a:p>
          <a:p>
            <a:pPr algn="ctr"/>
            <a:r>
              <a:rPr lang="ko-KR" altLang="en-US" b="1" dirty="0"/>
              <a:t>평생직장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70AB0-E943-4750-8611-54B4C1F07505}"/>
              </a:ext>
            </a:extLst>
          </p:cNvPr>
          <p:cNvSpPr txBox="1"/>
          <p:nvPr/>
        </p:nvSpPr>
        <p:spPr>
          <a:xfrm>
            <a:off x="1193180" y="3189747"/>
            <a:ext cx="143340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방법론</a:t>
            </a:r>
            <a:r>
              <a:rPr lang="en-US" altLang="ko-KR" sz="1400" dirty="0"/>
              <a:t> </a:t>
            </a:r>
            <a:r>
              <a:rPr lang="ko-KR" altLang="en-US" sz="1400" dirty="0"/>
              <a:t>도입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구성원 교육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DFFA0-0F1F-4AF0-A7E7-9748E254A597}"/>
              </a:ext>
            </a:extLst>
          </p:cNvPr>
          <p:cNvSpPr txBox="1"/>
          <p:nvPr/>
        </p:nvSpPr>
        <p:spPr>
          <a:xfrm>
            <a:off x="8903547" y="2684565"/>
            <a:ext cx="18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Process, Rule, DB,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A0DA7-9F87-4DE4-ABBE-D25887F04534}"/>
              </a:ext>
            </a:extLst>
          </p:cNvPr>
          <p:cNvSpPr txBox="1"/>
          <p:nvPr/>
        </p:nvSpPr>
        <p:spPr>
          <a:xfrm>
            <a:off x="8121118" y="4786410"/>
            <a:ext cx="233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이사회</a:t>
            </a:r>
            <a:r>
              <a:rPr lang="en-US" altLang="ko-KR" sz="1400" dirty="0"/>
              <a:t>, CEO/CTO,.., </a:t>
            </a:r>
            <a:r>
              <a:rPr lang="ko-KR" altLang="en-US" sz="1400" dirty="0"/>
              <a:t>종업원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DC54A-0801-44E4-9C58-FA172D532760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8593195" y="2528101"/>
            <a:ext cx="221297" cy="3994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B93FAEA-525C-455A-A96C-8F3B3C265055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7825728" y="4644908"/>
            <a:ext cx="243203" cy="3475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8950C-3933-4997-91A2-78B085FC3F5F}"/>
              </a:ext>
            </a:extLst>
          </p:cNvPr>
          <p:cNvSpPr txBox="1"/>
          <p:nvPr/>
        </p:nvSpPr>
        <p:spPr>
          <a:xfrm>
            <a:off x="7656760" y="3093327"/>
            <a:ext cx="248497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Communication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기업차원 </a:t>
            </a:r>
            <a:r>
              <a:rPr lang="en-US" altLang="ko-KR" sz="1400" dirty="0"/>
              <a:t>Know-how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36DE-E9F9-4EFE-9B27-9D41A9F3527B}"/>
              </a:ext>
            </a:extLst>
          </p:cNvPr>
          <p:cNvSpPr txBox="1"/>
          <p:nvPr/>
        </p:nvSpPr>
        <p:spPr>
          <a:xfrm>
            <a:off x="7951673" y="5279849"/>
            <a:ext cx="288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* </a:t>
            </a:r>
            <a:r>
              <a:rPr lang="ko-KR" altLang="en-US" sz="1200" dirty="0" err="1"/>
              <a:t>예이그의</a:t>
            </a:r>
            <a:r>
              <a:rPr lang="en-US" altLang="ko-KR" sz="1200" dirty="0"/>
              <a:t> </a:t>
            </a:r>
            <a:r>
              <a:rPr lang="ko-KR" altLang="en-US" sz="1200" dirty="0"/>
              <a:t>외침  </a:t>
            </a:r>
            <a:r>
              <a:rPr lang="en-US" altLang="ko-KR" sz="1200" dirty="0"/>
              <a:t>“</a:t>
            </a:r>
            <a:r>
              <a:rPr lang="ko-KR" altLang="en-US" sz="1200" dirty="0"/>
              <a:t>서비스 인터페이스</a:t>
            </a:r>
            <a:r>
              <a:rPr lang="en-US" altLang="ko-KR" sz="1200" dirty="0"/>
              <a:t>＂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E7BFF5-435D-46B0-9964-02CA6AB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722ECCF-48C4-84B1-7328-F1CE671AECF7}"/>
              </a:ext>
            </a:extLst>
          </p:cNvPr>
          <p:cNvSpPr/>
          <p:nvPr/>
        </p:nvSpPr>
        <p:spPr>
          <a:xfrm>
            <a:off x="5961248" y="2437303"/>
            <a:ext cx="445668" cy="2594853"/>
          </a:xfrm>
          <a:prstGeom prst="rightArrow">
            <a:avLst>
              <a:gd name="adj1" fmla="val 9214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632D9-79C4-8FC8-A08C-A382B4B1A20E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151116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53D57-B102-4F16-B58B-F7CC83486AFC}"/>
              </a:ext>
            </a:extLst>
          </p:cNvPr>
          <p:cNvSpPr txBox="1"/>
          <p:nvPr/>
        </p:nvSpPr>
        <p:spPr>
          <a:xfrm>
            <a:off x="2564089" y="3968683"/>
            <a:ext cx="5285101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전문성의 다양화</a:t>
            </a:r>
            <a:r>
              <a:rPr lang="en-US" altLang="ko-KR" sz="2000" dirty="0"/>
              <a:t>; </a:t>
            </a:r>
            <a:r>
              <a:rPr lang="ko-KR" altLang="en-US" sz="2000" dirty="0"/>
              <a:t>세분화</a:t>
            </a:r>
            <a:r>
              <a:rPr lang="en-US" altLang="ko-KR" sz="2000" dirty="0"/>
              <a:t>/</a:t>
            </a:r>
            <a:r>
              <a:rPr lang="ko-KR" altLang="en-US" sz="2000" dirty="0"/>
              <a:t>융복합화</a:t>
            </a:r>
            <a:r>
              <a:rPr lang="en-US" altLang="ko-KR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개별 기업 </a:t>
            </a:r>
            <a:r>
              <a:rPr lang="en-US" altLang="ko-KR" dirty="0"/>
              <a:t>+ </a:t>
            </a:r>
            <a:r>
              <a:rPr lang="ko-KR" altLang="en-US" dirty="0"/>
              <a:t>산업 전반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시작은</a:t>
            </a:r>
            <a:r>
              <a:rPr lang="en-US" altLang="ko-KR" dirty="0"/>
              <a:t> Planning / Execution </a:t>
            </a:r>
            <a:r>
              <a:rPr lang="ko-KR" altLang="en-US" dirty="0"/>
              <a:t>분리 </a:t>
            </a:r>
            <a:r>
              <a:rPr lang="en-US" altLang="ko-KR" dirty="0"/>
              <a:t>(</a:t>
            </a:r>
            <a:r>
              <a:rPr lang="ko-KR" altLang="en-US" dirty="0"/>
              <a:t>종 </a:t>
            </a:r>
            <a:r>
              <a:rPr lang="en-US" altLang="ko-KR" dirty="0"/>
              <a:t>-&gt; </a:t>
            </a:r>
            <a:r>
              <a:rPr lang="ko-KR" altLang="en-US" dirty="0"/>
              <a:t>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2FDD0-808D-4332-A272-48AFC1596330}"/>
              </a:ext>
            </a:extLst>
          </p:cNvPr>
          <p:cNvSpPr txBox="1"/>
          <p:nvPr/>
        </p:nvSpPr>
        <p:spPr>
          <a:xfrm>
            <a:off x="2564089" y="1703895"/>
            <a:ext cx="5429179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R&amp;D System</a:t>
            </a:r>
            <a:r>
              <a:rPr lang="ko-KR" altLang="en-US" sz="2000" dirty="0"/>
              <a:t>에 대한 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시각으로 접근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기업의</a:t>
            </a:r>
            <a:r>
              <a:rPr lang="en-US" altLang="ko-KR" dirty="0"/>
              <a:t> Sustainable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Commutation Channel; Service Interface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0EC0-2C82-499E-96EA-0748F093D92F}"/>
              </a:ext>
            </a:extLst>
          </p:cNvPr>
          <p:cNvSpPr txBox="1"/>
          <p:nvPr/>
        </p:nvSpPr>
        <p:spPr>
          <a:xfrm>
            <a:off x="641021" y="50912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 전환 시대의 </a:t>
            </a:r>
            <a:r>
              <a:rPr lang="en-US" altLang="ko-KR" sz="2400" dirty="0"/>
              <a:t>R&amp;D ; </a:t>
            </a:r>
            <a:r>
              <a:rPr lang="ko-KR" altLang="en-US" dirty="0"/>
              <a:t>변화의 출발점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99445-75D4-4210-ACC3-BBD7F8C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F2AFB-B48B-8D41-71AF-09A241224A0B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405090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78C19-6EED-CADA-0966-62BBD9A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A97F-98B1-B00D-F290-D5FDFC549EFD}"/>
              </a:ext>
            </a:extLst>
          </p:cNvPr>
          <p:cNvSpPr txBox="1"/>
          <p:nvPr/>
        </p:nvSpPr>
        <p:spPr>
          <a:xfrm>
            <a:off x="640884" y="513387"/>
            <a:ext cx="783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First Mover</a:t>
            </a:r>
            <a:r>
              <a:rPr lang="ko-KR" altLang="en-US" sz="2400" dirty="0"/>
              <a:t>의 </a:t>
            </a:r>
            <a:r>
              <a:rPr lang="en-US" altLang="ko-KR" sz="2400" dirty="0"/>
              <a:t>Project </a:t>
            </a:r>
            <a:r>
              <a:rPr lang="ko-KR" altLang="en-US" sz="2400" dirty="0"/>
              <a:t>관리</a:t>
            </a:r>
            <a:r>
              <a:rPr lang="en-US" altLang="ko-KR" sz="2400" dirty="0"/>
              <a:t> ; </a:t>
            </a:r>
            <a:r>
              <a:rPr lang="ko-KR" altLang="en-US" sz="1600" dirty="0"/>
              <a:t>기획 기능의 중요성</a:t>
            </a:r>
            <a:r>
              <a:rPr lang="en-US" altLang="ko-KR" sz="1600" dirty="0"/>
              <a:t>, </a:t>
            </a:r>
            <a:r>
              <a:rPr lang="ko-KR" altLang="en-US" sz="1600" dirty="0"/>
              <a:t>수행 방법의 다변화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88D5D-FBF6-D581-8B08-80A1F47BDDE9}"/>
              </a:ext>
            </a:extLst>
          </p:cNvPr>
          <p:cNvSpPr txBox="1"/>
          <p:nvPr/>
        </p:nvSpPr>
        <p:spPr>
          <a:xfrm>
            <a:off x="4056657" y="306750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 R&amp;D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4EC23-59CA-FBE4-8C8E-12857F5C0749}"/>
              </a:ext>
            </a:extLst>
          </p:cNvPr>
          <p:cNvSpPr txBox="1"/>
          <p:nvPr/>
        </p:nvSpPr>
        <p:spPr>
          <a:xfrm>
            <a:off x="6658963" y="1758326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범위 확대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0F40-7B26-E9B2-9F93-A6C5222AA512}"/>
              </a:ext>
            </a:extLst>
          </p:cNvPr>
          <p:cNvSpPr txBox="1"/>
          <p:nvPr/>
        </p:nvSpPr>
        <p:spPr>
          <a:xfrm>
            <a:off x="1472228" y="4103966"/>
            <a:ext cx="184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Financial Investment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AC7E-189B-6520-D65F-6A1D57046180}"/>
              </a:ext>
            </a:extLst>
          </p:cNvPr>
          <p:cNvSpPr txBox="1"/>
          <p:nvPr/>
        </p:nvSpPr>
        <p:spPr>
          <a:xfrm>
            <a:off x="1171390" y="3718431"/>
            <a:ext cx="333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</a:t>
            </a:r>
            <a:r>
              <a:rPr lang="ko-KR" altLang="en-US" sz="1400" dirty="0"/>
              <a:t>와 </a:t>
            </a:r>
            <a:r>
              <a:rPr lang="en-US" altLang="ko-KR" sz="1400" dirty="0"/>
              <a:t>Investment</a:t>
            </a:r>
            <a:r>
              <a:rPr lang="ko-KR" altLang="en-US" sz="1400" dirty="0"/>
              <a:t>의 </a:t>
            </a:r>
            <a:r>
              <a:rPr lang="en-US" altLang="ko-KR" sz="1400" dirty="0"/>
              <a:t>Collaboration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92929-7CBA-A5FA-D840-75DFADD81F2D}"/>
              </a:ext>
            </a:extLst>
          </p:cNvPr>
          <p:cNvSpPr txBox="1"/>
          <p:nvPr/>
        </p:nvSpPr>
        <p:spPr>
          <a:xfrm>
            <a:off x="2899748" y="264775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R&amp;D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54593-84A8-0BA1-27D7-9130E7FE24C7}"/>
              </a:ext>
            </a:extLst>
          </p:cNvPr>
          <p:cNvSpPr txBox="1"/>
          <p:nvPr/>
        </p:nvSpPr>
        <p:spPr>
          <a:xfrm>
            <a:off x="3650973" y="4103966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Strategic Investment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B7C0B-0680-37DE-723D-6164848B7BF9}"/>
              </a:ext>
            </a:extLst>
          </p:cNvPr>
          <p:cNvSpPr txBox="1"/>
          <p:nvPr/>
        </p:nvSpPr>
        <p:spPr>
          <a:xfrm>
            <a:off x="4813151" y="4465171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 / X&amp;D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ED4CD-6F47-933F-45D8-97F570CEBEBE}"/>
              </a:ext>
            </a:extLst>
          </p:cNvPr>
          <p:cNvSpPr txBox="1"/>
          <p:nvPr/>
        </p:nvSpPr>
        <p:spPr>
          <a:xfrm>
            <a:off x="1263150" y="515444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C3381-4881-597B-EEB6-0BB584277337}"/>
              </a:ext>
            </a:extLst>
          </p:cNvPr>
          <p:cNvSpPr txBox="1"/>
          <p:nvPr/>
        </p:nvSpPr>
        <p:spPr>
          <a:xfrm>
            <a:off x="2757832" y="515283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 R&amp;D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3517FD-83C9-5FB5-2274-E360F624679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2334277" y="5306728"/>
            <a:ext cx="423555" cy="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B7D1D5-88C1-64EB-1555-7304DD04EA3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3321260" y="4257855"/>
            <a:ext cx="32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ABE119-3E29-F634-3559-40F4276C16D0}"/>
              </a:ext>
            </a:extLst>
          </p:cNvPr>
          <p:cNvCxnSpPr>
            <a:stCxn id="36" idx="3"/>
          </p:cNvCxnSpPr>
          <p:nvPr/>
        </p:nvCxnSpPr>
        <p:spPr>
          <a:xfrm flipV="1">
            <a:off x="3540419" y="5306727"/>
            <a:ext cx="334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99E24-BE8D-0129-94A9-4010BD5D2F95}"/>
              </a:ext>
            </a:extLst>
          </p:cNvPr>
          <p:cNvSpPr txBox="1"/>
          <p:nvPr/>
        </p:nvSpPr>
        <p:spPr>
          <a:xfrm>
            <a:off x="1173601" y="264957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</a:t>
            </a:r>
            <a:r>
              <a:rPr lang="ko-KR" altLang="en-US" sz="1400" dirty="0"/>
              <a:t>이행</a:t>
            </a:r>
            <a:endParaRPr lang="en-US" altLang="ko-KR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FC40B4-FA94-7BDC-8014-47D52DB91101}"/>
              </a:ext>
            </a:extLst>
          </p:cNvPr>
          <p:cNvCxnSpPr>
            <a:stCxn id="46" idx="3"/>
            <a:endCxn id="28" idx="1"/>
          </p:cNvCxnSpPr>
          <p:nvPr/>
        </p:nvCxnSpPr>
        <p:spPr>
          <a:xfrm flipV="1">
            <a:off x="2453118" y="2801646"/>
            <a:ext cx="446630" cy="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A855789-FBAC-CB80-E1C6-5F20C66880D3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4591143" y="4397051"/>
            <a:ext cx="207317" cy="2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CC9A272-8D01-E52C-186B-A33D1DCD8B89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700420" y="2865153"/>
            <a:ext cx="265857" cy="446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8688CD-8469-CB67-3341-4F9A63CAA0E5}"/>
              </a:ext>
            </a:extLst>
          </p:cNvPr>
          <p:cNvSpPr txBox="1"/>
          <p:nvPr/>
        </p:nvSpPr>
        <p:spPr>
          <a:xfrm>
            <a:off x="7081031" y="3431556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중장기 경영</a:t>
            </a:r>
            <a:r>
              <a:rPr lang="en-US" altLang="ko-KR" sz="1400" dirty="0"/>
              <a:t>/R&amp;D </a:t>
            </a:r>
            <a:r>
              <a:rPr lang="ko-KR" altLang="en-US" sz="1400" dirty="0"/>
              <a:t>전략 </a:t>
            </a:r>
            <a:r>
              <a:rPr lang="en-US" altLang="ko-KR" sz="1400" dirty="0"/>
              <a:t>Alignment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56783-DF76-0585-7987-6A2D7E114C71}"/>
              </a:ext>
            </a:extLst>
          </p:cNvPr>
          <p:cNvSpPr txBox="1"/>
          <p:nvPr/>
        </p:nvSpPr>
        <p:spPr>
          <a:xfrm>
            <a:off x="8950590" y="3780060"/>
            <a:ext cx="193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Technology Roadmap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FC91E-7D85-057C-3DF3-C3658339B0FB}"/>
              </a:ext>
            </a:extLst>
          </p:cNvPr>
          <p:cNvSpPr txBox="1"/>
          <p:nvPr/>
        </p:nvSpPr>
        <p:spPr>
          <a:xfrm>
            <a:off x="8950590" y="4081462"/>
            <a:ext cx="164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Product Roadmap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DBF161F-FEB2-65DA-43AA-50289AA27DB4}"/>
              </a:ext>
            </a:extLst>
          </p:cNvPr>
          <p:cNvCxnSpPr>
            <a:cxnSpLocks/>
            <a:stCxn id="61" idx="2"/>
            <a:endCxn id="62" idx="1"/>
          </p:cNvCxnSpPr>
          <p:nvPr/>
        </p:nvCxnSpPr>
        <p:spPr>
          <a:xfrm rot="16200000" flipH="1">
            <a:off x="8737717" y="3721076"/>
            <a:ext cx="194616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B27C800-F6BB-19B2-5B90-6D51E19C4E66}"/>
              </a:ext>
            </a:extLst>
          </p:cNvPr>
          <p:cNvCxnSpPr>
            <a:cxnSpLocks/>
            <a:stCxn id="61" idx="2"/>
            <a:endCxn id="63" idx="1"/>
          </p:cNvCxnSpPr>
          <p:nvPr/>
        </p:nvCxnSpPr>
        <p:spPr>
          <a:xfrm rot="16200000" flipH="1">
            <a:off x="8587016" y="3871777"/>
            <a:ext cx="496018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3A8B0B-B21E-90CE-D84C-993A6788923D}"/>
              </a:ext>
            </a:extLst>
          </p:cNvPr>
          <p:cNvSpPr txBox="1"/>
          <p:nvPr/>
        </p:nvSpPr>
        <p:spPr>
          <a:xfrm>
            <a:off x="7081031" y="484819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C&amp;D / X&amp;D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16E2C-7AE8-06D0-F059-6D543ED810D2}"/>
              </a:ext>
            </a:extLst>
          </p:cNvPr>
          <p:cNvSpPr txBox="1"/>
          <p:nvPr/>
        </p:nvSpPr>
        <p:spPr>
          <a:xfrm>
            <a:off x="8102175" y="51966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Research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5E6C7E-BAA3-7064-AF03-ADE1C095E209}"/>
              </a:ext>
            </a:extLst>
          </p:cNvPr>
          <p:cNvSpPr txBox="1"/>
          <p:nvPr/>
        </p:nvSpPr>
        <p:spPr>
          <a:xfrm>
            <a:off x="8102175" y="5488670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 / Acquisition / Launching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E0E1EA3-3508-0A15-5959-147CD5AFF35B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16200000" flipH="1">
            <a:off x="7854650" y="5103059"/>
            <a:ext cx="194616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352C1FF-B488-48D8-FB1A-9FD35421D23B}"/>
              </a:ext>
            </a:extLst>
          </p:cNvPr>
          <p:cNvCxnSpPr>
            <a:stCxn id="68" idx="2"/>
            <a:endCxn id="70" idx="1"/>
          </p:cNvCxnSpPr>
          <p:nvPr/>
        </p:nvCxnSpPr>
        <p:spPr>
          <a:xfrm rot="16200000" flipH="1">
            <a:off x="7708663" y="5249046"/>
            <a:ext cx="486591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79F927-A90A-C595-B10E-F7B74BB47174}"/>
              </a:ext>
            </a:extLst>
          </p:cNvPr>
          <p:cNvSpPr txBox="1"/>
          <p:nvPr/>
        </p:nvSpPr>
        <p:spPr>
          <a:xfrm>
            <a:off x="8096558" y="5806816"/>
            <a:ext cx="19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Seeding / Data-driven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F8AF8D7-734B-590A-94D5-97F064394C99}"/>
              </a:ext>
            </a:extLst>
          </p:cNvPr>
          <p:cNvCxnSpPr>
            <a:stCxn id="68" idx="2"/>
            <a:endCxn id="74" idx="1"/>
          </p:cNvCxnSpPr>
          <p:nvPr/>
        </p:nvCxnSpPr>
        <p:spPr>
          <a:xfrm rot="16200000" flipH="1">
            <a:off x="7546781" y="5410927"/>
            <a:ext cx="804737" cy="294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D16531-5BE5-4FF5-6B8E-42552411CDD9}"/>
              </a:ext>
            </a:extLst>
          </p:cNvPr>
          <p:cNvSpPr txBox="1"/>
          <p:nvPr/>
        </p:nvSpPr>
        <p:spPr>
          <a:xfrm>
            <a:off x="7081031" y="2475487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Intelligence 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882C6E-96C5-CF99-FA1E-6556ECB56BAB}"/>
              </a:ext>
            </a:extLst>
          </p:cNvPr>
          <p:cNvSpPr txBox="1"/>
          <p:nvPr/>
        </p:nvSpPr>
        <p:spPr>
          <a:xfrm>
            <a:off x="8073894" y="2823991"/>
            <a:ext cx="275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Business / Market / Technology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5656A96-F8DF-6905-8009-52F1B9FC0892}"/>
              </a:ext>
            </a:extLst>
          </p:cNvPr>
          <p:cNvCxnSpPr>
            <a:stCxn id="77" idx="2"/>
            <a:endCxn id="78" idx="1"/>
          </p:cNvCxnSpPr>
          <p:nvPr/>
        </p:nvCxnSpPr>
        <p:spPr>
          <a:xfrm rot="16200000" flipH="1">
            <a:off x="7857373" y="2761359"/>
            <a:ext cx="194616" cy="238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BF3509-A95B-9E93-3691-C608E6C8EF92}"/>
              </a:ext>
            </a:extLst>
          </p:cNvPr>
          <p:cNvSpPr txBox="1"/>
          <p:nvPr/>
        </p:nvSpPr>
        <p:spPr>
          <a:xfrm>
            <a:off x="8707751" y="2475485"/>
            <a:ext cx="17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Risk &amp;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805-6ED2-E87C-DC98-3DEF7408DD10}"/>
              </a:ext>
            </a:extLst>
          </p:cNvPr>
          <p:cNvSpPr txBox="1"/>
          <p:nvPr/>
        </p:nvSpPr>
        <p:spPr>
          <a:xfrm>
            <a:off x="857835" y="1850621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변화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140B4-9865-0855-C0A2-6FB821005E2C}"/>
              </a:ext>
            </a:extLst>
          </p:cNvPr>
          <p:cNvSpPr txBox="1"/>
          <p:nvPr/>
        </p:nvSpPr>
        <p:spPr>
          <a:xfrm>
            <a:off x="8958343" y="4380754"/>
            <a:ext cx="17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Business Roadmap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DCE458-55AD-3AE1-12EA-73E96CAF599B}"/>
              </a:ext>
            </a:extLst>
          </p:cNvPr>
          <p:cNvCxnSpPr>
            <a:cxnSpLocks/>
            <a:stCxn id="61" idx="2"/>
            <a:endCxn id="40" idx="1"/>
          </p:cNvCxnSpPr>
          <p:nvPr/>
        </p:nvCxnSpPr>
        <p:spPr>
          <a:xfrm rot="16200000" flipH="1">
            <a:off x="8441247" y="4017547"/>
            <a:ext cx="795310" cy="2388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6DF045-4B94-7A27-3FC4-7D6679C17FF4}"/>
              </a:ext>
            </a:extLst>
          </p:cNvPr>
          <p:cNvSpPr txBox="1"/>
          <p:nvPr/>
        </p:nvSpPr>
        <p:spPr>
          <a:xfrm>
            <a:off x="8501021" y="484130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Open R&amp;D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1A2B1-C642-9AAB-8C83-309A3E638156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348654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DF63E7-22E8-7796-75DC-C360A7DA8D02}"/>
              </a:ext>
            </a:extLst>
          </p:cNvPr>
          <p:cNvSpPr/>
          <p:nvPr/>
        </p:nvSpPr>
        <p:spPr>
          <a:xfrm>
            <a:off x="1941924" y="1485401"/>
            <a:ext cx="9756743" cy="2593515"/>
          </a:xfrm>
          <a:prstGeom prst="roundRect">
            <a:avLst>
              <a:gd name="adj" fmla="val 8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53880-FC73-F0CD-666E-4A3B212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211D4-87B7-F3C7-5735-21FD5C362F25}"/>
              </a:ext>
            </a:extLst>
          </p:cNvPr>
          <p:cNvSpPr txBox="1"/>
          <p:nvPr/>
        </p:nvSpPr>
        <p:spPr>
          <a:xfrm>
            <a:off x="650447" y="527900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R&amp;D eco-System ; </a:t>
            </a:r>
            <a:r>
              <a:rPr lang="en-US" altLang="ko-KR" dirty="0"/>
              <a:t>as a Sustainable Object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D09C-0111-ACBB-7F45-8DA653C7B1D5}"/>
              </a:ext>
            </a:extLst>
          </p:cNvPr>
          <p:cNvSpPr txBox="1"/>
          <p:nvPr/>
        </p:nvSpPr>
        <p:spPr>
          <a:xfrm>
            <a:off x="2963989" y="1722559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142F4-DC36-C16F-90CD-B77E0845B15E}"/>
              </a:ext>
            </a:extLst>
          </p:cNvPr>
          <p:cNvSpPr txBox="1"/>
          <p:nvPr/>
        </p:nvSpPr>
        <p:spPr>
          <a:xfrm>
            <a:off x="2153444" y="239816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ECA2-35E7-1187-C510-80B0769D21B5}"/>
              </a:ext>
            </a:extLst>
          </p:cNvPr>
          <p:cNvSpPr txBox="1"/>
          <p:nvPr/>
        </p:nvSpPr>
        <p:spPr>
          <a:xfrm>
            <a:off x="3598266" y="2398164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Plan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FF49E-5C4E-9D6B-CF51-6C9C2003544B}"/>
              </a:ext>
            </a:extLst>
          </p:cNvPr>
          <p:cNvSpPr txBox="1"/>
          <p:nvPr/>
        </p:nvSpPr>
        <p:spPr>
          <a:xfrm>
            <a:off x="9563104" y="1930435"/>
            <a:ext cx="190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Repository(History, Knowledge, ..)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163F-9F75-DCDD-1EEA-15AE20117B00}"/>
              </a:ext>
            </a:extLst>
          </p:cNvPr>
          <p:cNvSpPr txBox="1"/>
          <p:nvPr/>
        </p:nvSpPr>
        <p:spPr>
          <a:xfrm>
            <a:off x="8335582" y="4853473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CEO, CTO, C-Level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A6FEA-2EA4-4308-9631-8F48C5FD6486}"/>
              </a:ext>
            </a:extLst>
          </p:cNvPr>
          <p:cNvSpPr txBox="1"/>
          <p:nvPr/>
        </p:nvSpPr>
        <p:spPr>
          <a:xfrm>
            <a:off x="8357796" y="5238708"/>
            <a:ext cx="97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Employee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CEFBA-5769-27F0-73FF-7506083950F5}"/>
              </a:ext>
            </a:extLst>
          </p:cNvPr>
          <p:cNvSpPr txBox="1"/>
          <p:nvPr/>
        </p:nvSpPr>
        <p:spPr>
          <a:xfrm>
            <a:off x="1922822" y="5035342"/>
            <a:ext cx="3418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Shareholder   ---&gt;    Board of Directors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E93C0-5EB4-B536-106D-15913E4443A8}"/>
              </a:ext>
            </a:extLst>
          </p:cNvPr>
          <p:cNvSpPr txBox="1"/>
          <p:nvPr/>
        </p:nvSpPr>
        <p:spPr>
          <a:xfrm>
            <a:off x="9575442" y="2539889"/>
            <a:ext cx="18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Outsourcing Vendor List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8A04C-39EC-B2BF-3507-5B8A54894C75}"/>
              </a:ext>
            </a:extLst>
          </p:cNvPr>
          <p:cNvSpPr txBox="1"/>
          <p:nvPr/>
        </p:nvSpPr>
        <p:spPr>
          <a:xfrm>
            <a:off x="5789075" y="2086756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Execution(Action Plan/Actual)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F47AE-A0C8-0B1C-A05D-97378E227A4B}"/>
              </a:ext>
            </a:extLst>
          </p:cNvPr>
          <p:cNvSpPr txBox="1"/>
          <p:nvPr/>
        </p:nvSpPr>
        <p:spPr>
          <a:xfrm>
            <a:off x="6969939" y="2391019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Insourcing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BCD5F-F75C-6827-8BF5-FA1055D6CA61}"/>
              </a:ext>
            </a:extLst>
          </p:cNvPr>
          <p:cNvSpPr txBox="1"/>
          <p:nvPr/>
        </p:nvSpPr>
        <p:spPr>
          <a:xfrm>
            <a:off x="6969939" y="272843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60534-AF17-C53F-7A30-C211EEF1CE4B}"/>
              </a:ext>
            </a:extLst>
          </p:cNvPr>
          <p:cNvSpPr txBox="1"/>
          <p:nvPr/>
        </p:nvSpPr>
        <p:spPr>
          <a:xfrm>
            <a:off x="5878507" y="257568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062A8-7B42-923D-A593-9999A15163EC}"/>
              </a:ext>
            </a:extLst>
          </p:cNvPr>
          <p:cNvSpPr txBox="1"/>
          <p:nvPr/>
        </p:nvSpPr>
        <p:spPr>
          <a:xfrm>
            <a:off x="5171691" y="1602728"/>
            <a:ext cx="327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75000"/>
                  </a:schemeClr>
                </a:solidFill>
              </a:rPr>
              <a:t>Policy, Process, Rule, Procedure</a:t>
            </a:r>
            <a:endParaRPr lang="ko-KR" altLang="en-US" sz="16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69828-6679-CFF4-CF10-0E6F8856D238}"/>
              </a:ext>
            </a:extLst>
          </p:cNvPr>
          <p:cNvSpPr txBox="1"/>
          <p:nvPr/>
        </p:nvSpPr>
        <p:spPr>
          <a:xfrm>
            <a:off x="5461039" y="3863476"/>
            <a:ext cx="19909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Role &amp; Responsibility</a:t>
            </a:r>
          </a:p>
          <a:p>
            <a:pPr algn="ctr"/>
            <a:r>
              <a:rPr lang="en-US" altLang="ko-KR" sz="1400" i="1" dirty="0"/>
              <a:t>(Evaluation &amp; Reward)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42063D-8B92-8D4C-C5A5-671A132C2D25}"/>
              </a:ext>
            </a:extLst>
          </p:cNvPr>
          <p:cNvSpPr/>
          <p:nvPr/>
        </p:nvSpPr>
        <p:spPr>
          <a:xfrm>
            <a:off x="2061973" y="2349180"/>
            <a:ext cx="2879825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C4FDBA-88CC-F4B9-6B91-59AC417A1D5A}"/>
              </a:ext>
            </a:extLst>
          </p:cNvPr>
          <p:cNvSpPr/>
          <p:nvPr/>
        </p:nvSpPr>
        <p:spPr>
          <a:xfrm>
            <a:off x="5626288" y="2040513"/>
            <a:ext cx="3252247" cy="1026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417D5A-BEFB-98D6-91E2-DF95FA9BF558}"/>
              </a:ext>
            </a:extLst>
          </p:cNvPr>
          <p:cNvSpPr/>
          <p:nvPr/>
        </p:nvSpPr>
        <p:spPr>
          <a:xfrm>
            <a:off x="9484488" y="1823672"/>
            <a:ext cx="2073897" cy="1569979"/>
          </a:xfrm>
          <a:prstGeom prst="roundRect">
            <a:avLst>
              <a:gd name="adj" fmla="val 1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E29665-2B5B-44DC-0FE1-C11A4702B60C}"/>
              </a:ext>
            </a:extLst>
          </p:cNvPr>
          <p:cNvSpPr/>
          <p:nvPr/>
        </p:nvSpPr>
        <p:spPr>
          <a:xfrm>
            <a:off x="2903458" y="1704975"/>
            <a:ext cx="1291059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BC92D035-9A56-BE2E-FBC4-B70B2D71EE9D}"/>
              </a:ext>
            </a:extLst>
          </p:cNvPr>
          <p:cNvSpPr/>
          <p:nvPr/>
        </p:nvSpPr>
        <p:spPr>
          <a:xfrm>
            <a:off x="8998904" y="2464153"/>
            <a:ext cx="383398" cy="2279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4E3D6D-9C5B-A3FA-D565-92B4294385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02074" y="2552053"/>
            <a:ext cx="59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6C5AE-6513-A56C-2297-AE5288A4DEE4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750184" y="2552053"/>
            <a:ext cx="876104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344667B-5260-004D-1FD8-9421E691E1B7}"/>
              </a:ext>
            </a:extLst>
          </p:cNvPr>
          <p:cNvSpPr/>
          <p:nvPr/>
        </p:nvSpPr>
        <p:spPr>
          <a:xfrm>
            <a:off x="3302929" y="2187406"/>
            <a:ext cx="458369" cy="11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05E17CD-25C9-F153-9FCF-08D990503401}"/>
              </a:ext>
            </a:extLst>
          </p:cNvPr>
          <p:cNvCxnSpPr>
            <a:cxnSpLocks/>
            <a:stCxn id="33" idx="2"/>
            <a:endCxn id="3" idx="2"/>
          </p:cNvCxnSpPr>
          <p:nvPr/>
        </p:nvCxnSpPr>
        <p:spPr>
          <a:xfrm rot="5400000" flipH="1">
            <a:off x="5214498" y="1029072"/>
            <a:ext cx="325301" cy="3750526"/>
          </a:xfrm>
          <a:prstGeom prst="bentConnector3">
            <a:avLst>
              <a:gd name="adj1" fmla="val -38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77AC5A-2C72-D3AB-30AD-5310EBDF6BDB}"/>
              </a:ext>
            </a:extLst>
          </p:cNvPr>
          <p:cNvCxnSpPr/>
          <p:nvPr/>
        </p:nvCxnSpPr>
        <p:spPr>
          <a:xfrm>
            <a:off x="10226122" y="3226906"/>
            <a:ext cx="52056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실행 단추: 뒤로 또는 앞으로 이동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E0E4591-AAEE-897C-9E88-12378B252E88}"/>
              </a:ext>
            </a:extLst>
          </p:cNvPr>
          <p:cNvSpPr/>
          <p:nvPr/>
        </p:nvSpPr>
        <p:spPr>
          <a:xfrm>
            <a:off x="11193525" y="371128"/>
            <a:ext cx="646541" cy="461665"/>
          </a:xfrm>
          <a:prstGeom prst="actionButtonBackPrevio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DC84C0-654F-9E0D-0519-37D0ACBB3865}"/>
              </a:ext>
            </a:extLst>
          </p:cNvPr>
          <p:cNvSpPr txBox="1"/>
          <p:nvPr/>
        </p:nvSpPr>
        <p:spPr>
          <a:xfrm>
            <a:off x="5986665" y="5035342"/>
            <a:ext cx="9396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/>
              <a:t>Contract </a:t>
            </a:r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15E4CBD2-84C5-F9C4-85CE-5800877CAFDD}"/>
              </a:ext>
            </a:extLst>
          </p:cNvPr>
          <p:cNvSpPr/>
          <p:nvPr/>
        </p:nvSpPr>
        <p:spPr>
          <a:xfrm>
            <a:off x="1489435" y="4845383"/>
            <a:ext cx="280304" cy="670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왼쪽 중괄호 62">
            <a:extLst>
              <a:ext uri="{FF2B5EF4-FFF2-40B4-BE49-F238E27FC236}">
                <a16:creationId xmlns:a16="http://schemas.microsoft.com/office/drawing/2014/main" id="{8DFF49CA-8A18-76AE-FD46-C3942201D6CD}"/>
              </a:ext>
            </a:extLst>
          </p:cNvPr>
          <p:cNvSpPr/>
          <p:nvPr/>
        </p:nvSpPr>
        <p:spPr>
          <a:xfrm>
            <a:off x="1495169" y="1469298"/>
            <a:ext cx="280304" cy="2652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8EFAFA-CAF4-40BF-EA08-CE625FF0B3DD}"/>
              </a:ext>
            </a:extLst>
          </p:cNvPr>
          <p:cNvSpPr txBox="1"/>
          <p:nvPr/>
        </p:nvSpPr>
        <p:spPr>
          <a:xfrm>
            <a:off x="260572" y="2559273"/>
            <a:ext cx="122501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법인</a:t>
            </a:r>
            <a:endParaRPr lang="en-US" altLang="ko-KR" sz="1400" b="1" i="1" dirty="0"/>
          </a:p>
          <a:p>
            <a:pPr algn="ctr"/>
            <a:r>
              <a:rPr lang="en-US" altLang="ko-KR" sz="1400" b="1" i="1" dirty="0"/>
              <a:t> Sustainable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A7845-DA43-F16E-8F98-A231BD59EA0F}"/>
              </a:ext>
            </a:extLst>
          </p:cNvPr>
          <p:cNvSpPr txBox="1"/>
          <p:nvPr/>
        </p:nvSpPr>
        <p:spPr>
          <a:xfrm>
            <a:off x="275829" y="4899640"/>
            <a:ext cx="126496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개인</a:t>
            </a:r>
            <a:endParaRPr lang="en-US" altLang="ko-KR" sz="1400" b="1" i="1" dirty="0"/>
          </a:p>
          <a:p>
            <a:pPr algn="ctr"/>
            <a:r>
              <a:rPr lang="en-US" altLang="ko-KR" sz="1400" b="1" i="1" dirty="0"/>
              <a:t> Replaceable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DAF1732-3E7F-9A46-3ED7-B7C8EFD0B92B}"/>
              </a:ext>
            </a:extLst>
          </p:cNvPr>
          <p:cNvCxnSpPr>
            <a:stCxn id="20" idx="3"/>
            <a:endCxn id="61" idx="1"/>
          </p:cNvCxnSpPr>
          <p:nvPr/>
        </p:nvCxnSpPr>
        <p:spPr>
          <a:xfrm>
            <a:off x="5341258" y="5189231"/>
            <a:ext cx="64540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A0B94D-7348-23CD-96E8-83FEE30B2B0B}"/>
              </a:ext>
            </a:extLst>
          </p:cNvPr>
          <p:cNvCxnSpPr>
            <a:stCxn id="61" idx="3"/>
            <a:endCxn id="18" idx="1"/>
          </p:cNvCxnSpPr>
          <p:nvPr/>
        </p:nvCxnSpPr>
        <p:spPr>
          <a:xfrm flipV="1">
            <a:off x="6926345" y="5007362"/>
            <a:ext cx="1409237" cy="181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BC28588-19DE-4575-69F9-F86D13CAA55C}"/>
              </a:ext>
            </a:extLst>
          </p:cNvPr>
          <p:cNvCxnSpPr>
            <a:stCxn id="61" idx="3"/>
            <a:endCxn id="19" idx="1"/>
          </p:cNvCxnSpPr>
          <p:nvPr/>
        </p:nvCxnSpPr>
        <p:spPr>
          <a:xfrm>
            <a:off x="6926345" y="5189231"/>
            <a:ext cx="1431451" cy="2033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5F174E9-202E-7CF7-0BFB-00F80202E1AF}"/>
              </a:ext>
            </a:extLst>
          </p:cNvPr>
          <p:cNvCxnSpPr>
            <a:stCxn id="61" idx="0"/>
            <a:endCxn id="29" idx="2"/>
          </p:cNvCxnSpPr>
          <p:nvPr/>
        </p:nvCxnSpPr>
        <p:spPr>
          <a:xfrm flipV="1">
            <a:off x="6456505" y="4386696"/>
            <a:ext cx="0" cy="6486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C7E1DC-9798-3B1B-AFB6-9E4D65C82DE7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5EF17-A8B9-9486-BEAE-5EB8C6B7933A}"/>
              </a:ext>
            </a:extLst>
          </p:cNvPr>
          <p:cNvSpPr txBox="1"/>
          <p:nvPr/>
        </p:nvSpPr>
        <p:spPr>
          <a:xfrm>
            <a:off x="4790727" y="3390344"/>
            <a:ext cx="32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명확하게 정의된 </a:t>
            </a:r>
            <a:r>
              <a:rPr lang="en-US" altLang="ko-KR" sz="1400" b="1" i="1" dirty="0"/>
              <a:t>Work(Project) , Job</a:t>
            </a:r>
            <a:r>
              <a:rPr lang="ko-KR" altLang="en-US" sz="14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64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724725" y="1613548"/>
            <a:ext cx="499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Definition in</a:t>
            </a:r>
            <a:r>
              <a:rPr lang="ko-KR" altLang="en-US" sz="1600" dirty="0"/>
              <a:t> </a:t>
            </a:r>
            <a:r>
              <a:rPr lang="en-US" altLang="ko-KR" sz="1600" dirty="0"/>
              <a:t>PMI ; Temporary &amp; Unique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91DCF-1122-E9ED-DD57-39976E57148B}"/>
              </a:ext>
            </a:extLst>
          </p:cNvPr>
          <p:cNvSpPr txBox="1"/>
          <p:nvPr/>
        </p:nvSpPr>
        <p:spPr>
          <a:xfrm>
            <a:off x="647914" y="514769"/>
            <a:ext cx="496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속성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2584838" y="2800606"/>
            <a:ext cx="430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Routine Work(Target) vs</a:t>
            </a:r>
            <a:r>
              <a:rPr lang="ko-KR" altLang="en-US" sz="1400" dirty="0"/>
              <a:t> </a:t>
            </a:r>
            <a:r>
              <a:rPr lang="en-US" altLang="ko-KR" sz="1400" dirty="0"/>
              <a:t>Project(Plan/Schedule)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724725" y="2258623"/>
            <a:ext cx="20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Attribute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5C16B-E7CE-80E6-0C10-0C82BC7F816C}"/>
              </a:ext>
            </a:extLst>
          </p:cNvPr>
          <p:cNvSpPr txBox="1"/>
          <p:nvPr/>
        </p:nvSpPr>
        <p:spPr>
          <a:xfrm>
            <a:off x="2584838" y="3233424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수주형</a:t>
            </a:r>
            <a:r>
              <a:rPr lang="en-US" altLang="ko-KR" sz="1400" dirty="0"/>
              <a:t>(</a:t>
            </a:r>
            <a:r>
              <a:rPr lang="ko-KR" altLang="en-US" sz="1400" dirty="0"/>
              <a:t>건설</a:t>
            </a:r>
            <a:r>
              <a:rPr lang="en-US" altLang="ko-KR" sz="1400" dirty="0"/>
              <a:t>, </a:t>
            </a:r>
            <a:r>
              <a:rPr lang="ko-KR" altLang="en-US" sz="1400" dirty="0"/>
              <a:t>조선 </a:t>
            </a:r>
            <a:r>
              <a:rPr lang="en-US" altLang="ko-KR" sz="1400" dirty="0"/>
              <a:t>; QCD)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R&amp;D(Outcome; Product/Technology/Service) Project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E80D0-2E7A-531D-8C1D-C1230C8AA4B9}"/>
              </a:ext>
            </a:extLst>
          </p:cNvPr>
          <p:cNvSpPr txBox="1"/>
          <p:nvPr/>
        </p:nvSpPr>
        <p:spPr>
          <a:xfrm>
            <a:off x="2584838" y="3668497"/>
            <a:ext cx="381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Research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 Project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6F920-35F9-22D4-192A-2288F9167AE0}"/>
              </a:ext>
            </a:extLst>
          </p:cNvPr>
          <p:cNvSpPr txBox="1"/>
          <p:nvPr/>
        </p:nvSpPr>
        <p:spPr>
          <a:xfrm>
            <a:off x="2584838" y="4101585"/>
            <a:ext cx="429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규모</a:t>
            </a:r>
            <a:r>
              <a:rPr lang="en-US" altLang="ko-KR" sz="1400" dirty="0"/>
              <a:t>(</a:t>
            </a:r>
            <a:r>
              <a:rPr lang="ko-KR" altLang="en-US" sz="1400" dirty="0"/>
              <a:t>참여인력</a:t>
            </a:r>
            <a:r>
              <a:rPr lang="en-US" altLang="ko-KR" sz="1400" dirty="0"/>
              <a:t>/</a:t>
            </a:r>
            <a:r>
              <a:rPr lang="ko-KR" altLang="en-US" sz="1400" dirty="0"/>
              <a:t>기간</a:t>
            </a:r>
            <a:r>
              <a:rPr lang="en-US" altLang="ko-KR" sz="1400" dirty="0"/>
              <a:t>, Full/Part Time, </a:t>
            </a:r>
            <a:r>
              <a:rPr lang="ko-KR" altLang="en-US" sz="1400" dirty="0"/>
              <a:t>전문</a:t>
            </a:r>
            <a:r>
              <a:rPr lang="en-US" altLang="ko-KR" sz="1400" dirty="0"/>
              <a:t> PCM)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F920E-F35C-2E9E-A717-5ED5C0A8D7EB}"/>
              </a:ext>
            </a:extLst>
          </p:cNvPr>
          <p:cNvSpPr txBox="1"/>
          <p:nvPr/>
        </p:nvSpPr>
        <p:spPr>
          <a:xfrm>
            <a:off x="2584838" y="5512524"/>
            <a:ext cx="6641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Strategy,</a:t>
            </a:r>
            <a:r>
              <a:rPr lang="ko-KR" altLang="en-US" sz="1400" dirty="0"/>
              <a:t> </a:t>
            </a:r>
            <a:r>
              <a:rPr lang="en-US" altLang="ko-KR" sz="1400" dirty="0"/>
              <a:t>PRM,</a:t>
            </a:r>
            <a:r>
              <a:rPr lang="ko-KR" altLang="en-US" sz="1400" dirty="0"/>
              <a:t> </a:t>
            </a:r>
            <a:r>
              <a:rPr lang="en-US" altLang="ko-KR" sz="1400" dirty="0"/>
              <a:t>TRM</a:t>
            </a:r>
            <a:r>
              <a:rPr lang="ko-KR" altLang="en-US" sz="1400" dirty="0"/>
              <a:t>과의 </a:t>
            </a:r>
            <a:r>
              <a:rPr lang="en-US" altLang="ko-KR" sz="1400" dirty="0"/>
              <a:t>Alignment , Project Hierarchy (Level, </a:t>
            </a:r>
            <a:r>
              <a:rPr lang="ko-KR" altLang="en-US" sz="1400" dirty="0"/>
              <a:t>년차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),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94DF5-6923-CD99-774A-96EA6C3BCDD0}"/>
              </a:ext>
            </a:extLst>
          </p:cNvPr>
          <p:cNvSpPr txBox="1"/>
          <p:nvPr/>
        </p:nvSpPr>
        <p:spPr>
          <a:xfrm>
            <a:off x="1724725" y="4697164"/>
            <a:ext cx="16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Project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9775-ED4C-DECE-7C58-30A60E4C5403}"/>
              </a:ext>
            </a:extLst>
          </p:cNvPr>
          <p:cNvSpPr txBox="1"/>
          <p:nvPr/>
        </p:nvSpPr>
        <p:spPr>
          <a:xfrm>
            <a:off x="2584838" y="5125209"/>
            <a:ext cx="611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유형 </a:t>
            </a:r>
            <a:r>
              <a:rPr lang="en-US" altLang="ko-KR" sz="1400" dirty="0"/>
              <a:t>; Research, Development, Feasibility, Outsourcing, M&amp;A, X&amp;D</a:t>
            </a:r>
            <a:r>
              <a:rPr lang="ko-KR" altLang="en-US" sz="1400" dirty="0"/>
              <a:t>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E31-BE3E-273B-B3ED-A335218FC774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227877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140264" y="4328460"/>
            <a:ext cx="2561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 </a:t>
            </a:r>
            <a:r>
              <a:rPr lang="en-US" altLang="ko-KR" sz="1600" dirty="0"/>
              <a:t>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1869748" y="1820217"/>
            <a:ext cx="698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전략 </a:t>
            </a:r>
            <a:r>
              <a:rPr lang="en-US" altLang="ko-KR" sz="1400" dirty="0"/>
              <a:t>Level ; Risk &amp; Return, Hierarchy(Strategy/PRM/TRM,..), Portfolio Analysis, ….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140264" y="1410212"/>
            <a:ext cx="207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8FD30-9805-3BC4-15B1-47AC05DE2A4B}"/>
              </a:ext>
            </a:extLst>
          </p:cNvPr>
          <p:cNvSpPr txBox="1"/>
          <p:nvPr/>
        </p:nvSpPr>
        <p:spPr>
          <a:xfrm>
            <a:off x="1869748" y="2182795"/>
            <a:ext cx="41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Project Level</a:t>
            </a:r>
            <a:r>
              <a:rPr lang="ko-KR" altLang="en-US" sz="1400" dirty="0"/>
              <a:t> </a:t>
            </a:r>
            <a:r>
              <a:rPr lang="en-US" altLang="ko-KR" sz="1400" dirty="0"/>
              <a:t>;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연구비</a:t>
            </a:r>
            <a:r>
              <a:rPr lang="en-US" altLang="ko-KR" sz="1400" dirty="0"/>
              <a:t>, </a:t>
            </a:r>
            <a:r>
              <a:rPr lang="ko-KR" altLang="en-US" sz="1400" dirty="0"/>
              <a:t>인력</a:t>
            </a:r>
            <a:r>
              <a:rPr lang="en-US" altLang="ko-KR" sz="1400" dirty="0"/>
              <a:t>, </a:t>
            </a:r>
            <a:r>
              <a:rPr lang="ko-KR" altLang="en-US" sz="1400" dirty="0"/>
              <a:t>산출물</a:t>
            </a:r>
            <a:r>
              <a:rPr lang="en-US" altLang="ko-KR" sz="1400" dirty="0"/>
              <a:t>, … 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A741C-ECC2-3454-D39C-CFE6BDDBA0FE}"/>
              </a:ext>
            </a:extLst>
          </p:cNvPr>
          <p:cNvSpPr txBox="1"/>
          <p:nvPr/>
        </p:nvSpPr>
        <p:spPr>
          <a:xfrm>
            <a:off x="1854399" y="3058938"/>
            <a:ext cx="797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일정</a:t>
            </a:r>
            <a:r>
              <a:rPr lang="en-US" altLang="ko-KR" sz="1400" dirty="0"/>
              <a:t>(Time) ; Gantt/Bar Chart, PERT/CPM,</a:t>
            </a:r>
            <a:r>
              <a:rPr lang="ko-KR" altLang="en-US" sz="1400" dirty="0"/>
              <a:t> </a:t>
            </a:r>
            <a:r>
              <a:rPr lang="en-US" altLang="ko-KR" sz="1400" dirty="0"/>
              <a:t>Milestone, Check List, Activity Hierarchy, Visits ..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2CC38-0FEA-0DC6-80F2-F6E77492EDD3}"/>
              </a:ext>
            </a:extLst>
          </p:cNvPr>
          <p:cNvSpPr txBox="1"/>
          <p:nvPr/>
        </p:nvSpPr>
        <p:spPr>
          <a:xfrm>
            <a:off x="1140264" y="2613827"/>
            <a:ext cx="222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14422-4498-42CF-D89D-E8CF20A89C24}"/>
              </a:ext>
            </a:extLst>
          </p:cNvPr>
          <p:cNvSpPr txBox="1"/>
          <p:nvPr/>
        </p:nvSpPr>
        <p:spPr>
          <a:xfrm>
            <a:off x="1854399" y="3473272"/>
            <a:ext cx="952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비용</a:t>
            </a:r>
            <a:r>
              <a:rPr lang="en-US" altLang="ko-KR" sz="1400" dirty="0"/>
              <a:t>(Cost) ; None, Plan – Lump Sum, 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</a:t>
            </a:r>
            <a:r>
              <a:rPr lang="en-US" altLang="ko-KR" sz="1400" dirty="0"/>
              <a:t>/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Actual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회계 </a:t>
            </a:r>
            <a:r>
              <a:rPr lang="en-US" altLang="ko-KR" sz="1400" dirty="0"/>
              <a:t>Data I/F(</a:t>
            </a:r>
            <a:r>
              <a:rPr lang="ko-KR" altLang="en-US" sz="1400" dirty="0"/>
              <a:t> 회계</a:t>
            </a:r>
            <a:r>
              <a:rPr lang="en-US" altLang="ko-KR" sz="1400" dirty="0"/>
              <a:t>/</a:t>
            </a:r>
            <a:r>
              <a:rPr lang="ko-KR" altLang="en-US" sz="1400" dirty="0"/>
              <a:t>연구 비목 </a:t>
            </a:r>
            <a:r>
              <a:rPr lang="en-US" altLang="ko-KR" sz="1400" dirty="0"/>
              <a:t>Index)..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1E6C9-C807-C32A-3EC3-548BBC8602F7}"/>
              </a:ext>
            </a:extLst>
          </p:cNvPr>
          <p:cNvSpPr txBox="1"/>
          <p:nvPr/>
        </p:nvSpPr>
        <p:spPr>
          <a:xfrm>
            <a:off x="1854399" y="3858047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인력</a:t>
            </a:r>
            <a:r>
              <a:rPr lang="en-US" altLang="ko-KR" sz="1400" dirty="0"/>
              <a:t>(Manpower) ; </a:t>
            </a:r>
            <a:r>
              <a:rPr lang="ko-KR" altLang="en-US" sz="1400" dirty="0"/>
              <a:t>참여자</a:t>
            </a:r>
            <a:r>
              <a:rPr lang="en-US" altLang="ko-KR" sz="1400" dirty="0"/>
              <a:t>, From ~ to, Weight/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계획</a:t>
            </a:r>
            <a:r>
              <a:rPr lang="en-US" altLang="ko-KR" sz="1400" dirty="0"/>
              <a:t>/</a:t>
            </a:r>
            <a:r>
              <a:rPr lang="ko-KR" altLang="en-US" sz="1400" dirty="0"/>
              <a:t>실적 </a:t>
            </a:r>
            <a:r>
              <a:rPr lang="en-US" altLang="ko-KR" sz="1400" dirty="0"/>
              <a:t>; MH, MM, ..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216DF-A8A4-9719-579B-E3F8B0F76D70}"/>
              </a:ext>
            </a:extLst>
          </p:cNvPr>
          <p:cNvSpPr txBox="1"/>
          <p:nvPr/>
        </p:nvSpPr>
        <p:spPr>
          <a:xfrm>
            <a:off x="1854398" y="4773667"/>
            <a:ext cx="8298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#1 ; MS-Project, P3(Primavera Project Planner), Artemis – Project </a:t>
            </a:r>
            <a:r>
              <a:rPr lang="ko-KR" altLang="en-US" sz="1400" dirty="0"/>
              <a:t>관리</a:t>
            </a:r>
            <a:r>
              <a:rPr lang="en-US" altLang="ko-KR" sz="1400" dirty="0"/>
              <a:t>, Scheduler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25600-6780-BEAD-C976-D30CA39C0AFC}"/>
              </a:ext>
            </a:extLst>
          </p:cNvPr>
          <p:cNvSpPr txBox="1"/>
          <p:nvPr/>
        </p:nvSpPr>
        <p:spPr>
          <a:xfrm>
            <a:off x="1816242" y="554907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Package ; PMS(Project Mgmt System), PLM(Project Lifecycle Mgmt), KMS(Knowledge Mgmt System)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2D6A8-8E19-8366-7E71-FC6F3A0E41EF}"/>
              </a:ext>
            </a:extLst>
          </p:cNvPr>
          <p:cNvSpPr txBox="1"/>
          <p:nvPr/>
        </p:nvSpPr>
        <p:spPr>
          <a:xfrm>
            <a:off x="1854398" y="5178493"/>
            <a:ext cx="8823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#2 ; ERP(Enterprise Resource Planning), MIS(Mgmt Information System), G/W – </a:t>
            </a:r>
            <a:r>
              <a:rPr lang="ko-KR" altLang="en-US" sz="1400" dirty="0"/>
              <a:t>기업 필수기능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39DC7-EBA0-687E-C146-AD593188AD50}"/>
              </a:ext>
            </a:extLst>
          </p:cNvPr>
          <p:cNvSpPr txBox="1"/>
          <p:nvPr/>
        </p:nvSpPr>
        <p:spPr>
          <a:xfrm>
            <a:off x="1816242" y="596350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무형의</a:t>
            </a:r>
            <a:r>
              <a:rPr lang="en-US" altLang="ko-KR" sz="1400" dirty="0"/>
              <a:t> </a:t>
            </a:r>
            <a:r>
              <a:rPr lang="ko-KR" altLang="en-US" sz="1400" dirty="0"/>
              <a:t>업무 관리 </a:t>
            </a:r>
            <a:r>
              <a:rPr lang="en-US" altLang="ko-KR" sz="1400" dirty="0"/>
              <a:t>– </a:t>
            </a:r>
            <a:r>
              <a:rPr lang="ko-KR" altLang="en-US" sz="1400" dirty="0"/>
              <a:t>기업의 방향성 관리</a:t>
            </a:r>
            <a:r>
              <a:rPr lang="en-US" altLang="ko-KR" sz="1400" dirty="0"/>
              <a:t> ; </a:t>
            </a:r>
            <a:r>
              <a:rPr lang="ko-KR" altLang="en-US" sz="1400" dirty="0"/>
              <a:t>전략</a:t>
            </a:r>
            <a:r>
              <a:rPr lang="en-US" altLang="ko-KR" sz="1400" dirty="0"/>
              <a:t>, Project, Task, … </a:t>
            </a:r>
            <a:r>
              <a:rPr lang="ko-KR" altLang="en-US" sz="1400" dirty="0"/>
              <a:t>영업</a:t>
            </a:r>
            <a:r>
              <a:rPr lang="en-US" altLang="ko-KR" sz="1400" dirty="0"/>
              <a:t>, M&amp;A, </a:t>
            </a:r>
            <a:r>
              <a:rPr lang="ko-KR" altLang="en-US" sz="1400" dirty="0"/>
              <a:t>신시장 개척</a:t>
            </a:r>
            <a:r>
              <a:rPr lang="en-US" altLang="ko-KR" sz="1400" dirty="0"/>
              <a:t>,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689A-B74E-B5E8-DEEF-09D397C1BA10}"/>
              </a:ext>
            </a:extLst>
          </p:cNvPr>
          <p:cNvSpPr txBox="1"/>
          <p:nvPr/>
        </p:nvSpPr>
        <p:spPr>
          <a:xfrm>
            <a:off x="647914" y="514769"/>
            <a:ext cx="544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37E40-3A6D-73C8-835D-2BC3CD200487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352234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2E00A18-FBDB-4410-B400-CAC8D4F3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718" t="8822" r="59453" b="5654"/>
          <a:stretch>
            <a:fillRect/>
          </a:stretch>
        </p:blipFill>
        <p:spPr bwMode="auto">
          <a:xfrm>
            <a:off x="478570" y="1441124"/>
            <a:ext cx="3042357" cy="4722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6333E-DEEE-A529-359F-0D210765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A5D618E-3A91-A7B2-0D8D-91C14762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930" y="1209176"/>
            <a:ext cx="6411261" cy="413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D7F73A5-F557-77EC-2A9F-9C02FA07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744" t="40584" r="83759" b="3270"/>
          <a:stretch/>
        </p:blipFill>
        <p:spPr bwMode="auto">
          <a:xfrm>
            <a:off x="2233619" y="2064719"/>
            <a:ext cx="2225260" cy="42969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F6AE5B2-8214-0038-39D7-1CA0CE1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2183" t="20436" r="67858" b="6018"/>
          <a:stretch>
            <a:fillRect/>
          </a:stretch>
        </p:blipFill>
        <p:spPr bwMode="auto">
          <a:xfrm>
            <a:off x="9378850" y="1969233"/>
            <a:ext cx="2502851" cy="432999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7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F7610-64AF-0620-8E84-C345D03C0AD9}"/>
              </a:ext>
            </a:extLst>
          </p:cNvPr>
          <p:cNvSpPr txBox="1"/>
          <p:nvPr/>
        </p:nvSpPr>
        <p:spPr>
          <a:xfrm>
            <a:off x="1574278" y="1455385"/>
            <a:ext cx="7530908" cy="435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Corona Shift – </a:t>
            </a:r>
            <a:r>
              <a:rPr lang="ko-KR" altLang="en-US" sz="1600" dirty="0"/>
              <a:t>대 전환 시기의 </a:t>
            </a:r>
            <a:r>
              <a:rPr lang="en-US" altLang="ko-KR" sz="1600" dirty="0"/>
              <a:t>R&amp;D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주제발표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Normal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(6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First Mover</a:t>
            </a:r>
            <a:r>
              <a:rPr lang="ko-KR" altLang="en-US" sz="1600" dirty="0"/>
              <a:t> </a:t>
            </a:r>
            <a:r>
              <a:rPr lang="en-US" altLang="ko-KR" sz="1600" dirty="0"/>
              <a:t>R&amp;D / eco-System as a Sustainable Object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First Mover</a:t>
            </a:r>
            <a:r>
              <a:rPr lang="ko-KR" altLang="en-US" sz="1400" dirty="0"/>
              <a:t>로서의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 대한 이해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 err="1"/>
              <a:t>As_Is</a:t>
            </a:r>
            <a:r>
              <a:rPr lang="en-US" altLang="ko-KR" sz="1400" dirty="0"/>
              <a:t> &amp; </a:t>
            </a:r>
            <a:r>
              <a:rPr lang="en-US" altLang="ko-KR" sz="1400" dirty="0" err="1"/>
              <a:t>To_Be</a:t>
            </a:r>
            <a:r>
              <a:rPr lang="en-US" altLang="ko-KR" sz="1400" dirty="0"/>
              <a:t> 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(9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en-US" altLang="ko-KR" sz="1600" dirty="0"/>
              <a:t>Intelligence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Knowledge</a:t>
            </a:r>
            <a:r>
              <a:rPr lang="ko-KR" altLang="en-US" sz="1600" dirty="0"/>
              <a:t> </a:t>
            </a:r>
            <a:r>
              <a:rPr lang="en-US" altLang="ko-KR" sz="1600" dirty="0"/>
              <a:t>Mgmt.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대전환 시대에 있어서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변화에 대한 이해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Intelligence </a:t>
            </a:r>
            <a:r>
              <a:rPr lang="ko-KR" altLang="en-US" sz="1400" dirty="0"/>
              <a:t>활동</a:t>
            </a:r>
            <a:r>
              <a:rPr lang="en-US" altLang="ko-KR" sz="1400" dirty="0"/>
              <a:t> &amp;</a:t>
            </a:r>
            <a:r>
              <a:rPr lang="ko-KR" altLang="en-US" sz="1400" dirty="0"/>
              <a:t> 결과 정보에 대한 관리 체계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Open R&amp;D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941AC-BF83-BDBB-8420-57C4BFBFB559}"/>
              </a:ext>
            </a:extLst>
          </p:cNvPr>
          <p:cNvSpPr txBox="1"/>
          <p:nvPr/>
        </p:nvSpPr>
        <p:spPr>
          <a:xfrm>
            <a:off x="650448" y="656271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토론 주제</a:t>
            </a:r>
            <a:r>
              <a:rPr lang="en-US" altLang="ko-KR" sz="2400" dirty="0"/>
              <a:t>;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D8185-9211-3A7F-EEB9-D887968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8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6333E-DEEE-A529-359F-0D210765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A118D1-DF45-055B-6EE3-8662DE56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656" t="10225" r="12639" b="4243"/>
          <a:stretch>
            <a:fillRect/>
          </a:stretch>
        </p:blipFill>
        <p:spPr bwMode="auto">
          <a:xfrm>
            <a:off x="276122" y="544313"/>
            <a:ext cx="5613721" cy="4259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F868EE5-20CC-1061-1960-F12FE313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222273"/>
            <a:ext cx="4253630" cy="2993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4B0E4-4B8D-93B4-A499-3C0E2ED7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774" y="2675479"/>
            <a:ext cx="4253630" cy="330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B1774E0B-700C-1B0B-BFD1-E8CE4F3D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843" y="148776"/>
            <a:ext cx="1391590" cy="25736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Product Roadmap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9972083-1870-8788-9A70-0666D6733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98" y="2674054"/>
            <a:ext cx="584575" cy="25736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346A9FAA-B5C5-ED09-7D21-900C0C16B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9855" y="1500103"/>
            <a:ext cx="1169988" cy="633413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E42F2D7-6237-C530-B47C-98F5A88AC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855" y="2237465"/>
            <a:ext cx="91440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8F96BFE-C474-E1F7-5289-C119522C6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568" y="2007909"/>
            <a:ext cx="1404595" cy="12560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07D65B7D-DA8C-FB8F-E60C-306B7B2D2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45117" r="3485" b="4326"/>
          <a:stretch>
            <a:fillRect/>
          </a:stretch>
        </p:blipFill>
        <p:spPr bwMode="auto">
          <a:xfrm>
            <a:off x="6859446" y="4670414"/>
            <a:ext cx="4877301" cy="1797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12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69B00-BE9A-8010-4A68-D8B5958AB31B}"/>
              </a:ext>
            </a:extLst>
          </p:cNvPr>
          <p:cNvSpPr txBox="1"/>
          <p:nvPr/>
        </p:nvSpPr>
        <p:spPr>
          <a:xfrm>
            <a:off x="650448" y="514866"/>
            <a:ext cx="388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회</a:t>
            </a:r>
            <a:r>
              <a:rPr lang="en-US" altLang="ko-KR" sz="2400" dirty="0"/>
              <a:t>, 2</a:t>
            </a:r>
            <a:r>
              <a:rPr lang="ko-KR" altLang="en-US" sz="2400" dirty="0"/>
              <a:t>회</a:t>
            </a:r>
            <a:r>
              <a:rPr lang="en-US" altLang="ko-KR" sz="2400" dirty="0"/>
              <a:t>, Case Study ; </a:t>
            </a:r>
            <a:r>
              <a:rPr lang="ko-KR" altLang="en-US" dirty="0"/>
              <a:t>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18C2C-7CF4-83D6-0555-6D26884B59D7}"/>
              </a:ext>
            </a:extLst>
          </p:cNvPr>
          <p:cNvSpPr txBox="1"/>
          <p:nvPr/>
        </p:nvSpPr>
        <p:spPr>
          <a:xfrm>
            <a:off x="1574278" y="1455385"/>
            <a:ext cx="7192995" cy="374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주제 연속성 </a:t>
            </a:r>
            <a:r>
              <a:rPr lang="en-US" altLang="ko-KR" dirty="0"/>
              <a:t>; </a:t>
            </a:r>
            <a:r>
              <a:rPr lang="ko-KR" altLang="en-US" dirty="0"/>
              <a:t>참여자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4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Series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기획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연속성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2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회의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1/3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참석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참여목적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전반적인 접근법의 문제점 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모든 기업이 </a:t>
            </a:r>
            <a:r>
              <a:rPr lang="en-US" altLang="ko-KR" sz="1400" dirty="0"/>
              <a:t>“</a:t>
            </a:r>
            <a:r>
              <a:rPr lang="ko-KR" altLang="en-US" sz="1400" dirty="0"/>
              <a:t>대 전환시기의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</a:t>
            </a:r>
            <a:r>
              <a:rPr lang="en-US" altLang="ko-KR" sz="1400" dirty="0"/>
              <a:t>”</a:t>
            </a:r>
            <a:r>
              <a:rPr lang="ko-KR" altLang="en-US" sz="1400" dirty="0"/>
              <a:t>를 갖추어야 한다는 모토로 접근 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수정 </a:t>
            </a:r>
            <a:r>
              <a:rPr lang="en-US" altLang="ko-KR" sz="1400" dirty="0"/>
              <a:t>=&gt; </a:t>
            </a:r>
            <a:r>
              <a:rPr lang="ko-KR" altLang="en-US" sz="1400" dirty="0"/>
              <a:t>현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하에서 각 기업별 접근방법에 대한 토론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 ; </a:t>
            </a:r>
            <a:r>
              <a:rPr lang="ko-KR" altLang="en-US" dirty="0"/>
              <a:t>자료 조사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“</a:t>
            </a:r>
            <a:r>
              <a:rPr lang="ko-KR" altLang="en-US" sz="1400" dirty="0"/>
              <a:t>안 하는 거도 없고</a:t>
            </a:r>
            <a:r>
              <a:rPr lang="en-US" altLang="ko-KR" sz="1400" dirty="0"/>
              <a:t>, </a:t>
            </a:r>
            <a:r>
              <a:rPr lang="ko-KR" altLang="en-US" sz="1400" dirty="0"/>
              <a:t>하는 거도 없다</a:t>
            </a:r>
            <a:r>
              <a:rPr lang="en-US" altLang="ko-KR" sz="1400" dirty="0"/>
              <a:t>.”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R&amp;D</a:t>
            </a:r>
            <a:r>
              <a:rPr lang="ko-KR" altLang="en-US" sz="1400" dirty="0"/>
              <a:t> </a:t>
            </a:r>
            <a:r>
              <a:rPr lang="en-US" altLang="ko-KR" sz="1400" dirty="0"/>
              <a:t>Function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대해 </a:t>
            </a:r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“Why &amp; What”, 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“How” by Corp.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0892F3-0A9D-5212-98A8-9E1DD6FF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F9DDB-EA3E-B51F-C368-E9BF9E353698}"/>
              </a:ext>
            </a:extLst>
          </p:cNvPr>
          <p:cNvSpPr txBox="1"/>
          <p:nvPr/>
        </p:nvSpPr>
        <p:spPr>
          <a:xfrm>
            <a:off x="650448" y="51486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현 시대의 흐름 이해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B9955-EF8C-D011-BBF5-0C8AE7D39827}"/>
              </a:ext>
            </a:extLst>
          </p:cNvPr>
          <p:cNvSpPr txBox="1"/>
          <p:nvPr/>
        </p:nvSpPr>
        <p:spPr>
          <a:xfrm>
            <a:off x="1574278" y="1182006"/>
            <a:ext cx="6530186" cy="4528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글로벌 무한 경쟁</a:t>
            </a:r>
            <a:r>
              <a:rPr lang="en-US" altLang="ko-KR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전통 산업구조 와해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산업간 경계가 없어지고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글로벌 무한경쟁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변화의 속도가 임계점을 지나 매우 빠르게 진행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기업문화의 변화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MZ</a:t>
            </a:r>
            <a:r>
              <a:rPr lang="ko-KR" altLang="en-US" sz="1400" dirty="0"/>
              <a:t>세대를 중심으로 평생직장 및 </a:t>
            </a:r>
            <a:r>
              <a:rPr lang="ko-KR" altLang="en-US" sz="1400" dirty="0" err="1"/>
              <a:t>오너쉽</a:t>
            </a:r>
            <a:r>
              <a:rPr lang="ko-KR" altLang="en-US" sz="1400" dirty="0"/>
              <a:t> 개념의 변화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사회문화기반의 기업문화</a:t>
            </a:r>
            <a:r>
              <a:rPr lang="en-US" altLang="ko-KR" sz="1400" dirty="0"/>
              <a:t>; Gig Economy, </a:t>
            </a:r>
            <a:r>
              <a:rPr lang="ko-KR" altLang="en-US" sz="1400" dirty="0"/>
              <a:t>개인별 </a:t>
            </a:r>
            <a:r>
              <a:rPr lang="en-US" altLang="ko-KR" sz="1400" dirty="0"/>
              <a:t>Career Path,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 역할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기획업무에 대한 인식</a:t>
            </a:r>
            <a:r>
              <a:rPr lang="en-US" altLang="ko-KR" sz="1400" dirty="0"/>
              <a:t> </a:t>
            </a:r>
            <a:r>
              <a:rPr lang="ko-KR" altLang="en-US" sz="1400" dirty="0"/>
              <a:t>변화 및 전문성 제고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사람</a:t>
            </a:r>
            <a:r>
              <a:rPr lang="en-US" altLang="ko-KR" sz="1400" dirty="0"/>
              <a:t>/</a:t>
            </a:r>
            <a:r>
              <a:rPr lang="ko-KR" altLang="en-US" sz="1400" dirty="0"/>
              <a:t>조직 중심에서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전략</a:t>
            </a:r>
            <a:r>
              <a:rPr lang="en-US" altLang="ko-KR" sz="1400" dirty="0"/>
              <a:t>/Project</a:t>
            </a:r>
            <a:r>
              <a:rPr lang="ko-KR" altLang="en-US" sz="1400" dirty="0"/>
              <a:t>의 객체화 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Open R&amp;D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Planning</a:t>
            </a:r>
            <a:r>
              <a:rPr lang="ko-KR" altLang="en-US" sz="1400" dirty="0"/>
              <a:t>과 </a:t>
            </a:r>
            <a:r>
              <a:rPr lang="en-US" altLang="ko-KR" sz="1400" dirty="0"/>
              <a:t>Execution</a:t>
            </a:r>
            <a:r>
              <a:rPr lang="ko-KR" altLang="en-US" sz="1400" dirty="0"/>
              <a:t>의 분리</a:t>
            </a:r>
            <a:r>
              <a:rPr lang="en-US" altLang="ko-KR" sz="1400" dirty="0"/>
              <a:t>, </a:t>
            </a:r>
            <a:r>
              <a:rPr lang="ko-KR" altLang="en-US" sz="1400" dirty="0"/>
              <a:t>실행방법의 다양화 </a:t>
            </a:r>
            <a:r>
              <a:rPr lang="en-US" altLang="ko-KR" sz="1400" dirty="0"/>
              <a:t>(C&amp;D, X&amp;D)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D5C5-827F-A297-5F34-1E62175A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실행 단추: 앞으로 또는 다음으로 이동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8190419E-94EF-E583-2B3E-1CF9A11430D6}"/>
              </a:ext>
            </a:extLst>
          </p:cNvPr>
          <p:cNvSpPr/>
          <p:nvPr/>
        </p:nvSpPr>
        <p:spPr>
          <a:xfrm>
            <a:off x="8104464" y="4032153"/>
            <a:ext cx="631596" cy="452487"/>
          </a:xfrm>
          <a:prstGeom prst="actionButtonForwardNex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앞으로 또는 다음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1D70661-BE77-89D0-84EE-EC12B8963CE6}"/>
              </a:ext>
            </a:extLst>
          </p:cNvPr>
          <p:cNvSpPr/>
          <p:nvPr/>
        </p:nvSpPr>
        <p:spPr>
          <a:xfrm>
            <a:off x="8104464" y="4842858"/>
            <a:ext cx="631596" cy="452487"/>
          </a:xfrm>
          <a:prstGeom prst="actionButtonForwardNex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F8C79-CA39-EA4B-192B-43F3361324E8}"/>
              </a:ext>
            </a:extLst>
          </p:cNvPr>
          <p:cNvSpPr txBox="1"/>
          <p:nvPr/>
        </p:nvSpPr>
        <p:spPr>
          <a:xfrm>
            <a:off x="8807546" y="4085415"/>
            <a:ext cx="277370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Role &amp; Responsibility – p11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BF90E-518C-A1FE-297B-61449FA49D7C}"/>
              </a:ext>
            </a:extLst>
          </p:cNvPr>
          <p:cNvSpPr txBox="1"/>
          <p:nvPr/>
        </p:nvSpPr>
        <p:spPr>
          <a:xfrm>
            <a:off x="8845252" y="4899824"/>
            <a:ext cx="23723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R&amp;D eco-System – p16</a:t>
            </a:r>
            <a:endParaRPr lang="ko-KR" altLang="en-US" sz="1600" dirty="0"/>
          </a:p>
        </p:txBody>
      </p:sp>
      <p:sp>
        <p:nvSpPr>
          <p:cNvPr id="9" name="실행 단추: 앞으로 또는 다음으로 이동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DDD0A7A-6339-9A9A-6039-8390A58EA0A4}"/>
              </a:ext>
            </a:extLst>
          </p:cNvPr>
          <p:cNvSpPr/>
          <p:nvPr/>
        </p:nvSpPr>
        <p:spPr>
          <a:xfrm>
            <a:off x="8104464" y="2685876"/>
            <a:ext cx="631596" cy="452487"/>
          </a:xfrm>
          <a:prstGeom prst="actionButtonForwardNex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03398-A614-4E1D-B9B1-9E7F35BC0763}"/>
              </a:ext>
            </a:extLst>
          </p:cNvPr>
          <p:cNvSpPr txBox="1"/>
          <p:nvPr/>
        </p:nvSpPr>
        <p:spPr>
          <a:xfrm>
            <a:off x="8807546" y="2739138"/>
            <a:ext cx="218040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/>
              <a:t>현재의 기업문화 </a:t>
            </a:r>
            <a:r>
              <a:rPr lang="en-US" altLang="ko-KR" sz="1600" dirty="0"/>
              <a:t>– p9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84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514866"/>
            <a:ext cx="577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Intelligence</a:t>
            </a:r>
            <a:r>
              <a:rPr lang="ko-KR" altLang="en-US" sz="2000" dirty="0"/>
              <a:t> </a:t>
            </a:r>
            <a:r>
              <a:rPr lang="en-US" altLang="ko-KR" sz="2000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Knowledge</a:t>
            </a:r>
            <a:r>
              <a:rPr lang="ko-KR" altLang="en-US" sz="2000" dirty="0"/>
              <a:t> </a:t>
            </a:r>
            <a:r>
              <a:rPr lang="en-US" altLang="ko-KR" sz="2000" dirty="0"/>
              <a:t>Mgmt.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574278" y="1116014"/>
            <a:ext cx="6739987" cy="4621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토론</a:t>
            </a:r>
            <a:r>
              <a:rPr lang="en-US" altLang="ko-KR" dirty="0"/>
              <a:t> ; </a:t>
            </a:r>
            <a:r>
              <a:rPr lang="en-US" altLang="ko-KR" sz="1600" dirty="0"/>
              <a:t>As_Is &amp; To_Be</a:t>
            </a:r>
            <a:r>
              <a:rPr lang="en-US" altLang="ko-KR" dirty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</a:t>
            </a:r>
            <a:r>
              <a:rPr lang="ko-KR" altLang="en-US" sz="1400" dirty="0"/>
              <a:t>조직내 </a:t>
            </a:r>
            <a:r>
              <a:rPr lang="en-US" altLang="ko-KR" sz="1400" dirty="0"/>
              <a:t>Intelligence </a:t>
            </a:r>
            <a:r>
              <a:rPr lang="ko-KR" altLang="en-US" sz="1400" dirty="0"/>
              <a:t>활동에 대한 인식 </a:t>
            </a:r>
            <a:r>
              <a:rPr lang="en-US" altLang="ko-KR" sz="1400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필요 시점에 필요로 하는 조직</a:t>
            </a:r>
            <a:r>
              <a:rPr lang="en-US" altLang="ko-KR" sz="1400" dirty="0"/>
              <a:t>/</a:t>
            </a:r>
            <a:r>
              <a:rPr lang="ko-KR" altLang="en-US" sz="1400" dirty="0"/>
              <a:t>담당자가 수행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 결과는 활동 조직</a:t>
            </a:r>
            <a:r>
              <a:rPr lang="en-US" altLang="ko-KR" sz="1400" dirty="0"/>
              <a:t>/</a:t>
            </a:r>
            <a:r>
              <a:rPr lang="ko-KR" altLang="en-US" sz="1400" dirty="0"/>
              <a:t>담당자의 임의적 판단에 따라 공유되는 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/>
              <a:t>Why, What 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활동에 대한 목적</a:t>
            </a:r>
            <a:r>
              <a:rPr lang="en-US" altLang="ko-KR" sz="1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 결과를 어디에</a:t>
            </a:r>
            <a:r>
              <a:rPr lang="en-US" altLang="ko-KR" sz="1400" dirty="0"/>
              <a:t>,</a:t>
            </a:r>
            <a:r>
              <a:rPr lang="ko-KR" altLang="en-US" sz="1400" dirty="0"/>
              <a:t> 어떻게 활용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 및 활용에 대한 관리체계</a:t>
            </a:r>
            <a:r>
              <a:rPr lang="en-US" altLang="ko-KR" sz="1400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어떻게 수집하고</a:t>
            </a:r>
            <a:r>
              <a:rPr lang="en-US" altLang="ko-KR" sz="1400" dirty="0"/>
              <a:t>, </a:t>
            </a:r>
            <a:r>
              <a:rPr lang="ko-KR" altLang="en-US" sz="1400" dirty="0"/>
              <a:t>분석하는지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전체 조직 차원에서 어떻게 축적되고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전략</a:t>
            </a:r>
            <a:r>
              <a:rPr lang="en-US" altLang="ko-KR" sz="1400" dirty="0"/>
              <a:t>/</a:t>
            </a:r>
            <a:r>
              <a:rPr lang="ko-KR" altLang="en-US" sz="1400" dirty="0"/>
              <a:t>중</a:t>
            </a:r>
            <a:r>
              <a:rPr lang="en-US" altLang="ko-KR" sz="1400" dirty="0"/>
              <a:t>.</a:t>
            </a:r>
            <a:r>
              <a:rPr lang="ko-KR" altLang="en-US" sz="1400" dirty="0"/>
              <a:t>장기 </a:t>
            </a:r>
            <a:r>
              <a:rPr lang="en-US" altLang="ko-KR" sz="1400" dirty="0"/>
              <a:t>Plan </a:t>
            </a:r>
            <a:r>
              <a:rPr lang="ko-KR" altLang="en-US" sz="1400" dirty="0"/>
              <a:t>및 </a:t>
            </a:r>
            <a:r>
              <a:rPr lang="en-US" altLang="ko-KR" sz="1400" dirty="0"/>
              <a:t>Project</a:t>
            </a:r>
            <a:r>
              <a:rPr lang="ko-KR" altLang="en-US" sz="1400" dirty="0"/>
              <a:t>에는 어떻게 반영되는지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2490F-D32F-AEB5-D530-F5864C1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CC5EB-D5AB-8006-4765-05549245C8FA}"/>
              </a:ext>
            </a:extLst>
          </p:cNvPr>
          <p:cNvSpPr txBox="1"/>
          <p:nvPr/>
        </p:nvSpPr>
        <p:spPr>
          <a:xfrm>
            <a:off x="4304401" y="1140645"/>
            <a:ext cx="7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30757-5913-EC6C-6560-F8267774FB9E}"/>
              </a:ext>
            </a:extLst>
          </p:cNvPr>
          <p:cNvSpPr txBox="1"/>
          <p:nvPr/>
        </p:nvSpPr>
        <p:spPr>
          <a:xfrm>
            <a:off x="2347275" y="1140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수집내용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DA39B-51E0-F06F-D3B5-32112221EA81}"/>
              </a:ext>
            </a:extLst>
          </p:cNvPr>
          <p:cNvSpPr txBox="1"/>
          <p:nvPr/>
        </p:nvSpPr>
        <p:spPr>
          <a:xfrm>
            <a:off x="2406701" y="1375973"/>
            <a:ext cx="14959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기술동향</a:t>
            </a:r>
            <a:r>
              <a:rPr lang="en-US" altLang="ko-KR" sz="1200" dirty="0"/>
              <a:t>/</a:t>
            </a:r>
            <a:r>
              <a:rPr lang="ko-KR" altLang="en-US" sz="1200" dirty="0"/>
              <a:t>신기술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제품</a:t>
            </a:r>
            <a:r>
              <a:rPr lang="en-US" altLang="ko-KR" sz="1200" dirty="0"/>
              <a:t>/</a:t>
            </a:r>
            <a:r>
              <a:rPr lang="ko-KR" altLang="en-US" sz="1200" dirty="0"/>
              <a:t>부품</a:t>
            </a:r>
            <a:r>
              <a:rPr lang="en-US" altLang="ko-KR" sz="1200" dirty="0"/>
              <a:t>/</a:t>
            </a:r>
            <a:r>
              <a:rPr lang="ko-KR" altLang="en-US" sz="1200" dirty="0"/>
              <a:t>소재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법규</a:t>
            </a:r>
            <a:r>
              <a:rPr lang="en-US" altLang="ko-KR" sz="1200" dirty="0"/>
              <a:t>/</a:t>
            </a:r>
            <a:r>
              <a:rPr lang="ko-KR" altLang="en-US" sz="1200" dirty="0"/>
              <a:t>규제</a:t>
            </a:r>
            <a:r>
              <a:rPr lang="en-US" altLang="ko-KR" sz="1200" dirty="0"/>
              <a:t>/</a:t>
            </a:r>
            <a:r>
              <a:rPr lang="ko-KR" altLang="en-US" sz="1200" dirty="0"/>
              <a:t>정책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시장</a:t>
            </a:r>
            <a:r>
              <a:rPr lang="en-US" altLang="ko-KR" sz="1200" dirty="0"/>
              <a:t>/</a:t>
            </a:r>
            <a:r>
              <a:rPr lang="ko-KR" altLang="en-US" sz="1200" dirty="0"/>
              <a:t>산업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F040-4121-BEA7-F169-17590836D979}"/>
              </a:ext>
            </a:extLst>
          </p:cNvPr>
          <p:cNvSpPr txBox="1"/>
          <p:nvPr/>
        </p:nvSpPr>
        <p:spPr>
          <a:xfrm>
            <a:off x="4323256" y="1388708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기업내부</a:t>
            </a:r>
            <a:r>
              <a:rPr lang="en-US" altLang="ko-KR" sz="1200" dirty="0"/>
              <a:t> </a:t>
            </a:r>
            <a:r>
              <a:rPr lang="ko-KR" altLang="en-US" sz="1200" dirty="0"/>
              <a:t>조직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전문 </a:t>
            </a:r>
            <a:r>
              <a:rPr lang="en-US" altLang="ko-KR" sz="1200" dirty="0"/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논문</a:t>
            </a:r>
            <a:r>
              <a:rPr lang="en-US" altLang="ko-KR" sz="1200" dirty="0"/>
              <a:t>/</a:t>
            </a:r>
            <a:r>
              <a:rPr lang="ko-KR" altLang="en-US" sz="1200" dirty="0"/>
              <a:t>특허</a:t>
            </a:r>
            <a:r>
              <a:rPr lang="en-US" altLang="ko-KR" sz="1200" dirty="0"/>
              <a:t>/</a:t>
            </a:r>
            <a:r>
              <a:rPr lang="ko-KR" altLang="en-US" sz="1200" dirty="0"/>
              <a:t>저널</a:t>
            </a:r>
            <a:r>
              <a:rPr lang="en-US" altLang="ko-KR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Conference…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</a:t>
            </a:r>
            <a:r>
              <a:rPr lang="en-US" altLang="ko-KR" sz="1200" dirty="0"/>
              <a:t>/</a:t>
            </a:r>
            <a:r>
              <a:rPr lang="ko-KR" altLang="en-US" sz="1200" dirty="0"/>
              <a:t>고객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137F-6C61-E528-60F2-7F77A0AD7375}"/>
              </a:ext>
            </a:extLst>
          </p:cNvPr>
          <p:cNvSpPr txBox="1"/>
          <p:nvPr/>
        </p:nvSpPr>
        <p:spPr>
          <a:xfrm>
            <a:off x="3554531" y="4015905"/>
            <a:ext cx="96180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i="1" dirty="0"/>
              <a:t>Data</a:t>
            </a:r>
          </a:p>
          <a:p>
            <a:pPr algn="ctr">
              <a:lnSpc>
                <a:spcPct val="50000"/>
              </a:lnSpc>
            </a:pPr>
            <a:r>
              <a:rPr lang="en-US" altLang="ko-KR" sz="1200" i="1" dirty="0"/>
              <a:t>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E58F2-426B-57BB-C244-FC42DEBC076E}"/>
              </a:ext>
            </a:extLst>
          </p:cNvPr>
          <p:cNvSpPr txBox="1"/>
          <p:nvPr/>
        </p:nvSpPr>
        <p:spPr>
          <a:xfrm>
            <a:off x="1180897" y="4424714"/>
            <a:ext cx="170110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Categorizing</a:t>
            </a:r>
          </a:p>
          <a:p>
            <a:pPr algn="ctr"/>
            <a:r>
              <a:rPr lang="en-US" altLang="ko-KR" sz="1200" dirty="0"/>
              <a:t>Keywords &amp; </a:t>
            </a:r>
            <a:r>
              <a:rPr lang="ko-KR" altLang="en-US" sz="1200" dirty="0"/>
              <a:t>분류코드</a:t>
            </a:r>
            <a:endParaRPr lang="en-US" altLang="ko-KR" sz="1200" dirty="0"/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ko-KR" altLang="en-US" sz="1200" dirty="0"/>
              <a:t> 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B6E4-180B-F951-5187-1BF9ADB892C0}"/>
              </a:ext>
            </a:extLst>
          </p:cNvPr>
          <p:cNvSpPr txBox="1"/>
          <p:nvPr/>
        </p:nvSpPr>
        <p:spPr>
          <a:xfrm>
            <a:off x="7411776" y="1383790"/>
            <a:ext cx="103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</a:t>
            </a:r>
            <a:r>
              <a:rPr lang="en-US" altLang="ko-KR" sz="1200" dirty="0"/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4570A-D36D-7E71-D6F0-24CEE41422F6}"/>
              </a:ext>
            </a:extLst>
          </p:cNvPr>
          <p:cNvSpPr txBox="1"/>
          <p:nvPr/>
        </p:nvSpPr>
        <p:spPr>
          <a:xfrm>
            <a:off x="7425263" y="166804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61AD2-E433-F804-0188-3C0690C6C525}"/>
              </a:ext>
            </a:extLst>
          </p:cNvPr>
          <p:cNvSpPr txBox="1"/>
          <p:nvPr/>
        </p:nvSpPr>
        <p:spPr>
          <a:xfrm>
            <a:off x="8528075" y="1674871"/>
            <a:ext cx="8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Procedure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F0CD0-BDCF-A106-883C-DC8A7C14A983}"/>
              </a:ext>
            </a:extLst>
          </p:cNvPr>
          <p:cNvSpPr txBox="1"/>
          <p:nvPr/>
        </p:nvSpPr>
        <p:spPr>
          <a:xfrm>
            <a:off x="9717577" y="1668041"/>
            <a:ext cx="168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Role &amp; Responsibility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3F08F-E588-DF82-FAE0-FB79DE0D9F4E}"/>
              </a:ext>
            </a:extLst>
          </p:cNvPr>
          <p:cNvSpPr txBox="1"/>
          <p:nvPr/>
        </p:nvSpPr>
        <p:spPr>
          <a:xfrm>
            <a:off x="7978554" y="364784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B8339-1BBB-B4E6-13F6-182F81CB2666}"/>
              </a:ext>
            </a:extLst>
          </p:cNvPr>
          <p:cNvSpPr txBox="1"/>
          <p:nvPr/>
        </p:nvSpPr>
        <p:spPr>
          <a:xfrm>
            <a:off x="7804848" y="4614137"/>
            <a:ext cx="12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(Pool)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0B724-B24C-E15B-DF88-C904AD3E296D}"/>
              </a:ext>
            </a:extLst>
          </p:cNvPr>
          <p:cNvSpPr txBox="1"/>
          <p:nvPr/>
        </p:nvSpPr>
        <p:spPr>
          <a:xfrm>
            <a:off x="7392303" y="2043069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신입자</a:t>
            </a:r>
            <a:r>
              <a:rPr lang="en-US" altLang="ko-KR" sz="1200" dirty="0"/>
              <a:t> </a:t>
            </a:r>
            <a:r>
              <a:rPr lang="ko-KR" altLang="en-US" sz="1200" dirty="0"/>
              <a:t>포함해서 누가해도 동일한 결과가 나온다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한번 수집된 정보에 대해서는 중복해서 수집하지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수집된 정보의 체계적 활용</a:t>
            </a:r>
            <a:r>
              <a:rPr lang="en-US" altLang="ko-KR" sz="1200" dirty="0"/>
              <a:t>(</a:t>
            </a:r>
            <a:r>
              <a:rPr lang="ko-KR" altLang="en-US" sz="1200" dirty="0"/>
              <a:t>검토</a:t>
            </a:r>
            <a:r>
              <a:rPr lang="en-US" altLang="ko-KR" sz="1200" dirty="0"/>
              <a:t>/</a:t>
            </a:r>
            <a:r>
              <a:rPr lang="ko-KR" altLang="en-US" sz="1200" dirty="0"/>
              <a:t>반영 이력 관리</a:t>
            </a:r>
            <a:r>
              <a:rPr lang="en-US" altLang="ko-KR" sz="1200" dirty="0"/>
              <a:t>)</a:t>
            </a: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33AEB78-197C-8805-9639-14F7DAE0693D}"/>
              </a:ext>
            </a:extLst>
          </p:cNvPr>
          <p:cNvSpPr/>
          <p:nvPr/>
        </p:nvSpPr>
        <p:spPr>
          <a:xfrm>
            <a:off x="3872363" y="1573811"/>
            <a:ext cx="311162" cy="594355"/>
          </a:xfrm>
          <a:prstGeom prst="leftRightArrow">
            <a:avLst>
              <a:gd name="adj1" fmla="val 58549"/>
              <a:gd name="adj2" fmla="val 322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9B3F0-F2DA-3D3E-C2EC-16C66C725F1F}"/>
              </a:ext>
            </a:extLst>
          </p:cNvPr>
          <p:cNvSpPr txBox="1"/>
          <p:nvPr/>
        </p:nvSpPr>
        <p:spPr>
          <a:xfrm>
            <a:off x="3193463" y="2834878"/>
            <a:ext cx="16679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Searching/Gathering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>
              <a:spcAft>
                <a:spcPts val="600"/>
              </a:spcAft>
            </a:pPr>
            <a:r>
              <a:rPr lang="ko-KR" altLang="en-US" sz="1200" dirty="0"/>
              <a:t>어떤 </a:t>
            </a:r>
            <a:r>
              <a:rPr lang="en-US" altLang="ko-KR" sz="1200" dirty="0"/>
              <a:t>Source</a:t>
            </a:r>
            <a:r>
              <a:rPr lang="ko-KR" altLang="en-US" sz="1200" dirty="0"/>
              <a:t>에서    어떤 </a:t>
            </a:r>
            <a:r>
              <a:rPr lang="en-US" altLang="ko-KR" sz="1200" dirty="0"/>
              <a:t>Keywords</a:t>
            </a:r>
            <a:r>
              <a:rPr lang="ko-KR" altLang="en-US" sz="1200" dirty="0"/>
              <a:t>로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B47D1-8441-52D4-4B17-5F22D86EB5E7}"/>
              </a:ext>
            </a:extLst>
          </p:cNvPr>
          <p:cNvSpPr txBox="1"/>
          <p:nvPr/>
        </p:nvSpPr>
        <p:spPr>
          <a:xfrm>
            <a:off x="3461579" y="4672208"/>
            <a:ext cx="11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표준</a:t>
            </a:r>
            <a:r>
              <a:rPr lang="en-US" altLang="ko-KR" sz="1200" dirty="0"/>
              <a:t> Format)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EA876-5F26-98FA-C236-B0EF1C7ABEA9}"/>
              </a:ext>
            </a:extLst>
          </p:cNvPr>
          <p:cNvSpPr txBox="1"/>
          <p:nvPr/>
        </p:nvSpPr>
        <p:spPr>
          <a:xfrm>
            <a:off x="1798827" y="3606929"/>
            <a:ext cx="86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Screening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5294-AEB6-AC7F-0DC0-57D95160B520}"/>
              </a:ext>
            </a:extLst>
          </p:cNvPr>
          <p:cNvSpPr txBox="1"/>
          <p:nvPr/>
        </p:nvSpPr>
        <p:spPr>
          <a:xfrm>
            <a:off x="8664928" y="1383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분류코드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B3DD1-B5F6-A29E-AC0D-769CFEDA52F4}"/>
              </a:ext>
            </a:extLst>
          </p:cNvPr>
          <p:cNvSpPr txBox="1"/>
          <p:nvPr/>
        </p:nvSpPr>
        <p:spPr>
          <a:xfrm>
            <a:off x="9824934" y="1383788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 </a:t>
            </a:r>
            <a:r>
              <a:rPr lang="en-US" altLang="ko-KR" sz="1200" dirty="0"/>
              <a:t>Keywords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41E4C-08C4-C213-A86C-A3634A570CC0}"/>
              </a:ext>
            </a:extLst>
          </p:cNvPr>
          <p:cNvSpPr txBox="1"/>
          <p:nvPr/>
        </p:nvSpPr>
        <p:spPr>
          <a:xfrm>
            <a:off x="5109918" y="4323066"/>
            <a:ext cx="203466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Reviewing &amp; Following up</a:t>
            </a:r>
          </a:p>
          <a:p>
            <a:pPr algn="ctr"/>
            <a:r>
              <a:rPr lang="en-US" altLang="ko-KR" sz="1200" dirty="0"/>
              <a:t>Strategy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</a:t>
            </a:r>
            <a:r>
              <a:rPr lang="en-US" altLang="ko-KR" sz="1200" dirty="0"/>
              <a:t>Project</a:t>
            </a:r>
          </a:p>
          <a:p>
            <a:pPr algn="ctr"/>
            <a:r>
              <a:rPr lang="en-US" altLang="ko-KR" sz="1200" dirty="0"/>
              <a:t>w/ Comment</a:t>
            </a:r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38688E21-9234-83D2-9ECD-9AD0E0EF8561}"/>
              </a:ext>
            </a:extLst>
          </p:cNvPr>
          <p:cNvSpPr/>
          <p:nvPr/>
        </p:nvSpPr>
        <p:spPr>
          <a:xfrm>
            <a:off x="3318857" y="3947635"/>
            <a:ext cx="1420056" cy="1670477"/>
          </a:xfrm>
          <a:prstGeom prst="can">
            <a:avLst>
              <a:gd name="adj" fmla="val 263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E4376-1DA7-8555-10E4-7E36CAADB2E0}"/>
              </a:ext>
            </a:extLst>
          </p:cNvPr>
          <p:cNvSpPr txBox="1"/>
          <p:nvPr/>
        </p:nvSpPr>
        <p:spPr>
          <a:xfrm>
            <a:off x="8867137" y="523908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9767C-4D95-9E22-3E04-3BE0AFDABD73}"/>
              </a:ext>
            </a:extLst>
          </p:cNvPr>
          <p:cNvSpPr txBox="1"/>
          <p:nvPr/>
        </p:nvSpPr>
        <p:spPr>
          <a:xfrm>
            <a:off x="8881048" y="4908092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Keywords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분류코드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B7F35-88C2-D4EB-56C7-636A03CD9727}"/>
              </a:ext>
            </a:extLst>
          </p:cNvPr>
          <p:cNvSpPr txBox="1"/>
          <p:nvPr/>
        </p:nvSpPr>
        <p:spPr>
          <a:xfrm>
            <a:off x="8827184" y="392516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2D448F-4B3D-64C4-794B-87F475781D62}"/>
              </a:ext>
            </a:extLst>
          </p:cNvPr>
          <p:cNvCxnSpPr>
            <a:cxnSpLocks/>
            <a:stCxn id="20" idx="5"/>
            <a:endCxn id="21" idx="0"/>
          </p:cNvCxnSpPr>
          <p:nvPr/>
        </p:nvCxnSpPr>
        <p:spPr>
          <a:xfrm flipH="1">
            <a:off x="4027439" y="2044983"/>
            <a:ext cx="505" cy="78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71CEC7-C32E-F587-B21D-C18C4516E344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>
            <a:off x="4027439" y="3558153"/>
            <a:ext cx="1446" cy="389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CCB3B0-8F56-D1A0-1AC7-DCC3E4F6CEA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665796" y="3745429"/>
            <a:ext cx="136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2B0752-A79C-E740-1254-D9C3A6CA3817}"/>
              </a:ext>
            </a:extLst>
          </p:cNvPr>
          <p:cNvCxnSpPr>
            <a:stCxn id="8" idx="3"/>
            <a:endCxn id="27" idx="2"/>
          </p:cNvCxnSpPr>
          <p:nvPr/>
        </p:nvCxnSpPr>
        <p:spPr>
          <a:xfrm flipV="1">
            <a:off x="2882004" y="4782874"/>
            <a:ext cx="436853" cy="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1A0F0D-37BF-EC0B-267F-251D4926593F}"/>
              </a:ext>
            </a:extLst>
          </p:cNvPr>
          <p:cNvCxnSpPr>
            <a:stCxn id="27" idx="4"/>
            <a:endCxn id="26" idx="1"/>
          </p:cNvCxnSpPr>
          <p:nvPr/>
        </p:nvCxnSpPr>
        <p:spPr>
          <a:xfrm flipV="1">
            <a:off x="4738913" y="4777037"/>
            <a:ext cx="371005" cy="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7D11CE-C38F-4C4F-0A0B-C8DF67EAFB97}"/>
              </a:ext>
            </a:extLst>
          </p:cNvPr>
          <p:cNvCxnSpPr>
            <a:stCxn id="26" idx="3"/>
            <a:endCxn id="16" idx="1"/>
          </p:cNvCxnSpPr>
          <p:nvPr/>
        </p:nvCxnSpPr>
        <p:spPr>
          <a:xfrm flipV="1">
            <a:off x="7144578" y="3801733"/>
            <a:ext cx="833976" cy="975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C1991C-5255-AC0B-D19F-C98A62FF12AE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 flipV="1">
            <a:off x="7144578" y="4768026"/>
            <a:ext cx="660270" cy="9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3F80E85-3AB2-9261-0D98-0905DD6425BA}"/>
              </a:ext>
            </a:extLst>
          </p:cNvPr>
          <p:cNvCxnSpPr>
            <a:stCxn id="16" idx="2"/>
            <a:endCxn id="30" idx="1"/>
          </p:cNvCxnSpPr>
          <p:nvPr/>
        </p:nvCxnSpPr>
        <p:spPr>
          <a:xfrm rot="16200000" flipH="1">
            <a:off x="8514840" y="3843649"/>
            <a:ext cx="200372" cy="4243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8426CD8-09F2-6545-E4F6-6C6B3D294D86}"/>
              </a:ext>
            </a:extLst>
          </p:cNvPr>
          <p:cNvCxnSpPr>
            <a:stCxn id="17" idx="2"/>
            <a:endCxn id="29" idx="1"/>
          </p:cNvCxnSpPr>
          <p:nvPr/>
        </p:nvCxnSpPr>
        <p:spPr>
          <a:xfrm rot="16200000" flipH="1">
            <a:off x="8598452" y="4763996"/>
            <a:ext cx="124678" cy="4405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757CCD6-536C-9C95-63F8-D27423E7CF71}"/>
              </a:ext>
            </a:extLst>
          </p:cNvPr>
          <p:cNvCxnSpPr>
            <a:stCxn id="17" idx="2"/>
            <a:endCxn id="28" idx="1"/>
          </p:cNvCxnSpPr>
          <p:nvPr/>
        </p:nvCxnSpPr>
        <p:spPr>
          <a:xfrm rot="16200000" flipH="1">
            <a:off x="8379833" y="4982616"/>
            <a:ext cx="548007" cy="4266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331D5F-F9E1-A2D7-2E94-3EE03892A079}"/>
              </a:ext>
            </a:extLst>
          </p:cNvPr>
          <p:cNvSpPr txBox="1"/>
          <p:nvPr/>
        </p:nvSpPr>
        <p:spPr>
          <a:xfrm>
            <a:off x="3280182" y="6136451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정보검색</a:t>
            </a:r>
            <a:endParaRPr lang="en-US" altLang="ko-KR" sz="1200" dirty="0"/>
          </a:p>
          <a:p>
            <a:pPr algn="ctr"/>
            <a:r>
              <a:rPr lang="ko-KR" altLang="en-US" sz="1200" dirty="0"/>
              <a:t>키워드</a:t>
            </a:r>
            <a:r>
              <a:rPr lang="en-US" altLang="ko-KR" sz="1200" dirty="0"/>
              <a:t>, </a:t>
            </a:r>
            <a:r>
              <a:rPr lang="ko-KR" altLang="en-US" sz="1200" dirty="0"/>
              <a:t>분류체계별</a:t>
            </a:r>
            <a:endParaRPr lang="en-US" altLang="ko-KR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45CC774-A054-5E06-4E3C-9A10864A6A9D}"/>
              </a:ext>
            </a:extLst>
          </p:cNvPr>
          <p:cNvCxnSpPr>
            <a:stCxn id="27" idx="3"/>
            <a:endCxn id="58" idx="0"/>
          </p:cNvCxnSpPr>
          <p:nvPr/>
        </p:nvCxnSpPr>
        <p:spPr>
          <a:xfrm>
            <a:off x="4028885" y="5618112"/>
            <a:ext cx="3266" cy="51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4D3F92-C179-630E-A030-7080E7B82941}"/>
              </a:ext>
            </a:extLst>
          </p:cNvPr>
          <p:cNvSpPr txBox="1"/>
          <p:nvPr/>
        </p:nvSpPr>
        <p:spPr>
          <a:xfrm>
            <a:off x="650448" y="514866"/>
            <a:ext cx="4855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B/M/T Intelligence &amp; Knowledge Mgmt.</a:t>
            </a:r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8389C253-76EC-A129-4D3C-D32B0AB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8C9B4-BE34-2344-7DFD-F73651090B9A}"/>
              </a:ext>
            </a:extLst>
          </p:cNvPr>
          <p:cNvSpPr txBox="1"/>
          <p:nvPr/>
        </p:nvSpPr>
        <p:spPr>
          <a:xfrm>
            <a:off x="1046380" y="2771490"/>
            <a:ext cx="875808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Gathering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A51A-8753-A486-5E0D-57C5A346BD7F}"/>
              </a:ext>
            </a:extLst>
          </p:cNvPr>
          <p:cNvSpPr txBox="1"/>
          <p:nvPr/>
        </p:nvSpPr>
        <p:spPr>
          <a:xfrm>
            <a:off x="2554714" y="2771489"/>
            <a:ext cx="87003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Screening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FDED1-6F08-5119-FEBF-CCE7EEDAB49F}"/>
              </a:ext>
            </a:extLst>
          </p:cNvPr>
          <p:cNvSpPr txBox="1"/>
          <p:nvPr/>
        </p:nvSpPr>
        <p:spPr>
          <a:xfrm>
            <a:off x="5559519" y="2655590"/>
            <a:ext cx="92966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Reviewing,</a:t>
            </a:r>
          </a:p>
          <a:p>
            <a:pPr algn="ctr"/>
            <a:r>
              <a:rPr lang="en-US" altLang="ko-KR" sz="1400" dirty="0"/>
              <a:t>Reporting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58790-ADD7-7559-845C-115D8DC16DC6}"/>
              </a:ext>
            </a:extLst>
          </p:cNvPr>
          <p:cNvSpPr txBox="1"/>
          <p:nvPr/>
        </p:nvSpPr>
        <p:spPr>
          <a:xfrm>
            <a:off x="8378911" y="4650691"/>
            <a:ext cx="103995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Project Plan</a:t>
            </a:r>
          </a:p>
          <a:p>
            <a:pPr algn="ctr"/>
            <a:r>
              <a:rPr lang="en-US" altLang="ko-KR" sz="1400" dirty="0"/>
              <a:t>(X&amp;D)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4A2-4190-81DC-FAD9-7F0DE8C4AA8F}"/>
              </a:ext>
            </a:extLst>
          </p:cNvPr>
          <p:cNvSpPr txBox="1"/>
          <p:nvPr/>
        </p:nvSpPr>
        <p:spPr>
          <a:xfrm>
            <a:off x="8473719" y="5653305"/>
            <a:ext cx="85189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Executing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0EC6-0F5F-7735-EF34-1594CFA7C2C3}"/>
              </a:ext>
            </a:extLst>
          </p:cNvPr>
          <p:cNvSpPr txBox="1"/>
          <p:nvPr/>
        </p:nvSpPr>
        <p:spPr>
          <a:xfrm>
            <a:off x="1845277" y="1496864"/>
            <a:ext cx="66100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Raw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A2417-DCB0-164E-4A0F-99C4BDC90F12}"/>
              </a:ext>
            </a:extLst>
          </p:cNvPr>
          <p:cNvSpPr txBox="1"/>
          <p:nvPr/>
        </p:nvSpPr>
        <p:spPr>
          <a:xfrm>
            <a:off x="4807090" y="1504427"/>
            <a:ext cx="1005779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C8984-912D-FD03-7A68-155B383BF5D7}"/>
              </a:ext>
            </a:extLst>
          </p:cNvPr>
          <p:cNvSpPr txBox="1"/>
          <p:nvPr/>
        </p:nvSpPr>
        <p:spPr>
          <a:xfrm>
            <a:off x="8453120" y="3409766"/>
            <a:ext cx="77802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en-US" altLang="ko-KR" sz="1400" dirty="0"/>
              <a:t>Pool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3ECC5-988D-3772-91B2-A1E7A7C21CEE}"/>
              </a:ext>
            </a:extLst>
          </p:cNvPr>
          <p:cNvSpPr txBox="1"/>
          <p:nvPr/>
        </p:nvSpPr>
        <p:spPr>
          <a:xfrm>
            <a:off x="4052330" y="2771489"/>
            <a:ext cx="110035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Categorizing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C935-0B96-6C14-FF43-5429C9517939}"/>
              </a:ext>
            </a:extLst>
          </p:cNvPr>
          <p:cNvSpPr txBox="1"/>
          <p:nvPr/>
        </p:nvSpPr>
        <p:spPr>
          <a:xfrm>
            <a:off x="5646119" y="3873277"/>
            <a:ext cx="76199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Decision</a:t>
            </a:r>
          </a:p>
          <a:p>
            <a:pPr algn="ctr"/>
            <a:r>
              <a:rPr lang="en-US" altLang="ko-KR" sz="1400" dirty="0"/>
              <a:t>Making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7C0C2-61C9-697E-1491-EAE893D0FF00}"/>
              </a:ext>
            </a:extLst>
          </p:cNvPr>
          <p:cNvSpPr txBox="1"/>
          <p:nvPr/>
        </p:nvSpPr>
        <p:spPr>
          <a:xfrm>
            <a:off x="3257771" y="1515533"/>
            <a:ext cx="865677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Scrn’d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FE793-57EC-D30C-0EA5-820A26F14DC0}"/>
              </a:ext>
            </a:extLst>
          </p:cNvPr>
          <p:cNvSpPr txBox="1"/>
          <p:nvPr/>
        </p:nvSpPr>
        <p:spPr>
          <a:xfrm>
            <a:off x="10654405" y="4302166"/>
            <a:ext cx="84092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R&amp;D</a:t>
            </a:r>
          </a:p>
          <a:p>
            <a:pPr algn="ctr"/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666B-93F5-7AFC-3F2A-6ABF635EF8E8}"/>
              </a:ext>
            </a:extLst>
          </p:cNvPr>
          <p:cNvSpPr txBox="1"/>
          <p:nvPr/>
        </p:nvSpPr>
        <p:spPr>
          <a:xfrm>
            <a:off x="7147540" y="1480143"/>
            <a:ext cx="107201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en-US" altLang="ko-KR" sz="1400" dirty="0"/>
              <a:t>Vendor DB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490C-2B8F-76ED-7446-CD344858BE31}"/>
              </a:ext>
            </a:extLst>
          </p:cNvPr>
          <p:cNvSpPr txBox="1"/>
          <p:nvPr/>
        </p:nvSpPr>
        <p:spPr>
          <a:xfrm>
            <a:off x="10321704" y="5653305"/>
            <a:ext cx="142147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Commercializing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0E3014-692F-39EA-B501-6B93A4E5D3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22188" y="2915563"/>
            <a:ext cx="632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D45F56-F416-253A-AAAA-B9AE6B9F59C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24751" y="2915563"/>
            <a:ext cx="62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B60022F-1219-D33B-3E4B-91455DB3746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5152687" y="2907385"/>
            <a:ext cx="406832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0B9E7-4FBF-6D14-2FA2-30FDEA0CC2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024353" y="3159180"/>
            <a:ext cx="2763" cy="7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FDCFC0-A6BB-5C5C-C0E4-D760BDC6BD61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6408113" y="1741753"/>
            <a:ext cx="739427" cy="23931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023946-9369-30B9-AE5A-D1CEBF64719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6408113" y="3671376"/>
            <a:ext cx="2045007" cy="4635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CBD29-B3A6-AC70-53F3-0B4084D6CE5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408113" y="4134887"/>
            <a:ext cx="1970798" cy="767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63FE3D-B849-147D-DCDC-A9871F2ADD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898889" y="5154281"/>
            <a:ext cx="776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84DD8-1C4B-71FE-9D6D-ABE280840C8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9325610" y="5797379"/>
            <a:ext cx="99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3306E6-4604-E4BC-4564-5AA83C144A1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325610" y="4563776"/>
            <a:ext cx="1328795" cy="123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40EFC-A766-C6AC-9ED1-AC5EEF1B51D3}"/>
              </a:ext>
            </a:extLst>
          </p:cNvPr>
          <p:cNvSpPr/>
          <p:nvPr/>
        </p:nvSpPr>
        <p:spPr>
          <a:xfrm>
            <a:off x="8163617" y="4356565"/>
            <a:ext cx="1356849" cy="1855701"/>
          </a:xfrm>
          <a:prstGeom prst="roundRect">
            <a:avLst>
              <a:gd name="adj" fmla="val 9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9C18805-F0DF-EDF9-2D81-ED1E74978E9F}"/>
              </a:ext>
            </a:extLst>
          </p:cNvPr>
          <p:cNvCxnSpPr>
            <a:stCxn id="10" idx="3"/>
            <a:endCxn id="62" idx="1"/>
          </p:cNvCxnSpPr>
          <p:nvPr/>
        </p:nvCxnSpPr>
        <p:spPr>
          <a:xfrm>
            <a:off x="5812869" y="1766037"/>
            <a:ext cx="2350748" cy="35183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4DBEDF-D354-C469-4DAD-8BB985C07E4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175780" y="2000454"/>
            <a:ext cx="12256" cy="9151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11DA8B-FCFD-9807-E682-28FCC1B532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82094" y="2019123"/>
            <a:ext cx="8516" cy="8964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78B0EB-96B8-BCB0-59A0-D4D36F5A48F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09979" y="2027647"/>
            <a:ext cx="1" cy="8879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DEE9A88-01CD-598E-0209-C4C2D110A8D8}"/>
              </a:ext>
            </a:extLst>
          </p:cNvPr>
          <p:cNvSpPr txBox="1"/>
          <p:nvPr/>
        </p:nvSpPr>
        <p:spPr>
          <a:xfrm>
            <a:off x="8193785" y="2235568"/>
            <a:ext cx="1296693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Strategy &amp; </a:t>
            </a:r>
          </a:p>
          <a:p>
            <a:pPr algn="ctr"/>
            <a:r>
              <a:rPr lang="en-US" altLang="ko-KR" sz="1400" dirty="0"/>
              <a:t>Policy Portfolio</a:t>
            </a:r>
            <a:endParaRPr lang="ko-KR" altLang="en-US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2A5923-01F9-6479-3F9C-4F2A3A08C534}"/>
              </a:ext>
            </a:extLst>
          </p:cNvPr>
          <p:cNvCxnSpPr>
            <a:stCxn id="89" idx="2"/>
            <a:endCxn id="11" idx="0"/>
          </p:cNvCxnSpPr>
          <p:nvPr/>
        </p:nvCxnSpPr>
        <p:spPr>
          <a:xfrm>
            <a:off x="8842132" y="2739158"/>
            <a:ext cx="0" cy="6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E5259C9-1752-E944-F75C-99555F2C2662}"/>
              </a:ext>
            </a:extLst>
          </p:cNvPr>
          <p:cNvCxnSpPr>
            <a:stCxn id="13" idx="3"/>
            <a:endCxn id="89" idx="1"/>
          </p:cNvCxnSpPr>
          <p:nvPr/>
        </p:nvCxnSpPr>
        <p:spPr>
          <a:xfrm flipV="1">
            <a:off x="6408113" y="2487363"/>
            <a:ext cx="1785672" cy="1647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530B13A-EE2C-6A5B-FE34-CD037193BA9F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8842042" y="3932986"/>
            <a:ext cx="90" cy="4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C01F0-E3F9-A9DB-1DDB-00A4787FFDFA}"/>
              </a:ext>
            </a:extLst>
          </p:cNvPr>
          <p:cNvSpPr txBox="1"/>
          <p:nvPr/>
        </p:nvSpPr>
        <p:spPr>
          <a:xfrm>
            <a:off x="662612" y="3698072"/>
            <a:ext cx="99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</a:t>
            </a:r>
            <a:r>
              <a:rPr lang="ko-KR" altLang="en-US" sz="1400" dirty="0"/>
              <a:t> </a:t>
            </a:r>
            <a:r>
              <a:rPr lang="en-US" altLang="ko-KR" sz="1400" dirty="0"/>
              <a:t>Word</a:t>
            </a:r>
          </a:p>
          <a:p>
            <a:r>
              <a:rPr lang="en-US" altLang="ko-KR" sz="1400" dirty="0"/>
              <a:t>by Source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86CB53-50A8-B771-D625-3E1135AAA39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160024" y="3059637"/>
            <a:ext cx="324260" cy="6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EA6E931D-85AE-FD42-13CB-75C6B64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0D9D1-BD16-6594-C26E-865AE1A92709}"/>
              </a:ext>
            </a:extLst>
          </p:cNvPr>
          <p:cNvSpPr txBox="1"/>
          <p:nvPr/>
        </p:nvSpPr>
        <p:spPr>
          <a:xfrm>
            <a:off x="631593" y="527900"/>
            <a:ext cx="409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First Mover</a:t>
            </a:r>
            <a:r>
              <a:rPr lang="ko-KR" altLang="en-US" sz="2000" dirty="0"/>
              <a:t>의 </a:t>
            </a:r>
            <a:r>
              <a:rPr lang="en-US" altLang="ko-KR" sz="2000" dirty="0"/>
              <a:t>R&amp;D </a:t>
            </a:r>
            <a:r>
              <a:rPr lang="ko-KR" altLang="en-US" sz="2000" dirty="0"/>
              <a:t>주요 </a:t>
            </a:r>
            <a:r>
              <a:rPr lang="en-US" altLang="ko-KR" sz="2000" dirty="0"/>
              <a:t>Function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301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108B-5FF0-49EA-8EB8-8A4563A18DB5}"/>
              </a:ext>
            </a:extLst>
          </p:cNvPr>
          <p:cNvSpPr txBox="1"/>
          <p:nvPr/>
        </p:nvSpPr>
        <p:spPr>
          <a:xfrm>
            <a:off x="3234802" y="29122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급속한 변화의 속도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15F38-0FEB-4D61-B6D1-710B92C3CB86}"/>
              </a:ext>
            </a:extLst>
          </p:cNvPr>
          <p:cNvSpPr txBox="1"/>
          <p:nvPr/>
        </p:nvSpPr>
        <p:spPr>
          <a:xfrm>
            <a:off x="3354064" y="50018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고용문화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6E98-92BE-4073-A7E1-E07D3F2BA9B1}"/>
              </a:ext>
            </a:extLst>
          </p:cNvPr>
          <p:cNvSpPr txBox="1"/>
          <p:nvPr/>
        </p:nvSpPr>
        <p:spPr>
          <a:xfrm>
            <a:off x="3443382" y="32036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경쟁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8456-7DAF-44F3-8976-AC24075CED5D}"/>
              </a:ext>
            </a:extLst>
          </p:cNvPr>
          <p:cNvSpPr txBox="1"/>
          <p:nvPr/>
        </p:nvSpPr>
        <p:spPr>
          <a:xfrm>
            <a:off x="5914809" y="4561181"/>
            <a:ext cx="247856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관리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System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Sustainable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Accumulable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How vs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</a:t>
            </a:r>
            <a:r>
              <a:rPr lang="ko-KR" altLang="en-US" sz="1400" dirty="0"/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35-B4A4-487C-A830-34D8991AB492}"/>
              </a:ext>
            </a:extLst>
          </p:cNvPr>
          <p:cNvSpPr txBox="1"/>
          <p:nvPr/>
        </p:nvSpPr>
        <p:spPr>
          <a:xfrm>
            <a:off x="5903327" y="2769620"/>
            <a:ext cx="25713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68288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역할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기능의 재편</a:t>
            </a:r>
            <a:endParaRPr lang="en-US" altLang="ko-KR" sz="1400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Planning / Execution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Alive Plan(T/M/B-I)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Outsourcing, M&amp;A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5944-BFD7-47E8-96F4-DA76412FB28B}"/>
              </a:ext>
            </a:extLst>
          </p:cNvPr>
          <p:cNvSpPr txBox="1"/>
          <p:nvPr/>
        </p:nvSpPr>
        <p:spPr>
          <a:xfrm>
            <a:off x="987496" y="4168563"/>
            <a:ext cx="124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First Mover/</a:t>
            </a:r>
          </a:p>
          <a:p>
            <a:r>
              <a:rPr lang="en-US" altLang="ko-KR" sz="1400" dirty="0"/>
              <a:t>Fast Follower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90D-C24E-4654-9A24-B6686F69D44D}"/>
              </a:ext>
            </a:extLst>
          </p:cNvPr>
          <p:cNvSpPr txBox="1"/>
          <p:nvPr/>
        </p:nvSpPr>
        <p:spPr>
          <a:xfrm>
            <a:off x="3373232" y="52657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비즈니스 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70E09-AC80-4730-B5FE-1DD41048B3D1}"/>
              </a:ext>
            </a:extLst>
          </p:cNvPr>
          <p:cNvSpPr txBox="1"/>
          <p:nvPr/>
        </p:nvSpPr>
        <p:spPr>
          <a:xfrm>
            <a:off x="1021123" y="48062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D01E3-F998-468F-8AF1-6E3927076A79}"/>
              </a:ext>
            </a:extLst>
          </p:cNvPr>
          <p:cNvSpPr txBox="1"/>
          <p:nvPr/>
        </p:nvSpPr>
        <p:spPr>
          <a:xfrm>
            <a:off x="1021123" y="2606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언택트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134A8-A226-40D2-9C0F-25AA9890D16E}"/>
              </a:ext>
            </a:extLst>
          </p:cNvPr>
          <p:cNvSpPr txBox="1"/>
          <p:nvPr/>
        </p:nvSpPr>
        <p:spPr>
          <a:xfrm>
            <a:off x="992053" y="303876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AI, IOT, Big Data…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4DB5-32D0-46C7-B745-3601C0F8AB55}"/>
              </a:ext>
            </a:extLst>
          </p:cNvPr>
          <p:cNvSpPr txBox="1"/>
          <p:nvPr/>
        </p:nvSpPr>
        <p:spPr>
          <a:xfrm>
            <a:off x="1400873" y="1751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B920-A7A5-442E-BBF3-BC27AA1CA9B2}"/>
              </a:ext>
            </a:extLst>
          </p:cNvPr>
          <p:cNvSpPr txBox="1"/>
          <p:nvPr/>
        </p:nvSpPr>
        <p:spPr>
          <a:xfrm>
            <a:off x="3245522" y="1643539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연구기획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기술경영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변화의 실체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3B81-E9DD-43EA-A41F-02CDCCBD9F4A}"/>
              </a:ext>
            </a:extLst>
          </p:cNvPr>
          <p:cNvSpPr txBox="1"/>
          <p:nvPr/>
        </p:nvSpPr>
        <p:spPr>
          <a:xfrm>
            <a:off x="6172203" y="1633666"/>
            <a:ext cx="191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기술경영 분야에서의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대응 전략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고려사항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6EC5-C160-4FCD-BB1D-10079547A920}"/>
              </a:ext>
            </a:extLst>
          </p:cNvPr>
          <p:cNvSpPr txBox="1"/>
          <p:nvPr/>
        </p:nvSpPr>
        <p:spPr>
          <a:xfrm>
            <a:off x="9251703" y="163933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각 기업별 대응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(each by each)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2E2B3-8F7B-4FE5-85C5-EA3BE165CB63}"/>
              </a:ext>
            </a:extLst>
          </p:cNvPr>
          <p:cNvSpPr txBox="1"/>
          <p:nvPr/>
        </p:nvSpPr>
        <p:spPr>
          <a:xfrm>
            <a:off x="3387603" y="405050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불확실한 목표</a:t>
            </a:r>
            <a:endParaRPr lang="en-US" altLang="ko-KR" sz="1400" dirty="0"/>
          </a:p>
          <a:p>
            <a:pPr algn="ctr"/>
            <a:r>
              <a:rPr lang="en-US" altLang="ko-KR" sz="1400" dirty="0"/>
              <a:t>(VUCA)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B52D8-0C25-48AE-AFD4-86B6B9732594}"/>
              </a:ext>
            </a:extLst>
          </p:cNvPr>
          <p:cNvSpPr txBox="1"/>
          <p:nvPr/>
        </p:nvSpPr>
        <p:spPr>
          <a:xfrm>
            <a:off x="9747897" y="2849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Where?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4FE5-BC54-498A-A36A-04B83C5D4059}"/>
              </a:ext>
            </a:extLst>
          </p:cNvPr>
          <p:cNvSpPr txBox="1"/>
          <p:nvPr/>
        </p:nvSpPr>
        <p:spPr>
          <a:xfrm>
            <a:off x="9451245" y="393914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What &amp; Why?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0349C-2951-4881-8A21-6F74B3E0C09C}"/>
              </a:ext>
            </a:extLst>
          </p:cNvPr>
          <p:cNvSpPr txBox="1"/>
          <p:nvPr/>
        </p:nvSpPr>
        <p:spPr>
          <a:xfrm>
            <a:off x="9828367" y="529102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How?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33F605-9141-4439-8CFC-EC8D57FB15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146724" y="3156789"/>
            <a:ext cx="0" cy="78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D67D64-53D4-440B-936B-036A609B0EA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146724" y="4246923"/>
            <a:ext cx="0" cy="10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FE57C4-9EB0-4CB2-808F-A5424B57A049}"/>
              </a:ext>
            </a:extLst>
          </p:cNvPr>
          <p:cNvSpPr txBox="1"/>
          <p:nvPr/>
        </p:nvSpPr>
        <p:spPr>
          <a:xfrm>
            <a:off x="992053" y="374591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융합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DD1C5-DDB0-466E-B5F7-AC9E95BE926F}"/>
              </a:ext>
            </a:extLst>
          </p:cNvPr>
          <p:cNvSpPr txBox="1"/>
          <p:nvPr/>
        </p:nvSpPr>
        <p:spPr>
          <a:xfrm>
            <a:off x="1021123" y="526792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</a:t>
            </a:r>
            <a:r>
              <a:rPr lang="ko-KR" altLang="en-US" sz="1400" dirty="0"/>
              <a:t> 경제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FF58-3683-4C86-9195-4D187C64F546}"/>
              </a:ext>
            </a:extLst>
          </p:cNvPr>
          <p:cNvSpPr txBox="1"/>
          <p:nvPr/>
        </p:nvSpPr>
        <p:spPr>
          <a:xfrm>
            <a:off x="654242" y="521742"/>
            <a:ext cx="27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</a:t>
            </a:r>
            <a:r>
              <a:rPr lang="en-US" altLang="ko-KR" sz="2400" dirty="0"/>
              <a:t>OVERVIEW</a:t>
            </a:r>
            <a:endParaRPr lang="ko-KR" altLang="en-US" sz="2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F0287A-A2DD-425E-9716-5AF718C6C0E6}"/>
              </a:ext>
            </a:extLst>
          </p:cNvPr>
          <p:cNvSpPr/>
          <p:nvPr/>
        </p:nvSpPr>
        <p:spPr>
          <a:xfrm>
            <a:off x="744718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C3E98F-5ACE-4B1E-A42A-BA78713F188B}"/>
              </a:ext>
            </a:extLst>
          </p:cNvPr>
          <p:cNvSpPr/>
          <p:nvPr/>
        </p:nvSpPr>
        <p:spPr>
          <a:xfrm>
            <a:off x="3110572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FEFBBA-A688-40CF-9BF5-87ED88BBEA67}"/>
              </a:ext>
            </a:extLst>
          </p:cNvPr>
          <p:cNvSpPr/>
          <p:nvPr/>
        </p:nvSpPr>
        <p:spPr>
          <a:xfrm>
            <a:off x="5688530" y="2342276"/>
            <a:ext cx="2965274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9E6AB-2049-4977-AA60-8B6AC2A3D3E8}"/>
              </a:ext>
            </a:extLst>
          </p:cNvPr>
          <p:cNvSpPr txBox="1"/>
          <p:nvPr/>
        </p:nvSpPr>
        <p:spPr>
          <a:xfrm>
            <a:off x="1037176" y="3392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AR,</a:t>
            </a:r>
            <a:r>
              <a:rPr lang="ko-KR" altLang="en-US" sz="1400" dirty="0"/>
              <a:t> </a:t>
            </a:r>
            <a:r>
              <a:rPr lang="en-US" altLang="ko-KR" sz="1400" dirty="0"/>
              <a:t>VR,</a:t>
            </a:r>
            <a:r>
              <a:rPr lang="ko-KR" altLang="en-US" sz="1400" dirty="0"/>
              <a:t> </a:t>
            </a:r>
            <a:r>
              <a:rPr lang="en-US" altLang="ko-KR" sz="1400" dirty="0"/>
              <a:t>XR,….</a:t>
            </a:r>
            <a:endParaRPr lang="ko-KR" altLang="en-US" sz="1400" dirty="0"/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C6743DC-416D-46D0-87A8-42EDC2D906B9}"/>
              </a:ext>
            </a:extLst>
          </p:cNvPr>
          <p:cNvSpPr/>
          <p:nvPr/>
        </p:nvSpPr>
        <p:spPr>
          <a:xfrm>
            <a:off x="1037176" y="1508290"/>
            <a:ext cx="1347805" cy="719112"/>
          </a:xfrm>
          <a:prstGeom prst="cloudCallout">
            <a:avLst>
              <a:gd name="adj1" fmla="val 849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CC7CCB46-DE86-4509-A01F-BD30C818466F}"/>
              </a:ext>
            </a:extLst>
          </p:cNvPr>
          <p:cNvSpPr/>
          <p:nvPr/>
        </p:nvSpPr>
        <p:spPr>
          <a:xfrm>
            <a:off x="3223936" y="1480084"/>
            <a:ext cx="1884043" cy="742792"/>
          </a:xfrm>
          <a:prstGeom prst="wedgeEllipseCallout">
            <a:avLst>
              <a:gd name="adj1" fmla="val -2520"/>
              <a:gd name="adj2" fmla="val 67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AB09CA-96A3-4055-92E6-4242B4444873}"/>
              </a:ext>
            </a:extLst>
          </p:cNvPr>
          <p:cNvSpPr/>
          <p:nvPr/>
        </p:nvSpPr>
        <p:spPr>
          <a:xfrm>
            <a:off x="6096000" y="1536571"/>
            <a:ext cx="1992883" cy="658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FC213FAF-44F6-490D-B6FD-8C29C701F085}"/>
              </a:ext>
            </a:extLst>
          </p:cNvPr>
          <p:cNvSpPr/>
          <p:nvPr/>
        </p:nvSpPr>
        <p:spPr>
          <a:xfrm>
            <a:off x="9096212" y="1404594"/>
            <a:ext cx="2159392" cy="93768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D5239D-92FF-4945-8476-C31B45A5091F}"/>
              </a:ext>
            </a:extLst>
          </p:cNvPr>
          <p:cNvSpPr/>
          <p:nvPr/>
        </p:nvSpPr>
        <p:spPr>
          <a:xfrm>
            <a:off x="2700769" y="1697591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D04C03-306B-440F-9050-39D33646CA16}"/>
              </a:ext>
            </a:extLst>
          </p:cNvPr>
          <p:cNvSpPr/>
          <p:nvPr/>
        </p:nvSpPr>
        <p:spPr>
          <a:xfrm>
            <a:off x="5436238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74076F6-42F5-4C52-BEE1-19ED58CCEA0A}"/>
              </a:ext>
            </a:extLst>
          </p:cNvPr>
          <p:cNvSpPr/>
          <p:nvPr/>
        </p:nvSpPr>
        <p:spPr>
          <a:xfrm>
            <a:off x="8542850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63ABC14-CC93-46B6-A03C-F71B65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FDA2A-125C-46A3-AF33-D7549CA13A5B}"/>
              </a:ext>
            </a:extLst>
          </p:cNvPr>
          <p:cNvSpPr txBox="1"/>
          <p:nvPr/>
        </p:nvSpPr>
        <p:spPr>
          <a:xfrm>
            <a:off x="987496" y="5681401"/>
            <a:ext cx="14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Digital </a:t>
            </a:r>
          </a:p>
          <a:p>
            <a:pPr algn="ctr"/>
            <a:r>
              <a:rPr lang="en-US" altLang="ko-KR" sz="1400" dirty="0"/>
              <a:t>Transformation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7CB12-0871-8CC7-FE88-03A70BF76BDA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96330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50783-0393-4AD8-9EFC-43A79D5F6D55}"/>
              </a:ext>
            </a:extLst>
          </p:cNvPr>
          <p:cNvSpPr/>
          <p:nvPr/>
        </p:nvSpPr>
        <p:spPr>
          <a:xfrm>
            <a:off x="7798764" y="4542633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EE8FE-C922-4E9A-A492-859B53499E70}"/>
              </a:ext>
            </a:extLst>
          </p:cNvPr>
          <p:cNvSpPr/>
          <p:nvPr/>
        </p:nvSpPr>
        <p:spPr>
          <a:xfrm>
            <a:off x="7798764" y="2318996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CBDED416-FA12-4F3E-B40E-FD7827B4EC74}"/>
              </a:ext>
            </a:extLst>
          </p:cNvPr>
          <p:cNvSpPr/>
          <p:nvPr/>
        </p:nvSpPr>
        <p:spPr>
          <a:xfrm rot="10800000">
            <a:off x="3296149" y="1866513"/>
            <a:ext cx="4385596" cy="4394080"/>
          </a:xfrm>
          <a:prstGeom prst="trapezoid">
            <a:avLst>
              <a:gd name="adj" fmla="val 185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B09CBF3-2786-48FD-A388-D171A68237F6}"/>
              </a:ext>
            </a:extLst>
          </p:cNvPr>
          <p:cNvSpPr/>
          <p:nvPr/>
        </p:nvSpPr>
        <p:spPr>
          <a:xfrm>
            <a:off x="659257" y="1866513"/>
            <a:ext cx="3007792" cy="4394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375E-0C3D-415B-89EA-0883D1366B42}"/>
              </a:ext>
            </a:extLst>
          </p:cNvPr>
          <p:cNvSpPr txBox="1"/>
          <p:nvPr/>
        </p:nvSpPr>
        <p:spPr>
          <a:xfrm>
            <a:off x="5349025" y="1974688"/>
            <a:ext cx="1761201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대 스마트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</a:t>
            </a:r>
            <a:r>
              <a:rPr lang="ko-KR" altLang="en-US" sz="1600" dirty="0"/>
              <a:t>대 모바일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30</a:t>
            </a:r>
            <a:r>
              <a:rPr lang="ko-KR" altLang="en-US" sz="1600" dirty="0"/>
              <a:t>대 디지털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40</a:t>
            </a:r>
            <a:r>
              <a:rPr lang="ko-KR" altLang="en-US" sz="1600" dirty="0"/>
              <a:t>대 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5,60</a:t>
            </a:r>
            <a:r>
              <a:rPr lang="ko-KR" altLang="en-US" sz="1600" dirty="0"/>
              <a:t>대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8706-AC14-4578-A998-87079D0E1C14}"/>
              </a:ext>
            </a:extLst>
          </p:cNvPr>
          <p:cNvSpPr txBox="1"/>
          <p:nvPr/>
        </p:nvSpPr>
        <p:spPr>
          <a:xfrm>
            <a:off x="960660" y="5343368"/>
            <a:ext cx="23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‘70</a:t>
            </a:r>
            <a:r>
              <a:rPr lang="ko-KR" altLang="en-US" sz="1600" dirty="0"/>
              <a:t>년대 기업문화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장치산업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8034-1993-4710-9571-B17C9E8BC447}"/>
              </a:ext>
            </a:extLst>
          </p:cNvPr>
          <p:cNvSpPr txBox="1"/>
          <p:nvPr/>
        </p:nvSpPr>
        <p:spPr>
          <a:xfrm>
            <a:off x="1309067" y="3999042"/>
            <a:ext cx="155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평생직장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9C7DC-B125-4D08-8417-382F5688AA2F}"/>
              </a:ext>
            </a:extLst>
          </p:cNvPr>
          <p:cNvSpPr txBox="1"/>
          <p:nvPr/>
        </p:nvSpPr>
        <p:spPr>
          <a:xfrm>
            <a:off x="1405446" y="2611489"/>
            <a:ext cx="1278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/>
              <a:t>긱</a:t>
            </a:r>
            <a:r>
              <a:rPr lang="ko-KR" altLang="en-US" sz="1600" dirty="0"/>
              <a:t> 경제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B2A70-8302-4F41-959C-FC4DB7552511}"/>
              </a:ext>
            </a:extLst>
          </p:cNvPr>
          <p:cNvSpPr txBox="1"/>
          <p:nvPr/>
        </p:nvSpPr>
        <p:spPr>
          <a:xfrm>
            <a:off x="3990371" y="2462138"/>
            <a:ext cx="1761201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베이비붐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EC9CB-2B34-4DF0-8AB2-9C3670A8654C}"/>
              </a:ext>
            </a:extLst>
          </p:cNvPr>
          <p:cNvSpPr txBox="1"/>
          <p:nvPr/>
        </p:nvSpPr>
        <p:spPr>
          <a:xfrm>
            <a:off x="8034437" y="4902833"/>
            <a:ext cx="147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단순</a:t>
            </a:r>
            <a:r>
              <a:rPr lang="en-US" altLang="ko-KR" sz="1600" dirty="0"/>
              <a:t>, </a:t>
            </a:r>
            <a:r>
              <a:rPr lang="ko-KR" altLang="en-US" sz="1600" dirty="0"/>
              <a:t>안정</a:t>
            </a:r>
            <a:r>
              <a:rPr lang="en-US" altLang="ko-KR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6F76-F444-4CCA-B8A4-1CFF3439B4CB}"/>
              </a:ext>
            </a:extLst>
          </p:cNvPr>
          <p:cNvSpPr txBox="1"/>
          <p:nvPr/>
        </p:nvSpPr>
        <p:spPr>
          <a:xfrm>
            <a:off x="7666424" y="2723254"/>
            <a:ext cx="2068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 불명확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복잡</a:t>
            </a:r>
            <a:r>
              <a:rPr lang="en-US" altLang="ko-KR" sz="1600" dirty="0"/>
              <a:t>, </a:t>
            </a:r>
            <a:r>
              <a:rPr lang="ko-KR" altLang="en-US" sz="1600" dirty="0"/>
              <a:t>변화</a:t>
            </a:r>
            <a:r>
              <a:rPr lang="en-US" altLang="ko-KR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7A28-A2B9-4CC3-948F-9CCA6B650434}"/>
              </a:ext>
            </a:extLst>
          </p:cNvPr>
          <p:cNvSpPr txBox="1"/>
          <p:nvPr/>
        </p:nvSpPr>
        <p:spPr>
          <a:xfrm>
            <a:off x="9487255" y="5025943"/>
            <a:ext cx="165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Plan/Actual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A4CFD-791D-4B5C-9C38-C9F5A5B22DA3}"/>
              </a:ext>
            </a:extLst>
          </p:cNvPr>
          <p:cNvSpPr txBox="1"/>
          <p:nvPr/>
        </p:nvSpPr>
        <p:spPr>
          <a:xfrm>
            <a:off x="9671873" y="2724132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Alive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E036-192B-4508-92F2-B6115FB8F9AF}"/>
              </a:ext>
            </a:extLst>
          </p:cNvPr>
          <p:cNvSpPr txBox="1"/>
          <p:nvPr/>
        </p:nvSpPr>
        <p:spPr>
          <a:xfrm>
            <a:off x="9671873" y="2994718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Speed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EF6F-2B11-47C2-8A77-547A89468D1B}"/>
              </a:ext>
            </a:extLst>
          </p:cNvPr>
          <p:cNvSpPr txBox="1"/>
          <p:nvPr/>
        </p:nvSpPr>
        <p:spPr>
          <a:xfrm>
            <a:off x="8724839" y="5626587"/>
            <a:ext cx="159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How; </a:t>
            </a:r>
            <a:r>
              <a:rPr lang="ko-KR" altLang="en-US" sz="1600" dirty="0"/>
              <a:t>빨리빨리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860-93E2-4E43-B16A-CF2441FC922A}"/>
              </a:ext>
            </a:extLst>
          </p:cNvPr>
          <p:cNvSpPr txBox="1"/>
          <p:nvPr/>
        </p:nvSpPr>
        <p:spPr>
          <a:xfrm>
            <a:off x="8604518" y="3482591"/>
            <a:ext cx="192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Why &amp;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28B8C-410B-4125-A753-7E0B3F3E386D}"/>
              </a:ext>
            </a:extLst>
          </p:cNvPr>
          <p:cNvSpPr txBox="1"/>
          <p:nvPr/>
        </p:nvSpPr>
        <p:spPr>
          <a:xfrm>
            <a:off x="650395" y="511273"/>
            <a:ext cx="685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국내기업의 현재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압축성장의 그림자</a:t>
            </a:r>
            <a:r>
              <a:rPr lang="en-US" altLang="ko-KR" sz="1600" spc="-100" dirty="0"/>
              <a:t>)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ko-KR" altLang="en-US" dirty="0"/>
              <a:t>기업문화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endParaRPr lang="ko-KR" altLang="en-US" sz="2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6BF00B9-5CF1-4F68-8526-393D9079C412}"/>
              </a:ext>
            </a:extLst>
          </p:cNvPr>
          <p:cNvSpPr/>
          <p:nvPr/>
        </p:nvSpPr>
        <p:spPr>
          <a:xfrm>
            <a:off x="5410989" y="2309574"/>
            <a:ext cx="122547" cy="99924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B4B21-1C88-4A18-A152-99C9EFCCD75A}"/>
              </a:ext>
            </a:extLst>
          </p:cNvPr>
          <p:cNvSpPr txBox="1"/>
          <p:nvPr/>
        </p:nvSpPr>
        <p:spPr>
          <a:xfrm>
            <a:off x="1524079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기업문화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593DC-BD27-4C4C-95D2-23C2D8F882CE}"/>
              </a:ext>
            </a:extLst>
          </p:cNvPr>
          <p:cNvSpPr txBox="1"/>
          <p:nvPr/>
        </p:nvSpPr>
        <p:spPr>
          <a:xfrm>
            <a:off x="4647421" y="1428445"/>
            <a:ext cx="152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조직 구성원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33583-55A2-42DA-B8C0-88597AC67048}"/>
              </a:ext>
            </a:extLst>
          </p:cNvPr>
          <p:cNvSpPr txBox="1"/>
          <p:nvPr/>
        </p:nvSpPr>
        <p:spPr>
          <a:xfrm>
            <a:off x="8902251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업무 성격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AD59F8-319B-4481-A7FA-2072FE1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74DBF-F5A4-B8B8-800E-F5631C99117D}"/>
              </a:ext>
            </a:extLst>
          </p:cNvPr>
          <p:cNvSpPr txBox="1"/>
          <p:nvPr/>
        </p:nvSpPr>
        <p:spPr>
          <a:xfrm>
            <a:off x="7770980" y="4456086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내부목표 달성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CDF47-F609-9CFC-C3D2-D13C559D577F}"/>
              </a:ext>
            </a:extLst>
          </p:cNvPr>
          <p:cNvSpPr txBox="1"/>
          <p:nvPr/>
        </p:nvSpPr>
        <p:spPr>
          <a:xfrm>
            <a:off x="7770980" y="2185048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외부환경 대응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F900D1-EA67-6BDC-0E08-A63D8C7D5B8F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  <p:sp>
        <p:nvSpPr>
          <p:cNvPr id="17" name="실행 단추: 뒤로 또는 앞으로 이동 1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62A60CC-4251-8457-F6CC-A28EE58002EF}"/>
              </a:ext>
            </a:extLst>
          </p:cNvPr>
          <p:cNvSpPr/>
          <p:nvPr/>
        </p:nvSpPr>
        <p:spPr>
          <a:xfrm>
            <a:off x="11193525" y="371128"/>
            <a:ext cx="646541" cy="461665"/>
          </a:xfrm>
          <a:prstGeom prst="actionButtonBackPrevio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7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4392</TotalTime>
  <Words>1808</Words>
  <Application>Microsoft Office PowerPoint</Application>
  <PresentationFormat>와이드스크린</PresentationFormat>
  <Paragraphs>447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Sitka Display</vt:lpstr>
      <vt:lpstr>Wingdings</vt:lpstr>
      <vt:lpstr>Office 테마</vt:lpstr>
      <vt:lpstr>대전환 시기의 R&amp;D (III) ;             Intelligence &amp; Knowledge Mgmt.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대전환 시기의 R&amp;D (III) ;            First Mover의 R&amp;D / Case Study I</dc:title>
  <dc:creator>김 창범</dc:creator>
  <cp:lastModifiedBy>김 창범</cp:lastModifiedBy>
  <cp:revision>77</cp:revision>
  <cp:lastPrinted>2022-09-20T21:34:02Z</cp:lastPrinted>
  <dcterms:created xsi:type="dcterms:W3CDTF">2022-08-15T23:13:07Z</dcterms:created>
  <dcterms:modified xsi:type="dcterms:W3CDTF">2022-09-20T21:56:39Z</dcterms:modified>
</cp:coreProperties>
</file>