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3" r:id="rId7"/>
    <p:sldId id="278" r:id="rId8"/>
    <p:sldId id="277" r:id="rId9"/>
    <p:sldId id="270" r:id="rId10"/>
    <p:sldId id="271" r:id="rId11"/>
    <p:sldId id="272" r:id="rId12"/>
    <p:sldId id="274" r:id="rId13"/>
    <p:sldId id="275" r:id="rId14"/>
    <p:sldId id="276" r:id="rId15"/>
    <p:sldId id="265" r:id="rId16"/>
    <p:sldId id="262" r:id="rId17"/>
    <p:sldId id="263" r:id="rId18"/>
    <p:sldId id="264" r:id="rId19"/>
    <p:sldId id="257" r:id="rId20"/>
    <p:sldId id="260" r:id="rId21"/>
    <p:sldId id="259" r:id="rId22"/>
    <p:sldId id="261" r:id="rId23"/>
    <p:sldId id="25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5549-6C7D-CF12-9AF3-61355EEC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4404E3-9EC4-5B09-8E73-25ED835D8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D72B2-2D7F-94C0-8C5B-9DCDF821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C472-C29F-4E0B-859F-A3E0C4C2C52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6C89D-D065-706A-9277-7562D599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21BA9-BE8B-C017-FD56-74AFA0AD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3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3138B-9C92-7737-1F55-BC213459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884EA3-508C-08A3-7484-0B8A8003F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BB15B-1362-81A2-2B1F-1AE1883E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C472-C29F-4E0B-859F-A3E0C4C2C52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09AA8-339E-216B-BBEE-F060ACF8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B341-4E9C-4554-05D6-D0E76F88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9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A1400-AA07-8226-249A-8E578A485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1307B-6C76-E268-9FA9-C7F4DD10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C95F7-5670-ABE0-D42C-811D1D1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C472-C29F-4E0B-859F-A3E0C4C2C52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3040D-1951-E927-F2BB-4B72AD4E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4CEA0-DB86-DE28-0600-129F735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AC3E-4A69-16CC-1CB8-C79D73D4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28269-3FB4-605D-4262-9E3DA7F7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7CD62-135A-CA9B-938B-0DE73C5C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C472-C29F-4E0B-859F-A3E0C4C2C52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44EC0-7AD7-EFD7-C744-E0BB3FB5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BF7BC-5346-F55F-E7B4-1D2C992A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AC3A-EED8-C53E-7875-F756FD08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95D70-E5BB-747C-831A-80224864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1A4D4-9311-52E1-FF61-9D7259B9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C472-C29F-4E0B-859F-A3E0C4C2C52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1DE51-AB59-E1D1-FB42-D8BEBBDA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E52A7-50E2-48D7-F352-81723CD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58774-E275-EA00-C26C-097B9B09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17B4D-58A5-0FA5-CFA3-46BC128FE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8E40E-1B76-1547-DA10-6FE63428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BB69E-94FB-C7F3-274D-586BDE2F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C472-C29F-4E0B-859F-A3E0C4C2C52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B0660-4EA1-E948-1D8E-62D89074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A696E-DECB-A7AA-3D00-B0E0A348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2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9F7B7-E84A-6ABB-DD0A-760609A1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CEEFD-6F16-86AC-8C7E-933B7CC46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C9AD6-814F-4263-8288-FFD48B1D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6CB33-13A7-FE2A-8A31-AFCE504D4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7286C-E125-6F4D-05F4-BE169FA77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A5469D-C0EB-5177-11BA-D8E1E63D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C472-C29F-4E0B-859F-A3E0C4C2C52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75A88D-666B-7B28-0E85-2F4A4FA9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9B8AE6-5B2D-1918-A225-6A68E4A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7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64B17-BD28-5C53-2A5B-229CBCE7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068C4-229F-E295-0598-E2DBDD78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C472-C29F-4E0B-859F-A3E0C4C2C52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B176BA-3F96-BF8E-78B1-975F5A01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3C83DB-5179-9CE0-E927-6C961181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AE185-5E3A-7208-5A09-D163BB32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C472-C29F-4E0B-859F-A3E0C4C2C52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DE25D-6070-C4E4-7F6C-343806B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74FD-A3B2-DDEC-6FDF-9271613E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3BAF-D627-6354-121E-70061E6A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F6F99-5CB4-E91B-9C47-9F18B6A8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D2096-8DBE-8961-BE8A-260D73C9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CBFEE-45AD-5983-0719-CCBA9A1D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C472-C29F-4E0B-859F-A3E0C4C2C52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7B99C-FFC9-DDB6-F3DB-FE4013AF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6555D-65A4-DC29-B75D-56BE4723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8250D-EFB1-599F-E177-2AB7A97F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19581D-9F29-C23A-4DE5-F64AA50F3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89F99-4BD4-161E-C412-1B6D98AD4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0CEA2-CF0B-878A-4E85-64345ABE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C472-C29F-4E0B-859F-A3E0C4C2C52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414DD-3431-7E93-6EB2-16816F9F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7B4AA-98A8-3194-986C-FEC0B801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26A10A-346A-1BF0-4AE4-203CAB75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CE16-FDD1-F131-C938-888B7315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FEE31-C59E-4D85-DD30-24983B9B4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C472-C29F-4E0B-859F-A3E0C4C2C528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510EC-4ED9-972E-8FBB-A22C7270B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D697A-2CB2-B050-876E-5C828CC96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9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5B13-0A55-2C79-95E2-B6B9366E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720" y="1829373"/>
            <a:ext cx="9778738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/>
              <a:t>대전환 시기의 </a:t>
            </a:r>
            <a:r>
              <a:rPr lang="en-US" altLang="ko-KR" sz="4800" dirty="0"/>
              <a:t>R&amp;D (</a:t>
            </a:r>
            <a:r>
              <a:rPr lang="en-US" altLang="ko-KR" sz="4800" dirty="0">
                <a:latin typeface="Sitka Display" pitchFamily="2" charset="0"/>
              </a:rPr>
              <a:t>III</a:t>
            </a:r>
            <a:r>
              <a:rPr lang="en-US" altLang="ko-KR" sz="4800" dirty="0"/>
              <a:t>)</a:t>
            </a:r>
            <a:r>
              <a:rPr lang="ko-KR" altLang="en-US" sz="4800" dirty="0"/>
              <a:t> </a:t>
            </a:r>
            <a:r>
              <a:rPr lang="en-US" altLang="ko-KR" sz="4800" dirty="0"/>
              <a:t>;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3200" b="1" dirty="0"/>
              <a:t>Intelligence &amp; Knowledge Mgmt.</a:t>
            </a:r>
            <a:endParaRPr lang="ko-KR" altLang="en-US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5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421198-6C9A-80FD-BF0C-6B4E02263240}"/>
              </a:ext>
            </a:extLst>
          </p:cNvPr>
          <p:cNvSpPr/>
          <p:nvPr/>
        </p:nvSpPr>
        <p:spPr>
          <a:xfrm>
            <a:off x="1112367" y="1485401"/>
            <a:ext cx="10070980" cy="2566213"/>
          </a:xfrm>
          <a:prstGeom prst="roundRect">
            <a:avLst>
              <a:gd name="adj" fmla="val 89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F2BF2-B9F0-D25E-DFD2-D8787F7B2F3D}"/>
              </a:ext>
            </a:extLst>
          </p:cNvPr>
          <p:cNvSpPr txBox="1"/>
          <p:nvPr/>
        </p:nvSpPr>
        <p:spPr>
          <a:xfrm>
            <a:off x="650447" y="669305"/>
            <a:ext cx="5299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R&amp;D eco-System ; </a:t>
            </a:r>
            <a:r>
              <a:rPr lang="en-US" altLang="ko-KR" dirty="0"/>
              <a:t>as a Sustainable Object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98E83-F063-B13B-996D-EE04275D23F8}"/>
              </a:ext>
            </a:extLst>
          </p:cNvPr>
          <p:cNvSpPr txBox="1"/>
          <p:nvPr/>
        </p:nvSpPr>
        <p:spPr>
          <a:xfrm>
            <a:off x="2398378" y="1722559"/>
            <a:ext cx="1117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Intelligence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FB082-5340-B77C-C8DD-D3C479EBA5B3}"/>
              </a:ext>
            </a:extLst>
          </p:cNvPr>
          <p:cNvSpPr txBox="1"/>
          <p:nvPr/>
        </p:nvSpPr>
        <p:spPr>
          <a:xfrm>
            <a:off x="1587833" y="239816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CC039-3967-C302-B7E7-5567835BE1C5}"/>
              </a:ext>
            </a:extLst>
          </p:cNvPr>
          <p:cNvSpPr txBox="1"/>
          <p:nvPr/>
        </p:nvSpPr>
        <p:spPr>
          <a:xfrm>
            <a:off x="3032655" y="2398164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Plan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66750-779A-1DC2-480A-0DB97D809004}"/>
              </a:ext>
            </a:extLst>
          </p:cNvPr>
          <p:cNvSpPr txBox="1"/>
          <p:nvPr/>
        </p:nvSpPr>
        <p:spPr>
          <a:xfrm>
            <a:off x="8997493" y="1930435"/>
            <a:ext cx="1909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Repository(History, Knowledge, ..)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4B0E4-BA62-55D8-2C39-74EC31EBBF8E}"/>
              </a:ext>
            </a:extLst>
          </p:cNvPr>
          <p:cNvSpPr txBox="1"/>
          <p:nvPr/>
        </p:nvSpPr>
        <p:spPr>
          <a:xfrm>
            <a:off x="2025157" y="4193238"/>
            <a:ext cx="165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CEO, CTO, C-Level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A82EF-66F9-A252-EE2C-AAF34E91567B}"/>
              </a:ext>
            </a:extLst>
          </p:cNvPr>
          <p:cNvSpPr txBox="1"/>
          <p:nvPr/>
        </p:nvSpPr>
        <p:spPr>
          <a:xfrm>
            <a:off x="6809156" y="4193238"/>
            <a:ext cx="975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Employee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E265C-1F8B-486A-90D9-636E36C4866A}"/>
              </a:ext>
            </a:extLst>
          </p:cNvPr>
          <p:cNvSpPr txBox="1"/>
          <p:nvPr/>
        </p:nvSpPr>
        <p:spPr>
          <a:xfrm>
            <a:off x="3732347" y="4791939"/>
            <a:ext cx="2716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Board of Directors/Shareholder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03A8C-9261-69B2-52D8-A323A75FE62C}"/>
              </a:ext>
            </a:extLst>
          </p:cNvPr>
          <p:cNvSpPr txBox="1"/>
          <p:nvPr/>
        </p:nvSpPr>
        <p:spPr>
          <a:xfrm>
            <a:off x="9009831" y="2577597"/>
            <a:ext cx="18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Outsourcing Vendor List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856EE-1AAA-F451-5281-A16C0552362B}"/>
              </a:ext>
            </a:extLst>
          </p:cNvPr>
          <p:cNvSpPr txBox="1"/>
          <p:nvPr/>
        </p:nvSpPr>
        <p:spPr>
          <a:xfrm>
            <a:off x="5223464" y="2086756"/>
            <a:ext cx="258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Execution(Action Plan/Actual)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7AD05A-D20B-9623-8312-9EEB73A18DD3}"/>
              </a:ext>
            </a:extLst>
          </p:cNvPr>
          <p:cNvSpPr txBox="1"/>
          <p:nvPr/>
        </p:nvSpPr>
        <p:spPr>
          <a:xfrm>
            <a:off x="6404328" y="2391019"/>
            <a:ext cx="1318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Insourcing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C6E21-9BA5-6EB5-1170-9D73775217B2}"/>
              </a:ext>
            </a:extLst>
          </p:cNvPr>
          <p:cNvSpPr txBox="1"/>
          <p:nvPr/>
        </p:nvSpPr>
        <p:spPr>
          <a:xfrm>
            <a:off x="6404328" y="2728431"/>
            <a:ext cx="1472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Outsourcing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778E-3435-FA10-7558-ECBDC53E10BA}"/>
              </a:ext>
            </a:extLst>
          </p:cNvPr>
          <p:cNvSpPr txBox="1"/>
          <p:nvPr/>
        </p:nvSpPr>
        <p:spPr>
          <a:xfrm>
            <a:off x="5312896" y="257568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M&amp;A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1AD433-CEA8-D71B-5B1E-5010B962B660}"/>
              </a:ext>
            </a:extLst>
          </p:cNvPr>
          <p:cNvSpPr txBox="1"/>
          <p:nvPr/>
        </p:nvSpPr>
        <p:spPr>
          <a:xfrm>
            <a:off x="4359828" y="1568600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>
                    <a:lumMod val="75000"/>
                  </a:schemeClr>
                </a:solidFill>
              </a:rPr>
              <a:t>Policy, Process, Rule, Procedure</a:t>
            </a:r>
            <a:endParaRPr lang="ko-KR" altLang="en-US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19B1D-EBCF-B542-301B-3F104630D7F0}"/>
              </a:ext>
            </a:extLst>
          </p:cNvPr>
          <p:cNvSpPr txBox="1"/>
          <p:nvPr/>
        </p:nvSpPr>
        <p:spPr>
          <a:xfrm>
            <a:off x="2082696" y="3604611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Decision Making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20D8B6-8BE7-41DB-BFB9-294B76AC8031}"/>
              </a:ext>
            </a:extLst>
          </p:cNvPr>
          <p:cNvSpPr txBox="1"/>
          <p:nvPr/>
        </p:nvSpPr>
        <p:spPr>
          <a:xfrm>
            <a:off x="4116535" y="3432283"/>
            <a:ext cx="188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Evaluation &amp; Reward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65D89-DA23-1CE3-74C9-0481B7E58C07}"/>
              </a:ext>
            </a:extLst>
          </p:cNvPr>
          <p:cNvSpPr txBox="1"/>
          <p:nvPr/>
        </p:nvSpPr>
        <p:spPr>
          <a:xfrm>
            <a:off x="6449646" y="3588595"/>
            <a:ext cx="1682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Assign Role &amp; Job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6E4182E-45C1-5D14-C12B-34F2596D70CF}"/>
              </a:ext>
            </a:extLst>
          </p:cNvPr>
          <p:cNvSpPr/>
          <p:nvPr/>
        </p:nvSpPr>
        <p:spPr>
          <a:xfrm>
            <a:off x="1496362" y="2349180"/>
            <a:ext cx="2879825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D34C4CA-AF4A-34E6-42F5-8A9A07FAFE6C}"/>
              </a:ext>
            </a:extLst>
          </p:cNvPr>
          <p:cNvSpPr/>
          <p:nvPr/>
        </p:nvSpPr>
        <p:spPr>
          <a:xfrm>
            <a:off x="5060677" y="2040513"/>
            <a:ext cx="3252247" cy="1026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96AF481-7752-62BD-1FEE-0C6BBF38E417}"/>
              </a:ext>
            </a:extLst>
          </p:cNvPr>
          <p:cNvSpPr/>
          <p:nvPr/>
        </p:nvSpPr>
        <p:spPr>
          <a:xfrm>
            <a:off x="8918877" y="1823672"/>
            <a:ext cx="2073897" cy="1730238"/>
          </a:xfrm>
          <a:prstGeom prst="roundRect">
            <a:avLst>
              <a:gd name="adj" fmla="val 108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0DE4CB9-A819-1A85-EAFF-0132518C5551}"/>
              </a:ext>
            </a:extLst>
          </p:cNvPr>
          <p:cNvSpPr/>
          <p:nvPr/>
        </p:nvSpPr>
        <p:spPr>
          <a:xfrm>
            <a:off x="2337847" y="1704975"/>
            <a:ext cx="1291059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CD882646-4DD4-07B8-0E13-C0CE6562965D}"/>
              </a:ext>
            </a:extLst>
          </p:cNvPr>
          <p:cNvSpPr/>
          <p:nvPr/>
        </p:nvSpPr>
        <p:spPr>
          <a:xfrm>
            <a:off x="8433293" y="2464153"/>
            <a:ext cx="383398" cy="2279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2330AE5-6075-3EFF-4A50-0CC4DA1CE3C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36463" y="2552053"/>
            <a:ext cx="59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9ED3FD-56BF-37A3-C83D-C3BDE28F1B9D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4184573" y="2552053"/>
            <a:ext cx="876104" cy="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B2C87AC-915D-6975-38A6-DEB052F747C6}"/>
              </a:ext>
            </a:extLst>
          </p:cNvPr>
          <p:cNvSpPr/>
          <p:nvPr/>
        </p:nvSpPr>
        <p:spPr>
          <a:xfrm>
            <a:off x="2737318" y="2187406"/>
            <a:ext cx="458369" cy="11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F5C82D1-2614-A203-C690-6AE3C30D62F0}"/>
              </a:ext>
            </a:extLst>
          </p:cNvPr>
          <p:cNvCxnSpPr>
            <a:cxnSpLocks/>
            <a:stCxn id="23" idx="2"/>
            <a:endCxn id="22" idx="2"/>
          </p:cNvCxnSpPr>
          <p:nvPr/>
        </p:nvCxnSpPr>
        <p:spPr>
          <a:xfrm rot="5400000" flipH="1">
            <a:off x="4648887" y="1029072"/>
            <a:ext cx="325301" cy="3750526"/>
          </a:xfrm>
          <a:prstGeom prst="bentConnector3">
            <a:avLst>
              <a:gd name="adj1" fmla="val -7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3D45608-07B2-B45D-15BD-C38AD6AD160B}"/>
              </a:ext>
            </a:extLst>
          </p:cNvPr>
          <p:cNvCxnSpPr/>
          <p:nvPr/>
        </p:nvCxnSpPr>
        <p:spPr>
          <a:xfrm>
            <a:off x="9660511" y="3321176"/>
            <a:ext cx="520566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000C6EE-C8F1-DF9C-67C3-4D96B89739ED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090508" y="4501015"/>
            <a:ext cx="2206442" cy="29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9D7804D-7C54-BE14-9A0A-7A8B5030D496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H="1" flipV="1">
            <a:off x="2854134" y="4501015"/>
            <a:ext cx="2236374" cy="29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3EF5C08-7480-49FF-D4EF-9ED5B6E7E72B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flipH="1" flipV="1">
            <a:off x="2853901" y="3912388"/>
            <a:ext cx="233" cy="280850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7964E6B-45A2-2667-A778-3B59EC2D8FF1}"/>
              </a:ext>
            </a:extLst>
          </p:cNvPr>
          <p:cNvCxnSpPr>
            <a:stCxn id="9" idx="0"/>
            <a:endCxn id="19" idx="2"/>
          </p:cNvCxnSpPr>
          <p:nvPr/>
        </p:nvCxnSpPr>
        <p:spPr>
          <a:xfrm flipH="1" flipV="1">
            <a:off x="7290966" y="3896372"/>
            <a:ext cx="5984" cy="296866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A7FA45E-7293-59EE-F0C6-B643EA414211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flipH="1" flipV="1">
            <a:off x="5057498" y="3740060"/>
            <a:ext cx="33010" cy="1051879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35DE30E-09C1-3305-548E-830A534F8C4F}"/>
              </a:ext>
            </a:extLst>
          </p:cNvPr>
          <p:cNvSpPr/>
          <p:nvPr/>
        </p:nvSpPr>
        <p:spPr>
          <a:xfrm>
            <a:off x="823045" y="1447692"/>
            <a:ext cx="10684400" cy="5028522"/>
          </a:xfrm>
          <a:prstGeom prst="roundRect">
            <a:avLst>
              <a:gd name="adj" fmla="val 6656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8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C5DDC9-976C-85C7-D79C-B127A56B1B78}"/>
              </a:ext>
            </a:extLst>
          </p:cNvPr>
          <p:cNvSpPr txBox="1"/>
          <p:nvPr/>
        </p:nvSpPr>
        <p:spPr>
          <a:xfrm>
            <a:off x="650448" y="656271"/>
            <a:ext cx="3277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사례</a:t>
            </a:r>
            <a:r>
              <a:rPr lang="en-US" altLang="ko-KR" sz="2400" dirty="0"/>
              <a:t>; </a:t>
            </a:r>
            <a:r>
              <a:rPr lang="en-US" altLang="ko-KR" dirty="0"/>
              <a:t>Site Survey Check List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DCCCC-D728-ACD5-F884-D5359A7E9D72}"/>
              </a:ext>
            </a:extLst>
          </p:cNvPr>
          <p:cNvSpPr txBox="1"/>
          <p:nvPr/>
        </p:nvSpPr>
        <p:spPr>
          <a:xfrm>
            <a:off x="1574278" y="1455385"/>
            <a:ext cx="8787983" cy="4236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상황 </a:t>
            </a:r>
            <a:r>
              <a:rPr lang="en-US" altLang="ko-KR" sz="1600" dirty="0"/>
              <a:t>Story 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건설 석유화학 플랜트 견적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Community, Utility,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지반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Access Road, 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기업문화</a:t>
            </a:r>
            <a:r>
              <a:rPr lang="en-US" altLang="ko-KR" sz="1600" dirty="0"/>
              <a:t>, </a:t>
            </a:r>
            <a:r>
              <a:rPr lang="ko-KR" altLang="en-US" sz="1600" dirty="0"/>
              <a:t>평가 </a:t>
            </a:r>
            <a:r>
              <a:rPr lang="en-US" altLang="ko-KR" sz="1600" dirty="0"/>
              <a:t>(</a:t>
            </a:r>
            <a:r>
              <a:rPr lang="ko-KR" altLang="en-US" sz="1600" dirty="0"/>
              <a:t>동료평가</a:t>
            </a:r>
            <a:r>
              <a:rPr lang="en-US" altLang="ko-KR" sz="1600" dirty="0"/>
              <a:t>-&gt; </a:t>
            </a:r>
            <a:r>
              <a:rPr lang="ko-KR" altLang="en-US" sz="1600" dirty="0"/>
              <a:t>문제가 있어도 </a:t>
            </a:r>
            <a:r>
              <a:rPr lang="en-US" altLang="ko-KR" sz="1600" dirty="0"/>
              <a:t>&amp; </a:t>
            </a:r>
            <a:r>
              <a:rPr lang="ko-KR" altLang="en-US" sz="1600" dirty="0"/>
              <a:t>업무 관련자</a:t>
            </a:r>
            <a:r>
              <a:rPr lang="en-US" altLang="ko-KR" sz="1600" dirty="0"/>
              <a:t>, </a:t>
            </a:r>
            <a:r>
              <a:rPr lang="ko-KR" altLang="en-US" sz="1600" dirty="0"/>
              <a:t>특히 기본적인 </a:t>
            </a:r>
            <a:r>
              <a:rPr lang="en-US" altLang="ko-KR" sz="1600" dirty="0"/>
              <a:t>R&amp;R </a:t>
            </a:r>
            <a:r>
              <a:rPr lang="ko-KR" altLang="en-US" sz="1600" dirty="0"/>
              <a:t>체계 기본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연구원의 잦은 이동 </a:t>
            </a:r>
            <a:r>
              <a:rPr lang="en-US" altLang="ko-KR" sz="1400" dirty="0"/>
              <a:t>; </a:t>
            </a:r>
            <a:r>
              <a:rPr lang="ko-KR" altLang="en-US" sz="1400" dirty="0"/>
              <a:t>조직관리 변화 </a:t>
            </a:r>
            <a:r>
              <a:rPr lang="en-US" altLang="ko-KR" sz="1400" dirty="0"/>
              <a:t>; </a:t>
            </a:r>
            <a:r>
              <a:rPr lang="ko-KR" altLang="en-US" sz="1400" dirty="0"/>
              <a:t>외국인 고용 가능한지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예이그의</a:t>
            </a:r>
            <a:r>
              <a:rPr lang="ko-KR" altLang="en-US" sz="1400" dirty="0"/>
              <a:t> 외침</a:t>
            </a:r>
            <a:r>
              <a:rPr lang="en-US" altLang="ko-KR" sz="1400" dirty="0"/>
              <a:t>, </a:t>
            </a:r>
            <a:r>
              <a:rPr lang="ko-KR" altLang="en-US" sz="1400" dirty="0"/>
              <a:t>업무의 객체화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Open R&amp;D </a:t>
            </a:r>
            <a:r>
              <a:rPr lang="ko-KR" altLang="en-US" sz="1400" dirty="0"/>
              <a:t>확대 </a:t>
            </a:r>
            <a:r>
              <a:rPr lang="en-US" altLang="ko-KR" sz="1400" dirty="0"/>
              <a:t>;</a:t>
            </a:r>
            <a:r>
              <a:rPr lang="ko-KR" altLang="en-US" sz="1400" dirty="0"/>
              <a:t>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관리방법의 다양화 </a:t>
            </a:r>
            <a:r>
              <a:rPr lang="en-US" altLang="ko-KR" sz="1400" dirty="0"/>
              <a:t>, </a:t>
            </a:r>
            <a:r>
              <a:rPr lang="ko-KR" altLang="en-US" sz="1400" dirty="0"/>
              <a:t>전문성 다양화</a:t>
            </a:r>
            <a:r>
              <a:rPr lang="en-US" altLang="ko-KR" sz="1400" dirty="0"/>
              <a:t>, CTO</a:t>
            </a:r>
            <a:r>
              <a:rPr lang="ko-KR" altLang="en-US" sz="1400" dirty="0"/>
              <a:t>의 역할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연구기획</a:t>
            </a:r>
            <a:r>
              <a:rPr lang="en-US" altLang="ko-KR" sz="1600" dirty="0"/>
              <a:t>, </a:t>
            </a:r>
            <a:r>
              <a:rPr lang="ko-KR" altLang="en-US" sz="1600" dirty="0"/>
              <a:t>기술경영</a:t>
            </a:r>
            <a:r>
              <a:rPr lang="en-US" altLang="ko-KR" sz="16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각 기업별로 기획은 어떤 역할을 해야 하는지 정의하고 지속적으로 발전시키기</a:t>
            </a:r>
            <a:r>
              <a:rPr lang="en-US" altLang="ko-KR" sz="1400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</a:t>
            </a:r>
            <a:r>
              <a:rPr lang="en-US" altLang="ko-KR" sz="1400" dirty="0"/>
              <a:t> -&gt; </a:t>
            </a:r>
            <a:r>
              <a:rPr lang="ko-KR" altLang="en-US" sz="1400" dirty="0"/>
              <a:t>제대로 된 활동은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중</a:t>
            </a:r>
            <a:r>
              <a:rPr lang="en-US" altLang="ko-KR" sz="1400" dirty="0"/>
              <a:t>.</a:t>
            </a:r>
            <a:r>
              <a:rPr lang="ko-KR" altLang="en-US" sz="1400" dirty="0"/>
              <a:t>장기 기술전략 관리</a:t>
            </a:r>
            <a:r>
              <a:rPr lang="en-US" altLang="ko-KR" sz="1400" dirty="0"/>
              <a:t>  -&gt; Live </a:t>
            </a:r>
            <a:r>
              <a:rPr lang="ko-KR" altLang="en-US" sz="1400" dirty="0"/>
              <a:t>전략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1942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89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32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93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8C9B4-BE34-2344-7DFD-F73651090B9A}"/>
              </a:ext>
            </a:extLst>
          </p:cNvPr>
          <p:cNvSpPr txBox="1"/>
          <p:nvPr/>
        </p:nvSpPr>
        <p:spPr>
          <a:xfrm>
            <a:off x="424205" y="2620658"/>
            <a:ext cx="875808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Gathering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1A51A-8753-A486-5E0D-57C5A346BD7F}"/>
              </a:ext>
            </a:extLst>
          </p:cNvPr>
          <p:cNvSpPr txBox="1"/>
          <p:nvPr/>
        </p:nvSpPr>
        <p:spPr>
          <a:xfrm>
            <a:off x="1932539" y="2620657"/>
            <a:ext cx="87003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Screening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FDED1-6F08-5119-FEBF-CCE7EEDAB49F}"/>
              </a:ext>
            </a:extLst>
          </p:cNvPr>
          <p:cNvSpPr txBox="1"/>
          <p:nvPr/>
        </p:nvSpPr>
        <p:spPr>
          <a:xfrm>
            <a:off x="6756721" y="2796989"/>
            <a:ext cx="929668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Reviewing,</a:t>
            </a:r>
          </a:p>
          <a:p>
            <a:pPr algn="ctr"/>
            <a:r>
              <a:rPr lang="en-US" altLang="ko-KR" sz="1400" dirty="0"/>
              <a:t>Reporting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58790-ADD7-7559-845C-115D8DC16DC6}"/>
              </a:ext>
            </a:extLst>
          </p:cNvPr>
          <p:cNvSpPr txBox="1"/>
          <p:nvPr/>
        </p:nvSpPr>
        <p:spPr>
          <a:xfrm>
            <a:off x="8812545" y="4499859"/>
            <a:ext cx="103995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Project Plan</a:t>
            </a:r>
          </a:p>
          <a:p>
            <a:pPr algn="ctr"/>
            <a:r>
              <a:rPr lang="en-US" altLang="ko-KR" sz="1400" dirty="0"/>
              <a:t>(X&amp;D)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14A2-4190-81DC-FAD9-7F0DE8C4AA8F}"/>
              </a:ext>
            </a:extLst>
          </p:cNvPr>
          <p:cNvSpPr txBox="1"/>
          <p:nvPr/>
        </p:nvSpPr>
        <p:spPr>
          <a:xfrm>
            <a:off x="8907353" y="5502473"/>
            <a:ext cx="851891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Executing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B0EC6-0F5F-7735-EF34-1594CFA7C2C3}"/>
              </a:ext>
            </a:extLst>
          </p:cNvPr>
          <p:cNvSpPr txBox="1"/>
          <p:nvPr/>
        </p:nvSpPr>
        <p:spPr>
          <a:xfrm>
            <a:off x="1223102" y="1346032"/>
            <a:ext cx="66100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Raw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A2417-DCB0-164E-4A0F-99C4BDC90F12}"/>
              </a:ext>
            </a:extLst>
          </p:cNvPr>
          <p:cNvSpPr txBox="1"/>
          <p:nvPr/>
        </p:nvSpPr>
        <p:spPr>
          <a:xfrm>
            <a:off x="5023136" y="2498293"/>
            <a:ext cx="1005779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C8984-912D-FD03-7A68-155B383BF5D7}"/>
              </a:ext>
            </a:extLst>
          </p:cNvPr>
          <p:cNvSpPr txBox="1"/>
          <p:nvPr/>
        </p:nvSpPr>
        <p:spPr>
          <a:xfrm>
            <a:off x="8886754" y="3258934"/>
            <a:ext cx="77802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en-US" altLang="ko-KR" sz="1400" dirty="0"/>
              <a:t>Pools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3ECC5-988D-3772-91B2-A1E7A7C21CEE}"/>
              </a:ext>
            </a:extLst>
          </p:cNvPr>
          <p:cNvSpPr txBox="1"/>
          <p:nvPr/>
        </p:nvSpPr>
        <p:spPr>
          <a:xfrm>
            <a:off x="3430155" y="2620657"/>
            <a:ext cx="110035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Categorizing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BC935-0B96-6C14-FF43-5429C9517939}"/>
              </a:ext>
            </a:extLst>
          </p:cNvPr>
          <p:cNvSpPr txBox="1"/>
          <p:nvPr/>
        </p:nvSpPr>
        <p:spPr>
          <a:xfrm>
            <a:off x="6833894" y="3722445"/>
            <a:ext cx="76199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Decision</a:t>
            </a:r>
          </a:p>
          <a:p>
            <a:pPr algn="ctr"/>
            <a:r>
              <a:rPr lang="en-US" altLang="ko-KR" sz="1400" dirty="0"/>
              <a:t>Making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47C0C2-61C9-697E-1491-EAE893D0FF00}"/>
              </a:ext>
            </a:extLst>
          </p:cNvPr>
          <p:cNvSpPr txBox="1"/>
          <p:nvPr/>
        </p:nvSpPr>
        <p:spPr>
          <a:xfrm>
            <a:off x="2635596" y="1364701"/>
            <a:ext cx="865677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Scrn’d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FE793-57EC-D30C-0EA5-820A26F14DC0}"/>
              </a:ext>
            </a:extLst>
          </p:cNvPr>
          <p:cNvSpPr txBox="1"/>
          <p:nvPr/>
        </p:nvSpPr>
        <p:spPr>
          <a:xfrm>
            <a:off x="10805231" y="5056311"/>
            <a:ext cx="84092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R&amp;D</a:t>
            </a:r>
          </a:p>
          <a:p>
            <a:pPr algn="ctr"/>
            <a:r>
              <a:rPr lang="en-US" altLang="ko-KR" sz="1400" dirty="0"/>
              <a:t>Inventory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8666B-93F5-7AFC-3F2A-6ABF635EF8E8}"/>
              </a:ext>
            </a:extLst>
          </p:cNvPr>
          <p:cNvSpPr txBox="1"/>
          <p:nvPr/>
        </p:nvSpPr>
        <p:spPr>
          <a:xfrm>
            <a:off x="5012440" y="1509480"/>
            <a:ext cx="107201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en-US" altLang="ko-KR" sz="1400" dirty="0"/>
              <a:t>Vendor DB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D490C-2B8F-76ED-7446-CD344858BE31}"/>
              </a:ext>
            </a:extLst>
          </p:cNvPr>
          <p:cNvSpPr txBox="1"/>
          <p:nvPr/>
        </p:nvSpPr>
        <p:spPr>
          <a:xfrm>
            <a:off x="10472530" y="5870120"/>
            <a:ext cx="1421470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Commercializing</a:t>
            </a:r>
            <a:endParaRPr lang="ko-KR" altLang="en-US" sz="1400" dirty="0"/>
          </a:p>
        </p:txBody>
      </p:sp>
      <p:pic>
        <p:nvPicPr>
          <p:cNvPr id="18" name="그래픽 17" descr="배지 1 윤곽선">
            <a:extLst>
              <a:ext uri="{FF2B5EF4-FFF2-40B4-BE49-F238E27FC236}">
                <a16:creationId xmlns:a16="http://schemas.microsoft.com/office/drawing/2014/main" id="{CADF0922-4BAF-865D-66B9-53A5F18F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20" y="2451247"/>
            <a:ext cx="239058" cy="239058"/>
          </a:xfrm>
          <a:prstGeom prst="rect">
            <a:avLst/>
          </a:prstGeom>
        </p:spPr>
      </p:pic>
      <p:pic>
        <p:nvPicPr>
          <p:cNvPr id="22" name="그래픽 21" descr="배지 윤곽선">
            <a:extLst>
              <a:ext uri="{FF2B5EF4-FFF2-40B4-BE49-F238E27FC236}">
                <a16:creationId xmlns:a16="http://schemas.microsoft.com/office/drawing/2014/main" id="{718CC33D-51F3-6AF3-ACC0-5F0824BCA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0049" y="2449964"/>
            <a:ext cx="239058" cy="239058"/>
          </a:xfrm>
          <a:prstGeom prst="rect">
            <a:avLst/>
          </a:prstGeom>
        </p:spPr>
      </p:pic>
      <p:pic>
        <p:nvPicPr>
          <p:cNvPr id="24" name="그래픽 23" descr="배지 3 윤곽선">
            <a:extLst>
              <a:ext uri="{FF2B5EF4-FFF2-40B4-BE49-F238E27FC236}">
                <a16:creationId xmlns:a16="http://schemas.microsoft.com/office/drawing/2014/main" id="{16DE2A24-489F-8785-87C7-CC358B6F8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9722" y="2449964"/>
            <a:ext cx="239058" cy="239058"/>
          </a:xfrm>
          <a:prstGeom prst="rect">
            <a:avLst/>
          </a:prstGeom>
        </p:spPr>
      </p:pic>
      <p:pic>
        <p:nvPicPr>
          <p:cNvPr id="26" name="그래픽 25" descr="배지 4 윤곽선">
            <a:extLst>
              <a:ext uri="{FF2B5EF4-FFF2-40B4-BE49-F238E27FC236}">
                <a16:creationId xmlns:a16="http://schemas.microsoft.com/office/drawing/2014/main" id="{9A47629C-7E27-AF77-C0D6-FF458B9A5A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9922" y="2623462"/>
            <a:ext cx="239058" cy="239058"/>
          </a:xfrm>
          <a:prstGeom prst="rect">
            <a:avLst/>
          </a:prstGeom>
        </p:spPr>
      </p:pic>
      <p:pic>
        <p:nvPicPr>
          <p:cNvPr id="28" name="그래픽 27" descr="배지 5 윤곽선">
            <a:extLst>
              <a:ext uri="{FF2B5EF4-FFF2-40B4-BE49-F238E27FC236}">
                <a16:creationId xmlns:a16="http://schemas.microsoft.com/office/drawing/2014/main" id="{F9A249DE-1513-D24D-4CB4-AE8409A1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8009" y="3545855"/>
            <a:ext cx="239058" cy="239058"/>
          </a:xfrm>
          <a:prstGeom prst="rect">
            <a:avLst/>
          </a:prstGeom>
        </p:spPr>
      </p:pic>
      <p:pic>
        <p:nvPicPr>
          <p:cNvPr id="30" name="그래픽 29" descr="배지 6 윤곽선">
            <a:extLst>
              <a:ext uri="{FF2B5EF4-FFF2-40B4-BE49-F238E27FC236}">
                <a16:creationId xmlns:a16="http://schemas.microsoft.com/office/drawing/2014/main" id="{CDF1AB0C-48FC-D532-FED3-AF6A347222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78083" y="5339799"/>
            <a:ext cx="239058" cy="239058"/>
          </a:xfrm>
          <a:prstGeom prst="rect">
            <a:avLst/>
          </a:prstGeom>
        </p:spPr>
      </p:pic>
      <p:pic>
        <p:nvPicPr>
          <p:cNvPr id="32" name="그래픽 31" descr="배지 7 윤곽선">
            <a:extLst>
              <a:ext uri="{FF2B5EF4-FFF2-40B4-BE49-F238E27FC236}">
                <a16:creationId xmlns:a16="http://schemas.microsoft.com/office/drawing/2014/main" id="{69EFAC2B-B4DE-DF6D-A209-3546F09E6D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72530" y="5707446"/>
            <a:ext cx="239058" cy="239058"/>
          </a:xfrm>
          <a:prstGeom prst="rect">
            <a:avLst/>
          </a:prstGeom>
        </p:spPr>
      </p:pic>
      <p:pic>
        <p:nvPicPr>
          <p:cNvPr id="38" name="그래픽 37" descr="배지 1 단색으로 채워진">
            <a:extLst>
              <a:ext uri="{FF2B5EF4-FFF2-40B4-BE49-F238E27FC236}">
                <a16:creationId xmlns:a16="http://schemas.microsoft.com/office/drawing/2014/main" id="{AFEDA38D-839F-6E27-53F2-5FAFE0546B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45592" y="1185841"/>
            <a:ext cx="239058" cy="239058"/>
          </a:xfrm>
          <a:prstGeom prst="rect">
            <a:avLst/>
          </a:prstGeom>
        </p:spPr>
      </p:pic>
      <p:pic>
        <p:nvPicPr>
          <p:cNvPr id="40" name="그래픽 39" descr="배지 단색으로 채워진">
            <a:extLst>
              <a:ext uri="{FF2B5EF4-FFF2-40B4-BE49-F238E27FC236}">
                <a16:creationId xmlns:a16="http://schemas.microsoft.com/office/drawing/2014/main" id="{4201CDB9-FD01-11F8-81E4-E7FDD41A4E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23022" y="1185841"/>
            <a:ext cx="239058" cy="239058"/>
          </a:xfrm>
          <a:prstGeom prst="rect">
            <a:avLst/>
          </a:prstGeom>
        </p:spPr>
      </p:pic>
      <p:pic>
        <p:nvPicPr>
          <p:cNvPr id="42" name="그래픽 41" descr="배지 3 단색으로 채워진">
            <a:extLst>
              <a:ext uri="{FF2B5EF4-FFF2-40B4-BE49-F238E27FC236}">
                <a16:creationId xmlns:a16="http://schemas.microsoft.com/office/drawing/2014/main" id="{0F2D2594-7533-9D66-0189-1942F505D4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57149" y="2184434"/>
            <a:ext cx="239058" cy="239058"/>
          </a:xfrm>
          <a:prstGeom prst="rect">
            <a:avLst/>
          </a:prstGeom>
        </p:spPr>
      </p:pic>
      <p:pic>
        <p:nvPicPr>
          <p:cNvPr id="44" name="그래픽 43" descr="배지 4 단색으로 채워진">
            <a:extLst>
              <a:ext uri="{FF2B5EF4-FFF2-40B4-BE49-F238E27FC236}">
                <a16:creationId xmlns:a16="http://schemas.microsoft.com/office/drawing/2014/main" id="{8412023C-59E3-6DD4-3C76-ECBF50F202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09879" y="1180324"/>
            <a:ext cx="239058" cy="239058"/>
          </a:xfrm>
          <a:prstGeom prst="rect">
            <a:avLst/>
          </a:prstGeom>
        </p:spPr>
      </p:pic>
      <p:pic>
        <p:nvPicPr>
          <p:cNvPr id="46" name="그래픽 45" descr="배지 5 단색으로 채워진">
            <a:extLst>
              <a:ext uri="{FF2B5EF4-FFF2-40B4-BE49-F238E27FC236}">
                <a16:creationId xmlns:a16="http://schemas.microsoft.com/office/drawing/2014/main" id="{249FCCE5-D07B-A75F-C0EA-324D3A1CA23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73487" y="2916243"/>
            <a:ext cx="239058" cy="239058"/>
          </a:xfrm>
          <a:prstGeom prst="rect">
            <a:avLst/>
          </a:prstGeom>
        </p:spPr>
      </p:pic>
      <p:pic>
        <p:nvPicPr>
          <p:cNvPr id="48" name="그래픽 47" descr="배지 6 단색으로 채워진">
            <a:extLst>
              <a:ext uri="{FF2B5EF4-FFF2-40B4-BE49-F238E27FC236}">
                <a16:creationId xmlns:a16="http://schemas.microsoft.com/office/drawing/2014/main" id="{53FADEE0-5273-0408-F482-BD73BA4AA45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762056" y="4332838"/>
            <a:ext cx="239058" cy="239058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70E3014-692F-39EA-B501-6B93A4E5D3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300013" y="2764731"/>
            <a:ext cx="632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D45F56-F416-253A-AAAA-B9AE6B9F59C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2802576" y="2764731"/>
            <a:ext cx="62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750B9E7-4FBF-6D14-2FA2-30FDEA0CC22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7214891" y="3300579"/>
            <a:ext cx="6664" cy="42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023946-9369-30B9-AE5A-D1CEBF647194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7595888" y="3520544"/>
            <a:ext cx="1290866" cy="4635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4CBD29-B3A6-AC70-53F3-0B4084D6CE55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7595888" y="3984055"/>
            <a:ext cx="1216657" cy="7675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63FE3D-B849-147D-DCDC-A9871F2ADDB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332523" y="5003449"/>
            <a:ext cx="776" cy="49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84DD8-1C4B-71FE-9D6D-ABE280840C8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9759244" y="5646547"/>
            <a:ext cx="713286" cy="36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3306E6-4604-E4BC-4564-5AA83C144A11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759244" y="5317921"/>
            <a:ext cx="1045987" cy="32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래픽 38" descr="배지 7 단색으로 채워진">
            <a:extLst>
              <a:ext uri="{FF2B5EF4-FFF2-40B4-BE49-F238E27FC236}">
                <a16:creationId xmlns:a16="http://schemas.microsoft.com/office/drawing/2014/main" id="{9D426FA4-D10D-2AFE-28A0-FC45AA2232C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764973" y="5067587"/>
            <a:ext cx="239058" cy="239058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940EFC-A766-C6AC-9ED1-AC5EEF1B51D3}"/>
              </a:ext>
            </a:extLst>
          </p:cNvPr>
          <p:cNvSpPr/>
          <p:nvPr/>
        </p:nvSpPr>
        <p:spPr>
          <a:xfrm>
            <a:off x="8597251" y="4205733"/>
            <a:ext cx="1356849" cy="1855701"/>
          </a:xfrm>
          <a:prstGeom prst="roundRect">
            <a:avLst>
              <a:gd name="adj" fmla="val 97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B4DBEDF-D354-C469-4DAD-8BB985C07E4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1553605" y="1849622"/>
            <a:ext cx="12256" cy="91510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11DA8B-FCFD-9807-E682-28FCC1B532F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059919" y="1868291"/>
            <a:ext cx="8516" cy="8964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DEE9A88-01CD-598E-0209-C4C2D110A8D8}"/>
              </a:ext>
            </a:extLst>
          </p:cNvPr>
          <p:cNvSpPr txBox="1"/>
          <p:nvPr/>
        </p:nvSpPr>
        <p:spPr>
          <a:xfrm>
            <a:off x="8627419" y="2084736"/>
            <a:ext cx="1296693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Strategy &amp; </a:t>
            </a:r>
          </a:p>
          <a:p>
            <a:pPr algn="ctr"/>
            <a:r>
              <a:rPr lang="en-US" altLang="ko-KR" sz="1400" dirty="0"/>
              <a:t>Policy Portfolio</a:t>
            </a:r>
            <a:endParaRPr lang="ko-KR" altLang="en-US" sz="14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82A5923-01F9-6479-3F9C-4F2A3A08C534}"/>
              </a:ext>
            </a:extLst>
          </p:cNvPr>
          <p:cNvCxnSpPr>
            <a:stCxn id="89" idx="2"/>
            <a:endCxn id="11" idx="0"/>
          </p:cNvCxnSpPr>
          <p:nvPr/>
        </p:nvCxnSpPr>
        <p:spPr>
          <a:xfrm>
            <a:off x="9275766" y="2588326"/>
            <a:ext cx="0" cy="67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E5259C9-1752-E944-F75C-99555F2C2662}"/>
              </a:ext>
            </a:extLst>
          </p:cNvPr>
          <p:cNvCxnSpPr>
            <a:stCxn id="13" idx="3"/>
            <a:endCxn id="89" idx="1"/>
          </p:cNvCxnSpPr>
          <p:nvPr/>
        </p:nvCxnSpPr>
        <p:spPr>
          <a:xfrm flipV="1">
            <a:off x="7595888" y="2336531"/>
            <a:ext cx="1031531" cy="16475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530B13A-EE2C-6A5B-FE34-CD037193BA9F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 flipH="1">
            <a:off x="9275676" y="3782154"/>
            <a:ext cx="90" cy="42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0C01F0-E3F9-A9DB-1DDB-00A4787FFDFA}"/>
              </a:ext>
            </a:extLst>
          </p:cNvPr>
          <p:cNvSpPr txBox="1"/>
          <p:nvPr/>
        </p:nvSpPr>
        <p:spPr>
          <a:xfrm>
            <a:off x="304390" y="3547240"/>
            <a:ext cx="994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</a:t>
            </a:r>
            <a:r>
              <a:rPr lang="ko-KR" altLang="en-US" sz="1400" dirty="0"/>
              <a:t> </a:t>
            </a:r>
            <a:r>
              <a:rPr lang="en-US" altLang="ko-KR" sz="1400" dirty="0"/>
              <a:t>Word</a:t>
            </a:r>
          </a:p>
          <a:p>
            <a:r>
              <a:rPr lang="en-US" altLang="ko-KR" sz="1400" dirty="0"/>
              <a:t>by Source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86CB53-50A8-B771-D625-3E1135AAA39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801802" y="2908805"/>
            <a:ext cx="60307" cy="6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3123BD-C426-6833-E9BD-958AAE64E0BE}"/>
              </a:ext>
            </a:extLst>
          </p:cNvPr>
          <p:cNvSpPr txBox="1"/>
          <p:nvPr/>
        </p:nvSpPr>
        <p:spPr>
          <a:xfrm>
            <a:off x="2465481" y="3348895"/>
            <a:ext cx="876000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Reporting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F16982-AD3F-7447-12F6-1D8A2B044D15}"/>
              </a:ext>
            </a:extLst>
          </p:cNvPr>
          <p:cNvSpPr txBox="1"/>
          <p:nvPr/>
        </p:nvSpPr>
        <p:spPr>
          <a:xfrm>
            <a:off x="5088212" y="3240463"/>
            <a:ext cx="790848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ko-KR" altLang="en-US" sz="1400" dirty="0"/>
              <a:t>동향보고</a:t>
            </a:r>
            <a:endParaRPr lang="en-US" altLang="ko-KR" sz="1400" dirty="0"/>
          </a:p>
          <a:p>
            <a:pPr algn="ctr"/>
            <a:r>
              <a:rPr lang="en-US" altLang="ko-KR" sz="1400" dirty="0"/>
              <a:t>DB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C90090-9C7C-2582-26A9-3A01F1EDC0CA}"/>
              </a:ext>
            </a:extLst>
          </p:cNvPr>
          <p:cNvSpPr txBox="1"/>
          <p:nvPr/>
        </p:nvSpPr>
        <p:spPr>
          <a:xfrm>
            <a:off x="6884928" y="5517590"/>
            <a:ext cx="876000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Reporting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2B8EB4-8B7B-D7D0-8F12-EF0D1CB4EA88}"/>
              </a:ext>
            </a:extLst>
          </p:cNvPr>
          <p:cNvSpPr txBox="1"/>
          <p:nvPr/>
        </p:nvSpPr>
        <p:spPr>
          <a:xfrm>
            <a:off x="5047335" y="3922750"/>
            <a:ext cx="872602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Issue/Risk</a:t>
            </a:r>
          </a:p>
          <a:p>
            <a:pPr algn="ctr"/>
            <a:r>
              <a:rPr lang="en-US" altLang="ko-KR" sz="1400" dirty="0"/>
              <a:t>DB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4E56030-7188-5387-D6D9-DBA271899894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3341481" y="3492258"/>
            <a:ext cx="1746731" cy="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909AFDB-DB84-3270-1AF3-5AA1EC92A22A}"/>
              </a:ext>
            </a:extLst>
          </p:cNvPr>
          <p:cNvCxnSpPr>
            <a:stCxn id="35" idx="1"/>
            <a:endCxn id="37" idx="3"/>
          </p:cNvCxnSpPr>
          <p:nvPr/>
        </p:nvCxnSpPr>
        <p:spPr>
          <a:xfrm flipH="1" flipV="1">
            <a:off x="5919937" y="4174545"/>
            <a:ext cx="964991" cy="148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FFC752F-2EF4-45EA-74D7-854B4E5409A1}"/>
              </a:ext>
            </a:extLst>
          </p:cNvPr>
          <p:cNvCxnSpPr>
            <a:cxnSpLocks/>
            <a:stCxn id="8" idx="1"/>
            <a:endCxn id="35" idx="3"/>
          </p:cNvCxnSpPr>
          <p:nvPr/>
        </p:nvCxnSpPr>
        <p:spPr>
          <a:xfrm flipH="1">
            <a:off x="7760928" y="5646547"/>
            <a:ext cx="1146425" cy="1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원통형 62">
            <a:extLst>
              <a:ext uri="{FF2B5EF4-FFF2-40B4-BE49-F238E27FC236}">
                <a16:creationId xmlns:a16="http://schemas.microsoft.com/office/drawing/2014/main" id="{AFEBA257-DEBD-84BA-7C9F-63B81B93D8C3}"/>
              </a:ext>
            </a:extLst>
          </p:cNvPr>
          <p:cNvSpPr/>
          <p:nvPr/>
        </p:nvSpPr>
        <p:spPr>
          <a:xfrm>
            <a:off x="4771693" y="2088667"/>
            <a:ext cx="1496876" cy="2473573"/>
          </a:xfrm>
          <a:prstGeom prst="can">
            <a:avLst>
              <a:gd name="adj" fmla="val 2248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51C3461-DB7E-FDF3-1969-55EBE5BA2788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4530512" y="2759903"/>
            <a:ext cx="492624" cy="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F853AF3-524A-573E-CF76-384D6320CDB4}"/>
              </a:ext>
            </a:extLst>
          </p:cNvPr>
          <p:cNvCxnSpPr>
            <a:cxnSpLocks/>
            <a:stCxn id="63" idx="4"/>
            <a:endCxn id="6" idx="1"/>
          </p:cNvCxnSpPr>
          <p:nvPr/>
        </p:nvCxnSpPr>
        <p:spPr>
          <a:xfrm flipV="1">
            <a:off x="6268569" y="3048784"/>
            <a:ext cx="488152" cy="27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원통형 71">
            <a:extLst>
              <a:ext uri="{FF2B5EF4-FFF2-40B4-BE49-F238E27FC236}">
                <a16:creationId xmlns:a16="http://schemas.microsoft.com/office/drawing/2014/main" id="{3D1C08C4-4A77-0D10-F7E9-3026653F179C}"/>
              </a:ext>
            </a:extLst>
          </p:cNvPr>
          <p:cNvSpPr/>
          <p:nvPr/>
        </p:nvSpPr>
        <p:spPr>
          <a:xfrm>
            <a:off x="4769964" y="1110191"/>
            <a:ext cx="1498606" cy="981430"/>
          </a:xfrm>
          <a:prstGeom prst="can">
            <a:avLst>
              <a:gd name="adj" fmla="val 290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원통형 72">
            <a:extLst>
              <a:ext uri="{FF2B5EF4-FFF2-40B4-BE49-F238E27FC236}">
                <a16:creationId xmlns:a16="http://schemas.microsoft.com/office/drawing/2014/main" id="{DD6FA1DB-36C4-1DEC-4EBC-DD9D5DA99AB2}"/>
              </a:ext>
            </a:extLst>
          </p:cNvPr>
          <p:cNvSpPr/>
          <p:nvPr/>
        </p:nvSpPr>
        <p:spPr>
          <a:xfrm>
            <a:off x="8627419" y="3072369"/>
            <a:ext cx="1296693" cy="788460"/>
          </a:xfrm>
          <a:prstGeom prst="can">
            <a:avLst>
              <a:gd name="adj" fmla="val 290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배지 4 윤곽선">
            <a:extLst>
              <a:ext uri="{FF2B5EF4-FFF2-40B4-BE49-F238E27FC236}">
                <a16:creationId xmlns:a16="http://schemas.microsoft.com/office/drawing/2014/main" id="{6FEEB63F-DD10-DECE-7C62-DDE8CD964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3359" y="3397984"/>
            <a:ext cx="239058" cy="239058"/>
          </a:xfrm>
          <a:prstGeom prst="rect">
            <a:avLst/>
          </a:prstGeom>
        </p:spPr>
      </p:pic>
      <p:pic>
        <p:nvPicPr>
          <p:cNvPr id="20" name="그래픽 19" descr="배지 4 윤곽선">
            <a:extLst>
              <a:ext uri="{FF2B5EF4-FFF2-40B4-BE49-F238E27FC236}">
                <a16:creationId xmlns:a16="http://schemas.microsoft.com/office/drawing/2014/main" id="{589496DC-3AAC-AC50-885F-E607E8977E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5657" y="5321775"/>
            <a:ext cx="239058" cy="23905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FC1E7A8-2898-E014-550F-0BB96D61F94A}"/>
              </a:ext>
            </a:extLst>
          </p:cNvPr>
          <p:cNvSpPr txBox="1"/>
          <p:nvPr/>
        </p:nvSpPr>
        <p:spPr>
          <a:xfrm>
            <a:off x="10731527" y="3431697"/>
            <a:ext cx="1252834" cy="1323751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marL="84138" indent="-841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Insourcing</a:t>
            </a:r>
          </a:p>
          <a:p>
            <a:pPr marL="84138" indent="-841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Outsourcing</a:t>
            </a:r>
          </a:p>
          <a:p>
            <a:pPr marL="84138" indent="-841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Collaboration</a:t>
            </a:r>
          </a:p>
          <a:p>
            <a:pPr marL="84138" indent="-841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M&amp;A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FBBA530-B1BA-8FAA-BE9E-0AD43C69F115}"/>
              </a:ext>
            </a:extLst>
          </p:cNvPr>
          <p:cNvCxnSpPr>
            <a:cxnSpLocks/>
            <a:stCxn id="7" idx="3"/>
            <a:endCxn id="53" idx="1"/>
          </p:cNvCxnSpPr>
          <p:nvPr/>
        </p:nvCxnSpPr>
        <p:spPr>
          <a:xfrm flipV="1">
            <a:off x="9852501" y="4125724"/>
            <a:ext cx="693839" cy="6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46B92F0F-09DE-3291-9D1C-DF740D450A64}"/>
              </a:ext>
            </a:extLst>
          </p:cNvPr>
          <p:cNvSpPr/>
          <p:nvPr/>
        </p:nvSpPr>
        <p:spPr>
          <a:xfrm>
            <a:off x="10546340" y="3571415"/>
            <a:ext cx="165248" cy="11086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1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C37B0F7D-AF9B-11B4-BBD6-6667BE293E1E}"/>
              </a:ext>
            </a:extLst>
          </p:cNvPr>
          <p:cNvSpPr/>
          <p:nvPr/>
        </p:nvSpPr>
        <p:spPr>
          <a:xfrm>
            <a:off x="2451260" y="2547593"/>
            <a:ext cx="1929353" cy="1560138"/>
          </a:xfrm>
          <a:prstGeom prst="can">
            <a:avLst>
              <a:gd name="adj" fmla="val 229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1803E-242B-4CCB-2FCD-7CA9B775EDCF}"/>
              </a:ext>
            </a:extLst>
          </p:cNvPr>
          <p:cNvSpPr txBox="1"/>
          <p:nvPr/>
        </p:nvSpPr>
        <p:spPr>
          <a:xfrm>
            <a:off x="551530" y="1822555"/>
            <a:ext cx="736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Source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9C4DC-0964-66C7-CB4A-CD65AF6CB16D}"/>
              </a:ext>
            </a:extLst>
          </p:cNvPr>
          <p:cNvSpPr txBox="1"/>
          <p:nvPr/>
        </p:nvSpPr>
        <p:spPr>
          <a:xfrm>
            <a:off x="1384648" y="1303958"/>
            <a:ext cx="882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Searcher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74F9D-9D7E-966B-C526-6C54AB69C7C6}"/>
              </a:ext>
            </a:extLst>
          </p:cNvPr>
          <p:cNvSpPr txBox="1"/>
          <p:nvPr/>
        </p:nvSpPr>
        <p:spPr>
          <a:xfrm>
            <a:off x="2352103" y="892667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Reviewer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D58F0-2EDC-3FBD-2FA1-04794B6D0A5A}"/>
              </a:ext>
            </a:extLst>
          </p:cNvPr>
          <p:cNvSpPr txBox="1"/>
          <p:nvPr/>
        </p:nvSpPr>
        <p:spPr>
          <a:xfrm>
            <a:off x="3519080" y="982165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Comment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887DB-D824-8F6E-FD48-6F502005CC9F}"/>
              </a:ext>
            </a:extLst>
          </p:cNvPr>
          <p:cNvSpPr txBox="1"/>
          <p:nvPr/>
        </p:nvSpPr>
        <p:spPr>
          <a:xfrm>
            <a:off x="4852196" y="142981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표준분류코드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CE6EB-A310-0DAA-D4D3-8C6097783D07}"/>
              </a:ext>
            </a:extLst>
          </p:cNvPr>
          <p:cNvSpPr txBox="1"/>
          <p:nvPr/>
        </p:nvSpPr>
        <p:spPr>
          <a:xfrm>
            <a:off x="1805694" y="4629151"/>
            <a:ext cx="179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Strategy, PRM, TRM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D91F2-019F-BC4E-7B14-DEEB8D6EBD9C}"/>
              </a:ext>
            </a:extLst>
          </p:cNvPr>
          <p:cNvSpPr txBox="1"/>
          <p:nvPr/>
        </p:nvSpPr>
        <p:spPr>
          <a:xfrm>
            <a:off x="4132869" y="4629152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A01A7-B2A9-95C0-B70B-B8583D5C1E96}"/>
              </a:ext>
            </a:extLst>
          </p:cNvPr>
          <p:cNvSpPr txBox="1"/>
          <p:nvPr/>
        </p:nvSpPr>
        <p:spPr>
          <a:xfrm>
            <a:off x="3154716" y="5379893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F/up </a:t>
            </a:r>
            <a:r>
              <a:rPr lang="ko-KR" altLang="en-US" sz="1400" dirty="0"/>
              <a:t>이력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966E9-B566-EA72-1631-256D7746811C}"/>
              </a:ext>
            </a:extLst>
          </p:cNvPr>
          <p:cNvSpPr txBox="1"/>
          <p:nvPr/>
        </p:nvSpPr>
        <p:spPr>
          <a:xfrm>
            <a:off x="3866029" y="5881512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Comment </a:t>
            </a:r>
            <a:r>
              <a:rPr lang="ko-KR" altLang="en-US" sz="1400" dirty="0"/>
              <a:t>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D8273-9F96-03C5-7891-09B10A7C7F1E}"/>
              </a:ext>
            </a:extLst>
          </p:cNvPr>
          <p:cNvSpPr txBox="1"/>
          <p:nvPr/>
        </p:nvSpPr>
        <p:spPr>
          <a:xfrm>
            <a:off x="2646270" y="2895044"/>
            <a:ext cx="1624612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Intelligence </a:t>
            </a:r>
            <a:r>
              <a:rPr lang="ko-KR" altLang="en-US" sz="1400" dirty="0"/>
              <a:t>정보</a:t>
            </a:r>
            <a:endParaRPr lang="en-US" altLang="ko-KR" sz="1400" dirty="0"/>
          </a:p>
          <a:p>
            <a:pPr marL="84138" indent="-841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내부 동향정보</a:t>
            </a:r>
            <a:endParaRPr lang="en-US" altLang="ko-KR" sz="1400" dirty="0"/>
          </a:p>
          <a:p>
            <a:pPr marL="84138" indent="-841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Project Issue</a:t>
            </a:r>
            <a:r>
              <a:rPr lang="ko-KR" altLang="en-US" sz="1400" dirty="0"/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1771773-130F-13F4-81B4-C15081938F49}"/>
              </a:ext>
            </a:extLst>
          </p:cNvPr>
          <p:cNvCxnSpPr>
            <a:stCxn id="6" idx="2"/>
            <a:endCxn id="4" idx="1"/>
          </p:cNvCxnSpPr>
          <p:nvPr/>
        </p:nvCxnSpPr>
        <p:spPr>
          <a:xfrm>
            <a:off x="1825955" y="1611735"/>
            <a:ext cx="1589982" cy="93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B4C6EA9-21DB-8CD0-546D-E46092F8E06F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288270" y="1976444"/>
            <a:ext cx="2127667" cy="57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F6C7BAE-7677-3921-3F5C-A078B1ADFBFE}"/>
              </a:ext>
            </a:extLst>
          </p:cNvPr>
          <p:cNvCxnSpPr>
            <a:stCxn id="7" idx="2"/>
            <a:endCxn id="4" idx="1"/>
          </p:cNvCxnSpPr>
          <p:nvPr/>
        </p:nvCxnSpPr>
        <p:spPr>
          <a:xfrm>
            <a:off x="2804311" y="1200444"/>
            <a:ext cx="611626" cy="134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B502EDF-93C9-9C56-0490-36C945A57C73}"/>
              </a:ext>
            </a:extLst>
          </p:cNvPr>
          <p:cNvCxnSpPr>
            <a:stCxn id="8" idx="2"/>
            <a:endCxn id="4" idx="1"/>
          </p:cNvCxnSpPr>
          <p:nvPr/>
        </p:nvCxnSpPr>
        <p:spPr>
          <a:xfrm flipH="1">
            <a:off x="3415937" y="1289942"/>
            <a:ext cx="596227" cy="125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8A65FBB-CDB6-52EF-87B8-37585B01AD28}"/>
              </a:ext>
            </a:extLst>
          </p:cNvPr>
          <p:cNvCxnSpPr>
            <a:stCxn id="9" idx="2"/>
            <a:endCxn id="4" idx="1"/>
          </p:cNvCxnSpPr>
          <p:nvPr/>
        </p:nvCxnSpPr>
        <p:spPr>
          <a:xfrm flipH="1">
            <a:off x="3415937" y="1737591"/>
            <a:ext cx="2067201" cy="8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8FB9A8-3E5A-9819-37DB-EE144D923C5B}"/>
              </a:ext>
            </a:extLst>
          </p:cNvPr>
          <p:cNvCxnSpPr>
            <a:stCxn id="10" idx="0"/>
            <a:endCxn id="4" idx="3"/>
          </p:cNvCxnSpPr>
          <p:nvPr/>
        </p:nvCxnSpPr>
        <p:spPr>
          <a:xfrm flipV="1">
            <a:off x="2701292" y="4107731"/>
            <a:ext cx="714645" cy="52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93A31A-2EBE-0E8F-B5E3-E266B6B0618F}"/>
              </a:ext>
            </a:extLst>
          </p:cNvPr>
          <p:cNvCxnSpPr>
            <a:stCxn id="11" idx="0"/>
            <a:endCxn id="4" idx="3"/>
          </p:cNvCxnSpPr>
          <p:nvPr/>
        </p:nvCxnSpPr>
        <p:spPr>
          <a:xfrm flipH="1" flipV="1">
            <a:off x="3415937" y="4107731"/>
            <a:ext cx="1089310" cy="52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95A67C0-BBBE-FA24-1C5E-C872D8E1EFD6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 rot="16200000" flipH="1">
            <a:off x="3581046" y="5750417"/>
            <a:ext cx="347731" cy="2222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E25E8A-3AD8-8223-DF50-B17AB1CBAD93}"/>
              </a:ext>
            </a:extLst>
          </p:cNvPr>
          <p:cNvSpPr/>
          <p:nvPr/>
        </p:nvSpPr>
        <p:spPr>
          <a:xfrm>
            <a:off x="7663992" y="1332487"/>
            <a:ext cx="3563332" cy="2485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BC1614-4852-F30F-DC39-EDF733396047}"/>
              </a:ext>
            </a:extLst>
          </p:cNvPr>
          <p:cNvSpPr/>
          <p:nvPr/>
        </p:nvSpPr>
        <p:spPr>
          <a:xfrm>
            <a:off x="7663992" y="3817856"/>
            <a:ext cx="3563332" cy="2485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3F38A6-D7F3-4A3B-1CCF-D7D08C4AB05F}"/>
              </a:ext>
            </a:extLst>
          </p:cNvPr>
          <p:cNvSpPr txBox="1"/>
          <p:nvPr/>
        </p:nvSpPr>
        <p:spPr>
          <a:xfrm>
            <a:off x="8346484" y="5752252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원문 정보</a:t>
            </a:r>
            <a:r>
              <a:rPr lang="en-US" altLang="ko-KR" sz="1400" dirty="0"/>
              <a:t>, Link </a:t>
            </a:r>
            <a:r>
              <a:rPr lang="ko-KR" altLang="en-US" sz="1400" dirty="0"/>
              <a:t>정보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8FED2C-298F-24F4-37EA-CF25526C47C9}"/>
              </a:ext>
            </a:extLst>
          </p:cNvPr>
          <p:cNvSpPr txBox="1"/>
          <p:nvPr/>
        </p:nvSpPr>
        <p:spPr>
          <a:xfrm>
            <a:off x="7841123" y="1381274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Log </a:t>
            </a:r>
            <a:r>
              <a:rPr lang="ko-KR" altLang="en-US" sz="1400" dirty="0"/>
              <a:t>정보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DC5BA2-35F5-67C3-1FA2-DF14BED90834}"/>
              </a:ext>
            </a:extLst>
          </p:cNvPr>
          <p:cNvSpPr txBox="1"/>
          <p:nvPr/>
        </p:nvSpPr>
        <p:spPr>
          <a:xfrm>
            <a:off x="7765709" y="1737838"/>
            <a:ext cx="3300071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Source ;              Searcher/Register ;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Reviewer ;           Comment </a:t>
            </a:r>
            <a:r>
              <a:rPr lang="ko-KR" altLang="en-US" sz="1400" dirty="0"/>
              <a:t>이력</a:t>
            </a:r>
            <a:r>
              <a:rPr lang="en-US" altLang="ko-KR" sz="1400" dirty="0"/>
              <a:t>;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Category</a:t>
            </a:r>
            <a:r>
              <a:rPr lang="ko-KR" altLang="en-US" sz="1400" dirty="0"/>
              <a:t> </a:t>
            </a:r>
            <a:r>
              <a:rPr lang="en-US" altLang="ko-KR" sz="1400" dirty="0"/>
              <a:t>;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Strategy, TRM,</a:t>
            </a:r>
            <a:r>
              <a:rPr lang="ko-KR" altLang="en-US" sz="1400" dirty="0"/>
              <a:t> </a:t>
            </a:r>
            <a:r>
              <a:rPr lang="en-US" altLang="ko-KR" sz="1400" dirty="0"/>
              <a:t>PRM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Project</a:t>
            </a:r>
            <a:endParaRPr lang="ko-KR" altLang="en-US" sz="1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F9F1589-0D2E-C2A6-3B43-BC938706DD53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4270882" y="2575172"/>
            <a:ext cx="3393110" cy="82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08158A7-6052-0FB4-930F-04B9B514D358}"/>
              </a:ext>
            </a:extLst>
          </p:cNvPr>
          <p:cNvSpPr txBox="1"/>
          <p:nvPr/>
        </p:nvSpPr>
        <p:spPr>
          <a:xfrm>
            <a:off x="8276817" y="3965527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줄 요약정보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06DC24-87D5-301E-1303-AECEFF13C3F0}"/>
              </a:ext>
            </a:extLst>
          </p:cNvPr>
          <p:cNvSpPr txBox="1"/>
          <p:nvPr/>
        </p:nvSpPr>
        <p:spPr>
          <a:xfrm>
            <a:off x="8346484" y="4760686"/>
            <a:ext cx="1782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정보의 표준 </a:t>
            </a:r>
            <a:r>
              <a:rPr lang="en-US" altLang="ko-KR" sz="1400" dirty="0"/>
              <a:t>Format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내부동향</a:t>
            </a:r>
            <a:r>
              <a:rPr lang="en-US" altLang="ko-KR" sz="1400" dirty="0"/>
              <a:t>, Issue)</a:t>
            </a:r>
            <a:endParaRPr lang="ko-KR" altLang="en-US" sz="14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5F12F61-3C16-3476-927B-5F7E2AECAAB5}"/>
              </a:ext>
            </a:extLst>
          </p:cNvPr>
          <p:cNvCxnSpPr/>
          <p:nvPr/>
        </p:nvCxnSpPr>
        <p:spPr>
          <a:xfrm flipV="1">
            <a:off x="7663992" y="4390916"/>
            <a:ext cx="3563332" cy="14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00491AF-C4E4-5AB0-ED56-5BF0ED2F6C1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643793" y="4936929"/>
            <a:ext cx="861454" cy="44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4AC0B59-BC9A-E49E-26D5-B5FA16BF0B7A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701292" y="4936928"/>
            <a:ext cx="942501" cy="44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6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원통형 2">
            <a:extLst>
              <a:ext uri="{FF2B5EF4-FFF2-40B4-BE49-F238E27FC236}">
                <a16:creationId xmlns:a16="http://schemas.microsoft.com/office/drawing/2014/main" id="{AAB5BF2E-354E-654A-82DE-704B1E3CB91A}"/>
              </a:ext>
            </a:extLst>
          </p:cNvPr>
          <p:cNvSpPr/>
          <p:nvPr/>
        </p:nvSpPr>
        <p:spPr>
          <a:xfrm>
            <a:off x="763572" y="980387"/>
            <a:ext cx="2658358" cy="3563332"/>
          </a:xfrm>
          <a:prstGeom prst="can">
            <a:avLst>
              <a:gd name="adj" fmla="val 1826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60A16-6873-CFA7-F84A-91DC21D014A9}"/>
              </a:ext>
            </a:extLst>
          </p:cNvPr>
          <p:cNvSpPr txBox="1"/>
          <p:nvPr/>
        </p:nvSpPr>
        <p:spPr>
          <a:xfrm>
            <a:off x="3913854" y="2224386"/>
            <a:ext cx="1601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관련 </a:t>
            </a:r>
            <a:r>
              <a:rPr lang="en-US" altLang="ko-KR" sz="1400" dirty="0"/>
              <a:t>Intelligence 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95AB0-83B7-0FD1-C488-96D8707C4F5A}"/>
              </a:ext>
            </a:extLst>
          </p:cNvPr>
          <p:cNvSpPr txBox="1"/>
          <p:nvPr/>
        </p:nvSpPr>
        <p:spPr>
          <a:xfrm>
            <a:off x="1595134" y="1046376"/>
            <a:ext cx="116236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400" i="1" dirty="0"/>
              <a:t>Project Pool</a:t>
            </a:r>
            <a:endParaRPr lang="ko-KR" altLang="en-US" sz="1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D9288-6E55-7117-F1CF-0EA45C480869}"/>
              </a:ext>
            </a:extLst>
          </p:cNvPr>
          <p:cNvSpPr txBox="1"/>
          <p:nvPr/>
        </p:nvSpPr>
        <p:spPr>
          <a:xfrm>
            <a:off x="875368" y="1697070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C30B7-D28D-DB82-1BB3-B33507F4B8A4}"/>
              </a:ext>
            </a:extLst>
          </p:cNvPr>
          <p:cNvSpPr txBox="1"/>
          <p:nvPr/>
        </p:nvSpPr>
        <p:spPr>
          <a:xfrm>
            <a:off x="1387740" y="214319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PRM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ADB6C-8261-7153-86F3-530C9CAB6699}"/>
              </a:ext>
            </a:extLst>
          </p:cNvPr>
          <p:cNvSpPr txBox="1"/>
          <p:nvPr/>
        </p:nvSpPr>
        <p:spPr>
          <a:xfrm>
            <a:off x="1828797" y="259873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TRM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18009-A148-E03E-8F14-C910FB73BF19}"/>
              </a:ext>
            </a:extLst>
          </p:cNvPr>
          <p:cNvSpPr txBox="1"/>
          <p:nvPr/>
        </p:nvSpPr>
        <p:spPr>
          <a:xfrm>
            <a:off x="2253002" y="2974160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64135-C32C-DD7F-7056-21974745723D}"/>
              </a:ext>
            </a:extLst>
          </p:cNvPr>
          <p:cNvSpPr txBox="1"/>
          <p:nvPr/>
        </p:nvSpPr>
        <p:spPr>
          <a:xfrm>
            <a:off x="2213068" y="3472243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</a:t>
            </a:r>
            <a:endParaRPr lang="ko-KR" altLang="en-US" sz="14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7756554-9457-7DAC-0B73-1885DCEC8A4C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197595" y="2106934"/>
            <a:ext cx="292232" cy="880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94B9FC8-6980-BA74-6F79-26367460ABC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1597783" y="2521609"/>
            <a:ext cx="301656" cy="16037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516CA42-4123-E9D5-316B-9DE0952C4DCE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2070473" y="2945520"/>
            <a:ext cx="221538" cy="14351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95E20BA-4884-10DE-B235-A907EC00E1A9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1353165" y="2766228"/>
            <a:ext cx="1175165" cy="5446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8E07DA-1455-9398-20B0-7354D2D59EA4}"/>
              </a:ext>
            </a:extLst>
          </p:cNvPr>
          <p:cNvSpPr txBox="1"/>
          <p:nvPr/>
        </p:nvSpPr>
        <p:spPr>
          <a:xfrm>
            <a:off x="5997178" y="2224385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검토자</a:t>
            </a:r>
            <a:r>
              <a:rPr lang="en-US" altLang="ko-KR" sz="1400" dirty="0"/>
              <a:t>, </a:t>
            </a:r>
            <a:r>
              <a:rPr lang="ko-KR" altLang="en-US" sz="1400" dirty="0"/>
              <a:t>검토결과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B6E1D58-44D5-BD8A-AEF4-E6C2718D1C2F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723998" y="1850959"/>
            <a:ext cx="2189856" cy="52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E11789B-EC34-3115-3D67-CBE9C4BAF65F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949112" y="2297079"/>
            <a:ext cx="1964742" cy="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C40704D-F642-BCA4-110A-97CBE5AA81A2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390169" y="2378275"/>
            <a:ext cx="1523685" cy="37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D4E96F-52E6-BA2D-AA2D-FDB945B633E6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2997758" y="2378275"/>
            <a:ext cx="916096" cy="74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5474CD-2C2C-BD34-AF22-B81F1D86FB83}"/>
              </a:ext>
            </a:extLst>
          </p:cNvPr>
          <p:cNvCxnSpPr>
            <a:stCxn id="4" idx="3"/>
            <a:endCxn id="19" idx="1"/>
          </p:cNvCxnSpPr>
          <p:nvPr/>
        </p:nvCxnSpPr>
        <p:spPr>
          <a:xfrm flipV="1">
            <a:off x="5515703" y="2378274"/>
            <a:ext cx="48147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9A37A4-6558-C2FC-D6CA-28F456A3A484}"/>
              </a:ext>
            </a:extLst>
          </p:cNvPr>
          <p:cNvSpPr txBox="1"/>
          <p:nvPr/>
        </p:nvSpPr>
        <p:spPr>
          <a:xfrm>
            <a:off x="5153047" y="2907828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Comment</a:t>
            </a:r>
            <a:r>
              <a:rPr lang="ko-KR" altLang="en-US" sz="1400" dirty="0"/>
              <a:t> 이력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89AA331F-1803-DE03-0A17-71C172D703D0}"/>
              </a:ext>
            </a:extLst>
          </p:cNvPr>
          <p:cNvCxnSpPr>
            <a:stCxn id="4" idx="2"/>
            <a:endCxn id="35" idx="1"/>
          </p:cNvCxnSpPr>
          <p:nvPr/>
        </p:nvCxnSpPr>
        <p:spPr>
          <a:xfrm rot="16200000" flipH="1">
            <a:off x="4669136" y="2577806"/>
            <a:ext cx="529554" cy="43826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B8E0E6-E06F-AACD-5574-A38E5A7CD7B1}"/>
              </a:ext>
            </a:extLst>
          </p:cNvPr>
          <p:cNvSpPr/>
          <p:nvPr/>
        </p:nvSpPr>
        <p:spPr>
          <a:xfrm>
            <a:off x="7733275" y="844768"/>
            <a:ext cx="3563332" cy="1108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7DD084-AE41-9000-CE97-0936B50FDD02}"/>
              </a:ext>
            </a:extLst>
          </p:cNvPr>
          <p:cNvSpPr txBox="1"/>
          <p:nvPr/>
        </p:nvSpPr>
        <p:spPr>
          <a:xfrm>
            <a:off x="8297366" y="1088103"/>
            <a:ext cx="25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Strategy, PRM, TRM, Project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968CF17-4716-2F2E-2566-F32DA292E6F6}"/>
              </a:ext>
            </a:extLst>
          </p:cNvPr>
          <p:cNvSpPr/>
          <p:nvPr/>
        </p:nvSpPr>
        <p:spPr>
          <a:xfrm>
            <a:off x="7731001" y="1953242"/>
            <a:ext cx="3563332" cy="1108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B9687E-F51A-E113-67FB-7DF8C082CA13}"/>
              </a:ext>
            </a:extLst>
          </p:cNvPr>
          <p:cNvSpPr txBox="1"/>
          <p:nvPr/>
        </p:nvSpPr>
        <p:spPr>
          <a:xfrm>
            <a:off x="8297366" y="2243768"/>
            <a:ext cx="2430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관련 </a:t>
            </a:r>
            <a:r>
              <a:rPr lang="en-US" altLang="ko-KR" sz="1400" dirty="0"/>
              <a:t>Intelligence, Issue List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73C9A5-17C7-D7A6-B717-9FA373C2267E}"/>
              </a:ext>
            </a:extLst>
          </p:cNvPr>
          <p:cNvSpPr/>
          <p:nvPr/>
        </p:nvSpPr>
        <p:spPr>
          <a:xfrm>
            <a:off x="7731001" y="3063123"/>
            <a:ext cx="3563332" cy="1282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1BBDF2-28E7-96FC-368F-62248D5C538D}"/>
              </a:ext>
            </a:extLst>
          </p:cNvPr>
          <p:cNvSpPr/>
          <p:nvPr/>
        </p:nvSpPr>
        <p:spPr>
          <a:xfrm>
            <a:off x="7731001" y="4345757"/>
            <a:ext cx="3563332" cy="1282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6951F-86DD-D806-2969-3B2A93A88B15}"/>
              </a:ext>
            </a:extLst>
          </p:cNvPr>
          <p:cNvSpPr txBox="1"/>
          <p:nvPr/>
        </p:nvSpPr>
        <p:spPr>
          <a:xfrm>
            <a:off x="8693684" y="3376108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검토 </a:t>
            </a:r>
            <a:r>
              <a:rPr lang="en-US" altLang="ko-KR" sz="1400" dirty="0"/>
              <a:t>Details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4DA774-BD39-28B9-8E7C-7F7E6C60AFF2}"/>
              </a:ext>
            </a:extLst>
          </p:cNvPr>
          <p:cNvSpPr txBox="1"/>
          <p:nvPr/>
        </p:nvSpPr>
        <p:spPr>
          <a:xfrm>
            <a:off x="8613754" y="4658742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Comment </a:t>
            </a:r>
            <a:r>
              <a:rPr lang="ko-KR" altLang="en-US" sz="1400" dirty="0"/>
              <a:t>이력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D298BF-D1D5-DCC3-A069-C0512B85848B}"/>
              </a:ext>
            </a:extLst>
          </p:cNvPr>
          <p:cNvSpPr txBox="1"/>
          <p:nvPr/>
        </p:nvSpPr>
        <p:spPr>
          <a:xfrm>
            <a:off x="7796753" y="16346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46C330-02A6-3750-C625-A3945F8AA0DA}"/>
              </a:ext>
            </a:extLst>
          </p:cNvPr>
          <p:cNvSpPr txBox="1"/>
          <p:nvPr/>
        </p:nvSpPr>
        <p:spPr>
          <a:xfrm>
            <a:off x="7809605" y="2004846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2C1E95-847D-E995-DBA3-825D85B24ADC}"/>
              </a:ext>
            </a:extLst>
          </p:cNvPr>
          <p:cNvSpPr txBox="1"/>
          <p:nvPr/>
        </p:nvSpPr>
        <p:spPr>
          <a:xfrm>
            <a:off x="7770043" y="26637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270C13-1FF4-BAF2-4D89-66DC623264E6}"/>
              </a:ext>
            </a:extLst>
          </p:cNvPr>
          <p:cNvSpPr txBox="1"/>
          <p:nvPr/>
        </p:nvSpPr>
        <p:spPr>
          <a:xfrm>
            <a:off x="7782895" y="303394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570171-4F2D-D743-3B09-22104117376D}"/>
              </a:ext>
            </a:extLst>
          </p:cNvPr>
          <p:cNvSpPr txBox="1"/>
          <p:nvPr/>
        </p:nvSpPr>
        <p:spPr>
          <a:xfrm>
            <a:off x="7782895" y="435096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3C810-3D3D-4B85-1B45-2E48C4B48300}"/>
              </a:ext>
            </a:extLst>
          </p:cNvPr>
          <p:cNvSpPr txBox="1"/>
          <p:nvPr/>
        </p:nvSpPr>
        <p:spPr>
          <a:xfrm>
            <a:off x="2176318" y="397032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</a:t>
            </a:r>
            <a:endParaRPr lang="ko-KR" altLang="en-US" sz="14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D2F2F24-929A-FD3B-FD06-D2270844B259}"/>
              </a:ext>
            </a:extLst>
          </p:cNvPr>
          <p:cNvCxnSpPr>
            <a:stCxn id="6" idx="2"/>
            <a:endCxn id="22" idx="1"/>
          </p:cNvCxnSpPr>
          <p:nvPr/>
        </p:nvCxnSpPr>
        <p:spPr>
          <a:xfrm rot="16200000" flipH="1">
            <a:off x="678316" y="2626213"/>
            <a:ext cx="2119368" cy="8766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3FA774-0CFD-C743-03D4-1051406059A0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V="1">
            <a:off x="2957824" y="2378275"/>
            <a:ext cx="956030" cy="124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82CFBD9-12B6-D3B1-C436-7CFCAFD0148F}"/>
              </a:ext>
            </a:extLst>
          </p:cNvPr>
          <p:cNvCxnSpPr>
            <a:stCxn id="22" idx="3"/>
            <a:endCxn id="4" idx="1"/>
          </p:cNvCxnSpPr>
          <p:nvPr/>
        </p:nvCxnSpPr>
        <p:spPr>
          <a:xfrm flipV="1">
            <a:off x="2921074" y="2378275"/>
            <a:ext cx="992780" cy="174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0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72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23C343-94DA-5E59-C8AF-CF877D574FD3}"/>
              </a:ext>
            </a:extLst>
          </p:cNvPr>
          <p:cNvSpPr txBox="1"/>
          <p:nvPr/>
        </p:nvSpPr>
        <p:spPr>
          <a:xfrm>
            <a:off x="678730" y="78242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현황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C7613-59F5-4C1F-2C36-31922189929A}"/>
              </a:ext>
            </a:extLst>
          </p:cNvPr>
          <p:cNvSpPr txBox="1"/>
          <p:nvPr/>
        </p:nvSpPr>
        <p:spPr>
          <a:xfrm>
            <a:off x="1398046" y="148817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MZ</a:t>
            </a:r>
            <a:r>
              <a:rPr lang="ko-KR" altLang="en-US" sz="1400" dirty="0"/>
              <a:t>세대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C1F08-8A08-B496-9335-84BDC07CFCA5}"/>
              </a:ext>
            </a:extLst>
          </p:cNvPr>
          <p:cNvSpPr txBox="1"/>
          <p:nvPr/>
        </p:nvSpPr>
        <p:spPr>
          <a:xfrm>
            <a:off x="1027543" y="20306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워라벨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96138-F77E-588D-B7B1-2D68CF285EE8}"/>
              </a:ext>
            </a:extLst>
          </p:cNvPr>
          <p:cNvSpPr txBox="1"/>
          <p:nvPr/>
        </p:nvSpPr>
        <p:spPr>
          <a:xfrm>
            <a:off x="1027543" y="2562407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평가</a:t>
            </a:r>
            <a:r>
              <a:rPr lang="en-US" altLang="ko-KR" sz="1400" dirty="0"/>
              <a:t>/</a:t>
            </a:r>
            <a:r>
              <a:rPr lang="ko-KR" altLang="en-US" sz="1400" dirty="0"/>
              <a:t>보상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01715-440E-EC3A-D4CA-9C016E3383A3}"/>
              </a:ext>
            </a:extLst>
          </p:cNvPr>
          <p:cNvSpPr txBox="1"/>
          <p:nvPr/>
        </p:nvSpPr>
        <p:spPr>
          <a:xfrm>
            <a:off x="1027542" y="308475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산업간 無경계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44DA2-EDF0-726D-3D31-93ED70FB408F}"/>
              </a:ext>
            </a:extLst>
          </p:cNvPr>
          <p:cNvSpPr txBox="1"/>
          <p:nvPr/>
        </p:nvSpPr>
        <p:spPr>
          <a:xfrm>
            <a:off x="1027542" y="372628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변화의 속도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27AD7-86FF-ADFB-3F58-FBBA75A70A21}"/>
              </a:ext>
            </a:extLst>
          </p:cNvPr>
          <p:cNvSpPr txBox="1"/>
          <p:nvPr/>
        </p:nvSpPr>
        <p:spPr>
          <a:xfrm>
            <a:off x="1030328" y="4301315"/>
            <a:ext cx="1091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AI </a:t>
            </a:r>
            <a:r>
              <a:rPr lang="ko-KR" altLang="en-US" sz="1400" dirty="0"/>
              <a:t>영향</a:t>
            </a:r>
            <a:r>
              <a:rPr lang="en-US" altLang="ko-KR" sz="1400" dirty="0"/>
              <a:t>, DT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EB56C-A05A-06B1-E8D7-F5445FEC32F8}"/>
              </a:ext>
            </a:extLst>
          </p:cNvPr>
          <p:cNvSpPr txBox="1"/>
          <p:nvPr/>
        </p:nvSpPr>
        <p:spPr>
          <a:xfrm>
            <a:off x="1052388" y="4850262"/>
            <a:ext cx="6346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Open</a:t>
            </a:r>
            <a:r>
              <a:rPr lang="ko-KR" altLang="en-US" sz="1400" dirty="0"/>
              <a:t> </a:t>
            </a:r>
            <a:r>
              <a:rPr lang="en-US" altLang="ko-KR" sz="1400" dirty="0"/>
              <a:t>R&amp;D; </a:t>
            </a:r>
            <a:r>
              <a:rPr lang="ko-KR" altLang="en-US" sz="1400" dirty="0"/>
              <a:t>전문성 약</a:t>
            </a:r>
            <a:r>
              <a:rPr lang="en-US" altLang="ko-KR" sz="1400" dirty="0"/>
              <a:t>, </a:t>
            </a:r>
            <a:r>
              <a:rPr lang="ko-KR" altLang="en-US" sz="1400" dirty="0"/>
              <a:t>전문분야 약</a:t>
            </a:r>
            <a:r>
              <a:rPr lang="en-US" altLang="ko-KR" sz="1400" dirty="0"/>
              <a:t>, </a:t>
            </a:r>
            <a:r>
              <a:rPr lang="ko-KR" altLang="en-US" sz="1400" dirty="0"/>
              <a:t>내부기업문화</a:t>
            </a:r>
            <a:r>
              <a:rPr lang="en-US" altLang="ko-KR" sz="1400" dirty="0"/>
              <a:t>, Planning/Execution </a:t>
            </a:r>
            <a:r>
              <a:rPr lang="ko-KR" altLang="en-US" sz="1400" dirty="0"/>
              <a:t>구분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D177C-9211-B4AD-BAF6-9A51370B3D2C}"/>
              </a:ext>
            </a:extLst>
          </p:cNvPr>
          <p:cNvSpPr txBox="1"/>
          <p:nvPr/>
        </p:nvSpPr>
        <p:spPr>
          <a:xfrm>
            <a:off x="1027542" y="5452914"/>
            <a:ext cx="350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전략</a:t>
            </a:r>
            <a:r>
              <a:rPr lang="en-US" altLang="ko-KR" sz="1400" dirty="0"/>
              <a:t>/</a:t>
            </a:r>
            <a:r>
              <a:rPr lang="ko-KR" altLang="en-US" sz="1400" dirty="0"/>
              <a:t>기획 중요성</a:t>
            </a:r>
            <a:r>
              <a:rPr lang="en-US" altLang="ko-KR" sz="1400" dirty="0"/>
              <a:t>; </a:t>
            </a:r>
            <a:r>
              <a:rPr lang="ko-KR" altLang="en-US" sz="1400" dirty="0"/>
              <a:t>빨리빨리 </a:t>
            </a:r>
            <a:r>
              <a:rPr lang="en-US" altLang="ko-KR" sz="1400" dirty="0"/>
              <a:t>-&gt; </a:t>
            </a:r>
            <a:r>
              <a:rPr lang="ko-KR" altLang="en-US" sz="1400" dirty="0"/>
              <a:t>정확</a:t>
            </a:r>
            <a:r>
              <a:rPr lang="en-US" altLang="ko-KR" sz="1400" dirty="0"/>
              <a:t>/</a:t>
            </a:r>
            <a:r>
              <a:rPr lang="ko-KR" altLang="en-US" sz="1400" dirty="0"/>
              <a:t>신속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5E1E3-48EE-379F-EFE1-CD354168732B}"/>
              </a:ext>
            </a:extLst>
          </p:cNvPr>
          <p:cNvSpPr txBox="1"/>
          <p:nvPr/>
        </p:nvSpPr>
        <p:spPr>
          <a:xfrm>
            <a:off x="3253243" y="308475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산업체계의 변화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76DD1-C347-7B75-FBC4-33666AEBD96A}"/>
              </a:ext>
            </a:extLst>
          </p:cNvPr>
          <p:cNvSpPr txBox="1"/>
          <p:nvPr/>
        </p:nvSpPr>
        <p:spPr>
          <a:xfrm>
            <a:off x="7061672" y="1329586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전반적인 틀의 변화가 필요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2EE21-3F45-BB1F-0384-0EB3523A479A}"/>
              </a:ext>
            </a:extLst>
          </p:cNvPr>
          <p:cNvSpPr txBox="1"/>
          <p:nvPr/>
        </p:nvSpPr>
        <p:spPr>
          <a:xfrm>
            <a:off x="8287157" y="1692081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평가</a:t>
            </a:r>
            <a:r>
              <a:rPr lang="en-US" altLang="ko-KR" sz="1400" dirty="0"/>
              <a:t>/</a:t>
            </a:r>
            <a:r>
              <a:rPr lang="ko-KR" altLang="en-US" sz="1400" dirty="0"/>
              <a:t>보상 기반의 조직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866B1-2357-764A-59CB-6DC1CB653783}"/>
              </a:ext>
            </a:extLst>
          </p:cNvPr>
          <p:cNvSpPr txBox="1"/>
          <p:nvPr/>
        </p:nvSpPr>
        <p:spPr>
          <a:xfrm>
            <a:off x="8287157" y="2054576"/>
            <a:ext cx="1982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전략</a:t>
            </a:r>
            <a:r>
              <a:rPr lang="en-US" altLang="ko-KR" sz="1400" dirty="0"/>
              <a:t>/</a:t>
            </a:r>
            <a:r>
              <a:rPr lang="ko-KR" altLang="en-US" sz="1400" dirty="0"/>
              <a:t>기획 </a:t>
            </a:r>
            <a:r>
              <a:rPr lang="en-US" altLang="ko-KR" sz="1400" dirty="0"/>
              <a:t>Driven </a:t>
            </a:r>
            <a:r>
              <a:rPr lang="ko-KR" altLang="en-US" sz="1400" dirty="0"/>
              <a:t>조직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456CF8-9368-CFA1-B8F8-060BEF1CE3F3}"/>
              </a:ext>
            </a:extLst>
          </p:cNvPr>
          <p:cNvSpPr txBox="1"/>
          <p:nvPr/>
        </p:nvSpPr>
        <p:spPr>
          <a:xfrm>
            <a:off x="8304469" y="2425220"/>
            <a:ext cx="1887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기능</a:t>
            </a:r>
            <a:r>
              <a:rPr lang="en-US" altLang="ko-KR" sz="1400" dirty="0"/>
              <a:t>/PJT </a:t>
            </a:r>
            <a:r>
              <a:rPr lang="ko-KR" altLang="en-US" sz="1400" dirty="0"/>
              <a:t>기반의 조직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F5629-D2B0-9967-18F5-E87D9D322945}"/>
              </a:ext>
            </a:extLst>
          </p:cNvPr>
          <p:cNvSpPr txBox="1"/>
          <p:nvPr/>
        </p:nvSpPr>
        <p:spPr>
          <a:xfrm>
            <a:off x="8340761" y="291547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연구기획 재정의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4531D6-4198-7BEC-9040-66803DA35779}"/>
              </a:ext>
            </a:extLst>
          </p:cNvPr>
          <p:cNvSpPr txBox="1"/>
          <p:nvPr/>
        </p:nvSpPr>
        <p:spPr>
          <a:xfrm>
            <a:off x="2817067" y="3726286"/>
            <a:ext cx="313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불확실한 목표</a:t>
            </a:r>
            <a:r>
              <a:rPr lang="en-US" altLang="ko-KR" sz="1400" dirty="0"/>
              <a:t>; Retail or </a:t>
            </a:r>
            <a:r>
              <a:rPr lang="ko-KR" altLang="en-US" sz="1400" dirty="0"/>
              <a:t>대기업</a:t>
            </a:r>
            <a:r>
              <a:rPr lang="en-US" altLang="ko-KR" sz="1400" dirty="0"/>
              <a:t>, </a:t>
            </a:r>
            <a:r>
              <a:rPr lang="ko-KR" altLang="en-US" sz="1400" dirty="0"/>
              <a:t>중소기업은 업종별로 차이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D75D4-BB8D-5801-9B1D-89E84D992FB9}"/>
              </a:ext>
            </a:extLst>
          </p:cNvPr>
          <p:cNvSpPr txBox="1"/>
          <p:nvPr/>
        </p:nvSpPr>
        <p:spPr>
          <a:xfrm>
            <a:off x="2529968" y="15332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긱경제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FBED35-AA93-E881-01D5-78E4809046DE}"/>
              </a:ext>
            </a:extLst>
          </p:cNvPr>
          <p:cNvSpPr txBox="1"/>
          <p:nvPr/>
        </p:nvSpPr>
        <p:spPr>
          <a:xfrm>
            <a:off x="3295684" y="1508228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평생직장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오너쉽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25FF6F-6FC6-1EBF-EFDD-20182120F49B}"/>
              </a:ext>
            </a:extLst>
          </p:cNvPr>
          <p:cNvSpPr txBox="1"/>
          <p:nvPr/>
        </p:nvSpPr>
        <p:spPr>
          <a:xfrm>
            <a:off x="1045068" y="5944344"/>
            <a:ext cx="3526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압축성장 그림자</a:t>
            </a:r>
            <a:r>
              <a:rPr lang="en-US" altLang="ko-KR" sz="1400" dirty="0"/>
              <a:t>; </a:t>
            </a:r>
            <a:r>
              <a:rPr lang="ko-KR" altLang="en-US" sz="1400" dirty="0"/>
              <a:t>기업문화 변화가 느리다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4342D-8E9E-55B5-EE51-D78B03A136B4}"/>
              </a:ext>
            </a:extLst>
          </p:cNvPr>
          <p:cNvSpPr txBox="1"/>
          <p:nvPr/>
        </p:nvSpPr>
        <p:spPr>
          <a:xfrm>
            <a:off x="5181082" y="5944344"/>
            <a:ext cx="329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성리학이 역설</a:t>
            </a:r>
            <a:r>
              <a:rPr lang="en-US" altLang="ko-KR" sz="1400" dirty="0"/>
              <a:t>; Deference to Authority</a:t>
            </a:r>
          </a:p>
          <a:p>
            <a:r>
              <a:rPr lang="ko-KR" altLang="en-US" sz="1400" dirty="0"/>
              <a:t>권위 </a:t>
            </a:r>
            <a:r>
              <a:rPr lang="en-US" altLang="ko-KR" sz="1400" dirty="0"/>
              <a:t>-&gt; </a:t>
            </a:r>
            <a:r>
              <a:rPr lang="ko-KR" altLang="en-US" sz="1400" dirty="0"/>
              <a:t>인류 이바지 </a:t>
            </a:r>
            <a:r>
              <a:rPr lang="en-US" altLang="ko-KR" sz="1400" dirty="0"/>
              <a:t>if </a:t>
            </a:r>
            <a:r>
              <a:rPr lang="ko-KR" altLang="en-US" sz="1400" dirty="0" err="1"/>
              <a:t>선한믿음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C004B-19D5-15BA-E4D8-FB938F23A88D}"/>
              </a:ext>
            </a:extLst>
          </p:cNvPr>
          <p:cNvSpPr txBox="1"/>
          <p:nvPr/>
        </p:nvSpPr>
        <p:spPr>
          <a:xfrm>
            <a:off x="5779402" y="5243295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R&amp;D</a:t>
            </a:r>
            <a:r>
              <a:rPr lang="ko-KR" altLang="en-US" sz="1400" dirty="0"/>
              <a:t>범위 확대 </a:t>
            </a:r>
            <a:r>
              <a:rPr lang="en-US" altLang="ko-KR" sz="1400" dirty="0"/>
              <a:t>-&gt; </a:t>
            </a:r>
            <a:r>
              <a:rPr lang="ko-KR" altLang="en-US" sz="1400" dirty="0"/>
              <a:t>재무적</a:t>
            </a:r>
            <a:r>
              <a:rPr lang="en-US" altLang="ko-KR" sz="1400" dirty="0"/>
              <a:t> </a:t>
            </a:r>
            <a:r>
              <a:rPr lang="ko-KR" altLang="en-US" sz="1400" dirty="0"/>
              <a:t>투자</a:t>
            </a:r>
            <a:r>
              <a:rPr lang="en-US" altLang="ko-KR" sz="1400" dirty="0"/>
              <a:t>, </a:t>
            </a:r>
            <a:r>
              <a:rPr lang="ko-KR" altLang="en-US" sz="1400" dirty="0"/>
              <a:t>공격적 특허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A31CB-7346-3138-5DE2-72F76CBEEC4E}"/>
              </a:ext>
            </a:extLst>
          </p:cNvPr>
          <p:cNvSpPr txBox="1"/>
          <p:nvPr/>
        </p:nvSpPr>
        <p:spPr>
          <a:xfrm>
            <a:off x="1440956" y="1064193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임원진의 공개채용 일반화</a:t>
            </a:r>
          </a:p>
        </p:txBody>
      </p:sp>
    </p:spTree>
    <p:extLst>
      <p:ext uri="{BB962C8B-B14F-4D97-AF65-F5344CB8AC3E}">
        <p14:creationId xmlns:p14="http://schemas.microsoft.com/office/powerpoint/2010/main" val="223038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7F7610-64AF-0620-8E84-C345D03C0AD9}"/>
              </a:ext>
            </a:extLst>
          </p:cNvPr>
          <p:cNvSpPr txBox="1"/>
          <p:nvPr/>
        </p:nvSpPr>
        <p:spPr>
          <a:xfrm>
            <a:off x="1574278" y="1455385"/>
            <a:ext cx="7530908" cy="4355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(2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Corona Shift – </a:t>
            </a:r>
            <a:r>
              <a:rPr lang="ko-KR" altLang="en-US" sz="1600" dirty="0"/>
              <a:t>대 전환 시기의 </a:t>
            </a:r>
            <a:r>
              <a:rPr lang="en-US" altLang="ko-KR" sz="1600" dirty="0"/>
              <a:t>R&amp;D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주제발표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New Normal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시대에 있어서의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R&amp;D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직면한 환경 및 향후 나아갈 방향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(5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First Mover</a:t>
            </a:r>
            <a:r>
              <a:rPr lang="ko-KR" altLang="en-US" sz="1600" dirty="0"/>
              <a:t> </a:t>
            </a:r>
            <a:r>
              <a:rPr lang="en-US" altLang="ko-KR" sz="1600" dirty="0"/>
              <a:t>R&amp;D / eco-System as a Sustainable Object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First Mover</a:t>
            </a:r>
            <a:r>
              <a:rPr lang="ko-KR" altLang="en-US" sz="1400" dirty="0"/>
              <a:t>로서의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체계에 대한 이해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토론 </a:t>
            </a:r>
            <a:r>
              <a:rPr lang="en-US" altLang="ko-KR" sz="1400" dirty="0"/>
              <a:t>; R&amp;D Planning System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</a:t>
            </a:r>
            <a:r>
              <a:rPr lang="en-US" altLang="ko-KR" sz="1400" dirty="0" err="1"/>
              <a:t>As_Is</a:t>
            </a:r>
            <a:r>
              <a:rPr lang="en-US" altLang="ko-KR" sz="1400" dirty="0"/>
              <a:t> &amp; </a:t>
            </a:r>
            <a:r>
              <a:rPr lang="en-US" altLang="ko-KR" sz="1400" dirty="0" err="1"/>
              <a:t>To_Be</a:t>
            </a:r>
            <a:r>
              <a:rPr lang="en-US" altLang="ko-KR" sz="1400" dirty="0"/>
              <a:t> 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3</a:t>
            </a:r>
            <a:r>
              <a:rPr lang="ko-KR" altLang="en-US" dirty="0"/>
              <a:t>차</a:t>
            </a:r>
            <a:r>
              <a:rPr lang="en-US" altLang="ko-KR" dirty="0"/>
              <a:t>(9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 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r>
              <a:rPr lang="ko-KR" altLang="en-US" dirty="0"/>
              <a:t>  </a:t>
            </a:r>
            <a:r>
              <a:rPr lang="en-US" altLang="ko-KR" dirty="0"/>
              <a:t>=&gt; </a:t>
            </a:r>
            <a:r>
              <a:rPr lang="en-US" altLang="ko-KR" sz="1600" dirty="0"/>
              <a:t>Intelligence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Knowledge</a:t>
            </a:r>
            <a:r>
              <a:rPr lang="ko-KR" altLang="en-US" sz="1600" dirty="0"/>
              <a:t> </a:t>
            </a:r>
            <a:r>
              <a:rPr lang="en-US" altLang="ko-KR" sz="1600" dirty="0"/>
              <a:t>Mgmt.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Business </a:t>
            </a:r>
            <a:r>
              <a:rPr lang="ko-KR" altLang="en-US" sz="1400" dirty="0"/>
              <a:t>환경 변화에 각 기업별로 갖추어야 하는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 체계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각 사별 처한 위치</a:t>
            </a:r>
            <a:r>
              <a:rPr lang="en-US" altLang="ko-KR" sz="1400" dirty="0"/>
              <a:t>, </a:t>
            </a:r>
            <a:r>
              <a:rPr lang="ko-KR" altLang="en-US" sz="1400" dirty="0"/>
              <a:t>발전단계</a:t>
            </a:r>
            <a:r>
              <a:rPr lang="en-US" altLang="ko-KR" sz="1400" dirty="0"/>
              <a:t>, </a:t>
            </a:r>
            <a:r>
              <a:rPr lang="ko-KR" altLang="en-US" sz="1400" dirty="0"/>
              <a:t>중장기전략</a:t>
            </a:r>
            <a:r>
              <a:rPr lang="en-US" altLang="ko-KR" sz="1400" dirty="0"/>
              <a:t> </a:t>
            </a:r>
            <a:r>
              <a:rPr lang="ko-KR" altLang="en-US" sz="1400" dirty="0"/>
              <a:t>등 회사의 상황에 따라 </a:t>
            </a:r>
            <a:r>
              <a:rPr lang="en-US" altLang="ko-KR" sz="1400" dirty="0"/>
              <a:t>..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4</a:t>
            </a:r>
            <a:r>
              <a:rPr lang="ko-KR" altLang="en-US" dirty="0"/>
              <a:t>차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Open R&amp;D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941AC-BF83-BDBB-8420-57C4BFBFB559}"/>
              </a:ext>
            </a:extLst>
          </p:cNvPr>
          <p:cNvSpPr txBox="1"/>
          <p:nvPr/>
        </p:nvSpPr>
        <p:spPr>
          <a:xfrm>
            <a:off x="650448" y="656271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토론 주제</a:t>
            </a:r>
            <a:r>
              <a:rPr lang="en-US" altLang="ko-KR" sz="2400" dirty="0"/>
              <a:t>; </a:t>
            </a:r>
            <a:r>
              <a:rPr lang="ko-KR" altLang="en-US" dirty="0"/>
              <a:t>대 전환 시기의 </a:t>
            </a:r>
            <a:r>
              <a:rPr lang="en-US" altLang="ko-KR" dirty="0"/>
              <a:t>R&amp;D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08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8C9B4-BE34-2344-7DFD-F73651090B9A}"/>
              </a:ext>
            </a:extLst>
          </p:cNvPr>
          <p:cNvSpPr txBox="1"/>
          <p:nvPr/>
        </p:nvSpPr>
        <p:spPr>
          <a:xfrm>
            <a:off x="688158" y="2620658"/>
            <a:ext cx="875808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Gathering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1A51A-8753-A486-5E0D-57C5A346BD7F}"/>
              </a:ext>
            </a:extLst>
          </p:cNvPr>
          <p:cNvSpPr txBox="1"/>
          <p:nvPr/>
        </p:nvSpPr>
        <p:spPr>
          <a:xfrm>
            <a:off x="2196492" y="2620657"/>
            <a:ext cx="87003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Screening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FDED1-6F08-5119-FEBF-CCE7EEDAB49F}"/>
              </a:ext>
            </a:extLst>
          </p:cNvPr>
          <p:cNvSpPr txBox="1"/>
          <p:nvPr/>
        </p:nvSpPr>
        <p:spPr>
          <a:xfrm>
            <a:off x="5201297" y="2504758"/>
            <a:ext cx="929668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Reviewing,</a:t>
            </a:r>
          </a:p>
          <a:p>
            <a:pPr algn="ctr"/>
            <a:r>
              <a:rPr lang="en-US" altLang="ko-KR" sz="1400" dirty="0"/>
              <a:t>Reporting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58790-ADD7-7559-845C-115D8DC16DC6}"/>
              </a:ext>
            </a:extLst>
          </p:cNvPr>
          <p:cNvSpPr txBox="1"/>
          <p:nvPr/>
        </p:nvSpPr>
        <p:spPr>
          <a:xfrm>
            <a:off x="8020689" y="4499859"/>
            <a:ext cx="103995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Project Plan</a:t>
            </a:r>
          </a:p>
          <a:p>
            <a:pPr algn="ctr"/>
            <a:r>
              <a:rPr lang="en-US" altLang="ko-KR" sz="1400" dirty="0"/>
              <a:t>(X&amp;D)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14A2-4190-81DC-FAD9-7F0DE8C4AA8F}"/>
              </a:ext>
            </a:extLst>
          </p:cNvPr>
          <p:cNvSpPr txBox="1"/>
          <p:nvPr/>
        </p:nvSpPr>
        <p:spPr>
          <a:xfrm>
            <a:off x="8115497" y="5502473"/>
            <a:ext cx="851891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Executing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B0EC6-0F5F-7735-EF34-1594CFA7C2C3}"/>
              </a:ext>
            </a:extLst>
          </p:cNvPr>
          <p:cNvSpPr txBox="1"/>
          <p:nvPr/>
        </p:nvSpPr>
        <p:spPr>
          <a:xfrm>
            <a:off x="1487055" y="1346032"/>
            <a:ext cx="66100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Raw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A2417-DCB0-164E-4A0F-99C4BDC90F12}"/>
              </a:ext>
            </a:extLst>
          </p:cNvPr>
          <p:cNvSpPr txBox="1"/>
          <p:nvPr/>
        </p:nvSpPr>
        <p:spPr>
          <a:xfrm>
            <a:off x="4448868" y="1353595"/>
            <a:ext cx="1005779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C8984-912D-FD03-7A68-155B383BF5D7}"/>
              </a:ext>
            </a:extLst>
          </p:cNvPr>
          <p:cNvSpPr txBox="1"/>
          <p:nvPr/>
        </p:nvSpPr>
        <p:spPr>
          <a:xfrm>
            <a:off x="8094898" y="3258934"/>
            <a:ext cx="77802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en-US" altLang="ko-KR" sz="1400" dirty="0"/>
              <a:t>Pools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3ECC5-988D-3772-91B2-A1E7A7C21CEE}"/>
              </a:ext>
            </a:extLst>
          </p:cNvPr>
          <p:cNvSpPr txBox="1"/>
          <p:nvPr/>
        </p:nvSpPr>
        <p:spPr>
          <a:xfrm>
            <a:off x="3694108" y="2620657"/>
            <a:ext cx="110035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Categorizing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BC935-0B96-6C14-FF43-5429C9517939}"/>
              </a:ext>
            </a:extLst>
          </p:cNvPr>
          <p:cNvSpPr txBox="1"/>
          <p:nvPr/>
        </p:nvSpPr>
        <p:spPr>
          <a:xfrm>
            <a:off x="5287897" y="3722445"/>
            <a:ext cx="76199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Decision</a:t>
            </a:r>
          </a:p>
          <a:p>
            <a:pPr algn="ctr"/>
            <a:r>
              <a:rPr lang="en-US" altLang="ko-KR" sz="1400" dirty="0"/>
              <a:t>Making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47C0C2-61C9-697E-1491-EAE893D0FF00}"/>
              </a:ext>
            </a:extLst>
          </p:cNvPr>
          <p:cNvSpPr txBox="1"/>
          <p:nvPr/>
        </p:nvSpPr>
        <p:spPr>
          <a:xfrm>
            <a:off x="2899549" y="1364701"/>
            <a:ext cx="865677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Scrn’d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FE793-57EC-D30C-0EA5-820A26F14DC0}"/>
              </a:ext>
            </a:extLst>
          </p:cNvPr>
          <p:cNvSpPr txBox="1"/>
          <p:nvPr/>
        </p:nvSpPr>
        <p:spPr>
          <a:xfrm>
            <a:off x="10296183" y="4151334"/>
            <a:ext cx="84092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R&amp;D</a:t>
            </a:r>
          </a:p>
          <a:p>
            <a:pPr algn="ctr"/>
            <a:r>
              <a:rPr lang="en-US" altLang="ko-KR" sz="1400" dirty="0"/>
              <a:t>Inventory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8666B-93F5-7AFC-3F2A-6ABF635EF8E8}"/>
              </a:ext>
            </a:extLst>
          </p:cNvPr>
          <p:cNvSpPr txBox="1"/>
          <p:nvPr/>
        </p:nvSpPr>
        <p:spPr>
          <a:xfrm>
            <a:off x="6789318" y="1329311"/>
            <a:ext cx="107201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en-US" altLang="ko-KR" sz="1400" dirty="0"/>
              <a:t>Vendor DB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D490C-2B8F-76ED-7446-CD344858BE31}"/>
              </a:ext>
            </a:extLst>
          </p:cNvPr>
          <p:cNvSpPr txBox="1"/>
          <p:nvPr/>
        </p:nvSpPr>
        <p:spPr>
          <a:xfrm>
            <a:off x="9963482" y="5502473"/>
            <a:ext cx="1421470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Commercializing</a:t>
            </a:r>
            <a:endParaRPr lang="ko-KR" altLang="en-US" sz="1400" dirty="0"/>
          </a:p>
        </p:txBody>
      </p:sp>
      <p:pic>
        <p:nvPicPr>
          <p:cNvPr id="18" name="그래픽 17" descr="배지 1 윤곽선">
            <a:extLst>
              <a:ext uri="{FF2B5EF4-FFF2-40B4-BE49-F238E27FC236}">
                <a16:creationId xmlns:a16="http://schemas.microsoft.com/office/drawing/2014/main" id="{CADF0922-4BAF-865D-66B9-53A5F18F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273" y="2451247"/>
            <a:ext cx="239058" cy="239058"/>
          </a:xfrm>
          <a:prstGeom prst="rect">
            <a:avLst/>
          </a:prstGeom>
        </p:spPr>
      </p:pic>
      <p:pic>
        <p:nvPicPr>
          <p:cNvPr id="22" name="그래픽 21" descr="배지 윤곽선">
            <a:extLst>
              <a:ext uri="{FF2B5EF4-FFF2-40B4-BE49-F238E27FC236}">
                <a16:creationId xmlns:a16="http://schemas.microsoft.com/office/drawing/2014/main" id="{718CC33D-51F3-6AF3-ACC0-5F0824BCA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002" y="2449964"/>
            <a:ext cx="239058" cy="239058"/>
          </a:xfrm>
          <a:prstGeom prst="rect">
            <a:avLst/>
          </a:prstGeom>
        </p:spPr>
      </p:pic>
      <p:pic>
        <p:nvPicPr>
          <p:cNvPr id="24" name="그래픽 23" descr="배지 3 윤곽선">
            <a:extLst>
              <a:ext uri="{FF2B5EF4-FFF2-40B4-BE49-F238E27FC236}">
                <a16:creationId xmlns:a16="http://schemas.microsoft.com/office/drawing/2014/main" id="{16DE2A24-489F-8785-87C7-CC358B6F8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3675" y="2449964"/>
            <a:ext cx="239058" cy="239058"/>
          </a:xfrm>
          <a:prstGeom prst="rect">
            <a:avLst/>
          </a:prstGeom>
        </p:spPr>
      </p:pic>
      <p:pic>
        <p:nvPicPr>
          <p:cNvPr id="26" name="그래픽 25" descr="배지 4 윤곽선">
            <a:extLst>
              <a:ext uri="{FF2B5EF4-FFF2-40B4-BE49-F238E27FC236}">
                <a16:creationId xmlns:a16="http://schemas.microsoft.com/office/drawing/2014/main" id="{9A47629C-7E27-AF77-C0D6-FF458B9A5A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4498" y="2331231"/>
            <a:ext cx="239058" cy="239058"/>
          </a:xfrm>
          <a:prstGeom prst="rect">
            <a:avLst/>
          </a:prstGeom>
        </p:spPr>
      </p:pic>
      <p:pic>
        <p:nvPicPr>
          <p:cNvPr id="28" name="그래픽 27" descr="배지 5 윤곽선">
            <a:extLst>
              <a:ext uri="{FF2B5EF4-FFF2-40B4-BE49-F238E27FC236}">
                <a16:creationId xmlns:a16="http://schemas.microsoft.com/office/drawing/2014/main" id="{F9A249DE-1513-D24D-4CB4-AE8409A1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82012" y="3545855"/>
            <a:ext cx="239058" cy="239058"/>
          </a:xfrm>
          <a:prstGeom prst="rect">
            <a:avLst/>
          </a:prstGeom>
        </p:spPr>
      </p:pic>
      <p:pic>
        <p:nvPicPr>
          <p:cNvPr id="30" name="그래픽 29" descr="배지 6 윤곽선">
            <a:extLst>
              <a:ext uri="{FF2B5EF4-FFF2-40B4-BE49-F238E27FC236}">
                <a16:creationId xmlns:a16="http://schemas.microsoft.com/office/drawing/2014/main" id="{CDF1AB0C-48FC-D532-FED3-AF6A347222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6227" y="5339799"/>
            <a:ext cx="239058" cy="239058"/>
          </a:xfrm>
          <a:prstGeom prst="rect">
            <a:avLst/>
          </a:prstGeom>
        </p:spPr>
      </p:pic>
      <p:pic>
        <p:nvPicPr>
          <p:cNvPr id="32" name="그래픽 31" descr="배지 7 윤곽선">
            <a:extLst>
              <a:ext uri="{FF2B5EF4-FFF2-40B4-BE49-F238E27FC236}">
                <a16:creationId xmlns:a16="http://schemas.microsoft.com/office/drawing/2014/main" id="{69EFAC2B-B4DE-DF6D-A209-3546F09E6D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63482" y="5339799"/>
            <a:ext cx="239058" cy="239058"/>
          </a:xfrm>
          <a:prstGeom prst="rect">
            <a:avLst/>
          </a:prstGeom>
        </p:spPr>
      </p:pic>
      <p:pic>
        <p:nvPicPr>
          <p:cNvPr id="38" name="그래픽 37" descr="배지 1 단색으로 채워진">
            <a:extLst>
              <a:ext uri="{FF2B5EF4-FFF2-40B4-BE49-F238E27FC236}">
                <a16:creationId xmlns:a16="http://schemas.microsoft.com/office/drawing/2014/main" id="{AFEDA38D-839F-6E27-53F2-5FAFE0546B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09545" y="1185841"/>
            <a:ext cx="239058" cy="239058"/>
          </a:xfrm>
          <a:prstGeom prst="rect">
            <a:avLst/>
          </a:prstGeom>
        </p:spPr>
      </p:pic>
      <p:pic>
        <p:nvPicPr>
          <p:cNvPr id="40" name="그래픽 39" descr="배지 단색으로 채워진">
            <a:extLst>
              <a:ext uri="{FF2B5EF4-FFF2-40B4-BE49-F238E27FC236}">
                <a16:creationId xmlns:a16="http://schemas.microsoft.com/office/drawing/2014/main" id="{4201CDB9-FD01-11F8-81E4-E7FDD41A4E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86975" y="1185841"/>
            <a:ext cx="239058" cy="239058"/>
          </a:xfrm>
          <a:prstGeom prst="rect">
            <a:avLst/>
          </a:prstGeom>
        </p:spPr>
      </p:pic>
      <p:pic>
        <p:nvPicPr>
          <p:cNvPr id="42" name="그래픽 41" descr="배지 3 단색으로 채워진">
            <a:extLst>
              <a:ext uri="{FF2B5EF4-FFF2-40B4-BE49-F238E27FC236}">
                <a16:creationId xmlns:a16="http://schemas.microsoft.com/office/drawing/2014/main" id="{0F2D2594-7533-9D66-0189-1942F505D4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28334" y="1181501"/>
            <a:ext cx="239058" cy="239058"/>
          </a:xfrm>
          <a:prstGeom prst="rect">
            <a:avLst/>
          </a:prstGeom>
        </p:spPr>
      </p:pic>
      <p:pic>
        <p:nvPicPr>
          <p:cNvPr id="44" name="그래픽 43" descr="배지 4 단색으로 채워진">
            <a:extLst>
              <a:ext uri="{FF2B5EF4-FFF2-40B4-BE49-F238E27FC236}">
                <a16:creationId xmlns:a16="http://schemas.microsoft.com/office/drawing/2014/main" id="{8412023C-59E3-6DD4-3C76-ECBF50F202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1055" y="1154575"/>
            <a:ext cx="239058" cy="239058"/>
          </a:xfrm>
          <a:prstGeom prst="rect">
            <a:avLst/>
          </a:prstGeom>
        </p:spPr>
      </p:pic>
      <p:pic>
        <p:nvPicPr>
          <p:cNvPr id="46" name="그래픽 45" descr="배지 5 단색으로 채워진">
            <a:extLst>
              <a:ext uri="{FF2B5EF4-FFF2-40B4-BE49-F238E27FC236}">
                <a16:creationId xmlns:a16="http://schemas.microsoft.com/office/drawing/2014/main" id="{249FCCE5-D07B-A75F-C0EA-324D3A1CA23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76744" y="3095145"/>
            <a:ext cx="239058" cy="239058"/>
          </a:xfrm>
          <a:prstGeom prst="rect">
            <a:avLst/>
          </a:prstGeom>
        </p:spPr>
      </p:pic>
      <p:pic>
        <p:nvPicPr>
          <p:cNvPr id="48" name="그래픽 47" descr="배지 6 단색으로 채워진">
            <a:extLst>
              <a:ext uri="{FF2B5EF4-FFF2-40B4-BE49-F238E27FC236}">
                <a16:creationId xmlns:a16="http://schemas.microsoft.com/office/drawing/2014/main" id="{53FADEE0-5273-0408-F482-BD73BA4AA45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970200" y="4332838"/>
            <a:ext cx="239058" cy="239058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70E3014-692F-39EA-B501-6B93A4E5D3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563966" y="2764731"/>
            <a:ext cx="632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D45F56-F416-253A-AAAA-B9AE6B9F59C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066529" y="2764731"/>
            <a:ext cx="62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B60022F-1219-D33B-3E4B-91455DB3746A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4794465" y="2756553"/>
            <a:ext cx="406832" cy="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750B9E7-4FBF-6D14-2FA2-30FDEA0CC22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5666131" y="3008348"/>
            <a:ext cx="2763" cy="71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FDCFC0-A6BB-5C5C-C0E4-D760BDC6BD61}"/>
              </a:ext>
            </a:extLst>
          </p:cNvPr>
          <p:cNvCxnSpPr>
            <a:stCxn id="13" idx="3"/>
            <a:endCxn id="3" idx="1"/>
          </p:cNvCxnSpPr>
          <p:nvPr/>
        </p:nvCxnSpPr>
        <p:spPr>
          <a:xfrm flipV="1">
            <a:off x="6049891" y="1590921"/>
            <a:ext cx="739427" cy="239313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023946-9369-30B9-AE5A-D1CEBF647194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6049891" y="3520544"/>
            <a:ext cx="2045007" cy="4635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4CBD29-B3A6-AC70-53F3-0B4084D6CE55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6049891" y="3984055"/>
            <a:ext cx="1970798" cy="7675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63FE3D-B849-147D-DCDC-A9871F2ADDB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540667" y="5003449"/>
            <a:ext cx="776" cy="49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84DD8-1C4B-71FE-9D6D-ABE280840C8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8967388" y="5646547"/>
            <a:ext cx="99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3306E6-4604-E4BC-4564-5AA83C144A11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8967388" y="4412944"/>
            <a:ext cx="1328795" cy="123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래픽 38" descr="배지 7 단색으로 채워진">
            <a:extLst>
              <a:ext uri="{FF2B5EF4-FFF2-40B4-BE49-F238E27FC236}">
                <a16:creationId xmlns:a16="http://schemas.microsoft.com/office/drawing/2014/main" id="{9D426FA4-D10D-2AFE-28A0-FC45AA2232C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55925" y="4162610"/>
            <a:ext cx="239058" cy="239058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940EFC-A766-C6AC-9ED1-AC5EEF1B51D3}"/>
              </a:ext>
            </a:extLst>
          </p:cNvPr>
          <p:cNvSpPr/>
          <p:nvPr/>
        </p:nvSpPr>
        <p:spPr>
          <a:xfrm>
            <a:off x="7805395" y="4205733"/>
            <a:ext cx="1356849" cy="1855701"/>
          </a:xfrm>
          <a:prstGeom prst="roundRect">
            <a:avLst>
              <a:gd name="adj" fmla="val 97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19C18805-F0DF-EDF9-2D81-ED1E74978E9F}"/>
              </a:ext>
            </a:extLst>
          </p:cNvPr>
          <p:cNvCxnSpPr>
            <a:stCxn id="10" idx="3"/>
            <a:endCxn id="62" idx="1"/>
          </p:cNvCxnSpPr>
          <p:nvPr/>
        </p:nvCxnSpPr>
        <p:spPr>
          <a:xfrm>
            <a:off x="5454647" y="1615205"/>
            <a:ext cx="2350748" cy="3518379"/>
          </a:xfrm>
          <a:prstGeom prst="curvedConnector3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B4DBEDF-D354-C469-4DAD-8BB985C07E4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1817558" y="1849622"/>
            <a:ext cx="12256" cy="91510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11DA8B-FCFD-9807-E682-28FCC1B532F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323872" y="1868291"/>
            <a:ext cx="8516" cy="8964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678B0EB-96B8-BCB0-59A0-D4D36F5A48F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51757" y="1876815"/>
            <a:ext cx="1" cy="88791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DEE9A88-01CD-598E-0209-C4C2D110A8D8}"/>
              </a:ext>
            </a:extLst>
          </p:cNvPr>
          <p:cNvSpPr txBox="1"/>
          <p:nvPr/>
        </p:nvSpPr>
        <p:spPr>
          <a:xfrm>
            <a:off x="7835563" y="2084736"/>
            <a:ext cx="1296693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Strategy &amp; </a:t>
            </a:r>
          </a:p>
          <a:p>
            <a:pPr algn="ctr"/>
            <a:r>
              <a:rPr lang="en-US" altLang="ko-KR" sz="1400" dirty="0"/>
              <a:t>Policy Portfolio</a:t>
            </a:r>
            <a:endParaRPr lang="ko-KR" altLang="en-US" sz="14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82A5923-01F9-6479-3F9C-4F2A3A08C534}"/>
              </a:ext>
            </a:extLst>
          </p:cNvPr>
          <p:cNvCxnSpPr>
            <a:stCxn id="89" idx="2"/>
            <a:endCxn id="11" idx="0"/>
          </p:cNvCxnSpPr>
          <p:nvPr/>
        </p:nvCxnSpPr>
        <p:spPr>
          <a:xfrm>
            <a:off x="8483910" y="2588326"/>
            <a:ext cx="0" cy="67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E5259C9-1752-E944-F75C-99555F2C2662}"/>
              </a:ext>
            </a:extLst>
          </p:cNvPr>
          <p:cNvCxnSpPr>
            <a:stCxn id="13" idx="3"/>
            <a:endCxn id="89" idx="1"/>
          </p:cNvCxnSpPr>
          <p:nvPr/>
        </p:nvCxnSpPr>
        <p:spPr>
          <a:xfrm flipV="1">
            <a:off x="6049891" y="2336531"/>
            <a:ext cx="1785672" cy="16475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530B13A-EE2C-6A5B-FE34-CD037193BA9F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 flipH="1">
            <a:off x="8483820" y="3782154"/>
            <a:ext cx="90" cy="42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0C01F0-E3F9-A9DB-1DDB-00A4787FFDFA}"/>
              </a:ext>
            </a:extLst>
          </p:cNvPr>
          <p:cNvSpPr txBox="1"/>
          <p:nvPr/>
        </p:nvSpPr>
        <p:spPr>
          <a:xfrm>
            <a:off x="304390" y="3547240"/>
            <a:ext cx="994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</a:t>
            </a:r>
            <a:r>
              <a:rPr lang="ko-KR" altLang="en-US" sz="1400" dirty="0"/>
              <a:t> </a:t>
            </a:r>
            <a:r>
              <a:rPr lang="en-US" altLang="ko-KR" sz="1400" dirty="0"/>
              <a:t>Word</a:t>
            </a:r>
          </a:p>
          <a:p>
            <a:r>
              <a:rPr lang="en-US" altLang="ko-KR" sz="1400" dirty="0"/>
              <a:t>by Source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86CB53-50A8-B771-D625-3E1135AAA39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801802" y="2908805"/>
            <a:ext cx="324260" cy="6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16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3C7DD6-3383-FF21-A27E-C49650B3E9C8}"/>
              </a:ext>
            </a:extLst>
          </p:cNvPr>
          <p:cNvSpPr txBox="1"/>
          <p:nvPr/>
        </p:nvSpPr>
        <p:spPr>
          <a:xfrm>
            <a:off x="1885093" y="1022104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Function List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71F1F-5AA6-D236-E0DA-E4D58BB082AE}"/>
              </a:ext>
            </a:extLst>
          </p:cNvPr>
          <p:cNvSpPr txBox="1"/>
          <p:nvPr/>
        </p:nvSpPr>
        <p:spPr>
          <a:xfrm>
            <a:off x="8955485" y="409225"/>
            <a:ext cx="1888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Strategy/Project/Task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730DA-C81B-FD0E-54D5-37408699B8EB}"/>
              </a:ext>
            </a:extLst>
          </p:cNvPr>
          <p:cNvSpPr txBox="1"/>
          <p:nvPr/>
        </p:nvSpPr>
        <p:spPr>
          <a:xfrm>
            <a:off x="1059396" y="2379565"/>
            <a:ext cx="1117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Intelligence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6F37B-1C88-375B-5CCF-6962AEEFA53D}"/>
              </a:ext>
            </a:extLst>
          </p:cNvPr>
          <p:cNvSpPr txBox="1"/>
          <p:nvPr/>
        </p:nvSpPr>
        <p:spPr>
          <a:xfrm>
            <a:off x="9401126" y="1022105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2DD09-2164-B32D-8A28-850BF9B41FE8}"/>
              </a:ext>
            </a:extLst>
          </p:cNvPr>
          <p:cNvSpPr txBox="1"/>
          <p:nvPr/>
        </p:nvSpPr>
        <p:spPr>
          <a:xfrm>
            <a:off x="1173273" y="462314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Planning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0BBA8-4863-12ED-8FCA-7ADC829B2A3B}"/>
              </a:ext>
            </a:extLst>
          </p:cNvPr>
          <p:cNvSpPr txBox="1"/>
          <p:nvPr/>
        </p:nvSpPr>
        <p:spPr>
          <a:xfrm>
            <a:off x="1160449" y="5221047"/>
            <a:ext cx="963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Execution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69BA6-2397-44D3-4D60-8C4E6698A982}"/>
              </a:ext>
            </a:extLst>
          </p:cNvPr>
          <p:cNvSpPr txBox="1"/>
          <p:nvPr/>
        </p:nvSpPr>
        <p:spPr>
          <a:xfrm>
            <a:off x="1160449" y="35303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Deciding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76D92-E93E-BEE0-C54F-0324E7FD0B3C}"/>
              </a:ext>
            </a:extLst>
          </p:cNvPr>
          <p:cNvSpPr txBox="1"/>
          <p:nvPr/>
        </p:nvSpPr>
        <p:spPr>
          <a:xfrm>
            <a:off x="2558257" y="2008612"/>
            <a:ext cx="1105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Technology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5F6B8-4955-890B-8765-7ED1EFE23265}"/>
              </a:ext>
            </a:extLst>
          </p:cNvPr>
          <p:cNvSpPr txBox="1"/>
          <p:nvPr/>
        </p:nvSpPr>
        <p:spPr>
          <a:xfrm>
            <a:off x="2734524" y="2687342"/>
            <a:ext cx="753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Market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C25FD-D74D-800D-B29C-33B51ADE96A2}"/>
              </a:ext>
            </a:extLst>
          </p:cNvPr>
          <p:cNvSpPr txBox="1"/>
          <p:nvPr/>
        </p:nvSpPr>
        <p:spPr>
          <a:xfrm>
            <a:off x="2734524" y="3297023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FDB7D-74DB-CFD7-EE58-5AF1EF35F78E}"/>
              </a:ext>
            </a:extLst>
          </p:cNvPr>
          <p:cNvSpPr txBox="1"/>
          <p:nvPr/>
        </p:nvSpPr>
        <p:spPr>
          <a:xfrm>
            <a:off x="2734524" y="3724743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9E101-B880-4380-0157-7EFAFD6C2A56}"/>
              </a:ext>
            </a:extLst>
          </p:cNvPr>
          <p:cNvSpPr txBox="1"/>
          <p:nvPr/>
        </p:nvSpPr>
        <p:spPr>
          <a:xfrm>
            <a:off x="2734524" y="4532886"/>
            <a:ext cx="744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FD8CC-D68A-ED02-A52E-05C7D2CE5849}"/>
              </a:ext>
            </a:extLst>
          </p:cNvPr>
          <p:cNvSpPr txBox="1"/>
          <p:nvPr/>
        </p:nvSpPr>
        <p:spPr>
          <a:xfrm>
            <a:off x="4919190" y="714328"/>
            <a:ext cx="188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Process &amp; Procedure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CB40A-33EA-EE81-1144-A863DDECDCB0}"/>
              </a:ext>
            </a:extLst>
          </p:cNvPr>
          <p:cNvSpPr txBox="1"/>
          <p:nvPr/>
        </p:nvSpPr>
        <p:spPr>
          <a:xfrm>
            <a:off x="4693173" y="1163959"/>
            <a:ext cx="100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Procedure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375F7-E2D0-EE1E-0C8D-9208CC09734D}"/>
              </a:ext>
            </a:extLst>
          </p:cNvPr>
          <p:cNvSpPr txBox="1"/>
          <p:nvPr/>
        </p:nvSpPr>
        <p:spPr>
          <a:xfrm>
            <a:off x="7419332" y="1236811"/>
            <a:ext cx="53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Role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D86E57-C446-AEE8-E94F-0496D0D33EBD}"/>
              </a:ext>
            </a:extLst>
          </p:cNvPr>
          <p:cNvSpPr txBox="1"/>
          <p:nvPr/>
        </p:nvSpPr>
        <p:spPr>
          <a:xfrm>
            <a:off x="4574649" y="1648036"/>
            <a:ext cx="1929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 Words by Source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F3AB0-7217-DF58-CEC3-D428443D5BBC}"/>
              </a:ext>
            </a:extLst>
          </p:cNvPr>
          <p:cNvSpPr txBox="1"/>
          <p:nvPr/>
        </p:nvSpPr>
        <p:spPr>
          <a:xfrm>
            <a:off x="4919190" y="2210337"/>
            <a:ext cx="13176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Search source</a:t>
            </a:r>
          </a:p>
          <a:p>
            <a:endParaRPr lang="en-US" altLang="ko-KR" sz="1400" dirty="0"/>
          </a:p>
          <a:p>
            <a:r>
              <a:rPr lang="en-US" altLang="ko-KR" sz="1400" dirty="0"/>
              <a:t>Select, </a:t>
            </a:r>
          </a:p>
          <a:p>
            <a:endParaRPr lang="en-US" altLang="ko-KR" sz="1400" dirty="0"/>
          </a:p>
          <a:p>
            <a:r>
              <a:rPr lang="en-US" altLang="ko-KR" sz="1400" dirty="0"/>
              <a:t>Save to D.W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507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A2806-9021-34C7-76C0-D239CC2CEC79}"/>
              </a:ext>
            </a:extLst>
          </p:cNvPr>
          <p:cNvSpPr txBox="1"/>
          <p:nvPr/>
        </p:nvSpPr>
        <p:spPr>
          <a:xfrm>
            <a:off x="2139884" y="16496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산업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B3B93-E641-5283-2163-0880C237A8B8}"/>
              </a:ext>
            </a:extLst>
          </p:cNvPr>
          <p:cNvSpPr txBox="1"/>
          <p:nvPr/>
        </p:nvSpPr>
        <p:spPr>
          <a:xfrm>
            <a:off x="4025245" y="16496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용도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7A5B2-B6C4-FC4C-DEFE-5D8F6477F29F}"/>
              </a:ext>
            </a:extLst>
          </p:cNvPr>
          <p:cNvSpPr txBox="1"/>
          <p:nvPr/>
        </p:nvSpPr>
        <p:spPr>
          <a:xfrm>
            <a:off x="5608948" y="16496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원료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66ADE-00AD-B765-DA24-DE3F179A1D99}"/>
              </a:ext>
            </a:extLst>
          </p:cNvPr>
          <p:cNvSpPr txBox="1"/>
          <p:nvPr/>
        </p:nvSpPr>
        <p:spPr>
          <a:xfrm>
            <a:off x="7136090" y="16558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기술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CA5DB-E676-091F-D111-D165BA752E7D}"/>
              </a:ext>
            </a:extLst>
          </p:cNvPr>
          <p:cNvSpPr txBox="1"/>
          <p:nvPr/>
        </p:nvSpPr>
        <p:spPr>
          <a:xfrm>
            <a:off x="2050115" y="22907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건축용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B661A-52F8-1DB7-83DF-7D70EEEA42C9}"/>
              </a:ext>
            </a:extLst>
          </p:cNvPr>
          <p:cNvSpPr txBox="1"/>
          <p:nvPr/>
        </p:nvSpPr>
        <p:spPr>
          <a:xfrm>
            <a:off x="1933551" y="292231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자동차용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ACEB1-98F0-81C8-2837-2711AB186468}"/>
              </a:ext>
            </a:extLst>
          </p:cNvPr>
          <p:cNvSpPr txBox="1"/>
          <p:nvPr/>
        </p:nvSpPr>
        <p:spPr>
          <a:xfrm>
            <a:off x="2050114" y="36623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선박용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58A64-7B7E-0EFA-57A5-148D9297B95B}"/>
              </a:ext>
            </a:extLst>
          </p:cNvPr>
          <p:cNvSpPr txBox="1"/>
          <p:nvPr/>
        </p:nvSpPr>
        <p:spPr>
          <a:xfrm>
            <a:off x="1870578" y="436601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기계공업용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BC11B-33C8-AFCC-2081-E9357C1CF39F}"/>
              </a:ext>
            </a:extLst>
          </p:cNvPr>
          <p:cNvSpPr txBox="1"/>
          <p:nvPr/>
        </p:nvSpPr>
        <p:spPr>
          <a:xfrm>
            <a:off x="3634914" y="228740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광전자 및 </a:t>
            </a:r>
            <a:endParaRPr lang="en-US" altLang="ko-KR" sz="1400" dirty="0"/>
          </a:p>
          <a:p>
            <a:pPr algn="ctr"/>
            <a:r>
              <a:rPr lang="ko-KR" altLang="en-US" sz="1400" dirty="0"/>
              <a:t>열적기능 도료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0CCB59-CCF5-B581-1DF2-1B2AD58135C1}"/>
              </a:ext>
            </a:extLst>
          </p:cNvPr>
          <p:cNvSpPr txBox="1"/>
          <p:nvPr/>
        </p:nvSpPr>
        <p:spPr>
          <a:xfrm>
            <a:off x="3755941" y="316739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물리화학적</a:t>
            </a:r>
            <a:endParaRPr lang="en-US" altLang="ko-KR" sz="1400" dirty="0"/>
          </a:p>
          <a:p>
            <a:pPr algn="ctr"/>
            <a:r>
              <a:rPr lang="ko-KR" altLang="en-US" sz="1400" dirty="0"/>
              <a:t>도료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7D923-AC2F-E130-CA7C-D9C349D12EC5}"/>
              </a:ext>
            </a:extLst>
          </p:cNvPr>
          <p:cNvSpPr txBox="1"/>
          <p:nvPr/>
        </p:nvSpPr>
        <p:spPr>
          <a:xfrm>
            <a:off x="3907160" y="38427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섬유용염</a:t>
            </a:r>
            <a:endParaRPr lang="en-US" altLang="ko-KR" sz="1400" dirty="0"/>
          </a:p>
          <a:p>
            <a:pPr algn="ctr"/>
            <a:r>
              <a:rPr lang="en-US" altLang="ko-KR" sz="1400" dirty="0"/>
              <a:t>/</a:t>
            </a:r>
            <a:r>
              <a:rPr lang="ko-KR" altLang="en-US" sz="1400" dirty="0"/>
              <a:t>안료</a:t>
            </a:r>
          </a:p>
        </p:txBody>
      </p:sp>
    </p:spTree>
    <p:extLst>
      <p:ext uri="{BB962C8B-B14F-4D97-AF65-F5344CB8AC3E}">
        <p14:creationId xmlns:p14="http://schemas.microsoft.com/office/powerpoint/2010/main" val="1786255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CF7309-AE2F-03FE-22E6-CAB8B7266745}"/>
              </a:ext>
            </a:extLst>
          </p:cNvPr>
          <p:cNvSpPr txBox="1"/>
          <p:nvPr/>
        </p:nvSpPr>
        <p:spPr>
          <a:xfrm>
            <a:off x="228600" y="330186"/>
            <a:ext cx="11762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평온을 비는 기도 </a:t>
            </a:r>
            <a:r>
              <a:rPr lang="en-US" altLang="ko-KR" sz="1200" dirty="0"/>
              <a:t>; </a:t>
            </a:r>
            <a:r>
              <a:rPr lang="ko-KR" altLang="en-US" sz="1200" dirty="0"/>
              <a:t>주여</a:t>
            </a:r>
            <a:r>
              <a:rPr lang="en-US" altLang="ko-KR" sz="1200" dirty="0"/>
              <a:t>, </a:t>
            </a:r>
            <a:r>
              <a:rPr lang="ko-KR" altLang="en-US" sz="1200" dirty="0"/>
              <a:t>우리에게 우리가 바꿀 수 없는 것을 평온하게 받아들이는 은혜와 바꿔야 할 것을 바꿀 수 있는 용기</a:t>
            </a:r>
            <a:r>
              <a:rPr lang="en-US" altLang="ko-KR" sz="1200" dirty="0"/>
              <a:t>, </a:t>
            </a:r>
            <a:r>
              <a:rPr lang="ko-KR" altLang="en-US" sz="1200" dirty="0"/>
              <a:t>그리고 이 둘을 분별하는 지혜를 </a:t>
            </a:r>
            <a:r>
              <a:rPr lang="ko-KR" altLang="en-US" sz="1200" dirty="0" err="1"/>
              <a:t>허락하소서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3303-25F0-D4EF-E3F6-0909BE845082}"/>
              </a:ext>
            </a:extLst>
          </p:cNvPr>
          <p:cNvSpPr txBox="1"/>
          <p:nvPr/>
        </p:nvSpPr>
        <p:spPr>
          <a:xfrm>
            <a:off x="1018095" y="15365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항목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97C1B-847E-704A-C077-29E22D045B58}"/>
              </a:ext>
            </a:extLst>
          </p:cNvPr>
          <p:cNvSpPr txBox="1"/>
          <p:nvPr/>
        </p:nvSpPr>
        <p:spPr>
          <a:xfrm>
            <a:off x="3214539" y="1534885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바꿀 수 있는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BD711-125F-E64D-D7D3-10C5E5C0F365}"/>
              </a:ext>
            </a:extLst>
          </p:cNvPr>
          <p:cNvSpPr txBox="1"/>
          <p:nvPr/>
        </p:nvSpPr>
        <p:spPr>
          <a:xfrm>
            <a:off x="6064776" y="1534885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바꿀 수 없는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FB268-065B-6E8A-159F-95B7E291257E}"/>
              </a:ext>
            </a:extLst>
          </p:cNvPr>
          <p:cNvSpPr txBox="1"/>
          <p:nvPr/>
        </p:nvSpPr>
        <p:spPr>
          <a:xfrm>
            <a:off x="8915013" y="1534885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비교</a:t>
            </a:r>
            <a:r>
              <a:rPr lang="en-US" altLang="ko-KR" sz="1600" dirty="0"/>
              <a:t>/Model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431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69B00-BE9A-8010-4A68-D8B5958AB31B}"/>
              </a:ext>
            </a:extLst>
          </p:cNvPr>
          <p:cNvSpPr txBox="1"/>
          <p:nvPr/>
        </p:nvSpPr>
        <p:spPr>
          <a:xfrm>
            <a:off x="650448" y="656271"/>
            <a:ext cx="3889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회</a:t>
            </a:r>
            <a:r>
              <a:rPr lang="en-US" altLang="ko-KR" sz="2400" dirty="0"/>
              <a:t>, 2</a:t>
            </a:r>
            <a:r>
              <a:rPr lang="ko-KR" altLang="en-US" sz="2400" dirty="0"/>
              <a:t>회</a:t>
            </a:r>
            <a:r>
              <a:rPr lang="en-US" altLang="ko-KR" sz="2400" dirty="0"/>
              <a:t>, Case Study ; </a:t>
            </a:r>
            <a:r>
              <a:rPr lang="ko-KR" altLang="en-US" dirty="0"/>
              <a:t>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18C2C-7CF4-83D6-0555-6D26884B59D7}"/>
              </a:ext>
            </a:extLst>
          </p:cNvPr>
          <p:cNvSpPr txBox="1"/>
          <p:nvPr/>
        </p:nvSpPr>
        <p:spPr>
          <a:xfrm>
            <a:off x="1574278" y="1455385"/>
            <a:ext cx="7255512" cy="406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주제 연속성 </a:t>
            </a:r>
            <a:r>
              <a:rPr lang="en-US" altLang="ko-KR" dirty="0"/>
              <a:t>; </a:t>
            </a:r>
            <a:r>
              <a:rPr lang="ko-KR" altLang="en-US" dirty="0"/>
              <a:t>참여자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4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Series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기획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 2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회의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1/3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참석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교육참여 목적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  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전반적인 접근법의 문제점 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모든 기업이 </a:t>
            </a:r>
            <a:r>
              <a:rPr lang="en-US" altLang="ko-KR" sz="1400" dirty="0"/>
              <a:t>“</a:t>
            </a:r>
            <a:r>
              <a:rPr lang="ko-KR" altLang="en-US" sz="1400" dirty="0"/>
              <a:t>대 전환시기의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</a:t>
            </a:r>
            <a:r>
              <a:rPr lang="en-US" altLang="ko-KR" sz="1400" dirty="0"/>
              <a:t>”</a:t>
            </a:r>
            <a:r>
              <a:rPr lang="ko-KR" altLang="en-US" sz="1400" dirty="0"/>
              <a:t>를 갖추어야 한다는 모토로 접근 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=&gt; </a:t>
            </a:r>
            <a:r>
              <a:rPr lang="ko-KR" altLang="en-US" sz="1400" dirty="0"/>
              <a:t>현 </a:t>
            </a:r>
            <a:r>
              <a:rPr lang="en-US" altLang="ko-KR" sz="1400" dirty="0"/>
              <a:t>Business </a:t>
            </a:r>
            <a:r>
              <a:rPr lang="ko-KR" altLang="en-US" sz="1400" dirty="0"/>
              <a:t>환경 하에서 각 기업별 접근방법에 대한 토론</a:t>
            </a:r>
            <a:r>
              <a:rPr lang="en-US" altLang="ko-KR" sz="14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너무 많은 주제를 한꺼번에 다룸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위한 업체 조사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“</a:t>
            </a:r>
            <a:r>
              <a:rPr lang="ko-KR" altLang="en-US" sz="1400" dirty="0"/>
              <a:t>안 하는 거도 없고</a:t>
            </a:r>
            <a:r>
              <a:rPr lang="en-US" altLang="ko-KR" sz="1400" dirty="0"/>
              <a:t>, </a:t>
            </a:r>
            <a:r>
              <a:rPr lang="ko-KR" altLang="en-US" sz="1400" dirty="0"/>
              <a:t>하는 거도 없다</a:t>
            </a:r>
            <a:r>
              <a:rPr lang="en-US" altLang="ko-KR" sz="1400" dirty="0"/>
              <a:t>.”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R&amp;D</a:t>
            </a:r>
            <a:r>
              <a:rPr lang="ko-KR" altLang="en-US" sz="1400" dirty="0"/>
              <a:t> </a:t>
            </a:r>
            <a:r>
              <a:rPr lang="en-US" altLang="ko-KR" sz="1400" dirty="0"/>
              <a:t>Function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대해 </a:t>
            </a:r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“Why &amp; What”, 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“How” by Corp.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7368C-A510-EFCE-A850-634AB308E5F2}"/>
              </a:ext>
            </a:extLst>
          </p:cNvPr>
          <p:cNvSpPr txBox="1"/>
          <p:nvPr/>
        </p:nvSpPr>
        <p:spPr>
          <a:xfrm>
            <a:off x="7814821" y="3836709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우리나라 산업 전반적인 흐름이 </a:t>
            </a:r>
            <a:r>
              <a:rPr lang="en-US" altLang="ko-KR" sz="1200" dirty="0"/>
              <a:t>First Mover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First Mover</a:t>
            </a:r>
            <a:r>
              <a:rPr lang="ko-KR" altLang="en-US" sz="1200" dirty="0"/>
              <a:t>의 정의 </a:t>
            </a:r>
            <a:r>
              <a:rPr lang="en-US" altLang="ko-KR" sz="1200" dirty="0"/>
              <a:t>– </a:t>
            </a:r>
            <a:r>
              <a:rPr lang="ko-KR" altLang="en-US" sz="1200" dirty="0"/>
              <a:t>글로벌 무한경쟁</a:t>
            </a:r>
            <a:r>
              <a:rPr lang="en-US" altLang="ko-KR" sz="1200" dirty="0"/>
              <a:t>, </a:t>
            </a:r>
            <a:r>
              <a:rPr lang="ko-KR" altLang="en-US" sz="1200" dirty="0"/>
              <a:t>신사업</a:t>
            </a:r>
            <a:r>
              <a:rPr lang="en-US" altLang="ko-KR" sz="1200" dirty="0"/>
              <a:t>/</a:t>
            </a:r>
            <a:r>
              <a:rPr lang="ko-KR" altLang="en-US" sz="1200" dirty="0"/>
              <a:t>제품 경쟁</a:t>
            </a:r>
            <a:endParaRPr lang="en-US" altLang="ko-KR" sz="1200" dirty="0"/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따라가기</a:t>
            </a:r>
            <a:r>
              <a:rPr lang="en-US" altLang="ko-KR" sz="1200" dirty="0"/>
              <a:t>-&gt; </a:t>
            </a:r>
            <a:r>
              <a:rPr lang="ko-KR" altLang="en-US" sz="1200" dirty="0"/>
              <a:t>선도하기</a:t>
            </a:r>
            <a:r>
              <a:rPr lang="en-US" altLang="ko-KR" sz="1200" dirty="0"/>
              <a:t>; </a:t>
            </a:r>
            <a:r>
              <a:rPr lang="ko-KR" altLang="en-US" sz="1200" dirty="0"/>
              <a:t>고난도</a:t>
            </a:r>
            <a:r>
              <a:rPr lang="en-US" altLang="ko-KR" sz="1200" dirty="0"/>
              <a:t>-&gt; </a:t>
            </a:r>
            <a:r>
              <a:rPr lang="ko-KR" altLang="en-US" sz="1200" dirty="0"/>
              <a:t>일반화</a:t>
            </a:r>
            <a:r>
              <a:rPr lang="en-US" altLang="ko-KR" sz="1200" dirty="0"/>
              <a:t>; </a:t>
            </a:r>
            <a:r>
              <a:rPr lang="ko-KR" altLang="en-US" sz="1200" dirty="0"/>
              <a:t>후발주자 몫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3B826-5220-FF9F-9313-D1B980A23EF4}"/>
              </a:ext>
            </a:extLst>
          </p:cNvPr>
          <p:cNvSpPr txBox="1"/>
          <p:nvPr/>
        </p:nvSpPr>
        <p:spPr>
          <a:xfrm>
            <a:off x="7399751" y="5626865"/>
            <a:ext cx="3256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BSC - KPI, </a:t>
            </a:r>
            <a:r>
              <a:rPr lang="ko-KR" altLang="en-US" sz="1200" dirty="0"/>
              <a:t>팀제</a:t>
            </a:r>
            <a:r>
              <a:rPr lang="en-US" altLang="ko-KR" sz="1200" dirty="0"/>
              <a:t>, </a:t>
            </a:r>
            <a:r>
              <a:rPr lang="ko-KR" altLang="en-US" sz="1200" dirty="0"/>
              <a:t>조직관리</a:t>
            </a:r>
            <a:r>
              <a:rPr lang="en-US" altLang="ko-KR" sz="1200" dirty="0"/>
              <a:t> OKR -&gt; </a:t>
            </a:r>
            <a:r>
              <a:rPr lang="ko-KR" altLang="en-US" sz="1200" dirty="0"/>
              <a:t>방침관리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577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F9DDB-EA3E-B51F-C368-E9BF9E353698}"/>
              </a:ext>
            </a:extLst>
          </p:cNvPr>
          <p:cNvSpPr txBox="1"/>
          <p:nvPr/>
        </p:nvSpPr>
        <p:spPr>
          <a:xfrm>
            <a:off x="650448" y="656271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현 시대의 흐름 이해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B9955-EF8C-D011-BBF5-0C8AE7D39827}"/>
              </a:ext>
            </a:extLst>
          </p:cNvPr>
          <p:cNvSpPr txBox="1"/>
          <p:nvPr/>
        </p:nvSpPr>
        <p:spPr>
          <a:xfrm>
            <a:off x="1574278" y="1455385"/>
            <a:ext cx="10429330" cy="5082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글로벌 무한 경쟁</a:t>
            </a:r>
            <a:r>
              <a:rPr lang="en-US" altLang="ko-KR" dirty="0"/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산업간 경계가 없이 글로벌 무한경쟁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테슬라의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잠재경쟁자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MIT, </a:t>
            </a:r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Standford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학생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반대로 모든 기회가 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열려있다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경쟁의 속도가 임계점을 지나 매우 빠르게 진행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기업문화의 변화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MZ</a:t>
            </a:r>
            <a:r>
              <a:rPr lang="ko-KR" altLang="en-US" sz="1400" dirty="0"/>
              <a:t>세대를 중심으로 평생직장 및 </a:t>
            </a:r>
            <a:r>
              <a:rPr lang="ko-KR" altLang="en-US" sz="1400" dirty="0" err="1"/>
              <a:t>오너쉽</a:t>
            </a:r>
            <a:r>
              <a:rPr lang="ko-KR" altLang="en-US" sz="1400" dirty="0"/>
              <a:t> 개념의 변화 </a:t>
            </a:r>
            <a:r>
              <a:rPr lang="en-US" altLang="ko-KR" sz="1400" dirty="0"/>
              <a:t>; </a:t>
            </a:r>
            <a:r>
              <a:rPr lang="ko-KR" altLang="en-US" sz="1400" dirty="0"/>
              <a:t>주식 공매도</a:t>
            </a:r>
            <a:r>
              <a:rPr lang="en-US" altLang="ko-KR" sz="1400" dirty="0"/>
              <a:t>, </a:t>
            </a:r>
            <a:r>
              <a:rPr lang="ko-KR" altLang="en-US" sz="1400" dirty="0"/>
              <a:t>법인 관리체계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Open R&amp;D </a:t>
            </a:r>
            <a:r>
              <a:rPr lang="ko-KR" altLang="en-US" sz="1400" dirty="0"/>
              <a:t>확대 </a:t>
            </a:r>
            <a:r>
              <a:rPr lang="en-US" altLang="ko-KR" sz="1400" dirty="0"/>
              <a:t>;</a:t>
            </a:r>
            <a:r>
              <a:rPr lang="ko-KR" altLang="en-US" sz="1400" dirty="0"/>
              <a:t>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관리방법의 다양화 </a:t>
            </a:r>
            <a:r>
              <a:rPr lang="en-US" altLang="ko-KR" sz="1400" dirty="0"/>
              <a:t>;  </a:t>
            </a:r>
            <a:r>
              <a:rPr lang="ko-KR" altLang="en-US" sz="1400" dirty="0"/>
              <a:t>회사에 소속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어항속</a:t>
            </a:r>
            <a:r>
              <a:rPr lang="ko-KR" altLang="en-US" sz="1400" dirty="0"/>
              <a:t> 물고기 </a:t>
            </a:r>
            <a:r>
              <a:rPr lang="ko-KR" altLang="en-US" sz="1400" dirty="0" err="1"/>
              <a:t>물색깔</a:t>
            </a:r>
            <a:r>
              <a:rPr lang="ko-KR" altLang="en-US" sz="1400" dirty="0"/>
              <a:t> 모름</a:t>
            </a:r>
            <a:r>
              <a:rPr lang="en-US" altLang="ko-KR" sz="1400" dirty="0"/>
              <a:t>), </a:t>
            </a:r>
            <a:r>
              <a:rPr lang="ko-KR" altLang="en-US" sz="1400" dirty="0" err="1"/>
              <a:t>나심탈레브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연구기획 역할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기획업무에 대한 인식</a:t>
            </a:r>
            <a:r>
              <a:rPr lang="en-US" altLang="ko-KR" sz="1400" dirty="0"/>
              <a:t> </a:t>
            </a:r>
            <a:r>
              <a:rPr lang="ko-KR" altLang="en-US" sz="1400" dirty="0"/>
              <a:t>변화 및 전문성 제고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사람</a:t>
            </a:r>
            <a:r>
              <a:rPr lang="en-US" altLang="ko-KR" sz="1400" dirty="0"/>
              <a:t>/</a:t>
            </a:r>
            <a:r>
              <a:rPr lang="ko-KR" altLang="en-US" sz="1400" dirty="0"/>
              <a:t>조직 중심에서 </a:t>
            </a:r>
            <a:r>
              <a:rPr lang="en-US" altLang="ko-KR" sz="1400" dirty="0"/>
              <a:t>Function </a:t>
            </a:r>
            <a:r>
              <a:rPr lang="ko-KR" altLang="en-US" sz="1400" dirty="0"/>
              <a:t>중심으로</a:t>
            </a:r>
            <a:r>
              <a:rPr lang="en-US" altLang="ko-KR" sz="1400" dirty="0"/>
              <a:t>, </a:t>
            </a:r>
            <a:r>
              <a:rPr lang="ko-KR" altLang="en-US" sz="1400" dirty="0"/>
              <a:t>전략</a:t>
            </a:r>
            <a:r>
              <a:rPr lang="en-US" altLang="ko-KR" sz="1400" dirty="0"/>
              <a:t>/Project</a:t>
            </a:r>
            <a:r>
              <a:rPr lang="ko-KR" altLang="en-US" sz="1400" dirty="0"/>
              <a:t>의 객체화 </a:t>
            </a:r>
            <a:r>
              <a:rPr lang="en-US" altLang="ko-KR" sz="1400" dirty="0"/>
              <a:t>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Open R&amp;D </a:t>
            </a:r>
            <a:r>
              <a:rPr lang="ko-KR" altLang="en-US" dirty="0"/>
              <a:t>기획의 중요성 </a:t>
            </a:r>
            <a:r>
              <a:rPr lang="en-US" altLang="ko-KR" dirty="0"/>
              <a:t>; </a:t>
            </a:r>
            <a:r>
              <a:rPr lang="ko-KR" altLang="en-US" sz="1600" dirty="0"/>
              <a:t>기획</a:t>
            </a:r>
            <a:r>
              <a:rPr lang="en-US" altLang="ko-KR" sz="1600" dirty="0"/>
              <a:t>(</a:t>
            </a:r>
            <a:r>
              <a:rPr lang="ko-KR" altLang="en-US" sz="1600" dirty="0"/>
              <a:t>전담역할</a:t>
            </a:r>
            <a:r>
              <a:rPr lang="en-US" altLang="ko-KR" sz="1600" dirty="0"/>
              <a:t>, Live, </a:t>
            </a:r>
            <a:r>
              <a:rPr lang="ko-KR" altLang="en-US" sz="1600" dirty="0"/>
              <a:t>내부 상호 인정하는</a:t>
            </a:r>
            <a:r>
              <a:rPr lang="en-US" altLang="ko-KR" sz="1600" dirty="0"/>
              <a:t>)</a:t>
            </a:r>
            <a:r>
              <a:rPr lang="ko-KR" altLang="en-US" sz="1600" dirty="0"/>
              <a:t>이 없다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중장기 계획</a:t>
            </a:r>
            <a:r>
              <a:rPr lang="en-US" altLang="ko-KR" sz="1400" dirty="0"/>
              <a:t>(</a:t>
            </a:r>
            <a:r>
              <a:rPr lang="ko-KR" altLang="en-US" sz="1400" dirty="0"/>
              <a:t>제품</a:t>
            </a:r>
            <a:r>
              <a:rPr lang="en-US" altLang="ko-KR" sz="1400" dirty="0"/>
              <a:t>/</a:t>
            </a:r>
            <a:r>
              <a:rPr lang="ko-KR" altLang="en-US" sz="1400" dirty="0"/>
              <a:t>기술</a:t>
            </a:r>
            <a:r>
              <a:rPr lang="en-US" altLang="ko-KR" sz="1400" dirty="0"/>
              <a:t>/</a:t>
            </a:r>
            <a:r>
              <a:rPr lang="ko-KR" altLang="en-US" sz="1400" dirty="0"/>
              <a:t>사업방향</a:t>
            </a:r>
            <a:r>
              <a:rPr lang="en-US" altLang="ko-KR" sz="1400" dirty="0"/>
              <a:t>, Portfolio) ; </a:t>
            </a:r>
            <a:r>
              <a:rPr lang="ko-KR" altLang="en-US" sz="1400" dirty="0"/>
              <a:t>벤츠와 중국 자동차</a:t>
            </a:r>
            <a:r>
              <a:rPr lang="en-US" altLang="ko-KR" sz="1400" dirty="0"/>
              <a:t>, </a:t>
            </a:r>
            <a:r>
              <a:rPr lang="ko-KR" altLang="en-US" sz="1400" dirty="0"/>
              <a:t>고난도기술의 일반화</a:t>
            </a:r>
            <a:r>
              <a:rPr lang="en-US" altLang="ko-KR" sz="1400" dirty="0"/>
              <a:t>, </a:t>
            </a:r>
            <a:r>
              <a:rPr lang="ko-KR" altLang="en-US" sz="1400" dirty="0"/>
              <a:t>관행적 전략관리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14478-30EE-4365-6C7C-67D53F8671D9}"/>
              </a:ext>
            </a:extLst>
          </p:cNvPr>
          <p:cNvSpPr txBox="1"/>
          <p:nvPr/>
        </p:nvSpPr>
        <p:spPr>
          <a:xfrm>
            <a:off x="4920792" y="518474"/>
            <a:ext cx="655179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시스템으로</a:t>
            </a:r>
            <a:r>
              <a:rPr lang="en-US" altLang="ko-KR" sz="1200" dirty="0"/>
              <a:t> </a:t>
            </a:r>
            <a:r>
              <a:rPr lang="ko-KR" altLang="en-US" sz="1200" dirty="0"/>
              <a:t>개선</a:t>
            </a:r>
            <a:r>
              <a:rPr lang="en-US" altLang="ko-KR" sz="1200" dirty="0"/>
              <a:t>(</a:t>
            </a:r>
            <a:r>
              <a:rPr lang="ko-KR" altLang="en-US" sz="1200" dirty="0"/>
              <a:t>뉴욕 외교관 면책특권</a:t>
            </a:r>
            <a:r>
              <a:rPr lang="en-US" altLang="ko-KR" sz="1200" dirty="0"/>
              <a:t>, </a:t>
            </a:r>
            <a:r>
              <a:rPr lang="ko-KR" altLang="en-US" sz="1200" dirty="0"/>
              <a:t>권력의 심리학 </a:t>
            </a:r>
            <a:r>
              <a:rPr lang="en-US" altLang="ko-KR" sz="1200" dirty="0"/>
              <a:t>p</a:t>
            </a:r>
            <a:r>
              <a:rPr lang="ko-KR" altLang="en-US" sz="1200" dirty="0"/>
              <a:t> </a:t>
            </a:r>
            <a:r>
              <a:rPr lang="en-US" altLang="ko-KR" sz="1200" dirty="0"/>
              <a:t>202) -&gt; </a:t>
            </a:r>
            <a:r>
              <a:rPr lang="ko-KR" altLang="en-US" sz="1200" dirty="0"/>
              <a:t>벌금 </a:t>
            </a:r>
            <a:r>
              <a:rPr lang="en-US" altLang="ko-KR" sz="1200" dirty="0"/>
              <a:t>-&gt; </a:t>
            </a:r>
            <a:r>
              <a:rPr lang="ko-KR" altLang="en-US" sz="1200" dirty="0"/>
              <a:t>번호판 취소</a:t>
            </a:r>
            <a:endParaRPr lang="en-US" altLang="ko-KR" sz="1200" dirty="0"/>
          </a:p>
          <a:p>
            <a:r>
              <a:rPr lang="ko-KR" altLang="en-US" sz="1200" dirty="0"/>
              <a:t>스웨덴</a:t>
            </a:r>
            <a:r>
              <a:rPr lang="en-US" altLang="ko-KR" sz="1200" dirty="0"/>
              <a:t>/</a:t>
            </a:r>
            <a:r>
              <a:rPr lang="ko-KR" altLang="en-US" sz="1200" dirty="0"/>
              <a:t>노르웨이</a:t>
            </a:r>
            <a:r>
              <a:rPr lang="en-US" altLang="ko-KR" sz="1200" dirty="0"/>
              <a:t>/</a:t>
            </a:r>
            <a:r>
              <a:rPr lang="ko-KR" altLang="en-US" sz="1200" dirty="0"/>
              <a:t>일본</a:t>
            </a:r>
            <a:r>
              <a:rPr lang="en-US" altLang="ko-KR" sz="1200" dirty="0"/>
              <a:t>, </a:t>
            </a:r>
            <a:r>
              <a:rPr lang="ko-KR" altLang="en-US" sz="1200" dirty="0"/>
              <a:t>쿠웨이트</a:t>
            </a:r>
            <a:r>
              <a:rPr lang="en-US" altLang="ko-KR" sz="1200" dirty="0"/>
              <a:t>, </a:t>
            </a:r>
            <a:r>
              <a:rPr lang="ko-KR" altLang="en-US" sz="1200" dirty="0"/>
              <a:t>이집트</a:t>
            </a:r>
            <a:r>
              <a:rPr lang="en-US" altLang="ko-KR" sz="1200" dirty="0"/>
              <a:t>, </a:t>
            </a:r>
            <a:r>
              <a:rPr lang="ko-KR" altLang="en-US" sz="1200" dirty="0"/>
              <a:t>차드</a:t>
            </a:r>
            <a:r>
              <a:rPr lang="en-US" altLang="ko-KR" sz="1200" dirty="0"/>
              <a:t>, </a:t>
            </a:r>
            <a:r>
              <a:rPr lang="ko-KR" altLang="en-US" sz="1200" dirty="0"/>
              <a:t>모잠비크</a:t>
            </a:r>
            <a:r>
              <a:rPr lang="en-US" altLang="ko-KR" sz="1200" dirty="0"/>
              <a:t>, </a:t>
            </a:r>
            <a:r>
              <a:rPr lang="ko-KR" altLang="en-US" sz="1200" dirty="0"/>
              <a:t>알바니아</a:t>
            </a:r>
            <a:r>
              <a:rPr lang="en-US" altLang="ko-KR" sz="1200" dirty="0"/>
              <a:t>, </a:t>
            </a:r>
            <a:r>
              <a:rPr lang="ko-KR" altLang="en-US" sz="1200" dirty="0"/>
              <a:t>앙골라</a:t>
            </a:r>
            <a:r>
              <a:rPr lang="en-US" altLang="ko-KR" sz="1200" dirty="0"/>
              <a:t>, </a:t>
            </a:r>
            <a:r>
              <a:rPr lang="ko-KR" altLang="en-US" sz="1200" dirty="0"/>
              <a:t>세네갈</a:t>
            </a:r>
            <a:r>
              <a:rPr lang="en-US" altLang="ko-KR" sz="1200" dirty="0"/>
              <a:t>, </a:t>
            </a:r>
            <a:r>
              <a:rPr lang="ko-KR" altLang="en-US" sz="1200" dirty="0"/>
              <a:t>파키스탄</a:t>
            </a:r>
            <a:endParaRPr lang="en-US" altLang="ko-KR" sz="1200" dirty="0"/>
          </a:p>
          <a:p>
            <a:r>
              <a:rPr lang="ko-KR" altLang="en-US" sz="1200" dirty="0"/>
              <a:t>이태리 남부 </a:t>
            </a:r>
            <a:r>
              <a:rPr lang="en-US" altLang="ko-KR" sz="1200" dirty="0"/>
              <a:t>-&gt; </a:t>
            </a:r>
            <a:r>
              <a:rPr lang="ko-KR" altLang="en-US" sz="1200" dirty="0"/>
              <a:t>북부 지점 </a:t>
            </a:r>
            <a:r>
              <a:rPr lang="en-US" altLang="ko-KR" sz="1200" dirty="0"/>
              <a:t>; </a:t>
            </a:r>
            <a:r>
              <a:rPr lang="ko-KR" altLang="en-US" sz="1200" dirty="0"/>
              <a:t>비리 </a:t>
            </a:r>
            <a:r>
              <a:rPr lang="en-US" altLang="ko-KR" sz="1200" dirty="0"/>
              <a:t>  ,  </a:t>
            </a:r>
            <a:r>
              <a:rPr lang="ko-KR" altLang="en-US" sz="1200" dirty="0"/>
              <a:t>칠레의 부패수준 </a:t>
            </a:r>
            <a:r>
              <a:rPr lang="en-US" altLang="ko-KR" sz="1200" dirty="0"/>
              <a:t>; </a:t>
            </a:r>
            <a:r>
              <a:rPr lang="ko-KR" altLang="en-US" sz="1200" dirty="0"/>
              <a:t>태국</a:t>
            </a:r>
            <a:r>
              <a:rPr lang="en-US" altLang="ko-KR" sz="1200" dirty="0"/>
              <a:t>, </a:t>
            </a:r>
            <a:r>
              <a:rPr lang="ko-KR" altLang="en-US" sz="1200" dirty="0"/>
              <a:t>스페인</a:t>
            </a:r>
            <a:r>
              <a:rPr lang="en-US" altLang="ko-KR" sz="1200" dirty="0"/>
              <a:t>, </a:t>
            </a:r>
            <a:r>
              <a:rPr lang="ko-KR" altLang="en-US" sz="1200" dirty="0"/>
              <a:t>프랑스</a:t>
            </a:r>
            <a:r>
              <a:rPr lang="en-US" altLang="ko-KR" sz="1200" dirty="0"/>
              <a:t>, </a:t>
            </a:r>
            <a:r>
              <a:rPr lang="ko-KR" altLang="en-US" sz="1200" dirty="0"/>
              <a:t>미국 </a:t>
            </a:r>
            <a:r>
              <a:rPr lang="en-US" altLang="ko-KR" sz="1200" dirty="0"/>
              <a:t>-&gt; </a:t>
            </a:r>
            <a:r>
              <a:rPr lang="ko-KR" altLang="en-US" sz="1200" dirty="0"/>
              <a:t>뇌물</a:t>
            </a:r>
            <a:endParaRPr lang="en-US" altLang="ko-KR" sz="1200" dirty="0"/>
          </a:p>
          <a:p>
            <a:r>
              <a:rPr lang="ko-KR" altLang="en-US" sz="1200" dirty="0"/>
              <a:t>의사결정의 경로 의존성</a:t>
            </a:r>
            <a:r>
              <a:rPr lang="en-US" altLang="ko-KR" sz="1200" dirty="0"/>
              <a:t>(</a:t>
            </a:r>
            <a:r>
              <a:rPr lang="ko-KR" altLang="en-US" sz="1200" dirty="0"/>
              <a:t>의사결정 패턴유지</a:t>
            </a:r>
            <a:r>
              <a:rPr lang="en-US" altLang="ko-KR" sz="1200" dirty="0"/>
              <a:t>; </a:t>
            </a:r>
            <a:r>
              <a:rPr lang="ko-KR" altLang="en-US" sz="1200" dirty="0"/>
              <a:t>심적 안심</a:t>
            </a:r>
            <a:r>
              <a:rPr lang="en-US" altLang="ko-KR" sz="1200" dirty="0"/>
              <a:t>) -&gt; </a:t>
            </a:r>
            <a:r>
              <a:rPr lang="ko-KR" altLang="en-US" sz="1200" dirty="0"/>
              <a:t>서서히 침몰</a:t>
            </a:r>
            <a:r>
              <a:rPr lang="en-US" altLang="ko-KR" sz="1200" dirty="0"/>
              <a:t>, </a:t>
            </a:r>
            <a:r>
              <a:rPr lang="ko-KR" altLang="en-US" sz="1200" dirty="0"/>
              <a:t>정체는 퇴보</a:t>
            </a:r>
            <a:endParaRPr lang="en-US" altLang="ko-KR" sz="1200" dirty="0"/>
          </a:p>
          <a:p>
            <a:r>
              <a:rPr lang="en-US" altLang="ko-KR" sz="1200" dirty="0"/>
              <a:t>** 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 Mover</a:t>
            </a:r>
            <a:r>
              <a:rPr lang="ko-KR" altLang="en-US" sz="1200" dirty="0"/>
              <a:t> </a:t>
            </a:r>
            <a:r>
              <a:rPr lang="en-US" altLang="ko-KR" sz="1200" dirty="0"/>
              <a:t>R&amp;D</a:t>
            </a:r>
            <a:r>
              <a:rPr lang="ko-KR" altLang="en-US" sz="1200" dirty="0"/>
              <a:t> </a:t>
            </a:r>
            <a:r>
              <a:rPr lang="en-US" altLang="ko-KR" sz="1200" dirty="0"/>
              <a:t>PI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업무</a:t>
            </a:r>
            <a:r>
              <a:rPr lang="en-US" altLang="ko-KR" sz="1200" dirty="0"/>
              <a:t>/</a:t>
            </a:r>
            <a:r>
              <a:rPr lang="ko-KR" altLang="en-US" sz="1200" dirty="0"/>
              <a:t>성과의 객체화 </a:t>
            </a:r>
            <a:r>
              <a:rPr lang="en-US" altLang="ko-KR" sz="1200" dirty="0"/>
              <a:t>&lt;- Function</a:t>
            </a:r>
            <a:r>
              <a:rPr lang="ko-KR" altLang="en-US" sz="1200" dirty="0"/>
              <a:t> 명확</a:t>
            </a:r>
            <a:r>
              <a:rPr lang="en-US" altLang="ko-KR" sz="1200" dirty="0"/>
              <a:t>, &lt;- R&amp;R </a:t>
            </a:r>
            <a:r>
              <a:rPr lang="ko-KR" altLang="en-US" sz="1200" dirty="0"/>
              <a:t>명확</a:t>
            </a:r>
            <a:r>
              <a:rPr lang="en-US" altLang="ko-KR" sz="1200" dirty="0"/>
              <a:t>, 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09AFD-067D-C683-E746-DC14683210B2}"/>
              </a:ext>
            </a:extLst>
          </p:cNvPr>
          <p:cNvSpPr txBox="1"/>
          <p:nvPr/>
        </p:nvSpPr>
        <p:spPr>
          <a:xfrm>
            <a:off x="6525706" y="4262033"/>
            <a:ext cx="577113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모든 기능을 수행 </a:t>
            </a:r>
            <a:r>
              <a:rPr lang="en-US" altLang="ko-KR" sz="1200" dirty="0"/>
              <a:t>-&gt; </a:t>
            </a:r>
            <a:r>
              <a:rPr lang="ko-KR" altLang="en-US" sz="1200" dirty="0"/>
              <a:t>산발적으로 수행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/>
              <a:t>중</a:t>
            </a:r>
            <a:r>
              <a:rPr lang="en-US" altLang="ko-KR" sz="1200" dirty="0"/>
              <a:t>.</a:t>
            </a:r>
            <a:r>
              <a:rPr lang="ko-KR" altLang="en-US" sz="1200" dirty="0"/>
              <a:t>장기 경영목표 </a:t>
            </a:r>
            <a:r>
              <a:rPr lang="en-US" altLang="ko-KR" sz="1200" dirty="0"/>
              <a:t>;  </a:t>
            </a:r>
            <a:r>
              <a:rPr lang="ko-KR" altLang="en-US" sz="1200" dirty="0" err="1"/>
              <a:t>년단위</a:t>
            </a:r>
            <a:r>
              <a:rPr lang="ko-KR" altLang="en-US" sz="1200" dirty="0"/>
              <a:t> 설정</a:t>
            </a:r>
            <a:r>
              <a:rPr lang="en-US" altLang="ko-KR" sz="1200" dirty="0"/>
              <a:t>, </a:t>
            </a:r>
            <a:r>
              <a:rPr lang="ko-KR" altLang="en-US" sz="1200" dirty="0"/>
              <a:t>요식행위</a:t>
            </a:r>
            <a:r>
              <a:rPr lang="en-US" altLang="ko-KR" sz="1200" dirty="0"/>
              <a:t>, </a:t>
            </a:r>
            <a:r>
              <a:rPr lang="ko-KR" altLang="en-US" sz="1200" dirty="0"/>
              <a:t>반드시 달성하려는 의지 </a:t>
            </a:r>
            <a:r>
              <a:rPr lang="en-US" altLang="ko-KR" sz="1200" dirty="0"/>
              <a:t>-&gt; </a:t>
            </a:r>
            <a:r>
              <a:rPr lang="ko-KR" altLang="en-US" sz="1200" dirty="0" err="1"/>
              <a:t>년례행사</a:t>
            </a:r>
            <a:endParaRPr lang="en-US" altLang="ko-KR" sz="1200" dirty="0"/>
          </a:p>
          <a:p>
            <a:r>
              <a:rPr lang="en-US" altLang="ko-KR" sz="1200" dirty="0"/>
              <a:t>Intelligence </a:t>
            </a:r>
            <a:r>
              <a:rPr lang="ko-KR" altLang="en-US" sz="1200" dirty="0"/>
              <a:t>활동 </a:t>
            </a:r>
            <a:r>
              <a:rPr lang="en-US" altLang="ko-KR" sz="1200" dirty="0"/>
              <a:t>-&gt; </a:t>
            </a:r>
            <a:r>
              <a:rPr lang="ko-KR" altLang="en-US" sz="1200" dirty="0"/>
              <a:t>해외 </a:t>
            </a:r>
            <a:r>
              <a:rPr lang="ko-KR" altLang="en-US" sz="1200" dirty="0" err="1"/>
              <a:t>코팅쇼</a:t>
            </a:r>
            <a:r>
              <a:rPr lang="ko-KR" altLang="en-US" sz="1200" dirty="0"/>
              <a:t> 비중</a:t>
            </a:r>
            <a:r>
              <a:rPr lang="en-US" altLang="ko-KR" sz="1200" dirty="0"/>
              <a:t>, Reporting</a:t>
            </a:r>
            <a:r>
              <a:rPr lang="ko-KR" altLang="en-US" sz="1200" dirty="0"/>
              <a:t>으로 </a:t>
            </a:r>
            <a:r>
              <a:rPr lang="en-US" altLang="ko-KR" sz="1200" dirty="0"/>
              <a:t>, </a:t>
            </a:r>
            <a:r>
              <a:rPr lang="ko-KR" altLang="en-US" sz="1200" dirty="0"/>
              <a:t>자료 어딘가 남아있어</a:t>
            </a:r>
            <a:endParaRPr lang="en-US" altLang="ko-KR" sz="1200" dirty="0"/>
          </a:p>
          <a:p>
            <a:r>
              <a:rPr lang="en-US" altLang="ko-KR" sz="1200" dirty="0"/>
              <a:t>                           </a:t>
            </a:r>
            <a:r>
              <a:rPr lang="ko-KR" altLang="en-US" sz="1200" dirty="0"/>
              <a:t>찾을 수 있고</a:t>
            </a:r>
            <a:r>
              <a:rPr lang="en-US" altLang="ko-KR" sz="1200" dirty="0"/>
              <a:t>(</a:t>
            </a:r>
            <a:r>
              <a:rPr lang="ko-KR" altLang="en-US" sz="1200" dirty="0"/>
              <a:t>아는 사람만</a:t>
            </a:r>
            <a:r>
              <a:rPr lang="en-US" altLang="ko-KR" sz="1200" dirty="0"/>
              <a:t>…-&gt; </a:t>
            </a:r>
            <a:r>
              <a:rPr lang="ko-KR" altLang="en-US" sz="1200" dirty="0"/>
              <a:t>모르는 사람은 어떻게 접근 </a:t>
            </a:r>
            <a:r>
              <a:rPr lang="en-US" altLang="ko-KR" sz="1200" dirty="0"/>
              <a:t>?)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B765E-EAE3-60FF-75D4-2E5C2D4DD6DA}"/>
              </a:ext>
            </a:extLst>
          </p:cNvPr>
          <p:cNvSpPr txBox="1"/>
          <p:nvPr/>
        </p:nvSpPr>
        <p:spPr>
          <a:xfrm>
            <a:off x="6644449" y="2782669"/>
            <a:ext cx="53591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기업의 지식</a:t>
            </a:r>
            <a:r>
              <a:rPr lang="en-US" altLang="ko-KR" sz="1200" dirty="0"/>
              <a:t>, </a:t>
            </a:r>
            <a:r>
              <a:rPr lang="ko-KR" altLang="en-US" sz="1200" dirty="0"/>
              <a:t>조직문화는 사회 전반의 지식과 문화와 합해져서 성과가 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현재 우리는 사회는 앞서고</a:t>
            </a:r>
            <a:r>
              <a:rPr lang="en-US" altLang="ko-KR" sz="1200" dirty="0"/>
              <a:t>, </a:t>
            </a:r>
            <a:r>
              <a:rPr lang="ko-KR" altLang="en-US" sz="1200" dirty="0"/>
              <a:t>기업이 뒤따라 간다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7,80</a:t>
            </a:r>
            <a:r>
              <a:rPr lang="ko-KR" altLang="en-US" sz="1200" dirty="0"/>
              <a:t>년대 산업화 과정에서 정착된 기업문화</a:t>
            </a:r>
            <a:r>
              <a:rPr lang="en-US" altLang="ko-KR" sz="1200" dirty="0"/>
              <a:t>(</a:t>
            </a:r>
            <a:r>
              <a:rPr lang="ko-KR" altLang="en-US" sz="1200" dirty="0"/>
              <a:t>빨리빨리</a:t>
            </a:r>
            <a:r>
              <a:rPr lang="en-US" altLang="ko-KR" sz="1200" dirty="0"/>
              <a:t>), </a:t>
            </a:r>
            <a:r>
              <a:rPr lang="ko-KR" altLang="en-US" sz="1200" dirty="0"/>
              <a:t>목표 명확</a:t>
            </a:r>
          </a:p>
        </p:txBody>
      </p:sp>
    </p:spTree>
    <p:extLst>
      <p:ext uri="{BB962C8B-B14F-4D97-AF65-F5344CB8AC3E}">
        <p14:creationId xmlns:p14="http://schemas.microsoft.com/office/powerpoint/2010/main" val="194844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B18D8-8276-BB3B-91C1-93955F24FBF3}"/>
              </a:ext>
            </a:extLst>
          </p:cNvPr>
          <p:cNvSpPr txBox="1"/>
          <p:nvPr/>
        </p:nvSpPr>
        <p:spPr>
          <a:xfrm>
            <a:off x="650448" y="656271"/>
            <a:ext cx="5771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토론 </a:t>
            </a:r>
            <a:r>
              <a:rPr lang="en-US" altLang="ko-KR" sz="2400" dirty="0"/>
              <a:t>Topic ; </a:t>
            </a:r>
            <a:r>
              <a:rPr lang="en-US" altLang="ko-KR" sz="2000" dirty="0"/>
              <a:t>Intelligence</a:t>
            </a:r>
            <a:r>
              <a:rPr lang="ko-KR" altLang="en-US" sz="2000" dirty="0"/>
              <a:t> </a:t>
            </a:r>
            <a:r>
              <a:rPr lang="en-US" altLang="ko-KR" sz="2000" dirty="0"/>
              <a:t>&amp;</a:t>
            </a:r>
            <a:r>
              <a:rPr lang="ko-KR" altLang="en-US" sz="2000" dirty="0"/>
              <a:t> </a:t>
            </a:r>
            <a:r>
              <a:rPr lang="en-US" altLang="ko-KR" sz="2000" dirty="0"/>
              <a:t>Knowledge</a:t>
            </a:r>
            <a:r>
              <a:rPr lang="ko-KR" altLang="en-US" sz="2000" dirty="0"/>
              <a:t> </a:t>
            </a:r>
            <a:r>
              <a:rPr lang="en-US" altLang="ko-KR" sz="2000" dirty="0"/>
              <a:t>Mgmt.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B98C7-037F-5DEF-C51C-31E33CC2F171}"/>
              </a:ext>
            </a:extLst>
          </p:cNvPr>
          <p:cNvSpPr txBox="1"/>
          <p:nvPr/>
        </p:nvSpPr>
        <p:spPr>
          <a:xfrm>
            <a:off x="1574278" y="1455385"/>
            <a:ext cx="5883470" cy="439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Intelligence </a:t>
            </a:r>
            <a:r>
              <a:rPr lang="ko-KR" altLang="en-US" dirty="0"/>
              <a:t>활동의 </a:t>
            </a:r>
            <a:r>
              <a:rPr lang="en-US" altLang="ko-KR" dirty="0"/>
              <a:t>As_Is  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Intelligence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활동에 대한 인식 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Intelligence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활동 결과에 대한 축적 및 공유 체계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Intelligence</a:t>
            </a:r>
            <a:r>
              <a:rPr lang="ko-KR" altLang="en-US" dirty="0"/>
              <a:t> 활동의 </a:t>
            </a:r>
            <a:r>
              <a:rPr lang="en-US" altLang="ko-KR" dirty="0"/>
              <a:t>To_Be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활동의 목적 명확화</a:t>
            </a:r>
            <a:r>
              <a:rPr lang="en-US" altLang="ko-KR" sz="1400" dirty="0"/>
              <a:t>, </a:t>
            </a:r>
            <a:r>
              <a:rPr lang="ko-KR" altLang="en-US" sz="1400" dirty="0"/>
              <a:t>실질적인 성과 창출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Data/Information </a:t>
            </a:r>
            <a:r>
              <a:rPr lang="ko-KR" altLang="en-US" sz="1400" dirty="0"/>
              <a:t>수집</a:t>
            </a:r>
            <a:r>
              <a:rPr lang="en-US" altLang="ko-KR" sz="1400" dirty="0"/>
              <a:t>/</a:t>
            </a:r>
            <a:r>
              <a:rPr lang="ko-KR" altLang="en-US" sz="1400" dirty="0"/>
              <a:t>분석</a:t>
            </a:r>
            <a:r>
              <a:rPr lang="en-US" altLang="ko-KR" sz="1400" dirty="0"/>
              <a:t>, </a:t>
            </a:r>
            <a:r>
              <a:rPr lang="ko-KR" altLang="en-US" sz="1400" dirty="0"/>
              <a:t>의사결정에 활용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수집된 </a:t>
            </a:r>
            <a:r>
              <a:rPr lang="en-US" altLang="ko-KR" sz="1400" dirty="0"/>
              <a:t>Data/Information</a:t>
            </a:r>
            <a:r>
              <a:rPr lang="ko-KR" altLang="en-US" sz="1400" dirty="0"/>
              <a:t> 축적</a:t>
            </a:r>
            <a:r>
              <a:rPr lang="en-US" altLang="ko-KR" sz="1400" dirty="0"/>
              <a:t>/</a:t>
            </a:r>
            <a:r>
              <a:rPr lang="ko-KR" altLang="en-US" sz="1400" dirty="0"/>
              <a:t>공유</a:t>
            </a:r>
            <a:r>
              <a:rPr lang="en-US" altLang="ko-KR" sz="1400" dirty="0"/>
              <a:t>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토론</a:t>
            </a:r>
            <a:r>
              <a:rPr lang="en-US" altLang="ko-KR" dirty="0"/>
              <a:t> ; </a:t>
            </a:r>
            <a:r>
              <a:rPr lang="en-US" altLang="ko-KR" sz="1600" dirty="0"/>
              <a:t>As_Is &amp; To_Be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</a:t>
            </a:r>
            <a:r>
              <a:rPr lang="en-US" altLang="ko-KR" sz="1400" dirty="0"/>
              <a:t>Why, What, How ; </a:t>
            </a:r>
            <a:r>
              <a:rPr lang="ko-KR" altLang="en-US" sz="1400" dirty="0"/>
              <a:t>목적</a:t>
            </a:r>
            <a:r>
              <a:rPr lang="en-US" altLang="ko-KR" sz="1400" dirty="0"/>
              <a:t> </a:t>
            </a:r>
            <a:r>
              <a:rPr lang="ko-KR" altLang="en-US" sz="1400" dirty="0"/>
              <a:t>및 결과 활용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 관리 체계</a:t>
            </a:r>
            <a:r>
              <a:rPr lang="en-US" altLang="ko-KR" sz="1400" dirty="0"/>
              <a:t>; </a:t>
            </a:r>
            <a:r>
              <a:rPr lang="ko-KR" altLang="en-US" sz="1400" dirty="0"/>
              <a:t>수집</a:t>
            </a:r>
            <a:r>
              <a:rPr lang="en-US" altLang="ko-KR" sz="1400" dirty="0"/>
              <a:t>/</a:t>
            </a:r>
            <a:r>
              <a:rPr lang="ko-KR" altLang="en-US" sz="1400" dirty="0"/>
              <a:t>분석</a:t>
            </a:r>
            <a:r>
              <a:rPr lang="en-US" altLang="ko-KR" sz="1400" dirty="0"/>
              <a:t>/</a:t>
            </a:r>
            <a:r>
              <a:rPr lang="ko-KR" altLang="en-US" sz="1400" dirty="0"/>
              <a:t>축적</a:t>
            </a:r>
            <a:r>
              <a:rPr lang="en-US" altLang="ko-KR" sz="1400" dirty="0"/>
              <a:t>/</a:t>
            </a:r>
            <a:r>
              <a:rPr lang="ko-KR" altLang="en-US" sz="1400" dirty="0"/>
              <a:t>공유 </a:t>
            </a:r>
            <a:r>
              <a:rPr lang="en-US" altLang="ko-KR" sz="1400" dirty="0"/>
              <a:t>&amp; </a:t>
            </a:r>
            <a:r>
              <a:rPr lang="ko-KR" altLang="en-US" sz="1400" dirty="0"/>
              <a:t>의사결정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F7A2-B6AE-1311-F886-F8FA56BA0391}"/>
              </a:ext>
            </a:extLst>
          </p:cNvPr>
          <p:cNvSpPr txBox="1"/>
          <p:nvPr/>
        </p:nvSpPr>
        <p:spPr>
          <a:xfrm>
            <a:off x="7107810" y="1842132"/>
            <a:ext cx="521328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한번 이 부분에 대해 고민해 보는 시간 갖기</a:t>
            </a:r>
            <a:endParaRPr lang="en-US" altLang="ko-KR" sz="1200" dirty="0"/>
          </a:p>
          <a:p>
            <a:r>
              <a:rPr lang="ko-KR" altLang="en-US" sz="1200" dirty="0"/>
              <a:t>우물 안 개구리</a:t>
            </a:r>
            <a:r>
              <a:rPr lang="en-US" altLang="ko-KR" sz="1200" dirty="0"/>
              <a:t>, </a:t>
            </a:r>
            <a:r>
              <a:rPr lang="ko-KR" altLang="en-US" sz="1200" dirty="0"/>
              <a:t>어항속의 물고기 </a:t>
            </a:r>
            <a:r>
              <a:rPr lang="en-US" altLang="ko-KR" sz="1200" dirty="0"/>
              <a:t>; </a:t>
            </a:r>
            <a:r>
              <a:rPr lang="ko-KR" altLang="en-US" sz="1200" dirty="0"/>
              <a:t>메타인지</a:t>
            </a:r>
            <a:r>
              <a:rPr lang="en-US" altLang="ko-KR" sz="1200" dirty="0"/>
              <a:t>-</a:t>
            </a:r>
            <a:r>
              <a:rPr lang="ko-KR" altLang="en-US" sz="1200" dirty="0"/>
              <a:t>회사를 객관적으로 바라보기</a:t>
            </a:r>
            <a:endParaRPr lang="en-US" altLang="ko-KR" sz="1200" dirty="0"/>
          </a:p>
          <a:p>
            <a:r>
              <a:rPr lang="ko-KR" altLang="en-US" sz="1200" dirty="0"/>
              <a:t>안 하는 거 없고</a:t>
            </a:r>
            <a:r>
              <a:rPr lang="en-US" altLang="ko-KR" sz="1200" dirty="0"/>
              <a:t>, </a:t>
            </a:r>
            <a:r>
              <a:rPr lang="ko-KR" altLang="en-US" sz="1200" dirty="0"/>
              <a:t>하는 거 없다</a:t>
            </a:r>
            <a:endParaRPr lang="en-US" altLang="ko-KR" sz="1200" dirty="0"/>
          </a:p>
          <a:p>
            <a:r>
              <a:rPr lang="en-US" altLang="ko-KR" sz="1200" dirty="0"/>
              <a:t>Check List</a:t>
            </a:r>
            <a:r>
              <a:rPr lang="ko-KR" altLang="en-US" sz="1200" dirty="0"/>
              <a:t>로 스토리 만들기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긱경제</a:t>
            </a:r>
            <a:r>
              <a:rPr lang="en-US" altLang="ko-KR" sz="1200" dirty="0"/>
              <a:t>, KMS, Risk, Plan</a:t>
            </a:r>
            <a:r>
              <a:rPr lang="ko-KR" altLang="en-US" sz="1200" dirty="0"/>
              <a:t> </a:t>
            </a:r>
            <a:r>
              <a:rPr lang="en-US" altLang="ko-KR" sz="1200" dirty="0"/>
              <a:t>…)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5716-1446-5F9F-EA3D-7644DC8321F0}"/>
              </a:ext>
            </a:extLst>
          </p:cNvPr>
          <p:cNvSpPr txBox="1"/>
          <p:nvPr/>
        </p:nvSpPr>
        <p:spPr>
          <a:xfrm>
            <a:off x="7346176" y="4046372"/>
            <a:ext cx="23682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Intelligence </a:t>
            </a:r>
            <a:r>
              <a:rPr lang="ko-KR" altLang="en-US" sz="1200" dirty="0"/>
              <a:t>관리</a:t>
            </a:r>
            <a:r>
              <a:rPr lang="en-US" altLang="ko-KR" sz="1200" dirty="0"/>
              <a:t> </a:t>
            </a:r>
            <a:r>
              <a:rPr lang="ko-KR" altLang="en-US" sz="1200" dirty="0"/>
              <a:t>시스템</a:t>
            </a:r>
            <a:r>
              <a:rPr lang="en-US" altLang="ko-KR" sz="1200" dirty="0"/>
              <a:t>(not IT)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AECL</a:t>
            </a:r>
            <a:r>
              <a:rPr lang="ko-KR" altLang="en-US" sz="1200" dirty="0"/>
              <a:t> 사례 </a:t>
            </a:r>
            <a:r>
              <a:rPr lang="en-US" altLang="ko-KR" sz="1200" dirty="0"/>
              <a:t>;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76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CC5EB-D5AB-8006-4765-05549245C8FA}"/>
              </a:ext>
            </a:extLst>
          </p:cNvPr>
          <p:cNvSpPr txBox="1"/>
          <p:nvPr/>
        </p:nvSpPr>
        <p:spPr>
          <a:xfrm>
            <a:off x="3968685" y="1005360"/>
            <a:ext cx="736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Source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30757-5913-EC6C-6560-F8267774FB9E}"/>
              </a:ext>
            </a:extLst>
          </p:cNvPr>
          <p:cNvSpPr txBox="1"/>
          <p:nvPr/>
        </p:nvSpPr>
        <p:spPr>
          <a:xfrm>
            <a:off x="1168923" y="10180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수집내용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DA39B-51E0-F06F-D3B5-32112221EA81}"/>
              </a:ext>
            </a:extLst>
          </p:cNvPr>
          <p:cNvSpPr txBox="1"/>
          <p:nvPr/>
        </p:nvSpPr>
        <p:spPr>
          <a:xfrm>
            <a:off x="1791092" y="1414020"/>
            <a:ext cx="14959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기술동향</a:t>
            </a:r>
            <a:r>
              <a:rPr lang="en-US" altLang="ko-KR" sz="1200" dirty="0"/>
              <a:t>/</a:t>
            </a:r>
            <a:r>
              <a:rPr lang="ko-KR" altLang="en-US" sz="1200" dirty="0"/>
              <a:t>신기술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제품</a:t>
            </a:r>
            <a:r>
              <a:rPr lang="en-US" altLang="ko-KR" sz="1200" dirty="0"/>
              <a:t>/</a:t>
            </a:r>
            <a:r>
              <a:rPr lang="ko-KR" altLang="en-US" sz="1200" dirty="0"/>
              <a:t>부품</a:t>
            </a:r>
            <a:r>
              <a:rPr lang="en-US" altLang="ko-KR" sz="1200" dirty="0"/>
              <a:t>/</a:t>
            </a:r>
            <a:r>
              <a:rPr lang="ko-KR" altLang="en-US" sz="1200" dirty="0"/>
              <a:t>소재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법규</a:t>
            </a:r>
            <a:r>
              <a:rPr lang="en-US" altLang="ko-KR" sz="1200" dirty="0"/>
              <a:t>/</a:t>
            </a:r>
            <a:r>
              <a:rPr lang="ko-KR" altLang="en-US" sz="1200" dirty="0"/>
              <a:t>규제</a:t>
            </a:r>
            <a:r>
              <a:rPr lang="en-US" altLang="ko-KR" sz="1200" dirty="0"/>
              <a:t>/</a:t>
            </a:r>
            <a:r>
              <a:rPr lang="ko-KR" altLang="en-US" sz="1200" dirty="0"/>
              <a:t>정책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시장</a:t>
            </a:r>
            <a:r>
              <a:rPr lang="en-US" altLang="ko-KR" sz="1200" dirty="0"/>
              <a:t>/</a:t>
            </a:r>
            <a:r>
              <a:rPr lang="ko-KR" altLang="en-US" sz="1200" dirty="0"/>
              <a:t>산업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경쟁사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etc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F040-4121-BEA7-F169-17590836D979}"/>
              </a:ext>
            </a:extLst>
          </p:cNvPr>
          <p:cNvSpPr txBox="1"/>
          <p:nvPr/>
        </p:nvSpPr>
        <p:spPr>
          <a:xfrm>
            <a:off x="4458877" y="1414020"/>
            <a:ext cx="1516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기업내부</a:t>
            </a:r>
            <a:r>
              <a:rPr lang="en-US" altLang="ko-KR" sz="1200" dirty="0"/>
              <a:t> </a:t>
            </a:r>
            <a:r>
              <a:rPr lang="ko-KR" altLang="en-US" sz="1200" dirty="0"/>
              <a:t>조직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전문 </a:t>
            </a:r>
            <a:r>
              <a:rPr lang="en-US" altLang="ko-KR" sz="1200" dirty="0"/>
              <a:t>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논문</a:t>
            </a:r>
            <a:r>
              <a:rPr lang="en-US" altLang="ko-KR" sz="1200" dirty="0"/>
              <a:t>/</a:t>
            </a:r>
            <a:r>
              <a:rPr lang="ko-KR" altLang="en-US" sz="1200" dirty="0"/>
              <a:t>특허</a:t>
            </a:r>
            <a:r>
              <a:rPr lang="en-US" altLang="ko-KR" sz="1200" dirty="0"/>
              <a:t>/</a:t>
            </a:r>
            <a:r>
              <a:rPr lang="ko-KR" altLang="en-US" sz="1200" dirty="0"/>
              <a:t>저널</a:t>
            </a:r>
            <a:r>
              <a:rPr lang="en-US" altLang="ko-KR" sz="12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Conference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경쟁사</a:t>
            </a:r>
            <a:r>
              <a:rPr lang="en-US" altLang="ko-KR" sz="1200" dirty="0"/>
              <a:t>/</a:t>
            </a:r>
            <a:r>
              <a:rPr lang="ko-KR" altLang="en-US" sz="1200" dirty="0"/>
              <a:t>고객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etc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5137F-6C61-E528-60F2-7F77A0AD7375}"/>
              </a:ext>
            </a:extLst>
          </p:cNvPr>
          <p:cNvSpPr txBox="1"/>
          <p:nvPr/>
        </p:nvSpPr>
        <p:spPr>
          <a:xfrm>
            <a:off x="2728009" y="3689654"/>
            <a:ext cx="1529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 Warehouse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8708E-C48C-3C4F-E4A0-8B35E86B60E2}"/>
              </a:ext>
            </a:extLst>
          </p:cNvPr>
          <p:cNvSpPr txBox="1"/>
          <p:nvPr/>
        </p:nvSpPr>
        <p:spPr>
          <a:xfrm>
            <a:off x="1307005" y="49151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분류코드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E58F2-426B-57BB-C244-FC42DEBC076E}"/>
              </a:ext>
            </a:extLst>
          </p:cNvPr>
          <p:cNvSpPr txBox="1"/>
          <p:nvPr/>
        </p:nvSpPr>
        <p:spPr>
          <a:xfrm>
            <a:off x="1101255" y="5532128"/>
            <a:ext cx="1379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표준 </a:t>
            </a:r>
            <a:r>
              <a:rPr lang="en-US" altLang="ko-KR" sz="1400" dirty="0"/>
              <a:t>Keywords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CB6E4-180B-F951-5187-1BF9ADB892C0}"/>
              </a:ext>
            </a:extLst>
          </p:cNvPr>
          <p:cNvSpPr txBox="1"/>
          <p:nvPr/>
        </p:nvSpPr>
        <p:spPr>
          <a:xfrm>
            <a:off x="3139709" y="4915139"/>
            <a:ext cx="118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표준</a:t>
            </a:r>
            <a:r>
              <a:rPr lang="en-US" altLang="ko-KR" sz="1400" dirty="0"/>
              <a:t>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4570A-D36D-7E71-D6F0-24CEE41422F6}"/>
              </a:ext>
            </a:extLst>
          </p:cNvPr>
          <p:cNvSpPr txBox="1"/>
          <p:nvPr/>
        </p:nvSpPr>
        <p:spPr>
          <a:xfrm>
            <a:off x="5209219" y="4915139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60ADB-B8EA-DAA7-8072-E46B6A924313}"/>
              </a:ext>
            </a:extLst>
          </p:cNvPr>
          <p:cNvSpPr txBox="1"/>
          <p:nvPr/>
        </p:nvSpPr>
        <p:spPr>
          <a:xfrm>
            <a:off x="6096000" y="3275111"/>
            <a:ext cx="794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61AD2-E433-F804-0188-3C0690C6C525}"/>
              </a:ext>
            </a:extLst>
          </p:cNvPr>
          <p:cNvSpPr txBox="1"/>
          <p:nvPr/>
        </p:nvSpPr>
        <p:spPr>
          <a:xfrm>
            <a:off x="5994875" y="4058986"/>
            <a:ext cx="100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Procedure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F0CD0-BDCF-A106-883C-DC8A7C14A983}"/>
              </a:ext>
            </a:extLst>
          </p:cNvPr>
          <p:cNvSpPr txBox="1"/>
          <p:nvPr/>
        </p:nvSpPr>
        <p:spPr>
          <a:xfrm>
            <a:off x="7861383" y="3751209"/>
            <a:ext cx="192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Role &amp; Responsibility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E6C5E-B069-3B91-CAAE-2D8A3E04191D}"/>
              </a:ext>
            </a:extLst>
          </p:cNvPr>
          <p:cNvSpPr txBox="1"/>
          <p:nvPr/>
        </p:nvSpPr>
        <p:spPr>
          <a:xfrm>
            <a:off x="6647365" y="1414020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무엇을 어디서 어떻게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사람</a:t>
            </a:r>
            <a:r>
              <a:rPr lang="en-US" altLang="ko-KR" sz="1400" dirty="0"/>
              <a:t>, AI)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0F04D-6E5B-1291-C828-9420DD8C483C}"/>
              </a:ext>
            </a:extLst>
          </p:cNvPr>
          <p:cNvSpPr txBox="1"/>
          <p:nvPr/>
        </p:nvSpPr>
        <p:spPr>
          <a:xfrm>
            <a:off x="6890448" y="588801"/>
            <a:ext cx="296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IT </a:t>
            </a:r>
            <a:r>
              <a:rPr lang="ko-KR" altLang="en-US" sz="1400" dirty="0"/>
              <a:t>기술</a:t>
            </a:r>
            <a:r>
              <a:rPr lang="en-US" altLang="ko-KR" sz="1400" dirty="0"/>
              <a:t>(AI)</a:t>
            </a:r>
            <a:r>
              <a:rPr lang="ko-KR" altLang="en-US" sz="1400" dirty="0"/>
              <a:t> </a:t>
            </a:r>
            <a:r>
              <a:rPr lang="en-US" altLang="ko-KR" sz="1400" dirty="0"/>
              <a:t>; Crawling,</a:t>
            </a:r>
            <a:r>
              <a:rPr lang="ko-KR" altLang="en-US" sz="1400" dirty="0"/>
              <a:t> </a:t>
            </a:r>
            <a:r>
              <a:rPr lang="en-US" altLang="ko-KR" sz="1400" dirty="0"/>
              <a:t>Summary,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3F08F-E588-DF82-FAE0-FB79DE0D9F4E}"/>
              </a:ext>
            </a:extLst>
          </p:cNvPr>
          <p:cNvSpPr txBox="1"/>
          <p:nvPr/>
        </p:nvSpPr>
        <p:spPr>
          <a:xfrm>
            <a:off x="10107269" y="1378437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B8339-1BBB-B4E6-13F6-182F81CB2666}"/>
              </a:ext>
            </a:extLst>
          </p:cNvPr>
          <p:cNvSpPr txBox="1"/>
          <p:nvPr/>
        </p:nvSpPr>
        <p:spPr>
          <a:xfrm>
            <a:off x="9950400" y="2130412"/>
            <a:ext cx="11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Pool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65B21D-43C8-8CA4-151D-52EE5F1226ED}"/>
              </a:ext>
            </a:extLst>
          </p:cNvPr>
          <p:cNvSpPr txBox="1"/>
          <p:nvPr/>
        </p:nvSpPr>
        <p:spPr>
          <a:xfrm>
            <a:off x="9856132" y="2955631"/>
            <a:ext cx="154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Schedule</a:t>
            </a:r>
          </a:p>
        </p:txBody>
      </p:sp>
    </p:spTree>
    <p:extLst>
      <p:ext uri="{BB962C8B-B14F-4D97-AF65-F5344CB8AC3E}">
        <p14:creationId xmlns:p14="http://schemas.microsoft.com/office/powerpoint/2010/main" val="196644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B18D8-8276-BB3B-91C1-93955F24FBF3}"/>
              </a:ext>
            </a:extLst>
          </p:cNvPr>
          <p:cNvSpPr txBox="1"/>
          <p:nvPr/>
        </p:nvSpPr>
        <p:spPr>
          <a:xfrm>
            <a:off x="650448" y="656271"/>
            <a:ext cx="5771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토론 </a:t>
            </a:r>
            <a:r>
              <a:rPr lang="en-US" altLang="ko-KR" sz="2400" dirty="0"/>
              <a:t>Topic ; </a:t>
            </a:r>
            <a:r>
              <a:rPr lang="en-US" altLang="ko-KR" sz="2000" dirty="0"/>
              <a:t>Intelligence</a:t>
            </a:r>
            <a:r>
              <a:rPr lang="ko-KR" altLang="en-US" sz="2000" dirty="0"/>
              <a:t> </a:t>
            </a:r>
            <a:r>
              <a:rPr lang="en-US" altLang="ko-KR" sz="2000" dirty="0"/>
              <a:t>&amp;</a:t>
            </a:r>
            <a:r>
              <a:rPr lang="ko-KR" altLang="en-US" sz="2000" dirty="0"/>
              <a:t> </a:t>
            </a:r>
            <a:r>
              <a:rPr lang="en-US" altLang="ko-KR" sz="2000" dirty="0"/>
              <a:t>Knowledge</a:t>
            </a:r>
            <a:r>
              <a:rPr lang="ko-KR" altLang="en-US" sz="2000" dirty="0"/>
              <a:t> </a:t>
            </a:r>
            <a:r>
              <a:rPr lang="en-US" altLang="ko-KR" sz="2000" dirty="0"/>
              <a:t>Mgmt.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B98C7-037F-5DEF-C51C-31E33CC2F171}"/>
              </a:ext>
            </a:extLst>
          </p:cNvPr>
          <p:cNvSpPr txBox="1"/>
          <p:nvPr/>
        </p:nvSpPr>
        <p:spPr>
          <a:xfrm>
            <a:off x="1574278" y="1455385"/>
            <a:ext cx="9828332" cy="439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Intelligence </a:t>
            </a:r>
            <a:r>
              <a:rPr lang="ko-KR" altLang="en-US" dirty="0"/>
              <a:t>활동의 </a:t>
            </a:r>
            <a:r>
              <a:rPr lang="en-US" altLang="ko-KR" dirty="0"/>
              <a:t>As_Is  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Intelligence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활동에 대한 인식 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Intelligence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활동 결과에 대한 축적 및 공유 체계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기업문화</a:t>
            </a:r>
            <a:r>
              <a:rPr lang="en-US" altLang="ko-KR" dirty="0"/>
              <a:t>, </a:t>
            </a:r>
            <a:r>
              <a:rPr lang="ko-KR" altLang="en-US" dirty="0"/>
              <a:t>평가 </a:t>
            </a:r>
            <a:r>
              <a:rPr lang="en-US" altLang="ko-KR" dirty="0"/>
              <a:t>(</a:t>
            </a:r>
            <a:r>
              <a:rPr lang="ko-KR" altLang="en-US" dirty="0"/>
              <a:t>동료평가</a:t>
            </a:r>
            <a:r>
              <a:rPr lang="en-US" altLang="ko-KR" dirty="0"/>
              <a:t>-&gt; </a:t>
            </a:r>
            <a:r>
              <a:rPr lang="ko-KR" altLang="en-US" dirty="0"/>
              <a:t>문제가 있어도 </a:t>
            </a:r>
            <a:r>
              <a:rPr lang="en-US" altLang="ko-KR" dirty="0"/>
              <a:t>&amp; </a:t>
            </a:r>
            <a:r>
              <a:rPr lang="ko-KR" altLang="en-US" dirty="0"/>
              <a:t>업무 관련자</a:t>
            </a:r>
            <a:r>
              <a:rPr lang="en-US" altLang="ko-KR" dirty="0"/>
              <a:t>, </a:t>
            </a:r>
            <a:r>
              <a:rPr lang="ko-KR" altLang="en-US" dirty="0"/>
              <a:t>특히 기본적인 </a:t>
            </a:r>
            <a:r>
              <a:rPr lang="en-US" altLang="ko-KR" dirty="0"/>
              <a:t>R&amp;R </a:t>
            </a:r>
            <a:r>
              <a:rPr lang="ko-KR" altLang="en-US" dirty="0"/>
              <a:t>체계 기본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연구원의 잦은 이동 </a:t>
            </a:r>
            <a:r>
              <a:rPr lang="en-US" altLang="ko-KR" sz="1400" dirty="0"/>
              <a:t>; </a:t>
            </a:r>
            <a:r>
              <a:rPr lang="ko-KR" altLang="en-US" sz="1400" dirty="0"/>
              <a:t>조직관리 변화 </a:t>
            </a:r>
            <a:r>
              <a:rPr lang="en-US" altLang="ko-KR" sz="1400" dirty="0"/>
              <a:t>; </a:t>
            </a:r>
            <a:r>
              <a:rPr lang="ko-KR" altLang="en-US" sz="1400" dirty="0"/>
              <a:t>외국인 고용 가능한지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예이그의</a:t>
            </a:r>
            <a:r>
              <a:rPr lang="ko-KR" altLang="en-US" sz="1400" dirty="0"/>
              <a:t> 외침</a:t>
            </a:r>
            <a:r>
              <a:rPr lang="en-US" altLang="ko-KR" sz="1400" dirty="0"/>
              <a:t>, </a:t>
            </a:r>
            <a:r>
              <a:rPr lang="ko-KR" altLang="en-US" sz="1400" dirty="0"/>
              <a:t>업무의 객체화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Open R&amp;D </a:t>
            </a:r>
            <a:r>
              <a:rPr lang="ko-KR" altLang="en-US" sz="1400" dirty="0"/>
              <a:t>확대 </a:t>
            </a:r>
            <a:r>
              <a:rPr lang="en-US" altLang="ko-KR" sz="1400" dirty="0"/>
              <a:t>;</a:t>
            </a:r>
            <a:r>
              <a:rPr lang="ko-KR" altLang="en-US" sz="1400" dirty="0"/>
              <a:t>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관리방법의 다양화 </a:t>
            </a:r>
            <a:r>
              <a:rPr lang="en-US" altLang="ko-KR" sz="1400" dirty="0"/>
              <a:t>, </a:t>
            </a:r>
            <a:r>
              <a:rPr lang="ko-KR" altLang="en-US" sz="1400" dirty="0"/>
              <a:t>전문성 다양화</a:t>
            </a:r>
            <a:r>
              <a:rPr lang="en-US" altLang="ko-KR" sz="1400" dirty="0"/>
              <a:t>, CTO</a:t>
            </a:r>
            <a:r>
              <a:rPr lang="ko-KR" altLang="en-US" sz="1400" dirty="0"/>
              <a:t>의 역할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연구기획</a:t>
            </a:r>
            <a:r>
              <a:rPr lang="en-US" altLang="ko-KR" dirty="0"/>
              <a:t>, </a:t>
            </a:r>
            <a:r>
              <a:rPr lang="ko-KR" altLang="en-US" dirty="0"/>
              <a:t>기술경영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각 기업별로 기획은 어떤 역할을 해야 하는지 정의하고 지속적으로 발전시키기</a:t>
            </a:r>
            <a:r>
              <a:rPr lang="en-US" altLang="ko-KR" sz="1400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</a:t>
            </a:r>
            <a:r>
              <a:rPr lang="en-US" altLang="ko-KR" sz="1400" dirty="0"/>
              <a:t> -&gt; </a:t>
            </a:r>
            <a:r>
              <a:rPr lang="ko-KR" altLang="en-US" sz="1400" dirty="0"/>
              <a:t>제대로 된 활동은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중</a:t>
            </a:r>
            <a:r>
              <a:rPr lang="en-US" altLang="ko-KR" sz="1400" dirty="0"/>
              <a:t>.</a:t>
            </a:r>
            <a:r>
              <a:rPr lang="ko-KR" altLang="en-US" sz="1400" dirty="0"/>
              <a:t>장기 기술전략 관리</a:t>
            </a:r>
            <a:r>
              <a:rPr lang="en-US" altLang="ko-KR" sz="1400" dirty="0"/>
              <a:t>  -&gt; Live </a:t>
            </a:r>
            <a:r>
              <a:rPr lang="ko-KR" altLang="en-US" sz="1400" dirty="0"/>
              <a:t>전략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F7A2-B6AE-1311-F886-F8FA56BA0391}"/>
              </a:ext>
            </a:extLst>
          </p:cNvPr>
          <p:cNvSpPr txBox="1"/>
          <p:nvPr/>
        </p:nvSpPr>
        <p:spPr>
          <a:xfrm>
            <a:off x="5910606" y="296136"/>
            <a:ext cx="521328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한번 이 부분에 대해 고민해 보는 시간 갖기</a:t>
            </a:r>
            <a:endParaRPr lang="en-US" altLang="ko-KR" sz="1200" dirty="0"/>
          </a:p>
          <a:p>
            <a:r>
              <a:rPr lang="ko-KR" altLang="en-US" sz="1200" dirty="0"/>
              <a:t>우물 안 개구리</a:t>
            </a:r>
            <a:r>
              <a:rPr lang="en-US" altLang="ko-KR" sz="1200" dirty="0"/>
              <a:t>, </a:t>
            </a:r>
            <a:r>
              <a:rPr lang="ko-KR" altLang="en-US" sz="1200" dirty="0"/>
              <a:t>어항속의 물고기 </a:t>
            </a:r>
            <a:r>
              <a:rPr lang="en-US" altLang="ko-KR" sz="1200" dirty="0"/>
              <a:t>; </a:t>
            </a:r>
            <a:r>
              <a:rPr lang="ko-KR" altLang="en-US" sz="1200" dirty="0"/>
              <a:t>메타인지</a:t>
            </a:r>
            <a:r>
              <a:rPr lang="en-US" altLang="ko-KR" sz="1200" dirty="0"/>
              <a:t>-</a:t>
            </a:r>
            <a:r>
              <a:rPr lang="ko-KR" altLang="en-US" sz="1200" dirty="0"/>
              <a:t>회사를 객관적으로 바라보기</a:t>
            </a:r>
            <a:endParaRPr lang="en-US" altLang="ko-KR" sz="1200" dirty="0"/>
          </a:p>
          <a:p>
            <a:r>
              <a:rPr lang="ko-KR" altLang="en-US" sz="1200" dirty="0"/>
              <a:t>안 하는 거 없고</a:t>
            </a:r>
            <a:r>
              <a:rPr lang="en-US" altLang="ko-KR" sz="1200" dirty="0"/>
              <a:t>, </a:t>
            </a:r>
            <a:r>
              <a:rPr lang="ko-KR" altLang="en-US" sz="1200" dirty="0"/>
              <a:t>하는 거 없다</a:t>
            </a:r>
            <a:endParaRPr lang="en-US" altLang="ko-KR" sz="1200" dirty="0"/>
          </a:p>
          <a:p>
            <a:r>
              <a:rPr lang="en-US" altLang="ko-KR" sz="1200" dirty="0"/>
              <a:t>Check List</a:t>
            </a:r>
            <a:r>
              <a:rPr lang="ko-KR" altLang="en-US" sz="1200" dirty="0"/>
              <a:t>로 스토리 만들기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긱경제</a:t>
            </a:r>
            <a:r>
              <a:rPr lang="en-US" altLang="ko-KR" sz="1200" dirty="0"/>
              <a:t>, KMS, Risk, Plan</a:t>
            </a:r>
            <a:r>
              <a:rPr lang="ko-KR" altLang="en-US" sz="1200" dirty="0"/>
              <a:t> </a:t>
            </a:r>
            <a:r>
              <a:rPr lang="en-US" altLang="ko-KR" sz="1200" dirty="0"/>
              <a:t>…)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023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B18D8-8276-BB3B-91C1-93955F24FBF3}"/>
              </a:ext>
            </a:extLst>
          </p:cNvPr>
          <p:cNvSpPr txBox="1"/>
          <p:nvPr/>
        </p:nvSpPr>
        <p:spPr>
          <a:xfrm>
            <a:off x="650448" y="656271"/>
            <a:ext cx="5771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토론 </a:t>
            </a:r>
            <a:r>
              <a:rPr lang="en-US" altLang="ko-KR" sz="2400" dirty="0"/>
              <a:t>Topic ; </a:t>
            </a:r>
            <a:r>
              <a:rPr lang="en-US" altLang="ko-KR" sz="2000" dirty="0"/>
              <a:t>Intelligence</a:t>
            </a:r>
            <a:r>
              <a:rPr lang="ko-KR" altLang="en-US" sz="2000" dirty="0"/>
              <a:t> </a:t>
            </a:r>
            <a:r>
              <a:rPr lang="en-US" altLang="ko-KR" sz="2000" dirty="0"/>
              <a:t>&amp;</a:t>
            </a:r>
            <a:r>
              <a:rPr lang="ko-KR" altLang="en-US" sz="2000" dirty="0"/>
              <a:t> </a:t>
            </a:r>
            <a:r>
              <a:rPr lang="en-US" altLang="ko-KR" sz="2000" dirty="0"/>
              <a:t>Knowledge</a:t>
            </a:r>
            <a:r>
              <a:rPr lang="ko-KR" altLang="en-US" sz="2000" dirty="0"/>
              <a:t> </a:t>
            </a:r>
            <a:r>
              <a:rPr lang="en-US" altLang="ko-KR" sz="2000" dirty="0"/>
              <a:t>Mgmt.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B98C7-037F-5DEF-C51C-31E33CC2F171}"/>
              </a:ext>
            </a:extLst>
          </p:cNvPr>
          <p:cNvSpPr txBox="1"/>
          <p:nvPr/>
        </p:nvSpPr>
        <p:spPr>
          <a:xfrm>
            <a:off x="1574278" y="1455385"/>
            <a:ext cx="9828332" cy="439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전문성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전문분야의 변화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다양성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전문성 제고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기업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Know-how,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개인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Know-how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기업문화</a:t>
            </a:r>
            <a:r>
              <a:rPr lang="en-US" altLang="ko-KR" dirty="0"/>
              <a:t>, </a:t>
            </a:r>
            <a:r>
              <a:rPr lang="ko-KR" altLang="en-US" dirty="0"/>
              <a:t>평가 </a:t>
            </a:r>
            <a:r>
              <a:rPr lang="en-US" altLang="ko-KR" dirty="0"/>
              <a:t>(</a:t>
            </a:r>
            <a:r>
              <a:rPr lang="ko-KR" altLang="en-US" dirty="0"/>
              <a:t>동료평가</a:t>
            </a:r>
            <a:r>
              <a:rPr lang="en-US" altLang="ko-KR" dirty="0"/>
              <a:t>-&gt; </a:t>
            </a:r>
            <a:r>
              <a:rPr lang="ko-KR" altLang="en-US" dirty="0"/>
              <a:t>문제가 있어도 </a:t>
            </a:r>
            <a:r>
              <a:rPr lang="en-US" altLang="ko-KR" dirty="0"/>
              <a:t>&amp; </a:t>
            </a:r>
            <a:r>
              <a:rPr lang="ko-KR" altLang="en-US" dirty="0"/>
              <a:t>업무 관련자</a:t>
            </a:r>
            <a:r>
              <a:rPr lang="en-US" altLang="ko-KR" dirty="0"/>
              <a:t>, </a:t>
            </a:r>
            <a:r>
              <a:rPr lang="ko-KR" altLang="en-US" dirty="0"/>
              <a:t>특히 기본적인 </a:t>
            </a:r>
            <a:r>
              <a:rPr lang="en-US" altLang="ko-KR" dirty="0"/>
              <a:t>R&amp;R </a:t>
            </a:r>
            <a:r>
              <a:rPr lang="ko-KR" altLang="en-US" dirty="0"/>
              <a:t>체계 기본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연구원의 잦은 이동 </a:t>
            </a:r>
            <a:r>
              <a:rPr lang="en-US" altLang="ko-KR" sz="1400" dirty="0"/>
              <a:t>; </a:t>
            </a:r>
            <a:r>
              <a:rPr lang="ko-KR" altLang="en-US" sz="1400" dirty="0"/>
              <a:t>조직관리 변화 </a:t>
            </a:r>
            <a:r>
              <a:rPr lang="en-US" altLang="ko-KR" sz="1400" dirty="0"/>
              <a:t>; </a:t>
            </a:r>
            <a:r>
              <a:rPr lang="ko-KR" altLang="en-US" sz="1400" dirty="0"/>
              <a:t>외국인 고용 가능한지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예이그의</a:t>
            </a:r>
            <a:r>
              <a:rPr lang="ko-KR" altLang="en-US" sz="1400" dirty="0"/>
              <a:t> 외침</a:t>
            </a:r>
            <a:r>
              <a:rPr lang="en-US" altLang="ko-KR" sz="1400" dirty="0"/>
              <a:t>, </a:t>
            </a:r>
            <a:r>
              <a:rPr lang="ko-KR" altLang="en-US" sz="1400" dirty="0"/>
              <a:t>업무의 객체화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Open R&amp;D </a:t>
            </a:r>
            <a:r>
              <a:rPr lang="ko-KR" altLang="en-US" sz="1400" dirty="0"/>
              <a:t>확대 </a:t>
            </a:r>
            <a:r>
              <a:rPr lang="en-US" altLang="ko-KR" sz="1400" dirty="0"/>
              <a:t>;</a:t>
            </a:r>
            <a:r>
              <a:rPr lang="ko-KR" altLang="en-US" sz="1400" dirty="0"/>
              <a:t>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관리방법의 다양화 </a:t>
            </a:r>
            <a:r>
              <a:rPr lang="en-US" altLang="ko-KR" sz="1400" dirty="0"/>
              <a:t>, </a:t>
            </a:r>
            <a:r>
              <a:rPr lang="ko-KR" altLang="en-US" sz="1400" dirty="0"/>
              <a:t>전문성 다양화</a:t>
            </a:r>
            <a:r>
              <a:rPr lang="en-US" altLang="ko-KR" sz="1400" dirty="0"/>
              <a:t>, CTO</a:t>
            </a:r>
            <a:r>
              <a:rPr lang="ko-KR" altLang="en-US" sz="1400" dirty="0"/>
              <a:t>의 역할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연구기획</a:t>
            </a:r>
            <a:r>
              <a:rPr lang="en-US" altLang="ko-KR" dirty="0"/>
              <a:t>, </a:t>
            </a:r>
            <a:r>
              <a:rPr lang="ko-KR" altLang="en-US" dirty="0"/>
              <a:t>기술경영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각 기업별로 기획은 어떤 역할을 해야 하는지 정의하고 지속적으로 발전시키기</a:t>
            </a:r>
            <a:r>
              <a:rPr lang="en-US" altLang="ko-KR" sz="1400" dirty="0"/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</a:t>
            </a:r>
            <a:r>
              <a:rPr lang="en-US" altLang="ko-KR" sz="1400" dirty="0"/>
              <a:t> -&gt; </a:t>
            </a:r>
            <a:r>
              <a:rPr lang="ko-KR" altLang="en-US" sz="1400" dirty="0"/>
              <a:t>제대로 된 활동은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중</a:t>
            </a:r>
            <a:r>
              <a:rPr lang="en-US" altLang="ko-KR" sz="1400" dirty="0"/>
              <a:t>.</a:t>
            </a:r>
            <a:r>
              <a:rPr lang="ko-KR" altLang="en-US" sz="1400" dirty="0"/>
              <a:t>장기 기술전략 관리</a:t>
            </a:r>
            <a:r>
              <a:rPr lang="en-US" altLang="ko-KR" sz="1400" dirty="0"/>
              <a:t>  -&gt; Live </a:t>
            </a:r>
            <a:r>
              <a:rPr lang="ko-KR" altLang="en-US" sz="1400" dirty="0"/>
              <a:t>전략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F7A2-B6AE-1311-F886-F8FA56BA0391}"/>
              </a:ext>
            </a:extLst>
          </p:cNvPr>
          <p:cNvSpPr txBox="1"/>
          <p:nvPr/>
        </p:nvSpPr>
        <p:spPr>
          <a:xfrm>
            <a:off x="5910606" y="296136"/>
            <a:ext cx="521328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한번 이 부분에 대해 고민해 보는 시간 갖기</a:t>
            </a:r>
            <a:endParaRPr lang="en-US" altLang="ko-KR" sz="1200" dirty="0"/>
          </a:p>
          <a:p>
            <a:r>
              <a:rPr lang="ko-KR" altLang="en-US" sz="1200" dirty="0"/>
              <a:t>우물 안 개구리</a:t>
            </a:r>
            <a:r>
              <a:rPr lang="en-US" altLang="ko-KR" sz="1200" dirty="0"/>
              <a:t>, </a:t>
            </a:r>
            <a:r>
              <a:rPr lang="ko-KR" altLang="en-US" sz="1200" dirty="0"/>
              <a:t>어항속의 물고기 </a:t>
            </a:r>
            <a:r>
              <a:rPr lang="en-US" altLang="ko-KR" sz="1200" dirty="0"/>
              <a:t>; </a:t>
            </a:r>
            <a:r>
              <a:rPr lang="ko-KR" altLang="en-US" sz="1200" dirty="0"/>
              <a:t>메타인지</a:t>
            </a:r>
            <a:r>
              <a:rPr lang="en-US" altLang="ko-KR" sz="1200" dirty="0"/>
              <a:t>-</a:t>
            </a:r>
            <a:r>
              <a:rPr lang="ko-KR" altLang="en-US" sz="1200" dirty="0"/>
              <a:t>회사를 객관적으로 바라보기</a:t>
            </a:r>
            <a:endParaRPr lang="en-US" altLang="ko-KR" sz="1200" dirty="0"/>
          </a:p>
          <a:p>
            <a:r>
              <a:rPr lang="ko-KR" altLang="en-US" sz="1200" dirty="0"/>
              <a:t>안 하는 거 없고</a:t>
            </a:r>
            <a:r>
              <a:rPr lang="en-US" altLang="ko-KR" sz="1200" dirty="0"/>
              <a:t>, </a:t>
            </a:r>
            <a:r>
              <a:rPr lang="ko-KR" altLang="en-US" sz="1200" dirty="0"/>
              <a:t>하는 거 없다</a:t>
            </a:r>
            <a:endParaRPr lang="en-US" altLang="ko-KR" sz="1200" dirty="0"/>
          </a:p>
          <a:p>
            <a:r>
              <a:rPr lang="en-US" altLang="ko-KR" sz="1200" dirty="0"/>
              <a:t>Check List</a:t>
            </a:r>
            <a:r>
              <a:rPr lang="ko-KR" altLang="en-US" sz="1200" dirty="0"/>
              <a:t>로 스토리 만들기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긱경제</a:t>
            </a:r>
            <a:r>
              <a:rPr lang="en-US" altLang="ko-KR" sz="1200" dirty="0"/>
              <a:t>, KMS, Risk, Plan</a:t>
            </a:r>
            <a:r>
              <a:rPr lang="ko-KR" altLang="en-US" sz="1200" dirty="0"/>
              <a:t> </a:t>
            </a:r>
            <a:r>
              <a:rPr lang="en-US" altLang="ko-KR" sz="1200" dirty="0"/>
              <a:t>…)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286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BE26DA-661B-7E00-A1B1-C63196270FFC}"/>
              </a:ext>
            </a:extLst>
          </p:cNvPr>
          <p:cNvSpPr/>
          <p:nvPr/>
        </p:nvSpPr>
        <p:spPr>
          <a:xfrm>
            <a:off x="4168774" y="1918329"/>
            <a:ext cx="7015739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C7AA89-A0E8-E99F-9F4E-0628F718F815}"/>
              </a:ext>
            </a:extLst>
          </p:cNvPr>
          <p:cNvSpPr/>
          <p:nvPr/>
        </p:nvSpPr>
        <p:spPr>
          <a:xfrm>
            <a:off x="820226" y="1918329"/>
            <a:ext cx="2107451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F3C70E4-B611-4A09-7936-0BB0437D6EE5}"/>
              </a:ext>
            </a:extLst>
          </p:cNvPr>
          <p:cNvSpPr/>
          <p:nvPr/>
        </p:nvSpPr>
        <p:spPr>
          <a:xfrm>
            <a:off x="4168775" y="3338055"/>
            <a:ext cx="4929763" cy="688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59D55-4FF9-8ED7-3AF5-D8B760F21B5C}"/>
              </a:ext>
            </a:extLst>
          </p:cNvPr>
          <p:cNvSpPr txBox="1"/>
          <p:nvPr/>
        </p:nvSpPr>
        <p:spPr>
          <a:xfrm>
            <a:off x="1453448" y="1396373"/>
            <a:ext cx="830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– Strategy, Technology Roadmap, Product Roadmap, Program, Project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6AC70-3332-AACE-0FEC-51145652AAF5}"/>
              </a:ext>
            </a:extLst>
          </p:cNvPr>
          <p:cNvSpPr txBox="1"/>
          <p:nvPr/>
        </p:nvSpPr>
        <p:spPr>
          <a:xfrm>
            <a:off x="4348507" y="2426313"/>
            <a:ext cx="456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Technology/Market/Business Intelligence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B13BC-637A-762E-21AF-6D990C7AF10B}"/>
              </a:ext>
            </a:extLst>
          </p:cNvPr>
          <p:cNvSpPr txBox="1"/>
          <p:nvPr/>
        </p:nvSpPr>
        <p:spPr>
          <a:xfrm>
            <a:off x="5111409" y="3379549"/>
            <a:ext cx="29495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Alive Strategy/Project Plan</a:t>
            </a:r>
          </a:p>
          <a:p>
            <a:pPr algn="ctr"/>
            <a:r>
              <a:rPr lang="en-US" altLang="ko-KR" sz="1600" b="1" i="1" dirty="0"/>
              <a:t>(Decision Making)</a:t>
            </a:r>
            <a:endParaRPr lang="ko-KR" altLang="en-US" sz="16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141DC-AA3E-E29B-2F9E-EC8C90F76027}"/>
              </a:ext>
            </a:extLst>
          </p:cNvPr>
          <p:cNvSpPr txBox="1"/>
          <p:nvPr/>
        </p:nvSpPr>
        <p:spPr>
          <a:xfrm>
            <a:off x="5879185" y="4592810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8C5D6-0124-0AA6-479B-46E57DC6865D}"/>
              </a:ext>
            </a:extLst>
          </p:cNvPr>
          <p:cNvSpPr txBox="1"/>
          <p:nvPr/>
        </p:nvSpPr>
        <p:spPr>
          <a:xfrm>
            <a:off x="4606247" y="5277023"/>
            <a:ext cx="56322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M&amp;A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EAB11-AE0E-E71D-5757-B7927972A4DD}"/>
              </a:ext>
            </a:extLst>
          </p:cNvPr>
          <p:cNvSpPr txBox="1"/>
          <p:nvPr/>
        </p:nvSpPr>
        <p:spPr>
          <a:xfrm>
            <a:off x="5870589" y="5265251"/>
            <a:ext cx="121115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Outsourcing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AFF22-CBE3-30B0-8223-BAA2608B6FFB}"/>
              </a:ext>
            </a:extLst>
          </p:cNvPr>
          <p:cNvSpPr txBox="1"/>
          <p:nvPr/>
        </p:nvSpPr>
        <p:spPr>
          <a:xfrm>
            <a:off x="7679997" y="5265251"/>
            <a:ext cx="10380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Insourcing</a:t>
            </a:r>
            <a:endParaRPr lang="ko-KR" altLang="en-US" sz="1600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92EE87C-11D5-FF75-BC26-1FC6A93F3EAD}"/>
              </a:ext>
            </a:extLst>
          </p:cNvPr>
          <p:cNvSpPr/>
          <p:nvPr/>
        </p:nvSpPr>
        <p:spPr>
          <a:xfrm>
            <a:off x="6089717" y="2940355"/>
            <a:ext cx="1014958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D65D416-44F1-9A7E-C319-AB4DDEB0AAAE}"/>
              </a:ext>
            </a:extLst>
          </p:cNvPr>
          <p:cNvSpPr/>
          <p:nvPr/>
        </p:nvSpPr>
        <p:spPr>
          <a:xfrm>
            <a:off x="6199654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F2A91C5-9522-B1D1-82C1-D9FF1E7ABF99}"/>
              </a:ext>
            </a:extLst>
          </p:cNvPr>
          <p:cNvSpPr/>
          <p:nvPr/>
        </p:nvSpPr>
        <p:spPr>
          <a:xfrm rot="10800000">
            <a:off x="6647916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755AE-D34C-AD29-79A9-FF3580FB3BC8}"/>
              </a:ext>
            </a:extLst>
          </p:cNvPr>
          <p:cNvSpPr txBox="1"/>
          <p:nvPr/>
        </p:nvSpPr>
        <p:spPr>
          <a:xfrm>
            <a:off x="5452906" y="416180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Assign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F3516-EA06-1330-65AB-A8584E2F5FE6}"/>
              </a:ext>
            </a:extLst>
          </p:cNvPr>
          <p:cNvSpPr txBox="1"/>
          <p:nvPr/>
        </p:nvSpPr>
        <p:spPr>
          <a:xfrm>
            <a:off x="7018392" y="4181515"/>
            <a:ext cx="6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Report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502382-DE86-A2BA-B207-7CE2D245B2A2}"/>
              </a:ext>
            </a:extLst>
          </p:cNvPr>
          <p:cNvSpPr txBox="1"/>
          <p:nvPr/>
        </p:nvSpPr>
        <p:spPr>
          <a:xfrm>
            <a:off x="654042" y="667637"/>
            <a:ext cx="471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 다양화 </a:t>
            </a:r>
            <a:r>
              <a:rPr lang="en-US" altLang="ko-KR" sz="2400" dirty="0"/>
              <a:t>- </a:t>
            </a:r>
            <a:r>
              <a:rPr lang="en-US" altLang="ko-KR" dirty="0"/>
              <a:t>Role &amp; Responsibility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B723D97-94AE-93FE-AFE2-29946F68676A}"/>
              </a:ext>
            </a:extLst>
          </p:cNvPr>
          <p:cNvSpPr/>
          <p:nvPr/>
        </p:nvSpPr>
        <p:spPr>
          <a:xfrm>
            <a:off x="4168775" y="4588497"/>
            <a:ext cx="4929763" cy="10656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FF8A33-0BCA-A3B8-92E4-C419EEE10D99}"/>
              </a:ext>
            </a:extLst>
          </p:cNvPr>
          <p:cNvSpPr txBox="1"/>
          <p:nvPr/>
        </p:nvSpPr>
        <p:spPr>
          <a:xfrm>
            <a:off x="1508285" y="18759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R&amp;R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8E320-4341-2403-E885-D997EAF5D99D}"/>
              </a:ext>
            </a:extLst>
          </p:cNvPr>
          <p:cNvSpPr txBox="1"/>
          <p:nvPr/>
        </p:nvSpPr>
        <p:spPr>
          <a:xfrm>
            <a:off x="5980738" y="185600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012DCB0-CBC3-0219-DEF6-A1720DD4F456}"/>
              </a:ext>
            </a:extLst>
          </p:cNvPr>
          <p:cNvSpPr/>
          <p:nvPr/>
        </p:nvSpPr>
        <p:spPr>
          <a:xfrm>
            <a:off x="9452987" y="3332524"/>
            <a:ext cx="1731526" cy="688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C756C23-E405-1A26-76AE-9CF812897D4F}"/>
              </a:ext>
            </a:extLst>
          </p:cNvPr>
          <p:cNvSpPr/>
          <p:nvPr/>
        </p:nvSpPr>
        <p:spPr>
          <a:xfrm>
            <a:off x="9461999" y="4588498"/>
            <a:ext cx="1731526" cy="1611292"/>
          </a:xfrm>
          <a:prstGeom prst="roundRect">
            <a:avLst>
              <a:gd name="adj" fmla="val 8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290617-D861-3602-6523-6C0D2C0A3A99}"/>
              </a:ext>
            </a:extLst>
          </p:cNvPr>
          <p:cNvSpPr txBox="1"/>
          <p:nvPr/>
        </p:nvSpPr>
        <p:spPr>
          <a:xfrm>
            <a:off x="9465437" y="1874856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Responsibility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60D2B-D308-B010-711F-60AF3E44A2A7}"/>
              </a:ext>
            </a:extLst>
          </p:cNvPr>
          <p:cNvSpPr txBox="1"/>
          <p:nvPr/>
        </p:nvSpPr>
        <p:spPr>
          <a:xfrm>
            <a:off x="9862950" y="3501030"/>
            <a:ext cx="97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FF974C-BBBB-CA20-4BA3-24DA83035146}"/>
              </a:ext>
            </a:extLst>
          </p:cNvPr>
          <p:cNvSpPr txBox="1"/>
          <p:nvPr/>
        </p:nvSpPr>
        <p:spPr>
          <a:xfrm>
            <a:off x="9586798" y="5549001"/>
            <a:ext cx="1481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/>
              <a:t>Research &amp;</a:t>
            </a:r>
          </a:p>
          <a:p>
            <a:pPr algn="ctr"/>
            <a:r>
              <a:rPr lang="en-US" altLang="ko-KR" sz="1600" dirty="0"/>
              <a:t>Development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767A74-9B65-AF2B-92BD-C655BED8AB7E}"/>
              </a:ext>
            </a:extLst>
          </p:cNvPr>
          <p:cNvSpPr txBox="1"/>
          <p:nvPr/>
        </p:nvSpPr>
        <p:spPr>
          <a:xfrm>
            <a:off x="9461999" y="4680303"/>
            <a:ext cx="167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Acquisition/</a:t>
            </a:r>
          </a:p>
          <a:p>
            <a:pPr algn="ctr"/>
            <a:r>
              <a:rPr lang="en-US" altLang="ko-KR" sz="1600" dirty="0"/>
              <a:t>Procurement</a:t>
            </a:r>
          </a:p>
        </p:txBody>
      </p:sp>
      <p:sp>
        <p:nvSpPr>
          <p:cNvPr id="27" name="화살표: 줄무늬가 있는 오른쪽 26">
            <a:extLst>
              <a:ext uri="{FF2B5EF4-FFF2-40B4-BE49-F238E27FC236}">
                <a16:creationId xmlns:a16="http://schemas.microsoft.com/office/drawing/2014/main" id="{9C48C00A-0225-6109-F0E8-AC710CE9F4BD}"/>
              </a:ext>
            </a:extLst>
          </p:cNvPr>
          <p:cNvSpPr/>
          <p:nvPr/>
        </p:nvSpPr>
        <p:spPr>
          <a:xfrm>
            <a:off x="3375638" y="2990153"/>
            <a:ext cx="429673" cy="2606986"/>
          </a:xfrm>
          <a:prstGeom prst="stripedRightArrow">
            <a:avLst>
              <a:gd name="adj1" fmla="val 82543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1352B6-E99A-0DDC-25D5-1A3450279DB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887858" y="4962142"/>
            <a:ext cx="1582034" cy="314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2B86A80-2C5C-CB01-1780-EAD1091EFAD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469892" y="4962142"/>
            <a:ext cx="6275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96B5052-0CA6-16A1-50AE-0F1FDB059F9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469892" y="4962142"/>
            <a:ext cx="1729121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46C6F5-9F8C-73AE-51D0-0E2195B918A6}"/>
              </a:ext>
            </a:extLst>
          </p:cNvPr>
          <p:cNvSpPr txBox="1"/>
          <p:nvPr/>
        </p:nvSpPr>
        <p:spPr>
          <a:xfrm>
            <a:off x="7812075" y="18748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13CCA0B-CB47-91DC-C600-6FED9709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6" y="2278671"/>
            <a:ext cx="1032121" cy="302193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344ACEE-327A-9A94-7B06-588FF96D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76" y="2632211"/>
            <a:ext cx="1032121" cy="302193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13C2EEB-773B-4836-0F5B-46AB955E5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57" y="2981798"/>
            <a:ext cx="1032121" cy="3021930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E8EDA74-3DFF-78D0-893C-263F551E3FA2}"/>
              </a:ext>
            </a:extLst>
          </p:cNvPr>
          <p:cNvSpPr/>
          <p:nvPr/>
        </p:nvSpPr>
        <p:spPr>
          <a:xfrm>
            <a:off x="4168775" y="2404622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466DC-D1B0-0261-7316-4C2B458CB978}"/>
              </a:ext>
            </a:extLst>
          </p:cNvPr>
          <p:cNvSpPr txBox="1"/>
          <p:nvPr/>
        </p:nvSpPr>
        <p:spPr>
          <a:xfrm>
            <a:off x="5045683" y="5840208"/>
            <a:ext cx="28316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Project Schedule &amp; Execution</a:t>
            </a:r>
            <a:endParaRPr lang="ko-KR" altLang="en-US" sz="16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6B3EF51-0F21-75A7-C5C0-DDF1C50EEB91}"/>
              </a:ext>
            </a:extLst>
          </p:cNvPr>
          <p:cNvSpPr/>
          <p:nvPr/>
        </p:nvSpPr>
        <p:spPr>
          <a:xfrm>
            <a:off x="4183033" y="5755104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0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1782</Words>
  <Application>Microsoft Office PowerPoint</Application>
  <PresentationFormat>와이드스크린</PresentationFormat>
  <Paragraphs>343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Sitka Display</vt:lpstr>
      <vt:lpstr>Wingdings</vt:lpstr>
      <vt:lpstr>Office 테마</vt:lpstr>
      <vt:lpstr>대전환 시기의 R&amp;D (III) ;             Intelligence &amp; Knowledge Mgmt.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대전환 시기의 R&amp;D (III) ;            First Mover의 R&amp;D / Case Study I</dc:title>
  <dc:creator>김 창범</dc:creator>
  <cp:lastModifiedBy>김 창범</cp:lastModifiedBy>
  <cp:revision>47</cp:revision>
  <dcterms:created xsi:type="dcterms:W3CDTF">2022-08-15T23:13:07Z</dcterms:created>
  <dcterms:modified xsi:type="dcterms:W3CDTF">2022-09-15T00:45:31Z</dcterms:modified>
</cp:coreProperties>
</file>