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3" r:id="rId7"/>
    <p:sldId id="26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778738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III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3200" b="1" dirty="0"/>
              <a:t>Intelligence &amp; Knowledge Mgmt.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521710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DFAA5-8842-1E60-D3B8-2A6BBF5993B4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526232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뒤로 또는 앞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B768CD-E3D8-89AF-072F-039A9BCCF64D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16F5B-677A-1527-8A0D-DE33FA2D7F8B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520831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BF962-8411-BFC9-778F-E9EA48AAF28E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518238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632D9-79C4-8FC8-A08C-A382B4B1A20E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50912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F2AFB-B48B-8D41-71AF-09A241224A0B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513387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306750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75832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4103966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718431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64775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4103966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46517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515444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51528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306728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4257855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306727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6495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801646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397051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865153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43155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780060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4081462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721076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871777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84819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5196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488670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5103059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5249046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806816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410927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475487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823991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761359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475485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850621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380754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4017547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84130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1A2B1-C642-9AAB-8C83-309A3E638156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941924" y="1485401"/>
            <a:ext cx="9756743" cy="2593515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527900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963989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2153444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598266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9563104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8335582" y="4853473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8357796" y="523870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1922822" y="5035342"/>
            <a:ext cx="341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Shareholder   ---&gt;    Board of Directors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575442" y="2539889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789075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969939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969939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878507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4802266" y="3402103"/>
            <a:ext cx="327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5461039" y="3863476"/>
            <a:ext cx="19909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Role &amp; Responsibility</a:t>
            </a:r>
          </a:p>
          <a:p>
            <a:pPr algn="ctr"/>
            <a:r>
              <a:rPr lang="en-US" altLang="ko-KR" sz="1400" i="1" dirty="0"/>
              <a:t>(Evaluation &amp; Reward)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2061973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626288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9484488" y="1823672"/>
            <a:ext cx="2073897" cy="1569979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903458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998904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02074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750184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3302929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5214498" y="1029072"/>
            <a:ext cx="325301" cy="3750526"/>
          </a:xfrm>
          <a:prstGeom prst="bentConnector3">
            <a:avLst>
              <a:gd name="adj1" fmla="val -3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10226122" y="322690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실행 단추: 뒤로 또는 앞으로 이동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0E4591-AAEE-897C-9E88-12378B252E88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C84C0-654F-9E0D-0519-37D0ACBB3865}"/>
              </a:ext>
            </a:extLst>
          </p:cNvPr>
          <p:cNvSpPr txBox="1"/>
          <p:nvPr/>
        </p:nvSpPr>
        <p:spPr>
          <a:xfrm>
            <a:off x="5986665" y="5035342"/>
            <a:ext cx="9396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/>
              <a:t>Contract 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15E4CBD2-84C5-F9C4-85CE-5800877CAFDD}"/>
              </a:ext>
            </a:extLst>
          </p:cNvPr>
          <p:cNvSpPr/>
          <p:nvPr/>
        </p:nvSpPr>
        <p:spPr>
          <a:xfrm>
            <a:off x="1489435" y="4845383"/>
            <a:ext cx="280304" cy="67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8DFF49CA-8A18-76AE-FD46-C3942201D6CD}"/>
              </a:ext>
            </a:extLst>
          </p:cNvPr>
          <p:cNvSpPr/>
          <p:nvPr/>
        </p:nvSpPr>
        <p:spPr>
          <a:xfrm>
            <a:off x="1495169" y="1469298"/>
            <a:ext cx="280304" cy="2652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EFAFA-CAF4-40BF-EA08-CE625FF0B3DD}"/>
              </a:ext>
            </a:extLst>
          </p:cNvPr>
          <p:cNvSpPr txBox="1"/>
          <p:nvPr/>
        </p:nvSpPr>
        <p:spPr>
          <a:xfrm>
            <a:off x="286220" y="2559273"/>
            <a:ext cx="11737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법인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Sustainable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A7845-DA43-F16E-8F98-A231BD59EA0F}"/>
              </a:ext>
            </a:extLst>
          </p:cNvPr>
          <p:cNvSpPr txBox="1"/>
          <p:nvPr/>
        </p:nvSpPr>
        <p:spPr>
          <a:xfrm>
            <a:off x="300932" y="4899640"/>
            <a:ext cx="12147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개인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Replaceable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AF1732-3E7F-9A46-3ED7-B7C8EFD0B92B}"/>
              </a:ext>
            </a:extLst>
          </p:cNvPr>
          <p:cNvCxnSpPr>
            <a:stCxn id="20" idx="3"/>
            <a:endCxn id="61" idx="1"/>
          </p:cNvCxnSpPr>
          <p:nvPr/>
        </p:nvCxnSpPr>
        <p:spPr>
          <a:xfrm>
            <a:off x="5341258" y="5189231"/>
            <a:ext cx="64540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0B94D-7348-23CD-96E8-83FEE30B2B0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 flipV="1">
            <a:off x="6926345" y="5007362"/>
            <a:ext cx="1409237" cy="181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C28588-19DE-4575-69F9-F86D13CAA55C}"/>
              </a:ext>
            </a:extLst>
          </p:cNvPr>
          <p:cNvCxnSpPr>
            <a:stCxn id="61" idx="3"/>
            <a:endCxn id="19" idx="1"/>
          </p:cNvCxnSpPr>
          <p:nvPr/>
        </p:nvCxnSpPr>
        <p:spPr>
          <a:xfrm>
            <a:off x="6926345" y="5189231"/>
            <a:ext cx="1431451" cy="2033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F174E9-202E-7CF7-0BFB-00F80202E1AF}"/>
              </a:ext>
            </a:extLst>
          </p:cNvPr>
          <p:cNvCxnSpPr>
            <a:stCxn id="61" idx="0"/>
            <a:endCxn id="29" idx="2"/>
          </p:cNvCxnSpPr>
          <p:nvPr/>
        </p:nvCxnSpPr>
        <p:spPr>
          <a:xfrm flipV="1">
            <a:off x="6456505" y="4386696"/>
            <a:ext cx="0" cy="648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C7E1DC-9798-3B1B-AFB6-9E4D65C82DE7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514769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E31-BE3E-273B-B3ED-A335218FC774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514769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37E40-3A6D-73C8-835D-2BC3CD200487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455385"/>
            <a:ext cx="7530908" cy="435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&amp;</a:t>
            </a:r>
            <a:r>
              <a:rPr lang="ko-KR" altLang="en-US" sz="1400" dirty="0"/>
              <a:t> 결과 정보에 대한 관리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69B00-BE9A-8010-4A68-D8B5958AB31B}"/>
              </a:ext>
            </a:extLst>
          </p:cNvPr>
          <p:cNvSpPr txBox="1"/>
          <p:nvPr/>
        </p:nvSpPr>
        <p:spPr>
          <a:xfrm>
            <a:off x="650448" y="514866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, 2</a:t>
            </a:r>
            <a:r>
              <a:rPr lang="ko-KR" altLang="en-US" sz="2400" dirty="0"/>
              <a:t>회</a:t>
            </a:r>
            <a:r>
              <a:rPr lang="en-US" altLang="ko-KR" sz="2400" dirty="0"/>
              <a:t>, Case Study ; </a:t>
            </a:r>
            <a:r>
              <a:rPr lang="ko-KR" altLang="en-US" dirty="0"/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18C2C-7CF4-83D6-0555-6D26884B59D7}"/>
              </a:ext>
            </a:extLst>
          </p:cNvPr>
          <p:cNvSpPr txBox="1"/>
          <p:nvPr/>
        </p:nvSpPr>
        <p:spPr>
          <a:xfrm>
            <a:off x="1574278" y="1455385"/>
            <a:ext cx="7192995" cy="374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주제 연속성 </a:t>
            </a:r>
            <a:r>
              <a:rPr lang="en-US" altLang="ko-KR" dirty="0"/>
              <a:t>; </a:t>
            </a:r>
            <a:r>
              <a:rPr lang="ko-KR" altLang="en-US" dirty="0"/>
              <a:t>참여자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4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Series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연속성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2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1/3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참여목적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전반적인 접근법의 문제점 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모든 기업이 </a:t>
            </a:r>
            <a:r>
              <a:rPr lang="en-US" altLang="ko-KR" sz="1400" dirty="0"/>
              <a:t>“</a:t>
            </a:r>
            <a:r>
              <a:rPr lang="ko-KR" altLang="en-US" sz="1400" dirty="0"/>
              <a:t>대 전환시기의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</a:t>
            </a:r>
            <a:r>
              <a:rPr lang="en-US" altLang="ko-KR" sz="1400" dirty="0"/>
              <a:t>”</a:t>
            </a:r>
            <a:r>
              <a:rPr lang="ko-KR" altLang="en-US" sz="1400" dirty="0"/>
              <a:t>를 갖추어야 한다는 모토로 접근 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수정 </a:t>
            </a:r>
            <a:r>
              <a:rPr lang="en-US" altLang="ko-KR" sz="1400" dirty="0"/>
              <a:t>=&gt; </a:t>
            </a:r>
            <a:r>
              <a:rPr lang="ko-KR" altLang="en-US" sz="1400" dirty="0"/>
              <a:t>현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하에서 각 기업별 접근방법에 대한 토론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; </a:t>
            </a:r>
            <a:r>
              <a:rPr lang="ko-KR" altLang="en-US" dirty="0"/>
              <a:t>자료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“</a:t>
            </a:r>
            <a:r>
              <a:rPr lang="ko-KR" altLang="en-US" sz="1400" dirty="0"/>
              <a:t>안 하는 거도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하는 거도 없다</a:t>
            </a:r>
            <a:r>
              <a:rPr lang="en-US" altLang="ko-KR" sz="1400" dirty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“Why &amp; What”,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“How” by Corp.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0892F3-0A9D-5212-98A8-9E1DD6F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51486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 시대의 흐름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182006"/>
            <a:ext cx="6530186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사회문화기반의 기업문화</a:t>
            </a:r>
            <a:r>
              <a:rPr lang="en-US" altLang="ko-KR" sz="1400" dirty="0"/>
              <a:t>; Gig Economy, </a:t>
            </a:r>
            <a:r>
              <a:rPr lang="ko-KR" altLang="en-US" sz="1400" dirty="0"/>
              <a:t>개인별 </a:t>
            </a:r>
            <a:r>
              <a:rPr lang="en-US" altLang="ko-KR" sz="1400" dirty="0"/>
              <a:t>Career Path,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Planning</a:t>
            </a:r>
            <a:r>
              <a:rPr lang="ko-KR" altLang="en-US" sz="1400" dirty="0"/>
              <a:t>과 </a:t>
            </a:r>
            <a:r>
              <a:rPr lang="en-US" altLang="ko-KR" sz="1400" dirty="0"/>
              <a:t>Execution</a:t>
            </a:r>
            <a:r>
              <a:rPr lang="ko-KR" altLang="en-US" sz="1400" dirty="0"/>
              <a:t>의 분리</a:t>
            </a:r>
            <a:r>
              <a:rPr lang="en-US" altLang="ko-KR" sz="1400" dirty="0"/>
              <a:t>, </a:t>
            </a:r>
            <a:r>
              <a:rPr lang="ko-KR" altLang="en-US" sz="1400" dirty="0"/>
              <a:t>실행방법의 다양화 </a:t>
            </a:r>
            <a:r>
              <a:rPr lang="en-US" altLang="ko-KR" sz="1400" dirty="0"/>
              <a:t>(C&amp;D, X&amp;D)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실행 단추: 앞으로 또는 다음으로 이동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90419E-94EF-E583-2B3E-1CF9A11430D6}"/>
              </a:ext>
            </a:extLst>
          </p:cNvPr>
          <p:cNvSpPr/>
          <p:nvPr/>
        </p:nvSpPr>
        <p:spPr>
          <a:xfrm>
            <a:off x="7997857" y="3117750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1D70661-BE77-89D0-84EE-EC12B8963CE6}"/>
              </a:ext>
            </a:extLst>
          </p:cNvPr>
          <p:cNvSpPr/>
          <p:nvPr/>
        </p:nvSpPr>
        <p:spPr>
          <a:xfrm>
            <a:off x="7997857" y="3928455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F8C79-CA39-EA4B-192B-43F3361324E8}"/>
              </a:ext>
            </a:extLst>
          </p:cNvPr>
          <p:cNvSpPr txBox="1"/>
          <p:nvPr/>
        </p:nvSpPr>
        <p:spPr>
          <a:xfrm>
            <a:off x="8700939" y="3171012"/>
            <a:ext cx="27737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Role &amp; Responsibility – p11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BF90E-518C-A1FE-297B-61449FA49D7C}"/>
              </a:ext>
            </a:extLst>
          </p:cNvPr>
          <p:cNvSpPr txBox="1"/>
          <p:nvPr/>
        </p:nvSpPr>
        <p:spPr>
          <a:xfrm>
            <a:off x="8738645" y="3985421"/>
            <a:ext cx="23723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R&amp;D eco-System – p16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514866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116014"/>
            <a:ext cx="6739987" cy="4621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</a:t>
            </a:r>
            <a:r>
              <a:rPr lang="en-US" altLang="ko-KR" sz="1600" dirty="0"/>
              <a:t>As_Is &amp; To_Be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</a:t>
            </a:r>
            <a:r>
              <a:rPr lang="ko-KR" altLang="en-US" sz="1400" dirty="0"/>
              <a:t>조직내 </a:t>
            </a:r>
            <a:r>
              <a:rPr lang="en-US" altLang="ko-KR" sz="1400" dirty="0"/>
              <a:t>Intelligence </a:t>
            </a:r>
            <a:r>
              <a:rPr lang="ko-KR" altLang="en-US" sz="1400" dirty="0"/>
              <a:t>활동에 대한 인식 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필요 시점에 필요로 하는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담당자가 수행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결과는 활동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담당자의 임의적 판단에 따라 공유되는 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Why, What 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활동에 대한 목적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결과를 어디에</a:t>
            </a:r>
            <a:r>
              <a:rPr lang="en-US" altLang="ko-KR" sz="1400" dirty="0"/>
              <a:t>,</a:t>
            </a:r>
            <a:r>
              <a:rPr lang="ko-KR" altLang="en-US" sz="1400" dirty="0"/>
              <a:t> 어떻게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 및 활용에 대한 관리체계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어떻게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분석하는지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전체 조직 차원에서 어떻게 축적되고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전략</a:t>
            </a:r>
            <a:r>
              <a:rPr lang="en-US" altLang="ko-KR" sz="1400" dirty="0"/>
              <a:t>/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</a:t>
            </a:r>
            <a:r>
              <a:rPr lang="en-US" altLang="ko-KR" sz="1400" dirty="0"/>
              <a:t>Plan </a:t>
            </a:r>
            <a:r>
              <a:rPr lang="ko-KR" altLang="en-US" sz="1400" dirty="0"/>
              <a:t>및 </a:t>
            </a:r>
            <a:r>
              <a:rPr lang="en-US" altLang="ko-KR" sz="1400" dirty="0"/>
              <a:t>Project</a:t>
            </a:r>
            <a:r>
              <a:rPr lang="ko-KR" altLang="en-US" sz="1400" dirty="0"/>
              <a:t>에는 어떻게 반영되는지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193463" y="2834878"/>
            <a:ext cx="16679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Searching/Gathering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    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558153"/>
            <a:ext cx="1446" cy="38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514866"/>
            <a:ext cx="485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B/M/T Intelligence &amp; Knowledge Mgmt.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1046380" y="2771490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554714" y="2771489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559519" y="2655590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378911" y="4650691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473719" y="5653305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845277" y="1496864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807090" y="1504427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453120" y="3409766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4052330" y="2771489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646119" y="3873277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3257771" y="1515533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654405" y="4302166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7147540" y="1480143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321704" y="5653305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2188" y="2915563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24751" y="2915563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5152687" y="2907385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24353" y="3159180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408113" y="1741753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408113" y="3671376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408113" y="4134887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98889" y="5154281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325610" y="5797379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325610" y="4563776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163617" y="4356565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812869" y="1766037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75780" y="2000454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2094" y="2019123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09979" y="2027647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193785" y="2235568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842132" y="2739158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408113" y="2487363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842042" y="3932986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662612" y="3698072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60024" y="3059637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0D9D1-BD16-6594-C26E-865AE1A92709}"/>
              </a:ext>
            </a:extLst>
          </p:cNvPr>
          <p:cNvSpPr txBox="1"/>
          <p:nvPr/>
        </p:nvSpPr>
        <p:spPr>
          <a:xfrm>
            <a:off x="631593" y="527900"/>
            <a:ext cx="409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First Mover</a:t>
            </a:r>
            <a:r>
              <a:rPr lang="ko-KR" altLang="en-US" sz="2000" dirty="0"/>
              <a:t>의 </a:t>
            </a:r>
            <a:r>
              <a:rPr lang="en-US" altLang="ko-KR" sz="2000" dirty="0"/>
              <a:t>R&amp;D </a:t>
            </a:r>
            <a:r>
              <a:rPr lang="ko-KR" altLang="en-US" sz="2000" dirty="0"/>
              <a:t>주요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30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521742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511273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900D1-EA67-6BDC-0E08-A63D8C7D5B8F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1791</Words>
  <Application>Microsoft Office PowerPoint</Application>
  <PresentationFormat>와이드스크린</PresentationFormat>
  <Paragraphs>441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Sitka Display</vt:lpstr>
      <vt:lpstr>Wingdings</vt:lpstr>
      <vt:lpstr>Office 테마</vt:lpstr>
      <vt:lpstr>대전환 시기의 R&amp;D (III) ;             Intelligence &amp; Knowledge Mgmt.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74</cp:revision>
  <cp:lastPrinted>2022-09-15T05:10:38Z</cp:lastPrinted>
  <dcterms:created xsi:type="dcterms:W3CDTF">2022-08-15T23:13:07Z</dcterms:created>
  <dcterms:modified xsi:type="dcterms:W3CDTF">2022-09-19T04:01:27Z</dcterms:modified>
</cp:coreProperties>
</file>