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5" r:id="rId2"/>
  </p:sldMasterIdLst>
  <p:notesMasterIdLst>
    <p:notesMasterId r:id="rId7"/>
  </p:notesMasterIdLst>
  <p:sldIdLst>
    <p:sldId id="256" r:id="rId3"/>
    <p:sldId id="257" r:id="rId4"/>
    <p:sldId id="258" r:id="rId5"/>
    <p:sldId id="259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F7E1"/>
    <a:srgbClr val="868442"/>
    <a:srgbClr val="00823B"/>
    <a:srgbClr val="E8D9F3"/>
    <a:srgbClr val="FFFFCC"/>
    <a:srgbClr val="737239"/>
    <a:srgbClr val="E7E7F9"/>
    <a:srgbClr val="EDECDB"/>
    <a:srgbClr val="D5D4AB"/>
    <a:srgbClr val="F2F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627" autoAdjust="0"/>
  </p:normalViewPr>
  <p:slideViewPr>
    <p:cSldViewPr>
      <p:cViewPr varScale="1">
        <p:scale>
          <a:sx n="102" d="100"/>
          <a:sy n="102" d="100"/>
        </p:scale>
        <p:origin x="180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4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89F5D-CA86-4DA5-8701-6023A7D633BA}" type="datetimeFigureOut">
              <a:rPr lang="ko-KR" altLang="en-US" smtClean="0"/>
              <a:pPr/>
              <a:t>2022-11-21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7AB6B-2EF3-4A5E-A9B4-4D14E7CADC2E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763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447838" y="6604489"/>
            <a:ext cx="335348" cy="230832"/>
          </a:xfrm>
          <a:ln/>
        </p:spPr>
        <p:txBody>
          <a:bodyPr wrap="none">
            <a:spAutoFit/>
          </a:bodyPr>
          <a:lstStyle>
            <a:lvl1pPr>
              <a:defRPr sz="900"/>
            </a:lvl1pPr>
          </a:lstStyle>
          <a:p>
            <a:pPr>
              <a:defRPr/>
            </a:pPr>
            <a:fld id="{0DF19D02-BC0F-43C1-A8FD-B1605B3349E9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18582" y="127707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defRPr sz="2000" b="1">
                <a:solidFill>
                  <a:schemeClr val="tx1"/>
                </a:solidFill>
                <a:latin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124351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572511" y="189801"/>
            <a:ext cx="2452916" cy="338554"/>
          </a:xfrm>
        </p:spPr>
        <p:txBody>
          <a:bodyPr/>
          <a:lstStyle>
            <a:lvl1pPr algn="r">
              <a:defRPr sz="16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452029" y="6594964"/>
            <a:ext cx="335348" cy="230832"/>
          </a:xfrm>
          <a:ln/>
        </p:spPr>
        <p:txBody>
          <a:bodyPr/>
          <a:lstStyle>
            <a:lvl1pPr algn="ctr">
              <a:defRPr sz="900"/>
            </a:lvl1pPr>
          </a:lstStyle>
          <a:p>
            <a:pPr>
              <a:defRPr/>
            </a:pPr>
            <a:fld id="{7BB8427F-17BE-4C44-9B29-06858B2109A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4982" y="319851"/>
            <a:ext cx="3018775" cy="400110"/>
          </a:xfrm>
          <a:prstGeom prst="rect">
            <a:avLst/>
          </a:prstGeom>
        </p:spPr>
        <p:txBody>
          <a:bodyPr/>
          <a:lstStyle>
            <a:lvl1pPr>
              <a:defRPr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394880" y="6616402"/>
            <a:ext cx="335348" cy="230832"/>
          </a:xfrm>
        </p:spPr>
        <p:txBody>
          <a:bodyPr/>
          <a:lstStyle>
            <a:lvl1pPr algn="ctr">
              <a:defRPr sz="900"/>
            </a:lvl1pPr>
          </a:lstStyle>
          <a:p>
            <a:fld id="{F9FE87CC-5144-41FF-ACA2-A7ED5EFCCD4E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78490" y="118872"/>
            <a:ext cx="2340953" cy="318924"/>
          </a:xfr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36000" tIns="36000" rIns="36000" bIns="3600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ko-KR" altLang="en-US" sz="1600" b="1" smtClean="0">
                <a:solidFill>
                  <a:srgbClr val="111111"/>
                </a:solidFill>
                <a:latin typeface="맑은 고딕" pitchFamily="50" charset="-127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7569" y="762001"/>
            <a:ext cx="8710246" cy="790575"/>
          </a:xfrm>
          <a:prstGeom prst="rect">
            <a:avLst/>
          </a:prstGeom>
        </p:spPr>
        <p:txBody>
          <a:bodyPr/>
          <a:lstStyle>
            <a:lvl1pPr>
              <a:defRPr>
                <a:latin typeface="맑은 고딕" pitchFamily="50" charset="-127"/>
              </a:defRPr>
            </a:lvl1pPr>
            <a:lvl2pPr>
              <a:defRPr>
                <a:latin typeface="맑은 고딕" pitchFamily="50" charset="-127"/>
              </a:defRPr>
            </a:lvl2pPr>
            <a:lvl3pPr>
              <a:defRPr>
                <a:latin typeface="맑은 고딕" pitchFamily="50" charset="-127"/>
              </a:defRPr>
            </a:lvl3pPr>
            <a:lvl4pPr>
              <a:defRPr>
                <a:latin typeface="맑은 고딕" pitchFamily="50" charset="-127"/>
              </a:defRPr>
            </a:lvl4pPr>
            <a:lvl5pPr>
              <a:defRPr>
                <a:latin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1988683" y="2021153"/>
            <a:ext cx="5287025" cy="646331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36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816769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484583" y="1175845"/>
            <a:ext cx="4155305" cy="523220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>
              <a:defRPr sz="28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557253" y="6376977"/>
            <a:ext cx="38343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algn="ctr" rtl="0" fontAlgn="auto" latinLnBrk="1">
              <a:spcBef>
                <a:spcPts val="0"/>
              </a:spcBef>
              <a:spcAft>
                <a:spcPts val="0"/>
              </a:spcAft>
              <a:defRPr kumimoji="0" lang="ko-KR" altLang="en-US" sz="1200" b="1" kern="1200" smtClean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</a:lstStyle>
          <a:p>
            <a:pPr>
              <a:defRPr/>
            </a:pPr>
            <a:fld id="{A1996C63-032C-4391-8837-ADF90C9D106B}" type="slidenum">
              <a:rPr lang="en-US" altLang="ko-KR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552950" y="6589068"/>
            <a:ext cx="335348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r">
              <a:defRPr sz="900" b="1" smtClean="0">
                <a:latin typeface="맑은 고딕" pitchFamily="50" charset="-127"/>
                <a:ea typeface="맑은 고딕" pitchFamily="50" charset="-127"/>
              </a:defRPr>
            </a:lvl1pPr>
          </a:lstStyle>
          <a:p>
            <a:pPr>
              <a:defRPr/>
            </a:pPr>
            <a:fld id="{94B34C97-DD1A-4997-AC9C-EE717AE7F9AA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7" name="직사각형 6"/>
          <p:cNvSpPr/>
          <p:nvPr userDrawn="1"/>
        </p:nvSpPr>
        <p:spPr>
          <a:xfrm>
            <a:off x="0" y="692176"/>
            <a:ext cx="9144000" cy="36513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</a:schemeClr>
              </a:gs>
              <a:gs pos="100000">
                <a:srgbClr val="FF0000"/>
              </a:gs>
            </a:gsLst>
            <a:lin ang="0" scaled="1"/>
            <a:tileRect/>
          </a:gradFill>
          <a:ln w="25400" cap="flat" cmpd="sng" algn="ctr">
            <a:noFill/>
            <a:prstDash val="solid"/>
          </a:ln>
          <a:effectLst/>
        </p:spPr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800" kern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6" name="제목 개체 틀 5"/>
          <p:cNvSpPr>
            <a:spLocks noGrp="1"/>
          </p:cNvSpPr>
          <p:nvPr>
            <p:ph type="title"/>
          </p:nvPr>
        </p:nvSpPr>
        <p:spPr>
          <a:xfrm>
            <a:off x="39921" y="147147"/>
            <a:ext cx="3018775" cy="400110"/>
          </a:xfrm>
          <a:prstGeom prst="rect">
            <a:avLst/>
          </a:prstGeom>
        </p:spPr>
        <p:txBody>
          <a:bodyPr wrap="none" anchor="ctr" anchorCtr="0">
            <a:spAutoFit/>
          </a:bodyPr>
          <a:lstStyle/>
          <a:p>
            <a:pPr marL="0" marR="0" lvl="0" indent="0" algn="l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/>
              <a:t>마스터 제목 스타일 편집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71" r:id="rId4"/>
    <p:sldLayoutId id="2147483672" r:id="rId5"/>
    <p:sldLayoutId id="2147483673" r:id="rId6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lang="ko-KR" altLang="en-US" sz="2000" b="1" i="0" u="none" strike="noStrike" kern="0" cap="none" spc="0" normalizeH="0" baseline="0" noProof="0" dirty="0" smtClean="0">
          <a:ln>
            <a:noFill/>
          </a:ln>
          <a:solidFill>
            <a:schemeClr val="tx1"/>
          </a:solidFill>
          <a:effectLst/>
          <a:uLnTx/>
          <a:uFillTx/>
          <a:latin typeface="맑은 고딕" pitchFamily="50" charset="-127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alibri" pitchFamily="34" charset="0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액자 11"/>
          <p:cNvSpPr/>
          <p:nvPr userDrawn="1"/>
        </p:nvSpPr>
        <p:spPr>
          <a:xfrm>
            <a:off x="0" y="0"/>
            <a:ext cx="9141784" cy="6858000"/>
          </a:xfrm>
          <a:prstGeom prst="frame">
            <a:avLst>
              <a:gd name="adj1" fmla="val 2917"/>
            </a:avLst>
          </a:prstGeom>
          <a:solidFill>
            <a:srgbClr val="8C8C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217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/>
        </p:nvSpPr>
        <p:spPr>
          <a:xfrm>
            <a:off x="3851920" y="3356992"/>
            <a:ext cx="409755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2051720" y="5085184"/>
            <a:ext cx="223224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2843808" y="3356992"/>
            <a:ext cx="409755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D8438-11C2-4715-886F-1DFF27DDA02E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R&amp;D &amp; Global R&amp;D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908720"/>
            <a:ext cx="8311378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국내기업들의</a:t>
            </a:r>
            <a:r>
              <a:rPr lang="en-US" altLang="ko-KR" sz="1400" b="1" dirty="0">
                <a:latin typeface="+mn-ea"/>
                <a:ea typeface="+mn-ea"/>
              </a:rPr>
              <a:t> Open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  <a:r>
              <a:rPr lang="en-US" altLang="ko-KR" sz="1400" b="1" dirty="0">
                <a:latin typeface="+mn-ea"/>
                <a:ea typeface="+mn-ea"/>
              </a:rPr>
              <a:t>R&amp;D </a:t>
            </a:r>
            <a:r>
              <a:rPr lang="ko-KR" altLang="en-US" sz="1400" b="1" dirty="0">
                <a:latin typeface="+mn-ea"/>
                <a:ea typeface="+mn-ea"/>
              </a:rPr>
              <a:t>및 </a:t>
            </a:r>
            <a:r>
              <a:rPr lang="en-US" altLang="ko-KR" sz="1400" b="1" dirty="0">
                <a:latin typeface="+mn-ea"/>
                <a:ea typeface="+mn-ea"/>
              </a:rPr>
              <a:t>Global R&amp;D </a:t>
            </a:r>
            <a:r>
              <a:rPr lang="ko-KR" altLang="en-US" sz="1400" b="1" dirty="0">
                <a:latin typeface="+mn-ea"/>
                <a:ea typeface="+mn-ea"/>
              </a:rPr>
              <a:t>의 수준은 대기업 및 중소기업을 포함하여 저조한 편이며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비용절감과 규제대응 등에서 효과를 거두고 있으나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제품 다양화와 품질 향상에서는 효과가 없었고 </a:t>
            </a:r>
            <a:br>
              <a:rPr lang="en-US" altLang="ko-KR" sz="1400" b="1" dirty="0">
                <a:latin typeface="+mn-ea"/>
                <a:ea typeface="+mn-ea"/>
              </a:rPr>
            </a:br>
            <a:r>
              <a:rPr lang="ko-KR" altLang="en-US" sz="1400" b="1" dirty="0">
                <a:latin typeface="+mn-ea"/>
                <a:ea typeface="+mn-ea"/>
              </a:rPr>
              <a:t>개발 속도는 오히려 더 느려지는 것으로 나타남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03648" y="5877272"/>
            <a:ext cx="52549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>
                <a:latin typeface="+mn-ea"/>
                <a:ea typeface="+mn-ea"/>
              </a:rPr>
              <a:t>※ </a:t>
            </a:r>
            <a:r>
              <a:rPr lang="ko-KR" altLang="en-US" sz="1000" b="1" dirty="0">
                <a:latin typeface="+mn-ea"/>
                <a:ea typeface="+mn-ea"/>
              </a:rPr>
              <a:t>출처 </a:t>
            </a:r>
            <a:r>
              <a:rPr lang="en-US" altLang="ko-KR" sz="1000" b="1" dirty="0">
                <a:latin typeface="+mn-ea"/>
                <a:ea typeface="+mn-ea"/>
              </a:rPr>
              <a:t>: STEPI 2008</a:t>
            </a:r>
            <a:r>
              <a:rPr lang="ko-KR" altLang="en-US" sz="1000" b="1" dirty="0">
                <a:latin typeface="+mn-ea"/>
                <a:ea typeface="+mn-ea"/>
              </a:rPr>
              <a:t>년 기술혁신 활동</a:t>
            </a:r>
            <a:r>
              <a:rPr lang="en-US" altLang="ko-KR" sz="1000" b="1" dirty="0">
                <a:latin typeface="+mn-ea"/>
                <a:ea typeface="+mn-ea"/>
              </a:rPr>
              <a:t>, </a:t>
            </a:r>
            <a:r>
              <a:rPr lang="ko-KR" altLang="en-US" sz="1000" b="1" dirty="0">
                <a:latin typeface="+mn-ea"/>
                <a:ea typeface="+mn-ea"/>
              </a:rPr>
              <a:t>한국기업이 추진하는 </a:t>
            </a:r>
            <a:r>
              <a:rPr lang="en-US" altLang="ko-KR" sz="1000" b="1" dirty="0">
                <a:latin typeface="+mn-ea"/>
                <a:ea typeface="+mn-ea"/>
              </a:rPr>
              <a:t>Open &amp; Global R&amp;D </a:t>
            </a:r>
            <a:r>
              <a:rPr lang="ko-KR" altLang="en-US" sz="1000" b="1" dirty="0">
                <a:latin typeface="+mn-ea"/>
                <a:ea typeface="+mn-ea"/>
              </a:rPr>
              <a:t>조사</a:t>
            </a:r>
          </a:p>
        </p:txBody>
      </p:sp>
      <p:cxnSp>
        <p:nvCxnSpPr>
          <p:cNvPr id="7" name="직선 연결선 6"/>
          <p:cNvCxnSpPr/>
          <p:nvPr/>
        </p:nvCxnSpPr>
        <p:spPr>
          <a:xfrm>
            <a:off x="1403648" y="5229200"/>
            <a:ext cx="316835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771800" y="2276872"/>
            <a:ext cx="3240360" cy="360040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국내</a:t>
            </a:r>
            <a:r>
              <a:rPr lang="en-US" altLang="ko-KR" sz="1400" b="1" dirty="0">
                <a:solidFill>
                  <a:schemeClr val="tx1"/>
                </a:solidFill>
              </a:rPr>
              <a:t> </a:t>
            </a:r>
            <a:r>
              <a:rPr lang="ko-KR" altLang="en-US" sz="1400" b="1" dirty="0">
                <a:solidFill>
                  <a:schemeClr val="tx1"/>
                </a:solidFill>
              </a:rPr>
              <a:t>기업의 </a:t>
            </a:r>
            <a:r>
              <a:rPr lang="en-US" altLang="ko-KR" sz="1400" b="1" dirty="0">
                <a:solidFill>
                  <a:schemeClr val="tx1"/>
                </a:solidFill>
              </a:rPr>
              <a:t>Open</a:t>
            </a:r>
            <a:r>
              <a:rPr lang="ko-KR" altLang="en-US" sz="1400" b="1" dirty="0">
                <a:solidFill>
                  <a:schemeClr val="tx1"/>
                </a:solidFill>
              </a:rPr>
              <a:t> </a:t>
            </a:r>
            <a:r>
              <a:rPr lang="en-US" altLang="ko-KR" sz="1400" b="1" dirty="0">
                <a:solidFill>
                  <a:schemeClr val="tx1"/>
                </a:solidFill>
              </a:rPr>
              <a:t>&amp; Global R&amp;D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763687" y="3356992"/>
            <a:ext cx="409755" cy="187220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403648" y="2780928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  <a:ea typeface="+mn-ea"/>
              </a:rPr>
              <a:t>전체</a:t>
            </a:r>
            <a:endParaRPr lang="en-US" altLang="ko-KR" sz="1100" b="1" dirty="0">
              <a:latin typeface="+mn-ea"/>
              <a:ea typeface="+mn-ea"/>
            </a:endParaRP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[n=966</a:t>
            </a:r>
            <a:r>
              <a:rPr lang="ko-KR" altLang="en-US" sz="1100" b="1" dirty="0">
                <a:latin typeface="+mn-ea"/>
                <a:ea typeface="+mn-ea"/>
              </a:rPr>
              <a:t>개 기업</a:t>
            </a:r>
            <a:r>
              <a:rPr lang="en-US" altLang="ko-KR" sz="1100" b="1" dirty="0">
                <a:latin typeface="+mn-ea"/>
                <a:ea typeface="+mn-ea"/>
              </a:rPr>
              <a:t>]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843807" y="4642503"/>
            <a:ext cx="409755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369</a:t>
            </a:r>
          </a:p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(36%)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851920" y="5085183"/>
            <a:ext cx="409755" cy="13338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802746" y="4653136"/>
            <a:ext cx="52129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 b="1" dirty="0">
                <a:solidFill>
                  <a:prstClr val="black"/>
                </a:solidFill>
                <a:latin typeface="Cambria"/>
                <a:ea typeface="맑은 고딕"/>
              </a:rPr>
              <a:t>81</a:t>
            </a:r>
          </a:p>
          <a:p>
            <a:pPr lvl="0" algn="ctr"/>
            <a:r>
              <a:rPr lang="en-US" altLang="ko-KR" sz="1100" b="1" dirty="0">
                <a:solidFill>
                  <a:prstClr val="black"/>
                </a:solidFill>
                <a:latin typeface="Cambria"/>
                <a:ea typeface="맑은 고딕"/>
              </a:rPr>
              <a:t>(8%)</a:t>
            </a:r>
            <a:endParaRPr lang="ko-KR" altLang="en-US" sz="1100" b="1" dirty="0">
              <a:solidFill>
                <a:prstClr val="black"/>
              </a:solidFill>
              <a:latin typeface="Cambria"/>
              <a:ea typeface="맑은 고딕"/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123728" y="4653136"/>
            <a:ext cx="2232248" cy="0"/>
          </a:xfrm>
          <a:prstGeom prst="line">
            <a:avLst/>
          </a:prstGeom>
          <a:ln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795339" y="5250466"/>
            <a:ext cx="545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Open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R&amp;D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3844" y="5250466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Global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R&amp;D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30225" y="2996952"/>
            <a:ext cx="108074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b="1" dirty="0">
                <a:latin typeface="+mn-ea"/>
                <a:ea typeface="+mn-ea"/>
              </a:rPr>
              <a:t>중소기업 대상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6444208" y="3356992"/>
            <a:ext cx="409755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5436096" y="3356992"/>
            <a:ext cx="409755" cy="1872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직사각형 33"/>
          <p:cNvSpPr/>
          <p:nvPr/>
        </p:nvSpPr>
        <p:spPr>
          <a:xfrm>
            <a:off x="5436095" y="4642503"/>
            <a:ext cx="409755" cy="576064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1100" b="1" dirty="0">
                <a:solidFill>
                  <a:schemeClr val="tx1"/>
                </a:solidFill>
              </a:rPr>
              <a:t>35%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6444208" y="5172847"/>
            <a:ext cx="409755" cy="457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6454346" y="4895582"/>
            <a:ext cx="40267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altLang="ko-KR" sz="1100" b="1" i="1" dirty="0">
                <a:solidFill>
                  <a:prstClr val="black"/>
                </a:solidFill>
                <a:latin typeface="Cambria"/>
                <a:ea typeface="맑은 고딕"/>
              </a:rPr>
              <a:t>4%</a:t>
            </a:r>
            <a:endParaRPr lang="ko-KR" altLang="en-US" sz="1100" b="1" i="1" dirty="0">
              <a:solidFill>
                <a:prstClr val="black"/>
              </a:solidFill>
              <a:latin typeface="Cambria"/>
              <a:ea typeface="맑은 고딕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387627" y="5250466"/>
            <a:ext cx="5453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Open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R&amp;D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336132" y="5250466"/>
            <a:ext cx="61747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b="1" dirty="0">
                <a:latin typeface="+mn-ea"/>
                <a:ea typeface="+mn-ea"/>
              </a:rPr>
              <a:t>Global</a:t>
            </a:r>
          </a:p>
          <a:p>
            <a:pPr algn="ctr"/>
            <a:r>
              <a:rPr lang="en-US" altLang="ko-KR" sz="1100" b="1" dirty="0">
                <a:latin typeface="+mn-ea"/>
                <a:ea typeface="+mn-ea"/>
              </a:rPr>
              <a:t>R&amp;D</a:t>
            </a:r>
            <a:endParaRPr lang="ko-KR" altLang="en-US" sz="1100" b="1" dirty="0">
              <a:latin typeface="+mn-ea"/>
              <a:ea typeface="+mn-ea"/>
            </a:endParaRPr>
          </a:p>
        </p:txBody>
      </p:sp>
      <p:cxnSp>
        <p:nvCxnSpPr>
          <p:cNvPr id="39" name="직선 연결선 38"/>
          <p:cNvCxnSpPr/>
          <p:nvPr/>
        </p:nvCxnSpPr>
        <p:spPr>
          <a:xfrm>
            <a:off x="5076056" y="5229200"/>
            <a:ext cx="2016224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자유형 111"/>
          <p:cNvSpPr/>
          <p:nvPr/>
        </p:nvSpPr>
        <p:spPr>
          <a:xfrm flipV="1">
            <a:off x="2962158" y="4509120"/>
            <a:ext cx="3700130" cy="170121"/>
          </a:xfrm>
          <a:custGeom>
            <a:avLst/>
            <a:gdLst>
              <a:gd name="connsiteX0" fmla="*/ 0 w 3700130"/>
              <a:gd name="connsiteY0" fmla="*/ 115186 h 170121"/>
              <a:gd name="connsiteX1" fmla="*/ 350874 w 3700130"/>
              <a:gd name="connsiteY1" fmla="*/ 8860 h 170121"/>
              <a:gd name="connsiteX2" fmla="*/ 552893 w 3700130"/>
              <a:gd name="connsiteY2" fmla="*/ 168349 h 170121"/>
              <a:gd name="connsiteX3" fmla="*/ 861237 w 3700130"/>
              <a:gd name="connsiteY3" fmla="*/ 19493 h 170121"/>
              <a:gd name="connsiteX4" fmla="*/ 1137684 w 3700130"/>
              <a:gd name="connsiteY4" fmla="*/ 136451 h 170121"/>
              <a:gd name="connsiteX5" fmla="*/ 1392865 w 3700130"/>
              <a:gd name="connsiteY5" fmla="*/ 30125 h 170121"/>
              <a:gd name="connsiteX6" fmla="*/ 1743739 w 3700130"/>
              <a:gd name="connsiteY6" fmla="*/ 147083 h 170121"/>
              <a:gd name="connsiteX7" fmla="*/ 2041451 w 3700130"/>
              <a:gd name="connsiteY7" fmla="*/ 8860 h 170121"/>
              <a:gd name="connsiteX8" fmla="*/ 2339163 w 3700130"/>
              <a:gd name="connsiteY8" fmla="*/ 136451 h 170121"/>
              <a:gd name="connsiteX9" fmla="*/ 2583712 w 3700130"/>
              <a:gd name="connsiteY9" fmla="*/ 30125 h 170121"/>
              <a:gd name="connsiteX10" fmla="*/ 2913321 w 3700130"/>
              <a:gd name="connsiteY10" fmla="*/ 136451 h 170121"/>
              <a:gd name="connsiteX11" fmla="*/ 3125972 w 3700130"/>
              <a:gd name="connsiteY11" fmla="*/ 19493 h 170121"/>
              <a:gd name="connsiteX12" fmla="*/ 3423684 w 3700130"/>
              <a:gd name="connsiteY12" fmla="*/ 157716 h 170121"/>
              <a:gd name="connsiteX13" fmla="*/ 3700130 w 3700130"/>
              <a:gd name="connsiteY13" fmla="*/ 832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0130" h="170121">
                <a:moveTo>
                  <a:pt x="0" y="115186"/>
                </a:moveTo>
                <a:cubicBezTo>
                  <a:pt x="129362" y="57593"/>
                  <a:pt x="258725" y="0"/>
                  <a:pt x="350874" y="8860"/>
                </a:cubicBezTo>
                <a:cubicBezTo>
                  <a:pt x="443023" y="17721"/>
                  <a:pt x="467833" y="166577"/>
                  <a:pt x="552893" y="168349"/>
                </a:cubicBezTo>
                <a:cubicBezTo>
                  <a:pt x="637953" y="170121"/>
                  <a:pt x="763772" y="24809"/>
                  <a:pt x="861237" y="19493"/>
                </a:cubicBezTo>
                <a:cubicBezTo>
                  <a:pt x="958702" y="14177"/>
                  <a:pt x="1049079" y="134679"/>
                  <a:pt x="1137684" y="136451"/>
                </a:cubicBezTo>
                <a:cubicBezTo>
                  <a:pt x="1226289" y="138223"/>
                  <a:pt x="1291856" y="28353"/>
                  <a:pt x="1392865" y="30125"/>
                </a:cubicBezTo>
                <a:cubicBezTo>
                  <a:pt x="1493874" y="31897"/>
                  <a:pt x="1635641" y="150627"/>
                  <a:pt x="1743739" y="147083"/>
                </a:cubicBezTo>
                <a:cubicBezTo>
                  <a:pt x="1851837" y="143539"/>
                  <a:pt x="1942214" y="10632"/>
                  <a:pt x="2041451" y="8860"/>
                </a:cubicBezTo>
                <a:cubicBezTo>
                  <a:pt x="2140688" y="7088"/>
                  <a:pt x="2248786" y="132907"/>
                  <a:pt x="2339163" y="136451"/>
                </a:cubicBezTo>
                <a:cubicBezTo>
                  <a:pt x="2429540" y="139995"/>
                  <a:pt x="2488019" y="30125"/>
                  <a:pt x="2583712" y="30125"/>
                </a:cubicBezTo>
                <a:cubicBezTo>
                  <a:pt x="2679405" y="30125"/>
                  <a:pt x="2822944" y="138223"/>
                  <a:pt x="2913321" y="136451"/>
                </a:cubicBezTo>
                <a:cubicBezTo>
                  <a:pt x="3003698" y="134679"/>
                  <a:pt x="3040912" y="15949"/>
                  <a:pt x="3125972" y="19493"/>
                </a:cubicBezTo>
                <a:cubicBezTo>
                  <a:pt x="3211032" y="23037"/>
                  <a:pt x="3327991" y="147084"/>
                  <a:pt x="3423684" y="157716"/>
                </a:cubicBezTo>
                <a:cubicBezTo>
                  <a:pt x="3519377" y="168349"/>
                  <a:pt x="3609753" y="125818"/>
                  <a:pt x="3700130" y="83288"/>
                </a:cubicBezTo>
              </a:path>
            </a:pathLst>
          </a:cu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5694575" y="177234"/>
            <a:ext cx="3392275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+mn-ea"/>
                <a:ea typeface="+mn-ea"/>
              </a:rPr>
              <a:t>Open</a:t>
            </a:r>
            <a:r>
              <a:rPr lang="ko-KR" altLang="en-US" sz="1800" dirty="0">
                <a:latin typeface="+mn-ea"/>
                <a:ea typeface="+mn-ea"/>
              </a:rPr>
              <a:t> </a:t>
            </a:r>
            <a:r>
              <a:rPr lang="en-US" altLang="ko-KR" sz="1800" dirty="0">
                <a:latin typeface="+mn-ea"/>
                <a:ea typeface="+mn-ea"/>
              </a:rPr>
              <a:t>R&amp;D </a:t>
            </a:r>
            <a:r>
              <a:rPr lang="ko-KR" altLang="en-US" sz="1800" dirty="0">
                <a:latin typeface="+mn-ea"/>
                <a:ea typeface="+mn-ea"/>
              </a:rPr>
              <a:t>와 </a:t>
            </a:r>
            <a:r>
              <a:rPr lang="en-US" altLang="ko-KR" sz="1800" dirty="0">
                <a:latin typeface="+mn-ea"/>
                <a:ea typeface="+mn-ea"/>
              </a:rPr>
              <a:t>FFE, </a:t>
            </a:r>
            <a:r>
              <a:rPr lang="ko-KR" altLang="en-US" sz="1800" dirty="0">
                <a:latin typeface="+mn-ea"/>
                <a:ea typeface="+mn-ea"/>
              </a:rPr>
              <a:t>사업성과 </a:t>
            </a:r>
            <a:r>
              <a:rPr lang="en-US" altLang="ko-KR" sz="1800" dirty="0">
                <a:latin typeface="+mn-ea"/>
                <a:ea typeface="+mn-ea"/>
              </a:rPr>
              <a:t>?</a:t>
            </a:r>
          </a:p>
        </p:txBody>
      </p:sp>
      <p:sp>
        <p:nvSpPr>
          <p:cNvPr id="14" name="슬라이드 번호 개체 틀 13"/>
          <p:cNvSpPr>
            <a:spLocks noGrp="1"/>
          </p:cNvSpPr>
          <p:nvPr>
            <p:ph type="sldNum" sz="quarter" idx="4294967295"/>
          </p:nvPr>
        </p:nvSpPr>
        <p:spPr>
          <a:xfrm>
            <a:off x="4067944" y="6597352"/>
            <a:ext cx="896888" cy="216024"/>
          </a:xfrm>
          <a:prstGeom prst="rect">
            <a:avLst/>
          </a:prstGeom>
        </p:spPr>
        <p:txBody>
          <a:bodyPr/>
          <a:lstStyle/>
          <a:p>
            <a:fld id="{61C289E1-EF66-47A6-B78A-94C2F3C8C9C2}" type="slidenum">
              <a:rPr lang="en-US" altLang="ko-KR" smtClean="0">
                <a:solidFill>
                  <a:prstClr val="black"/>
                </a:solidFill>
              </a:rPr>
              <a:pPr/>
              <a:t>2</a:t>
            </a:fld>
            <a:endParaRPr lang="en-US" altLang="ko-KR">
              <a:solidFill>
                <a:prstClr val="black"/>
              </a:solidFill>
            </a:endParaRPr>
          </a:p>
        </p:txBody>
      </p:sp>
      <p:grpSp>
        <p:nvGrpSpPr>
          <p:cNvPr id="2" name="그룹 49"/>
          <p:cNvGrpSpPr/>
          <p:nvPr/>
        </p:nvGrpSpPr>
        <p:grpSpPr>
          <a:xfrm>
            <a:off x="2566553" y="2442955"/>
            <a:ext cx="3497778" cy="2203043"/>
            <a:chOff x="835025" y="4339282"/>
            <a:chExt cx="5759450" cy="2978150"/>
          </a:xfrm>
        </p:grpSpPr>
        <p:sp>
          <p:nvSpPr>
            <p:cNvPr id="108" name="Freeform 13"/>
            <p:cNvSpPr>
              <a:spLocks/>
            </p:cNvSpPr>
            <p:nvPr/>
          </p:nvSpPr>
          <p:spPr bwMode="auto">
            <a:xfrm>
              <a:off x="1573213" y="4374207"/>
              <a:ext cx="5021262" cy="2908300"/>
            </a:xfrm>
            <a:custGeom>
              <a:avLst/>
              <a:gdLst>
                <a:gd name="T0" fmla="*/ 0 w 3163"/>
                <a:gd name="T1" fmla="*/ 0 h 1832"/>
                <a:gd name="T2" fmla="*/ 85 w 3163"/>
                <a:gd name="T3" fmla="*/ 86 h 1832"/>
                <a:gd name="T4" fmla="*/ 228 w 3163"/>
                <a:gd name="T5" fmla="*/ 199 h 1832"/>
                <a:gd name="T6" fmla="*/ 427 w 3163"/>
                <a:gd name="T7" fmla="*/ 320 h 1832"/>
                <a:gd name="T8" fmla="*/ 617 w 3163"/>
                <a:gd name="T9" fmla="*/ 398 h 1832"/>
                <a:gd name="T10" fmla="*/ 940 w 3163"/>
                <a:gd name="T11" fmla="*/ 518 h 1832"/>
                <a:gd name="T12" fmla="*/ 1159 w 3163"/>
                <a:gd name="T13" fmla="*/ 579 h 1832"/>
                <a:gd name="T14" fmla="*/ 1415 w 3163"/>
                <a:gd name="T15" fmla="*/ 631 h 1832"/>
                <a:gd name="T16" fmla="*/ 1729 w 3163"/>
                <a:gd name="T17" fmla="*/ 700 h 1832"/>
                <a:gd name="T18" fmla="*/ 2090 w 3163"/>
                <a:gd name="T19" fmla="*/ 743 h 1832"/>
                <a:gd name="T20" fmla="*/ 2441 w 3163"/>
                <a:gd name="T21" fmla="*/ 778 h 1832"/>
                <a:gd name="T22" fmla="*/ 2669 w 3163"/>
                <a:gd name="T23" fmla="*/ 795 h 1832"/>
                <a:gd name="T24" fmla="*/ 2907 w 3163"/>
                <a:gd name="T25" fmla="*/ 804 h 1832"/>
                <a:gd name="T26" fmla="*/ 3163 w 3163"/>
                <a:gd name="T27" fmla="*/ 804 h 1832"/>
                <a:gd name="T28" fmla="*/ 3163 w 3163"/>
                <a:gd name="T29" fmla="*/ 1054 h 1832"/>
                <a:gd name="T30" fmla="*/ 2912 w 3163"/>
                <a:gd name="T31" fmla="*/ 1050 h 1832"/>
                <a:gd name="T32" fmla="*/ 2699 w 3163"/>
                <a:gd name="T33" fmla="*/ 1058 h 1832"/>
                <a:gd name="T34" fmla="*/ 2470 w 3163"/>
                <a:gd name="T35" fmla="*/ 1072 h 1832"/>
                <a:gd name="T36" fmla="*/ 2270 w 3163"/>
                <a:gd name="T37" fmla="*/ 1080 h 1832"/>
                <a:gd name="T38" fmla="*/ 1928 w 3163"/>
                <a:gd name="T39" fmla="*/ 1123 h 1832"/>
                <a:gd name="T40" fmla="*/ 1672 w 3163"/>
                <a:gd name="T41" fmla="*/ 1158 h 1832"/>
                <a:gd name="T42" fmla="*/ 1539 w 3163"/>
                <a:gd name="T43" fmla="*/ 1184 h 1832"/>
                <a:gd name="T44" fmla="*/ 1368 w 3163"/>
                <a:gd name="T45" fmla="*/ 1218 h 1832"/>
                <a:gd name="T46" fmla="*/ 1159 w 3163"/>
                <a:gd name="T47" fmla="*/ 1270 h 1832"/>
                <a:gd name="T48" fmla="*/ 1007 w 3163"/>
                <a:gd name="T49" fmla="*/ 1305 h 1832"/>
                <a:gd name="T50" fmla="*/ 750 w 3163"/>
                <a:gd name="T51" fmla="*/ 1391 h 1832"/>
                <a:gd name="T52" fmla="*/ 532 w 3163"/>
                <a:gd name="T53" fmla="*/ 1478 h 1832"/>
                <a:gd name="T54" fmla="*/ 323 w 3163"/>
                <a:gd name="T55" fmla="*/ 1581 h 1832"/>
                <a:gd name="T56" fmla="*/ 142 w 3163"/>
                <a:gd name="T57" fmla="*/ 1702 h 1832"/>
                <a:gd name="T58" fmla="*/ 38 w 3163"/>
                <a:gd name="T59" fmla="*/ 1815 h 1832"/>
                <a:gd name="T60" fmla="*/ 9 w 3163"/>
                <a:gd name="T61" fmla="*/ 1832 h 1832"/>
                <a:gd name="T62" fmla="*/ 0 w 3163"/>
                <a:gd name="T63" fmla="*/ 0 h 183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3163"/>
                <a:gd name="T97" fmla="*/ 0 h 1832"/>
                <a:gd name="T98" fmla="*/ 3163 w 3163"/>
                <a:gd name="T99" fmla="*/ 1832 h 183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3163" h="1832">
                  <a:moveTo>
                    <a:pt x="0" y="0"/>
                  </a:moveTo>
                  <a:lnTo>
                    <a:pt x="85" y="86"/>
                  </a:lnTo>
                  <a:lnTo>
                    <a:pt x="228" y="199"/>
                  </a:lnTo>
                  <a:lnTo>
                    <a:pt x="427" y="320"/>
                  </a:lnTo>
                  <a:lnTo>
                    <a:pt x="617" y="398"/>
                  </a:lnTo>
                  <a:lnTo>
                    <a:pt x="940" y="518"/>
                  </a:lnTo>
                  <a:lnTo>
                    <a:pt x="1159" y="579"/>
                  </a:lnTo>
                  <a:lnTo>
                    <a:pt x="1415" y="631"/>
                  </a:lnTo>
                  <a:lnTo>
                    <a:pt x="1729" y="700"/>
                  </a:lnTo>
                  <a:lnTo>
                    <a:pt x="2090" y="743"/>
                  </a:lnTo>
                  <a:lnTo>
                    <a:pt x="2441" y="778"/>
                  </a:lnTo>
                  <a:lnTo>
                    <a:pt x="2669" y="795"/>
                  </a:lnTo>
                  <a:lnTo>
                    <a:pt x="2907" y="804"/>
                  </a:lnTo>
                  <a:lnTo>
                    <a:pt x="3163" y="804"/>
                  </a:lnTo>
                  <a:lnTo>
                    <a:pt x="3163" y="1054"/>
                  </a:lnTo>
                  <a:lnTo>
                    <a:pt x="2912" y="1050"/>
                  </a:lnTo>
                  <a:lnTo>
                    <a:pt x="2699" y="1058"/>
                  </a:lnTo>
                  <a:lnTo>
                    <a:pt x="2470" y="1072"/>
                  </a:lnTo>
                  <a:lnTo>
                    <a:pt x="2270" y="1080"/>
                  </a:lnTo>
                  <a:lnTo>
                    <a:pt x="1928" y="1123"/>
                  </a:lnTo>
                  <a:lnTo>
                    <a:pt x="1672" y="1158"/>
                  </a:lnTo>
                  <a:lnTo>
                    <a:pt x="1539" y="1184"/>
                  </a:lnTo>
                  <a:lnTo>
                    <a:pt x="1368" y="1218"/>
                  </a:lnTo>
                  <a:lnTo>
                    <a:pt x="1159" y="1270"/>
                  </a:lnTo>
                  <a:lnTo>
                    <a:pt x="1007" y="1305"/>
                  </a:lnTo>
                  <a:lnTo>
                    <a:pt x="750" y="1391"/>
                  </a:lnTo>
                  <a:lnTo>
                    <a:pt x="532" y="1478"/>
                  </a:lnTo>
                  <a:lnTo>
                    <a:pt x="323" y="1581"/>
                  </a:lnTo>
                  <a:lnTo>
                    <a:pt x="142" y="1702"/>
                  </a:lnTo>
                  <a:lnTo>
                    <a:pt x="38" y="1815"/>
                  </a:lnTo>
                  <a:lnTo>
                    <a:pt x="9" y="18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20000"/>
                <a:lumOff val="80000"/>
              </a:schemeClr>
            </a:solidFill>
            <a:ln w="9525">
              <a:solidFill>
                <a:srgbClr val="3333CC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09" name="Oval 14"/>
            <p:cNvSpPr>
              <a:spLocks noChangeArrowheads="1"/>
            </p:cNvSpPr>
            <p:nvPr/>
          </p:nvSpPr>
          <p:spPr bwMode="auto">
            <a:xfrm>
              <a:off x="835025" y="4339282"/>
              <a:ext cx="1177925" cy="2978150"/>
            </a:xfrm>
            <a:prstGeom prst="ellipse">
              <a:avLst/>
            </a:prstGeom>
            <a:solidFill>
              <a:schemeClr val="bg2">
                <a:lumMod val="20000"/>
                <a:lumOff val="80000"/>
              </a:schemeClr>
            </a:solidFill>
            <a:ln w="12700">
              <a:solidFill>
                <a:srgbClr val="919191"/>
              </a:solidFill>
              <a:round/>
              <a:headEnd/>
              <a:tailEnd/>
            </a:ln>
          </p:spPr>
          <p:txBody>
            <a:bodyPr/>
            <a:lstStyle/>
            <a:p>
              <a:pPr fontAlgn="auto" latinLnBrk="0">
                <a:spcBef>
                  <a:spcPts val="0"/>
                </a:spcBef>
                <a:spcAft>
                  <a:spcPts val="0"/>
                </a:spcAft>
                <a:defRPr/>
              </a:pPr>
              <a:endParaRPr kumimoji="0" lang="ko-KR" altLang="en-US" kern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cxnSp>
        <p:nvCxnSpPr>
          <p:cNvPr id="80" name="직선 연결선 79"/>
          <p:cNvCxnSpPr/>
          <p:nvPr/>
        </p:nvCxnSpPr>
        <p:spPr>
          <a:xfrm rot="5400000">
            <a:off x="2529456" y="3595500"/>
            <a:ext cx="1637601" cy="0"/>
          </a:xfrm>
          <a:prstGeom prst="line">
            <a:avLst/>
          </a:prstGeom>
          <a:noFill/>
          <a:ln w="28575" cap="flat" cmpd="sng" algn="ctr">
            <a:solidFill>
              <a:srgbClr val="3333CC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1" name="직선 연결선 80"/>
          <p:cNvCxnSpPr/>
          <p:nvPr/>
        </p:nvCxnSpPr>
        <p:spPr>
          <a:xfrm>
            <a:off x="3800822" y="3013004"/>
            <a:ext cx="0" cy="1146321"/>
          </a:xfrm>
          <a:prstGeom prst="line">
            <a:avLst/>
          </a:prstGeom>
          <a:noFill/>
          <a:ln w="28575" cap="flat" cmpd="sng" algn="ctr">
            <a:solidFill>
              <a:srgbClr val="3333CC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2" name="직선 연결선 81"/>
          <p:cNvCxnSpPr/>
          <p:nvPr/>
        </p:nvCxnSpPr>
        <p:spPr>
          <a:xfrm>
            <a:off x="4424033" y="3174927"/>
            <a:ext cx="0" cy="828698"/>
          </a:xfrm>
          <a:prstGeom prst="line">
            <a:avLst/>
          </a:prstGeom>
          <a:noFill/>
          <a:ln w="28575" cap="flat" cmpd="sng" algn="ctr">
            <a:solidFill>
              <a:srgbClr val="3333CC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3" name="직선 연결선 82"/>
          <p:cNvCxnSpPr/>
          <p:nvPr/>
        </p:nvCxnSpPr>
        <p:spPr>
          <a:xfrm>
            <a:off x="4870523" y="3231350"/>
            <a:ext cx="0" cy="655041"/>
          </a:xfrm>
          <a:prstGeom prst="line">
            <a:avLst/>
          </a:prstGeom>
          <a:noFill/>
          <a:ln w="28575" cap="flat" cmpd="sng" algn="ctr">
            <a:solidFill>
              <a:srgbClr val="3333CC"/>
            </a:solidFill>
            <a:prstDash val="sysDash"/>
            <a:headEnd type="none" w="med" len="med"/>
            <a:tailEnd type="none" w="med" len="med"/>
          </a:ln>
          <a:effectLst/>
        </p:spPr>
      </p:cxnSp>
      <p:cxnSp>
        <p:nvCxnSpPr>
          <p:cNvPr id="84" name="직선 연결선 83"/>
          <p:cNvCxnSpPr/>
          <p:nvPr/>
        </p:nvCxnSpPr>
        <p:spPr>
          <a:xfrm>
            <a:off x="5364231" y="3277877"/>
            <a:ext cx="0" cy="545867"/>
          </a:xfrm>
          <a:prstGeom prst="line">
            <a:avLst/>
          </a:prstGeom>
          <a:noFill/>
          <a:ln w="28575" cap="flat" cmpd="sng" algn="ctr">
            <a:solidFill>
              <a:srgbClr val="3333CC"/>
            </a:solidFill>
            <a:prstDash val="sysDash"/>
            <a:headEnd type="none" w="med" len="med"/>
            <a:tailEnd type="none" w="med" len="med"/>
          </a:ln>
          <a:effectLst/>
        </p:spPr>
      </p:cxnSp>
      <p:sp>
        <p:nvSpPr>
          <p:cNvPr id="85" name="오른쪽 화살표 84"/>
          <p:cNvSpPr/>
          <p:nvPr/>
        </p:nvSpPr>
        <p:spPr>
          <a:xfrm>
            <a:off x="5835022" y="3344163"/>
            <a:ext cx="825210" cy="408873"/>
          </a:xfrm>
          <a:prstGeom prst="rightArrow">
            <a:avLst>
              <a:gd name="adj1" fmla="val 74610"/>
              <a:gd name="adj2" fmla="val 50000"/>
            </a:avLst>
          </a:prstGeom>
          <a:solidFill>
            <a:schemeClr val="accent2"/>
          </a:solidFill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/>
              </a:rPr>
              <a:t>Launch to</a:t>
            </a:r>
          </a:p>
          <a:p>
            <a:pPr algn="ctr"/>
            <a:r>
              <a:rPr lang="en-US" altLang="ko-KR" sz="1000" b="1" dirty="0">
                <a:solidFill>
                  <a:prstClr val="white"/>
                </a:solidFill>
                <a:latin typeface="맑은 고딕"/>
                <a:ea typeface="맑은 고딕"/>
              </a:rPr>
              <a:t>Market</a:t>
            </a:r>
            <a:endParaRPr lang="ko-KR" altLang="en-US" sz="1000" b="1" dirty="0">
              <a:solidFill>
                <a:prstClr val="white"/>
              </a:solidFill>
              <a:latin typeface="맑은 고딕"/>
              <a:ea typeface="맑은 고딕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82227" y="2492896"/>
            <a:ext cx="12218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1212AE"/>
                </a:solidFill>
                <a:latin typeface="맑은 고딕"/>
                <a:ea typeface="맑은 고딕"/>
              </a:rPr>
              <a:t>내부</a:t>
            </a:r>
            <a:r>
              <a:rPr lang="en-US" altLang="ko-KR" sz="1200" b="1" dirty="0">
                <a:solidFill>
                  <a:srgbClr val="1212AE"/>
                </a:solidFill>
                <a:latin typeface="맑은 고딕"/>
                <a:ea typeface="맑은 고딕"/>
              </a:rPr>
              <a:t> </a:t>
            </a:r>
            <a:r>
              <a:rPr lang="ko-KR" altLang="en-US" sz="1200" b="1" dirty="0">
                <a:solidFill>
                  <a:srgbClr val="1212AE"/>
                </a:solidFill>
                <a:latin typeface="맑은 고딕"/>
                <a:ea typeface="맑은 고딕"/>
              </a:rPr>
              <a:t>창출 </a:t>
            </a:r>
            <a:r>
              <a:rPr lang="en-US" altLang="ko-KR" sz="1200" b="1" dirty="0">
                <a:solidFill>
                  <a:srgbClr val="1212AE"/>
                </a:solidFill>
                <a:latin typeface="맑은 고딕"/>
                <a:ea typeface="맑은 고딕"/>
              </a:rPr>
              <a:t>Idea</a:t>
            </a:r>
            <a:endParaRPr lang="ko-KR" altLang="en-US" sz="1200" b="1" dirty="0">
              <a:solidFill>
                <a:srgbClr val="1212AE"/>
              </a:solidFill>
              <a:latin typeface="맑은 고딕"/>
              <a:ea typeface="맑은 고딕"/>
            </a:endParaRPr>
          </a:p>
        </p:txBody>
      </p:sp>
      <p:cxnSp>
        <p:nvCxnSpPr>
          <p:cNvPr id="91" name="직선 화살표 연결선 90"/>
          <p:cNvCxnSpPr>
            <a:stCxn id="87" idx="6"/>
            <a:endCxn id="54" idx="2"/>
          </p:cNvCxnSpPr>
          <p:nvPr/>
        </p:nvCxnSpPr>
        <p:spPr>
          <a:xfrm>
            <a:off x="2227005" y="3080430"/>
            <a:ext cx="519008" cy="14318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구름 91"/>
          <p:cNvSpPr/>
          <p:nvPr/>
        </p:nvSpPr>
        <p:spPr>
          <a:xfrm>
            <a:off x="1187624" y="4244316"/>
            <a:ext cx="1549698" cy="120090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외부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창출 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Idea :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다양한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Source </a:t>
            </a:r>
          </a:p>
          <a:p>
            <a:pPr>
              <a:buFont typeface="Arial" pitchFamily="34" charset="0"/>
              <a:buChar char="•"/>
            </a:pPr>
            <a:endParaRPr lang="en-US" altLang="ko-KR" sz="1000" b="1" dirty="0">
              <a:solidFill>
                <a:prstClr val="black"/>
              </a:solidFill>
              <a:latin typeface="맑은 고딕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000" b="1" dirty="0" err="1">
                <a:solidFill>
                  <a:prstClr val="black"/>
                </a:solidFill>
                <a:latin typeface="맑은 고딕"/>
              </a:rPr>
              <a:t>창출자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: Start-ups,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중소기업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,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파트너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,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기타 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Source</a:t>
            </a:r>
            <a:endParaRPr lang="ko-KR" altLang="en-US" sz="1000" b="1" dirty="0">
              <a:solidFill>
                <a:prstClr val="black"/>
              </a:solidFill>
              <a:latin typeface="맑은 고딕"/>
            </a:endParaRPr>
          </a:p>
        </p:txBody>
      </p:sp>
      <p:cxnSp>
        <p:nvCxnSpPr>
          <p:cNvPr id="94" name="직선 화살표 연결선 93"/>
          <p:cNvCxnSpPr/>
          <p:nvPr/>
        </p:nvCxnSpPr>
        <p:spPr>
          <a:xfrm flipV="1">
            <a:off x="2566553" y="4189730"/>
            <a:ext cx="246854" cy="2183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 flipV="1">
            <a:off x="2607695" y="4353490"/>
            <a:ext cx="246854" cy="2183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화살표 연결선 95"/>
          <p:cNvCxnSpPr/>
          <p:nvPr/>
        </p:nvCxnSpPr>
        <p:spPr>
          <a:xfrm flipV="1">
            <a:off x="2648837" y="4462663"/>
            <a:ext cx="246854" cy="218347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109"/>
          <p:cNvGrpSpPr/>
          <p:nvPr/>
        </p:nvGrpSpPr>
        <p:grpSpPr>
          <a:xfrm>
            <a:off x="2371083" y="1844824"/>
            <a:ext cx="4505174" cy="272934"/>
            <a:chOff x="3235179" y="1844824"/>
            <a:chExt cx="3785093" cy="272934"/>
          </a:xfrm>
        </p:grpSpPr>
        <p:sp>
          <p:nvSpPr>
            <p:cNvPr id="97" name="AutoShape 6"/>
            <p:cNvSpPr>
              <a:spLocks noChangeArrowheads="1"/>
            </p:cNvSpPr>
            <p:nvPr/>
          </p:nvSpPr>
          <p:spPr bwMode="auto">
            <a:xfrm>
              <a:off x="3235179" y="1844824"/>
              <a:ext cx="1408830" cy="272934"/>
            </a:xfrm>
            <a:prstGeom prst="homePlat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Front-end Process</a:t>
              </a:r>
            </a:p>
          </p:txBody>
        </p:sp>
        <p:sp>
          <p:nvSpPr>
            <p:cNvPr id="98" name="AutoShape 6"/>
            <p:cNvSpPr>
              <a:spLocks noChangeArrowheads="1"/>
            </p:cNvSpPr>
            <p:nvPr/>
          </p:nvSpPr>
          <p:spPr bwMode="auto">
            <a:xfrm>
              <a:off x="4644009" y="1844824"/>
              <a:ext cx="1224136" cy="272934"/>
            </a:xfrm>
            <a:prstGeom prst="chevron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Development</a:t>
              </a:r>
            </a:p>
          </p:txBody>
        </p:sp>
        <p:sp>
          <p:nvSpPr>
            <p:cNvPr id="99" name="AutoShape 6"/>
            <p:cNvSpPr>
              <a:spLocks noChangeArrowheads="1"/>
            </p:cNvSpPr>
            <p:nvPr/>
          </p:nvSpPr>
          <p:spPr bwMode="auto">
            <a:xfrm>
              <a:off x="5843042" y="1844824"/>
              <a:ext cx="1177230" cy="272934"/>
            </a:xfrm>
            <a:prstGeom prst="chevron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/>
              <a:r>
                <a:rPr lang="en-US" altLang="ko-KR" sz="1100" b="1" dirty="0">
                  <a:solidFill>
                    <a:prstClr val="black"/>
                  </a:solidFill>
                  <a:latin typeface="맑은 고딕"/>
                  <a:ea typeface="맑은 고딕"/>
                </a:rPr>
                <a:t>Commercialization</a:t>
              </a:r>
            </a:p>
          </p:txBody>
        </p:sp>
      </p:grpSp>
      <p:sp>
        <p:nvSpPr>
          <p:cNvPr id="100" name="구름 99"/>
          <p:cNvSpPr/>
          <p:nvPr/>
        </p:nvSpPr>
        <p:spPr>
          <a:xfrm>
            <a:off x="2915816" y="5013176"/>
            <a:ext cx="1325637" cy="65504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외부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IP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Source, 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Technology </a:t>
            </a:r>
          </a:p>
          <a:p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 Solutions</a:t>
            </a:r>
          </a:p>
        </p:txBody>
      </p:sp>
      <p:cxnSp>
        <p:nvCxnSpPr>
          <p:cNvPr id="101" name="직선 화살표 연결선 100"/>
          <p:cNvCxnSpPr>
            <a:stCxn id="100" idx="3"/>
            <a:endCxn id="108" idx="24"/>
          </p:cNvCxnSpPr>
          <p:nvPr/>
        </p:nvCxnSpPr>
        <p:spPr>
          <a:xfrm flipV="1">
            <a:off x="3578635" y="4001290"/>
            <a:ext cx="407083" cy="10493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직선 화살표 연결선 101"/>
          <p:cNvCxnSpPr>
            <a:stCxn id="103" idx="3"/>
          </p:cNvCxnSpPr>
          <p:nvPr/>
        </p:nvCxnSpPr>
        <p:spPr>
          <a:xfrm flipH="1" flipV="1">
            <a:off x="4623670" y="3753038"/>
            <a:ext cx="158634" cy="1020012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구름 102"/>
          <p:cNvSpPr/>
          <p:nvPr/>
        </p:nvSpPr>
        <p:spPr>
          <a:xfrm>
            <a:off x="4178567" y="4735597"/>
            <a:ext cx="1207473" cy="655041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IP &amp;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기술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매각 혹은 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Out-License</a:t>
            </a:r>
          </a:p>
        </p:txBody>
      </p:sp>
      <p:sp>
        <p:nvSpPr>
          <p:cNvPr id="104" name="구름 103"/>
          <p:cNvSpPr/>
          <p:nvPr/>
        </p:nvSpPr>
        <p:spPr>
          <a:xfrm>
            <a:off x="5220072" y="4581128"/>
            <a:ext cx="1714998" cy="70962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t" anchorCtr="0"/>
          <a:lstStyle/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상업 제품 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&amp; IP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판매</a:t>
            </a:r>
            <a:endParaRPr lang="en-US" altLang="ko-KR" sz="1000" b="1" dirty="0">
              <a:solidFill>
                <a:prstClr val="black"/>
              </a:solidFill>
              <a:latin typeface="맑은 고딕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Out-License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혹은</a:t>
            </a:r>
            <a:br>
              <a:rPr lang="en-US" altLang="ko-KR" sz="1000" b="1" dirty="0">
                <a:solidFill>
                  <a:prstClr val="black"/>
                </a:solidFill>
                <a:latin typeface="맑은 고딕"/>
              </a:rPr>
            </a:b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 </a:t>
            </a:r>
            <a:r>
              <a:rPr lang="ko-KR" altLang="en-US" sz="1000" b="1" dirty="0">
                <a:solidFill>
                  <a:prstClr val="black"/>
                </a:solidFill>
                <a:latin typeface="맑은 고딕"/>
              </a:rPr>
              <a:t>제품의</a:t>
            </a:r>
            <a:r>
              <a:rPr lang="en-US" altLang="ko-KR" sz="1000" b="1" dirty="0">
                <a:solidFill>
                  <a:prstClr val="black"/>
                </a:solidFill>
                <a:latin typeface="맑은 고딕"/>
              </a:rPr>
              <a:t> In-License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2674466" y="458112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1212AE"/>
                </a:solidFill>
                <a:latin typeface="맑은 고딕"/>
                <a:ea typeface="맑은 고딕"/>
              </a:rPr>
              <a:t>Ideas</a:t>
            </a:r>
            <a:endParaRPr lang="ko-KR" altLang="en-US" sz="1200" b="1" dirty="0">
              <a:solidFill>
                <a:srgbClr val="1212AE"/>
              </a:solidFill>
              <a:latin typeface="맑은 고딕"/>
              <a:ea typeface="맑은 고딕"/>
            </a:endParaRPr>
          </a:p>
        </p:txBody>
      </p:sp>
      <p:grpSp>
        <p:nvGrpSpPr>
          <p:cNvPr id="4" name="그룹 110"/>
          <p:cNvGrpSpPr/>
          <p:nvPr/>
        </p:nvGrpSpPr>
        <p:grpSpPr>
          <a:xfrm>
            <a:off x="1976661" y="2856359"/>
            <a:ext cx="3669688" cy="1868785"/>
            <a:chOff x="4490251" y="2969078"/>
            <a:chExt cx="3532362" cy="2008087"/>
          </a:xfrm>
        </p:grpSpPr>
        <p:sp>
          <p:nvSpPr>
            <p:cNvPr id="28" name="타원 27"/>
            <p:cNvSpPr/>
            <p:nvPr/>
          </p:nvSpPr>
          <p:spPr>
            <a:xfrm>
              <a:off x="5395382" y="334128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9" name="타원 28"/>
            <p:cNvSpPr/>
            <p:nvPr/>
          </p:nvSpPr>
          <p:spPr>
            <a:xfrm>
              <a:off x="5518809" y="3395874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타원 29"/>
            <p:cNvSpPr/>
            <p:nvPr/>
          </p:nvSpPr>
          <p:spPr>
            <a:xfrm>
              <a:off x="5354240" y="3479233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1" name="타원 30"/>
            <p:cNvSpPr/>
            <p:nvPr/>
          </p:nvSpPr>
          <p:spPr>
            <a:xfrm>
              <a:off x="5436524" y="367870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2" name="타원 31"/>
            <p:cNvSpPr/>
            <p:nvPr/>
          </p:nvSpPr>
          <p:spPr>
            <a:xfrm>
              <a:off x="5559951" y="3614221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3" name="타원 32"/>
            <p:cNvSpPr/>
            <p:nvPr/>
          </p:nvSpPr>
          <p:spPr>
            <a:xfrm>
              <a:off x="5601094" y="384246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타원 33"/>
            <p:cNvSpPr/>
            <p:nvPr/>
          </p:nvSpPr>
          <p:spPr>
            <a:xfrm>
              <a:off x="5195548" y="3479233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타원 34"/>
            <p:cNvSpPr/>
            <p:nvPr/>
          </p:nvSpPr>
          <p:spPr>
            <a:xfrm>
              <a:off x="5313097" y="359179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6" name="타원 35"/>
            <p:cNvSpPr/>
            <p:nvPr/>
          </p:nvSpPr>
          <p:spPr>
            <a:xfrm>
              <a:off x="5271955" y="3941741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7" name="타원 36"/>
            <p:cNvSpPr/>
            <p:nvPr/>
          </p:nvSpPr>
          <p:spPr>
            <a:xfrm>
              <a:off x="5818561" y="324819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8" name="타원 37"/>
            <p:cNvSpPr/>
            <p:nvPr/>
          </p:nvSpPr>
          <p:spPr>
            <a:xfrm>
              <a:off x="5847948" y="366880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9" name="타원 38"/>
            <p:cNvSpPr/>
            <p:nvPr/>
          </p:nvSpPr>
          <p:spPr>
            <a:xfrm>
              <a:off x="5724521" y="3450461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0" name="타원 39"/>
            <p:cNvSpPr/>
            <p:nvPr/>
          </p:nvSpPr>
          <p:spPr>
            <a:xfrm>
              <a:off x="5853825" y="3479233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타원 40"/>
            <p:cNvSpPr/>
            <p:nvPr/>
          </p:nvSpPr>
          <p:spPr>
            <a:xfrm>
              <a:off x="6012517" y="356953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타원 41"/>
            <p:cNvSpPr/>
            <p:nvPr/>
          </p:nvSpPr>
          <p:spPr>
            <a:xfrm>
              <a:off x="5847948" y="3787879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3" name="타원 42"/>
            <p:cNvSpPr/>
            <p:nvPr/>
          </p:nvSpPr>
          <p:spPr>
            <a:xfrm>
              <a:off x="5971375" y="388715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4" name="타원 43"/>
            <p:cNvSpPr/>
            <p:nvPr/>
          </p:nvSpPr>
          <p:spPr>
            <a:xfrm>
              <a:off x="5230813" y="380040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5" name="타원 44"/>
            <p:cNvSpPr/>
            <p:nvPr/>
          </p:nvSpPr>
          <p:spPr>
            <a:xfrm>
              <a:off x="5354240" y="3777981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6" name="타원 45"/>
            <p:cNvSpPr/>
            <p:nvPr/>
          </p:nvSpPr>
          <p:spPr>
            <a:xfrm>
              <a:off x="5348362" y="410550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7" name="타원 46"/>
            <p:cNvSpPr/>
            <p:nvPr/>
          </p:nvSpPr>
          <p:spPr>
            <a:xfrm>
              <a:off x="5189671" y="410550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8" name="타원 47"/>
            <p:cNvSpPr/>
            <p:nvPr/>
          </p:nvSpPr>
          <p:spPr>
            <a:xfrm>
              <a:off x="5477667" y="3951639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타원 48"/>
            <p:cNvSpPr/>
            <p:nvPr/>
          </p:nvSpPr>
          <p:spPr>
            <a:xfrm>
              <a:off x="5601094" y="406081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0" name="타원 49"/>
            <p:cNvSpPr/>
            <p:nvPr/>
          </p:nvSpPr>
          <p:spPr>
            <a:xfrm>
              <a:off x="5313097" y="426926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타원 50"/>
            <p:cNvSpPr/>
            <p:nvPr/>
          </p:nvSpPr>
          <p:spPr>
            <a:xfrm>
              <a:off x="5354240" y="3013767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2" name="타원 51"/>
            <p:cNvSpPr/>
            <p:nvPr/>
          </p:nvSpPr>
          <p:spPr>
            <a:xfrm>
              <a:off x="5354240" y="3177527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3" name="타원 52"/>
            <p:cNvSpPr/>
            <p:nvPr/>
          </p:nvSpPr>
          <p:spPr>
            <a:xfrm>
              <a:off x="5518809" y="3232114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5230813" y="3286701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5" name="타원 54"/>
            <p:cNvSpPr/>
            <p:nvPr/>
          </p:nvSpPr>
          <p:spPr>
            <a:xfrm>
              <a:off x="5230813" y="3068354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6" name="타원 55"/>
            <p:cNvSpPr/>
            <p:nvPr/>
          </p:nvSpPr>
          <p:spPr>
            <a:xfrm>
              <a:off x="5765663" y="362411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7" name="타원 56"/>
            <p:cNvSpPr/>
            <p:nvPr/>
          </p:nvSpPr>
          <p:spPr>
            <a:xfrm>
              <a:off x="5971375" y="335118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8" name="타원 57"/>
            <p:cNvSpPr/>
            <p:nvPr/>
          </p:nvSpPr>
          <p:spPr>
            <a:xfrm>
              <a:off x="6053659" y="373329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9" name="타원 58"/>
            <p:cNvSpPr/>
            <p:nvPr/>
          </p:nvSpPr>
          <p:spPr>
            <a:xfrm>
              <a:off x="5889090" y="400622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0" name="타원 59"/>
            <p:cNvSpPr/>
            <p:nvPr/>
          </p:nvSpPr>
          <p:spPr>
            <a:xfrm>
              <a:off x="5765663" y="3983963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1" name="타원 60"/>
            <p:cNvSpPr/>
            <p:nvPr/>
          </p:nvSpPr>
          <p:spPr>
            <a:xfrm>
              <a:off x="7493641" y="356953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2" name="타원 61"/>
            <p:cNvSpPr/>
            <p:nvPr/>
          </p:nvSpPr>
          <p:spPr>
            <a:xfrm>
              <a:off x="6418063" y="356953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3" name="타원 62"/>
            <p:cNvSpPr/>
            <p:nvPr/>
          </p:nvSpPr>
          <p:spPr>
            <a:xfrm>
              <a:off x="7411356" y="3704520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4" name="타원 63"/>
            <p:cNvSpPr/>
            <p:nvPr/>
          </p:nvSpPr>
          <p:spPr>
            <a:xfrm>
              <a:off x="6259371" y="356953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6294636" y="3890706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6" name="타원 65"/>
            <p:cNvSpPr/>
            <p:nvPr/>
          </p:nvSpPr>
          <p:spPr>
            <a:xfrm>
              <a:off x="6418063" y="3868280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7" name="타원 66"/>
            <p:cNvSpPr/>
            <p:nvPr/>
          </p:nvSpPr>
          <p:spPr>
            <a:xfrm>
              <a:off x="6300513" y="340577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8" name="타원 67"/>
            <p:cNvSpPr/>
            <p:nvPr/>
          </p:nvSpPr>
          <p:spPr>
            <a:xfrm>
              <a:off x="6300513" y="373329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9" name="타원 68"/>
            <p:cNvSpPr/>
            <p:nvPr/>
          </p:nvSpPr>
          <p:spPr>
            <a:xfrm>
              <a:off x="7041075" y="373329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0" name="타원 69"/>
            <p:cNvSpPr/>
            <p:nvPr/>
          </p:nvSpPr>
          <p:spPr>
            <a:xfrm>
              <a:off x="6841241" y="3434544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1" name="타원 70"/>
            <p:cNvSpPr/>
            <p:nvPr/>
          </p:nvSpPr>
          <p:spPr>
            <a:xfrm>
              <a:off x="6882383" y="3762064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2" name="타원 71"/>
            <p:cNvSpPr/>
            <p:nvPr/>
          </p:nvSpPr>
          <p:spPr>
            <a:xfrm>
              <a:off x="7905064" y="362411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3" name="타원 72"/>
            <p:cNvSpPr/>
            <p:nvPr/>
          </p:nvSpPr>
          <p:spPr>
            <a:xfrm>
              <a:off x="5477667" y="384246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4" name="타원 73"/>
            <p:cNvSpPr/>
            <p:nvPr/>
          </p:nvSpPr>
          <p:spPr>
            <a:xfrm>
              <a:off x="6218229" y="373329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5" name="타원 74"/>
            <p:cNvSpPr/>
            <p:nvPr/>
          </p:nvSpPr>
          <p:spPr>
            <a:xfrm>
              <a:off x="6177086" y="335118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6" name="타원 75"/>
            <p:cNvSpPr/>
            <p:nvPr/>
          </p:nvSpPr>
          <p:spPr>
            <a:xfrm>
              <a:off x="6670794" y="356953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7" name="타원 76"/>
            <p:cNvSpPr/>
            <p:nvPr/>
          </p:nvSpPr>
          <p:spPr>
            <a:xfrm>
              <a:off x="6547367" y="3733292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8" name="타원 77"/>
            <p:cNvSpPr/>
            <p:nvPr/>
          </p:nvSpPr>
          <p:spPr>
            <a:xfrm>
              <a:off x="7287929" y="3624118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9" name="타원 78"/>
            <p:cNvSpPr/>
            <p:nvPr/>
          </p:nvSpPr>
          <p:spPr>
            <a:xfrm>
              <a:off x="7082218" y="3514945"/>
              <a:ext cx="117549" cy="154026"/>
            </a:xfrm>
            <a:prstGeom prst="ellipse">
              <a:avLst/>
            </a:prstGeom>
            <a:solidFill>
              <a:srgbClr val="7A69F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6" name="타원 85"/>
            <p:cNvSpPr/>
            <p:nvPr/>
          </p:nvSpPr>
          <p:spPr>
            <a:xfrm>
              <a:off x="4613678" y="2969078"/>
              <a:ext cx="117549" cy="1540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7" name="타원 86"/>
            <p:cNvSpPr/>
            <p:nvPr/>
          </p:nvSpPr>
          <p:spPr>
            <a:xfrm>
              <a:off x="4613678" y="3132838"/>
              <a:ext cx="117549" cy="1540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8" name="타원 87"/>
            <p:cNvSpPr/>
            <p:nvPr/>
          </p:nvSpPr>
          <p:spPr>
            <a:xfrm>
              <a:off x="4490251" y="3242011"/>
              <a:ext cx="117549" cy="1540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9" name="타원 88"/>
            <p:cNvSpPr/>
            <p:nvPr/>
          </p:nvSpPr>
          <p:spPr>
            <a:xfrm>
              <a:off x="4490251" y="3023665"/>
              <a:ext cx="117549" cy="15402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cxnSp>
          <p:nvCxnSpPr>
            <p:cNvPr id="93" name="직선 화살표 연결선 92"/>
            <p:cNvCxnSpPr/>
            <p:nvPr/>
          </p:nvCxnSpPr>
          <p:spPr>
            <a:xfrm flipV="1">
              <a:off x="4860532" y="4224572"/>
              <a:ext cx="246854" cy="218347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화살표 연결선 105"/>
            <p:cNvCxnSpPr/>
            <p:nvPr/>
          </p:nvCxnSpPr>
          <p:spPr>
            <a:xfrm flipH="1" flipV="1">
              <a:off x="7946207" y="3842465"/>
              <a:ext cx="12647" cy="1134700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7" name="직선 화살표 연결선 106"/>
          <p:cNvCxnSpPr>
            <a:endCxn id="104" idx="3"/>
          </p:cNvCxnSpPr>
          <p:nvPr/>
        </p:nvCxnSpPr>
        <p:spPr>
          <a:xfrm>
            <a:off x="5652227" y="3643863"/>
            <a:ext cx="425344" cy="977839"/>
          </a:xfrm>
          <a:prstGeom prst="straightConnector1">
            <a:avLst/>
          </a:prstGeom>
          <a:ln w="28575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자유형 110"/>
          <p:cNvSpPr/>
          <p:nvPr/>
        </p:nvSpPr>
        <p:spPr>
          <a:xfrm>
            <a:off x="2962158" y="2319670"/>
            <a:ext cx="3700130" cy="170121"/>
          </a:xfrm>
          <a:custGeom>
            <a:avLst/>
            <a:gdLst>
              <a:gd name="connsiteX0" fmla="*/ 0 w 3700130"/>
              <a:gd name="connsiteY0" fmla="*/ 115186 h 170121"/>
              <a:gd name="connsiteX1" fmla="*/ 350874 w 3700130"/>
              <a:gd name="connsiteY1" fmla="*/ 8860 h 170121"/>
              <a:gd name="connsiteX2" fmla="*/ 552893 w 3700130"/>
              <a:gd name="connsiteY2" fmla="*/ 168349 h 170121"/>
              <a:gd name="connsiteX3" fmla="*/ 861237 w 3700130"/>
              <a:gd name="connsiteY3" fmla="*/ 19493 h 170121"/>
              <a:gd name="connsiteX4" fmla="*/ 1137684 w 3700130"/>
              <a:gd name="connsiteY4" fmla="*/ 136451 h 170121"/>
              <a:gd name="connsiteX5" fmla="*/ 1392865 w 3700130"/>
              <a:gd name="connsiteY5" fmla="*/ 30125 h 170121"/>
              <a:gd name="connsiteX6" fmla="*/ 1743739 w 3700130"/>
              <a:gd name="connsiteY6" fmla="*/ 147083 h 170121"/>
              <a:gd name="connsiteX7" fmla="*/ 2041451 w 3700130"/>
              <a:gd name="connsiteY7" fmla="*/ 8860 h 170121"/>
              <a:gd name="connsiteX8" fmla="*/ 2339163 w 3700130"/>
              <a:gd name="connsiteY8" fmla="*/ 136451 h 170121"/>
              <a:gd name="connsiteX9" fmla="*/ 2583712 w 3700130"/>
              <a:gd name="connsiteY9" fmla="*/ 30125 h 170121"/>
              <a:gd name="connsiteX10" fmla="*/ 2913321 w 3700130"/>
              <a:gd name="connsiteY10" fmla="*/ 136451 h 170121"/>
              <a:gd name="connsiteX11" fmla="*/ 3125972 w 3700130"/>
              <a:gd name="connsiteY11" fmla="*/ 19493 h 170121"/>
              <a:gd name="connsiteX12" fmla="*/ 3423684 w 3700130"/>
              <a:gd name="connsiteY12" fmla="*/ 157716 h 170121"/>
              <a:gd name="connsiteX13" fmla="*/ 3700130 w 3700130"/>
              <a:gd name="connsiteY13" fmla="*/ 83288 h 1701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00130" h="170121">
                <a:moveTo>
                  <a:pt x="0" y="115186"/>
                </a:moveTo>
                <a:cubicBezTo>
                  <a:pt x="129362" y="57593"/>
                  <a:pt x="258725" y="0"/>
                  <a:pt x="350874" y="8860"/>
                </a:cubicBezTo>
                <a:cubicBezTo>
                  <a:pt x="443023" y="17721"/>
                  <a:pt x="467833" y="166577"/>
                  <a:pt x="552893" y="168349"/>
                </a:cubicBezTo>
                <a:cubicBezTo>
                  <a:pt x="637953" y="170121"/>
                  <a:pt x="763772" y="24809"/>
                  <a:pt x="861237" y="19493"/>
                </a:cubicBezTo>
                <a:cubicBezTo>
                  <a:pt x="958702" y="14177"/>
                  <a:pt x="1049079" y="134679"/>
                  <a:pt x="1137684" y="136451"/>
                </a:cubicBezTo>
                <a:cubicBezTo>
                  <a:pt x="1226289" y="138223"/>
                  <a:pt x="1291856" y="28353"/>
                  <a:pt x="1392865" y="30125"/>
                </a:cubicBezTo>
                <a:cubicBezTo>
                  <a:pt x="1493874" y="31897"/>
                  <a:pt x="1635641" y="150627"/>
                  <a:pt x="1743739" y="147083"/>
                </a:cubicBezTo>
                <a:cubicBezTo>
                  <a:pt x="1851837" y="143539"/>
                  <a:pt x="1942214" y="10632"/>
                  <a:pt x="2041451" y="8860"/>
                </a:cubicBezTo>
                <a:cubicBezTo>
                  <a:pt x="2140688" y="7088"/>
                  <a:pt x="2248786" y="132907"/>
                  <a:pt x="2339163" y="136451"/>
                </a:cubicBezTo>
                <a:cubicBezTo>
                  <a:pt x="2429540" y="139995"/>
                  <a:pt x="2488019" y="30125"/>
                  <a:pt x="2583712" y="30125"/>
                </a:cubicBezTo>
                <a:cubicBezTo>
                  <a:pt x="2679405" y="30125"/>
                  <a:pt x="2822944" y="138223"/>
                  <a:pt x="2913321" y="136451"/>
                </a:cubicBezTo>
                <a:cubicBezTo>
                  <a:pt x="3003698" y="134679"/>
                  <a:pt x="3040912" y="15949"/>
                  <a:pt x="3125972" y="19493"/>
                </a:cubicBezTo>
                <a:cubicBezTo>
                  <a:pt x="3211032" y="23037"/>
                  <a:pt x="3327991" y="147084"/>
                  <a:pt x="3423684" y="157716"/>
                </a:cubicBezTo>
                <a:cubicBezTo>
                  <a:pt x="3519377" y="168349"/>
                  <a:pt x="3609753" y="125818"/>
                  <a:pt x="3700130" y="83288"/>
                </a:cubicBezTo>
              </a:path>
            </a:pathLst>
          </a:custGeom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8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48064" y="2492896"/>
            <a:ext cx="724625" cy="7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2160" y="3789040"/>
            <a:ext cx="724625" cy="7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580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32240" y="3212976"/>
            <a:ext cx="771525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0" name="자유형 119"/>
          <p:cNvSpPr/>
          <p:nvPr/>
        </p:nvSpPr>
        <p:spPr>
          <a:xfrm>
            <a:off x="4121107" y="2753833"/>
            <a:ext cx="1424763" cy="361507"/>
          </a:xfrm>
          <a:custGeom>
            <a:avLst/>
            <a:gdLst>
              <a:gd name="connsiteX0" fmla="*/ 0 w 1424763"/>
              <a:gd name="connsiteY0" fmla="*/ 361507 h 361507"/>
              <a:gd name="connsiteX1" fmla="*/ 340242 w 1424763"/>
              <a:gd name="connsiteY1" fmla="*/ 170120 h 361507"/>
              <a:gd name="connsiteX2" fmla="*/ 723014 w 1424763"/>
              <a:gd name="connsiteY2" fmla="*/ 255181 h 361507"/>
              <a:gd name="connsiteX3" fmla="*/ 999460 w 1424763"/>
              <a:gd name="connsiteY3" fmla="*/ 148855 h 361507"/>
              <a:gd name="connsiteX4" fmla="*/ 1424763 w 1424763"/>
              <a:gd name="connsiteY4" fmla="*/ 0 h 361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4763" h="361507">
                <a:moveTo>
                  <a:pt x="0" y="361507"/>
                </a:moveTo>
                <a:cubicBezTo>
                  <a:pt x="109870" y="274674"/>
                  <a:pt x="219740" y="187841"/>
                  <a:pt x="340242" y="170120"/>
                </a:cubicBezTo>
                <a:cubicBezTo>
                  <a:pt x="460744" y="152399"/>
                  <a:pt x="613144" y="258725"/>
                  <a:pt x="723014" y="255181"/>
                </a:cubicBezTo>
                <a:cubicBezTo>
                  <a:pt x="832884" y="251637"/>
                  <a:pt x="882502" y="191385"/>
                  <a:pt x="999460" y="148855"/>
                </a:cubicBezTo>
                <a:cubicBezTo>
                  <a:pt x="1116418" y="106325"/>
                  <a:pt x="1270590" y="53162"/>
                  <a:pt x="1424763" y="0"/>
                </a:cubicBezTo>
              </a:path>
            </a:pathLst>
          </a:cu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TextBox 120"/>
          <p:cNvSpPr txBox="1"/>
          <p:nvPr/>
        </p:nvSpPr>
        <p:spPr>
          <a:xfrm>
            <a:off x="5868144" y="2564904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>
                <a:solidFill>
                  <a:srgbClr val="1212AE"/>
                </a:solidFill>
                <a:latin typeface="맑은 고딕"/>
                <a:ea typeface="맑은 고딕"/>
              </a:rPr>
              <a:t>다른 시장</a:t>
            </a:r>
            <a:endParaRPr lang="ko-KR" altLang="en-US" sz="1200" b="1" dirty="0">
              <a:solidFill>
                <a:srgbClr val="1212AE"/>
              </a:solidFill>
              <a:latin typeface="맑은 고딕"/>
              <a:ea typeface="맑은 고딕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6583288" y="4077072"/>
            <a:ext cx="1008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1212AE"/>
                </a:solidFill>
                <a:latin typeface="맑은 고딕"/>
                <a:ea typeface="맑은 고딕"/>
              </a:rPr>
              <a:t>새로운 시장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7529264" y="3356992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1212AE"/>
                </a:solidFill>
                <a:latin typeface="맑은 고딕"/>
                <a:ea typeface="맑은 고딕"/>
              </a:rPr>
              <a:t>기존 시장</a:t>
            </a:r>
          </a:p>
        </p:txBody>
      </p:sp>
      <p:sp>
        <p:nvSpPr>
          <p:cNvPr id="124" name="오른쪽 화살표 123"/>
          <p:cNvSpPr/>
          <p:nvPr/>
        </p:nvSpPr>
        <p:spPr>
          <a:xfrm>
            <a:off x="395536" y="2996952"/>
            <a:ext cx="864096" cy="1512168"/>
          </a:xfrm>
          <a:prstGeom prst="rightArrow">
            <a:avLst>
              <a:gd name="adj1" fmla="val 68281"/>
              <a:gd name="adj2" fmla="val 58613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R&amp;D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25" name="위쪽/아래쪽 화살표 124"/>
          <p:cNvSpPr/>
          <p:nvPr/>
        </p:nvSpPr>
        <p:spPr>
          <a:xfrm>
            <a:off x="4572000" y="2420888"/>
            <a:ext cx="576064" cy="2160240"/>
          </a:xfrm>
          <a:prstGeom prst="upDownArrow">
            <a:avLst/>
          </a:prstGeom>
          <a:solidFill>
            <a:srgbClr val="FFF3D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</a:rPr>
              <a:t>적정수준의 관리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323528" y="908720"/>
            <a:ext cx="8529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적정 수준의 외부 정보를 활용할 경우 기업의 성과가 향상되며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어느 수준을 초과할 경우 오히려 성과가 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떨어짐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D8438-11C2-4715-886F-1DFF27DDA02E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기술중개 사이트</a:t>
            </a:r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971600" y="2060848"/>
          <a:ext cx="7056784" cy="32403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99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</a:rPr>
                        <a:t>기관명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Homepage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주요 특징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www.ninesigma.com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해결을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원하는 문제에 대하여 연구자들에게 제시한 뒤 제안서를 받아 적절한 연구자를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matching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하여  연구자와 계약 하에 문제를 해결함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Innocentive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www.innocentive.com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NineSigma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와 유사한 형태로 운영되며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더 세분화된 과학적 문제를 해결할 수 있는 전문가와 연결하고 해결책을 제시함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 err="1">
                          <a:solidFill>
                            <a:schemeClr val="tx1"/>
                          </a:solidFill>
                        </a:rPr>
                        <a:t>YourEncore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www.yourencore.com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퇴직 과학자들과 연계하여 특정 문제에 대한 솔루션을 구하는 사이트로 퇴직 직전 연봉에 물가상승률을 반영하여 보상 수준을 결정함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759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Yet2.com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www.yet2.com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기업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</a:rPr>
                        <a:t>대학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연구소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정부기관의 </a:t>
                      </a:r>
                      <a:r>
                        <a:rPr lang="ko-KR" altLang="en-US" sz="1100" b="1" baseline="0" dirty="0" err="1">
                          <a:solidFill>
                            <a:schemeClr val="tx1"/>
                          </a:solidFill>
                        </a:rPr>
                        <a:t>지적자산을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</a:rPr>
                        <a:t> 중개하는 사이트로 당사자간 협의를 통해 계약 조건 등을 결정하고 관련 기술 등을 이전함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</a:rPr>
                        <a:t>.</a:t>
                      </a:r>
                      <a:endParaRPr lang="ko-KR" altLang="en-US" sz="1100" b="1" dirty="0">
                        <a:solidFill>
                          <a:schemeClr val="tx1"/>
                        </a:solidFill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23528" y="908720"/>
            <a:ext cx="8271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b="1" dirty="0">
                <a:latin typeface="+mn-ea"/>
                <a:ea typeface="+mn-ea"/>
              </a:rPr>
              <a:t>다수의 글로벌 기술중개 기관들이 활동하고 있으며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기술의 형태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조건 등에 따라 다양한 서비스들이 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진행되고 있음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r>
              <a:rPr lang="ko-KR" altLang="en-US" sz="1400" b="1" dirty="0">
                <a:latin typeface="+mn-ea"/>
                <a:ea typeface="+mn-ea"/>
              </a:rPr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34D8438-11C2-4715-886F-1DFF27DDA02E}" type="slidenum">
              <a:rPr lang="en-US" altLang="ko-KR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en-US" altLang="ko-KR">
              <a:solidFill>
                <a:prstClr val="black"/>
              </a:solidFill>
            </a:endParaRPr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P&amp;G</a:t>
            </a:r>
            <a:r>
              <a:rPr lang="ko-KR" altLang="en-US" dirty="0"/>
              <a:t>의 </a:t>
            </a:r>
            <a:r>
              <a:rPr lang="en-US" altLang="ko-KR" dirty="0"/>
              <a:t>Open R&amp;D</a:t>
            </a:r>
            <a:endParaRPr lang="ko-KR" altLang="en-US" dirty="0"/>
          </a:p>
        </p:txBody>
      </p:sp>
      <p:sp>
        <p:nvSpPr>
          <p:cNvPr id="4" name="타원 3"/>
          <p:cNvSpPr/>
          <p:nvPr/>
        </p:nvSpPr>
        <p:spPr>
          <a:xfrm>
            <a:off x="1115616" y="2276872"/>
            <a:ext cx="1224136" cy="1224136"/>
          </a:xfrm>
          <a:prstGeom prst="ellipse">
            <a:avLst/>
          </a:prstGeom>
          <a:solidFill>
            <a:schemeClr val="bg1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R&amp;D </a:t>
            </a: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투입자원 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34852" y="3573016"/>
            <a:ext cx="1370888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b="1" dirty="0">
                <a:latin typeface="맑은 고딕"/>
                <a:ea typeface="맑은 고딕"/>
              </a:rPr>
              <a:t> </a:t>
            </a:r>
            <a:r>
              <a:rPr lang="en-US" altLang="ko-KR" sz="1100" b="1" dirty="0">
                <a:latin typeface="맑은 고딕"/>
                <a:ea typeface="맑은 고딕"/>
              </a:rPr>
              <a:t>15</a:t>
            </a:r>
            <a:r>
              <a:rPr lang="ko-KR" altLang="en-US" sz="1100" b="1" dirty="0">
                <a:latin typeface="맑은 고딕"/>
                <a:ea typeface="맑은 고딕"/>
              </a:rPr>
              <a:t>억 달러 투자</a:t>
            </a:r>
            <a:endParaRPr lang="en-US" altLang="ko-KR" sz="1100" b="1" dirty="0">
              <a:latin typeface="맑은 고딕"/>
              <a:ea typeface="맑은 고딕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latin typeface="맑은 고딕"/>
                <a:ea typeface="맑은 고딕"/>
              </a:rPr>
              <a:t> </a:t>
            </a:r>
            <a:r>
              <a:rPr lang="ko-KR" altLang="en-US" sz="1100" b="1" dirty="0">
                <a:latin typeface="맑은 고딕"/>
                <a:ea typeface="맑은 고딕"/>
              </a:rPr>
              <a:t>수많은 특허 확보</a:t>
            </a:r>
          </a:p>
        </p:txBody>
      </p:sp>
      <p:sp>
        <p:nvSpPr>
          <p:cNvPr id="6" name="타원 5"/>
          <p:cNvSpPr/>
          <p:nvPr/>
        </p:nvSpPr>
        <p:spPr>
          <a:xfrm>
            <a:off x="3112604" y="2276872"/>
            <a:ext cx="1224136" cy="1224136"/>
          </a:xfrm>
          <a:prstGeom prst="ellipse">
            <a:avLst/>
          </a:prstGeom>
          <a:solidFill>
            <a:schemeClr val="bg1"/>
          </a:solidFill>
          <a:ln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상용화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기술 </a:t>
            </a:r>
            <a:r>
              <a:rPr lang="en-US" altLang="ko-KR" sz="1400" b="1" dirty="0">
                <a:solidFill>
                  <a:schemeClr val="tx1"/>
                </a:solidFill>
              </a:rPr>
              <a:t>?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131840" y="3573016"/>
            <a:ext cx="1653017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b="1" dirty="0">
                <a:latin typeface="맑은 고딕"/>
                <a:ea typeface="맑은 고딕"/>
              </a:rPr>
              <a:t> 수많은 특허 확보에</a:t>
            </a:r>
            <a:br>
              <a:rPr lang="en-US" altLang="ko-KR" sz="1100" b="1" dirty="0">
                <a:latin typeface="맑은 고딕"/>
                <a:ea typeface="맑은 고딕"/>
              </a:rPr>
            </a:br>
            <a:r>
              <a:rPr lang="en-US" altLang="ko-KR" sz="1100" b="1" dirty="0">
                <a:latin typeface="맑은 고딕"/>
                <a:ea typeface="맑은 고딕"/>
              </a:rPr>
              <a:t>  </a:t>
            </a:r>
            <a:r>
              <a:rPr lang="ko-KR" altLang="en-US" sz="1100" b="1" dirty="0">
                <a:latin typeface="맑은 고딕"/>
                <a:ea typeface="맑은 고딕"/>
              </a:rPr>
              <a:t>비해 상용화된 기술은</a:t>
            </a:r>
            <a:br>
              <a:rPr lang="en-US" altLang="ko-KR" sz="1100" b="1" dirty="0">
                <a:latin typeface="맑은 고딕"/>
                <a:ea typeface="맑은 고딕"/>
              </a:rPr>
            </a:br>
            <a:r>
              <a:rPr lang="en-US" altLang="ko-KR" sz="1100" b="1" dirty="0">
                <a:latin typeface="맑은 고딕"/>
                <a:ea typeface="맑은 고딕"/>
              </a:rPr>
              <a:t>  10% </a:t>
            </a:r>
            <a:r>
              <a:rPr lang="ko-KR" altLang="en-US" sz="1100" b="1" dirty="0">
                <a:latin typeface="맑은 고딕"/>
                <a:ea typeface="맑은 고딕"/>
              </a:rPr>
              <a:t>이하</a:t>
            </a:r>
            <a:r>
              <a:rPr lang="en-US" altLang="ko-KR" sz="1100" b="1" dirty="0">
                <a:latin typeface="맑은 고딕"/>
                <a:ea typeface="맑은 고딕"/>
              </a:rPr>
              <a:t>…..</a:t>
            </a:r>
            <a:endParaRPr lang="ko-KR" altLang="en-US" sz="1100" b="1" dirty="0">
              <a:latin typeface="맑은 고딕"/>
              <a:ea typeface="맑은 고딕"/>
            </a:endParaRPr>
          </a:p>
        </p:txBody>
      </p:sp>
      <p:cxnSp>
        <p:nvCxnSpPr>
          <p:cNvPr id="9" name="직선 화살표 연결선 8"/>
          <p:cNvCxnSpPr>
            <a:stCxn id="4" idx="6"/>
            <a:endCxn id="6" idx="2"/>
          </p:cNvCxnSpPr>
          <p:nvPr/>
        </p:nvCxnSpPr>
        <p:spPr>
          <a:xfrm>
            <a:off x="2339752" y="2888940"/>
            <a:ext cx="77285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1520" y="908720"/>
            <a:ext cx="85331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n-ea"/>
                <a:ea typeface="+mn-ea"/>
              </a:rPr>
              <a:t>P&amp;G</a:t>
            </a:r>
            <a:r>
              <a:rPr lang="ko-KR" altLang="en-US" sz="1400" b="1" dirty="0">
                <a:latin typeface="+mn-ea"/>
                <a:ea typeface="+mn-ea"/>
              </a:rPr>
              <a:t>는 </a:t>
            </a:r>
            <a:r>
              <a:rPr lang="en-US" altLang="ko-KR" sz="1400" b="1" dirty="0">
                <a:latin typeface="+mn-ea"/>
                <a:ea typeface="+mn-ea"/>
              </a:rPr>
              <a:t>15</a:t>
            </a:r>
            <a:r>
              <a:rPr lang="ko-KR" altLang="en-US" sz="1400" b="1" dirty="0">
                <a:latin typeface="+mn-ea"/>
                <a:ea typeface="+mn-ea"/>
              </a:rPr>
              <a:t>억 달러의 </a:t>
            </a:r>
            <a:r>
              <a:rPr lang="en-US" altLang="ko-KR" sz="1400" b="1" dirty="0">
                <a:latin typeface="+mn-ea"/>
                <a:ea typeface="+mn-ea"/>
              </a:rPr>
              <a:t>R&amp;D </a:t>
            </a:r>
            <a:r>
              <a:rPr lang="ko-KR" altLang="en-US" sz="1400" b="1" dirty="0">
                <a:latin typeface="+mn-ea"/>
                <a:ea typeface="+mn-ea"/>
              </a:rPr>
              <a:t>자원 투입을 통하여 수많은 특허권을 확보하였으나</a:t>
            </a:r>
            <a:r>
              <a:rPr lang="en-US" altLang="ko-KR" sz="1400" b="1" dirty="0">
                <a:latin typeface="+mn-ea"/>
                <a:ea typeface="+mn-ea"/>
              </a:rPr>
              <a:t>, </a:t>
            </a:r>
            <a:r>
              <a:rPr lang="ko-KR" altLang="en-US" sz="1400" b="1" dirty="0">
                <a:latin typeface="+mn-ea"/>
                <a:ea typeface="+mn-ea"/>
              </a:rPr>
              <a:t>상용화에 활용된 특허는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en-US" altLang="ko-KR" sz="1400" b="1" dirty="0">
                <a:latin typeface="+mn-ea"/>
                <a:ea typeface="+mn-ea"/>
              </a:rPr>
              <a:t>15% </a:t>
            </a:r>
            <a:r>
              <a:rPr lang="ko-KR" altLang="en-US" sz="1400" b="1" dirty="0">
                <a:latin typeface="+mn-ea"/>
                <a:ea typeface="+mn-ea"/>
              </a:rPr>
              <a:t>이하로 나타남</a:t>
            </a:r>
            <a:r>
              <a:rPr lang="en-US" altLang="ko-KR" sz="1400" b="1" dirty="0">
                <a:latin typeface="+mn-ea"/>
                <a:ea typeface="+mn-ea"/>
              </a:rPr>
              <a:t>.  </a:t>
            </a:r>
            <a:r>
              <a:rPr lang="ko-KR" altLang="en-US" sz="1400" b="1" dirty="0">
                <a:latin typeface="+mn-ea"/>
                <a:ea typeface="+mn-ea"/>
              </a:rPr>
              <a:t>이에 혁신제품의 </a:t>
            </a:r>
            <a:r>
              <a:rPr lang="en-US" altLang="ko-KR" sz="1400" b="1" dirty="0">
                <a:latin typeface="+mn-ea"/>
                <a:ea typeface="+mn-ea"/>
              </a:rPr>
              <a:t>50%</a:t>
            </a:r>
            <a:r>
              <a:rPr lang="ko-KR" altLang="en-US" sz="1400" b="1" dirty="0">
                <a:latin typeface="+mn-ea"/>
                <a:ea typeface="+mn-ea"/>
              </a:rPr>
              <a:t>를 외부 </a:t>
            </a:r>
            <a:r>
              <a:rPr lang="en-US" altLang="ko-KR" sz="1400" b="1" dirty="0">
                <a:latin typeface="+mn-ea"/>
                <a:ea typeface="+mn-ea"/>
              </a:rPr>
              <a:t>Idea</a:t>
            </a:r>
            <a:r>
              <a:rPr lang="ko-KR" altLang="en-US" sz="1400" b="1" dirty="0">
                <a:latin typeface="+mn-ea"/>
                <a:ea typeface="+mn-ea"/>
              </a:rPr>
              <a:t>로 </a:t>
            </a:r>
            <a:r>
              <a:rPr lang="ko-KR" altLang="en-US" sz="1400" b="1" dirty="0" err="1">
                <a:latin typeface="+mn-ea"/>
                <a:ea typeface="+mn-ea"/>
              </a:rPr>
              <a:t>부터</a:t>
            </a:r>
            <a:r>
              <a:rPr lang="ko-KR" altLang="en-US" sz="1400" b="1" dirty="0">
                <a:latin typeface="+mn-ea"/>
                <a:ea typeface="+mn-ea"/>
              </a:rPr>
              <a:t> 창출한다는 </a:t>
            </a:r>
            <a:r>
              <a:rPr lang="en-US" altLang="ko-KR" sz="1400" b="1" dirty="0">
                <a:latin typeface="+mn-ea"/>
                <a:ea typeface="+mn-ea"/>
              </a:rPr>
              <a:t>R&amp;D </a:t>
            </a:r>
            <a:r>
              <a:rPr lang="ko-KR" altLang="en-US" sz="1400" b="1" dirty="0">
                <a:latin typeface="+mn-ea"/>
                <a:ea typeface="+mn-ea"/>
              </a:rPr>
              <a:t>전략의 혁신을 통하여</a:t>
            </a:r>
            <a:endParaRPr lang="en-US" altLang="ko-KR" sz="1400" b="1" dirty="0">
              <a:latin typeface="+mn-ea"/>
              <a:ea typeface="+mn-ea"/>
            </a:endParaRPr>
          </a:p>
          <a:p>
            <a:r>
              <a:rPr lang="ko-KR" altLang="en-US" sz="1400" b="1" dirty="0">
                <a:latin typeface="+mn-ea"/>
                <a:ea typeface="+mn-ea"/>
              </a:rPr>
              <a:t>성과를 향상함</a:t>
            </a:r>
            <a:r>
              <a:rPr lang="en-US" altLang="ko-KR" sz="1400" b="1" dirty="0">
                <a:latin typeface="+mn-ea"/>
                <a:ea typeface="+mn-ea"/>
              </a:rPr>
              <a:t>.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11" name="폭발 2 10"/>
          <p:cNvSpPr/>
          <p:nvPr/>
        </p:nvSpPr>
        <p:spPr>
          <a:xfrm>
            <a:off x="4788024" y="2204864"/>
            <a:ext cx="1656184" cy="1296144"/>
          </a:xfrm>
          <a:prstGeom prst="irregularSeal2">
            <a:avLst/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</a:rPr>
              <a:t>전략의</a:t>
            </a:r>
            <a:endParaRPr lang="en-US" altLang="ko-KR" sz="12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혁신</a:t>
            </a:r>
          </a:p>
        </p:txBody>
      </p:sp>
      <p:sp>
        <p:nvSpPr>
          <p:cNvPr id="13" name="오른쪽 화살표 12"/>
          <p:cNvSpPr/>
          <p:nvPr/>
        </p:nvSpPr>
        <p:spPr>
          <a:xfrm>
            <a:off x="4355976" y="2708920"/>
            <a:ext cx="576064" cy="360040"/>
          </a:xfrm>
          <a:prstGeom prst="rightArrow">
            <a:avLst/>
          </a:prstGeom>
          <a:solidFill>
            <a:srgbClr val="4C0F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6516216" y="2132856"/>
            <a:ext cx="2160240" cy="648072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혁신제품의 </a:t>
            </a:r>
            <a:r>
              <a:rPr lang="en-US" altLang="ko-KR" sz="1100" b="1" dirty="0">
                <a:solidFill>
                  <a:schemeClr val="tx1"/>
                </a:solidFill>
              </a:rPr>
              <a:t>50% </a:t>
            </a:r>
            <a:r>
              <a:rPr lang="ko-KR" altLang="en-US" sz="1100" b="1" dirty="0">
                <a:solidFill>
                  <a:schemeClr val="tx1"/>
                </a:solidFill>
              </a:rPr>
              <a:t>목표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 - </a:t>
            </a:r>
            <a:r>
              <a:rPr lang="ko-KR" altLang="en-US" sz="1100" b="1" dirty="0">
                <a:solidFill>
                  <a:schemeClr val="tx1"/>
                </a:solidFill>
              </a:rPr>
              <a:t>외부 아이디어 기반 기술 개발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 C&amp;D(Connect &amp; Development)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516216" y="2996952"/>
            <a:ext cx="2160240" cy="648072"/>
          </a:xfrm>
          <a:prstGeom prst="rect">
            <a:avLst/>
          </a:prstGeom>
          <a:solidFill>
            <a:srgbClr val="FFF3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ko-KR" altLang="en-US" sz="1100" b="1" dirty="0">
                <a:solidFill>
                  <a:schemeClr val="tx1"/>
                </a:solidFill>
              </a:rPr>
              <a:t> 누구라도</a:t>
            </a:r>
            <a:r>
              <a:rPr lang="en-US" altLang="ko-KR" sz="1100" b="1" dirty="0">
                <a:solidFill>
                  <a:schemeClr val="tx1"/>
                </a:solidFill>
              </a:rPr>
              <a:t> P&amp;G</a:t>
            </a:r>
            <a:r>
              <a:rPr lang="ko-KR" altLang="en-US" sz="1100" b="1" dirty="0">
                <a:solidFill>
                  <a:schemeClr val="tx1"/>
                </a:solidFill>
              </a:rPr>
              <a:t>의 특허 이용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- </a:t>
            </a:r>
            <a:r>
              <a:rPr lang="ko-KR" altLang="en-US" sz="1100" b="1" dirty="0">
                <a:solidFill>
                  <a:schemeClr val="tx1"/>
                </a:solidFill>
              </a:rPr>
              <a:t>외부전문가와의 협력 강화</a:t>
            </a:r>
          </a:p>
        </p:txBody>
      </p:sp>
      <p:sp>
        <p:nvSpPr>
          <p:cNvPr id="17" name="오른쪽 화살표 16"/>
          <p:cNvSpPr/>
          <p:nvPr/>
        </p:nvSpPr>
        <p:spPr>
          <a:xfrm rot="5400000">
            <a:off x="7434318" y="2726922"/>
            <a:ext cx="252028" cy="360040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539552" y="4653136"/>
            <a:ext cx="1368152" cy="36004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bg1"/>
                </a:solidFill>
              </a:rPr>
              <a:t>Pringles</a:t>
            </a:r>
            <a:endParaRPr lang="ko-KR" altLang="en-US" sz="1200" b="1" dirty="0">
              <a:solidFill>
                <a:schemeClr val="bg1"/>
              </a:solidFill>
            </a:endParaRPr>
          </a:p>
        </p:txBody>
      </p:sp>
      <p:sp>
        <p:nvSpPr>
          <p:cNvPr id="19" name="모서리가 둥근 사각형 설명선 18"/>
          <p:cNvSpPr/>
          <p:nvPr/>
        </p:nvSpPr>
        <p:spPr>
          <a:xfrm>
            <a:off x="1043608" y="5229200"/>
            <a:ext cx="1296144" cy="720080"/>
          </a:xfrm>
          <a:prstGeom prst="wedgeRoundRectCallout">
            <a:avLst>
              <a:gd name="adj1" fmla="val -32318"/>
              <a:gd name="adj2" fmla="val -92541"/>
              <a:gd name="adj3" fmla="val 16667"/>
            </a:avLst>
          </a:prstGeom>
          <a:solidFill>
            <a:srgbClr val="FFFEC5"/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100" b="1" dirty="0" err="1">
                <a:solidFill>
                  <a:schemeClr val="tx1"/>
                </a:solidFill>
              </a:rPr>
              <a:t>감자칩에</a:t>
            </a:r>
            <a:r>
              <a:rPr lang="ko-KR" altLang="en-US" sz="1100" b="1" dirty="0">
                <a:solidFill>
                  <a:schemeClr val="tx1"/>
                </a:solidFill>
              </a:rPr>
              <a:t>  어떻게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이미지를  프린트</a:t>
            </a:r>
            <a:endParaRPr lang="en-US" altLang="ko-KR" sz="11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할 수 있는가 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0" name="오각형 19"/>
          <p:cNvSpPr/>
          <p:nvPr/>
        </p:nvSpPr>
        <p:spPr>
          <a:xfrm>
            <a:off x="2627784" y="4653136"/>
            <a:ext cx="2520280" cy="1224136"/>
          </a:xfrm>
          <a:prstGeom prst="homePlate">
            <a:avLst>
              <a:gd name="adj" fmla="val 30023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공정과정에서 고온</a:t>
            </a:r>
            <a:r>
              <a:rPr lang="en-US" altLang="ko-KR" sz="1100" b="1" dirty="0">
                <a:solidFill>
                  <a:schemeClr val="tx1"/>
                </a:solidFill>
              </a:rPr>
              <a:t>, </a:t>
            </a:r>
            <a:r>
              <a:rPr lang="ko-KR" altLang="en-US" sz="1100" b="1" dirty="0">
                <a:solidFill>
                  <a:schemeClr val="tx1"/>
                </a:solidFill>
              </a:rPr>
              <a:t>높은 습도</a:t>
            </a:r>
            <a:br>
              <a:rPr lang="en-US" altLang="ko-KR" sz="1100" b="1" dirty="0">
                <a:solidFill>
                  <a:schemeClr val="tx1"/>
                </a:solidFill>
              </a:rPr>
            </a:br>
            <a:r>
              <a:rPr lang="en-US" altLang="ko-KR" sz="1100" b="1" dirty="0">
                <a:solidFill>
                  <a:schemeClr val="tx1"/>
                </a:solidFill>
              </a:rPr>
              <a:t>  </a:t>
            </a:r>
            <a:r>
              <a:rPr lang="ko-KR" altLang="en-US" sz="1100" b="1" dirty="0">
                <a:solidFill>
                  <a:schemeClr val="tx1"/>
                </a:solidFill>
              </a:rPr>
              <a:t> 상태에서 프린트 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식용 잉크의 개발 </a:t>
            </a:r>
            <a:r>
              <a:rPr lang="en-US" altLang="ko-KR" sz="1100" b="1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solidFill>
                  <a:schemeClr val="tx1"/>
                </a:solidFill>
              </a:rPr>
              <a:t> </a:t>
            </a:r>
            <a:r>
              <a:rPr lang="ko-KR" altLang="en-US" sz="1100" b="1" dirty="0">
                <a:solidFill>
                  <a:schemeClr val="tx1"/>
                </a:solidFill>
              </a:rPr>
              <a:t>내부 개발에는 </a:t>
            </a:r>
            <a:r>
              <a:rPr lang="en-US" altLang="ko-KR" sz="1100" b="1" dirty="0">
                <a:solidFill>
                  <a:schemeClr val="tx1"/>
                </a:solidFill>
              </a:rPr>
              <a:t>2</a:t>
            </a:r>
            <a:r>
              <a:rPr lang="ko-KR" altLang="en-US" sz="1100" b="1" dirty="0">
                <a:solidFill>
                  <a:schemeClr val="tx1"/>
                </a:solidFill>
              </a:rPr>
              <a:t>년 소요</a:t>
            </a:r>
            <a:r>
              <a:rPr lang="en-US" altLang="ko-KR" sz="1100" b="1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22" name="타원 21"/>
          <p:cNvSpPr/>
          <p:nvPr/>
        </p:nvSpPr>
        <p:spPr>
          <a:xfrm>
            <a:off x="5220072" y="4653136"/>
            <a:ext cx="1224136" cy="12241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22225" cmpd="sng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72000" rIns="72000"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외부기술의</a:t>
            </a:r>
            <a:endParaRPr lang="en-US" altLang="ko-KR" sz="1400" b="1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1"/>
                </a:solidFill>
              </a:rPr>
              <a:t>탐색</a:t>
            </a:r>
            <a:endParaRPr lang="en-US" altLang="ko-KR" sz="1400" b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516216" y="4797152"/>
            <a:ext cx="23070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b="1" dirty="0">
                <a:latin typeface="맑은 고딕"/>
                <a:ea typeface="맑은 고딕"/>
              </a:rPr>
              <a:t> 이탈리아의 제과점 운영</a:t>
            </a:r>
            <a:br>
              <a:rPr lang="en-US" altLang="ko-KR" sz="1100" b="1" dirty="0">
                <a:latin typeface="맑은 고딕"/>
                <a:ea typeface="맑은 고딕"/>
              </a:rPr>
            </a:br>
            <a:r>
              <a:rPr lang="en-US" altLang="ko-KR" sz="1100" b="1" dirty="0">
                <a:latin typeface="맑은 고딕"/>
                <a:ea typeface="맑은 고딕"/>
              </a:rPr>
              <a:t>  </a:t>
            </a:r>
            <a:r>
              <a:rPr lang="ko-KR" altLang="en-US" sz="1100" b="1" dirty="0">
                <a:latin typeface="맑은 고딕"/>
                <a:ea typeface="맑은 고딕"/>
              </a:rPr>
              <a:t>대학교수</a:t>
            </a:r>
            <a:endParaRPr lang="en-US" altLang="ko-KR" sz="1100" b="1" dirty="0">
              <a:latin typeface="맑은 고딕"/>
              <a:ea typeface="맑은 고딕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latin typeface="맑은 고딕"/>
                <a:ea typeface="맑은 고딕"/>
              </a:rPr>
              <a:t> 1</a:t>
            </a:r>
            <a:r>
              <a:rPr lang="ko-KR" altLang="en-US" sz="1100" b="1" dirty="0">
                <a:latin typeface="맑은 고딕"/>
                <a:ea typeface="맑은 고딕"/>
              </a:rPr>
              <a:t>년 이내 사업화</a:t>
            </a:r>
            <a:endParaRPr lang="en-US" altLang="ko-KR" sz="1100" b="1" dirty="0">
              <a:latin typeface="맑은 고딕"/>
              <a:ea typeface="맑은 고딕"/>
            </a:endParaRP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latin typeface="맑은 고딕"/>
                <a:ea typeface="맑은 고딕"/>
              </a:rPr>
              <a:t> </a:t>
            </a:r>
            <a:r>
              <a:rPr lang="ko-KR" altLang="en-US" sz="1100" b="1" dirty="0" err="1">
                <a:latin typeface="맑은 고딕"/>
                <a:ea typeface="맑은 고딕"/>
              </a:rPr>
              <a:t>프링글스</a:t>
            </a:r>
            <a:r>
              <a:rPr lang="ko-KR" altLang="en-US" sz="1100" b="1" dirty="0">
                <a:latin typeface="맑은 고딕"/>
                <a:ea typeface="맑은 고딕"/>
              </a:rPr>
              <a:t> 매출은 </a:t>
            </a:r>
            <a:r>
              <a:rPr lang="en-US" altLang="ko-KR" sz="1100" b="1" dirty="0">
                <a:latin typeface="맑은 고딕"/>
                <a:ea typeface="맑은 고딕"/>
              </a:rPr>
              <a:t>2</a:t>
            </a:r>
            <a:r>
              <a:rPr lang="ko-KR" altLang="en-US" sz="1100" b="1" dirty="0">
                <a:latin typeface="맑은 고딕"/>
                <a:ea typeface="맑은 고딕"/>
              </a:rPr>
              <a:t>배 이상 향상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CC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b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3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C Standard 14">
    <a:dk1>
      <a:srgbClr val="3F3F3F"/>
    </a:dk1>
    <a:lt1>
      <a:srgbClr val="FFFFFF"/>
    </a:lt1>
    <a:dk2>
      <a:srgbClr val="86C100"/>
    </a:dk2>
    <a:lt2>
      <a:srgbClr val="336600"/>
    </a:lt2>
    <a:accent1>
      <a:srgbClr val="86C100"/>
    </a:accent1>
    <a:accent2>
      <a:srgbClr val="FF6400"/>
    </a:accent2>
    <a:accent3>
      <a:srgbClr val="FFFFFF"/>
    </a:accent3>
    <a:accent4>
      <a:srgbClr val="343434"/>
    </a:accent4>
    <a:accent5>
      <a:srgbClr val="C3DDAA"/>
    </a:accent5>
    <a:accent6>
      <a:srgbClr val="E75A00"/>
    </a:accent6>
    <a:hlink>
      <a:srgbClr val="FCC917"/>
    </a:hlink>
    <a:folHlink>
      <a:srgbClr val="00A2D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10918</TotalTime>
  <Words>532</Words>
  <Application>Microsoft Office PowerPoint</Application>
  <PresentationFormat>화면 슬라이드 쇼(4:3)</PresentationFormat>
  <Paragraphs>95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굴림</vt:lpstr>
      <vt:lpstr>맑은 고딕</vt:lpstr>
      <vt:lpstr>Arial</vt:lpstr>
      <vt:lpstr>Calibri</vt:lpstr>
      <vt:lpstr>Cambria</vt:lpstr>
      <vt:lpstr>기본 디자인</vt:lpstr>
      <vt:lpstr>3_디자인 사용자 지정</vt:lpstr>
      <vt:lpstr>Open R&amp;D &amp; Global R&amp;D</vt:lpstr>
      <vt:lpstr>Open R&amp;D 와 FFE, 사업성과 ?</vt:lpstr>
      <vt:lpstr>기술중개 사이트</vt:lpstr>
      <vt:lpstr>P&amp;G의 Open R&amp;D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신사업신제품 발굴 방향 : Check-Sheet</dc:title>
  <dc:creator>이동기</dc:creator>
  <cp:lastModifiedBy>김 창범</cp:lastModifiedBy>
  <cp:revision>433</cp:revision>
  <dcterms:created xsi:type="dcterms:W3CDTF">2019-06-15T05:31:40Z</dcterms:created>
  <dcterms:modified xsi:type="dcterms:W3CDTF">2022-11-21T05:24:29Z</dcterms:modified>
</cp:coreProperties>
</file>