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1" r:id="rId1"/>
    <p:sldMasterId id="2147483660" r:id="rId2"/>
  </p:sldMasterIdLst>
  <p:notesMasterIdLst>
    <p:notesMasterId r:id="rId15"/>
  </p:notesMasterIdLst>
  <p:handoutMasterIdLst>
    <p:handoutMasterId r:id="rId16"/>
  </p:handoutMasterIdLst>
  <p:sldIdLst>
    <p:sldId id="928" r:id="rId3"/>
    <p:sldId id="270" r:id="rId4"/>
    <p:sldId id="272" r:id="rId5"/>
    <p:sldId id="273" r:id="rId6"/>
    <p:sldId id="277" r:id="rId7"/>
    <p:sldId id="268" r:id="rId8"/>
    <p:sldId id="259" r:id="rId9"/>
    <p:sldId id="278" r:id="rId10"/>
    <p:sldId id="279" r:id="rId11"/>
    <p:sldId id="925" r:id="rId12"/>
    <p:sldId id="926" r:id="rId13"/>
    <p:sldId id="927" r:id="rId14"/>
  </p:sldIdLst>
  <p:sldSz cx="10696575" cy="7562850"/>
  <p:notesSz cx="6858000" cy="9144000"/>
  <p:defaultTextStyle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8EE"/>
    <a:srgbClr val="C39BE1"/>
    <a:srgbClr val="154DFF"/>
    <a:srgbClr val="0033CC"/>
    <a:srgbClr val="D8D6D6"/>
    <a:srgbClr val="F4B183"/>
    <a:srgbClr val="D4E5F4"/>
    <a:srgbClr val="EDD9C5"/>
    <a:srgbClr val="7F7F7F"/>
    <a:srgbClr val="E6C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16" autoAdjust="0"/>
  </p:normalViewPr>
  <p:slideViewPr>
    <p:cSldViewPr snapToGrid="0">
      <p:cViewPr varScale="1">
        <p:scale>
          <a:sx n="97" d="100"/>
          <a:sy n="97" d="100"/>
        </p:scale>
        <p:origin x="14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6"/>
    </p:cViewPr>
  </p:sorterViewPr>
  <p:notesViewPr>
    <p:cSldViewPr snapToGrid="0">
      <p:cViewPr varScale="1">
        <p:scale>
          <a:sx n="66" d="100"/>
          <a:sy n="66" d="100"/>
        </p:scale>
        <p:origin x="2853" y="6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F3F40F6C-9542-E625-5307-E37E39A274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632C10-D033-D258-4DAD-981EC7D2E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B04A4-1DFA-46A2-98B8-85E583419848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E65357-4B18-EF05-9D62-EE17F91C57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E17560-EE80-DA12-8EB2-8A9907737A1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EE173-D087-4B62-954F-A5074F9C49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3465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2-27T00:54:10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4 13323 0 0,'-17'-1'-466'0'0,"7"-1"-460"0"0,1 2 0 0 0,-14-1 0 0 0,23 2 720 0 0,1-1 0 0 0,-1 1 0 0 0,1-1 0 0 0,-1 1 0 0 0,0-1 0 0 0,1 1-1 0 0,-1-1 1 0 0,0 1 0 0 0,1-1 0 0 0,-1 1 0 0 0,0-1 0 0 0,0 1 0 0 0,1-1-1 0 0,-1 1 1 0 0,0 0 0 0 0,0-1 0 0 0,0 1 0 0 0,0-1 0 0 0,0 1 0 0 0,0 0-1 0 0,1 6-2010 0 0,2-1 1295 0 0,-2 4-1681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632A83-1378-44FD-BA7E-011E3363DB3D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AFBCA-FEE1-4BFC-8B03-1EA4B3924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4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AFBCA-FEE1-4BFC-8B03-1EA4B392442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9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1411D-73C1-8952-4E43-06378C25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E485A7-B430-0956-A0E2-B1E17D5F8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B301-7C54-437F-87E3-5E081BB86975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1BCEF7-30BF-3948-DF7A-0733599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A6CCCD-1CB4-BA85-5183-A1EE5CEB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BAB7-BAB2-49BB-A88F-5CEF24E3D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162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E1333C9-AA74-FF18-D7C2-CCA91C64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8B301-7C54-437F-87E3-5E081BB86975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D3AFDF-40C3-BD6C-C3D6-9FD62B128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1AAA6C-5639-6C25-0BC6-90B6361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5BAB7-BAB2-49BB-A88F-5CEF24E3D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68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583D-6381-6662-8E70-ED4C9C2D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22" y="189725"/>
            <a:ext cx="3018775" cy="369332"/>
          </a:xfrm>
        </p:spPr>
        <p:txBody>
          <a:bodyPr wrap="none">
            <a:spAutoFit/>
          </a:bodyPr>
          <a:lstStyle>
            <a:lvl1pPr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FD0154-F1F0-AE42-C0AD-9698E7254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F214B-4118-67A5-80BB-77515885D0A0}"/>
              </a:ext>
            </a:extLst>
          </p:cNvPr>
          <p:cNvSpPr/>
          <p:nvPr userDrawn="1"/>
        </p:nvSpPr>
        <p:spPr>
          <a:xfrm>
            <a:off x="0" y="733646"/>
            <a:ext cx="1069657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1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D583D-6381-6662-8E70-ED4C9C2D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064" y="263336"/>
            <a:ext cx="2738250" cy="341632"/>
          </a:xfrm>
        </p:spPr>
        <p:txBody>
          <a:bodyPr wrap="none">
            <a:spAutoFit/>
          </a:bodyPr>
          <a:lstStyle>
            <a:lvl1pPr algn="r">
              <a:defRPr sz="1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DFD0154-F1F0-AE42-C0AD-9698E7254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5A9487-5A3A-489E-B4E8-105FC6642F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CF214B-4118-67A5-80BB-77515885D0A0}"/>
              </a:ext>
            </a:extLst>
          </p:cNvPr>
          <p:cNvSpPr/>
          <p:nvPr userDrawn="1"/>
        </p:nvSpPr>
        <p:spPr>
          <a:xfrm>
            <a:off x="0" y="733646"/>
            <a:ext cx="1069657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71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3" y="194552"/>
            <a:ext cx="3155841" cy="4412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defRPr sz="216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330773" y="7195496"/>
            <a:ext cx="365805" cy="258532"/>
          </a:xfrm>
        </p:spPr>
        <p:txBody>
          <a:bodyPr wrap="none">
            <a:spAutoFit/>
          </a:bodyPr>
          <a:lstStyle>
            <a:lvl1pPr>
              <a:defRPr/>
            </a:lvl1pPr>
          </a:lstStyle>
          <a:p>
            <a:fld id="{EEB61DCB-C6AA-4A6A-A729-0AB85C77D6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709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01770" y="219410"/>
            <a:ext cx="2853665" cy="391517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r">
              <a:defRPr sz="1944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330773" y="7195496"/>
            <a:ext cx="365805" cy="258532"/>
          </a:xfrm>
        </p:spPr>
        <p:txBody>
          <a:bodyPr wrap="none">
            <a:spAutoFit/>
          </a:bodyPr>
          <a:lstStyle>
            <a:lvl1pPr>
              <a:defRPr/>
            </a:lvl1pPr>
          </a:lstStyle>
          <a:p>
            <a:fld id="{EEB61DCB-C6AA-4A6A-A729-0AB85C77D69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354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E1B2E3-E679-B168-1D94-3F46430CC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65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F9CF5-06AD-B13A-0E80-65552E8E71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013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8B301-7C54-437F-87E3-5E081BB86975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138DFC-4D49-E468-F741-3F5DEC34F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3300" y="7010400"/>
            <a:ext cx="3609975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34D4D1-9783-7C78-C285-3A7D7A951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4913" y="7010400"/>
            <a:ext cx="24066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5BAB7-BAB2-49BB-A88F-5CEF24E3D9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70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0" r:id="rId3"/>
    <p:sldLayoutId id="2147483659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30772" y="7195496"/>
            <a:ext cx="365805" cy="25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108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CA80CFF-7A51-46C2-934E-FA081299C63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7" name="Picture 14" descr="BD15156_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40530"/>
            <a:ext cx="10696575" cy="154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15" descr="BD15156_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7046406"/>
            <a:ext cx="10696575" cy="8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2" y="7197652"/>
            <a:ext cx="1010812" cy="284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736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75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751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751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751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751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93685" algn="ctr" rtl="0" fontAlgn="base" latinLnBrk="1">
        <a:spcBef>
          <a:spcPct val="0"/>
        </a:spcBef>
        <a:spcAft>
          <a:spcPct val="0"/>
        </a:spcAft>
        <a:defRPr kumimoji="1" sz="4751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87369" algn="ctr" rtl="0" fontAlgn="base" latinLnBrk="1">
        <a:spcBef>
          <a:spcPct val="0"/>
        </a:spcBef>
        <a:spcAft>
          <a:spcPct val="0"/>
        </a:spcAft>
        <a:defRPr kumimoji="1" sz="4751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481054" algn="ctr" rtl="0" fontAlgn="base" latinLnBrk="1">
        <a:spcBef>
          <a:spcPct val="0"/>
        </a:spcBef>
        <a:spcAft>
          <a:spcPct val="0"/>
        </a:spcAft>
        <a:defRPr kumimoji="1" sz="4751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974738" algn="ctr" rtl="0" fontAlgn="base" latinLnBrk="1">
        <a:spcBef>
          <a:spcPct val="0"/>
        </a:spcBef>
        <a:spcAft>
          <a:spcPct val="0"/>
        </a:spcAft>
        <a:defRPr kumimoji="1" sz="4751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70263" indent="-37026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455">
          <a:solidFill>
            <a:schemeClr val="tx1"/>
          </a:solidFill>
          <a:latin typeface="+mn-lt"/>
          <a:ea typeface="+mn-ea"/>
          <a:cs typeface="+mn-cs"/>
        </a:defRPr>
      </a:lvl1pPr>
      <a:lvl2pPr marL="802237" indent="-30855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023">
          <a:solidFill>
            <a:schemeClr val="tx1"/>
          </a:solidFill>
          <a:latin typeface="+mn-lt"/>
          <a:ea typeface="+mn-ea"/>
        </a:defRPr>
      </a:lvl2pPr>
      <a:lvl3pPr marL="1234211" indent="-246842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92">
          <a:solidFill>
            <a:schemeClr val="tx1"/>
          </a:solidFill>
          <a:latin typeface="+mn-lt"/>
          <a:ea typeface="+mn-ea"/>
        </a:defRPr>
      </a:lvl3pPr>
      <a:lvl4pPr marL="1727896" indent="-24684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60">
          <a:solidFill>
            <a:schemeClr val="tx1"/>
          </a:solidFill>
          <a:latin typeface="+mn-lt"/>
          <a:ea typeface="+mn-ea"/>
        </a:defRPr>
      </a:lvl4pPr>
      <a:lvl5pPr marL="2221581" indent="-246842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60">
          <a:solidFill>
            <a:schemeClr val="tx1"/>
          </a:solidFill>
          <a:latin typeface="+mn-lt"/>
          <a:ea typeface="+mn-ea"/>
        </a:defRPr>
      </a:lvl5pPr>
      <a:lvl6pPr marL="2715265" indent="-246842" algn="l" rtl="0" fontAlgn="base" latinLnBrk="1">
        <a:spcBef>
          <a:spcPct val="20000"/>
        </a:spcBef>
        <a:spcAft>
          <a:spcPct val="0"/>
        </a:spcAft>
        <a:buChar char="»"/>
        <a:defRPr kumimoji="1" sz="2160">
          <a:solidFill>
            <a:schemeClr val="tx1"/>
          </a:solidFill>
          <a:latin typeface="+mn-lt"/>
          <a:ea typeface="+mn-ea"/>
        </a:defRPr>
      </a:lvl6pPr>
      <a:lvl7pPr marL="3208950" indent="-246842" algn="l" rtl="0" fontAlgn="base" latinLnBrk="1">
        <a:spcBef>
          <a:spcPct val="20000"/>
        </a:spcBef>
        <a:spcAft>
          <a:spcPct val="0"/>
        </a:spcAft>
        <a:buChar char="»"/>
        <a:defRPr kumimoji="1" sz="2160">
          <a:solidFill>
            <a:schemeClr val="tx1"/>
          </a:solidFill>
          <a:latin typeface="+mn-lt"/>
          <a:ea typeface="+mn-ea"/>
        </a:defRPr>
      </a:lvl7pPr>
      <a:lvl8pPr marL="3702634" indent="-246842" algn="l" rtl="0" fontAlgn="base" latinLnBrk="1">
        <a:spcBef>
          <a:spcPct val="20000"/>
        </a:spcBef>
        <a:spcAft>
          <a:spcPct val="0"/>
        </a:spcAft>
        <a:buChar char="»"/>
        <a:defRPr kumimoji="1" sz="2160">
          <a:solidFill>
            <a:schemeClr val="tx1"/>
          </a:solidFill>
          <a:latin typeface="+mn-lt"/>
          <a:ea typeface="+mn-ea"/>
        </a:defRPr>
      </a:lvl8pPr>
      <a:lvl9pPr marL="4196319" indent="-246842" algn="l" rtl="0" fontAlgn="base" latinLnBrk="1">
        <a:spcBef>
          <a:spcPct val="20000"/>
        </a:spcBef>
        <a:spcAft>
          <a:spcPct val="0"/>
        </a:spcAft>
        <a:buChar char="»"/>
        <a:defRPr kumimoji="1" sz="216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8736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1pPr>
      <a:lvl2pPr marL="493685" algn="l" defTabSz="98736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87369" algn="l" defTabSz="98736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3pPr>
      <a:lvl4pPr marL="1481054" algn="l" defTabSz="98736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4pPr>
      <a:lvl5pPr marL="1974738" algn="l" defTabSz="98736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5pPr>
      <a:lvl6pPr marL="2468423" algn="l" defTabSz="98736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6pPr>
      <a:lvl7pPr marL="2962107" algn="l" defTabSz="98736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7pPr>
      <a:lvl8pPr marL="3455792" algn="l" defTabSz="98736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8pPr>
      <a:lvl9pPr marL="3949476" algn="l" defTabSz="987369" rtl="0" eaLnBrk="1" latinLnBrk="1" hangingPunct="1">
        <a:defRPr sz="19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DFA5B23-A944-6C7E-6DC2-1B7E0DD5103B}"/>
              </a:ext>
            </a:extLst>
          </p:cNvPr>
          <p:cNvSpPr/>
          <p:nvPr/>
        </p:nvSpPr>
        <p:spPr>
          <a:xfrm>
            <a:off x="1573769" y="1946988"/>
            <a:ext cx="7576457" cy="15613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B55B0B-C647-5D07-EB00-6A3615541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083" y="2285715"/>
            <a:ext cx="5915850" cy="867930"/>
          </a:xfrm>
        </p:spPr>
        <p:txBody>
          <a:bodyPr wrap="none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0070C0"/>
                </a:solidFill>
              </a:rPr>
              <a:t>MOT </a:t>
            </a:r>
            <a:r>
              <a:rPr lang="ko-KR" altLang="en-US" sz="2800" b="1" dirty="0">
                <a:solidFill>
                  <a:srgbClr val="0070C0"/>
                </a:solidFill>
              </a:rPr>
              <a:t>역량강화 체계 구축</a:t>
            </a:r>
            <a:r>
              <a:rPr lang="en-US" altLang="ko-KR" sz="2800" b="1" dirty="0">
                <a:solidFill>
                  <a:srgbClr val="0070C0"/>
                </a:solidFill>
              </a:rPr>
              <a:t>(Concept)</a:t>
            </a:r>
            <a:br>
              <a:rPr lang="en-US" altLang="ko-KR" sz="2800" b="1" dirty="0">
                <a:solidFill>
                  <a:srgbClr val="0070C0"/>
                </a:solidFill>
              </a:rPr>
            </a:br>
            <a:r>
              <a:rPr lang="en-US" altLang="ko-KR" sz="2800" b="1" dirty="0">
                <a:solidFill>
                  <a:srgbClr val="0070C0"/>
                </a:solidFill>
              </a:rPr>
              <a:t>[MOT Campus]</a:t>
            </a:r>
            <a:endParaRPr lang="ko-KR" alt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D7D7F-5A10-B69F-1CCF-E5A7BFA05AE9}"/>
              </a:ext>
            </a:extLst>
          </p:cNvPr>
          <p:cNvSpPr txBox="1"/>
          <p:nvPr/>
        </p:nvSpPr>
        <p:spPr>
          <a:xfrm>
            <a:off x="5059088" y="4808374"/>
            <a:ext cx="976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+mn-ea"/>
                <a:ea typeface="+mn-ea"/>
              </a:rPr>
              <a:t>2024.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0634C-5411-084F-6047-D5AD6F68061D}"/>
              </a:ext>
            </a:extLst>
          </p:cNvPr>
          <p:cNvSpPr txBox="1"/>
          <p:nvPr/>
        </p:nvSpPr>
        <p:spPr>
          <a:xfrm>
            <a:off x="3868477" y="5822301"/>
            <a:ext cx="33522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>
                <a:latin typeface="+mn-ea"/>
                <a:ea typeface="+mn-ea"/>
              </a:rPr>
              <a:t>ER&amp;S</a:t>
            </a:r>
          </a:p>
          <a:p>
            <a:pPr algn="ctr"/>
            <a:r>
              <a:rPr lang="en-US" altLang="ko-KR" sz="2800" b="1" dirty="0">
                <a:latin typeface="+mn-ea"/>
                <a:ea typeface="+mn-ea"/>
              </a:rPr>
              <a:t>SBP</a:t>
            </a:r>
            <a:r>
              <a:rPr lang="ko-KR" altLang="en-US" sz="2800" b="1" dirty="0">
                <a:latin typeface="+mn-ea"/>
                <a:ea typeface="+mn-ea"/>
              </a:rPr>
              <a:t>전략경영연구소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4E963B-D480-1392-FC35-78EE50C48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423464"/>
              </p:ext>
            </p:extLst>
          </p:nvPr>
        </p:nvGraphicFramePr>
        <p:xfrm>
          <a:off x="9193763" y="657959"/>
          <a:ext cx="833502" cy="250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502">
                  <a:extLst>
                    <a:ext uri="{9D8B030D-6E8A-4147-A177-3AD203B41FA5}">
                      <a16:colId xmlns:a16="http://schemas.microsoft.com/office/drawing/2014/main" val="3826842923"/>
                    </a:ext>
                  </a:extLst>
                </a:gridCol>
              </a:tblGrid>
              <a:tr h="250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>
                          <a:solidFill>
                            <a:schemeClr val="tx1"/>
                          </a:solidFill>
                        </a:rPr>
                        <a:t>논의용 </a:t>
                      </a:r>
                      <a:r>
                        <a:rPr lang="en-US" altLang="ko-KR" sz="1050" dirty="0">
                          <a:solidFill>
                            <a:schemeClr val="tx1"/>
                          </a:solidFill>
                        </a:rPr>
                        <a:t>V1.0</a:t>
                      </a:r>
                      <a:endParaRPr lang="ko-KR" alt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256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1318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610" y="138687"/>
            <a:ext cx="3505704" cy="590931"/>
          </a:xfrm>
        </p:spPr>
        <p:txBody>
          <a:bodyPr/>
          <a:lstStyle/>
          <a:p>
            <a:r>
              <a:rPr lang="en-US" altLang="ko-KR" b="1" dirty="0"/>
              <a:t>3. MOT</a:t>
            </a:r>
            <a:r>
              <a:rPr lang="ko-KR" altLang="en-US" b="1" dirty="0"/>
              <a:t> </a:t>
            </a:r>
            <a:r>
              <a:rPr lang="en-US" altLang="ko-KR" dirty="0"/>
              <a:t>L</a:t>
            </a:r>
            <a:r>
              <a:rPr lang="en-US" altLang="ko-KR" b="1" dirty="0"/>
              <a:t>ifetime</a:t>
            </a:r>
            <a:r>
              <a:rPr lang="ko-KR" altLang="en-US" b="1" dirty="0"/>
              <a:t> </a:t>
            </a:r>
            <a:r>
              <a:rPr lang="ko-KR" altLang="en-US" dirty="0"/>
              <a:t>역량강화 체계</a:t>
            </a:r>
            <a:br>
              <a:rPr lang="en-US" altLang="ko-KR" dirty="0"/>
            </a:br>
            <a:r>
              <a:rPr lang="en-US" altLang="ko-KR" dirty="0"/>
              <a:t>/ </a:t>
            </a:r>
            <a:r>
              <a:rPr lang="ko-KR" altLang="en-US" dirty="0"/>
              <a:t>④ </a:t>
            </a:r>
            <a:r>
              <a:rPr lang="en-US" altLang="ko-KR" dirty="0"/>
              <a:t>MOT </a:t>
            </a:r>
            <a:r>
              <a:rPr lang="ko-KR" altLang="en-US" dirty="0"/>
              <a:t>상시교육체계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197223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/>
              <a:t>기술경영</a:t>
            </a:r>
            <a:r>
              <a:rPr lang="en-US" altLang="ko-KR" sz="2000" b="1" dirty="0"/>
              <a:t>(MOT) </a:t>
            </a:r>
            <a:r>
              <a:rPr lang="ko-KR" altLang="en-US" sz="2000" b="1" dirty="0"/>
              <a:t>역량 강화 체계 구축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EA6DC88-C7BF-6954-B8C8-2673D04A5E0F}"/>
              </a:ext>
            </a:extLst>
          </p:cNvPr>
          <p:cNvSpPr/>
          <p:nvPr/>
        </p:nvSpPr>
        <p:spPr>
          <a:xfrm>
            <a:off x="449735" y="2169145"/>
            <a:ext cx="4198759" cy="44320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l" defTabSz="987369" rtl="0" fontAlgn="base" latinLnBrk="1">
              <a:spcBef>
                <a:spcPts val="432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98%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이상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체계적 교육이나 역량확보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 경험이 없는 담당자에 의하여 기술경영의 역할을 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188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요구받고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있음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-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간단한 방법론이나 기술경영 개념의 교육으로 상당부분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 가능한 요구가 많음</a:t>
            </a:r>
            <a:endParaRPr kumimoji="1" lang="en-US" altLang="ko-KR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defTabSz="987369" rtl="0" fontAlgn="base" latinLnBrk="1">
              <a:spcBef>
                <a:spcPts val="432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규모가 작거나 역사가 짧은 기업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중소기업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일수록 사업계획서의 작성 등에 많은 애로를 겪고 있음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주로 선임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과장급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정도의 인력에 업무 부과</a:t>
            </a:r>
            <a:endParaRPr kumimoji="1" lang="en-US" altLang="ko-KR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defTabSz="987369" rtl="0" fontAlgn="base" latinLnBrk="1">
              <a:spcBef>
                <a:spcPts val="432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사업계획서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작성에 많은 방법론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지식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경험이 요구됨에도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불구하고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중간관리자 이하의 직원에 대해 </a:t>
            </a:r>
            <a:r>
              <a:rPr kumimoji="1" lang="ko-KR" altLang="en-US" sz="1188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단기간내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수립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기대하고 있음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중소벤처기업부 등 정부기관에서 중소기업에 대한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사업에 대한 대응 어려움</a:t>
            </a:r>
            <a:endParaRPr kumimoji="1" lang="en-US" altLang="ko-KR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defTabSz="987369" rtl="0" fontAlgn="base" latinLnBrk="1">
              <a:spcBef>
                <a:spcPts val="432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시대적 유행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(ex. Industry 4.0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따른 내부 체계 혁신</a:t>
            </a:r>
            <a:b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방법론 연계에 대한 이해 부족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경영의 유행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Management Fashion Theory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경영이론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Issue -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시대적 요구에 대한 대응과 실행</a:t>
            </a:r>
            <a:b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역량 미확보 </a:t>
            </a:r>
            <a:endParaRPr kumimoji="1" lang="en-US" altLang="ko-KR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 defTabSz="987369" rtl="0" fontAlgn="base" latinLnBrk="1">
              <a:spcBef>
                <a:spcPts val="432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중견기업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대기업 등을 중심으로 내부역량분석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환경예측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(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BPTRM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포괄적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통합적 계획 수립 등을 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고민하고 있음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2CA658D-8E89-08F5-7E73-48468C51A5D5}"/>
              </a:ext>
            </a:extLst>
          </p:cNvPr>
          <p:cNvSpPr txBox="1"/>
          <p:nvPr/>
        </p:nvSpPr>
        <p:spPr>
          <a:xfrm>
            <a:off x="60961" y="880018"/>
            <a:ext cx="10564752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Digital 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전환 및 경영에서 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AI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기술의 활용 등 기업의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중장기 목표 달성을 위한 다양한 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Needs 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새로운 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Offering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기반</a:t>
            </a:r>
            <a:endParaRPr kumimoji="1" lang="en-US" altLang="ko-KR" sz="1512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하는 </a:t>
            </a:r>
            <a:r>
              <a:rPr kumimoji="1" lang="ko-KR" altLang="en-US" sz="1512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신사업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신제품 대응에 따른 내부역량 강화를 위한 포괄적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통합적 교육과정의 개발 및 실행이 요구됨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41" name="오각형 54">
            <a:extLst>
              <a:ext uri="{FF2B5EF4-FFF2-40B4-BE49-F238E27FC236}">
                <a16:creationId xmlns:a16="http://schemas.microsoft.com/office/drawing/2014/main" id="{9FF19BAA-F78D-72E8-B80F-0823F0EB3044}"/>
              </a:ext>
            </a:extLst>
          </p:cNvPr>
          <p:cNvSpPr/>
          <p:nvPr/>
        </p:nvSpPr>
        <p:spPr>
          <a:xfrm>
            <a:off x="5626012" y="2148574"/>
            <a:ext cx="1584493" cy="466529"/>
          </a:xfrm>
          <a:prstGeom prst="homePlate">
            <a:avLst/>
          </a:prstGeom>
          <a:solidFill>
            <a:srgbClr val="9696E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6" b="1" kern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Strategy</a:t>
            </a:r>
            <a:endParaRPr kumimoji="1" lang="ko-KR" altLang="en-US" sz="1296" b="1" kern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갈매기형 수장 56">
            <a:extLst>
              <a:ext uri="{FF2B5EF4-FFF2-40B4-BE49-F238E27FC236}">
                <a16:creationId xmlns:a16="http://schemas.microsoft.com/office/drawing/2014/main" id="{99FB8FF2-7C55-B23D-05D6-475A5EC7C31D}"/>
              </a:ext>
            </a:extLst>
          </p:cNvPr>
          <p:cNvSpPr/>
          <p:nvPr/>
        </p:nvSpPr>
        <p:spPr>
          <a:xfrm>
            <a:off x="7126040" y="2148574"/>
            <a:ext cx="1584493" cy="466529"/>
          </a:xfrm>
          <a:prstGeom prst="chevron">
            <a:avLst/>
          </a:prstGeom>
          <a:solidFill>
            <a:srgbClr val="5B5BD7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6" b="1" kern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6" b="1" kern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Management</a:t>
            </a:r>
            <a:endParaRPr kumimoji="1" lang="ko-KR" altLang="en-US" sz="1296" b="1" kern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갈매기형 수장 57">
            <a:extLst>
              <a:ext uri="{FF2B5EF4-FFF2-40B4-BE49-F238E27FC236}">
                <a16:creationId xmlns:a16="http://schemas.microsoft.com/office/drawing/2014/main" id="{2C451F8A-4887-0196-E0CE-DB7803E2ACC8}"/>
              </a:ext>
            </a:extLst>
          </p:cNvPr>
          <p:cNvSpPr/>
          <p:nvPr/>
        </p:nvSpPr>
        <p:spPr>
          <a:xfrm>
            <a:off x="8619305" y="2148574"/>
            <a:ext cx="1584493" cy="466529"/>
          </a:xfrm>
          <a:prstGeom prst="chevron">
            <a:avLst/>
          </a:prstGeom>
          <a:solidFill>
            <a:schemeClr val="accent6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6" b="1" kern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MOT</a:t>
            </a:r>
            <a:endParaRPr kumimoji="1" lang="ko-KR" altLang="en-US" sz="1296" b="1" kern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D3E39E5-59CA-2529-FAE1-2EB368A8C0B3}"/>
              </a:ext>
            </a:extLst>
          </p:cNvPr>
          <p:cNvSpPr/>
          <p:nvPr/>
        </p:nvSpPr>
        <p:spPr>
          <a:xfrm>
            <a:off x="5626013" y="5407041"/>
            <a:ext cx="1457534" cy="388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조기</a:t>
            </a:r>
            <a:endParaRPr kumimoji="1" lang="en-US" altLang="ko-KR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가시화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56F5F26-5CE7-E689-55AE-6C3419E82A05}"/>
              </a:ext>
            </a:extLst>
          </p:cNvPr>
          <p:cNvSpPr/>
          <p:nvPr/>
        </p:nvSpPr>
        <p:spPr>
          <a:xfrm>
            <a:off x="7143109" y="2649698"/>
            <a:ext cx="1457534" cy="388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-Project </a:t>
            </a: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 관리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4B9EAE7-FF9C-DEF6-8463-F995ADA1A6EB}"/>
              </a:ext>
            </a:extLst>
          </p:cNvPr>
          <p:cNvSpPr/>
          <p:nvPr/>
        </p:nvSpPr>
        <p:spPr>
          <a:xfrm>
            <a:off x="7172414" y="3974745"/>
            <a:ext cx="1457534" cy="388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</a:t>
            </a:r>
            <a:endParaRPr kumimoji="1" lang="en-US" altLang="ko-KR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Data-driven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726B90C-12B1-3D06-8FE6-84ADE8A50794}"/>
              </a:ext>
            </a:extLst>
          </p:cNvPr>
          <p:cNvSpPr/>
          <p:nvPr/>
        </p:nvSpPr>
        <p:spPr>
          <a:xfrm>
            <a:off x="7143109" y="5398153"/>
            <a:ext cx="1457534" cy="388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Collaboration </a:t>
            </a: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Network, Soft Skill</a:t>
            </a:r>
            <a:endParaRPr kumimoji="1" lang="ko-KR" altLang="en-US" sz="1134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49CF007-2C6A-E013-9772-FA66867D2094}"/>
              </a:ext>
            </a:extLst>
          </p:cNvPr>
          <p:cNvSpPr/>
          <p:nvPr/>
        </p:nvSpPr>
        <p:spPr>
          <a:xfrm>
            <a:off x="8649096" y="2649698"/>
            <a:ext cx="1457534" cy="388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상시적 변화 관리와</a:t>
            </a:r>
            <a:endParaRPr kumimoji="1" lang="en-US" altLang="ko-KR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Innovation</a:t>
            </a:r>
            <a:endParaRPr kumimoji="1" lang="ko-KR" altLang="en-US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76BB432-DA27-0B8D-4A8C-2E9BF4E16C9B}"/>
              </a:ext>
            </a:extLst>
          </p:cNvPr>
          <p:cNvSpPr/>
          <p:nvPr/>
        </p:nvSpPr>
        <p:spPr>
          <a:xfrm>
            <a:off x="8679951" y="3961165"/>
            <a:ext cx="1457534" cy="388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전략적 기술관리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A01F3D-246D-FC61-082E-A239DB66B65E}"/>
              </a:ext>
            </a:extLst>
          </p:cNvPr>
          <p:cNvSpPr/>
          <p:nvPr/>
        </p:nvSpPr>
        <p:spPr>
          <a:xfrm>
            <a:off x="8649096" y="5407683"/>
            <a:ext cx="1457534" cy="388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성과와 책임의 </a:t>
            </a:r>
            <a:endParaRPr kumimoji="1" lang="en-US" altLang="ko-KR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명확화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1D4841E-32A3-37AA-8545-459AB2345367}"/>
              </a:ext>
            </a:extLst>
          </p:cNvPr>
          <p:cNvSpPr/>
          <p:nvPr/>
        </p:nvSpPr>
        <p:spPr>
          <a:xfrm>
            <a:off x="5626013" y="2658751"/>
            <a:ext cx="1457534" cy="388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비전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 연계</a:t>
            </a:r>
            <a:endParaRPr kumimoji="1" lang="en-US" altLang="ko-KR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BPRM*</a:t>
            </a:r>
            <a:endParaRPr kumimoji="1" lang="ko-KR" altLang="en-US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4AF82AE-6A30-21E3-EA62-F6F6C740388F}"/>
              </a:ext>
            </a:extLst>
          </p:cNvPr>
          <p:cNvSpPr/>
          <p:nvPr/>
        </p:nvSpPr>
        <p:spPr>
          <a:xfrm>
            <a:off x="5626013" y="3974745"/>
            <a:ext cx="1457534" cy="38877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Portfolio </a:t>
            </a: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9B6D67-D3BB-23D8-9D9E-E12134E27159}"/>
              </a:ext>
            </a:extLst>
          </p:cNvPr>
          <p:cNvSpPr txBox="1"/>
          <p:nvPr/>
        </p:nvSpPr>
        <p:spPr>
          <a:xfrm>
            <a:off x="7171361" y="3088666"/>
            <a:ext cx="1342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R&amp;D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사업전략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연계 강화에 대한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지속적 요구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전략적 목적 및 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목표 구체화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E7373E-CE52-7755-D773-E1AA555B31BA}"/>
              </a:ext>
            </a:extLst>
          </p:cNvPr>
          <p:cNvSpPr txBox="1"/>
          <p:nvPr/>
        </p:nvSpPr>
        <p:spPr>
          <a:xfrm>
            <a:off x="8613988" y="3081632"/>
            <a:ext cx="1527982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성장과 발전을 위한 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가치 </a:t>
            </a:r>
            <a:r>
              <a:rPr kumimoji="1" lang="ko-KR" altLang="en-US" sz="1080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창출형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‘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혁신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’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Business Model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지적재산권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6F51AB4-41B6-AAD6-2F2F-17B2DE193465}"/>
              </a:ext>
            </a:extLst>
          </p:cNvPr>
          <p:cNvSpPr txBox="1"/>
          <p:nvPr/>
        </p:nvSpPr>
        <p:spPr>
          <a:xfrm>
            <a:off x="5616265" y="3088666"/>
            <a:ext cx="154721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신사업과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신제품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발굴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개발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BRM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PRM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구체화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14ADEFE-5C5D-7FF6-F2F8-133577EB4BE7}"/>
              </a:ext>
            </a:extLst>
          </p:cNvPr>
          <p:cNvSpPr/>
          <p:nvPr/>
        </p:nvSpPr>
        <p:spPr>
          <a:xfrm>
            <a:off x="5503797" y="6534127"/>
            <a:ext cx="4386137" cy="491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64" b="1" i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*BPRM : Business Product Roadmap</a:t>
            </a:r>
          </a:p>
          <a:p>
            <a:pPr algn="l" defTabSz="987369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6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참고 </a:t>
            </a:r>
            <a:r>
              <a:rPr kumimoji="1" lang="en-US" altLang="ko-KR" sz="86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Modern Research Trends within Technology Management in the Light of</a:t>
            </a:r>
            <a:br>
              <a:rPr kumimoji="1" lang="en-US" altLang="ko-KR" sz="86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86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  Selected Publications 2016, </a:t>
            </a:r>
            <a:r>
              <a:rPr kumimoji="1" lang="en-US" altLang="ko-KR" sz="864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Alicja</a:t>
            </a:r>
            <a:r>
              <a:rPr kumimoji="1" lang="en-US" altLang="ko-KR" sz="86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E. </a:t>
            </a:r>
            <a:r>
              <a:rPr kumimoji="1" lang="en-US" altLang="ko-KR" sz="864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Gudanowska</a:t>
            </a:r>
            <a:endParaRPr kumimoji="1" lang="en-US" altLang="ko-KR" sz="864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D07875-2129-F8C6-0662-082684844839}"/>
              </a:ext>
            </a:extLst>
          </p:cNvPr>
          <p:cNvSpPr txBox="1"/>
          <p:nvPr/>
        </p:nvSpPr>
        <p:spPr>
          <a:xfrm>
            <a:off x="7171361" y="4393142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AI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활용 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intelligence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활동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정보 분석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신속한 의사결정을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위한 실시간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Data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 지원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5399B6-E67A-F17E-BE18-B6F48AEED347}"/>
              </a:ext>
            </a:extLst>
          </p:cNvPr>
          <p:cNvSpPr txBox="1"/>
          <p:nvPr/>
        </p:nvSpPr>
        <p:spPr>
          <a:xfrm>
            <a:off x="8648702" y="4393142"/>
            <a:ext cx="16546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기술전략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: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핵심역량의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강화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en-US" altLang="ko-KR" sz="1080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Roadmapping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전략 목표와 관리체계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Risk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 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B827E48-8C72-C5B8-3AE3-35A4118E3114}"/>
              </a:ext>
            </a:extLst>
          </p:cNvPr>
          <p:cNvSpPr txBox="1"/>
          <p:nvPr/>
        </p:nvSpPr>
        <p:spPr>
          <a:xfrm>
            <a:off x="5585410" y="4393142"/>
            <a:ext cx="1577271" cy="923330"/>
          </a:xfrm>
          <a:prstGeom prst="rect">
            <a:avLst/>
          </a:prstGeom>
          <a:noFill/>
        </p:spPr>
        <p:txBody>
          <a:bodyPr wrap="none" lIns="77746" rIns="77746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사업전략 연계 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R&amp;D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전략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투자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Balancing</a:t>
            </a: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 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vs.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혁신사업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R&amp;D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역할 강화 및 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전략기획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0BBA0A-848E-F3E0-D4ED-DB0314B420B8}"/>
              </a:ext>
            </a:extLst>
          </p:cNvPr>
          <p:cNvSpPr txBox="1"/>
          <p:nvPr/>
        </p:nvSpPr>
        <p:spPr>
          <a:xfrm>
            <a:off x="5518467" y="5814011"/>
            <a:ext cx="1564447" cy="757130"/>
          </a:xfrm>
          <a:prstGeom prst="rect">
            <a:avLst/>
          </a:prstGeom>
          <a:noFill/>
        </p:spPr>
        <p:txBody>
          <a:bodyPr wrap="none" lIns="77746" rIns="77746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Innovation Cycle 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가속화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시장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사업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제품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-R&amp;D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연계 강화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9A1B12-1A23-D5AE-8531-9662ED2FF4B3}"/>
              </a:ext>
            </a:extLst>
          </p:cNvPr>
          <p:cNvSpPr txBox="1"/>
          <p:nvPr/>
        </p:nvSpPr>
        <p:spPr>
          <a:xfrm>
            <a:off x="7171361" y="5814011"/>
            <a:ext cx="1476282" cy="757130"/>
          </a:xfrm>
          <a:prstGeom prst="rect">
            <a:avLst/>
          </a:prstGeom>
          <a:noFill/>
        </p:spPr>
        <p:txBody>
          <a:bodyPr wrap="none" lIns="77746" rIns="77746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고객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Partner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 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Remote Working  </a:t>
            </a: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Hybrid Project 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 고도화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B8BB3BA-F982-F584-E096-736BB54BB089}"/>
              </a:ext>
            </a:extLst>
          </p:cNvPr>
          <p:cNvSpPr txBox="1"/>
          <p:nvPr/>
        </p:nvSpPr>
        <p:spPr>
          <a:xfrm>
            <a:off x="8648702" y="5814011"/>
            <a:ext cx="1564447" cy="757130"/>
          </a:xfrm>
          <a:prstGeom prst="rect">
            <a:avLst/>
          </a:prstGeom>
          <a:noFill/>
        </p:spPr>
        <p:txBody>
          <a:bodyPr wrap="none" lIns="77746" rIns="77746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R&amp;D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활동의 전사적 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Consensus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체계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Pipeline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관리와 진행</a:t>
            </a:r>
            <a:b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상황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공유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추적 체계</a:t>
            </a:r>
          </a:p>
        </p:txBody>
      </p:sp>
      <p:sp>
        <p:nvSpPr>
          <p:cNvPr id="63" name="AutoShape 5">
            <a:extLst>
              <a:ext uri="{FF2B5EF4-FFF2-40B4-BE49-F238E27FC236}">
                <a16:creationId xmlns:a16="http://schemas.microsoft.com/office/drawing/2014/main" id="{5640E2CB-6945-EF83-2CB6-52C8604A7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773" y="1759800"/>
            <a:ext cx="2799173" cy="310270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8693" tIns="49346" rIns="98693" bIns="49346" anchor="ctr"/>
          <a:lstStyle/>
          <a:p>
            <a:pPr algn="ctr" defTabSz="987369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기업의 일반적 </a:t>
            </a:r>
            <a:r>
              <a:rPr kumimoji="1" lang="en-US" altLang="ko-KR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Needs(</a:t>
            </a:r>
            <a:r>
              <a:rPr kumimoji="1" lang="ko-KR" altLang="en-US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부분적</a:t>
            </a:r>
            <a:r>
              <a:rPr kumimoji="1" lang="en-US" altLang="ko-KR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64" name="AutoShape 5">
            <a:extLst>
              <a:ext uri="{FF2B5EF4-FFF2-40B4-BE49-F238E27FC236}">
                <a16:creationId xmlns:a16="http://schemas.microsoft.com/office/drawing/2014/main" id="{57A5D561-B0B8-DC29-9C65-E610D8DD3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078" y="1759800"/>
            <a:ext cx="2488153" cy="310270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8693" tIns="49346" rIns="98693" bIns="49346" anchor="ctr"/>
          <a:lstStyle/>
          <a:p>
            <a:pPr algn="ctr" defTabSz="987369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R&amp;D</a:t>
            </a:r>
            <a:r>
              <a:rPr kumimoji="1" lang="ko-KR" altLang="en-US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</a:t>
            </a:r>
            <a:r>
              <a:rPr kumimoji="1" lang="en-US" altLang="ko-KR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New Trend(</a:t>
            </a:r>
            <a:r>
              <a:rPr kumimoji="1" lang="ko-KR" altLang="en-US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요약</a:t>
            </a:r>
            <a:r>
              <a:rPr kumimoji="1" lang="en-US" altLang="ko-KR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EBA95A0-8CE4-3CA9-C355-D6ED111E3B36}"/>
              </a:ext>
            </a:extLst>
          </p:cNvPr>
          <p:cNvSpPr txBox="1"/>
          <p:nvPr/>
        </p:nvSpPr>
        <p:spPr>
          <a:xfrm>
            <a:off x="476064" y="6674396"/>
            <a:ext cx="3765774" cy="241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97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※ </a:t>
            </a:r>
            <a:r>
              <a:rPr kumimoji="1" lang="ko-KR" altLang="en-US" sz="97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출처 </a:t>
            </a:r>
            <a:r>
              <a:rPr kumimoji="1" lang="en-US" altLang="ko-KR" sz="97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R&amp;D </a:t>
            </a:r>
            <a:r>
              <a:rPr kumimoji="1" lang="ko-KR" altLang="en-US" sz="97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역량진단 사업 활동 </a:t>
            </a:r>
            <a:r>
              <a:rPr kumimoji="1" lang="en-US" altLang="ko-KR" sz="97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Interview, 2022. 7.~10. </a:t>
            </a:r>
            <a:r>
              <a:rPr kumimoji="1" lang="ko-KR" altLang="en-US" sz="97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외</a:t>
            </a:r>
            <a:r>
              <a:rPr kumimoji="1" lang="en-US" altLang="ko-KR" sz="97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endParaRPr kumimoji="1" lang="ko-KR" altLang="en-US" sz="972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십자형 65">
            <a:extLst>
              <a:ext uri="{FF2B5EF4-FFF2-40B4-BE49-F238E27FC236}">
                <a16:creationId xmlns:a16="http://schemas.microsoft.com/office/drawing/2014/main" id="{5C8CC6DF-A992-F1C7-FFA9-7CBC38F38E36}"/>
              </a:ext>
            </a:extLst>
          </p:cNvPr>
          <p:cNvSpPr/>
          <p:nvPr/>
        </p:nvSpPr>
        <p:spPr>
          <a:xfrm>
            <a:off x="4804003" y="4325709"/>
            <a:ext cx="388774" cy="388774"/>
          </a:xfrm>
          <a:prstGeom prst="plus">
            <a:avLst>
              <a:gd name="adj" fmla="val 30669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296" b="1" kern="1200" dirty="0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67" name="왼쪽 중괄호 66">
            <a:extLst>
              <a:ext uri="{FF2B5EF4-FFF2-40B4-BE49-F238E27FC236}">
                <a16:creationId xmlns:a16="http://schemas.microsoft.com/office/drawing/2014/main" id="{BB50B797-F6BA-CC99-5F24-07AA0066857A}"/>
              </a:ext>
            </a:extLst>
          </p:cNvPr>
          <p:cNvSpPr/>
          <p:nvPr/>
        </p:nvSpPr>
        <p:spPr>
          <a:xfrm>
            <a:off x="5249962" y="2381839"/>
            <a:ext cx="388774" cy="4121004"/>
          </a:xfrm>
          <a:prstGeom prst="leftBrace">
            <a:avLst>
              <a:gd name="adj1" fmla="val 39198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944" kern="1200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179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610" y="138687"/>
            <a:ext cx="3505704" cy="590931"/>
          </a:xfrm>
        </p:spPr>
        <p:txBody>
          <a:bodyPr/>
          <a:lstStyle/>
          <a:p>
            <a:r>
              <a:rPr lang="en-US" altLang="ko-KR" b="1" dirty="0"/>
              <a:t>3. MOT</a:t>
            </a:r>
            <a:r>
              <a:rPr lang="ko-KR" altLang="en-US" b="1" dirty="0"/>
              <a:t> </a:t>
            </a:r>
            <a:r>
              <a:rPr lang="en-US" altLang="ko-KR" dirty="0"/>
              <a:t>L</a:t>
            </a:r>
            <a:r>
              <a:rPr lang="en-US" altLang="ko-KR" b="1" dirty="0"/>
              <a:t>ifetime</a:t>
            </a:r>
            <a:r>
              <a:rPr lang="ko-KR" altLang="en-US" b="1" dirty="0"/>
              <a:t> </a:t>
            </a:r>
            <a:r>
              <a:rPr lang="ko-KR" altLang="en-US" dirty="0"/>
              <a:t>역량강화 체계</a:t>
            </a:r>
            <a:br>
              <a:rPr lang="en-US" altLang="ko-KR" dirty="0"/>
            </a:br>
            <a:r>
              <a:rPr lang="en-US" altLang="ko-KR" dirty="0"/>
              <a:t>/ </a:t>
            </a:r>
            <a:r>
              <a:rPr lang="ko-KR" altLang="en-US" dirty="0"/>
              <a:t>④ </a:t>
            </a:r>
            <a:r>
              <a:rPr lang="en-US" altLang="ko-KR" dirty="0"/>
              <a:t>MOT </a:t>
            </a:r>
            <a:r>
              <a:rPr lang="ko-KR" altLang="en-US" dirty="0"/>
              <a:t>상시교육체계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197223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/>
              <a:t>기술경영</a:t>
            </a:r>
            <a:r>
              <a:rPr lang="en-US" altLang="ko-KR" sz="2000" b="1" dirty="0"/>
              <a:t>(MOT) </a:t>
            </a:r>
            <a:r>
              <a:rPr lang="ko-KR" altLang="en-US" sz="2000" b="1" dirty="0"/>
              <a:t>역량 강화 체계 구축</a:t>
            </a:r>
          </a:p>
        </p:txBody>
      </p:sp>
      <p:sp>
        <p:nvSpPr>
          <p:cNvPr id="3" name="오각형 18">
            <a:extLst>
              <a:ext uri="{FF2B5EF4-FFF2-40B4-BE49-F238E27FC236}">
                <a16:creationId xmlns:a16="http://schemas.microsoft.com/office/drawing/2014/main" id="{69E0E182-9CBE-4F3B-5C86-57C1051EEDE1}"/>
              </a:ext>
            </a:extLst>
          </p:cNvPr>
          <p:cNvSpPr/>
          <p:nvPr/>
        </p:nvSpPr>
        <p:spPr>
          <a:xfrm>
            <a:off x="4415230" y="2615103"/>
            <a:ext cx="1399586" cy="3965494"/>
          </a:xfrm>
          <a:prstGeom prst="homePlate">
            <a:avLst>
              <a:gd name="adj" fmla="val 2595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296" b="1" kern="1200" dirty="0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44DE6D-6ECD-2222-C972-C549348553F3}"/>
              </a:ext>
            </a:extLst>
          </p:cNvPr>
          <p:cNvSpPr/>
          <p:nvPr/>
        </p:nvSpPr>
        <p:spPr>
          <a:xfrm>
            <a:off x="838509" y="2692858"/>
            <a:ext cx="3887740" cy="544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Aft>
                <a:spcPct val="0"/>
              </a:spcAft>
            </a:pP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 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Uncertain 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 환경하에서의 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</a:t>
            </a:r>
            <a:endParaRPr kumimoji="1" lang="en-US" altLang="ko-KR" sz="1296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Aft>
                <a:spcPct val="0"/>
              </a:spcAft>
            </a:pP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단계별 다양한 세부 필요 방법론 제공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5BF104BE-3EA8-01EF-DA0D-64B718A48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222" y="1759800"/>
            <a:ext cx="2799173" cy="310270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8693" tIns="49346" rIns="98693" bIns="49346" anchor="ctr"/>
          <a:lstStyle/>
          <a:p>
            <a:pPr algn="ctr" defTabSz="987369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 </a:t>
            </a:r>
            <a:r>
              <a:rPr kumimoji="1" lang="en-US" altLang="ko-KR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Needs</a:t>
            </a:r>
            <a:r>
              <a:rPr kumimoji="1" lang="ko-KR" altLang="en-US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</a:t>
            </a:r>
            <a:r>
              <a:rPr kumimoji="1" lang="en-US" altLang="ko-KR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Trend </a:t>
            </a:r>
            <a:r>
              <a:rPr kumimoji="1" lang="ko-KR" altLang="en-US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대응</a:t>
            </a:r>
            <a:endParaRPr kumimoji="1" lang="en-US" altLang="ko-KR" sz="1512" b="1" kern="1200" dirty="0">
              <a:solidFill>
                <a:srgbClr val="9900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C757D929-D348-E26A-50D3-2933B545D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3590" y="1759800"/>
            <a:ext cx="3187946" cy="310270"/>
          </a:xfrm>
          <a:prstGeom prst="flowChartAlternateProcess">
            <a:avLst/>
          </a:prstGeom>
          <a:solidFill>
            <a:srgbClr val="FFFFFF"/>
          </a:solidFill>
          <a:ln w="19050" algn="ctr">
            <a:solidFill>
              <a:srgbClr val="969696"/>
            </a:solidFill>
            <a:miter lim="800000"/>
            <a:headEnd/>
            <a:tailEnd/>
          </a:ln>
          <a:effectLst>
            <a:outerShdw dist="35921" dir="2700000" algn="ctr" rotWithShape="0">
              <a:srgbClr val="336699">
                <a:alpha val="50000"/>
              </a:srgbClr>
            </a:outerShdw>
          </a:effectLst>
        </p:spPr>
        <p:txBody>
          <a:bodyPr wrap="none" lIns="98693" tIns="49346" rIns="98693" bIns="49346" anchor="ctr"/>
          <a:lstStyle/>
          <a:p>
            <a:pPr algn="ctr" defTabSz="987369" rt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MOT </a:t>
            </a:r>
            <a:r>
              <a:rPr kumimoji="1" lang="ko-KR" altLang="en-US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교육의 도입</a:t>
            </a:r>
            <a:r>
              <a:rPr kumimoji="1" lang="en-US" altLang="ko-KR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kumimoji="1" lang="ko-KR" altLang="en-US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보완</a:t>
            </a:r>
            <a:r>
              <a:rPr kumimoji="1" lang="en-US" altLang="ko-KR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kumimoji="1" lang="ko-KR" altLang="en-US" sz="1512" b="1" kern="1200" dirty="0">
                <a:solidFill>
                  <a:srgbClr val="990033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강화 예시</a:t>
            </a:r>
            <a:endParaRPr kumimoji="1" lang="en-US" altLang="ko-KR" sz="1512" b="1" kern="1200" dirty="0">
              <a:solidFill>
                <a:srgbClr val="990033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81CCAE-324F-A051-4C7C-352CD6A1CE6F}"/>
              </a:ext>
            </a:extLst>
          </p:cNvPr>
          <p:cNvSpPr/>
          <p:nvPr/>
        </p:nvSpPr>
        <p:spPr>
          <a:xfrm>
            <a:off x="838509" y="3787183"/>
            <a:ext cx="3887740" cy="544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Aft>
                <a:spcPct val="0"/>
              </a:spcAft>
            </a:pP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Knowledge, 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방법론의 포괄적 활용과 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endParaRPr kumimoji="1" lang="en-US" altLang="ko-KR" sz="1296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Aft>
                <a:spcPct val="0"/>
              </a:spcAft>
            </a:pP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효과적 대응을 위한 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연계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역량 함양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3B7E979-B828-DC71-2FF3-5C42E16D5C62}"/>
              </a:ext>
            </a:extLst>
          </p:cNvPr>
          <p:cNvSpPr/>
          <p:nvPr/>
        </p:nvSpPr>
        <p:spPr>
          <a:xfrm>
            <a:off x="838509" y="4869992"/>
            <a:ext cx="3887740" cy="544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Aft>
                <a:spcPct val="0"/>
              </a:spcAft>
            </a:pP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성과 제고의 지속적 요구에 대응한 </a:t>
            </a:r>
            <a:endParaRPr kumimoji="1" lang="en-US" altLang="ko-KR" sz="1296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Aft>
                <a:spcPct val="0"/>
              </a:spcAft>
            </a:pP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-R&amp;D 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강화에 대한 관리 체계 구축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EE6A59A-79C2-44FF-2FDC-831EE3BE6C50}"/>
              </a:ext>
            </a:extLst>
          </p:cNvPr>
          <p:cNvSpPr/>
          <p:nvPr/>
        </p:nvSpPr>
        <p:spPr>
          <a:xfrm>
            <a:off x="605245" y="2537348"/>
            <a:ext cx="311019" cy="311019"/>
          </a:xfrm>
          <a:prstGeom prst="rect">
            <a:avLst/>
          </a:pr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6" b="1" kern="1200" dirty="0">
                <a:solidFill>
                  <a:srgbClr val="FFFFFF"/>
                </a:solidFill>
                <a:latin typeface="Cambria"/>
                <a:ea typeface="맑은 고딕" panose="020B0503020000020004" pitchFamily="50" charset="-127"/>
              </a:rPr>
              <a:t>A</a:t>
            </a:r>
            <a:endParaRPr kumimoji="1" lang="ko-KR" altLang="en-US" sz="1296" b="1" kern="1200" dirty="0">
              <a:solidFill>
                <a:srgbClr val="FFFFFF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70E9D9-76E1-FEE6-D036-CE68B42AD44B}"/>
              </a:ext>
            </a:extLst>
          </p:cNvPr>
          <p:cNvSpPr/>
          <p:nvPr/>
        </p:nvSpPr>
        <p:spPr>
          <a:xfrm>
            <a:off x="605245" y="3631674"/>
            <a:ext cx="311019" cy="311019"/>
          </a:xfrm>
          <a:prstGeom prst="rect">
            <a:avLst/>
          </a:pr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6" b="1" kern="1200" dirty="0">
                <a:solidFill>
                  <a:srgbClr val="FFFFFF"/>
                </a:solidFill>
                <a:latin typeface="Cambria"/>
                <a:ea typeface="맑은 고딕" panose="020B0503020000020004" pitchFamily="50" charset="-127"/>
              </a:rPr>
              <a:t>B</a:t>
            </a:r>
            <a:endParaRPr kumimoji="1" lang="ko-KR" altLang="en-US" sz="1296" b="1" kern="1200" dirty="0">
              <a:solidFill>
                <a:srgbClr val="FFFFFF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3CCF8E9-7C8C-3219-92C1-7FAB875E2E04}"/>
              </a:ext>
            </a:extLst>
          </p:cNvPr>
          <p:cNvSpPr/>
          <p:nvPr/>
        </p:nvSpPr>
        <p:spPr>
          <a:xfrm>
            <a:off x="605245" y="4714483"/>
            <a:ext cx="311019" cy="311019"/>
          </a:xfrm>
          <a:prstGeom prst="rect">
            <a:avLst/>
          </a:pr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6" b="1" kern="1200" dirty="0">
                <a:solidFill>
                  <a:srgbClr val="FFFFFF"/>
                </a:solidFill>
                <a:latin typeface="Cambria"/>
                <a:ea typeface="맑은 고딕" panose="020B0503020000020004" pitchFamily="50" charset="-127"/>
              </a:rPr>
              <a:t>C</a:t>
            </a:r>
            <a:endParaRPr kumimoji="1" lang="ko-KR" altLang="en-US" sz="1296" b="1" kern="1200" dirty="0">
              <a:solidFill>
                <a:srgbClr val="FFFFFF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9BF34-8E22-9E0D-26B3-4DE0765FDFF9}"/>
              </a:ext>
            </a:extLst>
          </p:cNvPr>
          <p:cNvSpPr txBox="1"/>
          <p:nvPr/>
        </p:nvSpPr>
        <p:spPr>
          <a:xfrm>
            <a:off x="5737062" y="2566642"/>
            <a:ext cx="4389343" cy="6407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미래 사업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제품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기술 환경의 불확실성에 선행적 대응을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위한 시나리오적 사고와 체계적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Intelligence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활동 역량 확보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Scenario Planning + Intelligence + IT(AI)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연계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A10845-34B0-E341-46B8-ECC92B5442FE}"/>
              </a:ext>
            </a:extLst>
          </p:cNvPr>
          <p:cNvSpPr txBox="1"/>
          <p:nvPr/>
        </p:nvSpPr>
        <p:spPr>
          <a:xfrm>
            <a:off x="5737061" y="3392652"/>
            <a:ext cx="4461478" cy="823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팬데믹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이후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Cloud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환경의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R&amp;D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경영체계의 가속화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원격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업무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다양한 이해관계자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협력 파트너와의 협업 등 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Soft/Hybrid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 활동의 증가에 대한 원활한 업무 체계 구축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전략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세부 활동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(Work)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연계와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상시적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</a:t>
            </a:r>
            <a:endParaRPr kumimoji="1" lang="en-US" altLang="ko-KR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5E1642-2C94-AF8A-2DA0-42CBE3029A17}"/>
              </a:ext>
            </a:extLst>
          </p:cNvPr>
          <p:cNvSpPr txBox="1"/>
          <p:nvPr/>
        </p:nvSpPr>
        <p:spPr>
          <a:xfrm>
            <a:off x="5737062" y="4326705"/>
            <a:ext cx="4204997" cy="8235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전사 전략에 연계한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R&amp;D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활동 및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Project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의 통합적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체계의 구축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 역량 확보에 대응한 기반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Skill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확보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 전략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사업방향에 연계된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R&amp;D Project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관리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IT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기반의 연계 관리 방안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D8246A-0270-432A-C03D-C647823F58B3}"/>
              </a:ext>
            </a:extLst>
          </p:cNvPr>
          <p:cNvSpPr/>
          <p:nvPr/>
        </p:nvSpPr>
        <p:spPr>
          <a:xfrm>
            <a:off x="838509" y="5880804"/>
            <a:ext cx="3887740" cy="544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Aft>
                <a:spcPct val="0"/>
              </a:spcAft>
            </a:pP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성장에 따른 통합적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체계적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296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업력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규모 등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kumimoji="1" lang="en-US" altLang="ko-KR" sz="1296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Aft>
                <a:spcPct val="0"/>
              </a:spcAft>
            </a:pP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기술경영의 종합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체계적 기반 </a:t>
            </a:r>
            <a:r>
              <a:rPr kumimoji="1" lang="en-US" altLang="ko-KR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Skill-set </a:t>
            </a:r>
            <a:r>
              <a:rPr kumimoji="1" lang="ko-KR" altLang="en-US" sz="1296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제공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03AAC12-8696-6F0B-732C-0215488686F8}"/>
              </a:ext>
            </a:extLst>
          </p:cNvPr>
          <p:cNvSpPr/>
          <p:nvPr/>
        </p:nvSpPr>
        <p:spPr>
          <a:xfrm>
            <a:off x="605245" y="5725295"/>
            <a:ext cx="311019" cy="311019"/>
          </a:xfrm>
          <a:prstGeom prst="rect">
            <a:avLst/>
          </a:prstGeom>
          <a:solidFill>
            <a:srgbClr val="0033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96" b="1" kern="1200" dirty="0">
                <a:solidFill>
                  <a:srgbClr val="FFFFFF"/>
                </a:solidFill>
                <a:latin typeface="Cambria"/>
                <a:ea typeface="맑은 고딕" panose="020B0503020000020004" pitchFamily="50" charset="-127"/>
              </a:rPr>
              <a:t>D</a:t>
            </a:r>
            <a:endParaRPr kumimoji="1" lang="ko-KR" altLang="en-US" sz="1296" b="1" kern="1200" dirty="0">
              <a:solidFill>
                <a:srgbClr val="FFFFFF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AAE28-8DA5-F1F8-24DC-26F6195A7FD0}"/>
              </a:ext>
            </a:extLst>
          </p:cNvPr>
          <p:cNvSpPr txBox="1"/>
          <p:nvPr/>
        </p:nvSpPr>
        <p:spPr>
          <a:xfrm>
            <a:off x="5737061" y="5259762"/>
            <a:ext cx="4560864" cy="1189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기업의 성장에 따른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R&amp;D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전략과 활동 종합적 분석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새로운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체계의 필요성 및 도입방안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기존 내부체계의 혁신 및 효율화를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위한 각 체계의 개념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방법론 등 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R&amp;D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체계 효율화 방안 설계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전략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분석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188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신사업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신제품 개발 방향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신제품 발굴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핵심기술분석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PTRM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구축</a:t>
            </a:r>
            <a:b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- Project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Risk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관리</a:t>
            </a:r>
            <a:r>
              <a:rPr kumimoji="1" lang="en-US" altLang="ko-KR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188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조직운영 외</a:t>
            </a:r>
            <a:endParaRPr kumimoji="1" lang="en-US" altLang="ko-KR" sz="1188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8BB55E-1267-0077-6D0A-EC00314F2C02}"/>
              </a:ext>
            </a:extLst>
          </p:cNvPr>
          <p:cNvSpPr txBox="1"/>
          <p:nvPr/>
        </p:nvSpPr>
        <p:spPr>
          <a:xfrm>
            <a:off x="60961" y="874337"/>
            <a:ext cx="10564752" cy="7904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Digital 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전환 및 경영에서 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AI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기술의 활용 등 기업의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중장기 목표 달성을 위한 다양한 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Needs 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및 새로운 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Offering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을 기반</a:t>
            </a:r>
            <a:endParaRPr kumimoji="1" lang="en-US" altLang="ko-KR" sz="1512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하는 </a:t>
            </a:r>
            <a:r>
              <a:rPr kumimoji="1" lang="ko-KR" altLang="en-US" sz="1512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신사업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신제품 대응에 따른 내부역량 강화를 위한 공통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통합적 체계구축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·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응용을 위한 과정 및 방법론의 교육이</a:t>
            </a:r>
            <a:b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요구됨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445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610" y="138687"/>
            <a:ext cx="3505704" cy="590931"/>
          </a:xfrm>
        </p:spPr>
        <p:txBody>
          <a:bodyPr/>
          <a:lstStyle/>
          <a:p>
            <a:r>
              <a:rPr lang="en-US" altLang="ko-KR" b="1" dirty="0"/>
              <a:t>3. MOT</a:t>
            </a:r>
            <a:r>
              <a:rPr lang="ko-KR" altLang="en-US" b="1" dirty="0"/>
              <a:t> </a:t>
            </a:r>
            <a:r>
              <a:rPr lang="en-US" altLang="ko-KR" dirty="0"/>
              <a:t>L</a:t>
            </a:r>
            <a:r>
              <a:rPr lang="en-US" altLang="ko-KR" b="1" dirty="0"/>
              <a:t>ifetime</a:t>
            </a:r>
            <a:r>
              <a:rPr lang="ko-KR" altLang="en-US" b="1" dirty="0"/>
              <a:t> </a:t>
            </a:r>
            <a:r>
              <a:rPr lang="ko-KR" altLang="en-US" dirty="0"/>
              <a:t>역량강화 체계</a:t>
            </a:r>
            <a:br>
              <a:rPr lang="en-US" altLang="ko-KR" dirty="0"/>
            </a:br>
            <a:r>
              <a:rPr lang="en-US" altLang="ko-KR" dirty="0"/>
              <a:t>/ </a:t>
            </a:r>
            <a:r>
              <a:rPr lang="ko-KR" altLang="en-US" dirty="0"/>
              <a:t>④ </a:t>
            </a:r>
            <a:r>
              <a:rPr lang="en-US" altLang="ko-KR" dirty="0"/>
              <a:t>MOT </a:t>
            </a:r>
            <a:r>
              <a:rPr lang="ko-KR" altLang="en-US" dirty="0"/>
              <a:t>상시교육체계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197223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/>
              <a:t>기술경영</a:t>
            </a:r>
            <a:r>
              <a:rPr lang="en-US" altLang="ko-KR" sz="2000" b="1" dirty="0"/>
              <a:t>(MOT) </a:t>
            </a:r>
            <a:r>
              <a:rPr lang="ko-KR" altLang="en-US" sz="2000" b="1" dirty="0"/>
              <a:t>역량 강화 체계 구축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D7BC0D79-594B-226D-EA2F-F7FA2DD40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97290"/>
              </p:ext>
            </p:extLst>
          </p:nvPr>
        </p:nvGraphicFramePr>
        <p:xfrm>
          <a:off x="760754" y="1448781"/>
          <a:ext cx="9252821" cy="5460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6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4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영역별</a:t>
                      </a: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13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구성 내용</a:t>
                      </a: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특징</a:t>
                      </a: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5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시대의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Scenario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Planning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기반의 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Intelligence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</a:t>
                      </a:r>
                      <a:r>
                        <a:rPr lang="en-US" altLang="ko-KR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IT </a:t>
                      </a:r>
                      <a:r>
                        <a:rPr lang="ko-KR" altLang="en-US" sz="12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 및 현재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미래사업에 대한 변화무쌍한 환경의 불확실성 하에서의 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기술전략 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체계적 방법에 의한 환경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시장예측을 통하여 명확한 변화의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Dynamics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이해에 기반한 전략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 방안 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정보수집을 위한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Intelligence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대상 확정 및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활용 방법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현업에 적용 가능한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 환경예측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기법 전수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전략수립 역량기반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확보</a:t>
                      </a: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82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</a:t>
                      </a: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PMS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ICT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 체계 구축</a:t>
                      </a: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연구 개발 프로젝트 관리의 전체 체계를 이해하고 자사의 상황에 최적화된 연구 개발 시스템 설계를 위한 역량을 함양함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중장기 사업전략과 비전에 부합하는 연구과제 발굴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일정 관리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위험 관리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중간 점검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성과 평가 등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 주기 관리 방법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 개발 방안가 사례 공유</a:t>
                      </a: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분야의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주니어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시니어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관리자까지 모두 학습 가능하도록 강의와 실습 병행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실무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적용력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제고</a:t>
                      </a: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54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사업계획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수립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사업계획수립 핵심방법론과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 관리방안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전략의 개념과 수립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Process,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단계별 분석 방법을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이해하고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수립의 체계를 종합화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사업계획 수립 활동내 핵심 방법론과 개념의 이해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주요 방법론의 상세 학습 및 실습을 통한 체질화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IT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 및 실시간 관리 방안 설계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기업의 경영목표 달성을 위한 주요 과제 및 계획 수립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Process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와 소요 방법론 활용 역량 이해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IT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화를 통한 관리 방안을 위한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실무 역량 제공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81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체계</a:t>
                      </a: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R&amp;D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체계의 효율화 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Expert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</a:t>
                      </a:r>
                      <a:endParaRPr lang="en-US" altLang="ko-KR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[MOT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전문가 대학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신제품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신기술 발굴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사업화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Velocity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향상을 위한 현업 직접 적용 가능한 수준의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Know-how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전수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실무를 통한 기법의 현장감 강화 및 단계별 방법론의 복합적 활동 방법 전수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Portfolio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전략 → 환경예측 →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Business Needs →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기술로드맵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→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Project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관리체계→ 자원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조직계획 수립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각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Module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별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연계 방안</a:t>
                      </a: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기본교육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분석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설계 활동의 추진과정에서 체득한 방법론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Know-how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등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Skill-Set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 체계화를 통한 종합적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MOT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전문역량 배양</a:t>
                      </a:r>
                    </a:p>
                  </a:txBody>
                  <a:tcPr marL="77746" marR="77746" marT="49369" marB="493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10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10290-52B7-93B0-76F6-46584317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018" y="263336"/>
            <a:ext cx="3937296" cy="341632"/>
          </a:xfrm>
        </p:spPr>
        <p:txBody>
          <a:bodyPr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1. </a:t>
            </a:r>
            <a:r>
              <a:rPr lang="ko-KR" altLang="en-US" dirty="0">
                <a:latin typeface="+mn-ea"/>
                <a:ea typeface="+mn-ea"/>
              </a:rPr>
              <a:t>기업의 기술경영 이슈와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대응방안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049989-88E0-B618-0509-49B3249BB9A2}"/>
              </a:ext>
            </a:extLst>
          </p:cNvPr>
          <p:cNvSpPr/>
          <p:nvPr/>
        </p:nvSpPr>
        <p:spPr>
          <a:xfrm>
            <a:off x="1600201" y="1786269"/>
            <a:ext cx="2950534" cy="4625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산업계의 기술경영 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Issues</a:t>
            </a:r>
            <a:endParaRPr lang="ko-KR" altLang="en-US" sz="16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3CF95-F8B4-F047-0FDF-B7A9CECB296E}"/>
              </a:ext>
            </a:extLst>
          </p:cNvPr>
          <p:cNvSpPr txBox="1"/>
          <p:nvPr/>
        </p:nvSpPr>
        <p:spPr>
          <a:xfrm>
            <a:off x="562618" y="2413593"/>
            <a:ext cx="443102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0033CC"/>
                </a:solidFill>
                <a:latin typeface="+mn-ea"/>
                <a:ea typeface="+mn-ea"/>
              </a:rPr>
              <a:t>● 산업계에서의 기술경영 </a:t>
            </a:r>
            <a:r>
              <a:rPr lang="en-US" altLang="ko-KR" sz="1300" b="1" dirty="0">
                <a:solidFill>
                  <a:srgbClr val="0033CC"/>
                </a:solidFill>
                <a:latin typeface="+mn-ea"/>
                <a:ea typeface="+mn-ea"/>
              </a:rPr>
              <a:t>Skill/Knowledge</a:t>
            </a:r>
            <a:r>
              <a:rPr lang="ko-KR" altLang="en-US" sz="1300" b="1" dirty="0">
                <a:solidFill>
                  <a:srgbClr val="0033CC"/>
                </a:solidFill>
                <a:latin typeface="+mn-ea"/>
                <a:ea typeface="+mn-ea"/>
              </a:rPr>
              <a:t> 연속성 단절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2F1AFA-9EC6-57C8-5078-E3F93667231A}"/>
              </a:ext>
            </a:extLst>
          </p:cNvPr>
          <p:cNvSpPr txBox="1"/>
          <p:nvPr/>
        </p:nvSpPr>
        <p:spPr>
          <a:xfrm>
            <a:off x="897543" y="2764463"/>
            <a:ext cx="4487126" cy="697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200" b="1" dirty="0">
                <a:latin typeface="+mn-ea"/>
                <a:ea typeface="+mn-ea"/>
              </a:rPr>
              <a:t>- </a:t>
            </a:r>
            <a:r>
              <a:rPr lang="ko-KR" altLang="en-US" sz="1200" b="1" dirty="0">
                <a:latin typeface="+mn-ea"/>
                <a:ea typeface="+mn-ea"/>
              </a:rPr>
              <a:t>기존 인력의 성장과 역할 이동에 의한 하부 전달체계 붕괴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sz="1200" b="1" dirty="0">
                <a:latin typeface="+mn-ea"/>
                <a:ea typeface="+mn-ea"/>
              </a:rPr>
              <a:t>- </a:t>
            </a:r>
            <a:r>
              <a:rPr lang="ko-KR" altLang="en-US" sz="1200" b="1" dirty="0">
                <a:latin typeface="+mn-ea"/>
                <a:ea typeface="+mn-ea"/>
              </a:rPr>
              <a:t>기 구축된 체계에 대한 관리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유지</a:t>
            </a:r>
            <a:r>
              <a:rPr lang="en-US" altLang="ko-KR" sz="1200" b="1" dirty="0">
                <a:latin typeface="+mn-ea"/>
                <a:ea typeface="+mn-ea"/>
              </a:rPr>
              <a:t>·</a:t>
            </a:r>
            <a:r>
              <a:rPr lang="ko-KR" altLang="en-US" sz="1200" b="1" dirty="0">
                <a:latin typeface="+mn-ea"/>
                <a:ea typeface="+mn-ea"/>
              </a:rPr>
              <a:t>발전에 대한 계획 </a:t>
            </a:r>
            <a:r>
              <a:rPr lang="ko-KR" altLang="en-US" sz="1200" b="1" dirty="0" err="1">
                <a:latin typeface="+mn-ea"/>
                <a:ea typeface="+mn-ea"/>
              </a:rPr>
              <a:t>미수립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  (</a:t>
            </a:r>
            <a:r>
              <a:rPr lang="ko-KR" altLang="en-US" sz="1200" b="1" dirty="0">
                <a:latin typeface="+mn-ea"/>
                <a:ea typeface="+mn-ea"/>
              </a:rPr>
              <a:t>일시적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일과성 업무</a:t>
            </a:r>
            <a:r>
              <a:rPr lang="en-US" altLang="ko-KR" sz="1200" b="1" dirty="0">
                <a:latin typeface="+mn-ea"/>
                <a:ea typeface="+mn-ea"/>
              </a:rPr>
              <a:t>/</a:t>
            </a:r>
            <a:r>
              <a:rPr lang="ko-KR" altLang="en-US" sz="1200" b="1" dirty="0">
                <a:latin typeface="+mn-ea"/>
                <a:ea typeface="+mn-ea"/>
              </a:rPr>
              <a:t>역량으로 인식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endParaRPr lang="ko-KR" altLang="en-US" sz="1200" b="1" dirty="0"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6A219-19BE-D2B4-52C4-FDB860129C2F}"/>
              </a:ext>
            </a:extLst>
          </p:cNvPr>
          <p:cNvSpPr txBox="1"/>
          <p:nvPr/>
        </p:nvSpPr>
        <p:spPr>
          <a:xfrm>
            <a:off x="562618" y="3543382"/>
            <a:ext cx="45945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0033CC"/>
                </a:solidFill>
                <a:latin typeface="+mn-ea"/>
                <a:ea typeface="+mn-ea"/>
              </a:rPr>
              <a:t>● 기업내 기술경영</a:t>
            </a:r>
            <a:r>
              <a:rPr lang="en-US" altLang="ko-KR" sz="1300" b="1" dirty="0">
                <a:solidFill>
                  <a:srgbClr val="0033CC"/>
                </a:solidFill>
                <a:latin typeface="+mn-ea"/>
                <a:ea typeface="+mn-ea"/>
              </a:rPr>
              <a:t> </a:t>
            </a:r>
            <a:r>
              <a:rPr lang="ko-KR" altLang="en-US" sz="1300" b="1" dirty="0">
                <a:solidFill>
                  <a:srgbClr val="0033CC"/>
                </a:solidFill>
                <a:latin typeface="+mn-ea"/>
                <a:ea typeface="+mn-ea"/>
              </a:rPr>
              <a:t>인력</a:t>
            </a:r>
            <a:r>
              <a:rPr lang="en-US" altLang="ko-KR" sz="1300" b="1" dirty="0">
                <a:solidFill>
                  <a:srgbClr val="0033CC"/>
                </a:solidFill>
                <a:latin typeface="+mn-ea"/>
                <a:ea typeface="+mn-ea"/>
              </a:rPr>
              <a:t>(Skilled/Expert) </a:t>
            </a:r>
            <a:r>
              <a:rPr lang="ko-KR" altLang="en-US" sz="1300" b="1" dirty="0">
                <a:solidFill>
                  <a:srgbClr val="0033CC"/>
                </a:solidFill>
                <a:latin typeface="+mn-ea"/>
                <a:ea typeface="+mn-ea"/>
              </a:rPr>
              <a:t>양성체계 미비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DDDB1-47A3-2D0E-37AD-625474F3289C}"/>
              </a:ext>
            </a:extLst>
          </p:cNvPr>
          <p:cNvSpPr txBox="1"/>
          <p:nvPr/>
        </p:nvSpPr>
        <p:spPr>
          <a:xfrm>
            <a:off x="897543" y="3867672"/>
            <a:ext cx="4378122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200" b="1" dirty="0">
                <a:latin typeface="+mn-ea"/>
                <a:ea typeface="+mn-ea"/>
              </a:rPr>
              <a:t>- </a:t>
            </a:r>
            <a:r>
              <a:rPr lang="ko-KR" altLang="en-US" sz="1200" b="1" dirty="0">
                <a:latin typeface="+mn-ea"/>
                <a:ea typeface="+mn-ea"/>
              </a:rPr>
              <a:t>내부 </a:t>
            </a:r>
            <a:r>
              <a:rPr lang="en-US" altLang="ko-KR" sz="1200" b="1" dirty="0">
                <a:latin typeface="+mn-ea"/>
                <a:ea typeface="+mn-ea"/>
              </a:rPr>
              <a:t>System </a:t>
            </a:r>
            <a:r>
              <a:rPr lang="ko-KR" altLang="en-US" sz="1200" b="1" dirty="0">
                <a:latin typeface="+mn-ea"/>
                <a:ea typeface="+mn-ea"/>
              </a:rPr>
              <a:t>및 </a:t>
            </a:r>
            <a:r>
              <a:rPr lang="en-US" altLang="ko-KR" sz="1200" b="1" dirty="0">
                <a:latin typeface="+mn-ea"/>
                <a:ea typeface="+mn-ea"/>
              </a:rPr>
              <a:t>Process </a:t>
            </a:r>
            <a:r>
              <a:rPr lang="ko-KR" altLang="en-US" sz="1200" b="1" dirty="0">
                <a:latin typeface="+mn-ea"/>
                <a:ea typeface="+mn-ea"/>
              </a:rPr>
              <a:t>혁신활동 대응 전문인력 양성활동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  </a:t>
            </a:r>
            <a:r>
              <a:rPr lang="ko-KR" altLang="en-US" sz="1200" b="1" dirty="0">
                <a:latin typeface="+mn-ea"/>
                <a:ea typeface="+mn-ea"/>
              </a:rPr>
              <a:t>부족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>
                <a:latin typeface="+mn-ea"/>
                <a:ea typeface="+mn-ea"/>
              </a:rPr>
              <a:t>일부 대기업  포함</a:t>
            </a:r>
            <a:r>
              <a:rPr lang="en-US" altLang="ko-KR" sz="1200" b="1" dirty="0">
                <a:latin typeface="+mn-ea"/>
                <a:ea typeface="+mn-ea"/>
              </a:rPr>
              <a:t>, </a:t>
            </a:r>
            <a:r>
              <a:rPr lang="ko-KR" altLang="en-US" sz="1200" b="1" dirty="0">
                <a:latin typeface="+mn-ea"/>
                <a:ea typeface="+mn-ea"/>
              </a:rPr>
              <a:t>중소</a:t>
            </a:r>
            <a:r>
              <a:rPr lang="en-US" altLang="ko-KR" sz="1200" b="1" dirty="0">
                <a:latin typeface="+mn-ea"/>
                <a:ea typeface="+mn-ea"/>
              </a:rPr>
              <a:t>·</a:t>
            </a:r>
            <a:r>
              <a:rPr lang="ko-KR" altLang="en-US" sz="1200" b="1" dirty="0">
                <a:latin typeface="+mn-ea"/>
                <a:ea typeface="+mn-ea"/>
              </a:rPr>
              <a:t>중견기업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</a:p>
          <a:p>
            <a:pPr>
              <a:spcBef>
                <a:spcPts val="400"/>
              </a:spcBef>
            </a:pPr>
            <a:r>
              <a:rPr lang="en-US" altLang="ko-KR" sz="1200" b="1" dirty="0">
                <a:latin typeface="+mn-ea"/>
                <a:ea typeface="+mn-ea"/>
              </a:rPr>
              <a:t>- </a:t>
            </a:r>
            <a:r>
              <a:rPr lang="ko-KR" altLang="en-US" sz="1200" b="1" dirty="0">
                <a:latin typeface="+mn-ea"/>
                <a:ea typeface="+mn-ea"/>
              </a:rPr>
              <a:t>기술경영 초기 정부지원 </a:t>
            </a:r>
            <a:r>
              <a:rPr lang="en-US" altLang="ko-KR" sz="1200" b="1" dirty="0">
                <a:latin typeface="+mn-ea"/>
                <a:ea typeface="+mn-ea"/>
              </a:rPr>
              <a:t>Program(</a:t>
            </a:r>
            <a:r>
              <a:rPr lang="ko-KR" altLang="en-US" sz="1200" b="1" dirty="0">
                <a:latin typeface="+mn-ea"/>
                <a:ea typeface="+mn-ea"/>
              </a:rPr>
              <a:t>교육 등</a:t>
            </a:r>
            <a:r>
              <a:rPr lang="en-US" altLang="ko-KR" sz="1200" b="1" dirty="0">
                <a:latin typeface="+mn-ea"/>
                <a:ea typeface="+mn-ea"/>
              </a:rPr>
              <a:t>) </a:t>
            </a:r>
            <a:r>
              <a:rPr lang="ko-KR" altLang="en-US" sz="1200" b="1" dirty="0">
                <a:latin typeface="+mn-ea"/>
                <a:ea typeface="+mn-ea"/>
              </a:rPr>
              <a:t>부재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</a:p>
          <a:p>
            <a:pPr>
              <a:spcBef>
                <a:spcPts val="400"/>
              </a:spcBef>
            </a:pPr>
            <a:r>
              <a:rPr lang="en-US" altLang="ko-KR" sz="1200" b="1" dirty="0">
                <a:latin typeface="+mn-ea"/>
                <a:ea typeface="+mn-ea"/>
              </a:rPr>
              <a:t>- </a:t>
            </a:r>
            <a:r>
              <a:rPr lang="ko-KR" altLang="en-US" sz="1200" b="1" dirty="0">
                <a:latin typeface="+mn-ea"/>
                <a:ea typeface="+mn-ea"/>
              </a:rPr>
              <a:t>외부 전문 </a:t>
            </a:r>
            <a:r>
              <a:rPr lang="en-US" altLang="ko-KR" sz="1200" b="1" dirty="0">
                <a:latin typeface="+mn-ea"/>
                <a:ea typeface="+mn-ea"/>
              </a:rPr>
              <a:t>Consulting </a:t>
            </a:r>
            <a:r>
              <a:rPr lang="ko-KR" altLang="en-US" sz="1200" b="1" dirty="0">
                <a:latin typeface="+mn-ea"/>
                <a:ea typeface="+mn-ea"/>
              </a:rPr>
              <a:t>기관 활용</a:t>
            </a:r>
            <a:r>
              <a:rPr lang="en-US" altLang="ko-KR" sz="1200" b="1" dirty="0">
                <a:latin typeface="+mn-ea"/>
                <a:ea typeface="+mn-ea"/>
              </a:rPr>
              <a:t>(</a:t>
            </a:r>
            <a:r>
              <a:rPr lang="ko-KR" altLang="en-US" sz="1200" b="1" dirty="0">
                <a:latin typeface="+mn-ea"/>
                <a:ea typeface="+mn-ea"/>
              </a:rPr>
              <a:t>일부 대기업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  (</a:t>
            </a:r>
            <a:r>
              <a:rPr lang="ko-KR" altLang="en-US" sz="1200" b="1" dirty="0">
                <a:latin typeface="+mn-ea"/>
                <a:ea typeface="+mn-ea"/>
              </a:rPr>
              <a:t>기존 운영 시스템 개선 등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FA251-AEE0-A3B4-F590-EB9174B7B2C9}"/>
              </a:ext>
            </a:extLst>
          </p:cNvPr>
          <p:cNvSpPr txBox="1"/>
          <p:nvPr/>
        </p:nvSpPr>
        <p:spPr>
          <a:xfrm>
            <a:off x="560848" y="5128440"/>
            <a:ext cx="424026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>
                <a:solidFill>
                  <a:srgbClr val="0033CC"/>
                </a:solidFill>
                <a:latin typeface="+mn-ea"/>
                <a:ea typeface="+mn-ea"/>
              </a:rPr>
              <a:t>● </a:t>
            </a:r>
            <a:r>
              <a:rPr lang="en-US" altLang="ko-KR" sz="1300" b="1" dirty="0">
                <a:solidFill>
                  <a:srgbClr val="0033CC"/>
                </a:solidFill>
                <a:latin typeface="+mn-ea"/>
                <a:ea typeface="+mn-ea"/>
              </a:rPr>
              <a:t>Tool/Methodology VS.</a:t>
            </a:r>
            <a:r>
              <a:rPr lang="ko-KR" altLang="en-US" sz="1300" b="1" dirty="0">
                <a:solidFill>
                  <a:srgbClr val="0033CC"/>
                </a:solidFill>
                <a:latin typeface="+mn-ea"/>
                <a:ea typeface="+mn-ea"/>
              </a:rPr>
              <a:t> 내부 경영 </a:t>
            </a:r>
            <a:r>
              <a:rPr lang="en-US" altLang="ko-KR" sz="1300" b="1" dirty="0">
                <a:solidFill>
                  <a:srgbClr val="0033CC"/>
                </a:solidFill>
                <a:latin typeface="+mn-ea"/>
                <a:ea typeface="+mn-ea"/>
              </a:rPr>
              <a:t>Issue </a:t>
            </a:r>
            <a:r>
              <a:rPr lang="ko-KR" altLang="en-US" sz="1300" b="1" dirty="0">
                <a:solidFill>
                  <a:srgbClr val="0033CC"/>
                </a:solidFill>
                <a:latin typeface="+mn-ea"/>
                <a:ea typeface="+mn-ea"/>
              </a:rPr>
              <a:t>연계 한계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B5C52-37D4-2B64-F2E7-C923C3E02132}"/>
              </a:ext>
            </a:extLst>
          </p:cNvPr>
          <p:cNvSpPr txBox="1"/>
          <p:nvPr/>
        </p:nvSpPr>
        <p:spPr>
          <a:xfrm>
            <a:off x="895773" y="5452730"/>
            <a:ext cx="4341253" cy="11182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400"/>
              </a:spcBef>
            </a:pPr>
            <a:r>
              <a:rPr lang="en-US" altLang="ko-KR" sz="1200" b="1" dirty="0">
                <a:latin typeface="+mn-ea"/>
                <a:ea typeface="+mn-ea"/>
              </a:rPr>
              <a:t>- </a:t>
            </a:r>
            <a:r>
              <a:rPr lang="ko-KR" altLang="en-US" sz="1200" b="1" dirty="0">
                <a:latin typeface="+mn-ea"/>
                <a:ea typeface="+mn-ea"/>
              </a:rPr>
              <a:t>시대적 유행</a:t>
            </a:r>
            <a:r>
              <a:rPr lang="en-US" altLang="ko-KR" sz="1200" b="1" dirty="0">
                <a:latin typeface="+mn-ea"/>
                <a:ea typeface="+mn-ea"/>
              </a:rPr>
              <a:t>(ex. Industry 4.0 </a:t>
            </a:r>
            <a:r>
              <a:rPr lang="ko-KR" altLang="en-US" sz="1200" b="1" dirty="0">
                <a:latin typeface="+mn-ea"/>
                <a:ea typeface="+mn-ea"/>
              </a:rPr>
              <a:t>등</a:t>
            </a:r>
            <a:r>
              <a:rPr lang="en-US" altLang="ko-KR" sz="1200" b="1" dirty="0">
                <a:latin typeface="+mn-ea"/>
                <a:ea typeface="+mn-ea"/>
              </a:rPr>
              <a:t>)</a:t>
            </a:r>
            <a:r>
              <a:rPr lang="ko-KR" altLang="en-US" sz="1200" b="1" dirty="0">
                <a:latin typeface="+mn-ea"/>
                <a:ea typeface="+mn-ea"/>
              </a:rPr>
              <a:t>에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대응한 내부 체계 혁신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  </a:t>
            </a:r>
            <a:r>
              <a:rPr lang="ko-KR" altLang="en-US" sz="1200" b="1" dirty="0">
                <a:latin typeface="+mn-ea"/>
                <a:ea typeface="+mn-ea"/>
              </a:rPr>
              <a:t>방법론 연계에 대한 이해 부족</a:t>
            </a:r>
            <a:endParaRPr lang="en-US" altLang="ko-KR" sz="1200" b="1" dirty="0">
              <a:latin typeface="+mn-ea"/>
              <a:ea typeface="+mn-ea"/>
            </a:endParaRPr>
          </a:p>
          <a:p>
            <a:pPr>
              <a:spcBef>
                <a:spcPts val="400"/>
              </a:spcBef>
            </a:pPr>
            <a:r>
              <a:rPr lang="en-US" altLang="ko-KR" sz="1200" b="1" dirty="0">
                <a:latin typeface="+mn-ea"/>
                <a:ea typeface="+mn-ea"/>
              </a:rPr>
              <a:t>  (</a:t>
            </a:r>
            <a:r>
              <a:rPr lang="ko-KR" altLang="en-US" sz="1200" b="1" dirty="0">
                <a:latin typeface="+mn-ea"/>
                <a:ea typeface="+mn-ea"/>
              </a:rPr>
              <a:t>경영의 유행</a:t>
            </a:r>
            <a:r>
              <a:rPr lang="en-US" altLang="ko-KR" sz="1200" b="1" dirty="0">
                <a:latin typeface="+mn-ea"/>
                <a:ea typeface="+mn-ea"/>
              </a:rPr>
              <a:t>, Management Fashion Theory)</a:t>
            </a:r>
          </a:p>
          <a:p>
            <a:pPr>
              <a:spcBef>
                <a:spcPts val="400"/>
              </a:spcBef>
            </a:pPr>
            <a:r>
              <a:rPr lang="en-US" altLang="ko-KR" sz="1200" b="1" dirty="0">
                <a:latin typeface="+mn-ea"/>
                <a:ea typeface="+mn-ea"/>
              </a:rPr>
              <a:t>- </a:t>
            </a:r>
            <a:r>
              <a:rPr lang="ko-KR" altLang="en-US" sz="1200" b="1" dirty="0">
                <a:latin typeface="+mn-ea"/>
                <a:ea typeface="+mn-ea"/>
              </a:rPr>
              <a:t>경영이론 </a:t>
            </a:r>
            <a:r>
              <a:rPr lang="en-US" altLang="ko-KR" sz="1200" b="1" dirty="0">
                <a:latin typeface="+mn-ea"/>
                <a:ea typeface="+mn-ea"/>
              </a:rPr>
              <a:t>- </a:t>
            </a:r>
            <a:r>
              <a:rPr lang="ko-KR" altLang="en-US" sz="1200" b="1" dirty="0">
                <a:latin typeface="+mn-ea"/>
                <a:ea typeface="+mn-ea"/>
              </a:rPr>
              <a:t>혁신 </a:t>
            </a:r>
            <a:r>
              <a:rPr lang="en-US" altLang="ko-KR" sz="1200" b="1" dirty="0">
                <a:latin typeface="+mn-ea"/>
                <a:ea typeface="+mn-ea"/>
              </a:rPr>
              <a:t>Issue - </a:t>
            </a:r>
            <a:r>
              <a:rPr lang="ko-KR" altLang="en-US" sz="1200" b="1" dirty="0">
                <a:latin typeface="+mn-ea"/>
                <a:ea typeface="+mn-ea"/>
              </a:rPr>
              <a:t>시대적 요구에 대한 대응과 실행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 역량 미확보  </a:t>
            </a:r>
            <a:endParaRPr lang="en-US" altLang="ko-KR" sz="1200" b="1" dirty="0">
              <a:latin typeface="+mn-ea"/>
              <a:ea typeface="+mn-ea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F49BE87-16B8-DBB2-D2D8-B6F37B76BA83}"/>
              </a:ext>
            </a:extLst>
          </p:cNvPr>
          <p:cNvSpPr/>
          <p:nvPr/>
        </p:nvSpPr>
        <p:spPr>
          <a:xfrm>
            <a:off x="6616338" y="1786269"/>
            <a:ext cx="2950534" cy="4625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대응 방안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EF3D32C-007B-B27F-1252-0C5F097A74FD}"/>
              </a:ext>
            </a:extLst>
          </p:cNvPr>
          <p:cNvSpPr/>
          <p:nvPr/>
        </p:nvSpPr>
        <p:spPr>
          <a:xfrm>
            <a:off x="5852160" y="2449287"/>
            <a:ext cx="4339147" cy="406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indent="-84138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기술경영 전문인력의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상시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양성 체계</a:t>
            </a:r>
            <a:r>
              <a:rPr lang="en-US" altLang="ko-KR" sz="1200" b="1" dirty="0">
                <a:solidFill>
                  <a:srgbClr val="C00000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구축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산업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기업내 전문 지식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교육 등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서비스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6213" indent="-84138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기술경영</a:t>
            </a:r>
            <a:r>
              <a:rPr lang="en-US" altLang="ko-KR" sz="1200" b="1" dirty="0">
                <a:solidFill>
                  <a:srgbClr val="C00000"/>
                </a:solidFill>
              </a:rPr>
              <a:t>/R&amp;D </a:t>
            </a:r>
            <a:r>
              <a:rPr lang="ko-KR" altLang="en-US" sz="1200" b="1" dirty="0">
                <a:solidFill>
                  <a:srgbClr val="C00000"/>
                </a:solidFill>
              </a:rPr>
              <a:t>운영</a:t>
            </a:r>
            <a:r>
              <a:rPr lang="en-US" altLang="ko-KR" sz="1200" b="1" dirty="0">
                <a:solidFill>
                  <a:srgbClr val="C00000"/>
                </a:solidFill>
              </a:rPr>
              <a:t>·</a:t>
            </a:r>
            <a:r>
              <a:rPr lang="ko-KR" altLang="en-US" sz="1200" b="1" dirty="0">
                <a:solidFill>
                  <a:srgbClr val="C00000"/>
                </a:solidFill>
              </a:rPr>
              <a:t>관리 체계 자문</a:t>
            </a:r>
            <a:r>
              <a:rPr lang="en-US" altLang="ko-KR" sz="1200" b="1" dirty="0">
                <a:solidFill>
                  <a:srgbClr val="C00000"/>
                </a:solidFill>
              </a:rPr>
              <a:t>/</a:t>
            </a:r>
            <a:r>
              <a:rPr lang="ko-KR" altLang="en-US" sz="1200" b="1" dirty="0">
                <a:solidFill>
                  <a:srgbClr val="C00000"/>
                </a:solidFill>
              </a:rPr>
              <a:t>컨설팅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</a:t>
            </a:r>
            <a:r>
              <a:rPr lang="ko-KR" altLang="en-US" sz="1100" b="1" dirty="0">
                <a:solidFill>
                  <a:schemeClr val="tx1"/>
                </a:solidFill>
              </a:rPr>
              <a:t> 자체 기술경영 운영체계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역량 등 통합 분석 및 개선방안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기존 </a:t>
            </a:r>
            <a:r>
              <a:rPr lang="en-US" altLang="ko-KR" sz="1100" b="1" dirty="0">
                <a:solidFill>
                  <a:schemeClr val="tx1"/>
                </a:solidFill>
              </a:rPr>
              <a:t>‘</a:t>
            </a:r>
            <a:r>
              <a:rPr lang="ko-KR" altLang="en-US" sz="1100" b="1" dirty="0">
                <a:solidFill>
                  <a:schemeClr val="tx1"/>
                </a:solidFill>
              </a:rPr>
              <a:t>기업 </a:t>
            </a:r>
            <a:r>
              <a:rPr lang="en-US" altLang="ko-KR" sz="1100" b="1" dirty="0">
                <a:solidFill>
                  <a:schemeClr val="tx1"/>
                </a:solidFill>
              </a:rPr>
              <a:t>R&amp;D </a:t>
            </a:r>
            <a:r>
              <a:rPr lang="ko-KR" altLang="en-US" sz="1100" b="1" dirty="0">
                <a:solidFill>
                  <a:schemeClr val="tx1"/>
                </a:solidFill>
              </a:rPr>
              <a:t>역량진단</a:t>
            </a:r>
            <a:r>
              <a:rPr lang="en-US" altLang="ko-KR" sz="1100" b="1" dirty="0">
                <a:solidFill>
                  <a:schemeClr val="tx1"/>
                </a:solidFill>
              </a:rPr>
              <a:t>’</a:t>
            </a:r>
            <a:r>
              <a:rPr lang="ko-KR" altLang="en-US" sz="1100" b="1" dirty="0">
                <a:solidFill>
                  <a:schemeClr val="tx1"/>
                </a:solidFill>
              </a:rPr>
              <a:t> 체계 고도화를 통한 실시간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 분석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지원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전문인력 지원 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혹은 서비스 기업 연계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pPr marL="176213" indent="-84138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C00000"/>
                </a:solidFill>
              </a:rPr>
              <a:t>기술경영</a:t>
            </a:r>
            <a:r>
              <a:rPr lang="en-US" altLang="ko-KR" sz="1200" b="1" dirty="0">
                <a:solidFill>
                  <a:srgbClr val="C00000"/>
                </a:solidFill>
              </a:rPr>
              <a:t> Total Solution(IT</a:t>
            </a:r>
            <a:r>
              <a:rPr lang="ko-KR" altLang="en-US" sz="1200" b="1" dirty="0">
                <a:solidFill>
                  <a:srgbClr val="C00000"/>
                </a:solidFill>
              </a:rPr>
              <a:t>포함</a:t>
            </a:r>
            <a:r>
              <a:rPr lang="en-US" altLang="ko-KR" sz="1200" b="1" dirty="0">
                <a:solidFill>
                  <a:srgbClr val="C00000"/>
                </a:solidFill>
              </a:rPr>
              <a:t>) </a:t>
            </a:r>
            <a:r>
              <a:rPr lang="ko-KR" altLang="en-US" sz="1200" b="1" dirty="0">
                <a:solidFill>
                  <a:srgbClr val="C00000"/>
                </a:solidFill>
              </a:rPr>
              <a:t>제공을 위한 </a:t>
            </a:r>
            <a:r>
              <a:rPr lang="en-US" altLang="ko-KR" sz="1200" b="1" dirty="0">
                <a:solidFill>
                  <a:srgbClr val="C00000"/>
                </a:solidFill>
              </a:rPr>
              <a:t>Network </a:t>
            </a:r>
            <a:r>
              <a:rPr lang="ko-KR" altLang="en-US" sz="1200" b="1" dirty="0">
                <a:solidFill>
                  <a:srgbClr val="C00000"/>
                </a:solidFill>
              </a:rPr>
              <a:t>구축 및 서비스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기업내 </a:t>
            </a:r>
            <a:r>
              <a:rPr lang="en-US" altLang="ko-KR" sz="1100" b="1" dirty="0">
                <a:solidFill>
                  <a:schemeClr val="tx1"/>
                </a:solidFill>
              </a:rPr>
              <a:t>R&amp;D </a:t>
            </a:r>
            <a:r>
              <a:rPr lang="ko-KR" altLang="en-US" sz="1100" b="1" dirty="0">
                <a:solidFill>
                  <a:schemeClr val="tx1"/>
                </a:solidFill>
              </a:rPr>
              <a:t>경영현황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운영체계 분석을 통한 개선방향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체계 개선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전문역량 강화 계획 수립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내부</a:t>
            </a:r>
            <a:r>
              <a:rPr lang="en-US" altLang="ko-KR" sz="1100" b="1" dirty="0">
                <a:solidFill>
                  <a:schemeClr val="tx1"/>
                </a:solidFill>
              </a:rPr>
              <a:t> Structure,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Process,</a:t>
            </a:r>
            <a:r>
              <a:rPr lang="ko-KR" altLang="en-US" sz="1100" b="1" dirty="0">
                <a:solidFill>
                  <a:schemeClr val="tx1"/>
                </a:solidFill>
              </a:rPr>
              <a:t> 과제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전략</a:t>
            </a:r>
            <a:r>
              <a:rPr lang="en-US" altLang="ko-KR" sz="1100" b="1" dirty="0">
                <a:solidFill>
                  <a:schemeClr val="tx1"/>
                </a:solidFill>
              </a:rPr>
              <a:t>, R&amp;D </a:t>
            </a:r>
            <a:r>
              <a:rPr lang="ko-KR" altLang="en-US" sz="1100" b="1" dirty="0">
                <a:solidFill>
                  <a:schemeClr val="tx1"/>
                </a:solidFill>
              </a:rPr>
              <a:t>과제</a:t>
            </a:r>
            <a:r>
              <a:rPr lang="en-US" altLang="ko-KR" sz="1100" b="1" dirty="0">
                <a:solidFill>
                  <a:schemeClr val="tx1"/>
                </a:solidFill>
              </a:rPr>
              <a:t>) </a:t>
            </a:r>
            <a:r>
              <a:rPr lang="ko-KR" altLang="en-US" sz="1100" b="1" dirty="0">
                <a:solidFill>
                  <a:schemeClr val="tx1"/>
                </a:solidFill>
              </a:rPr>
              <a:t>연계를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  </a:t>
            </a:r>
            <a:r>
              <a:rPr lang="ko-KR" altLang="en-US" sz="1100" b="1" dirty="0">
                <a:solidFill>
                  <a:schemeClr val="tx1"/>
                </a:solidFill>
              </a:rPr>
              <a:t>위한 </a:t>
            </a:r>
            <a:r>
              <a:rPr lang="en-US" altLang="ko-KR" sz="1100" b="1" dirty="0">
                <a:solidFill>
                  <a:schemeClr val="tx1"/>
                </a:solidFill>
              </a:rPr>
              <a:t>IT </a:t>
            </a:r>
            <a:r>
              <a:rPr lang="ko-KR" altLang="en-US" sz="1100" b="1" dirty="0">
                <a:solidFill>
                  <a:schemeClr val="tx1"/>
                </a:solidFill>
              </a:rPr>
              <a:t>서비스 계획 지원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176213" indent="-84138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상시적 교육 </a:t>
            </a:r>
            <a:r>
              <a:rPr lang="en-US" altLang="ko-KR" sz="1200" b="1" dirty="0">
                <a:solidFill>
                  <a:srgbClr val="C00000"/>
                </a:solidFill>
              </a:rPr>
              <a:t>Program </a:t>
            </a:r>
            <a:r>
              <a:rPr lang="ko-KR" altLang="en-US" sz="1200" b="1" dirty="0">
                <a:solidFill>
                  <a:srgbClr val="C00000"/>
                </a:solidFill>
              </a:rPr>
              <a:t>발굴 및 운영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기술경영 기초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중급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전문가 단계별 교육과정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경영 </a:t>
            </a:r>
            <a:r>
              <a:rPr lang="en-US" altLang="ko-KR" sz="1100" b="1" dirty="0">
                <a:solidFill>
                  <a:schemeClr val="tx1"/>
                </a:solidFill>
              </a:rPr>
              <a:t>Issue/Trend – Methodology/Tool</a:t>
            </a:r>
            <a:r>
              <a:rPr lang="ko-KR" altLang="en-US" sz="1100" b="1" dirty="0">
                <a:solidFill>
                  <a:schemeClr val="tx1"/>
                </a:solidFill>
              </a:rPr>
              <a:t> 연계</a:t>
            </a:r>
            <a:r>
              <a:rPr lang="en-US" altLang="ko-KR" sz="1100" b="1" dirty="0">
                <a:solidFill>
                  <a:schemeClr val="tx1"/>
                </a:solidFill>
              </a:rPr>
              <a:t> Curriculum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176213" indent="-84138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rgbClr val="C00000"/>
                </a:solidFill>
              </a:rPr>
              <a:t>일상적 학습</a:t>
            </a:r>
            <a:r>
              <a:rPr lang="en-US" altLang="ko-KR" sz="1200" b="1" dirty="0">
                <a:solidFill>
                  <a:srgbClr val="C00000"/>
                </a:solidFill>
              </a:rPr>
              <a:t>, Reference/</a:t>
            </a:r>
            <a:r>
              <a:rPr lang="ko-KR" altLang="en-US" sz="1200" b="1" dirty="0">
                <a:solidFill>
                  <a:srgbClr val="C00000"/>
                </a:solidFill>
              </a:rPr>
              <a:t>참고 자료 공유 </a:t>
            </a:r>
            <a:r>
              <a:rPr lang="en-US" altLang="ko-KR" sz="1200" b="1" dirty="0">
                <a:solidFill>
                  <a:srgbClr val="C00000"/>
                </a:solidFill>
              </a:rPr>
              <a:t>DB </a:t>
            </a:r>
            <a:r>
              <a:rPr lang="ko-KR" altLang="en-US" sz="1200" b="1" dirty="0">
                <a:solidFill>
                  <a:srgbClr val="C00000"/>
                </a:solidFill>
              </a:rPr>
              <a:t>구축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</a:t>
            </a:r>
            <a:r>
              <a:rPr lang="ko-KR" altLang="en-US" sz="1100" b="1" dirty="0">
                <a:solidFill>
                  <a:schemeClr val="tx1"/>
                </a:solidFill>
              </a:rPr>
              <a:t>기술경영 트랜드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기본 </a:t>
            </a:r>
            <a:r>
              <a:rPr lang="en-US" altLang="ko-KR" sz="1100" b="1" dirty="0">
                <a:solidFill>
                  <a:schemeClr val="tx1"/>
                </a:solidFill>
              </a:rPr>
              <a:t>Study </a:t>
            </a:r>
            <a:r>
              <a:rPr lang="ko-KR" altLang="en-US" sz="1100" b="1" dirty="0">
                <a:solidFill>
                  <a:schemeClr val="tx1"/>
                </a:solidFill>
              </a:rPr>
              <a:t>자료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교육자료 등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상시적 제공을 위한 자료의 축적</a:t>
            </a:r>
            <a:r>
              <a:rPr lang="en-US" altLang="ko-KR" sz="1100" b="1" dirty="0">
                <a:solidFill>
                  <a:schemeClr val="tx1"/>
                </a:solidFill>
              </a:rPr>
              <a:t>, Archive </a:t>
            </a:r>
            <a:r>
              <a:rPr lang="ko-KR" altLang="en-US" sz="1100" b="1" dirty="0">
                <a:solidFill>
                  <a:schemeClr val="tx1"/>
                </a:solidFill>
              </a:rPr>
              <a:t>구축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온라인 서비스 체계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0C618995-901A-6C2F-3B04-CD7560BA26B5}"/>
              </a:ext>
            </a:extLst>
          </p:cNvPr>
          <p:cNvSpPr/>
          <p:nvPr/>
        </p:nvSpPr>
        <p:spPr>
          <a:xfrm rot="5400000">
            <a:off x="3500845" y="4362995"/>
            <a:ext cx="4003766" cy="293915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44E786-FC2A-DD6C-0827-19497121ADC6}"/>
              </a:ext>
            </a:extLst>
          </p:cNvPr>
          <p:cNvSpPr txBox="1"/>
          <p:nvPr/>
        </p:nvSpPr>
        <p:spPr>
          <a:xfrm>
            <a:off x="0" y="197223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/>
              <a:t>기술경영</a:t>
            </a:r>
            <a:r>
              <a:rPr lang="en-US" altLang="ko-KR" sz="2000" b="1" dirty="0"/>
              <a:t>(MOT) </a:t>
            </a:r>
            <a:r>
              <a:rPr lang="ko-KR" altLang="en-US" sz="2000" b="1" dirty="0"/>
              <a:t>역량 강화 체계 구축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DD6E07-B6C0-B888-F0D9-654EB9832D8D}"/>
              </a:ext>
            </a:extLst>
          </p:cNvPr>
          <p:cNvSpPr txBox="1"/>
          <p:nvPr/>
        </p:nvSpPr>
        <p:spPr>
          <a:xfrm>
            <a:off x="609600" y="6798906"/>
            <a:ext cx="4818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  <a:ea typeface="+mn-ea"/>
              </a:rPr>
              <a:t>※ </a:t>
            </a:r>
            <a:r>
              <a:rPr lang="ko-KR" altLang="en-US" sz="1000" b="1" dirty="0">
                <a:latin typeface="+mn-ea"/>
                <a:ea typeface="+mn-ea"/>
              </a:rPr>
              <a:t>출처 </a:t>
            </a:r>
            <a:r>
              <a:rPr lang="en-US" altLang="ko-KR" sz="1000" b="1" dirty="0">
                <a:latin typeface="+mn-ea"/>
                <a:ea typeface="+mn-ea"/>
              </a:rPr>
              <a:t>: R&amp;D </a:t>
            </a:r>
            <a:r>
              <a:rPr lang="ko-KR" altLang="en-US" sz="1000" b="1" dirty="0">
                <a:latin typeface="+mn-ea"/>
                <a:ea typeface="+mn-ea"/>
              </a:rPr>
              <a:t>역량진단사업</a:t>
            </a:r>
            <a:r>
              <a:rPr lang="en-US" altLang="ko-KR" sz="1000" b="1" dirty="0">
                <a:latin typeface="+mn-ea"/>
                <a:ea typeface="+mn-ea"/>
              </a:rPr>
              <a:t>(</a:t>
            </a:r>
            <a:r>
              <a:rPr lang="ko-KR" altLang="en-US" sz="1000" b="1" dirty="0">
                <a:latin typeface="+mn-ea"/>
                <a:ea typeface="+mn-ea"/>
              </a:rPr>
              <a:t>중소기업</a:t>
            </a:r>
            <a:r>
              <a:rPr lang="en-US" altLang="ko-KR" sz="1000" b="1" dirty="0">
                <a:latin typeface="+mn-ea"/>
                <a:ea typeface="+mn-ea"/>
              </a:rPr>
              <a:t>), </a:t>
            </a:r>
            <a:r>
              <a:rPr lang="ko-KR" altLang="en-US" sz="1000" b="1" dirty="0">
                <a:latin typeface="+mn-ea"/>
                <a:ea typeface="+mn-ea"/>
              </a:rPr>
              <a:t>국내 중견</a:t>
            </a:r>
            <a:r>
              <a:rPr lang="en-US" altLang="ko-KR" sz="1000" b="1" dirty="0">
                <a:latin typeface="+mn-ea"/>
                <a:ea typeface="+mn-ea"/>
              </a:rPr>
              <a:t>,</a:t>
            </a:r>
            <a:r>
              <a:rPr lang="ko-KR" altLang="en-US" sz="1000" b="1" dirty="0">
                <a:latin typeface="+mn-ea"/>
                <a:ea typeface="+mn-ea"/>
              </a:rPr>
              <a:t>대기업 </a:t>
            </a:r>
            <a:r>
              <a:rPr lang="en-US" altLang="ko-KR" sz="1000" b="1" dirty="0">
                <a:latin typeface="+mn-ea"/>
                <a:ea typeface="+mn-ea"/>
              </a:rPr>
              <a:t>3</a:t>
            </a:r>
            <a:r>
              <a:rPr lang="ko-KR" altLang="en-US" sz="1000" b="1" dirty="0">
                <a:latin typeface="+mn-ea"/>
                <a:ea typeface="+mn-ea"/>
              </a:rPr>
              <a:t>개사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출연연구소 </a:t>
            </a:r>
            <a:r>
              <a:rPr lang="en-US" altLang="ko-KR" sz="1000" b="1" dirty="0">
                <a:latin typeface="+mn-ea"/>
                <a:ea typeface="+mn-ea"/>
              </a:rPr>
              <a:t>1</a:t>
            </a:r>
            <a:r>
              <a:rPr lang="ko-KR" altLang="en-US" sz="1000" b="1" dirty="0">
                <a:latin typeface="+mn-ea"/>
                <a:ea typeface="+mn-ea"/>
              </a:rPr>
              <a:t>개</a:t>
            </a:r>
            <a:br>
              <a:rPr lang="en-US" altLang="ko-KR" sz="1000" b="1" dirty="0">
                <a:latin typeface="+mn-ea"/>
                <a:ea typeface="+mn-ea"/>
              </a:rPr>
            </a:br>
            <a:r>
              <a:rPr lang="en-US" altLang="ko-KR" sz="1000" b="1" dirty="0">
                <a:latin typeface="+mn-ea"/>
                <a:ea typeface="+mn-ea"/>
              </a:rPr>
              <a:t>    </a:t>
            </a:r>
            <a:r>
              <a:rPr lang="ko-KR" altLang="en-US" sz="1000" b="1" dirty="0">
                <a:latin typeface="+mn-ea"/>
                <a:ea typeface="+mn-ea"/>
              </a:rPr>
              <a:t>분석자료 참고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8A0F94-7CA5-5847-CF92-0659D0AF2EEC}"/>
              </a:ext>
            </a:extLst>
          </p:cNvPr>
          <p:cNvSpPr txBox="1"/>
          <p:nvPr/>
        </p:nvSpPr>
        <p:spPr>
          <a:xfrm>
            <a:off x="-6212" y="877085"/>
            <a:ext cx="10702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기업의 생존과 성장에 있어 기술경영의 중요성은 증가하고 있으나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역량의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연속성 단절</a:t>
            </a:r>
            <a:r>
              <a:rPr lang="en-US" altLang="ko-KR" sz="1400" b="1" dirty="0">
                <a:latin typeface="+mn-ea"/>
                <a:ea typeface="+mn-ea"/>
              </a:rPr>
              <a:t>,</a:t>
            </a:r>
            <a:r>
              <a:rPr lang="ko-KR" altLang="en-US" sz="1400" b="1" dirty="0">
                <a:latin typeface="+mn-ea"/>
                <a:ea typeface="+mn-ea"/>
              </a:rPr>
              <a:t> 체계적 육성 부재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그리고 지속적 교육</a:t>
            </a:r>
            <a:r>
              <a:rPr lang="en-US" altLang="ko-KR" sz="1400" b="1" dirty="0">
                <a:latin typeface="+mn-ea"/>
                <a:ea typeface="+mn-ea"/>
              </a:rPr>
              <a:t>·</a:t>
            </a:r>
            <a:r>
              <a:rPr lang="ko-KR" altLang="en-US" sz="1400" b="1" dirty="0">
                <a:latin typeface="+mn-ea"/>
                <a:ea typeface="+mn-ea"/>
              </a:rPr>
              <a:t>학습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ko-KR" altLang="en-US" sz="1400" b="1" dirty="0">
                <a:latin typeface="+mn-ea"/>
                <a:ea typeface="+mn-ea"/>
              </a:rPr>
              <a:t>등 내부 체계와의 연계 미흡으로 산업계 전반에서의 발전에 한계성을 보이고 있어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인력의 대</a:t>
            </a:r>
            <a:r>
              <a:rPr lang="en-US" altLang="ko-KR" sz="1400" b="1" dirty="0">
                <a:latin typeface="+mn-ea"/>
                <a:ea typeface="+mn-ea"/>
              </a:rPr>
              <a:t>·</a:t>
            </a:r>
            <a:r>
              <a:rPr lang="ko-KR" altLang="en-US" sz="1400" b="1" dirty="0">
                <a:latin typeface="+mn-ea"/>
                <a:ea typeface="+mn-ea"/>
              </a:rPr>
              <a:t>내외적 양성 및 전문 </a:t>
            </a:r>
            <a:r>
              <a:rPr lang="en-US" altLang="ko-KR" sz="1400" b="1" dirty="0">
                <a:latin typeface="+mn-ea"/>
                <a:ea typeface="+mn-ea"/>
              </a:rPr>
              <a:t>Network </a:t>
            </a:r>
            <a:r>
              <a:rPr lang="ko-KR" altLang="en-US" sz="1400" b="1" dirty="0">
                <a:latin typeface="+mn-ea"/>
                <a:ea typeface="+mn-ea"/>
              </a:rPr>
              <a:t>등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ko-KR" altLang="en-US" sz="1400" b="1" dirty="0">
                <a:latin typeface="+mn-ea"/>
                <a:ea typeface="+mn-ea"/>
              </a:rPr>
              <a:t>상시적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서비스 체계의 구축이 필요함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491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867D67-5D08-4F88-6C6A-116350CD1CAC}"/>
              </a:ext>
            </a:extLst>
          </p:cNvPr>
          <p:cNvSpPr/>
          <p:nvPr/>
        </p:nvSpPr>
        <p:spPr>
          <a:xfrm>
            <a:off x="292359" y="2363755"/>
            <a:ext cx="5592147" cy="4397829"/>
          </a:xfrm>
          <a:prstGeom prst="rect">
            <a:avLst/>
          </a:prstGeom>
          <a:solidFill>
            <a:srgbClr val="D8D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D0EAB4F-F8BA-3FFC-B3F8-C3B07C06D887}"/>
              </a:ext>
            </a:extLst>
          </p:cNvPr>
          <p:cNvSpPr/>
          <p:nvPr/>
        </p:nvSpPr>
        <p:spPr>
          <a:xfrm>
            <a:off x="687612" y="4140366"/>
            <a:ext cx="5028944" cy="1135396"/>
          </a:xfrm>
          <a:prstGeom prst="roundRect">
            <a:avLst>
              <a:gd name="adj" fmla="val 2767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3FAB6E3-B786-FC2D-A503-489399439EC5}"/>
              </a:ext>
            </a:extLst>
          </p:cNvPr>
          <p:cNvSpPr/>
          <p:nvPr/>
        </p:nvSpPr>
        <p:spPr>
          <a:xfrm>
            <a:off x="687613" y="2618792"/>
            <a:ext cx="5028194" cy="1393372"/>
          </a:xfrm>
          <a:prstGeom prst="roundRect">
            <a:avLst>
              <a:gd name="adj" fmla="val 3285"/>
            </a:avLst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9C834D-C70E-6DA9-A02B-3A1A6355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7930" y="263336"/>
            <a:ext cx="3228384" cy="341632"/>
          </a:xfrm>
        </p:spPr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경영구조와</a:t>
            </a:r>
            <a:r>
              <a:rPr lang="ko-KR" altLang="en-US" dirty="0"/>
              <a:t> </a:t>
            </a:r>
            <a:r>
              <a:rPr lang="en-US" altLang="ko-KR" dirty="0"/>
              <a:t>MOT</a:t>
            </a:r>
            <a:r>
              <a:rPr lang="ko-KR" altLang="en-US" dirty="0"/>
              <a:t> 연계체계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F8C0F-E7CE-13F5-0100-07F1DE3FA256}"/>
              </a:ext>
            </a:extLst>
          </p:cNvPr>
          <p:cNvSpPr txBox="1"/>
          <p:nvPr/>
        </p:nvSpPr>
        <p:spPr>
          <a:xfrm>
            <a:off x="0" y="197223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/>
              <a:t>기술경영</a:t>
            </a:r>
            <a:r>
              <a:rPr lang="en-US" altLang="ko-KR" sz="2000" b="1" dirty="0"/>
              <a:t>(MOT) </a:t>
            </a:r>
            <a:r>
              <a:rPr lang="ko-KR" altLang="en-US" sz="2000" b="1" dirty="0"/>
              <a:t>역량 강화 체계 구축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66E6F2-3F86-4562-AF3B-B945CFBF358D}"/>
              </a:ext>
            </a:extLst>
          </p:cNvPr>
          <p:cNvSpPr/>
          <p:nvPr/>
        </p:nvSpPr>
        <p:spPr>
          <a:xfrm>
            <a:off x="6354281" y="1786967"/>
            <a:ext cx="3921827" cy="63448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기업의 물리적 경영구조</a:t>
            </a:r>
            <a:r>
              <a:rPr lang="en-US" altLang="ko-KR" sz="1200" b="1" dirty="0">
                <a:solidFill>
                  <a:schemeClr val="tx1"/>
                </a:solidFill>
              </a:rPr>
              <a:t>(Backbone)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경영 </a:t>
            </a:r>
            <a:r>
              <a:rPr lang="en-US" altLang="ko-KR" sz="1200" b="1" dirty="0">
                <a:solidFill>
                  <a:schemeClr val="tx1"/>
                </a:solidFill>
              </a:rPr>
              <a:t>Framework </a:t>
            </a:r>
            <a:r>
              <a:rPr lang="ko-KR" altLang="en-US" sz="1200" b="1" dirty="0">
                <a:solidFill>
                  <a:schemeClr val="tx1"/>
                </a:solidFill>
              </a:rPr>
              <a:t>및 기반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02832B-9E68-77E1-875A-75E17EA8E73E}"/>
              </a:ext>
            </a:extLst>
          </p:cNvPr>
          <p:cNvGrpSpPr/>
          <p:nvPr/>
        </p:nvGrpSpPr>
        <p:grpSpPr>
          <a:xfrm>
            <a:off x="738921" y="2783887"/>
            <a:ext cx="4961106" cy="666454"/>
            <a:chOff x="1200540" y="1939261"/>
            <a:chExt cx="8387935" cy="927382"/>
          </a:xfrm>
        </p:grpSpPr>
        <p:sp>
          <p:nvSpPr>
            <p:cNvPr id="4" name="오른쪽 화살표 16">
              <a:extLst>
                <a:ext uri="{FF2B5EF4-FFF2-40B4-BE49-F238E27FC236}">
                  <a16:creationId xmlns:a16="http://schemas.microsoft.com/office/drawing/2014/main" id="{F7C2444F-05C9-B4B2-3546-69FC5244374F}"/>
                </a:ext>
              </a:extLst>
            </p:cNvPr>
            <p:cNvSpPr/>
            <p:nvPr/>
          </p:nvSpPr>
          <p:spPr bwMode="auto">
            <a:xfrm>
              <a:off x="7054255" y="2062527"/>
              <a:ext cx="2534220" cy="680850"/>
            </a:xfrm>
            <a:prstGeom prst="rightArrow">
              <a:avLst>
                <a:gd name="adj1" fmla="val 85761"/>
                <a:gd name="adj2" fmla="val 50000"/>
              </a:avLst>
            </a:prstGeom>
            <a:solidFill>
              <a:srgbClr val="C9C9FF"/>
            </a:solidFill>
            <a:ln w="12700" cap="flat" cmpd="sng" algn="ctr">
              <a:solidFill>
                <a:srgbClr val="DDDD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54000" tIns="46800" rIns="54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ko-KR" sz="1000" b="1" dirty="0">
                  <a:solidFill>
                    <a:srgbClr val="080808"/>
                  </a:solidFill>
                  <a:latin typeface="맑은 고딕" pitchFamily="50" charset="-127"/>
                  <a:ea typeface="맑은 고딕" pitchFamily="50" charset="-127"/>
                </a:rPr>
                <a:t>       </a:t>
              </a:r>
              <a:r>
                <a:rPr lang="ko-KR" altLang="en-US" sz="1000" b="1" dirty="0">
                  <a:solidFill>
                    <a:srgbClr val="080808"/>
                  </a:solidFill>
                  <a:latin typeface="맑은 고딕" pitchFamily="50" charset="-127"/>
                  <a:ea typeface="맑은 고딕" pitchFamily="50" charset="-127"/>
                </a:rPr>
                <a:t>생산</a:t>
              </a:r>
              <a:r>
                <a:rPr lang="en-US" altLang="ko-KR" sz="1000" b="1" dirty="0">
                  <a:solidFill>
                    <a:srgbClr val="080808"/>
                  </a:solidFill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lang="ko-KR" altLang="en-US" sz="1000" b="1" dirty="0">
                  <a:solidFill>
                    <a:srgbClr val="080808"/>
                  </a:solidFill>
                  <a:latin typeface="맑은 고딕" pitchFamily="50" charset="-127"/>
                  <a:ea typeface="맑은 고딕" pitchFamily="50" charset="-127"/>
                </a:rPr>
                <a:t>마케팅</a:t>
              </a:r>
              <a:r>
                <a:rPr lang="en-US" altLang="ko-KR" sz="1000" b="1" dirty="0">
                  <a:solidFill>
                    <a:srgbClr val="080808"/>
                  </a:solidFill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lang="ko-KR" altLang="en-US" sz="1000" b="1" dirty="0">
                  <a:solidFill>
                    <a:srgbClr val="080808"/>
                  </a:solidFill>
                  <a:latin typeface="맑은 고딕" pitchFamily="50" charset="-127"/>
                  <a:ea typeface="맑은 고딕" pitchFamily="50" charset="-127"/>
                </a:rPr>
                <a:t>영업</a:t>
              </a:r>
            </a:p>
          </p:txBody>
        </p:sp>
        <p:sp>
          <p:nvSpPr>
            <p:cNvPr id="5" name="오른쪽 화살표 15">
              <a:extLst>
                <a:ext uri="{FF2B5EF4-FFF2-40B4-BE49-F238E27FC236}">
                  <a16:creationId xmlns:a16="http://schemas.microsoft.com/office/drawing/2014/main" id="{F64E558F-24CD-1F42-21DE-3B6F1FB9172B}"/>
                </a:ext>
              </a:extLst>
            </p:cNvPr>
            <p:cNvSpPr/>
            <p:nvPr/>
          </p:nvSpPr>
          <p:spPr bwMode="auto">
            <a:xfrm>
              <a:off x="4984099" y="2015570"/>
              <a:ext cx="2444627" cy="774762"/>
            </a:xfrm>
            <a:prstGeom prst="rightArrow">
              <a:avLst>
                <a:gd name="adj1" fmla="val 86973"/>
                <a:gd name="adj2" fmla="val 50000"/>
              </a:avLst>
            </a:prstGeom>
            <a:solidFill>
              <a:srgbClr val="6969FF"/>
            </a:solidFill>
            <a:ln w="12700" cap="flat" cmpd="sng" algn="ctr">
              <a:solidFill>
                <a:srgbClr val="DDDD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54000" tIns="46800" rIns="54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eaLnBrk="1" fontAlgn="ctr" latinLnBrk="0" hangingPunct="1">
                <a:lnSpc>
                  <a:spcPct val="110000"/>
                </a:lnSpc>
                <a:spcBef>
                  <a:spcPct val="20000"/>
                </a:spcBef>
                <a:buClrTx/>
                <a:buSzTx/>
                <a:tabLst/>
              </a:pPr>
              <a:r>
                <a:rPr kumimoji="0"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        기술</a:t>
              </a:r>
              <a:r>
                <a:rPr kumimoji="0" lang="en-US" altLang="ko-KR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·R&amp;D</a:t>
              </a:r>
              <a:r>
                <a:rPr kumimoji="0" lang="ko-KR" altLang="en-US" sz="1000" b="1" dirty="0">
                  <a:solidFill>
                    <a:schemeClr val="bg1"/>
                  </a:solidFill>
                  <a:latin typeface="맑은 고딕" pitchFamily="50" charset="-127"/>
                  <a:ea typeface="맑은 고딕" pitchFamily="50" charset="-127"/>
                </a:rPr>
                <a:t>전략</a:t>
              </a:r>
            </a:p>
          </p:txBody>
        </p:sp>
        <p:sp>
          <p:nvSpPr>
            <p:cNvPr id="6" name="오른쪽 화살표 14">
              <a:extLst>
                <a:ext uri="{FF2B5EF4-FFF2-40B4-BE49-F238E27FC236}">
                  <a16:creationId xmlns:a16="http://schemas.microsoft.com/office/drawing/2014/main" id="{DF04F399-684B-CCBA-FD64-34BDAF37D552}"/>
                </a:ext>
              </a:extLst>
            </p:cNvPr>
            <p:cNvSpPr/>
            <p:nvPr/>
          </p:nvSpPr>
          <p:spPr bwMode="auto">
            <a:xfrm>
              <a:off x="2958746" y="1975956"/>
              <a:ext cx="2444627" cy="853991"/>
            </a:xfrm>
            <a:prstGeom prst="rightArrow">
              <a:avLst>
                <a:gd name="adj1" fmla="val 86897"/>
                <a:gd name="adj2" fmla="val 50000"/>
              </a:avLst>
            </a:prstGeom>
            <a:solidFill>
              <a:srgbClr val="C9C9FF"/>
            </a:solidFill>
            <a:ln w="12700" cap="flat" cmpd="sng" algn="ctr">
              <a:solidFill>
                <a:srgbClr val="DDDD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54000" tIns="46800" rIns="54000" bIns="4680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ctr" latinLnBrk="0">
                <a:lnSpc>
                  <a:spcPct val="110000"/>
                </a:lnSpc>
                <a:spcBef>
                  <a:spcPct val="20000"/>
                </a:spcBef>
              </a:pPr>
              <a:r>
                <a:rPr kumimoji="0" lang="ko-KR" altLang="en-US" sz="1000" b="1" dirty="0">
                  <a:solidFill>
                    <a:srgbClr val="080808"/>
                  </a:solidFill>
                  <a:latin typeface="맑은 고딕" pitchFamily="50" charset="-127"/>
                  <a:ea typeface="맑은 고딕" pitchFamily="50" charset="-127"/>
                </a:rPr>
                <a:t>       사업전략</a:t>
              </a:r>
            </a:p>
          </p:txBody>
        </p:sp>
        <p:sp>
          <p:nvSpPr>
            <p:cNvPr id="7" name="오른쪽 화살표 2">
              <a:extLst>
                <a:ext uri="{FF2B5EF4-FFF2-40B4-BE49-F238E27FC236}">
                  <a16:creationId xmlns:a16="http://schemas.microsoft.com/office/drawing/2014/main" id="{9708BD28-6CA1-024E-3240-E6FC60F5A87C}"/>
                </a:ext>
              </a:extLst>
            </p:cNvPr>
            <p:cNvSpPr/>
            <p:nvPr/>
          </p:nvSpPr>
          <p:spPr bwMode="auto">
            <a:xfrm>
              <a:off x="1200540" y="1939261"/>
              <a:ext cx="2222097" cy="927382"/>
            </a:xfrm>
            <a:prstGeom prst="rightArrow">
              <a:avLst>
                <a:gd name="adj1" fmla="val 91699"/>
                <a:gd name="adj2" fmla="val 50000"/>
              </a:avLst>
            </a:prstGeom>
            <a:solidFill>
              <a:srgbClr val="EBEBFF"/>
            </a:solidFill>
            <a:ln w="12700" cap="flat" cmpd="sng" algn="ctr">
              <a:solidFill>
                <a:srgbClr val="DDDD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54000" tIns="46800" rIns="54000" bIns="4680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ko-KR" altLang="en-US" sz="1000" b="1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비전</a:t>
              </a:r>
              <a:r>
                <a:rPr kumimoji="0" lang="en-US" altLang="ko-KR" sz="1000" b="1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·</a:t>
              </a:r>
              <a:r>
                <a:rPr kumimoji="0" lang="ko-KR" altLang="en-US" sz="1000" b="1" i="0" u="none" strike="noStrike" cap="none" normalizeH="0" baseline="0" dirty="0">
                  <a:ln>
                    <a:noFill/>
                  </a:ln>
                  <a:solidFill>
                    <a:srgbClr val="080808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목표</a:t>
              </a: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0135BB-3D1F-1017-4F3C-8420B9167CAD}"/>
              </a:ext>
            </a:extLst>
          </p:cNvPr>
          <p:cNvSpPr/>
          <p:nvPr/>
        </p:nvSpPr>
        <p:spPr bwMode="auto">
          <a:xfrm>
            <a:off x="792642" y="3564056"/>
            <a:ext cx="944810" cy="256691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경영 전략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722E0B-60F9-670E-FDA7-709722559132}"/>
              </a:ext>
            </a:extLst>
          </p:cNvPr>
          <p:cNvSpPr/>
          <p:nvPr/>
        </p:nvSpPr>
        <p:spPr bwMode="auto">
          <a:xfrm>
            <a:off x="1825265" y="3564056"/>
            <a:ext cx="1142080" cy="256691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algn="ctr" fontAlgn="ctr" latinLnBrk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중장기 사업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C7CA8C-0F5A-6F14-E4EA-5516F35C1AAD}"/>
              </a:ext>
            </a:extLst>
          </p:cNvPr>
          <p:cNvSpPr/>
          <p:nvPr/>
        </p:nvSpPr>
        <p:spPr bwMode="auto">
          <a:xfrm>
            <a:off x="3067403" y="3564056"/>
            <a:ext cx="1142080" cy="256691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기술확보 및 목표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C663AA-4E5E-2800-EACD-9E4FA39FD5BA}"/>
              </a:ext>
            </a:extLst>
          </p:cNvPr>
          <p:cNvSpPr/>
          <p:nvPr/>
        </p:nvSpPr>
        <p:spPr bwMode="auto">
          <a:xfrm>
            <a:off x="4370956" y="3564056"/>
            <a:ext cx="1142080" cy="256691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생산 및 매출</a:t>
            </a:r>
            <a:endParaRPr kumimoji="0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AABF01-15A5-E8CA-74C1-0D2814C582ED}"/>
              </a:ext>
            </a:extLst>
          </p:cNvPr>
          <p:cNvSpPr txBox="1"/>
          <p:nvPr/>
        </p:nvSpPr>
        <p:spPr>
          <a:xfrm rot="16200000">
            <a:off x="-199812" y="3230609"/>
            <a:ext cx="14943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33CC"/>
                </a:solidFill>
              </a:rPr>
              <a:t>Company</a:t>
            </a:r>
            <a:r>
              <a:rPr lang="ko-KR" altLang="en-US" sz="1100" b="1" dirty="0">
                <a:solidFill>
                  <a:srgbClr val="0033CC"/>
                </a:solidFill>
              </a:rPr>
              <a:t> </a:t>
            </a:r>
            <a:r>
              <a:rPr lang="en-US" altLang="ko-KR" sz="1100" b="1" dirty="0">
                <a:solidFill>
                  <a:srgbClr val="0033CC"/>
                </a:solidFill>
              </a:rPr>
              <a:t>Structure</a:t>
            </a:r>
            <a:endParaRPr lang="ko-KR" altLang="en-US" sz="1100" b="1" dirty="0">
              <a:solidFill>
                <a:srgbClr val="0033CC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B1CD57D-3210-7716-B4D4-8558AAD85434}"/>
              </a:ext>
            </a:extLst>
          </p:cNvPr>
          <p:cNvSpPr txBox="1"/>
          <p:nvPr/>
        </p:nvSpPr>
        <p:spPr>
          <a:xfrm rot="16200000">
            <a:off x="86875" y="4543194"/>
            <a:ext cx="849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33CC"/>
                </a:solidFill>
              </a:rPr>
              <a:t>Operation</a:t>
            </a:r>
          </a:p>
          <a:p>
            <a:pPr algn="ctr"/>
            <a:r>
              <a:rPr lang="en-US" altLang="ko-KR" sz="1100" b="1" dirty="0">
                <a:solidFill>
                  <a:srgbClr val="0033CC"/>
                </a:solidFill>
              </a:rPr>
              <a:t>System</a:t>
            </a:r>
            <a:endParaRPr lang="ko-KR" altLang="en-US" sz="1100" b="1" dirty="0">
              <a:solidFill>
                <a:srgbClr val="0033CC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F4BD36A-5694-CF8B-3334-7D7F620A2364}"/>
              </a:ext>
            </a:extLst>
          </p:cNvPr>
          <p:cNvSpPr txBox="1"/>
          <p:nvPr/>
        </p:nvSpPr>
        <p:spPr>
          <a:xfrm rot="16200000">
            <a:off x="-18738" y="5956261"/>
            <a:ext cx="10326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33CC"/>
                </a:solidFill>
              </a:rPr>
              <a:t>Competence</a:t>
            </a:r>
          </a:p>
          <a:p>
            <a:pPr algn="ctr"/>
            <a:r>
              <a:rPr lang="en-US" altLang="ko-KR" sz="1100" b="1" dirty="0">
                <a:solidFill>
                  <a:srgbClr val="0033CC"/>
                </a:solidFill>
              </a:rPr>
              <a:t>Basis</a:t>
            </a:r>
            <a:endParaRPr lang="ko-KR" altLang="en-US" sz="1100" b="1" dirty="0">
              <a:solidFill>
                <a:srgbClr val="0033CC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3E108C-3FD0-01AD-B0C5-1CE8F16F27E4}"/>
              </a:ext>
            </a:extLst>
          </p:cNvPr>
          <p:cNvSpPr/>
          <p:nvPr/>
        </p:nvSpPr>
        <p:spPr bwMode="auto">
          <a:xfrm>
            <a:off x="758889" y="5384793"/>
            <a:ext cx="4904536" cy="232232"/>
          </a:xfrm>
          <a:prstGeom prst="rect">
            <a:avLst/>
          </a:prstGeom>
          <a:solidFill>
            <a:srgbClr val="F4B183">
              <a:alpha val="89804"/>
            </a:srgbClr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Knowledge/Skill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97CC4F2-03B7-BBD4-C3E7-FC7D01D01486}"/>
              </a:ext>
            </a:extLst>
          </p:cNvPr>
          <p:cNvSpPr/>
          <p:nvPr/>
        </p:nvSpPr>
        <p:spPr>
          <a:xfrm>
            <a:off x="687612" y="5821443"/>
            <a:ext cx="5028944" cy="666443"/>
          </a:xfrm>
          <a:prstGeom prst="roundRect">
            <a:avLst>
              <a:gd name="adj" fmla="val 2767"/>
            </a:avLst>
          </a:prstGeom>
          <a:solidFill>
            <a:schemeClr val="bg1">
              <a:lumMod val="95000"/>
            </a:schemeClr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250526-23BE-A07C-0472-EF301C12FE03}"/>
              </a:ext>
            </a:extLst>
          </p:cNvPr>
          <p:cNvSpPr/>
          <p:nvPr/>
        </p:nvSpPr>
        <p:spPr>
          <a:xfrm>
            <a:off x="2051518" y="4405667"/>
            <a:ext cx="1288190" cy="22351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전략과제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0F89A77-3CBB-2944-7781-70DC7C6EB9B2}"/>
              </a:ext>
            </a:extLst>
          </p:cNvPr>
          <p:cNvSpPr/>
          <p:nvPr/>
        </p:nvSpPr>
        <p:spPr>
          <a:xfrm>
            <a:off x="3107293" y="4548714"/>
            <a:ext cx="1288190" cy="22351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R&amp;D Project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87EA7D3-1140-37CF-5E2D-49065354E1AB}"/>
              </a:ext>
            </a:extLst>
          </p:cNvPr>
          <p:cNvSpPr/>
          <p:nvPr/>
        </p:nvSpPr>
        <p:spPr>
          <a:xfrm>
            <a:off x="1220427" y="4204506"/>
            <a:ext cx="3554801" cy="22351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Intelligence </a:t>
            </a:r>
            <a:r>
              <a:rPr lang="ko-KR" altLang="en-US" sz="1000" b="1" dirty="0">
                <a:solidFill>
                  <a:schemeClr val="tx1"/>
                </a:solidFill>
              </a:rPr>
              <a:t>및 </a:t>
            </a:r>
            <a:r>
              <a:rPr lang="en-US" altLang="ko-KR" sz="1000" b="1" dirty="0">
                <a:solidFill>
                  <a:schemeClr val="tx1"/>
                </a:solidFill>
              </a:rPr>
              <a:t>Data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7DFF5ED-A3AA-BE1C-75AD-F149CC521959}"/>
              </a:ext>
            </a:extLst>
          </p:cNvPr>
          <p:cNvSpPr/>
          <p:nvPr/>
        </p:nvSpPr>
        <p:spPr>
          <a:xfrm>
            <a:off x="4533456" y="4195567"/>
            <a:ext cx="831090" cy="58113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BSC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2D964D-DDD3-DF40-2A17-60BB3F04AB96}"/>
              </a:ext>
            </a:extLst>
          </p:cNvPr>
          <p:cNvSpPr/>
          <p:nvPr/>
        </p:nvSpPr>
        <p:spPr bwMode="auto">
          <a:xfrm>
            <a:off x="1199090" y="6127102"/>
            <a:ext cx="1354721" cy="2975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spcAft>
                <a:spcPct val="0"/>
              </a:spcAft>
              <a:buClrTx/>
              <a:buSzTx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역량강화계획</a:t>
            </a:r>
            <a:endParaRPr kumimoji="0" lang="en-US" altLang="ko-KR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ctr" latinLnBrk="0" hangingPunct="1">
              <a:spcAft>
                <a:spcPct val="0"/>
              </a:spcAft>
              <a:buClrTx/>
              <a:buSzTx/>
              <a:tabLst/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현재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Gap)</a:t>
            </a:r>
            <a:endParaRPr kumimoji="0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023CDDB-7F3E-6F3F-EA3B-79BA65C4E4A2}"/>
              </a:ext>
            </a:extLst>
          </p:cNvPr>
          <p:cNvSpPr/>
          <p:nvPr/>
        </p:nvSpPr>
        <p:spPr bwMode="auto">
          <a:xfrm>
            <a:off x="2600195" y="6127102"/>
            <a:ext cx="1354721" cy="2975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자원</a:t>
            </a:r>
            <a:r>
              <a:rPr kumimoji="0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인력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양성</a:t>
            </a:r>
            <a:endParaRPr kumimoji="0" lang="ko-KR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2697287-3E3D-4CD5-F1DD-5675D6F1AA10}"/>
              </a:ext>
            </a:extLst>
          </p:cNvPr>
          <p:cNvSpPr/>
          <p:nvPr/>
        </p:nvSpPr>
        <p:spPr bwMode="auto">
          <a:xfrm>
            <a:off x="4001300" y="6127102"/>
            <a:ext cx="1354721" cy="297594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교육훈련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685A894-812D-0076-E025-C44EDF846FD2}"/>
              </a:ext>
            </a:extLst>
          </p:cNvPr>
          <p:cNvSpPr/>
          <p:nvPr/>
        </p:nvSpPr>
        <p:spPr bwMode="auto">
          <a:xfrm>
            <a:off x="1199089" y="5862936"/>
            <a:ext cx="4149670" cy="222745"/>
          </a:xfrm>
          <a:prstGeom prst="rect">
            <a:avLst/>
          </a:prstGeom>
          <a:solidFill>
            <a:srgbClr val="F4B183">
              <a:alpha val="89804"/>
            </a:srgbClr>
          </a:solidFill>
          <a:ln w="12700" cap="flat" cmpd="sng" algn="ctr">
            <a:noFill/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algn="ctr" rtl="0" fontAlgn="ctr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전략달성을 </a:t>
            </a:r>
            <a:r>
              <a:rPr lang="ko-KR" altLang="en-US" sz="10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위한 역량수준</a:t>
            </a:r>
            <a:endParaRPr lang="en-US" altLang="ko-KR" sz="10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D90570-04A3-FF3F-9338-8FFD348D187B}"/>
              </a:ext>
            </a:extLst>
          </p:cNvPr>
          <p:cNvSpPr/>
          <p:nvPr/>
        </p:nvSpPr>
        <p:spPr>
          <a:xfrm>
            <a:off x="6375913" y="2477433"/>
            <a:ext cx="3918857" cy="9517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BDC6C7-BC8C-B9D0-FCA9-D0C9EBE5B54F}"/>
              </a:ext>
            </a:extLst>
          </p:cNvPr>
          <p:cNvSpPr txBox="1"/>
          <p:nvPr/>
        </p:nvSpPr>
        <p:spPr>
          <a:xfrm>
            <a:off x="6375298" y="2533908"/>
            <a:ext cx="3905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200" b="1" dirty="0"/>
              <a:t>기업의 전략과 성과 실현 구조</a:t>
            </a:r>
            <a:endParaRPr lang="en-US" altLang="ko-KR" sz="1200" b="1" dirty="0"/>
          </a:p>
          <a:p>
            <a:pPr>
              <a:buFont typeface="Arial" pitchFamily="34" charset="0"/>
              <a:buChar char="•"/>
            </a:pPr>
            <a:r>
              <a:rPr lang="en-US" altLang="ko-KR" sz="1200" b="1" dirty="0"/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경영목표 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Portfolio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와 신사업 전개전략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사업환경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및 투자전략 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사업목표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계획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1200" b="1" dirty="0"/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생산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판매계획 및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재무목표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1DB88B3-BE2D-C250-CBFC-EA0E95982154}"/>
              </a:ext>
            </a:extLst>
          </p:cNvPr>
          <p:cNvSpPr/>
          <p:nvPr/>
        </p:nvSpPr>
        <p:spPr>
          <a:xfrm>
            <a:off x="6354281" y="3601867"/>
            <a:ext cx="3921827" cy="5737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 목표달성을 위한 계획과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관리</a:t>
            </a:r>
            <a:r>
              <a:rPr lang="en-US" altLang="ko-KR" sz="1200" b="1" dirty="0">
                <a:solidFill>
                  <a:schemeClr val="tx1"/>
                </a:solidFill>
              </a:rPr>
              <a:t>(Energy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&amp;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Blood)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경영의 수단 및 </a:t>
            </a:r>
            <a:r>
              <a:rPr lang="en-US" altLang="ko-KR" sz="1200" b="1" dirty="0">
                <a:solidFill>
                  <a:schemeClr val="tx1"/>
                </a:solidFill>
              </a:rPr>
              <a:t>Work/Task </a:t>
            </a:r>
            <a:r>
              <a:rPr lang="ko-KR" altLang="en-US" sz="1200" b="1" dirty="0">
                <a:solidFill>
                  <a:schemeClr val="tx1"/>
                </a:solidFill>
              </a:rPr>
              <a:t>활동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4623910F-B677-4E58-F452-CFEEB01C76E7}"/>
              </a:ext>
            </a:extLst>
          </p:cNvPr>
          <p:cNvGrpSpPr/>
          <p:nvPr/>
        </p:nvGrpSpPr>
        <p:grpSpPr>
          <a:xfrm>
            <a:off x="1256525" y="3968620"/>
            <a:ext cx="3968619" cy="242596"/>
            <a:chOff x="1256525" y="3968620"/>
            <a:chExt cx="3968619" cy="242596"/>
          </a:xfrm>
        </p:grpSpPr>
        <p:sp>
          <p:nvSpPr>
            <p:cNvPr id="57" name="화살표: 위쪽/아래쪽 56">
              <a:extLst>
                <a:ext uri="{FF2B5EF4-FFF2-40B4-BE49-F238E27FC236}">
                  <a16:creationId xmlns:a16="http://schemas.microsoft.com/office/drawing/2014/main" id="{B83D137E-5C8C-BB2F-8CAC-80BDB2EB0662}"/>
                </a:ext>
              </a:extLst>
            </p:cNvPr>
            <p:cNvSpPr/>
            <p:nvPr/>
          </p:nvSpPr>
          <p:spPr>
            <a:xfrm>
              <a:off x="1256525" y="3968620"/>
              <a:ext cx="192830" cy="242596"/>
            </a:xfrm>
            <a:prstGeom prst="up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화살표: 위쪽/아래쪽 57">
              <a:extLst>
                <a:ext uri="{FF2B5EF4-FFF2-40B4-BE49-F238E27FC236}">
                  <a16:creationId xmlns:a16="http://schemas.microsoft.com/office/drawing/2014/main" id="{7C06627D-B4B4-B980-09DB-257249F68143}"/>
                </a:ext>
              </a:extLst>
            </p:cNvPr>
            <p:cNvSpPr/>
            <p:nvPr/>
          </p:nvSpPr>
          <p:spPr>
            <a:xfrm>
              <a:off x="2200472" y="3968620"/>
              <a:ext cx="192830" cy="242596"/>
            </a:xfrm>
            <a:prstGeom prst="up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화살표: 위쪽/아래쪽 58">
              <a:extLst>
                <a:ext uri="{FF2B5EF4-FFF2-40B4-BE49-F238E27FC236}">
                  <a16:creationId xmlns:a16="http://schemas.microsoft.com/office/drawing/2014/main" id="{E59680FB-E979-B7AB-86EB-B72334DDEAB9}"/>
                </a:ext>
              </a:extLst>
            </p:cNvPr>
            <p:cNvSpPr/>
            <p:nvPr/>
          </p:nvSpPr>
          <p:spPr>
            <a:xfrm>
              <a:off x="4088366" y="3968620"/>
              <a:ext cx="192830" cy="242596"/>
            </a:xfrm>
            <a:prstGeom prst="up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화살표: 위쪽/아래쪽 59">
              <a:extLst>
                <a:ext uri="{FF2B5EF4-FFF2-40B4-BE49-F238E27FC236}">
                  <a16:creationId xmlns:a16="http://schemas.microsoft.com/office/drawing/2014/main" id="{87D8B2C6-240D-8BD2-EC3B-8B06BBDA572E}"/>
                </a:ext>
              </a:extLst>
            </p:cNvPr>
            <p:cNvSpPr/>
            <p:nvPr/>
          </p:nvSpPr>
          <p:spPr>
            <a:xfrm>
              <a:off x="5032314" y="3968620"/>
              <a:ext cx="192830" cy="242596"/>
            </a:xfrm>
            <a:prstGeom prst="up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화살표: 위쪽/아래쪽 60">
              <a:extLst>
                <a:ext uri="{FF2B5EF4-FFF2-40B4-BE49-F238E27FC236}">
                  <a16:creationId xmlns:a16="http://schemas.microsoft.com/office/drawing/2014/main" id="{9BDF689B-396B-6FE8-640C-C1937882AE89}"/>
                </a:ext>
              </a:extLst>
            </p:cNvPr>
            <p:cNvSpPr/>
            <p:nvPr/>
          </p:nvSpPr>
          <p:spPr>
            <a:xfrm>
              <a:off x="3144419" y="3968620"/>
              <a:ext cx="192830" cy="242596"/>
            </a:xfrm>
            <a:prstGeom prst="upDownArrow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AC077F7-2274-4256-42E3-418D409F8BF1}"/>
              </a:ext>
            </a:extLst>
          </p:cNvPr>
          <p:cNvSpPr/>
          <p:nvPr/>
        </p:nvSpPr>
        <p:spPr>
          <a:xfrm>
            <a:off x="6375913" y="4220614"/>
            <a:ext cx="3918857" cy="9517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32BA4F-9502-623B-5ADC-732FAA1AA25B}"/>
              </a:ext>
            </a:extLst>
          </p:cNvPr>
          <p:cNvSpPr txBox="1"/>
          <p:nvPr/>
        </p:nvSpPr>
        <p:spPr>
          <a:xfrm>
            <a:off x="6375298" y="4277089"/>
            <a:ext cx="3899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200" b="1" dirty="0"/>
              <a:t>전략수립을 위한 정보와 </a:t>
            </a:r>
            <a:r>
              <a:rPr lang="en-US" altLang="ko-KR" sz="1200" b="1" dirty="0"/>
              <a:t>Data</a:t>
            </a: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전략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목표 달성을 위한 전략과제의 도출 및 수행계획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소요 자원계획 및 배분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성과관리 체계 구축 및 운영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6EFDA1F-4055-080C-B581-7DD099DEB737}"/>
              </a:ext>
            </a:extLst>
          </p:cNvPr>
          <p:cNvSpPr/>
          <p:nvPr/>
        </p:nvSpPr>
        <p:spPr>
          <a:xfrm>
            <a:off x="2045541" y="4634965"/>
            <a:ext cx="1288190" cy="22351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자원</a:t>
            </a: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13DCC7F-7C1E-2DFA-E4A0-C8F40FE5DE31}"/>
              </a:ext>
            </a:extLst>
          </p:cNvPr>
          <p:cNvGrpSpPr/>
          <p:nvPr/>
        </p:nvGrpSpPr>
        <p:grpSpPr>
          <a:xfrm>
            <a:off x="1256525" y="4789714"/>
            <a:ext cx="3956181" cy="594232"/>
            <a:chOff x="1256525" y="4789714"/>
            <a:chExt cx="3956181" cy="594232"/>
          </a:xfrm>
          <a:solidFill>
            <a:schemeClr val="accent6">
              <a:lumMod val="75000"/>
            </a:schemeClr>
          </a:solidFill>
        </p:grpSpPr>
        <p:sp>
          <p:nvSpPr>
            <p:cNvPr id="51" name="화살표: 위쪽/아래쪽 50">
              <a:extLst>
                <a:ext uri="{FF2B5EF4-FFF2-40B4-BE49-F238E27FC236}">
                  <a16:creationId xmlns:a16="http://schemas.microsoft.com/office/drawing/2014/main" id="{24983638-2745-2EAE-0E13-C5DFF8DC4537}"/>
                </a:ext>
              </a:extLst>
            </p:cNvPr>
            <p:cNvSpPr/>
            <p:nvPr/>
          </p:nvSpPr>
          <p:spPr>
            <a:xfrm>
              <a:off x="1256525" y="4789714"/>
              <a:ext cx="180392" cy="594232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화살표: 위쪽/아래쪽 51">
              <a:extLst>
                <a:ext uri="{FF2B5EF4-FFF2-40B4-BE49-F238E27FC236}">
                  <a16:creationId xmlns:a16="http://schemas.microsoft.com/office/drawing/2014/main" id="{97B4F4B8-82C2-53C2-3C17-837D0573017B}"/>
                </a:ext>
              </a:extLst>
            </p:cNvPr>
            <p:cNvSpPr/>
            <p:nvPr/>
          </p:nvSpPr>
          <p:spPr>
            <a:xfrm>
              <a:off x="2200472" y="4789714"/>
              <a:ext cx="180392" cy="594232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화살표: 위쪽/아래쪽 52">
              <a:extLst>
                <a:ext uri="{FF2B5EF4-FFF2-40B4-BE49-F238E27FC236}">
                  <a16:creationId xmlns:a16="http://schemas.microsoft.com/office/drawing/2014/main" id="{571CA2A6-21B7-F2B0-963C-DDF4411D775B}"/>
                </a:ext>
              </a:extLst>
            </p:cNvPr>
            <p:cNvSpPr/>
            <p:nvPr/>
          </p:nvSpPr>
          <p:spPr>
            <a:xfrm>
              <a:off x="4088366" y="4789714"/>
              <a:ext cx="180392" cy="594232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화살표: 위쪽/아래쪽 53">
              <a:extLst>
                <a:ext uri="{FF2B5EF4-FFF2-40B4-BE49-F238E27FC236}">
                  <a16:creationId xmlns:a16="http://schemas.microsoft.com/office/drawing/2014/main" id="{01DBAF63-40FF-AEAE-7024-E5BECB0E563E}"/>
                </a:ext>
              </a:extLst>
            </p:cNvPr>
            <p:cNvSpPr/>
            <p:nvPr/>
          </p:nvSpPr>
          <p:spPr>
            <a:xfrm>
              <a:off x="5032314" y="4789714"/>
              <a:ext cx="180392" cy="594232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화살표: 위쪽/아래쪽 54">
              <a:extLst>
                <a:ext uri="{FF2B5EF4-FFF2-40B4-BE49-F238E27FC236}">
                  <a16:creationId xmlns:a16="http://schemas.microsoft.com/office/drawing/2014/main" id="{840BA255-EE2C-E5E0-E552-7353B0AE022B}"/>
                </a:ext>
              </a:extLst>
            </p:cNvPr>
            <p:cNvSpPr/>
            <p:nvPr/>
          </p:nvSpPr>
          <p:spPr>
            <a:xfrm>
              <a:off x="3144419" y="4789714"/>
              <a:ext cx="180392" cy="594232"/>
            </a:xfrm>
            <a:prstGeom prst="upDown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31F9B90-095F-D932-F728-941B05C0B9B0}"/>
              </a:ext>
            </a:extLst>
          </p:cNvPr>
          <p:cNvSpPr/>
          <p:nvPr/>
        </p:nvSpPr>
        <p:spPr bwMode="auto">
          <a:xfrm>
            <a:off x="719452" y="4939003"/>
            <a:ext cx="4959167" cy="279917"/>
          </a:xfrm>
          <a:prstGeom prst="rect">
            <a:avLst/>
          </a:prstGeom>
          <a:solidFill>
            <a:srgbClr val="F4B183">
              <a:alpha val="89804"/>
            </a:srgbClr>
          </a:solidFill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6800" rIns="54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Process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&amp; IT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System [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운영체계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지식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/Skill</a:t>
            </a:r>
            <a:r>
              <a:rPr lang="ko-KR" altLang="en-US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연계</a:t>
            </a:r>
            <a:r>
              <a:rPr lang="en-US" altLang="ko-KR" sz="10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kumimoji="0" lang="ko-KR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624A0BB-00AF-2F0E-E904-0F9763B9D902}"/>
              </a:ext>
            </a:extLst>
          </p:cNvPr>
          <p:cNvSpPr/>
          <p:nvPr/>
        </p:nvSpPr>
        <p:spPr>
          <a:xfrm>
            <a:off x="6372957" y="5399563"/>
            <a:ext cx="3903152" cy="5737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>
                <a:lumMod val="9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   경영활동 및 운영</a:t>
            </a:r>
            <a:r>
              <a:rPr lang="en-US" altLang="ko-KR" sz="1200" b="1" dirty="0">
                <a:solidFill>
                  <a:schemeClr val="tx1"/>
                </a:solidFill>
              </a:rPr>
              <a:t> System(Knowledge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&amp;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Skills)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- </a:t>
            </a:r>
            <a:r>
              <a:rPr lang="ko-KR" altLang="en-US" sz="1200" b="1" dirty="0">
                <a:solidFill>
                  <a:schemeClr val="tx1"/>
                </a:solidFill>
              </a:rPr>
              <a:t>운영체계 구축</a:t>
            </a:r>
            <a:r>
              <a:rPr lang="en-US" altLang="ko-KR" sz="1200" b="1" dirty="0">
                <a:solidFill>
                  <a:schemeClr val="tx1"/>
                </a:solidFill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</a:rPr>
              <a:t>활용 역량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39A126D-3F80-376E-92B2-F2F0F0D38ABB}"/>
              </a:ext>
            </a:extLst>
          </p:cNvPr>
          <p:cNvSpPr/>
          <p:nvPr/>
        </p:nvSpPr>
        <p:spPr>
          <a:xfrm>
            <a:off x="6388354" y="6018310"/>
            <a:ext cx="3900196" cy="112894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26A78A2-ABFA-AACD-C4FF-F45292BC4294}"/>
              </a:ext>
            </a:extLst>
          </p:cNvPr>
          <p:cNvSpPr txBox="1"/>
          <p:nvPr/>
        </p:nvSpPr>
        <p:spPr>
          <a:xfrm>
            <a:off x="6362858" y="6074785"/>
            <a:ext cx="39552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Arial" panose="020B0604020202020204" pitchFamily="34" charset="0"/>
              <a:buChar char="•"/>
            </a:pPr>
            <a:r>
              <a:rPr lang="en-US" altLang="ko-KR" sz="1200" b="1" dirty="0"/>
              <a:t>Process </a:t>
            </a:r>
            <a:r>
              <a:rPr lang="ko-KR" altLang="en-US" sz="1200" b="1" dirty="0"/>
              <a:t>및 조직 </a:t>
            </a:r>
            <a:r>
              <a:rPr lang="en-US" altLang="ko-KR" sz="1200" b="1" dirty="0"/>
              <a:t>Innovation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정보 및 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Roadmap Planning :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기술 확보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과제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전략목표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전략과제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실행계획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자원확보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배분</a:t>
            </a:r>
            <a:r>
              <a:rPr lang="en-US" altLang="ko-KR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2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성과관리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역할분담체계</a:t>
            </a:r>
            <a:r>
              <a:rPr lang="en-US" altLang="ko-KR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Cross-Functional </a:t>
            </a: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활동</a:t>
            </a:r>
            <a:endParaRPr lang="en-US" altLang="ko-KR" sz="12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87313" indent="-87313"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정보화 체계 연계 활용 역량</a:t>
            </a:r>
            <a:endParaRPr lang="en-US" altLang="ko-KR" sz="12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화살표: 오른쪽 72">
            <a:extLst>
              <a:ext uri="{FF2B5EF4-FFF2-40B4-BE49-F238E27FC236}">
                <a16:creationId xmlns:a16="http://schemas.microsoft.com/office/drawing/2014/main" id="{C5F7644E-3DED-E910-1A93-59D89AA341C4}"/>
              </a:ext>
            </a:extLst>
          </p:cNvPr>
          <p:cNvSpPr/>
          <p:nvPr/>
        </p:nvSpPr>
        <p:spPr>
          <a:xfrm rot="20092392">
            <a:off x="5637504" y="2382386"/>
            <a:ext cx="816005" cy="503853"/>
          </a:xfrm>
          <a:prstGeom prst="rightArrow">
            <a:avLst>
              <a:gd name="adj1" fmla="val 6196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DD7E7B-A75F-208F-B128-6C9DCB47FA57}"/>
              </a:ext>
            </a:extLst>
          </p:cNvPr>
          <p:cNvSpPr/>
          <p:nvPr/>
        </p:nvSpPr>
        <p:spPr>
          <a:xfrm>
            <a:off x="6369692" y="1791478"/>
            <a:ext cx="373225" cy="3234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Ⅰ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AE767BC7-B3DA-F795-DDCF-950716CCA430}"/>
              </a:ext>
            </a:extLst>
          </p:cNvPr>
          <p:cNvSpPr/>
          <p:nvPr/>
        </p:nvSpPr>
        <p:spPr>
          <a:xfrm rot="19672226">
            <a:off x="5596536" y="4011182"/>
            <a:ext cx="877716" cy="503853"/>
          </a:xfrm>
          <a:prstGeom prst="rightArrow">
            <a:avLst>
              <a:gd name="adj1" fmla="val 61960"/>
              <a:gd name="adj2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Ⅱ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AE2D07-1936-DD29-2082-609D2ED7D5F5}"/>
              </a:ext>
            </a:extLst>
          </p:cNvPr>
          <p:cNvSpPr/>
          <p:nvPr/>
        </p:nvSpPr>
        <p:spPr>
          <a:xfrm>
            <a:off x="6369692" y="3601620"/>
            <a:ext cx="373225" cy="3234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Ⅱ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7C4D175-F8BD-68F6-0059-EEC7513654D5}"/>
              </a:ext>
            </a:extLst>
          </p:cNvPr>
          <p:cNvSpPr/>
          <p:nvPr/>
        </p:nvSpPr>
        <p:spPr>
          <a:xfrm>
            <a:off x="5722775" y="4951445"/>
            <a:ext cx="590939" cy="15675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rtl="0" fontAlgn="ctr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rtl="0" fontAlgn="ctr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rtl="0" fontAlgn="ctr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ko-KR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MOT</a:t>
            </a:r>
          </a:p>
          <a:p>
            <a:pPr algn="ctr" rtl="0" fontAlgn="ctr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상시적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rtl="0" fontAlgn="ctr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역량강화</a:t>
            </a:r>
            <a:endParaRPr lang="en-US" altLang="ko-KR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rtl="0" fontAlgn="ctr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</a:pPr>
            <a:r>
              <a:rPr lang="ko-KR" altLang="en-US" sz="11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</a:p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4E81E19-700C-1E00-0FD8-0CC432529046}"/>
              </a:ext>
            </a:extLst>
          </p:cNvPr>
          <p:cNvSpPr/>
          <p:nvPr/>
        </p:nvSpPr>
        <p:spPr>
          <a:xfrm rot="2222231">
            <a:off x="5755947" y="4956721"/>
            <a:ext cx="781814" cy="503853"/>
          </a:xfrm>
          <a:prstGeom prst="rightArrow">
            <a:avLst>
              <a:gd name="adj1" fmla="val 61960"/>
              <a:gd name="adj2" fmla="val 50000"/>
            </a:avLst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Ⅲ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6ADA17-0B5E-F510-9501-A326BCDBD5C8}"/>
              </a:ext>
            </a:extLst>
          </p:cNvPr>
          <p:cNvSpPr/>
          <p:nvPr/>
        </p:nvSpPr>
        <p:spPr>
          <a:xfrm>
            <a:off x="6369692" y="5417977"/>
            <a:ext cx="373225" cy="3234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Ⅲ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19DE7F20-0445-D1A0-E3E8-3B55FC9A5686}"/>
              </a:ext>
            </a:extLst>
          </p:cNvPr>
          <p:cNvSpPr/>
          <p:nvPr/>
        </p:nvSpPr>
        <p:spPr>
          <a:xfrm>
            <a:off x="1063697" y="2152532"/>
            <a:ext cx="802433" cy="217444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ED637A4-E9B8-57F6-3D9D-C0213C38B880}"/>
              </a:ext>
            </a:extLst>
          </p:cNvPr>
          <p:cNvSpPr/>
          <p:nvPr/>
        </p:nvSpPr>
        <p:spPr>
          <a:xfrm>
            <a:off x="205281" y="1789050"/>
            <a:ext cx="2519265" cy="36862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Physical &amp; Structure (Rigid)</a:t>
            </a:r>
            <a:r>
              <a:rPr lang="ko-KR" altLang="en-US" sz="11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6" name="화살표: 위쪽 25">
            <a:extLst>
              <a:ext uri="{FF2B5EF4-FFF2-40B4-BE49-F238E27FC236}">
                <a16:creationId xmlns:a16="http://schemas.microsoft.com/office/drawing/2014/main" id="{F68EE06D-8264-9477-D477-9C22684A4214}"/>
              </a:ext>
            </a:extLst>
          </p:cNvPr>
          <p:cNvSpPr/>
          <p:nvPr/>
        </p:nvSpPr>
        <p:spPr>
          <a:xfrm flipV="1">
            <a:off x="1063697" y="6736703"/>
            <a:ext cx="802433" cy="220688"/>
          </a:xfrm>
          <a:prstGeom prst="upArrow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40910885-F798-1992-68C9-AA3C8F225944}"/>
              </a:ext>
            </a:extLst>
          </p:cNvPr>
          <p:cNvSpPr/>
          <p:nvPr/>
        </p:nvSpPr>
        <p:spPr>
          <a:xfrm>
            <a:off x="205281" y="6961445"/>
            <a:ext cx="2519265" cy="41054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Competence &amp; </a:t>
            </a:r>
            <a:r>
              <a:rPr lang="ko-KR" altLang="en-US" sz="1100" b="1" dirty="0">
                <a:solidFill>
                  <a:schemeClr val="bg1"/>
                </a:solidFill>
              </a:rPr>
              <a:t>지식</a:t>
            </a:r>
            <a:r>
              <a:rPr lang="en-US" altLang="ko-KR" sz="1100" b="1" dirty="0">
                <a:solidFill>
                  <a:schemeClr val="bg1"/>
                </a:solidFill>
              </a:rPr>
              <a:t>/Skill) (Volatile)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7CF359-F7BB-D6BF-ECB7-CE3B71348E8E}"/>
              </a:ext>
            </a:extLst>
          </p:cNvPr>
          <p:cNvSpPr txBox="1"/>
          <p:nvPr/>
        </p:nvSpPr>
        <p:spPr>
          <a:xfrm>
            <a:off x="-6212" y="877085"/>
            <a:ext cx="107308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경영에서</a:t>
            </a:r>
            <a:r>
              <a:rPr lang="en-US" altLang="ko-KR" sz="1400" b="1" dirty="0">
                <a:latin typeface="+mn-ea"/>
                <a:ea typeface="+mn-ea"/>
              </a:rPr>
              <a:t> Physical </a:t>
            </a:r>
            <a:r>
              <a:rPr lang="ko-KR" altLang="en-US" sz="1400" b="1" dirty="0">
                <a:latin typeface="+mn-ea"/>
                <a:ea typeface="+mn-ea"/>
              </a:rPr>
              <a:t>구조인 내부가치사슬 내의 주요 활동 자체는 변화되지 않으나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이러한 과정을 통한 사업 성과창출을 위해서는 각</a:t>
            </a:r>
            <a:endParaRPr lang="en-US" altLang="ko-KR" sz="1400" b="1" dirty="0">
              <a:latin typeface="+mn-ea"/>
              <a:ea typeface="+mn-ea"/>
            </a:endParaRPr>
          </a:p>
          <a:p>
            <a:r>
              <a:rPr lang="ko-KR" altLang="en-US" sz="1400" b="1" dirty="0">
                <a:latin typeface="+mn-ea"/>
                <a:ea typeface="+mn-ea"/>
              </a:rPr>
              <a:t>단계에서 최상의 업무 결과를 창출해 낼 수 있는 역량</a:t>
            </a:r>
            <a:r>
              <a:rPr lang="en-US" altLang="ko-KR" sz="1400" b="1" dirty="0">
                <a:latin typeface="+mn-ea"/>
                <a:ea typeface="+mn-ea"/>
              </a:rPr>
              <a:t>(</a:t>
            </a:r>
            <a:r>
              <a:rPr lang="ko-KR" altLang="en-US" sz="1400" b="1" dirty="0">
                <a:latin typeface="+mn-ea"/>
                <a:ea typeface="+mn-ea"/>
              </a:rPr>
              <a:t>지식 </a:t>
            </a:r>
            <a:r>
              <a:rPr lang="en-US" altLang="ko-KR" sz="1400" b="1" dirty="0">
                <a:latin typeface="+mn-ea"/>
                <a:ea typeface="+mn-ea"/>
              </a:rPr>
              <a:t>&amp; Skill, Ⅲ </a:t>
            </a:r>
            <a:r>
              <a:rPr lang="ko-KR" altLang="en-US" sz="1400" b="1" dirty="0">
                <a:latin typeface="+mn-ea"/>
                <a:ea typeface="+mn-ea"/>
              </a:rPr>
              <a:t>영역</a:t>
            </a:r>
            <a:r>
              <a:rPr lang="en-US" altLang="ko-KR" sz="1400" b="1" dirty="0">
                <a:latin typeface="+mn-ea"/>
                <a:ea typeface="+mn-ea"/>
              </a:rPr>
              <a:t>)</a:t>
            </a:r>
            <a:r>
              <a:rPr lang="ko-KR" altLang="en-US" sz="1400" b="1" dirty="0">
                <a:latin typeface="+mn-ea"/>
                <a:ea typeface="+mn-ea"/>
              </a:rPr>
              <a:t>의 지속적 유지와 향상이 성장을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견인할 수 있는 동력을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ko-KR" altLang="en-US" sz="1400" b="1" dirty="0">
                <a:latin typeface="+mn-ea"/>
                <a:ea typeface="+mn-ea"/>
              </a:rPr>
              <a:t>공급할 수 있음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17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7BC39-5681-BFDE-34A5-13F1DF24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611" y="263336"/>
            <a:ext cx="3505703" cy="341632"/>
          </a:xfrm>
        </p:spPr>
        <p:txBody>
          <a:bodyPr/>
          <a:lstStyle/>
          <a:p>
            <a:r>
              <a:rPr lang="en-US" altLang="ko-KR" b="1" dirty="0"/>
              <a:t>3. MOT</a:t>
            </a:r>
            <a:r>
              <a:rPr lang="ko-KR" altLang="en-US" b="1" dirty="0"/>
              <a:t> </a:t>
            </a:r>
            <a:r>
              <a:rPr lang="en-US" altLang="ko-KR" dirty="0"/>
              <a:t>L</a:t>
            </a:r>
            <a:r>
              <a:rPr lang="en-US" altLang="ko-KR" b="1" dirty="0"/>
              <a:t>ifetime</a:t>
            </a:r>
            <a:r>
              <a:rPr lang="ko-KR" altLang="en-US" b="1" dirty="0"/>
              <a:t> </a:t>
            </a:r>
            <a:r>
              <a:rPr lang="ko-KR" altLang="en-US" dirty="0"/>
              <a:t>역량강화 체계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25585-C259-48D6-BA2E-1F6B9A6E7038}"/>
              </a:ext>
            </a:extLst>
          </p:cNvPr>
          <p:cNvSpPr txBox="1"/>
          <p:nvPr/>
        </p:nvSpPr>
        <p:spPr>
          <a:xfrm>
            <a:off x="0" y="197223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/>
              <a:t>기술경영</a:t>
            </a:r>
            <a:r>
              <a:rPr lang="en-US" altLang="ko-KR" sz="2000" b="1" dirty="0"/>
              <a:t>(MOT) </a:t>
            </a:r>
            <a:r>
              <a:rPr lang="ko-KR" altLang="en-US" sz="2000" b="1" dirty="0"/>
              <a:t>역량 강화 체계 구축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5400558-DC86-AD56-4C44-C6298F97AB21}"/>
              </a:ext>
            </a:extLst>
          </p:cNvPr>
          <p:cNvSpPr/>
          <p:nvPr/>
        </p:nvSpPr>
        <p:spPr>
          <a:xfrm>
            <a:off x="3718760" y="1786269"/>
            <a:ext cx="3316522" cy="4625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MOT Campus(</a:t>
            </a: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가칭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 </a:t>
            </a: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활동</a:t>
            </a:r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영역</a:t>
            </a:r>
          </a:p>
        </p:txBody>
      </p:sp>
      <p:sp>
        <p:nvSpPr>
          <p:cNvPr id="6" name="오각형 5">
            <a:extLst>
              <a:ext uri="{FF2B5EF4-FFF2-40B4-BE49-F238E27FC236}">
                <a16:creationId xmlns:a16="http://schemas.microsoft.com/office/drawing/2014/main" id="{2F36B641-F934-00FA-2E4B-B97668BF3E7B}"/>
              </a:ext>
            </a:extLst>
          </p:cNvPr>
          <p:cNvSpPr/>
          <p:nvPr/>
        </p:nvSpPr>
        <p:spPr>
          <a:xfrm>
            <a:off x="3850434" y="3110205"/>
            <a:ext cx="3159964" cy="3128864"/>
          </a:xfrm>
          <a:prstGeom prst="pentagon">
            <a:avLst/>
          </a:prstGeom>
          <a:solidFill>
            <a:schemeClr val="bg1"/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1184EAE-42A9-A846-7DAA-711455102BD5}"/>
              </a:ext>
            </a:extLst>
          </p:cNvPr>
          <p:cNvSpPr/>
          <p:nvPr/>
        </p:nvSpPr>
        <p:spPr>
          <a:xfrm>
            <a:off x="4596882" y="2749420"/>
            <a:ext cx="1648409" cy="454089"/>
          </a:xfrm>
          <a:prstGeom prst="rect">
            <a:avLst/>
          </a:prstGeom>
          <a:solidFill>
            <a:srgbClr val="154DFF">
              <a:alpha val="89804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Community</a:t>
            </a:r>
            <a:r>
              <a:rPr lang="ko-KR" altLang="en-US" sz="1200" b="1" dirty="0">
                <a:solidFill>
                  <a:schemeClr val="bg1"/>
                </a:solidFill>
              </a:rPr>
              <a:t> </a:t>
            </a:r>
            <a:r>
              <a:rPr lang="en-US" altLang="ko-KR" sz="1200" b="1" dirty="0">
                <a:solidFill>
                  <a:schemeClr val="bg1"/>
                </a:solidFill>
              </a:rPr>
              <a:t>Activity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72B9803-81C7-0F8B-EC8C-904178041D17}"/>
              </a:ext>
            </a:extLst>
          </p:cNvPr>
          <p:cNvSpPr/>
          <p:nvPr/>
        </p:nvSpPr>
        <p:spPr>
          <a:xfrm>
            <a:off x="2749420" y="4111697"/>
            <a:ext cx="1648409" cy="454089"/>
          </a:xfrm>
          <a:prstGeom prst="rect">
            <a:avLst/>
          </a:prstGeom>
          <a:solidFill>
            <a:srgbClr val="154DFF">
              <a:alpha val="89804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R&amp;D </a:t>
            </a:r>
            <a:r>
              <a:rPr lang="ko-KR" altLang="en-US" sz="1200" b="1" dirty="0">
                <a:solidFill>
                  <a:schemeClr val="bg1"/>
                </a:solidFill>
              </a:rPr>
              <a:t>역량 진단 </a:t>
            </a:r>
            <a:r>
              <a:rPr lang="en-US" altLang="ko-KR" sz="1200" b="1" dirty="0">
                <a:solidFill>
                  <a:schemeClr val="bg1"/>
                </a:solidFill>
              </a:rPr>
              <a:t>Service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095BE9-84D8-118B-302B-88D52C8547FE}"/>
              </a:ext>
            </a:extLst>
          </p:cNvPr>
          <p:cNvSpPr/>
          <p:nvPr/>
        </p:nvSpPr>
        <p:spPr>
          <a:xfrm>
            <a:off x="6419460" y="4161452"/>
            <a:ext cx="1648409" cy="454089"/>
          </a:xfrm>
          <a:prstGeom prst="rect">
            <a:avLst/>
          </a:prstGeom>
          <a:solidFill>
            <a:srgbClr val="154DFF">
              <a:alpha val="89804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상시교육과정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운영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7FDF5E8-336E-FC6C-7A39-3A85C428C3E2}"/>
              </a:ext>
            </a:extLst>
          </p:cNvPr>
          <p:cNvSpPr/>
          <p:nvPr/>
        </p:nvSpPr>
        <p:spPr>
          <a:xfrm>
            <a:off x="5797420" y="6021362"/>
            <a:ext cx="1648409" cy="454089"/>
          </a:xfrm>
          <a:prstGeom prst="rect">
            <a:avLst/>
          </a:prstGeom>
          <a:solidFill>
            <a:srgbClr val="154DFF">
              <a:alpha val="89804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MOT DB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1B3E93-73F4-5242-1960-43EE696B2990}"/>
              </a:ext>
            </a:extLst>
          </p:cNvPr>
          <p:cNvSpPr/>
          <p:nvPr/>
        </p:nvSpPr>
        <p:spPr>
          <a:xfrm>
            <a:off x="3346579" y="6021362"/>
            <a:ext cx="1648409" cy="454089"/>
          </a:xfrm>
          <a:prstGeom prst="rect">
            <a:avLst/>
          </a:prstGeom>
          <a:solidFill>
            <a:srgbClr val="7030A0">
              <a:alpha val="89804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Consulting Service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7A100-98F7-3E41-19DB-428C243CFA7C}"/>
              </a:ext>
            </a:extLst>
          </p:cNvPr>
          <p:cNvSpPr txBox="1"/>
          <p:nvPr/>
        </p:nvSpPr>
        <p:spPr>
          <a:xfrm>
            <a:off x="8273143" y="3626503"/>
            <a:ext cx="2259273" cy="1549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교육 </a:t>
            </a:r>
            <a:r>
              <a:rPr lang="en-US" altLang="ko-KR" sz="1100" b="1" dirty="0">
                <a:solidFill>
                  <a:schemeClr val="tx1"/>
                </a:solidFill>
              </a:rPr>
              <a:t>Needs </a:t>
            </a:r>
            <a:r>
              <a:rPr lang="ko-KR" altLang="en-US" sz="1100" b="1" dirty="0">
                <a:solidFill>
                  <a:schemeClr val="tx1"/>
                </a:solidFill>
              </a:rPr>
              <a:t>대응 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기업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개인별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전문화 </a:t>
            </a:r>
            <a:r>
              <a:rPr lang="en-US" altLang="ko-KR" sz="1100" b="1" dirty="0">
                <a:solidFill>
                  <a:schemeClr val="tx1"/>
                </a:solidFill>
              </a:rPr>
              <a:t>Program </a:t>
            </a:r>
            <a:r>
              <a:rPr lang="ko-KR" altLang="en-US" sz="1100" b="1" dirty="0">
                <a:solidFill>
                  <a:schemeClr val="tx1"/>
                </a:solidFill>
              </a:rPr>
              <a:t>개발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MOT </a:t>
            </a:r>
            <a:r>
              <a:rPr lang="ko-KR" altLang="en-US" sz="1100" b="1" dirty="0">
                <a:solidFill>
                  <a:schemeClr val="tx1"/>
                </a:solidFill>
              </a:rPr>
              <a:t>대학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Tool/Skill </a:t>
            </a:r>
            <a:r>
              <a:rPr lang="ko-KR" altLang="en-US" sz="1100" b="1" dirty="0">
                <a:solidFill>
                  <a:schemeClr val="tx1"/>
                </a:solidFill>
              </a:rPr>
              <a:t>전문교육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지속적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상시적 교육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최소인원 규모 실시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정기적 과정 운영</a:t>
            </a: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 err="1">
                <a:solidFill>
                  <a:schemeClr val="tx1"/>
                </a:solidFill>
              </a:rPr>
              <a:t>산기협</a:t>
            </a:r>
            <a:r>
              <a:rPr lang="ko-KR" altLang="en-US" sz="1100" b="1" dirty="0">
                <a:solidFill>
                  <a:schemeClr val="tx1"/>
                </a:solidFill>
              </a:rPr>
              <a:t> 연계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4C798FE2-0024-7DA7-D7EC-4289194E58D3}"/>
                  </a:ext>
                </a:extLst>
              </p14:cNvPr>
              <p14:cNvContentPartPr/>
              <p14:nvPr/>
            </p14:nvContentPartPr>
            <p14:xfrm>
              <a:off x="9222272" y="1697292"/>
              <a:ext cx="21600" cy="1260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4C798FE2-0024-7DA7-D7EC-4289194E58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16152" y="1691172"/>
                <a:ext cx="33840" cy="2484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4F359F7E-5BA5-222A-DB06-0FDC335FE8C0}"/>
              </a:ext>
            </a:extLst>
          </p:cNvPr>
          <p:cNvSpPr/>
          <p:nvPr/>
        </p:nvSpPr>
        <p:spPr>
          <a:xfrm>
            <a:off x="8130075" y="3713589"/>
            <a:ext cx="167952" cy="1393372"/>
          </a:xfrm>
          <a:prstGeom prst="leftBrace">
            <a:avLst>
              <a:gd name="adj1" fmla="val 6746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5BB7D6-DE04-05F5-50A1-9D2DB6E679A9}"/>
              </a:ext>
            </a:extLst>
          </p:cNvPr>
          <p:cNvSpPr txBox="1"/>
          <p:nvPr/>
        </p:nvSpPr>
        <p:spPr>
          <a:xfrm>
            <a:off x="6450564" y="2457050"/>
            <a:ext cx="2236831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전문영역별 </a:t>
            </a:r>
            <a:r>
              <a:rPr lang="en-US" altLang="ko-KR" sz="1100" b="1" dirty="0">
                <a:solidFill>
                  <a:schemeClr val="tx1"/>
                </a:solidFill>
              </a:rPr>
              <a:t>CoP </a:t>
            </a:r>
            <a:r>
              <a:rPr lang="ko-KR" altLang="en-US" sz="1100" b="1" dirty="0">
                <a:solidFill>
                  <a:schemeClr val="tx1"/>
                </a:solidFill>
              </a:rPr>
              <a:t>활동지원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Learning Organization </a:t>
            </a:r>
            <a:r>
              <a:rPr lang="ko-KR" altLang="en-US" sz="1100" b="1" dirty="0">
                <a:solidFill>
                  <a:schemeClr val="tx1"/>
                </a:solidFill>
              </a:rPr>
              <a:t>추구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</a:rPr>
              <a:t>MOT</a:t>
            </a:r>
            <a:r>
              <a:rPr lang="ko-KR" altLang="en-US" sz="1100" b="1" dirty="0">
                <a:solidFill>
                  <a:schemeClr val="tx1"/>
                </a:solidFill>
              </a:rPr>
              <a:t> 전문가 </a:t>
            </a:r>
            <a:r>
              <a:rPr lang="en-US" altLang="ko-KR" sz="1100" b="1" dirty="0">
                <a:solidFill>
                  <a:schemeClr val="tx1"/>
                </a:solidFill>
              </a:rPr>
              <a:t>DB </a:t>
            </a:r>
            <a:r>
              <a:rPr lang="ko-KR" altLang="en-US" sz="1100" b="1" dirty="0">
                <a:solidFill>
                  <a:schemeClr val="tx1"/>
                </a:solidFill>
              </a:rPr>
              <a:t>구축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활용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상시적 </a:t>
            </a:r>
            <a:r>
              <a:rPr lang="en-US" altLang="ko-KR" sz="1100" b="1" dirty="0">
                <a:solidFill>
                  <a:schemeClr val="tx1"/>
                </a:solidFill>
              </a:rPr>
              <a:t>MOT Q&amp;A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기업 등 </a:t>
            </a:r>
            <a:r>
              <a:rPr lang="en-US" altLang="ko-KR" sz="1100" b="1" dirty="0">
                <a:solidFill>
                  <a:schemeClr val="tx1"/>
                </a:solidFill>
              </a:rPr>
              <a:t>Issue </a:t>
            </a:r>
            <a:r>
              <a:rPr lang="ko-KR" altLang="en-US" sz="1100" b="1" dirty="0">
                <a:solidFill>
                  <a:schemeClr val="tx1"/>
                </a:solidFill>
              </a:rPr>
              <a:t>관련 간략 지원</a:t>
            </a: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13443188-448E-796C-A0BD-9561E0762127}"/>
              </a:ext>
            </a:extLst>
          </p:cNvPr>
          <p:cNvSpPr/>
          <p:nvPr/>
        </p:nvSpPr>
        <p:spPr>
          <a:xfrm>
            <a:off x="6282616" y="2475719"/>
            <a:ext cx="180388" cy="951722"/>
          </a:xfrm>
          <a:prstGeom prst="leftBrace">
            <a:avLst>
              <a:gd name="adj1" fmla="val 6746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3092E-40EC-BDD3-25F7-0CC69583C629}"/>
              </a:ext>
            </a:extLst>
          </p:cNvPr>
          <p:cNvSpPr txBox="1"/>
          <p:nvPr/>
        </p:nvSpPr>
        <p:spPr>
          <a:xfrm>
            <a:off x="7601339" y="5598365"/>
            <a:ext cx="2664832" cy="13798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기술경영전문자료 </a:t>
            </a:r>
            <a:r>
              <a:rPr lang="en-US" altLang="ko-KR" sz="1100" b="1" dirty="0">
                <a:solidFill>
                  <a:schemeClr val="tx1"/>
                </a:solidFill>
              </a:rPr>
              <a:t>DB </a:t>
            </a:r>
            <a:r>
              <a:rPr lang="ko-KR" altLang="en-US" sz="1100" b="1" dirty="0">
                <a:solidFill>
                  <a:schemeClr val="tx1"/>
                </a:solidFill>
              </a:rPr>
              <a:t>서비스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실무 기반 </a:t>
            </a:r>
            <a:r>
              <a:rPr lang="en-US" altLang="ko-KR" sz="1100" b="1" dirty="0">
                <a:solidFill>
                  <a:schemeClr val="tx1"/>
                </a:solidFill>
              </a:rPr>
              <a:t>Knowledge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Map </a:t>
            </a:r>
            <a:r>
              <a:rPr lang="ko-KR" altLang="en-US" sz="1100" b="1" dirty="0">
                <a:solidFill>
                  <a:schemeClr val="tx1"/>
                </a:solidFill>
              </a:rPr>
              <a:t>구축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초기 </a:t>
            </a:r>
            <a:r>
              <a:rPr lang="en-US" altLang="ko-KR" sz="1100" b="1" dirty="0">
                <a:solidFill>
                  <a:schemeClr val="tx1"/>
                </a:solidFill>
              </a:rPr>
              <a:t>Priming  </a:t>
            </a:r>
            <a:r>
              <a:rPr lang="ko-KR" altLang="en-US" sz="1100" b="1" dirty="0">
                <a:solidFill>
                  <a:schemeClr val="tx1"/>
                </a:solidFill>
              </a:rPr>
              <a:t>방안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강구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논문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저널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컨설팅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자문 등 관련 사례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대내외 전문가 </a:t>
            </a:r>
            <a:r>
              <a:rPr lang="en-US" altLang="ko-KR" sz="1100" b="1" dirty="0">
                <a:solidFill>
                  <a:schemeClr val="tx1"/>
                </a:solidFill>
              </a:rPr>
              <a:t>Network </a:t>
            </a:r>
            <a:r>
              <a:rPr lang="ko-KR" altLang="en-US" sz="1100" b="1" dirty="0">
                <a:solidFill>
                  <a:schemeClr val="tx1"/>
                </a:solidFill>
              </a:rPr>
              <a:t>활용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자료활용별 수익 모델 개발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</a:p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전문가 활동 연계 </a:t>
            </a:r>
            <a:r>
              <a:rPr lang="en-US" altLang="ko-KR" sz="1100" b="1" dirty="0">
                <a:solidFill>
                  <a:schemeClr val="tx1"/>
                </a:solidFill>
              </a:rPr>
              <a:t>Wiki</a:t>
            </a:r>
            <a:r>
              <a:rPr lang="ko-KR" altLang="en-US" sz="1100" b="1" dirty="0">
                <a:solidFill>
                  <a:schemeClr val="tx1"/>
                </a:solidFill>
              </a:rPr>
              <a:t> 방식 운영 병행 </a:t>
            </a:r>
          </a:p>
        </p:txBody>
      </p:sp>
      <p:sp>
        <p:nvSpPr>
          <p:cNvPr id="18" name="왼쪽 중괄호 17">
            <a:extLst>
              <a:ext uri="{FF2B5EF4-FFF2-40B4-BE49-F238E27FC236}">
                <a16:creationId xmlns:a16="http://schemas.microsoft.com/office/drawing/2014/main" id="{7DC99F6D-FECF-DDE9-9A06-9866AA8CBD68}"/>
              </a:ext>
            </a:extLst>
          </p:cNvPr>
          <p:cNvSpPr/>
          <p:nvPr/>
        </p:nvSpPr>
        <p:spPr>
          <a:xfrm>
            <a:off x="7458271" y="5635691"/>
            <a:ext cx="167952" cy="1393372"/>
          </a:xfrm>
          <a:prstGeom prst="leftBrace">
            <a:avLst>
              <a:gd name="adj1" fmla="val 6746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ED1803-735C-A9B7-74BF-802184F93FF6}"/>
              </a:ext>
            </a:extLst>
          </p:cNvPr>
          <p:cNvSpPr txBox="1"/>
          <p:nvPr/>
        </p:nvSpPr>
        <p:spPr>
          <a:xfrm>
            <a:off x="342124" y="3526972"/>
            <a:ext cx="2300951" cy="15491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기업내 </a:t>
            </a:r>
            <a:r>
              <a:rPr lang="en-US" altLang="ko-KR" sz="1100" b="1" dirty="0">
                <a:solidFill>
                  <a:schemeClr val="tx1"/>
                </a:solidFill>
              </a:rPr>
              <a:t>R&amp;D </a:t>
            </a:r>
            <a:r>
              <a:rPr lang="ko-KR" altLang="en-US" sz="1100" b="1" dirty="0">
                <a:solidFill>
                  <a:schemeClr val="tx1"/>
                </a:solidFill>
              </a:rPr>
              <a:t>경영활동 체계관련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내부 </a:t>
            </a:r>
            <a:r>
              <a:rPr lang="en-US" altLang="ko-KR" sz="1100" b="1" dirty="0">
                <a:solidFill>
                  <a:schemeClr val="tx1"/>
                </a:solidFill>
              </a:rPr>
              <a:t>Issue</a:t>
            </a:r>
            <a:r>
              <a:rPr lang="ko-KR" altLang="en-US" sz="1100" b="1" dirty="0">
                <a:solidFill>
                  <a:schemeClr val="tx1"/>
                </a:solidFill>
              </a:rPr>
              <a:t>의 점검에 활용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전략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및 기획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과제관리 및 체계</a:t>
            </a:r>
            <a:r>
              <a:rPr lang="en-US" altLang="ko-KR" sz="1100" b="1" dirty="0">
                <a:solidFill>
                  <a:schemeClr val="tx1"/>
                </a:solidFill>
              </a:rPr>
              <a:t>,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성과관리 등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세부항목별 </a:t>
            </a:r>
            <a:r>
              <a:rPr lang="en-US" altLang="ko-KR" sz="1100" b="1" dirty="0">
                <a:solidFill>
                  <a:schemeClr val="tx1"/>
                </a:solidFill>
              </a:rPr>
              <a:t>Check, </a:t>
            </a:r>
            <a:r>
              <a:rPr lang="ko-KR" altLang="en-US" sz="1100" b="1" dirty="0">
                <a:solidFill>
                  <a:schemeClr val="tx1"/>
                </a:solidFill>
              </a:rPr>
              <a:t>내용별 진단 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ko-KR" altLang="en-US" sz="1100" b="1" dirty="0">
                <a:solidFill>
                  <a:schemeClr val="tx1"/>
                </a:solidFill>
              </a:rPr>
              <a:t>및 대응방안 제시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온라인 자동 </a:t>
            </a:r>
            <a:r>
              <a:rPr lang="en-US" altLang="ko-KR" sz="1100" b="1" dirty="0">
                <a:solidFill>
                  <a:schemeClr val="tx1"/>
                </a:solidFill>
              </a:rPr>
              <a:t>Feedback </a:t>
            </a:r>
            <a:r>
              <a:rPr lang="ko-KR" altLang="en-US" sz="1100" b="1" dirty="0">
                <a:solidFill>
                  <a:schemeClr val="tx1"/>
                </a:solidFill>
              </a:rPr>
              <a:t>및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  </a:t>
            </a:r>
            <a:r>
              <a:rPr lang="ko-KR" altLang="en-US" sz="1100" b="1" dirty="0">
                <a:solidFill>
                  <a:schemeClr val="tx1"/>
                </a:solidFill>
              </a:rPr>
              <a:t>전문가 의견 첨부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왼쪽 중괄호 19">
            <a:extLst>
              <a:ext uri="{FF2B5EF4-FFF2-40B4-BE49-F238E27FC236}">
                <a16:creationId xmlns:a16="http://schemas.microsoft.com/office/drawing/2014/main" id="{F244EA25-A67D-53B6-F1F8-DD2CBE84A9E3}"/>
              </a:ext>
            </a:extLst>
          </p:cNvPr>
          <p:cNvSpPr/>
          <p:nvPr/>
        </p:nvSpPr>
        <p:spPr>
          <a:xfrm flipH="1">
            <a:off x="2569031" y="3626499"/>
            <a:ext cx="167952" cy="1393372"/>
          </a:xfrm>
          <a:prstGeom prst="leftBrace">
            <a:avLst>
              <a:gd name="adj1" fmla="val 6746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FFACF7-B868-5D14-E564-0655F12FE009}"/>
              </a:ext>
            </a:extLst>
          </p:cNvPr>
          <p:cNvSpPr txBox="1"/>
          <p:nvPr/>
        </p:nvSpPr>
        <p:spPr>
          <a:xfrm>
            <a:off x="827320" y="5791194"/>
            <a:ext cx="2427588" cy="9900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</a:rPr>
              <a:t>R&amp;D </a:t>
            </a:r>
            <a:r>
              <a:rPr lang="ko-KR" altLang="en-US" sz="1100" b="1" dirty="0">
                <a:solidFill>
                  <a:schemeClr val="tx1"/>
                </a:solidFill>
              </a:rPr>
              <a:t>역량진단 결과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및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일반컨설팅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Needs </a:t>
            </a:r>
            <a:r>
              <a:rPr lang="ko-KR" altLang="en-US" sz="1100" b="1" dirty="0">
                <a:solidFill>
                  <a:schemeClr val="tx1"/>
                </a:solidFill>
              </a:rPr>
              <a:t>대응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- </a:t>
            </a:r>
            <a:r>
              <a:rPr lang="ko-KR" altLang="en-US" sz="1100" b="1" dirty="0">
                <a:solidFill>
                  <a:schemeClr val="tx1"/>
                </a:solidFill>
              </a:rPr>
              <a:t>내부전문가 그룹 혹은 외부 기업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 연계 서비스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marL="87313" indent="-87313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기술경영 전반 및 </a:t>
            </a:r>
            <a:r>
              <a:rPr lang="en-US" altLang="ko-KR" sz="1100" b="1" dirty="0">
                <a:solidFill>
                  <a:schemeClr val="tx1"/>
                </a:solidFill>
              </a:rPr>
              <a:t>IT service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95694E96-102B-3144-BB7D-DCAEF17FD26D}"/>
              </a:ext>
            </a:extLst>
          </p:cNvPr>
          <p:cNvSpPr/>
          <p:nvPr/>
        </p:nvSpPr>
        <p:spPr>
          <a:xfrm flipH="1">
            <a:off x="3215952" y="5853401"/>
            <a:ext cx="130626" cy="821092"/>
          </a:xfrm>
          <a:prstGeom prst="leftBrace">
            <a:avLst>
              <a:gd name="adj1" fmla="val 67463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E2B3E-3566-1F81-7414-5149420E01C9}"/>
              </a:ext>
            </a:extLst>
          </p:cNvPr>
          <p:cNvSpPr txBox="1"/>
          <p:nvPr/>
        </p:nvSpPr>
        <p:spPr>
          <a:xfrm>
            <a:off x="50588" y="877085"/>
            <a:ext cx="103573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  <a:ea typeface="+mn-ea"/>
              </a:rPr>
              <a:t>MOT </a:t>
            </a:r>
            <a:r>
              <a:rPr lang="ko-KR" altLang="en-US" sz="1400" b="1" dirty="0">
                <a:latin typeface="+mn-ea"/>
                <a:ea typeface="+mn-ea"/>
              </a:rPr>
              <a:t>역량의 연속성과 지속성을 통한 발전을 위한 </a:t>
            </a:r>
            <a:r>
              <a:rPr lang="en-US" altLang="ko-KR" sz="1400" b="1" dirty="0">
                <a:latin typeface="+mn-ea"/>
                <a:ea typeface="+mn-ea"/>
              </a:rPr>
              <a:t>R&amp;D </a:t>
            </a:r>
            <a:r>
              <a:rPr lang="ko-KR" altLang="en-US" sz="1400" b="1" dirty="0">
                <a:latin typeface="+mn-ea"/>
                <a:ea typeface="+mn-ea"/>
              </a:rPr>
              <a:t>역량진단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상시적 전문활동</a:t>
            </a:r>
            <a:r>
              <a:rPr lang="en-US" altLang="ko-KR" sz="1400" b="1" dirty="0">
                <a:latin typeface="+mn-ea"/>
                <a:ea typeface="+mn-ea"/>
              </a:rPr>
              <a:t>·</a:t>
            </a:r>
            <a:r>
              <a:rPr lang="ko-KR" altLang="en-US" sz="1400" b="1" dirty="0">
                <a:latin typeface="+mn-ea"/>
                <a:ea typeface="+mn-ea"/>
              </a:rPr>
              <a:t>교육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지식 </a:t>
            </a:r>
            <a:r>
              <a:rPr lang="en-US" altLang="ko-KR" sz="1400" b="1" dirty="0">
                <a:latin typeface="+mn-ea"/>
                <a:ea typeface="+mn-ea"/>
              </a:rPr>
              <a:t>DB </a:t>
            </a:r>
            <a:r>
              <a:rPr lang="ko-KR" altLang="en-US" sz="1400" b="1" dirty="0">
                <a:latin typeface="+mn-ea"/>
                <a:ea typeface="+mn-ea"/>
              </a:rPr>
              <a:t>그리고 전문가 컨설팅 등을 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ko-KR" altLang="en-US" sz="1400" b="1" dirty="0">
                <a:latin typeface="+mn-ea"/>
                <a:ea typeface="+mn-ea"/>
              </a:rPr>
              <a:t>서비스 영역으로 하는 </a:t>
            </a:r>
            <a:r>
              <a:rPr lang="en-US" altLang="ko-KR" sz="1400" b="1" dirty="0">
                <a:latin typeface="+mn-ea"/>
                <a:ea typeface="+mn-ea"/>
              </a:rPr>
              <a:t>‘MOT Campus(</a:t>
            </a:r>
            <a:r>
              <a:rPr lang="ko-KR" altLang="en-US" sz="1400" b="1" dirty="0">
                <a:latin typeface="+mn-ea"/>
                <a:ea typeface="+mn-ea"/>
              </a:rPr>
              <a:t>가칭</a:t>
            </a:r>
            <a:r>
              <a:rPr lang="en-US" altLang="ko-KR" sz="1400" b="1" dirty="0">
                <a:latin typeface="+mn-ea"/>
                <a:ea typeface="+mn-ea"/>
              </a:rPr>
              <a:t>)’</a:t>
            </a:r>
            <a:r>
              <a:rPr lang="ko-KR" altLang="en-US" sz="1400" b="1" dirty="0">
                <a:latin typeface="+mn-ea"/>
                <a:ea typeface="+mn-ea"/>
              </a:rPr>
              <a:t>의 도입 필요성에 대한 검토가 요구됨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802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65B44-782A-198C-BA09-7A8D9A490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611" y="138687"/>
            <a:ext cx="3505703" cy="590931"/>
          </a:xfrm>
        </p:spPr>
        <p:txBody>
          <a:bodyPr/>
          <a:lstStyle/>
          <a:p>
            <a:r>
              <a:rPr lang="en-US" altLang="ko-KR" b="1" dirty="0"/>
              <a:t>3. MOT</a:t>
            </a:r>
            <a:r>
              <a:rPr lang="ko-KR" altLang="en-US" b="1" dirty="0"/>
              <a:t> </a:t>
            </a:r>
            <a:r>
              <a:rPr lang="en-US" altLang="ko-KR" dirty="0"/>
              <a:t>L</a:t>
            </a:r>
            <a:r>
              <a:rPr lang="en-US" altLang="ko-KR" b="1" dirty="0"/>
              <a:t>ifetime</a:t>
            </a:r>
            <a:r>
              <a:rPr lang="ko-KR" altLang="en-US" b="1" dirty="0"/>
              <a:t> </a:t>
            </a:r>
            <a:r>
              <a:rPr lang="ko-KR" altLang="en-US" dirty="0"/>
              <a:t>역량강화 체계</a:t>
            </a:r>
            <a:br>
              <a:rPr lang="en-US" altLang="ko-KR" dirty="0"/>
            </a:br>
            <a:r>
              <a:rPr lang="en-US" altLang="ko-KR" dirty="0"/>
              <a:t>/ </a:t>
            </a:r>
            <a:r>
              <a:rPr lang="ko-KR" altLang="en-US" dirty="0"/>
              <a:t>① </a:t>
            </a:r>
            <a:r>
              <a:rPr lang="en-US" altLang="ko-KR" dirty="0"/>
              <a:t>CoP </a:t>
            </a:r>
            <a:r>
              <a:rPr lang="ko-KR" altLang="en-US" dirty="0"/>
              <a:t>활동 구성과 체계</a:t>
            </a:r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E16E9B1C-E4EC-2803-CD46-301719B23594}"/>
              </a:ext>
            </a:extLst>
          </p:cNvPr>
          <p:cNvSpPr/>
          <p:nvPr/>
        </p:nvSpPr>
        <p:spPr>
          <a:xfrm>
            <a:off x="2133602" y="3228389"/>
            <a:ext cx="3222171" cy="3197290"/>
          </a:xfrm>
          <a:prstGeom prst="donut">
            <a:avLst>
              <a:gd name="adj" fmla="val 12657"/>
            </a:avLst>
          </a:prstGeom>
          <a:solidFill>
            <a:srgbClr val="0033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2D4CE-DACA-8ED3-6C90-222B86C54FFA}"/>
              </a:ext>
            </a:extLst>
          </p:cNvPr>
          <p:cNvSpPr txBox="1"/>
          <p:nvPr/>
        </p:nvSpPr>
        <p:spPr>
          <a:xfrm>
            <a:off x="584719" y="2581468"/>
            <a:ext cx="2799164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300" b="1" dirty="0">
                <a:solidFill>
                  <a:schemeClr val="tx1"/>
                </a:solidFill>
              </a:rPr>
              <a:t>CONTENTS: </a:t>
            </a:r>
            <a:br>
              <a:rPr lang="en-US" altLang="ko-KR" sz="1300" b="1" dirty="0">
                <a:solidFill>
                  <a:schemeClr val="tx1"/>
                </a:solidFill>
              </a:rPr>
            </a:b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순수 결과 개선에 특별히 초점을 맞춘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직무 기반의 전문성 개발에 활용할 수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있도록 조직에 존재하는 프로그램</a:t>
            </a:r>
            <a:r>
              <a:rPr lang="en-US" altLang="ko-KR" sz="1200" b="1" dirty="0">
                <a:solidFill>
                  <a:schemeClr val="tx1"/>
                </a:solidFill>
              </a:rPr>
              <a:t>,</a:t>
            </a:r>
          </a:p>
          <a:p>
            <a:pPr algn="l"/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커리큘럼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교육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개입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1720D-3728-9109-6415-2CAA4040C8CF}"/>
              </a:ext>
            </a:extLst>
          </p:cNvPr>
          <p:cNvSpPr txBox="1"/>
          <p:nvPr/>
        </p:nvSpPr>
        <p:spPr>
          <a:xfrm rot="19020333">
            <a:off x="2232283" y="361405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CONTENTS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4F39C-1186-1646-908B-FE959DB6E12D}"/>
              </a:ext>
            </a:extLst>
          </p:cNvPr>
          <p:cNvSpPr txBox="1"/>
          <p:nvPr/>
        </p:nvSpPr>
        <p:spPr>
          <a:xfrm>
            <a:off x="4360507" y="2618790"/>
            <a:ext cx="26420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300" b="1" dirty="0">
                <a:solidFill>
                  <a:schemeClr val="tx1"/>
                </a:solidFill>
              </a:rPr>
              <a:t>CONDITIONS:</a:t>
            </a:r>
            <a:br>
              <a:rPr lang="en-US" altLang="ko-KR" sz="1300" b="1" dirty="0">
                <a:solidFill>
                  <a:schemeClr val="tx1"/>
                </a:solidFill>
              </a:rPr>
            </a:br>
            <a:r>
              <a:rPr lang="en-US" altLang="ko-KR" sz="13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그룹 구성원들이 신뢰와 존중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권한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ko-KR" altLang="en-US" sz="1200" b="1" dirty="0">
                <a:solidFill>
                  <a:schemeClr val="tx1"/>
                </a:solidFill>
              </a:rPr>
              <a:t> 부여를 느낄 수 있는 안전한 공간을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만들기 위한 의도적인 인식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D8073-E992-3B64-4FC9-6C4DAF4D050D}"/>
              </a:ext>
            </a:extLst>
          </p:cNvPr>
          <p:cNvSpPr txBox="1"/>
          <p:nvPr/>
        </p:nvSpPr>
        <p:spPr>
          <a:xfrm rot="2648980">
            <a:off x="4059776" y="3688704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CONDITIONS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573710-9948-BE2F-9DCD-461A10FE1534}"/>
              </a:ext>
            </a:extLst>
          </p:cNvPr>
          <p:cNvSpPr txBox="1"/>
          <p:nvPr/>
        </p:nvSpPr>
        <p:spPr>
          <a:xfrm>
            <a:off x="564721" y="5537589"/>
            <a:ext cx="2190023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300" b="1" dirty="0">
                <a:latin typeface="+mn-ea"/>
                <a:ea typeface="+mn-ea"/>
              </a:rPr>
              <a:t>PROCESSES:</a:t>
            </a:r>
          </a:p>
          <a:p>
            <a:r>
              <a:rPr lang="en-US" altLang="ko-KR" sz="13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프로토콜과 지원을 통해 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조직내 또는 조직 간 동료간</a:t>
            </a:r>
            <a:br>
              <a:rPr lang="en-US" altLang="ko-KR" sz="1200" b="1" dirty="0">
                <a:latin typeface="+mn-ea"/>
                <a:ea typeface="+mn-ea"/>
              </a:rPr>
            </a:b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협업을 지속할 수 있도록</a:t>
            </a:r>
            <a:r>
              <a:rPr lang="en-US" altLang="ko-KR" sz="1200" b="1" dirty="0">
                <a:latin typeface="+mn-ea"/>
                <a:ea typeface="+mn-ea"/>
              </a:rPr>
              <a:t> </a:t>
            </a:r>
            <a:r>
              <a:rPr lang="ko-KR" altLang="en-US" sz="1200" b="1" dirty="0">
                <a:latin typeface="+mn-ea"/>
                <a:ea typeface="+mn-ea"/>
              </a:rPr>
              <a:t>함</a:t>
            </a:r>
            <a:r>
              <a:rPr lang="en-US" altLang="ko-KR" sz="1200" b="1" dirty="0">
                <a:latin typeface="+mn-ea"/>
                <a:ea typeface="+mn-ea"/>
              </a:rPr>
              <a:t>.</a:t>
            </a:r>
            <a:endParaRPr lang="ko-KR" altLang="en-US" sz="1300" b="1" dirty="0"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F82965-CB72-3DC0-F2AC-B360A66158F0}"/>
              </a:ext>
            </a:extLst>
          </p:cNvPr>
          <p:cNvSpPr txBox="1"/>
          <p:nvPr/>
        </p:nvSpPr>
        <p:spPr>
          <a:xfrm rot="13762744">
            <a:off x="2028908" y="5536164"/>
            <a:ext cx="1305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PROCESSES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29239C-67A0-21B0-0458-05A6298B8399}"/>
              </a:ext>
            </a:extLst>
          </p:cNvPr>
          <p:cNvSpPr txBox="1"/>
          <p:nvPr/>
        </p:nvSpPr>
        <p:spPr>
          <a:xfrm rot="7787719">
            <a:off x="4059044" y="5517502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STRUCTURES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AE38BB-A303-2444-7479-1E7A17D562A2}"/>
              </a:ext>
            </a:extLst>
          </p:cNvPr>
          <p:cNvSpPr txBox="1"/>
          <p:nvPr/>
        </p:nvSpPr>
        <p:spPr>
          <a:xfrm>
            <a:off x="5032456" y="5655000"/>
            <a:ext cx="209384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300" b="1" dirty="0">
                <a:solidFill>
                  <a:schemeClr val="tx1"/>
                </a:solidFill>
              </a:rPr>
              <a:t>STRUCTURES:</a:t>
            </a:r>
            <a:br>
              <a:rPr lang="en-US" altLang="ko-KR" sz="13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직무와 관련된 전문성 개발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l"/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지원을 위한 조직내 공간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br>
              <a:rPr lang="en-US" altLang="ko-KR" sz="1200" b="1" dirty="0">
                <a:solidFill>
                  <a:schemeClr val="tx1"/>
                </a:solidFill>
              </a:rPr>
            </a:b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시간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그룹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빈도 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62BA93F-4B85-3BF3-D12C-A846585B3642}"/>
              </a:ext>
            </a:extLst>
          </p:cNvPr>
          <p:cNvSpPr/>
          <p:nvPr/>
        </p:nvSpPr>
        <p:spPr>
          <a:xfrm>
            <a:off x="7300341" y="2297628"/>
            <a:ext cx="2121955" cy="530632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Domain : </a:t>
            </a:r>
            <a:r>
              <a:rPr lang="ko-KR" altLang="en-US" sz="1300" b="1" dirty="0">
                <a:solidFill>
                  <a:schemeClr val="bg1"/>
                </a:solidFill>
              </a:rPr>
              <a:t>활동 영역의 구성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CE9B5F-DCBC-06B7-38CA-83670D6C8A6D}"/>
              </a:ext>
            </a:extLst>
          </p:cNvPr>
          <p:cNvSpPr/>
          <p:nvPr/>
        </p:nvSpPr>
        <p:spPr>
          <a:xfrm>
            <a:off x="7300341" y="3685177"/>
            <a:ext cx="2121955" cy="530632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Community : </a:t>
            </a:r>
            <a:r>
              <a:rPr lang="ko-KR" altLang="en-US" sz="1300" b="1" dirty="0">
                <a:solidFill>
                  <a:schemeClr val="bg1"/>
                </a:solidFill>
              </a:rPr>
              <a:t>전문활동 그룹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62F3F98-CEA7-4DF7-57B9-50FE81577CDC}"/>
              </a:ext>
            </a:extLst>
          </p:cNvPr>
          <p:cNvSpPr/>
          <p:nvPr/>
        </p:nvSpPr>
        <p:spPr>
          <a:xfrm>
            <a:off x="7300341" y="5221585"/>
            <a:ext cx="2121955" cy="53063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b="1" dirty="0">
                <a:solidFill>
                  <a:schemeClr val="bg1"/>
                </a:solidFill>
              </a:rPr>
              <a:t>Practice : MOT </a:t>
            </a:r>
            <a:r>
              <a:rPr lang="ko-KR" altLang="en-US" sz="1300" b="1" dirty="0">
                <a:solidFill>
                  <a:schemeClr val="bg1"/>
                </a:solidFill>
              </a:rPr>
              <a:t>역량의 심화</a:t>
            </a:r>
            <a:r>
              <a:rPr lang="en-US" altLang="ko-KR" sz="1300" b="1" dirty="0">
                <a:solidFill>
                  <a:schemeClr val="bg1"/>
                </a:solidFill>
              </a:rPr>
              <a:t>·</a:t>
            </a:r>
            <a:r>
              <a:rPr lang="ko-KR" altLang="en-US" sz="1300" b="1" dirty="0">
                <a:solidFill>
                  <a:schemeClr val="bg1"/>
                </a:solidFill>
              </a:rPr>
              <a:t>재생산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0244F-BBBE-41EB-D941-B8DE58852EE4}"/>
              </a:ext>
            </a:extLst>
          </p:cNvPr>
          <p:cNvSpPr txBox="1"/>
          <p:nvPr/>
        </p:nvSpPr>
        <p:spPr>
          <a:xfrm>
            <a:off x="7288619" y="2847993"/>
            <a:ext cx="30748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b="1" dirty="0"/>
              <a:t>'What we do’ </a:t>
            </a:r>
            <a:r>
              <a:rPr lang="ko-KR" altLang="en-US" sz="1200" b="1" dirty="0"/>
              <a:t>전문 분야 및 핵심 전문 활동</a:t>
            </a:r>
            <a:br>
              <a:rPr lang="en-US" altLang="ko-KR" sz="1200" b="1" dirty="0"/>
            </a:br>
            <a:r>
              <a:rPr lang="en-US" altLang="ko-KR" sz="1200" b="1" dirty="0"/>
              <a:t> - </a:t>
            </a:r>
            <a:r>
              <a:rPr lang="ko-KR" altLang="en-US" sz="1200" b="1" dirty="0"/>
              <a:t>참가자의 각 소속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기업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기관 등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내 </a:t>
            </a:r>
            <a:r>
              <a:rPr lang="en-US" altLang="ko-KR" sz="1200" b="1" dirty="0"/>
              <a:t>MOT</a:t>
            </a:r>
            <a:br>
              <a:rPr lang="en-US" altLang="ko-KR" sz="1200" b="1" dirty="0"/>
            </a:br>
            <a:r>
              <a:rPr lang="en-US" altLang="ko-KR" sz="1200" b="1" dirty="0"/>
              <a:t>   </a:t>
            </a:r>
            <a:r>
              <a:rPr lang="ko-KR" altLang="en-US" sz="1200" b="1" dirty="0"/>
              <a:t>관련 </a:t>
            </a:r>
            <a:r>
              <a:rPr lang="en-US" altLang="ko-KR" sz="1200" b="1" dirty="0"/>
              <a:t>Issue</a:t>
            </a:r>
            <a:r>
              <a:rPr lang="ko-KR" altLang="en-US" sz="1200" b="1" dirty="0"/>
              <a:t>의 공유로 부터 시작</a:t>
            </a:r>
            <a:br>
              <a:rPr lang="en-US" altLang="ko-KR" sz="1200" b="1" dirty="0"/>
            </a:br>
            <a:r>
              <a:rPr lang="en-US" altLang="ko-KR" sz="1200" b="1" dirty="0"/>
              <a:t> - </a:t>
            </a:r>
            <a:r>
              <a:rPr lang="ko-KR" altLang="en-US" sz="1200" b="1" dirty="0"/>
              <a:t>유사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관련 영역별 구성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028FFDF-9B2A-E5B2-5CAC-F307DEFD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67" y="3694813"/>
            <a:ext cx="301040" cy="59703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0FA142C-CD04-DBD3-F851-CF53ED45E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96" y="4066954"/>
            <a:ext cx="301040" cy="59703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9A67ED1-48D9-3E69-C361-A9024B43F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296" y="4970724"/>
            <a:ext cx="301040" cy="597035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2EAF39B-33FF-427B-BF84-7B8BEB41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167" y="5337544"/>
            <a:ext cx="301040" cy="59703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ACC7CE0-E768-41D3-0059-C3C9F0818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771" y="4970724"/>
            <a:ext cx="301040" cy="59703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50B250E8-2C0A-8FCA-6EA0-D1E98E967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55" y="4066954"/>
            <a:ext cx="301040" cy="59703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5366B57-E598-A57A-17BF-BBB46FA6F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287" y="4545421"/>
            <a:ext cx="301040" cy="597035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D13FDF0-90B2-DC72-8959-1E25A472B734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3168336" y="3993331"/>
            <a:ext cx="425831" cy="372141"/>
          </a:xfrm>
          <a:prstGeom prst="straightConnector1">
            <a:avLst/>
          </a:prstGeom>
          <a:ln w="19050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0945CF3-C355-6A2E-FC9D-CBFBC52F633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3017816" y="4663989"/>
            <a:ext cx="0" cy="306735"/>
          </a:xfrm>
          <a:prstGeom prst="straightConnector1">
            <a:avLst/>
          </a:prstGeom>
          <a:ln w="19050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221F84-95BB-32A1-D1B2-710139FAAB30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>
            <a:off x="3168336" y="5269242"/>
            <a:ext cx="425831" cy="366820"/>
          </a:xfrm>
          <a:prstGeom prst="straightConnector1">
            <a:avLst/>
          </a:prstGeom>
          <a:ln w="19050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FB61623-F546-BC70-0EB8-1379F80EECC1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895207" y="5269242"/>
            <a:ext cx="383564" cy="366820"/>
          </a:xfrm>
          <a:prstGeom prst="straightConnector1">
            <a:avLst/>
          </a:prstGeom>
          <a:ln w="19050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465C1D9-4738-92B8-178E-66244EB567E8}"/>
              </a:ext>
            </a:extLst>
          </p:cNvPr>
          <p:cNvCxnSpPr>
            <a:cxnSpLocks/>
            <a:stCxn id="25" idx="0"/>
            <a:endCxn id="26" idx="2"/>
          </p:cNvCxnSpPr>
          <p:nvPr/>
        </p:nvCxnSpPr>
        <p:spPr>
          <a:xfrm flipH="1" flipV="1">
            <a:off x="4423975" y="4663989"/>
            <a:ext cx="5316" cy="306735"/>
          </a:xfrm>
          <a:prstGeom prst="straightConnector1">
            <a:avLst/>
          </a:prstGeom>
          <a:ln w="19050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CC14DA-77CC-69F3-7535-76ADF12A2570}"/>
              </a:ext>
            </a:extLst>
          </p:cNvPr>
          <p:cNvCxnSpPr>
            <a:cxnSpLocks/>
            <a:stCxn id="26" idx="1"/>
            <a:endCxn id="21" idx="3"/>
          </p:cNvCxnSpPr>
          <p:nvPr/>
        </p:nvCxnSpPr>
        <p:spPr>
          <a:xfrm flipH="1" flipV="1">
            <a:off x="3895207" y="3993331"/>
            <a:ext cx="378248" cy="372141"/>
          </a:xfrm>
          <a:prstGeom prst="straightConnector1">
            <a:avLst/>
          </a:prstGeom>
          <a:ln w="19050"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6DCAE48-2996-BC4E-5D6C-A3E8EC21AAE3}"/>
              </a:ext>
            </a:extLst>
          </p:cNvPr>
          <p:cNvCxnSpPr>
            <a:cxnSpLocks/>
            <a:stCxn id="27" idx="0"/>
            <a:endCxn id="21" idx="2"/>
          </p:cNvCxnSpPr>
          <p:nvPr/>
        </p:nvCxnSpPr>
        <p:spPr>
          <a:xfrm flipH="1" flipV="1">
            <a:off x="3744687" y="4291848"/>
            <a:ext cx="4120" cy="253573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CBD37F0-64BE-619B-CFBB-889F06445B1E}"/>
              </a:ext>
            </a:extLst>
          </p:cNvPr>
          <p:cNvCxnSpPr>
            <a:cxnSpLocks/>
            <a:stCxn id="24" idx="0"/>
            <a:endCxn id="27" idx="2"/>
          </p:cNvCxnSpPr>
          <p:nvPr/>
        </p:nvCxnSpPr>
        <p:spPr>
          <a:xfrm flipV="1">
            <a:off x="3744687" y="5142456"/>
            <a:ext cx="4120" cy="195088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2F4EF88-B8E5-81BE-DA34-85408E3382A7}"/>
              </a:ext>
            </a:extLst>
          </p:cNvPr>
          <p:cNvCxnSpPr>
            <a:cxnSpLocks/>
            <a:stCxn id="25" idx="1"/>
            <a:endCxn id="27" idx="3"/>
          </p:cNvCxnSpPr>
          <p:nvPr/>
        </p:nvCxnSpPr>
        <p:spPr>
          <a:xfrm flipH="1" flipV="1">
            <a:off x="3899327" y="4843939"/>
            <a:ext cx="379444" cy="425303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95330D-924E-2A38-0D5E-E38348BB1598}"/>
              </a:ext>
            </a:extLst>
          </p:cNvPr>
          <p:cNvCxnSpPr>
            <a:cxnSpLocks/>
            <a:stCxn id="26" idx="1"/>
            <a:endCxn id="27" idx="3"/>
          </p:cNvCxnSpPr>
          <p:nvPr/>
        </p:nvCxnSpPr>
        <p:spPr>
          <a:xfrm flipH="1">
            <a:off x="3899327" y="4365472"/>
            <a:ext cx="374128" cy="478467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FFBED05-11F5-17B7-94F8-2138595C7B2D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3168336" y="4365472"/>
            <a:ext cx="429951" cy="478467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4CA7F06-3B47-A1B4-9187-80047B4910D9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3168336" y="4843939"/>
            <a:ext cx="429951" cy="425303"/>
          </a:xfrm>
          <a:prstGeom prst="straightConnector1">
            <a:avLst/>
          </a:prstGeom>
          <a:ln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CD4002-DEE2-8C56-068D-3272B59AF818}"/>
              </a:ext>
            </a:extLst>
          </p:cNvPr>
          <p:cNvSpPr txBox="1"/>
          <p:nvPr/>
        </p:nvSpPr>
        <p:spPr>
          <a:xfrm>
            <a:off x="7288619" y="4283390"/>
            <a:ext cx="30348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b="1" dirty="0"/>
              <a:t>'Who we do it with’ </a:t>
            </a:r>
            <a:r>
              <a:rPr lang="ko-KR" altLang="en-US" sz="1200" b="1" dirty="0"/>
              <a:t>토론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활동 및 학습을</a:t>
            </a:r>
            <a:br>
              <a:rPr lang="en-US" altLang="ko-KR" sz="1200" b="1" dirty="0"/>
            </a:br>
            <a:r>
              <a:rPr lang="ko-KR" altLang="en-US" sz="1200" b="1" dirty="0"/>
              <a:t> 통해 구축된 관계</a:t>
            </a:r>
            <a:br>
              <a:rPr lang="en-US" altLang="ko-KR" sz="1200" b="1" dirty="0"/>
            </a:br>
            <a:r>
              <a:rPr lang="en-US" altLang="ko-KR" sz="1200" b="1" dirty="0"/>
              <a:t> - </a:t>
            </a:r>
            <a:r>
              <a:rPr lang="ko-KR" altLang="en-US" sz="1200" b="1" dirty="0"/>
              <a:t>공동의 </a:t>
            </a:r>
            <a:r>
              <a:rPr lang="en-US" altLang="ko-KR" sz="1200" b="1" dirty="0"/>
              <a:t>Issue</a:t>
            </a:r>
            <a:r>
              <a:rPr lang="ko-KR" altLang="en-US" sz="1200" b="1" dirty="0"/>
              <a:t>로 구성된 그룹</a:t>
            </a:r>
            <a:br>
              <a:rPr lang="en-US" altLang="ko-KR" sz="1200" b="1" dirty="0"/>
            </a:br>
            <a:r>
              <a:rPr lang="en-US" altLang="ko-KR" sz="1200" b="1" dirty="0"/>
              <a:t> - </a:t>
            </a:r>
            <a:r>
              <a:rPr lang="ko-KR" altLang="en-US" sz="1200" b="1" dirty="0"/>
              <a:t>공통의 </a:t>
            </a:r>
            <a:r>
              <a:rPr lang="en-US" altLang="ko-KR" sz="1200" b="1" dirty="0"/>
              <a:t>theme</a:t>
            </a:r>
            <a:r>
              <a:rPr lang="ko-KR" altLang="en-US" sz="1200" b="1" dirty="0"/>
              <a:t>에 대한 연구 활동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221414-6424-19BE-9858-FF055873B48C}"/>
              </a:ext>
            </a:extLst>
          </p:cNvPr>
          <p:cNvSpPr txBox="1"/>
          <p:nvPr/>
        </p:nvSpPr>
        <p:spPr>
          <a:xfrm>
            <a:off x="7288619" y="5814481"/>
            <a:ext cx="299312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ko-KR" sz="1200" b="1" dirty="0"/>
              <a:t>'What we do together’ </a:t>
            </a:r>
            <a:br>
              <a:rPr lang="en-US" altLang="ko-KR" sz="1200" b="1" dirty="0"/>
            </a:br>
            <a:r>
              <a:rPr lang="en-US" altLang="ko-KR" sz="1200" b="1" dirty="0"/>
              <a:t> </a:t>
            </a:r>
            <a:r>
              <a:rPr lang="ko-KR" altLang="en-US" sz="1200" b="1" dirty="0"/>
              <a:t>지식 체계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스토리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도구 및 이니셔티브의</a:t>
            </a:r>
            <a:br>
              <a:rPr lang="en-US" altLang="ko-KR" sz="1200" b="1" dirty="0"/>
            </a:br>
            <a:r>
              <a:rPr lang="en-US" altLang="ko-KR" sz="1200" b="1" dirty="0"/>
              <a:t> </a:t>
            </a:r>
            <a:r>
              <a:rPr lang="ko-KR" altLang="en-US" sz="1200" b="1" dirty="0"/>
              <a:t>창안</a:t>
            </a:r>
            <a:br>
              <a:rPr lang="en-US" altLang="ko-KR" sz="1200" b="1" dirty="0"/>
            </a:br>
            <a:r>
              <a:rPr lang="en-US" altLang="ko-KR" sz="1200" b="1" dirty="0"/>
              <a:t> - </a:t>
            </a:r>
            <a:r>
              <a:rPr lang="ko-KR" altLang="en-US" sz="1200" b="1" dirty="0"/>
              <a:t>지식의 발전과 방법론의 개발</a:t>
            </a:r>
            <a:r>
              <a:rPr lang="en-US" altLang="ko-KR" sz="1200" b="1" dirty="0"/>
              <a:t>,</a:t>
            </a:r>
            <a:r>
              <a:rPr lang="ko-KR" altLang="en-US" sz="1200" b="1" dirty="0"/>
              <a:t>축적</a:t>
            </a:r>
            <a:br>
              <a:rPr lang="en-US" altLang="ko-KR" sz="1200" b="1" dirty="0"/>
            </a:br>
            <a:r>
              <a:rPr lang="en-US" altLang="ko-KR" sz="1200" b="1" dirty="0"/>
              <a:t> - </a:t>
            </a:r>
            <a:r>
              <a:rPr lang="ko-KR" altLang="en-US" sz="1200" b="1" dirty="0"/>
              <a:t>새로운 기획역량 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8EC7062E-4F3D-5AF1-AA26-5F98FB1397FE}"/>
              </a:ext>
            </a:extLst>
          </p:cNvPr>
          <p:cNvSpPr/>
          <p:nvPr/>
        </p:nvSpPr>
        <p:spPr>
          <a:xfrm>
            <a:off x="3718760" y="1786269"/>
            <a:ext cx="3316522" cy="4625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6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CoP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1CC72-EC87-7559-DC06-366B7B34E243}"/>
              </a:ext>
            </a:extLst>
          </p:cNvPr>
          <p:cNvSpPr txBox="1"/>
          <p:nvPr/>
        </p:nvSpPr>
        <p:spPr>
          <a:xfrm>
            <a:off x="0" y="197223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/>
              <a:t>기술경영</a:t>
            </a:r>
            <a:r>
              <a:rPr lang="en-US" altLang="ko-KR" sz="2000" b="1" dirty="0"/>
              <a:t>(MOT) </a:t>
            </a:r>
            <a:r>
              <a:rPr lang="ko-KR" altLang="en-US" sz="2000" b="1" dirty="0"/>
              <a:t>역량 강화 체계 구축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5BF850-C077-B924-250D-7608754EC076}"/>
              </a:ext>
            </a:extLst>
          </p:cNvPr>
          <p:cNvSpPr txBox="1"/>
          <p:nvPr/>
        </p:nvSpPr>
        <p:spPr>
          <a:xfrm>
            <a:off x="-6212" y="877085"/>
            <a:ext cx="106330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기업내 기술경영 관리자</a:t>
            </a:r>
            <a:r>
              <a:rPr lang="en-US" altLang="ko-KR" sz="1400" b="1" dirty="0">
                <a:latin typeface="+mn-ea"/>
                <a:ea typeface="+mn-ea"/>
              </a:rPr>
              <a:t>/</a:t>
            </a:r>
            <a:r>
              <a:rPr lang="ko-KR" altLang="en-US" sz="1400" b="1" dirty="0">
                <a:latin typeface="+mn-ea"/>
                <a:ea typeface="+mn-ea"/>
              </a:rPr>
              <a:t>담당자의 일상에서의 요구 지식에 대해 </a:t>
            </a:r>
            <a:r>
              <a:rPr lang="en-US" altLang="ko-KR" sz="1400" b="1" dirty="0">
                <a:latin typeface="+mn-ea"/>
                <a:ea typeface="+mn-ea"/>
              </a:rPr>
              <a:t>Expert</a:t>
            </a:r>
            <a:r>
              <a:rPr lang="ko-KR" altLang="en-US" sz="1400" b="1" dirty="0">
                <a:latin typeface="+mn-ea"/>
                <a:ea typeface="+mn-ea"/>
              </a:rPr>
              <a:t>와의 </a:t>
            </a:r>
            <a:r>
              <a:rPr lang="en-US" altLang="ko-KR" sz="1400" b="1" dirty="0">
                <a:latin typeface="+mn-ea"/>
                <a:ea typeface="+mn-ea"/>
              </a:rPr>
              <a:t>Network </a:t>
            </a:r>
            <a:r>
              <a:rPr lang="ko-KR" altLang="en-US" sz="1400" b="1" dirty="0">
                <a:latin typeface="+mn-ea"/>
                <a:ea typeface="+mn-ea"/>
              </a:rPr>
              <a:t>구성</a:t>
            </a:r>
            <a:r>
              <a:rPr lang="en-US" altLang="ko-KR" sz="1400" b="1" dirty="0">
                <a:latin typeface="+mn-ea"/>
                <a:ea typeface="+mn-ea"/>
              </a:rPr>
              <a:t>, Community </a:t>
            </a:r>
            <a:r>
              <a:rPr lang="ko-KR" altLang="en-US" sz="1400" b="1" dirty="0">
                <a:latin typeface="+mn-ea"/>
                <a:ea typeface="+mn-ea"/>
              </a:rPr>
              <a:t>활동을 통한 자생적 발전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ko-KR" altLang="en-US" sz="1400" b="1" dirty="0">
                <a:latin typeface="+mn-ea"/>
                <a:ea typeface="+mn-ea"/>
              </a:rPr>
              <a:t>서비스 체계를 구축함</a:t>
            </a:r>
            <a:r>
              <a:rPr lang="en-US" altLang="ko-KR" sz="1400" b="1" dirty="0">
                <a:latin typeface="+mn-ea"/>
                <a:ea typeface="+mn-ea"/>
              </a:rPr>
              <a:t>. 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612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4831C-C926-6387-E71C-797CAA1A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610" y="138687"/>
            <a:ext cx="3505704" cy="590931"/>
          </a:xfrm>
        </p:spPr>
        <p:txBody>
          <a:bodyPr/>
          <a:lstStyle/>
          <a:p>
            <a:r>
              <a:rPr lang="en-US" altLang="ko-KR" b="1" dirty="0"/>
              <a:t>3. MOT</a:t>
            </a:r>
            <a:r>
              <a:rPr lang="ko-KR" altLang="en-US" b="1" dirty="0"/>
              <a:t> </a:t>
            </a:r>
            <a:r>
              <a:rPr lang="en-US" altLang="ko-KR" dirty="0"/>
              <a:t>L</a:t>
            </a:r>
            <a:r>
              <a:rPr lang="en-US" altLang="ko-KR" b="1" dirty="0"/>
              <a:t>ifetime</a:t>
            </a:r>
            <a:r>
              <a:rPr lang="ko-KR" altLang="en-US" b="1" dirty="0"/>
              <a:t> </a:t>
            </a:r>
            <a:r>
              <a:rPr lang="ko-KR" altLang="en-US" dirty="0"/>
              <a:t>역량강화 체계</a:t>
            </a:r>
            <a:br>
              <a:rPr lang="en-US" altLang="ko-KR" dirty="0"/>
            </a:br>
            <a:r>
              <a:rPr lang="en-US" altLang="ko-KR" dirty="0"/>
              <a:t>/ </a:t>
            </a:r>
            <a:r>
              <a:rPr lang="ko-KR" altLang="en-US" dirty="0"/>
              <a:t>② </a:t>
            </a:r>
            <a:r>
              <a:rPr lang="en-US" altLang="ko-KR" dirty="0"/>
              <a:t>R&amp;D</a:t>
            </a:r>
            <a:r>
              <a:rPr lang="ko-KR" altLang="en-US" dirty="0"/>
              <a:t>역량진단 서비스</a:t>
            </a: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6B9180FD-EE88-2767-29EF-E45A694462F5}"/>
              </a:ext>
            </a:extLst>
          </p:cNvPr>
          <p:cNvSpPr/>
          <p:nvPr/>
        </p:nvSpPr>
        <p:spPr>
          <a:xfrm>
            <a:off x="1457194" y="2320116"/>
            <a:ext cx="2020185" cy="515679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기업현황 설문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CE6A4D90-22B5-FB84-5DEA-FFFB3137F353}"/>
              </a:ext>
            </a:extLst>
          </p:cNvPr>
          <p:cNvSpPr/>
          <p:nvPr/>
        </p:nvSpPr>
        <p:spPr>
          <a:xfrm>
            <a:off x="3434850" y="2325432"/>
            <a:ext cx="2020185" cy="515679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항목별 </a:t>
            </a:r>
            <a:r>
              <a:rPr lang="en-US" altLang="ko-KR" sz="1400" b="1" dirty="0">
                <a:solidFill>
                  <a:schemeClr val="tx1"/>
                </a:solidFill>
              </a:rPr>
              <a:t>Check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화살표: 갈매기형 수장 5">
            <a:extLst>
              <a:ext uri="{FF2B5EF4-FFF2-40B4-BE49-F238E27FC236}">
                <a16:creationId xmlns:a16="http://schemas.microsoft.com/office/drawing/2014/main" id="{002EEDDD-DB06-B656-4407-103D50AE1F73}"/>
              </a:ext>
            </a:extLst>
          </p:cNvPr>
          <p:cNvSpPr/>
          <p:nvPr/>
        </p:nvSpPr>
        <p:spPr>
          <a:xfrm>
            <a:off x="5412506" y="2325432"/>
            <a:ext cx="2020185" cy="515679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개선방향</a:t>
            </a:r>
            <a:r>
              <a:rPr lang="en-US" altLang="ko-KR" sz="1400" b="1" dirty="0">
                <a:solidFill>
                  <a:schemeClr val="tx1"/>
                </a:solidFill>
              </a:rPr>
              <a:t>(1</a:t>
            </a:r>
            <a:r>
              <a:rPr lang="ko-KR" altLang="en-US" sz="1400" b="1" dirty="0">
                <a:solidFill>
                  <a:schemeClr val="tx1"/>
                </a:solidFill>
              </a:rPr>
              <a:t>차</a:t>
            </a:r>
            <a:r>
              <a:rPr lang="en-US" altLang="ko-KR" sz="14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Feedback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A589A390-8FE5-8031-0964-6E4FFD0BB52F}"/>
              </a:ext>
            </a:extLst>
          </p:cNvPr>
          <p:cNvSpPr/>
          <p:nvPr/>
        </p:nvSpPr>
        <p:spPr>
          <a:xfrm>
            <a:off x="7427375" y="2325432"/>
            <a:ext cx="2020185" cy="515679"/>
          </a:xfrm>
          <a:prstGeom prst="chevron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상세 개선방향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(2</a:t>
            </a:r>
            <a:r>
              <a:rPr lang="ko-KR" altLang="en-US" sz="1400" b="1" dirty="0">
                <a:solidFill>
                  <a:schemeClr val="tx1"/>
                </a:solidFill>
              </a:rPr>
              <a:t>차</a:t>
            </a:r>
            <a:r>
              <a:rPr lang="en-US" altLang="ko-KR" sz="1400" b="1" dirty="0">
                <a:solidFill>
                  <a:schemeClr val="tx1"/>
                </a:solidFill>
              </a:rPr>
              <a:t>) – Option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90510B-8776-18B3-E611-3FCCBBB6CC41}"/>
              </a:ext>
            </a:extLst>
          </p:cNvPr>
          <p:cNvSpPr/>
          <p:nvPr/>
        </p:nvSpPr>
        <p:spPr>
          <a:xfrm>
            <a:off x="1451878" y="3207935"/>
            <a:ext cx="1780954" cy="372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기업의 일반현황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A95E0D-A495-334B-C2D9-B553F2F2EC0A}"/>
              </a:ext>
            </a:extLst>
          </p:cNvPr>
          <p:cNvSpPr txBox="1"/>
          <p:nvPr/>
        </p:nvSpPr>
        <p:spPr>
          <a:xfrm>
            <a:off x="1446564" y="3792726"/>
            <a:ext cx="1770356" cy="11259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</a:rPr>
              <a:t>기업의 규모</a:t>
            </a:r>
            <a:r>
              <a:rPr lang="en-US" altLang="ko-KR" sz="1050" b="1" dirty="0">
                <a:solidFill>
                  <a:schemeClr val="tx1"/>
                </a:solidFill>
              </a:rPr>
              <a:t>, </a:t>
            </a:r>
            <a:r>
              <a:rPr lang="ko-KR" altLang="en-US" sz="1050" b="1" dirty="0">
                <a:solidFill>
                  <a:schemeClr val="tx1"/>
                </a:solidFill>
              </a:rPr>
              <a:t>성격에 따라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ko-KR" altLang="en-US" sz="1050" b="1" dirty="0">
                <a:solidFill>
                  <a:schemeClr val="tx1"/>
                </a:solidFill>
              </a:rPr>
              <a:t>개선 및 대응의 방향을 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ko-KR" altLang="en-US" sz="1050" b="1" dirty="0">
                <a:solidFill>
                  <a:schemeClr val="tx1"/>
                </a:solidFill>
              </a:rPr>
              <a:t>달리 적용할 수 있으므로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ko-KR" altLang="en-US" sz="1050" b="1" dirty="0">
                <a:solidFill>
                  <a:schemeClr val="tx1"/>
                </a:solidFill>
              </a:rPr>
              <a:t>필요한 정보를 확인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90488" indent="-90488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ko-KR" altLang="en-US" sz="1050" b="1" dirty="0" err="1">
                <a:solidFill>
                  <a:schemeClr val="tx1"/>
                </a:solidFill>
              </a:rPr>
              <a:t>설문항</a:t>
            </a:r>
            <a:r>
              <a:rPr lang="ko-KR" altLang="en-US" sz="1050" b="1" dirty="0">
                <a:solidFill>
                  <a:schemeClr val="tx1"/>
                </a:solidFill>
              </a:rPr>
              <a:t> 자가평가에 대한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ko-KR" altLang="en-US" sz="1050" b="1" dirty="0">
                <a:solidFill>
                  <a:schemeClr val="tx1"/>
                </a:solidFill>
              </a:rPr>
              <a:t>차별적 </a:t>
            </a:r>
            <a:r>
              <a:rPr lang="en-US" altLang="ko-KR" sz="1050" b="1" dirty="0">
                <a:solidFill>
                  <a:schemeClr val="tx1"/>
                </a:solidFill>
              </a:rPr>
              <a:t>Feedback </a:t>
            </a:r>
            <a:r>
              <a:rPr lang="ko-KR" altLang="en-US" sz="1050" b="1" dirty="0">
                <a:solidFill>
                  <a:schemeClr val="tx1"/>
                </a:solidFill>
              </a:rPr>
              <a:t>제공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FD9725-0626-4922-75D7-1541E7F2A540}"/>
              </a:ext>
            </a:extLst>
          </p:cNvPr>
          <p:cNvSpPr/>
          <p:nvPr/>
        </p:nvSpPr>
        <p:spPr>
          <a:xfrm>
            <a:off x="3461432" y="3207935"/>
            <a:ext cx="1780954" cy="372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각 평가항목별 </a:t>
            </a:r>
            <a:r>
              <a:rPr lang="en-US" altLang="ko-KR" sz="1100" b="1" dirty="0">
                <a:solidFill>
                  <a:schemeClr val="tx1"/>
                </a:solidFill>
              </a:rPr>
              <a:t>Check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혹은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직접 기입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36AB73-5638-BA68-1666-D98EBB599006}"/>
              </a:ext>
            </a:extLst>
          </p:cNvPr>
          <p:cNvSpPr txBox="1"/>
          <p:nvPr/>
        </p:nvSpPr>
        <p:spPr>
          <a:xfrm>
            <a:off x="3371058" y="5403559"/>
            <a:ext cx="1839286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tx1"/>
                </a:solidFill>
              </a:rPr>
              <a:t>3</a:t>
            </a:r>
            <a:r>
              <a:rPr lang="ko-KR" altLang="en-US" sz="1050" b="1" dirty="0">
                <a:solidFill>
                  <a:schemeClr val="tx1"/>
                </a:solidFill>
              </a:rPr>
              <a:t>개 </a:t>
            </a:r>
            <a:r>
              <a:rPr lang="en-US" altLang="ko-KR" sz="1050" b="1" dirty="0">
                <a:solidFill>
                  <a:schemeClr val="tx1"/>
                </a:solidFill>
              </a:rPr>
              <a:t>Part </a:t>
            </a:r>
            <a:r>
              <a:rPr lang="ko-KR" altLang="en-US" sz="1050" b="1" dirty="0">
                <a:solidFill>
                  <a:schemeClr val="tx1"/>
                </a:solidFill>
              </a:rPr>
              <a:t>에 대한 질문항의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ko-KR" altLang="en-US" sz="1050" b="1" dirty="0">
                <a:solidFill>
                  <a:schemeClr val="tx1"/>
                </a:solidFill>
              </a:rPr>
              <a:t>자가평가 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tx1"/>
                </a:solidFill>
              </a:rPr>
              <a:t>[Part</a:t>
            </a:r>
            <a:r>
              <a:rPr lang="ko-KR" altLang="en-US" sz="1050" b="1" dirty="0">
                <a:solidFill>
                  <a:schemeClr val="tx1"/>
                </a:solidFill>
              </a:rPr>
              <a:t> </a:t>
            </a:r>
            <a:r>
              <a:rPr lang="en-US" altLang="ko-KR" sz="1050" b="1" dirty="0">
                <a:solidFill>
                  <a:schemeClr val="tx1"/>
                </a:solidFill>
              </a:rPr>
              <a:t>1] : 17</a:t>
            </a:r>
            <a:r>
              <a:rPr lang="ko-KR" altLang="en-US" sz="1050" b="1" dirty="0">
                <a:solidFill>
                  <a:schemeClr val="tx1"/>
                </a:solidFill>
              </a:rPr>
              <a:t>개항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tx1"/>
                </a:solidFill>
              </a:rPr>
              <a:t>[Part 2] : 16</a:t>
            </a:r>
            <a:r>
              <a:rPr lang="ko-KR" altLang="en-US" sz="1050" b="1" dirty="0">
                <a:solidFill>
                  <a:schemeClr val="tx1"/>
                </a:solidFill>
              </a:rPr>
              <a:t>개항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tx1"/>
                </a:solidFill>
              </a:rPr>
              <a:t>[Part 3] : 13</a:t>
            </a:r>
            <a:r>
              <a:rPr lang="ko-KR" altLang="en-US" sz="1050" b="1" dirty="0">
                <a:solidFill>
                  <a:schemeClr val="tx1"/>
                </a:solidFill>
              </a:rPr>
              <a:t>개항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3B9135-8C26-F51E-05ED-D00482E8521A}"/>
              </a:ext>
            </a:extLst>
          </p:cNvPr>
          <p:cNvSpPr/>
          <p:nvPr/>
        </p:nvSpPr>
        <p:spPr>
          <a:xfrm>
            <a:off x="3461432" y="3739563"/>
            <a:ext cx="1780954" cy="372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Part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1 : </a:t>
            </a:r>
            <a:r>
              <a:rPr lang="ko-KR" altLang="en-US" sz="1100" b="1" dirty="0">
                <a:solidFill>
                  <a:schemeClr val="tx1"/>
                </a:solidFill>
              </a:rPr>
              <a:t>전략 및 기획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D3A9A8-C41F-1864-BE72-2BA9837734B5}"/>
              </a:ext>
            </a:extLst>
          </p:cNvPr>
          <p:cNvSpPr/>
          <p:nvPr/>
        </p:nvSpPr>
        <p:spPr>
          <a:xfrm>
            <a:off x="3461432" y="4303089"/>
            <a:ext cx="1780954" cy="372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Part 2 : </a:t>
            </a:r>
            <a:r>
              <a:rPr lang="ko-KR" altLang="en-US" sz="1100" b="1" dirty="0">
                <a:solidFill>
                  <a:schemeClr val="tx1"/>
                </a:solidFill>
              </a:rPr>
              <a:t>과제관리 및 체계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61D0EB6-CD53-8F9D-D4DE-57C8AD606F59}"/>
              </a:ext>
            </a:extLst>
          </p:cNvPr>
          <p:cNvSpPr/>
          <p:nvPr/>
        </p:nvSpPr>
        <p:spPr>
          <a:xfrm>
            <a:off x="3461432" y="4882563"/>
            <a:ext cx="1780954" cy="372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Part 3 : </a:t>
            </a:r>
            <a:r>
              <a:rPr lang="ko-KR" altLang="en-US" sz="1100" b="1" dirty="0">
                <a:solidFill>
                  <a:schemeClr val="tx1"/>
                </a:solidFill>
              </a:rPr>
              <a:t>성과평가 및 개선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C8C7E1-DFDE-B1C3-2E60-0E7BE857F15B}"/>
              </a:ext>
            </a:extLst>
          </p:cNvPr>
          <p:cNvSpPr/>
          <p:nvPr/>
        </p:nvSpPr>
        <p:spPr>
          <a:xfrm>
            <a:off x="5470985" y="3207935"/>
            <a:ext cx="1780954" cy="372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평가 항목별 </a:t>
            </a:r>
            <a:r>
              <a:rPr lang="en-US" altLang="ko-KR" sz="1100" b="1" dirty="0">
                <a:solidFill>
                  <a:schemeClr val="tx1"/>
                </a:solidFill>
              </a:rPr>
              <a:t>Check </a:t>
            </a:r>
            <a:r>
              <a:rPr lang="ko-KR" altLang="en-US" sz="1100" b="1" dirty="0">
                <a:solidFill>
                  <a:schemeClr val="tx1"/>
                </a:solidFill>
              </a:rPr>
              <a:t>사항에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 대한 </a:t>
            </a:r>
            <a:r>
              <a:rPr lang="en-US" altLang="ko-KR" sz="1100" b="1" dirty="0">
                <a:solidFill>
                  <a:schemeClr val="tx1"/>
                </a:solidFill>
              </a:rPr>
              <a:t>Feedback </a:t>
            </a:r>
            <a:r>
              <a:rPr lang="ko-KR" altLang="en-US" sz="1100" b="1" dirty="0">
                <a:solidFill>
                  <a:schemeClr val="tx1"/>
                </a:solidFill>
              </a:rPr>
              <a:t>내용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07F7FD-9D0A-DD3D-8053-97E1B20B14CB}"/>
              </a:ext>
            </a:extLst>
          </p:cNvPr>
          <p:cNvSpPr/>
          <p:nvPr/>
        </p:nvSpPr>
        <p:spPr>
          <a:xfrm>
            <a:off x="5476303" y="3739563"/>
            <a:ext cx="1780954" cy="372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일반적 현상 및 개선방안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BE5BB1-813C-130E-EBBC-82E7F54C713D}"/>
              </a:ext>
            </a:extLst>
          </p:cNvPr>
          <p:cNvSpPr/>
          <p:nvPr/>
        </p:nvSpPr>
        <p:spPr>
          <a:xfrm>
            <a:off x="5476303" y="4303089"/>
            <a:ext cx="1780954" cy="372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복합적 요인과 개선방안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5FFA1D9-6880-90BB-ADD6-F509E42FA247}"/>
              </a:ext>
            </a:extLst>
          </p:cNvPr>
          <p:cNvSpPr/>
          <p:nvPr/>
        </p:nvSpPr>
        <p:spPr>
          <a:xfrm>
            <a:off x="5476303" y="4882563"/>
            <a:ext cx="1780954" cy="3721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추가적 개선방안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(</a:t>
            </a:r>
            <a:r>
              <a:rPr lang="ko-KR" altLang="en-US" sz="1100" b="1" dirty="0">
                <a:solidFill>
                  <a:schemeClr val="tx1"/>
                </a:solidFill>
              </a:rPr>
              <a:t>세부 조사 </a:t>
            </a:r>
            <a:r>
              <a:rPr lang="en-US" altLang="ko-KR" sz="1100" b="1" dirty="0">
                <a:solidFill>
                  <a:schemeClr val="tx1"/>
                </a:solidFill>
              </a:rPr>
              <a:t>: Interview </a:t>
            </a:r>
            <a:r>
              <a:rPr lang="ko-KR" altLang="en-US" sz="1100" b="1" dirty="0">
                <a:solidFill>
                  <a:schemeClr val="tx1"/>
                </a:solidFill>
              </a:rPr>
              <a:t>등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FF6A49-732C-C16C-2E42-20CEC94077E5}"/>
              </a:ext>
            </a:extLst>
          </p:cNvPr>
          <p:cNvSpPr/>
          <p:nvPr/>
        </p:nvSpPr>
        <p:spPr>
          <a:xfrm>
            <a:off x="7459272" y="3207935"/>
            <a:ext cx="1780954" cy="372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개선방향에 대한 상세 분석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Needs</a:t>
            </a:r>
            <a:r>
              <a:rPr lang="ko-KR" altLang="en-US" sz="1100" b="1" dirty="0">
                <a:solidFill>
                  <a:schemeClr val="tx1"/>
                </a:solidFill>
              </a:rPr>
              <a:t> 제안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CA915C-185D-A090-B4E7-13E8633B8489}"/>
              </a:ext>
            </a:extLst>
          </p:cNvPr>
          <p:cNvSpPr/>
          <p:nvPr/>
        </p:nvSpPr>
        <p:spPr>
          <a:xfrm>
            <a:off x="7459272" y="3744879"/>
            <a:ext cx="1780954" cy="372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개선 및 활용 목적 협의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28F51B-93E3-F841-2719-1B5E4D2ABEC2}"/>
              </a:ext>
            </a:extLst>
          </p:cNvPr>
          <p:cNvSpPr/>
          <p:nvPr/>
        </p:nvSpPr>
        <p:spPr>
          <a:xfrm>
            <a:off x="7459272" y="4313721"/>
            <a:ext cx="1780954" cy="372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세부 </a:t>
            </a:r>
            <a:r>
              <a:rPr lang="en-US" altLang="ko-KR" sz="1100" b="1" dirty="0">
                <a:solidFill>
                  <a:schemeClr val="tx1"/>
                </a:solidFill>
              </a:rPr>
              <a:t>Interview </a:t>
            </a:r>
            <a:r>
              <a:rPr lang="ko-KR" altLang="en-US" sz="1100" b="1" dirty="0">
                <a:solidFill>
                  <a:schemeClr val="tx1"/>
                </a:solidFill>
              </a:rPr>
              <a:t>및 보고서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DCCA04B-3B0E-047A-E159-DCA5196700E3}"/>
              </a:ext>
            </a:extLst>
          </p:cNvPr>
          <p:cNvSpPr/>
          <p:nvPr/>
        </p:nvSpPr>
        <p:spPr>
          <a:xfrm>
            <a:off x="7459272" y="4887880"/>
            <a:ext cx="1780954" cy="3721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관련 기법 및 </a:t>
            </a:r>
            <a:r>
              <a:rPr lang="en-US" altLang="ko-KR" sz="1100" b="1" dirty="0">
                <a:solidFill>
                  <a:schemeClr val="tx1"/>
                </a:solidFill>
              </a:rPr>
              <a:t>Know-how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제공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3B83AB-BD7C-D1C7-4496-6B95BAE30952}"/>
              </a:ext>
            </a:extLst>
          </p:cNvPr>
          <p:cNvSpPr txBox="1"/>
          <p:nvPr/>
        </p:nvSpPr>
        <p:spPr>
          <a:xfrm>
            <a:off x="5407192" y="5403559"/>
            <a:ext cx="1680588" cy="1223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050" b="1" dirty="0">
                <a:solidFill>
                  <a:schemeClr val="tx1"/>
                </a:solidFill>
              </a:rPr>
              <a:t>1</a:t>
            </a:r>
            <a:r>
              <a:rPr lang="ko-KR" altLang="en-US" sz="1050" b="1" dirty="0">
                <a:solidFill>
                  <a:schemeClr val="tx1"/>
                </a:solidFill>
              </a:rPr>
              <a:t>차적 </a:t>
            </a:r>
            <a:r>
              <a:rPr lang="en-US" altLang="ko-KR" sz="1050" b="1" dirty="0">
                <a:solidFill>
                  <a:schemeClr val="tx1"/>
                </a:solidFill>
              </a:rPr>
              <a:t>Feedback </a:t>
            </a:r>
            <a:r>
              <a:rPr lang="ko-KR" altLang="en-US" sz="1050" b="1" dirty="0">
                <a:solidFill>
                  <a:schemeClr val="tx1"/>
                </a:solidFill>
              </a:rPr>
              <a:t>제공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en-US" altLang="ko-KR" sz="1050" b="1" dirty="0">
                <a:solidFill>
                  <a:schemeClr val="tx1"/>
                </a:solidFill>
              </a:rPr>
              <a:t>- </a:t>
            </a:r>
            <a:r>
              <a:rPr lang="ko-KR" altLang="en-US" sz="1050" b="1" dirty="0">
                <a:solidFill>
                  <a:schemeClr val="tx1"/>
                </a:solidFill>
              </a:rPr>
              <a:t>기존 </a:t>
            </a:r>
            <a:r>
              <a:rPr lang="en-US" altLang="ko-KR" sz="1050" b="1" dirty="0">
                <a:solidFill>
                  <a:schemeClr val="tx1"/>
                </a:solidFill>
              </a:rPr>
              <a:t>DB</a:t>
            </a:r>
            <a:r>
              <a:rPr lang="ko-KR" altLang="en-US" sz="1050" b="1" dirty="0">
                <a:solidFill>
                  <a:schemeClr val="tx1"/>
                </a:solidFill>
              </a:rPr>
              <a:t>에 기반한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en-US" altLang="ko-KR" sz="1050" b="1" dirty="0">
                <a:solidFill>
                  <a:schemeClr val="tx1"/>
                </a:solidFill>
              </a:rPr>
              <a:t>  </a:t>
            </a:r>
            <a:r>
              <a:rPr lang="ko-KR" altLang="en-US" sz="1050" b="1" dirty="0">
                <a:solidFill>
                  <a:schemeClr val="tx1"/>
                </a:solidFill>
              </a:rPr>
              <a:t>개선 방향</a:t>
            </a:r>
            <a:r>
              <a:rPr lang="en-US" altLang="ko-KR" sz="1050" b="1" dirty="0">
                <a:solidFill>
                  <a:schemeClr val="tx1"/>
                </a:solidFill>
              </a:rPr>
              <a:t>(</a:t>
            </a:r>
            <a:r>
              <a:rPr lang="ko-KR" altLang="en-US" sz="1050" b="1" dirty="0">
                <a:solidFill>
                  <a:schemeClr val="tx1"/>
                </a:solidFill>
              </a:rPr>
              <a:t>즉시 혹은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en-US" altLang="ko-KR" sz="1050" b="1" dirty="0">
                <a:solidFill>
                  <a:schemeClr val="tx1"/>
                </a:solidFill>
              </a:rPr>
              <a:t>  </a:t>
            </a:r>
            <a:r>
              <a:rPr lang="ko-KR" altLang="en-US" sz="1050" b="1" dirty="0" err="1">
                <a:solidFill>
                  <a:schemeClr val="tx1"/>
                </a:solidFill>
              </a:rPr>
              <a:t>직접기입</a:t>
            </a:r>
            <a:r>
              <a:rPr lang="ko-KR" altLang="en-US" sz="1050" b="1" dirty="0">
                <a:solidFill>
                  <a:schemeClr val="tx1"/>
                </a:solidFill>
              </a:rPr>
              <a:t> 내용에 대한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en-US" altLang="ko-KR" sz="1050" b="1" dirty="0">
                <a:solidFill>
                  <a:schemeClr val="tx1"/>
                </a:solidFill>
              </a:rPr>
              <a:t>  </a:t>
            </a:r>
            <a:r>
              <a:rPr lang="ko-KR" altLang="en-US" sz="1050" b="1" dirty="0">
                <a:solidFill>
                  <a:schemeClr val="tx1"/>
                </a:solidFill>
              </a:rPr>
              <a:t>별도 의견 제공</a:t>
            </a:r>
            <a:r>
              <a:rPr lang="en-US" altLang="ko-KR" sz="1050" b="1" dirty="0">
                <a:solidFill>
                  <a:schemeClr val="tx1"/>
                </a:solidFill>
              </a:rPr>
              <a:t>)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en-US" altLang="ko-KR" sz="1050" b="1" dirty="0">
                <a:solidFill>
                  <a:schemeClr val="tx1"/>
                </a:solidFill>
              </a:rPr>
              <a:t>-</a:t>
            </a:r>
            <a:r>
              <a:rPr lang="ko-KR" altLang="en-US" sz="1050" b="1" dirty="0">
                <a:solidFill>
                  <a:schemeClr val="tx1"/>
                </a:solidFill>
              </a:rPr>
              <a:t> 각 항목별 답변 내용에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en-US" altLang="ko-KR" sz="1050" b="1" dirty="0">
                <a:solidFill>
                  <a:schemeClr val="tx1"/>
                </a:solidFill>
              </a:rPr>
              <a:t>  </a:t>
            </a:r>
            <a:r>
              <a:rPr lang="ko-KR" altLang="en-US" sz="1050" b="1" dirty="0">
                <a:solidFill>
                  <a:schemeClr val="tx1"/>
                </a:solidFill>
              </a:rPr>
              <a:t>대하여 차별적 제공</a:t>
            </a:r>
            <a:endParaRPr lang="en-US" altLang="ko-KR" sz="105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4D5E5F-9EAB-F398-4D71-2C4466CF6BC3}"/>
              </a:ext>
            </a:extLst>
          </p:cNvPr>
          <p:cNvSpPr txBox="1"/>
          <p:nvPr/>
        </p:nvSpPr>
        <p:spPr>
          <a:xfrm>
            <a:off x="7448641" y="5403559"/>
            <a:ext cx="19050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</a:rPr>
              <a:t>추가적 개선 방안 등에 대한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en-US" altLang="ko-KR" sz="1050" b="1" dirty="0">
                <a:solidFill>
                  <a:schemeClr val="tx1"/>
                </a:solidFill>
              </a:rPr>
              <a:t>Needs </a:t>
            </a:r>
            <a:r>
              <a:rPr lang="ko-KR" altLang="en-US" sz="1050" b="1" dirty="0">
                <a:solidFill>
                  <a:schemeClr val="tx1"/>
                </a:solidFill>
              </a:rPr>
              <a:t>발생시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en-US" altLang="ko-KR" sz="1050" b="1" dirty="0">
                <a:solidFill>
                  <a:schemeClr val="tx1"/>
                </a:solidFill>
              </a:rPr>
              <a:t>- </a:t>
            </a:r>
            <a:r>
              <a:rPr lang="ko-KR" altLang="en-US" sz="1050" b="1" dirty="0">
                <a:solidFill>
                  <a:schemeClr val="tx1"/>
                </a:solidFill>
              </a:rPr>
              <a:t>별도 기간</a:t>
            </a:r>
            <a:r>
              <a:rPr lang="en-US" altLang="ko-KR" sz="1050" b="1" dirty="0">
                <a:solidFill>
                  <a:schemeClr val="tx1"/>
                </a:solidFill>
              </a:rPr>
              <a:t>, </a:t>
            </a:r>
            <a:r>
              <a:rPr lang="ko-KR" altLang="en-US" sz="1050" b="1" dirty="0">
                <a:solidFill>
                  <a:schemeClr val="tx1"/>
                </a:solidFill>
              </a:rPr>
              <a:t>방법 등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en-US" altLang="ko-KR" sz="1050" b="1" dirty="0">
                <a:solidFill>
                  <a:schemeClr val="tx1"/>
                </a:solidFill>
              </a:rPr>
              <a:t>- </a:t>
            </a:r>
            <a:r>
              <a:rPr lang="ko-KR" altLang="en-US" sz="1050" b="1" dirty="0">
                <a:solidFill>
                  <a:schemeClr val="tx1"/>
                </a:solidFill>
              </a:rPr>
              <a:t>개선 목표</a:t>
            </a:r>
            <a:r>
              <a:rPr lang="en-US" altLang="ko-KR" sz="1050" b="1" dirty="0">
                <a:solidFill>
                  <a:schemeClr val="tx1"/>
                </a:solidFill>
              </a:rPr>
              <a:t>, </a:t>
            </a:r>
            <a:r>
              <a:rPr lang="ko-KR" altLang="en-US" sz="1050" b="1" dirty="0">
                <a:solidFill>
                  <a:schemeClr val="tx1"/>
                </a:solidFill>
              </a:rPr>
              <a:t>활용목적 등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050" b="1" dirty="0">
                <a:solidFill>
                  <a:schemeClr val="tx1"/>
                </a:solidFill>
              </a:rPr>
              <a:t>별도 추진 방안 협의</a:t>
            </a:r>
            <a:endParaRPr lang="en-US" altLang="ko-KR" sz="1050" b="1" dirty="0">
              <a:solidFill>
                <a:schemeClr val="tx1"/>
              </a:solidFill>
            </a:endParaRPr>
          </a:p>
          <a:p>
            <a:endParaRPr lang="en-US" altLang="ko-KR" sz="1050" b="1" dirty="0">
              <a:solidFill>
                <a:schemeClr val="tx1"/>
              </a:solidFill>
            </a:endParaRPr>
          </a:p>
          <a:p>
            <a:r>
              <a:rPr lang="en-US" altLang="ko-KR" sz="1050" b="1" dirty="0">
                <a:solidFill>
                  <a:schemeClr val="tx1"/>
                </a:solidFill>
              </a:rPr>
              <a:t>※ </a:t>
            </a:r>
            <a:r>
              <a:rPr lang="ko-KR" altLang="en-US" sz="1050" b="1" dirty="0">
                <a:solidFill>
                  <a:schemeClr val="tx1"/>
                </a:solidFill>
              </a:rPr>
              <a:t>요구내용에</a:t>
            </a:r>
            <a:r>
              <a:rPr lang="en-US" altLang="ko-KR" sz="1050" b="1" dirty="0">
                <a:solidFill>
                  <a:schemeClr val="tx1"/>
                </a:solidFill>
              </a:rPr>
              <a:t> </a:t>
            </a:r>
            <a:r>
              <a:rPr lang="ko-KR" altLang="en-US" sz="1050" b="1" dirty="0">
                <a:solidFill>
                  <a:schemeClr val="tx1"/>
                </a:solidFill>
              </a:rPr>
              <a:t>따라 고객의</a:t>
            </a:r>
            <a:br>
              <a:rPr lang="en-US" altLang="ko-KR" sz="1050" b="1" dirty="0">
                <a:solidFill>
                  <a:schemeClr val="tx1"/>
                </a:solidFill>
              </a:rPr>
            </a:br>
            <a:r>
              <a:rPr lang="en-US" altLang="ko-KR" sz="1050" b="1" dirty="0">
                <a:solidFill>
                  <a:schemeClr val="tx1"/>
                </a:solidFill>
              </a:rPr>
              <a:t>  </a:t>
            </a:r>
            <a:r>
              <a:rPr lang="ko-KR" altLang="en-US" sz="1050" b="1" dirty="0">
                <a:solidFill>
                  <a:schemeClr val="tx1"/>
                </a:solidFill>
              </a:rPr>
              <a:t>비용이 발생할 수 있음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F0327BA3-7981-974A-963E-C42EFE23864B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232832" y="3394005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9DBF16-EC19-2192-0B13-38ADE679026B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5242386" y="3394005"/>
            <a:ext cx="228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116AFB8E-9B15-00C3-1F89-8EB135C548C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7257257" y="3394005"/>
            <a:ext cx="202015" cy="16746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A95F349-DA08-D465-0785-18D98DF3D605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8349749" y="3580074"/>
            <a:ext cx="0" cy="164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A9271CE-941C-46DF-7255-8927AA85AA7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349749" y="4117018"/>
            <a:ext cx="0" cy="19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6C100EC-31E7-EAAB-9B49-590CE73DE3E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8349749" y="4685860"/>
            <a:ext cx="0" cy="20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364477-2300-3432-5F7C-6D58BF07E27B}"/>
              </a:ext>
            </a:extLst>
          </p:cNvPr>
          <p:cNvSpPr txBox="1"/>
          <p:nvPr/>
        </p:nvSpPr>
        <p:spPr>
          <a:xfrm>
            <a:off x="0" y="197223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/>
              <a:t>기술경영</a:t>
            </a:r>
            <a:r>
              <a:rPr lang="en-US" altLang="ko-KR" sz="2000" b="1" dirty="0"/>
              <a:t>(MOT) </a:t>
            </a:r>
            <a:r>
              <a:rPr lang="ko-KR" altLang="en-US" sz="2000" b="1" dirty="0"/>
              <a:t>역량 강화 체계 구축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883B89-6420-C04F-32FE-1BDB8CC04490}"/>
              </a:ext>
            </a:extLst>
          </p:cNvPr>
          <p:cNvSpPr/>
          <p:nvPr/>
        </p:nvSpPr>
        <p:spPr>
          <a:xfrm>
            <a:off x="1272209" y="2138466"/>
            <a:ext cx="8354549" cy="4850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919F3B1-E72C-7E96-88A7-B25A4E7D8152}"/>
              </a:ext>
            </a:extLst>
          </p:cNvPr>
          <p:cNvSpPr/>
          <p:nvPr/>
        </p:nvSpPr>
        <p:spPr>
          <a:xfrm>
            <a:off x="249899" y="2425943"/>
            <a:ext cx="1147260" cy="1069926"/>
          </a:xfrm>
          <a:prstGeom prst="rightArrow">
            <a:avLst>
              <a:gd name="adj1" fmla="val 79726"/>
              <a:gd name="adj2" fmla="val 50000"/>
            </a:avLst>
          </a:prstGeom>
          <a:solidFill>
            <a:srgbClr val="0033CC"/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lang="ko-KR" altLang="en-US" sz="1300" b="1" dirty="0">
                <a:solidFill>
                  <a:schemeClr val="bg1"/>
                </a:solidFill>
              </a:rPr>
              <a:t>자가</a:t>
            </a:r>
            <a:r>
              <a:rPr lang="en-US" altLang="ko-KR" sz="1300" b="1" dirty="0">
                <a:solidFill>
                  <a:schemeClr val="bg1"/>
                </a:solidFill>
              </a:rPr>
              <a:t> </a:t>
            </a:r>
            <a:r>
              <a:rPr lang="ko-KR" altLang="en-US" sz="1300" b="1" dirty="0">
                <a:solidFill>
                  <a:schemeClr val="bg1"/>
                </a:solidFill>
              </a:rPr>
              <a:t>평가 </a:t>
            </a:r>
            <a:endParaRPr lang="en-US" altLang="ko-KR" sz="1300" b="1" dirty="0">
              <a:solidFill>
                <a:schemeClr val="bg1"/>
              </a:solidFill>
            </a:endParaRPr>
          </a:p>
          <a:p>
            <a:pPr algn="l"/>
            <a:r>
              <a:rPr lang="ko-KR" altLang="en-US" sz="1300" b="1" dirty="0">
                <a:solidFill>
                  <a:schemeClr val="bg1"/>
                </a:solidFill>
              </a:rPr>
              <a:t>및 분석 </a:t>
            </a:r>
            <a:endParaRPr lang="en-US" altLang="ko-KR" sz="1300" b="1" dirty="0">
              <a:solidFill>
                <a:schemeClr val="bg1"/>
              </a:solidFill>
            </a:endParaRPr>
          </a:p>
          <a:p>
            <a:pPr algn="l"/>
            <a:r>
              <a:rPr lang="en-US" altLang="ko-KR" sz="1300" b="1" dirty="0">
                <a:solidFill>
                  <a:schemeClr val="bg1"/>
                </a:solidFill>
              </a:rPr>
              <a:t>Process</a:t>
            </a:r>
            <a:endParaRPr lang="ko-KR" altLang="en-US" sz="13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CD1FE2-AEF9-15A8-EF43-8673573AF051}"/>
              </a:ext>
            </a:extLst>
          </p:cNvPr>
          <p:cNvSpPr txBox="1"/>
          <p:nvPr/>
        </p:nvSpPr>
        <p:spPr>
          <a:xfrm>
            <a:off x="33548" y="877085"/>
            <a:ext cx="1079814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기업내 </a:t>
            </a:r>
            <a:r>
              <a:rPr lang="en-US" altLang="ko-KR" sz="1400" b="1" dirty="0">
                <a:latin typeface="+mn-ea"/>
                <a:ea typeface="+mn-ea"/>
              </a:rPr>
              <a:t>R&amp;D </a:t>
            </a:r>
            <a:r>
              <a:rPr lang="ko-KR" altLang="en-US" sz="1400" b="1" dirty="0">
                <a:latin typeface="+mn-ea"/>
                <a:ea typeface="+mn-ea"/>
              </a:rPr>
              <a:t>성과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체계의 고도화 등에 대한 </a:t>
            </a:r>
            <a:r>
              <a:rPr lang="en-US" altLang="ko-KR" sz="1400" b="1" dirty="0">
                <a:latin typeface="+mn-ea"/>
                <a:ea typeface="+mn-ea"/>
              </a:rPr>
              <a:t>Issue </a:t>
            </a:r>
            <a:r>
              <a:rPr lang="ko-KR" altLang="en-US" sz="1400" b="1" dirty="0">
                <a:latin typeface="+mn-ea"/>
                <a:ea typeface="+mn-ea"/>
              </a:rPr>
              <a:t>발생시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우선 </a:t>
            </a:r>
            <a:r>
              <a:rPr lang="en-US" altLang="ko-KR" sz="1400" b="1" dirty="0">
                <a:latin typeface="+mn-ea"/>
                <a:ea typeface="+mn-ea"/>
              </a:rPr>
              <a:t>On-line </a:t>
            </a:r>
            <a:r>
              <a:rPr lang="ko-KR" altLang="en-US" sz="1400" b="1" dirty="0">
                <a:latin typeface="+mn-ea"/>
                <a:ea typeface="+mn-ea"/>
              </a:rPr>
              <a:t>서비스 시스템을 활용하여 자체적으로 신속하게 문제점을</a:t>
            </a:r>
            <a:endParaRPr lang="en-US" altLang="ko-KR" sz="1400" b="1" dirty="0">
              <a:latin typeface="+mn-ea"/>
              <a:ea typeface="+mn-ea"/>
            </a:endParaRPr>
          </a:p>
          <a:p>
            <a:r>
              <a:rPr lang="ko-KR" altLang="en-US" sz="1400" b="1" dirty="0">
                <a:latin typeface="+mn-ea"/>
                <a:ea typeface="+mn-ea"/>
              </a:rPr>
              <a:t>파악할 수 있도록 서비스를 제공하여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자체 혁신방안에 따라 전문가</a:t>
            </a:r>
            <a:r>
              <a:rPr lang="en-US" altLang="ko-KR" sz="1400" b="1" dirty="0">
                <a:latin typeface="+mn-ea"/>
                <a:ea typeface="+mn-ea"/>
              </a:rPr>
              <a:t> CoP </a:t>
            </a:r>
            <a:r>
              <a:rPr lang="ko-KR" altLang="en-US" sz="1400" b="1" dirty="0">
                <a:latin typeface="+mn-ea"/>
                <a:ea typeface="+mn-ea"/>
              </a:rPr>
              <a:t>활동참여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전문 컨설팅 활용</a:t>
            </a:r>
            <a:r>
              <a:rPr lang="en-US" altLang="ko-KR" sz="1400" b="1" dirty="0">
                <a:latin typeface="+mn-ea"/>
                <a:ea typeface="+mn-ea"/>
              </a:rPr>
              <a:t> </a:t>
            </a:r>
            <a:r>
              <a:rPr lang="ko-KR" altLang="en-US" sz="1400" b="1" dirty="0">
                <a:latin typeface="+mn-ea"/>
                <a:ea typeface="+mn-ea"/>
              </a:rPr>
              <a:t>혹은 필요 교육 </a:t>
            </a:r>
            <a:r>
              <a:rPr lang="en-US" altLang="ko-KR" sz="1400" b="1" dirty="0">
                <a:latin typeface="+mn-ea"/>
                <a:ea typeface="+mn-ea"/>
              </a:rPr>
              <a:t>Program </a:t>
            </a:r>
            <a:r>
              <a:rPr lang="ko-KR" altLang="en-US" sz="1400" b="1" dirty="0">
                <a:latin typeface="+mn-ea"/>
                <a:ea typeface="+mn-ea"/>
              </a:rPr>
              <a:t>참여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ko-KR" altLang="en-US" sz="1400" b="1" dirty="0">
                <a:latin typeface="+mn-ea"/>
                <a:ea typeface="+mn-ea"/>
              </a:rPr>
              <a:t>를 유도함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688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610" y="138687"/>
            <a:ext cx="3505704" cy="590931"/>
          </a:xfrm>
        </p:spPr>
        <p:txBody>
          <a:bodyPr/>
          <a:lstStyle/>
          <a:p>
            <a:r>
              <a:rPr lang="en-US" altLang="ko-KR" b="1" dirty="0"/>
              <a:t>3. MOT</a:t>
            </a:r>
            <a:r>
              <a:rPr lang="ko-KR" altLang="en-US" b="1" dirty="0"/>
              <a:t> </a:t>
            </a:r>
            <a:r>
              <a:rPr lang="en-US" altLang="ko-KR" dirty="0"/>
              <a:t>L</a:t>
            </a:r>
            <a:r>
              <a:rPr lang="en-US" altLang="ko-KR" b="1" dirty="0"/>
              <a:t>ifetime</a:t>
            </a:r>
            <a:r>
              <a:rPr lang="ko-KR" altLang="en-US" b="1" dirty="0"/>
              <a:t> </a:t>
            </a:r>
            <a:r>
              <a:rPr lang="ko-KR" altLang="en-US" dirty="0"/>
              <a:t>역량강화 체계</a:t>
            </a:r>
            <a:br>
              <a:rPr lang="en-US" altLang="ko-KR" dirty="0"/>
            </a:br>
            <a:r>
              <a:rPr lang="en-US" altLang="ko-KR" dirty="0"/>
              <a:t>/ </a:t>
            </a:r>
            <a:r>
              <a:rPr lang="ko-KR" altLang="en-US" dirty="0"/>
              <a:t>② </a:t>
            </a:r>
            <a:r>
              <a:rPr lang="en-US" altLang="ko-KR" dirty="0"/>
              <a:t>R&amp;D</a:t>
            </a:r>
            <a:r>
              <a:rPr lang="ko-KR" altLang="en-US" dirty="0"/>
              <a:t>역량진단 서비스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FA53660-0107-B367-78D5-9C61DDC246C0}"/>
              </a:ext>
            </a:extLst>
          </p:cNvPr>
          <p:cNvSpPr/>
          <p:nvPr/>
        </p:nvSpPr>
        <p:spPr>
          <a:xfrm>
            <a:off x="4248537" y="1430698"/>
            <a:ext cx="2258008" cy="622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각 설문항별 평가 혹은 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직접 기입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63186D-3ABF-8C68-A5FF-58B699E51811}"/>
              </a:ext>
            </a:extLst>
          </p:cNvPr>
          <p:cNvSpPr/>
          <p:nvPr/>
        </p:nvSpPr>
        <p:spPr>
          <a:xfrm>
            <a:off x="7389841" y="1430698"/>
            <a:ext cx="2258008" cy="622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각 설문항별 </a:t>
            </a:r>
            <a:r>
              <a:rPr lang="en-US" altLang="ko-KR" sz="1400" b="1" dirty="0">
                <a:solidFill>
                  <a:schemeClr val="tx1"/>
                </a:solidFill>
              </a:rPr>
              <a:t>Feedback </a:t>
            </a:r>
            <a:r>
              <a:rPr lang="ko-KR" altLang="en-US" sz="1400" b="1" dirty="0">
                <a:solidFill>
                  <a:schemeClr val="tx1"/>
                </a:solidFill>
              </a:rPr>
              <a:t>내용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CD7CA1-6A79-C201-C922-9D4AF7495ACC}"/>
              </a:ext>
            </a:extLst>
          </p:cNvPr>
          <p:cNvSpPr/>
          <p:nvPr/>
        </p:nvSpPr>
        <p:spPr>
          <a:xfrm>
            <a:off x="1057469" y="1430698"/>
            <a:ext cx="2258008" cy="622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>
                <a:solidFill>
                  <a:schemeClr val="tx1"/>
                </a:solidFill>
              </a:rPr>
              <a:t>설문항</a:t>
            </a:r>
            <a:r>
              <a:rPr lang="ko-KR" altLang="en-US" sz="1400" b="1" dirty="0">
                <a:solidFill>
                  <a:schemeClr val="tx1"/>
                </a:solidFill>
              </a:rPr>
              <a:t> 제시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D3604D1-48FC-4D91-C7B7-488B2257725D}"/>
              </a:ext>
            </a:extLst>
          </p:cNvPr>
          <p:cNvCxnSpPr>
            <a:stCxn id="5" idx="3"/>
            <a:endCxn id="3" idx="1"/>
          </p:cNvCxnSpPr>
          <p:nvPr/>
        </p:nvCxnSpPr>
        <p:spPr>
          <a:xfrm>
            <a:off x="3315477" y="1741719"/>
            <a:ext cx="9330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B7327DB-2685-5866-BF13-7002C15D2D0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6506545" y="1741719"/>
            <a:ext cx="8832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D728E4-1D83-658C-C35F-7BCC797D1960}"/>
              </a:ext>
            </a:extLst>
          </p:cNvPr>
          <p:cNvSpPr/>
          <p:nvPr/>
        </p:nvSpPr>
        <p:spPr>
          <a:xfrm>
            <a:off x="1076131" y="3937524"/>
            <a:ext cx="2220686" cy="120675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중장</a:t>
            </a:r>
            <a:r>
              <a:rPr lang="en-US" altLang="ko-KR" sz="1200" b="1">
                <a:solidFill>
                  <a:schemeClr val="tx1"/>
                </a:solidFill>
              </a:rPr>
              <a:t>(</a:t>
            </a:r>
            <a:r>
              <a:rPr lang="ko-KR" altLang="en-US" sz="1200" b="1">
                <a:solidFill>
                  <a:schemeClr val="tx1"/>
                </a:solidFill>
              </a:rPr>
              <a:t>단</a:t>
            </a:r>
            <a:r>
              <a:rPr lang="en-US" altLang="ko-KR" sz="1200" b="1">
                <a:solidFill>
                  <a:schemeClr val="tx1"/>
                </a:solidFill>
              </a:rPr>
              <a:t>)</a:t>
            </a:r>
            <a:r>
              <a:rPr lang="ko-KR" altLang="en-US" sz="1200" b="1">
                <a:solidFill>
                  <a:schemeClr val="tx1"/>
                </a:solidFill>
              </a:rPr>
              <a:t>기 경영목표 혹은 </a:t>
            </a:r>
            <a:r>
              <a:rPr lang="en-US" altLang="ko-KR" sz="1200" b="1">
                <a:solidFill>
                  <a:schemeClr val="tx1"/>
                </a:solidFill>
              </a:rPr>
              <a:t>R&amp;D</a:t>
            </a:r>
            <a:r>
              <a:rPr lang="ko-KR" altLang="en-US" sz="1200" b="1">
                <a:solidFill>
                  <a:schemeClr val="tx1"/>
                </a:solidFill>
              </a:rPr>
              <a:t>전략은 어느 정도의 기간</a:t>
            </a:r>
            <a:r>
              <a:rPr lang="en-US" altLang="ko-KR" sz="1200" b="1">
                <a:solidFill>
                  <a:schemeClr val="tx1"/>
                </a:solidFill>
              </a:rPr>
              <a:t>(Time-frame)</a:t>
            </a:r>
            <a:r>
              <a:rPr lang="ko-KR" altLang="en-US" sz="1200" b="1">
                <a:solidFill>
                  <a:schemeClr val="tx1"/>
                </a:solidFill>
              </a:rPr>
              <a:t>을 기준으로 수립∙관리하고 있습니까 </a:t>
            </a:r>
            <a:r>
              <a:rPr lang="en-US" altLang="ko-KR" sz="1200" b="1">
                <a:solidFill>
                  <a:schemeClr val="tx1"/>
                </a:solidFill>
              </a:rPr>
              <a:t>? 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E4C93C1-0642-A5C4-F03E-6EDFE0F4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1063" y="3098190"/>
            <a:ext cx="35271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B6A3E2-106E-370C-ABAF-4984874E6640}"/>
              </a:ext>
            </a:extLst>
          </p:cNvPr>
          <p:cNvSpPr/>
          <p:nvPr/>
        </p:nvSpPr>
        <p:spPr>
          <a:xfrm>
            <a:off x="4484914" y="2705883"/>
            <a:ext cx="1772818" cy="379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>
                <a:solidFill>
                  <a:schemeClr val="tx1"/>
                </a:solidFill>
              </a:rPr>
              <a:t>① </a:t>
            </a:r>
            <a:r>
              <a:rPr lang="en-US" altLang="ko-KR" sz="1200" b="1">
                <a:solidFill>
                  <a:schemeClr val="tx1"/>
                </a:solidFill>
              </a:rPr>
              <a:t>3</a:t>
            </a:r>
            <a:r>
              <a:rPr lang="ko-KR" altLang="en-US" sz="1200" b="1">
                <a:solidFill>
                  <a:schemeClr val="tx1"/>
                </a:solidFill>
              </a:rPr>
              <a:t>년 이하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D672DF-F5A9-0355-BAC7-2DD3C5EA4E9A}"/>
              </a:ext>
            </a:extLst>
          </p:cNvPr>
          <p:cNvSpPr/>
          <p:nvPr/>
        </p:nvSpPr>
        <p:spPr>
          <a:xfrm>
            <a:off x="4484914" y="3828667"/>
            <a:ext cx="1772818" cy="379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l" fontAlgn="ctr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② 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5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~10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년 미만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D38181-F5BE-B722-1DB1-9811AF7C4C49}"/>
              </a:ext>
            </a:extLst>
          </p:cNvPr>
          <p:cNvSpPr/>
          <p:nvPr/>
        </p:nvSpPr>
        <p:spPr>
          <a:xfrm>
            <a:off x="4484914" y="5125622"/>
            <a:ext cx="1772818" cy="379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</a:rPr>
              <a:t>③ </a:t>
            </a:r>
            <a:r>
              <a:rPr lang="en-US" altLang="ko-KR" sz="1200" b="1" dirty="0">
                <a:solidFill>
                  <a:schemeClr val="tx1"/>
                </a:solidFill>
              </a:rPr>
              <a:t>10</a:t>
            </a:r>
            <a:r>
              <a:rPr lang="ko-KR" altLang="en-US" sz="1200" b="1" dirty="0">
                <a:solidFill>
                  <a:schemeClr val="tx1"/>
                </a:solidFill>
              </a:rPr>
              <a:t>년 이상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F6FBE5-0872-AF18-5225-BEDE80671210}"/>
              </a:ext>
            </a:extLst>
          </p:cNvPr>
          <p:cNvSpPr/>
          <p:nvPr/>
        </p:nvSpPr>
        <p:spPr>
          <a:xfrm>
            <a:off x="4484914" y="6201752"/>
            <a:ext cx="1772818" cy="379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l"/>
            <a:r>
              <a:rPr lang="ko-KR" altLang="en-US" sz="1200" b="1" dirty="0">
                <a:solidFill>
                  <a:schemeClr val="tx1"/>
                </a:solidFill>
              </a:rPr>
              <a:t>④ 기타 </a:t>
            </a:r>
            <a:r>
              <a:rPr lang="en-US" altLang="ko-KR" sz="1200" b="1" dirty="0">
                <a:solidFill>
                  <a:schemeClr val="tx1"/>
                </a:solidFill>
              </a:rPr>
              <a:t>(      ) - </a:t>
            </a:r>
            <a:r>
              <a:rPr lang="ko-KR" altLang="en-US" sz="1200" b="1" dirty="0">
                <a:solidFill>
                  <a:schemeClr val="tx1"/>
                </a:solidFill>
              </a:rPr>
              <a:t>직접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78F6A24-F73D-82E3-DAA8-18BE9788C969}"/>
              </a:ext>
            </a:extLst>
          </p:cNvPr>
          <p:cNvSpPr/>
          <p:nvPr/>
        </p:nvSpPr>
        <p:spPr>
          <a:xfrm>
            <a:off x="4671526" y="2183368"/>
            <a:ext cx="1430694" cy="329682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선택항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F0D7D7F-3881-077B-4FB9-AD7ED058FDF2}"/>
              </a:ext>
            </a:extLst>
          </p:cNvPr>
          <p:cNvSpPr/>
          <p:nvPr/>
        </p:nvSpPr>
        <p:spPr>
          <a:xfrm>
            <a:off x="7302759" y="2494389"/>
            <a:ext cx="2388637" cy="80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>
                <a:solidFill>
                  <a:schemeClr val="tx1"/>
                </a:solidFill>
              </a:rPr>
              <a:t>사업 전략은 일반적으로 </a:t>
            </a:r>
            <a:r>
              <a:rPr lang="en-US" altLang="ko-KR" sz="1000" b="1" dirty="0">
                <a:solidFill>
                  <a:schemeClr val="tx1"/>
                </a:solidFill>
              </a:rPr>
              <a:t>5~10</a:t>
            </a:r>
            <a:r>
              <a:rPr lang="ko-KR" altLang="en-US" sz="1000" b="1" dirty="0">
                <a:solidFill>
                  <a:schemeClr val="tx1"/>
                </a:solidFill>
              </a:rPr>
              <a:t>년을 기준으로 통상 수립 관리하고 있음</a:t>
            </a:r>
            <a:r>
              <a:rPr lang="en-US" altLang="ko-KR" sz="1000" b="1" dirty="0">
                <a:solidFill>
                  <a:schemeClr val="tx1"/>
                </a:solidFill>
              </a:rPr>
              <a:t>.  </a:t>
            </a:r>
            <a:r>
              <a:rPr lang="ko-KR" altLang="en-US" sz="1000" b="1" dirty="0">
                <a:solidFill>
                  <a:schemeClr val="tx1"/>
                </a:solidFill>
              </a:rPr>
              <a:t>이러한 관점에서 볼 때 점차 </a:t>
            </a:r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r>
              <a:rPr lang="ko-KR" altLang="en-US" sz="1000" b="1" dirty="0">
                <a:solidFill>
                  <a:schemeClr val="tx1"/>
                </a:solidFill>
              </a:rPr>
              <a:t>년 이상에 대한 신사업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신제품의 발굴 및 기획 동을 전개할 필요가 있음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07C7D28-DE0A-B0A7-51B8-65260FAA28B5}"/>
              </a:ext>
            </a:extLst>
          </p:cNvPr>
          <p:cNvSpPr/>
          <p:nvPr/>
        </p:nvSpPr>
        <p:spPr>
          <a:xfrm>
            <a:off x="7302759" y="3365246"/>
            <a:ext cx="2388637" cy="13062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>
                <a:solidFill>
                  <a:schemeClr val="tx1"/>
                </a:solidFill>
              </a:rPr>
              <a:t>통상 전략기획에 우수성을 가진 기업은 </a:t>
            </a:r>
            <a:r>
              <a:rPr lang="en-US" altLang="ko-KR" sz="1000" b="1" dirty="0">
                <a:solidFill>
                  <a:schemeClr val="tx1"/>
                </a:solidFill>
              </a:rPr>
              <a:t>5~10</a:t>
            </a:r>
            <a:r>
              <a:rPr lang="ko-KR" altLang="en-US" sz="1000" b="1" dirty="0">
                <a:solidFill>
                  <a:schemeClr val="tx1"/>
                </a:solidFill>
              </a:rPr>
              <a:t>년 이내의 전략을 보유하고 있어 적절한 수준의 전략적 역량 및 체계를 보유하고 있다고 할 수 있음</a:t>
            </a:r>
            <a:r>
              <a:rPr lang="en-US" altLang="ko-KR" sz="1000" b="1" dirty="0">
                <a:solidFill>
                  <a:schemeClr val="tx1"/>
                </a:solidFill>
              </a:rPr>
              <a:t>. </a:t>
            </a:r>
            <a:r>
              <a:rPr lang="ko-KR" altLang="en-US" sz="1000" b="1" dirty="0">
                <a:solidFill>
                  <a:schemeClr val="tx1"/>
                </a:solidFill>
              </a:rPr>
              <a:t>다만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전략의 수행과 관련된 단계별 전략과제 및 자원 투입계획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역량강화계획 등의 여하에 따라 개선 방향을 분석할 필요가 있음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0BB685-1ED5-0A38-92A2-DD6940B5A39E}"/>
              </a:ext>
            </a:extLst>
          </p:cNvPr>
          <p:cNvSpPr/>
          <p:nvPr/>
        </p:nvSpPr>
        <p:spPr>
          <a:xfrm>
            <a:off x="7302759" y="4721295"/>
            <a:ext cx="2388637" cy="1188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>
                <a:solidFill>
                  <a:schemeClr val="tx1"/>
                </a:solidFill>
              </a:rPr>
              <a:t>장기간 전략적 관리가 필요한 경우는 제품의 개발기간</a:t>
            </a:r>
            <a:r>
              <a:rPr lang="en-US" altLang="ko-KR" sz="1000" b="1" dirty="0">
                <a:solidFill>
                  <a:schemeClr val="tx1"/>
                </a:solidFill>
              </a:rPr>
              <a:t>, </a:t>
            </a:r>
            <a:r>
              <a:rPr lang="ko-KR" altLang="en-US" sz="1000" b="1" dirty="0">
                <a:solidFill>
                  <a:schemeClr val="tx1"/>
                </a:solidFill>
              </a:rPr>
              <a:t>사업기간에 장기간 관리 혹은 소요가 될 경우임</a:t>
            </a:r>
            <a:r>
              <a:rPr lang="en-US" altLang="ko-KR" sz="1000" b="1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ko-KR" altLang="en-US" sz="1000" b="1" dirty="0">
                <a:solidFill>
                  <a:schemeClr val="tx1"/>
                </a:solidFill>
              </a:rPr>
              <a:t>세부활동 및 자원소요 계획 등에 대한 추가적 분석여부에 따라 개선 방향을 분석할 수 있으나 통상 고수준의 관리 기업으로 판단됨</a:t>
            </a:r>
            <a:r>
              <a:rPr lang="en-US" altLang="ko-KR" sz="1000" b="1" dirty="0">
                <a:solidFill>
                  <a:schemeClr val="tx1"/>
                </a:solidFill>
              </a:rPr>
              <a:t>.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56A7ECB-4912-2CD9-AA44-1E461248D739}"/>
              </a:ext>
            </a:extLst>
          </p:cNvPr>
          <p:cNvSpPr/>
          <p:nvPr/>
        </p:nvSpPr>
        <p:spPr>
          <a:xfrm>
            <a:off x="7302759" y="5990258"/>
            <a:ext cx="2388637" cy="8024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000" b="1" dirty="0">
                <a:solidFill>
                  <a:schemeClr val="tx1"/>
                </a:solidFill>
              </a:rPr>
              <a:t>제시 대답에 대한 내용확인 후 별도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000" b="1" dirty="0">
                <a:solidFill>
                  <a:schemeClr val="tx1"/>
                </a:solidFill>
              </a:rPr>
              <a:t>현황 분석 및 대응 방안에 대한 </a:t>
            </a:r>
            <a:r>
              <a:rPr lang="en-US" altLang="ko-KR" sz="1000" b="1" dirty="0">
                <a:solidFill>
                  <a:schemeClr val="tx1"/>
                </a:solidFill>
              </a:rPr>
              <a:t>Feedback </a:t>
            </a:r>
            <a:r>
              <a:rPr lang="ko-KR" altLang="en-US" sz="1000" b="1" dirty="0">
                <a:solidFill>
                  <a:schemeClr val="tx1"/>
                </a:solidFill>
              </a:rPr>
              <a:t>제공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298EC77-F212-4FD2-BED2-0D3642424398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6257732" y="2895605"/>
            <a:ext cx="104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4482BBC-5FCE-A21A-63AA-3053A0C18D85}"/>
              </a:ext>
            </a:extLst>
          </p:cNvPr>
          <p:cNvCxnSpPr>
            <a:cxnSpLocks/>
            <a:stCxn id="15" idx="3"/>
            <a:endCxn id="38" idx="1"/>
          </p:cNvCxnSpPr>
          <p:nvPr/>
        </p:nvCxnSpPr>
        <p:spPr>
          <a:xfrm>
            <a:off x="6257732" y="4018389"/>
            <a:ext cx="104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2CD70F6-D253-239C-EF2A-DB3577C91E28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6257732" y="5315344"/>
            <a:ext cx="104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96B04B9-BB63-ADB1-529B-8343AAB4255B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>
            <a:off x="6257732" y="6391474"/>
            <a:ext cx="1045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105C80ED-FCA4-8ED9-C80B-F381B242EF15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3296817" y="2895605"/>
            <a:ext cx="1188097" cy="16452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FDC40A37-7805-1F34-E4C4-C25EF2E0092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 flipV="1">
            <a:off x="3296817" y="4018389"/>
            <a:ext cx="1188097" cy="522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8CFEDCDF-D5D6-6F02-9A83-98F001A13D71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3296817" y="4540904"/>
            <a:ext cx="1188097" cy="774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D853132C-CB26-5113-DE38-2C271600DD37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3296817" y="4540904"/>
            <a:ext cx="1188097" cy="18505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197223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/>
              <a:t>기술경영</a:t>
            </a:r>
            <a:r>
              <a:rPr lang="en-US" altLang="ko-KR" sz="2000" b="1" dirty="0"/>
              <a:t>(MOT) </a:t>
            </a:r>
            <a:r>
              <a:rPr lang="ko-KR" altLang="en-US" sz="2000" b="1" dirty="0"/>
              <a:t>역량 강화 체계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ABE3CF-DE20-99A6-B143-25C2CE9E6D09}"/>
              </a:ext>
            </a:extLst>
          </p:cNvPr>
          <p:cNvSpPr/>
          <p:nvPr/>
        </p:nvSpPr>
        <p:spPr>
          <a:xfrm>
            <a:off x="318052" y="851924"/>
            <a:ext cx="3651921" cy="52819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</a:rPr>
              <a:t>Example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&amp;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</a:rPr>
              <a:t>Concept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32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DC6F9EFD-B632-0299-3BA2-CDD7AE5E1F4A}"/>
              </a:ext>
            </a:extLst>
          </p:cNvPr>
          <p:cNvSpPr/>
          <p:nvPr/>
        </p:nvSpPr>
        <p:spPr>
          <a:xfrm>
            <a:off x="3091541" y="2189583"/>
            <a:ext cx="1965649" cy="4789714"/>
          </a:xfrm>
          <a:prstGeom prst="homePlate">
            <a:avLst>
              <a:gd name="adj" fmla="val 18720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DBD70A20-585B-352C-D96C-B5E2B16351D8}"/>
              </a:ext>
            </a:extLst>
          </p:cNvPr>
          <p:cNvSpPr/>
          <p:nvPr/>
        </p:nvSpPr>
        <p:spPr>
          <a:xfrm>
            <a:off x="2817844" y="3122645"/>
            <a:ext cx="348344" cy="2475723"/>
          </a:xfrm>
          <a:prstGeom prst="roundRect">
            <a:avLst/>
          </a:prstGeom>
          <a:solidFill>
            <a:srgbClr val="DEC8EE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610" y="138687"/>
            <a:ext cx="3505704" cy="590931"/>
          </a:xfrm>
        </p:spPr>
        <p:txBody>
          <a:bodyPr/>
          <a:lstStyle/>
          <a:p>
            <a:r>
              <a:rPr lang="en-US" altLang="ko-KR" b="1" dirty="0"/>
              <a:t>3. MOT</a:t>
            </a:r>
            <a:r>
              <a:rPr lang="ko-KR" altLang="en-US" b="1" dirty="0"/>
              <a:t> </a:t>
            </a:r>
            <a:r>
              <a:rPr lang="en-US" altLang="ko-KR" dirty="0"/>
              <a:t>L</a:t>
            </a:r>
            <a:r>
              <a:rPr lang="en-US" altLang="ko-KR" b="1" dirty="0"/>
              <a:t>ifetime</a:t>
            </a:r>
            <a:r>
              <a:rPr lang="ko-KR" altLang="en-US" b="1" dirty="0"/>
              <a:t> </a:t>
            </a:r>
            <a:r>
              <a:rPr lang="ko-KR" altLang="en-US" dirty="0"/>
              <a:t>역량강화 체계</a:t>
            </a:r>
            <a:br>
              <a:rPr lang="en-US" altLang="ko-KR" dirty="0"/>
            </a:br>
            <a:r>
              <a:rPr lang="en-US" altLang="ko-KR" dirty="0"/>
              <a:t>/ </a:t>
            </a:r>
            <a:r>
              <a:rPr lang="ko-KR" altLang="en-US" dirty="0"/>
              <a:t>③ </a:t>
            </a:r>
            <a:r>
              <a:rPr lang="en-US" altLang="ko-KR" dirty="0"/>
              <a:t>MOT DB </a:t>
            </a:r>
            <a:r>
              <a:rPr lang="ko-KR" altLang="en-US" dirty="0"/>
              <a:t>구축 및 활용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197223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/>
              <a:t>기술경영</a:t>
            </a:r>
            <a:r>
              <a:rPr lang="en-US" altLang="ko-KR" sz="2000" b="1" dirty="0"/>
              <a:t>(MOT) </a:t>
            </a:r>
            <a:r>
              <a:rPr lang="ko-KR" altLang="en-US" sz="2000" b="1" dirty="0"/>
              <a:t>역량 강화 체계 구축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A21496-8560-31CC-4A7A-F54C4564B78D}"/>
              </a:ext>
            </a:extLst>
          </p:cNvPr>
          <p:cNvSpPr/>
          <p:nvPr/>
        </p:nvSpPr>
        <p:spPr bwMode="auto">
          <a:xfrm>
            <a:off x="3432578" y="2695966"/>
            <a:ext cx="1257607" cy="30848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전략수립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·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관리</a:t>
            </a:r>
          </a:p>
        </p:txBody>
      </p:sp>
      <p:sp>
        <p:nvSpPr>
          <p:cNvPr id="4" name="원통형 3">
            <a:extLst>
              <a:ext uri="{FF2B5EF4-FFF2-40B4-BE49-F238E27FC236}">
                <a16:creationId xmlns:a16="http://schemas.microsoft.com/office/drawing/2014/main" id="{76AA491B-530E-86D0-64A7-DDE0EBE1A62C}"/>
              </a:ext>
            </a:extLst>
          </p:cNvPr>
          <p:cNvSpPr/>
          <p:nvPr/>
        </p:nvSpPr>
        <p:spPr bwMode="auto">
          <a:xfrm>
            <a:off x="5005327" y="3937517"/>
            <a:ext cx="1286760" cy="1232296"/>
          </a:xfrm>
          <a:prstGeom prst="can">
            <a:avLst>
              <a:gd name="adj" fmla="val 27454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B892DB-643F-4F22-BB6A-13CDB593B5EF}"/>
              </a:ext>
            </a:extLst>
          </p:cNvPr>
          <p:cNvSpPr/>
          <p:nvPr/>
        </p:nvSpPr>
        <p:spPr bwMode="auto">
          <a:xfrm>
            <a:off x="3432578" y="3100292"/>
            <a:ext cx="1257607" cy="30848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인텔리전스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6871D9-4E8C-EEA8-56D4-85B4B3961A50}"/>
              </a:ext>
            </a:extLst>
          </p:cNvPr>
          <p:cNvSpPr/>
          <p:nvPr/>
        </p:nvSpPr>
        <p:spPr bwMode="auto">
          <a:xfrm>
            <a:off x="3432578" y="3517060"/>
            <a:ext cx="1257607" cy="30848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Roadmap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B4FF3D3-51E1-1922-4711-A1666F62989C}"/>
              </a:ext>
            </a:extLst>
          </p:cNvPr>
          <p:cNvSpPr/>
          <p:nvPr/>
        </p:nvSpPr>
        <p:spPr bwMode="auto">
          <a:xfrm>
            <a:off x="3432578" y="3921386"/>
            <a:ext cx="1257607" cy="30848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조직 및 문화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058232-8516-4870-D6E6-F511E34FCC09}"/>
              </a:ext>
            </a:extLst>
          </p:cNvPr>
          <p:cNvSpPr/>
          <p:nvPr/>
        </p:nvSpPr>
        <p:spPr bwMode="auto">
          <a:xfrm>
            <a:off x="3432578" y="4356815"/>
            <a:ext cx="1257607" cy="30848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신제품발굴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74EC3E-D6D1-ED63-27E8-6A37F1EC373F}"/>
              </a:ext>
            </a:extLst>
          </p:cNvPr>
          <p:cNvSpPr/>
          <p:nvPr/>
        </p:nvSpPr>
        <p:spPr bwMode="auto">
          <a:xfrm>
            <a:off x="3432578" y="4761141"/>
            <a:ext cx="1257607" cy="30848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기술사업화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1BC81B5-5F86-082D-58C5-FF713EE2D159}"/>
              </a:ext>
            </a:extLst>
          </p:cNvPr>
          <p:cNvSpPr/>
          <p:nvPr/>
        </p:nvSpPr>
        <p:spPr bwMode="auto">
          <a:xfrm>
            <a:off x="3432578" y="5177909"/>
            <a:ext cx="1257607" cy="30848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특허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828129-8473-E2DE-8A5D-ED25F06BA968}"/>
              </a:ext>
            </a:extLst>
          </p:cNvPr>
          <p:cNvSpPr/>
          <p:nvPr/>
        </p:nvSpPr>
        <p:spPr bwMode="auto">
          <a:xfrm>
            <a:off x="3432578" y="5582235"/>
            <a:ext cx="1257607" cy="30848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과제관리</a:t>
            </a: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5C4973-4FD6-5BA5-9C29-5F9C5F919E9A}"/>
              </a:ext>
            </a:extLst>
          </p:cNvPr>
          <p:cNvSpPr/>
          <p:nvPr/>
        </p:nvSpPr>
        <p:spPr bwMode="auto">
          <a:xfrm>
            <a:off x="3432578" y="6030104"/>
            <a:ext cx="1257607" cy="308489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Risk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관리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95FB95A-839C-D2B4-D0C9-AFA8EA0D26FB}"/>
              </a:ext>
            </a:extLst>
          </p:cNvPr>
          <p:cNvCxnSpPr>
            <a:stCxn id="15" idx="2"/>
          </p:cNvCxnSpPr>
          <p:nvPr/>
        </p:nvCxnSpPr>
        <p:spPr>
          <a:xfrm>
            <a:off x="4061382" y="6338593"/>
            <a:ext cx="543" cy="37322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172A94B-B8CD-D4B8-19B0-6718170B5D68}"/>
              </a:ext>
            </a:extLst>
          </p:cNvPr>
          <p:cNvSpPr txBox="1"/>
          <p:nvPr/>
        </p:nvSpPr>
        <p:spPr>
          <a:xfrm>
            <a:off x="3549150" y="2233126"/>
            <a:ext cx="1007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Knowledge</a:t>
            </a:r>
          </a:p>
          <a:p>
            <a:pPr algn="ctr"/>
            <a:r>
              <a:rPr lang="en-US" altLang="ko-KR" sz="1200" b="1" dirty="0"/>
              <a:t>Map</a:t>
            </a:r>
            <a:r>
              <a:rPr lang="ko-KR" altLang="en-US" sz="1200" b="1" dirty="0"/>
              <a:t> </a:t>
            </a:r>
          </a:p>
        </p:txBody>
      </p:sp>
      <p:grpSp>
        <p:nvGrpSpPr>
          <p:cNvPr id="68" name="Group 13">
            <a:extLst>
              <a:ext uri="{FF2B5EF4-FFF2-40B4-BE49-F238E27FC236}">
                <a16:creationId xmlns:a16="http://schemas.microsoft.com/office/drawing/2014/main" id="{D498A73A-5CEF-0E61-F809-9378782BE9C9}"/>
              </a:ext>
            </a:extLst>
          </p:cNvPr>
          <p:cNvGrpSpPr>
            <a:grpSpLocks/>
          </p:cNvGrpSpPr>
          <p:nvPr/>
        </p:nvGrpSpPr>
        <p:grpSpPr bwMode="auto">
          <a:xfrm>
            <a:off x="2833601" y="4961563"/>
            <a:ext cx="155575" cy="71438"/>
            <a:chOff x="984" y="2931"/>
            <a:chExt cx="98" cy="45"/>
          </a:xfrm>
          <a:solidFill>
            <a:srgbClr val="FF9900"/>
          </a:solidFill>
        </p:grpSpPr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745C78AB-4FDA-A74F-68A0-A0A910B26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931"/>
              <a:ext cx="62" cy="45"/>
            </a:xfrm>
            <a:custGeom>
              <a:avLst/>
              <a:gdLst/>
              <a:ahLst/>
              <a:cxnLst>
                <a:cxn ang="0">
                  <a:pos x="62" y="18"/>
                </a:cxn>
                <a:cxn ang="0">
                  <a:pos x="0" y="45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62" y="18"/>
                </a:cxn>
              </a:cxnLst>
              <a:rect l="0" t="0" r="r" b="b"/>
              <a:pathLst>
                <a:path w="62" h="45">
                  <a:moveTo>
                    <a:pt x="62" y="18"/>
                  </a:moveTo>
                  <a:lnTo>
                    <a:pt x="0" y="45"/>
                  </a:lnTo>
                  <a:lnTo>
                    <a:pt x="0" y="18"/>
                  </a:lnTo>
                  <a:lnTo>
                    <a:pt x="0" y="0"/>
                  </a:lnTo>
                  <a:lnTo>
                    <a:pt x="62" y="18"/>
                  </a:lnTo>
                  <a:close/>
                </a:path>
              </a:pathLst>
            </a:custGeom>
            <a:grp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0" name="Line 15">
              <a:extLst>
                <a:ext uri="{FF2B5EF4-FFF2-40B4-BE49-F238E27FC236}">
                  <a16:creationId xmlns:a16="http://schemas.microsoft.com/office/drawing/2014/main" id="{CD67D599-FB7B-269E-9FF2-8E852B91E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949"/>
              <a:ext cx="36" cy="1"/>
            </a:xfrm>
            <a:prstGeom prst="line">
              <a:avLst/>
            </a:prstGeom>
            <a:grp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71" name="Arc 16">
            <a:extLst>
              <a:ext uri="{FF2B5EF4-FFF2-40B4-BE49-F238E27FC236}">
                <a16:creationId xmlns:a16="http://schemas.microsoft.com/office/drawing/2014/main" id="{1D4E8BD7-C9B4-4D64-272A-7925E96F8DC0}"/>
              </a:ext>
            </a:extLst>
          </p:cNvPr>
          <p:cNvSpPr>
            <a:spLocks/>
          </p:cNvSpPr>
          <p:nvPr/>
        </p:nvSpPr>
        <p:spPr bwMode="auto">
          <a:xfrm>
            <a:off x="1999220" y="4321801"/>
            <a:ext cx="804863" cy="768350"/>
          </a:xfrm>
          <a:custGeom>
            <a:avLst/>
            <a:gdLst>
              <a:gd name="G0" fmla="+- 17288 0 0"/>
              <a:gd name="G1" fmla="+- 21600 0 0"/>
              <a:gd name="G2" fmla="+- 21600 0 0"/>
              <a:gd name="T0" fmla="*/ 0 w 17288"/>
              <a:gd name="T1" fmla="*/ 8651 h 21600"/>
              <a:gd name="T2" fmla="*/ 17263 w 17288"/>
              <a:gd name="T3" fmla="*/ 0 h 21600"/>
              <a:gd name="T4" fmla="*/ 17288 w 17288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8" h="21600" fill="none" extrusionOk="0">
                <a:moveTo>
                  <a:pt x="-1" y="8650"/>
                </a:moveTo>
                <a:cubicBezTo>
                  <a:pt x="4073" y="3212"/>
                  <a:pt x="10468" y="7"/>
                  <a:pt x="17263" y="0"/>
                </a:cubicBezTo>
              </a:path>
              <a:path w="17288" h="21600" stroke="0" extrusionOk="0">
                <a:moveTo>
                  <a:pt x="-1" y="8650"/>
                </a:moveTo>
                <a:cubicBezTo>
                  <a:pt x="4073" y="3212"/>
                  <a:pt x="10468" y="7"/>
                  <a:pt x="17263" y="0"/>
                </a:cubicBezTo>
                <a:lnTo>
                  <a:pt x="17288" y="21600"/>
                </a:lnTo>
                <a:close/>
              </a:path>
            </a:pathLst>
          </a:custGeom>
          <a:solidFill>
            <a:srgbClr val="154DFF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72" name="Group 17">
            <a:extLst>
              <a:ext uri="{FF2B5EF4-FFF2-40B4-BE49-F238E27FC236}">
                <a16:creationId xmlns:a16="http://schemas.microsoft.com/office/drawing/2014/main" id="{0115B217-FCA5-4097-3E8B-AF5F559126DF}"/>
              </a:ext>
            </a:extLst>
          </p:cNvPr>
          <p:cNvGrpSpPr>
            <a:grpSpLocks/>
          </p:cNvGrpSpPr>
          <p:nvPr/>
        </p:nvGrpSpPr>
        <p:grpSpPr bwMode="auto">
          <a:xfrm>
            <a:off x="2833601" y="4293226"/>
            <a:ext cx="155575" cy="71437"/>
            <a:chOff x="984" y="2510"/>
            <a:chExt cx="98" cy="45"/>
          </a:xfrm>
          <a:solidFill>
            <a:srgbClr val="FF9900"/>
          </a:solidFill>
        </p:grpSpPr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A87C147C-AF7A-490E-EE54-E25CA30D4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510"/>
              <a:ext cx="62" cy="45"/>
            </a:xfrm>
            <a:custGeom>
              <a:avLst/>
              <a:gdLst/>
              <a:ahLst/>
              <a:cxnLst>
                <a:cxn ang="0">
                  <a:pos x="62" y="18"/>
                </a:cxn>
                <a:cxn ang="0">
                  <a:pos x="0" y="45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62" y="18"/>
                </a:cxn>
              </a:cxnLst>
              <a:rect l="0" t="0" r="r" b="b"/>
              <a:pathLst>
                <a:path w="62" h="45">
                  <a:moveTo>
                    <a:pt x="62" y="18"/>
                  </a:moveTo>
                  <a:lnTo>
                    <a:pt x="0" y="45"/>
                  </a:lnTo>
                  <a:lnTo>
                    <a:pt x="0" y="18"/>
                  </a:lnTo>
                  <a:lnTo>
                    <a:pt x="0" y="0"/>
                  </a:lnTo>
                  <a:lnTo>
                    <a:pt x="62" y="18"/>
                  </a:lnTo>
                  <a:close/>
                </a:path>
              </a:pathLst>
            </a:custGeom>
            <a:grp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4" name="Line 19">
              <a:extLst>
                <a:ext uri="{FF2B5EF4-FFF2-40B4-BE49-F238E27FC236}">
                  <a16:creationId xmlns:a16="http://schemas.microsoft.com/office/drawing/2014/main" id="{36D2946F-563A-28FC-F1F6-DCC00FC03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528"/>
              <a:ext cx="36" cy="1"/>
            </a:xfrm>
            <a:prstGeom prst="line">
              <a:avLst/>
            </a:prstGeom>
            <a:grp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grpSp>
        <p:nvGrpSpPr>
          <p:cNvPr id="75" name="Group 20">
            <a:extLst>
              <a:ext uri="{FF2B5EF4-FFF2-40B4-BE49-F238E27FC236}">
                <a16:creationId xmlns:a16="http://schemas.microsoft.com/office/drawing/2014/main" id="{3EC8C7FF-02AC-7FC7-0A22-16EFC6717862}"/>
              </a:ext>
            </a:extLst>
          </p:cNvPr>
          <p:cNvGrpSpPr>
            <a:grpSpLocks/>
          </p:cNvGrpSpPr>
          <p:nvPr/>
        </p:nvGrpSpPr>
        <p:grpSpPr bwMode="auto">
          <a:xfrm>
            <a:off x="2833601" y="4818688"/>
            <a:ext cx="155575" cy="85725"/>
            <a:chOff x="984" y="2841"/>
            <a:chExt cx="98" cy="54"/>
          </a:xfrm>
          <a:solidFill>
            <a:srgbClr val="FF9900"/>
          </a:solidFill>
        </p:grpSpPr>
        <p:sp>
          <p:nvSpPr>
            <p:cNvPr id="76" name="Freeform 21">
              <a:extLst>
                <a:ext uri="{FF2B5EF4-FFF2-40B4-BE49-F238E27FC236}">
                  <a16:creationId xmlns:a16="http://schemas.microsoft.com/office/drawing/2014/main" id="{6F967AF6-1751-6FE4-9F05-989F5A9AD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841"/>
              <a:ext cx="62" cy="54"/>
            </a:xfrm>
            <a:custGeom>
              <a:avLst/>
              <a:gdLst/>
              <a:ahLst/>
              <a:cxnLst>
                <a:cxn ang="0">
                  <a:pos x="62" y="27"/>
                </a:cxn>
                <a:cxn ang="0">
                  <a:pos x="0" y="54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62" y="27"/>
                </a:cxn>
              </a:cxnLst>
              <a:rect l="0" t="0" r="r" b="b"/>
              <a:pathLst>
                <a:path w="62" h="54">
                  <a:moveTo>
                    <a:pt x="62" y="27"/>
                  </a:moveTo>
                  <a:lnTo>
                    <a:pt x="0" y="5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62" y="27"/>
                  </a:lnTo>
                  <a:close/>
                </a:path>
              </a:pathLst>
            </a:custGeom>
            <a:grp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7" name="Line 22">
              <a:extLst>
                <a:ext uri="{FF2B5EF4-FFF2-40B4-BE49-F238E27FC236}">
                  <a16:creationId xmlns:a16="http://schemas.microsoft.com/office/drawing/2014/main" id="{B1FF0FB7-07F8-3A9D-467C-9719C084F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868"/>
              <a:ext cx="36" cy="1"/>
            </a:xfrm>
            <a:prstGeom prst="line">
              <a:avLst/>
            </a:prstGeom>
            <a:grp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78" name="Arc 23">
            <a:extLst>
              <a:ext uri="{FF2B5EF4-FFF2-40B4-BE49-F238E27FC236}">
                <a16:creationId xmlns:a16="http://schemas.microsoft.com/office/drawing/2014/main" id="{EF5338A7-9178-A3A2-9CD2-39C362C9C978}"/>
              </a:ext>
            </a:extLst>
          </p:cNvPr>
          <p:cNvSpPr>
            <a:spLocks/>
          </p:cNvSpPr>
          <p:nvPr/>
        </p:nvSpPr>
        <p:spPr bwMode="auto">
          <a:xfrm>
            <a:off x="2026208" y="4463088"/>
            <a:ext cx="784225" cy="862013"/>
          </a:xfrm>
          <a:custGeom>
            <a:avLst/>
            <a:gdLst>
              <a:gd name="G0" fmla="+- 17212 0 0"/>
              <a:gd name="G1" fmla="+- 21600 0 0"/>
              <a:gd name="G2" fmla="+- 21600 0 0"/>
              <a:gd name="T0" fmla="*/ 0 w 17212"/>
              <a:gd name="T1" fmla="*/ 8550 h 21600"/>
              <a:gd name="T2" fmla="*/ 17090 w 17212"/>
              <a:gd name="T3" fmla="*/ 0 h 21600"/>
              <a:gd name="T4" fmla="*/ 17212 w 1721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12" h="21600" fill="none" extrusionOk="0">
                <a:moveTo>
                  <a:pt x="-1" y="8549"/>
                </a:moveTo>
                <a:cubicBezTo>
                  <a:pt x="4057" y="3198"/>
                  <a:pt x="10373" y="38"/>
                  <a:pt x="17090" y="0"/>
                </a:cubicBezTo>
              </a:path>
              <a:path w="17212" h="21600" stroke="0" extrusionOk="0">
                <a:moveTo>
                  <a:pt x="-1" y="8549"/>
                </a:moveTo>
                <a:cubicBezTo>
                  <a:pt x="4057" y="3198"/>
                  <a:pt x="10373" y="38"/>
                  <a:pt x="17090" y="0"/>
                </a:cubicBezTo>
                <a:lnTo>
                  <a:pt x="17212" y="21600"/>
                </a:lnTo>
                <a:close/>
              </a:path>
            </a:pathLst>
          </a:custGeom>
          <a:solidFill>
            <a:srgbClr val="154DFF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79" name="Group 24">
            <a:extLst>
              <a:ext uri="{FF2B5EF4-FFF2-40B4-BE49-F238E27FC236}">
                <a16:creationId xmlns:a16="http://schemas.microsoft.com/office/drawing/2014/main" id="{E8A2D1F1-15CE-C83C-925F-201AA80D5091}"/>
              </a:ext>
            </a:extLst>
          </p:cNvPr>
          <p:cNvGrpSpPr>
            <a:grpSpLocks/>
          </p:cNvGrpSpPr>
          <p:nvPr/>
        </p:nvGrpSpPr>
        <p:grpSpPr bwMode="auto">
          <a:xfrm>
            <a:off x="2833601" y="4420226"/>
            <a:ext cx="155575" cy="71437"/>
            <a:chOff x="984" y="2590"/>
            <a:chExt cx="98" cy="45"/>
          </a:xfrm>
          <a:solidFill>
            <a:srgbClr val="FF9900"/>
          </a:solidFill>
        </p:grpSpPr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06294D01-1CCD-E26B-ADB1-A6964DB916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590"/>
              <a:ext cx="62" cy="45"/>
            </a:xfrm>
            <a:custGeom>
              <a:avLst/>
              <a:gdLst/>
              <a:ahLst/>
              <a:cxnLst>
                <a:cxn ang="0">
                  <a:pos x="62" y="27"/>
                </a:cxn>
                <a:cxn ang="0">
                  <a:pos x="0" y="45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62" y="27"/>
                </a:cxn>
              </a:cxnLst>
              <a:rect l="0" t="0" r="r" b="b"/>
              <a:pathLst>
                <a:path w="62" h="45">
                  <a:moveTo>
                    <a:pt x="62" y="27"/>
                  </a:moveTo>
                  <a:lnTo>
                    <a:pt x="0" y="4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62" y="27"/>
                  </a:lnTo>
                  <a:close/>
                </a:path>
              </a:pathLst>
            </a:custGeom>
            <a:grp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1" name="Line 26">
              <a:extLst>
                <a:ext uri="{FF2B5EF4-FFF2-40B4-BE49-F238E27FC236}">
                  <a16:creationId xmlns:a16="http://schemas.microsoft.com/office/drawing/2014/main" id="{9BAC30C8-3444-FAF4-BC13-E88A71B57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617"/>
              <a:ext cx="36" cy="1"/>
            </a:xfrm>
            <a:prstGeom prst="line">
              <a:avLst/>
            </a:prstGeom>
            <a:grp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82" name="Arc 27">
            <a:extLst>
              <a:ext uri="{FF2B5EF4-FFF2-40B4-BE49-F238E27FC236}">
                <a16:creationId xmlns:a16="http://schemas.microsoft.com/office/drawing/2014/main" id="{3659452B-8E75-ABF5-7830-659FF304E40B}"/>
              </a:ext>
            </a:extLst>
          </p:cNvPr>
          <p:cNvSpPr>
            <a:spLocks/>
          </p:cNvSpPr>
          <p:nvPr/>
        </p:nvSpPr>
        <p:spPr bwMode="auto">
          <a:xfrm>
            <a:off x="2072245" y="4605963"/>
            <a:ext cx="730250" cy="954088"/>
          </a:xfrm>
          <a:custGeom>
            <a:avLst/>
            <a:gdLst>
              <a:gd name="G0" fmla="+- 17144 0 0"/>
              <a:gd name="G1" fmla="+- 21600 0 0"/>
              <a:gd name="G2" fmla="+- 21600 0 0"/>
              <a:gd name="T0" fmla="*/ 0 w 17144"/>
              <a:gd name="T1" fmla="*/ 8461 h 21600"/>
              <a:gd name="T2" fmla="*/ 17144 w 17144"/>
              <a:gd name="T3" fmla="*/ 0 h 21600"/>
              <a:gd name="T4" fmla="*/ 17144 w 17144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44" h="21600" fill="none" extrusionOk="0">
                <a:moveTo>
                  <a:pt x="-1" y="8460"/>
                </a:moveTo>
                <a:cubicBezTo>
                  <a:pt x="4087" y="3127"/>
                  <a:pt x="10424" y="0"/>
                  <a:pt x="17143" y="0"/>
                </a:cubicBezTo>
              </a:path>
              <a:path w="17144" h="21600" stroke="0" extrusionOk="0">
                <a:moveTo>
                  <a:pt x="-1" y="8460"/>
                </a:moveTo>
                <a:cubicBezTo>
                  <a:pt x="4087" y="3127"/>
                  <a:pt x="10424" y="0"/>
                  <a:pt x="17143" y="0"/>
                </a:cubicBezTo>
                <a:lnTo>
                  <a:pt x="17144" y="21600"/>
                </a:lnTo>
                <a:close/>
              </a:path>
            </a:pathLst>
          </a:custGeom>
          <a:solidFill>
            <a:srgbClr val="154DFF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83" name="Group 28">
            <a:extLst>
              <a:ext uri="{FF2B5EF4-FFF2-40B4-BE49-F238E27FC236}">
                <a16:creationId xmlns:a16="http://schemas.microsoft.com/office/drawing/2014/main" id="{25358DAA-A9B5-471A-B114-7B784F16CB98}"/>
              </a:ext>
            </a:extLst>
          </p:cNvPr>
          <p:cNvGrpSpPr>
            <a:grpSpLocks/>
          </p:cNvGrpSpPr>
          <p:nvPr/>
        </p:nvGrpSpPr>
        <p:grpSpPr bwMode="auto">
          <a:xfrm>
            <a:off x="2833601" y="4563101"/>
            <a:ext cx="155575" cy="71437"/>
            <a:chOff x="984" y="2680"/>
            <a:chExt cx="98" cy="45"/>
          </a:xfrm>
          <a:solidFill>
            <a:srgbClr val="FF9900"/>
          </a:solidFill>
        </p:grpSpPr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7A2AD976-2610-830D-47A3-D7DE1FA52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680"/>
              <a:ext cx="62" cy="45"/>
            </a:xfrm>
            <a:custGeom>
              <a:avLst/>
              <a:gdLst/>
              <a:ahLst/>
              <a:cxnLst>
                <a:cxn ang="0">
                  <a:pos x="62" y="27"/>
                </a:cxn>
                <a:cxn ang="0">
                  <a:pos x="0" y="45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62" y="27"/>
                </a:cxn>
              </a:cxnLst>
              <a:rect l="0" t="0" r="r" b="b"/>
              <a:pathLst>
                <a:path w="62" h="45">
                  <a:moveTo>
                    <a:pt x="62" y="27"/>
                  </a:moveTo>
                  <a:lnTo>
                    <a:pt x="0" y="4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62" y="27"/>
                  </a:lnTo>
                  <a:close/>
                </a:path>
              </a:pathLst>
            </a:custGeom>
            <a:grp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A36B964F-1059-4448-4CC1-C97157BD2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707"/>
              <a:ext cx="36" cy="1"/>
            </a:xfrm>
            <a:prstGeom prst="line">
              <a:avLst/>
            </a:prstGeom>
            <a:grp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86" name="Arc 31">
            <a:extLst>
              <a:ext uri="{FF2B5EF4-FFF2-40B4-BE49-F238E27FC236}">
                <a16:creationId xmlns:a16="http://schemas.microsoft.com/office/drawing/2014/main" id="{3743AB0A-0936-DB40-0256-C31452A252F9}"/>
              </a:ext>
            </a:extLst>
          </p:cNvPr>
          <p:cNvSpPr>
            <a:spLocks/>
          </p:cNvSpPr>
          <p:nvPr/>
        </p:nvSpPr>
        <p:spPr bwMode="auto">
          <a:xfrm>
            <a:off x="2129395" y="4734551"/>
            <a:ext cx="674688" cy="860425"/>
          </a:xfrm>
          <a:custGeom>
            <a:avLst/>
            <a:gdLst>
              <a:gd name="G0" fmla="+- 19073 0 0"/>
              <a:gd name="G1" fmla="+- 21600 0 0"/>
              <a:gd name="G2" fmla="+- 21600 0 0"/>
              <a:gd name="T0" fmla="*/ 0 w 19073"/>
              <a:gd name="T1" fmla="*/ 11463 h 21600"/>
              <a:gd name="T2" fmla="*/ 19046 w 19073"/>
              <a:gd name="T3" fmla="*/ 0 h 21600"/>
              <a:gd name="T4" fmla="*/ 19073 w 19073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73" h="21600" fill="none" extrusionOk="0">
                <a:moveTo>
                  <a:pt x="-1" y="11462"/>
                </a:moveTo>
                <a:cubicBezTo>
                  <a:pt x="3744" y="4417"/>
                  <a:pt x="11067" y="9"/>
                  <a:pt x="19046" y="0"/>
                </a:cubicBezTo>
              </a:path>
              <a:path w="19073" h="21600" stroke="0" extrusionOk="0">
                <a:moveTo>
                  <a:pt x="-1" y="11462"/>
                </a:moveTo>
                <a:cubicBezTo>
                  <a:pt x="3744" y="4417"/>
                  <a:pt x="11067" y="9"/>
                  <a:pt x="19046" y="0"/>
                </a:cubicBezTo>
                <a:lnTo>
                  <a:pt x="19073" y="21600"/>
                </a:lnTo>
                <a:close/>
              </a:path>
            </a:pathLst>
          </a:custGeom>
          <a:solidFill>
            <a:srgbClr val="154DFF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87" name="Group 32">
            <a:extLst>
              <a:ext uri="{FF2B5EF4-FFF2-40B4-BE49-F238E27FC236}">
                <a16:creationId xmlns:a16="http://schemas.microsoft.com/office/drawing/2014/main" id="{0BEBE315-9FC7-2180-FBAB-7E12CA889146}"/>
              </a:ext>
            </a:extLst>
          </p:cNvPr>
          <p:cNvGrpSpPr>
            <a:grpSpLocks/>
          </p:cNvGrpSpPr>
          <p:nvPr/>
        </p:nvGrpSpPr>
        <p:grpSpPr bwMode="auto">
          <a:xfrm>
            <a:off x="2833601" y="4691688"/>
            <a:ext cx="155575" cy="71438"/>
            <a:chOff x="984" y="2761"/>
            <a:chExt cx="98" cy="45"/>
          </a:xfrm>
          <a:solidFill>
            <a:srgbClr val="FF9900"/>
          </a:solidFill>
        </p:grpSpPr>
        <p:sp>
          <p:nvSpPr>
            <p:cNvPr id="88" name="Freeform 33">
              <a:extLst>
                <a:ext uri="{FF2B5EF4-FFF2-40B4-BE49-F238E27FC236}">
                  <a16:creationId xmlns:a16="http://schemas.microsoft.com/office/drawing/2014/main" id="{6BF6CE82-A7D1-2A59-F393-1CA6AB4F9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761"/>
              <a:ext cx="62" cy="45"/>
            </a:xfrm>
            <a:custGeom>
              <a:avLst/>
              <a:gdLst/>
              <a:ahLst/>
              <a:cxnLst>
                <a:cxn ang="0">
                  <a:pos x="62" y="27"/>
                </a:cxn>
                <a:cxn ang="0">
                  <a:pos x="0" y="45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62" y="27"/>
                </a:cxn>
              </a:cxnLst>
              <a:rect l="0" t="0" r="r" b="b"/>
              <a:pathLst>
                <a:path w="62" h="45">
                  <a:moveTo>
                    <a:pt x="62" y="27"/>
                  </a:moveTo>
                  <a:lnTo>
                    <a:pt x="0" y="4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62" y="27"/>
                  </a:lnTo>
                  <a:close/>
                </a:path>
              </a:pathLst>
            </a:custGeom>
            <a:grp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89" name="Line 34">
              <a:extLst>
                <a:ext uri="{FF2B5EF4-FFF2-40B4-BE49-F238E27FC236}">
                  <a16:creationId xmlns:a16="http://schemas.microsoft.com/office/drawing/2014/main" id="{95E8A62D-8F3D-5B11-5D6E-87E0A92B0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788"/>
              <a:ext cx="36" cy="1"/>
            </a:xfrm>
            <a:prstGeom prst="line">
              <a:avLst/>
            </a:prstGeom>
            <a:grp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grpSp>
        <p:nvGrpSpPr>
          <p:cNvPr id="90" name="Group 35">
            <a:extLst>
              <a:ext uri="{FF2B5EF4-FFF2-40B4-BE49-F238E27FC236}">
                <a16:creationId xmlns:a16="http://schemas.microsoft.com/office/drawing/2014/main" id="{1DFEBD0E-5C26-A28F-430E-8D7A273D0860}"/>
              </a:ext>
            </a:extLst>
          </p:cNvPr>
          <p:cNvGrpSpPr>
            <a:grpSpLocks/>
          </p:cNvGrpSpPr>
          <p:nvPr/>
        </p:nvGrpSpPr>
        <p:grpSpPr bwMode="auto">
          <a:xfrm>
            <a:off x="2833601" y="3453438"/>
            <a:ext cx="155575" cy="71438"/>
            <a:chOff x="984" y="1981"/>
            <a:chExt cx="98" cy="45"/>
          </a:xfrm>
          <a:solidFill>
            <a:srgbClr val="FF9900"/>
          </a:solidFill>
        </p:grpSpPr>
        <p:sp>
          <p:nvSpPr>
            <p:cNvPr id="91" name="Freeform 36">
              <a:extLst>
                <a:ext uri="{FF2B5EF4-FFF2-40B4-BE49-F238E27FC236}">
                  <a16:creationId xmlns:a16="http://schemas.microsoft.com/office/drawing/2014/main" id="{2CA189DA-EDFE-1E40-CAC5-B85D10001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1981"/>
              <a:ext cx="62" cy="45"/>
            </a:xfrm>
            <a:custGeom>
              <a:avLst/>
              <a:gdLst/>
              <a:ahLst/>
              <a:cxnLst>
                <a:cxn ang="0">
                  <a:pos x="62" y="27"/>
                </a:cxn>
                <a:cxn ang="0">
                  <a:pos x="0" y="45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62" y="27"/>
                </a:cxn>
              </a:cxnLst>
              <a:rect l="0" t="0" r="r" b="b"/>
              <a:pathLst>
                <a:path w="62" h="45">
                  <a:moveTo>
                    <a:pt x="62" y="27"/>
                  </a:moveTo>
                  <a:lnTo>
                    <a:pt x="0" y="4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62" y="27"/>
                  </a:lnTo>
                  <a:close/>
                </a:path>
              </a:pathLst>
            </a:custGeom>
            <a:grp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2" name="Line 37">
              <a:extLst>
                <a:ext uri="{FF2B5EF4-FFF2-40B4-BE49-F238E27FC236}">
                  <a16:creationId xmlns:a16="http://schemas.microsoft.com/office/drawing/2014/main" id="{6B47E5CE-0D72-D6D4-F6A8-2A03AE663B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008"/>
              <a:ext cx="36" cy="1"/>
            </a:xfrm>
            <a:prstGeom prst="line">
              <a:avLst/>
            </a:prstGeom>
            <a:grp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93" name="Arc 38">
            <a:extLst>
              <a:ext uri="{FF2B5EF4-FFF2-40B4-BE49-F238E27FC236}">
                <a16:creationId xmlns:a16="http://schemas.microsoft.com/office/drawing/2014/main" id="{44FC2079-FBC2-904F-7D70-034AC6BC0FBC}"/>
              </a:ext>
            </a:extLst>
          </p:cNvPr>
          <p:cNvSpPr>
            <a:spLocks/>
          </p:cNvSpPr>
          <p:nvPr/>
        </p:nvSpPr>
        <p:spPr bwMode="auto">
          <a:xfrm>
            <a:off x="1997633" y="3396288"/>
            <a:ext cx="806450" cy="768350"/>
          </a:xfrm>
          <a:custGeom>
            <a:avLst/>
            <a:gdLst>
              <a:gd name="G0" fmla="+- 17304 0 0"/>
              <a:gd name="G1" fmla="+- 0 0 0"/>
              <a:gd name="G2" fmla="+- 21600 0 0"/>
              <a:gd name="T0" fmla="*/ 17279 w 17304"/>
              <a:gd name="T1" fmla="*/ 21600 h 21600"/>
              <a:gd name="T2" fmla="*/ 0 w 17304"/>
              <a:gd name="T3" fmla="*/ 12928 h 21600"/>
              <a:gd name="T4" fmla="*/ 17304 w 1730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04" h="21600" fill="none" extrusionOk="0">
                <a:moveTo>
                  <a:pt x="17279" y="21599"/>
                </a:moveTo>
                <a:cubicBezTo>
                  <a:pt x="10474" y="21592"/>
                  <a:pt x="4072" y="18378"/>
                  <a:pt x="0" y="12927"/>
                </a:cubicBezTo>
              </a:path>
              <a:path w="17304" h="21600" stroke="0" extrusionOk="0">
                <a:moveTo>
                  <a:pt x="17279" y="21599"/>
                </a:moveTo>
                <a:cubicBezTo>
                  <a:pt x="10474" y="21592"/>
                  <a:pt x="4072" y="18378"/>
                  <a:pt x="0" y="12927"/>
                </a:cubicBezTo>
                <a:lnTo>
                  <a:pt x="17304" y="0"/>
                </a:lnTo>
                <a:close/>
              </a:path>
            </a:pathLst>
          </a:custGeom>
          <a:solidFill>
            <a:srgbClr val="154DFF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94" name="Group 39">
            <a:extLst>
              <a:ext uri="{FF2B5EF4-FFF2-40B4-BE49-F238E27FC236}">
                <a16:creationId xmlns:a16="http://schemas.microsoft.com/office/drawing/2014/main" id="{C266C478-7935-2033-D4EC-6D289FB5A85C}"/>
              </a:ext>
            </a:extLst>
          </p:cNvPr>
          <p:cNvGrpSpPr>
            <a:grpSpLocks/>
          </p:cNvGrpSpPr>
          <p:nvPr/>
        </p:nvGrpSpPr>
        <p:grpSpPr bwMode="auto">
          <a:xfrm>
            <a:off x="2833601" y="4121776"/>
            <a:ext cx="155575" cy="71437"/>
            <a:chOff x="984" y="2402"/>
            <a:chExt cx="98" cy="45"/>
          </a:xfrm>
          <a:solidFill>
            <a:srgbClr val="FF9900"/>
          </a:solidFill>
        </p:grpSpPr>
        <p:sp>
          <p:nvSpPr>
            <p:cNvPr id="95" name="Freeform 40">
              <a:extLst>
                <a:ext uri="{FF2B5EF4-FFF2-40B4-BE49-F238E27FC236}">
                  <a16:creationId xmlns:a16="http://schemas.microsoft.com/office/drawing/2014/main" id="{74F35D74-D98D-DFA5-6060-22511BB84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402"/>
              <a:ext cx="62" cy="45"/>
            </a:xfrm>
            <a:custGeom>
              <a:avLst/>
              <a:gdLst/>
              <a:ahLst/>
              <a:cxnLst>
                <a:cxn ang="0">
                  <a:pos x="62" y="27"/>
                </a:cxn>
                <a:cxn ang="0">
                  <a:pos x="0" y="45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62" y="27"/>
                </a:cxn>
              </a:cxnLst>
              <a:rect l="0" t="0" r="r" b="b"/>
              <a:pathLst>
                <a:path w="62" h="45">
                  <a:moveTo>
                    <a:pt x="62" y="27"/>
                  </a:moveTo>
                  <a:lnTo>
                    <a:pt x="0" y="45"/>
                  </a:lnTo>
                  <a:lnTo>
                    <a:pt x="0" y="27"/>
                  </a:lnTo>
                  <a:lnTo>
                    <a:pt x="0" y="0"/>
                  </a:lnTo>
                  <a:lnTo>
                    <a:pt x="62" y="27"/>
                  </a:lnTo>
                  <a:close/>
                </a:path>
              </a:pathLst>
            </a:custGeom>
            <a:grp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6" name="Line 41">
              <a:extLst>
                <a:ext uri="{FF2B5EF4-FFF2-40B4-BE49-F238E27FC236}">
                  <a16:creationId xmlns:a16="http://schemas.microsoft.com/office/drawing/2014/main" id="{7E77D241-6DAB-F482-F2A7-D788C9BFA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429"/>
              <a:ext cx="36" cy="1"/>
            </a:xfrm>
            <a:prstGeom prst="line">
              <a:avLst/>
            </a:prstGeom>
            <a:grp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grpSp>
        <p:nvGrpSpPr>
          <p:cNvPr id="97" name="Group 42">
            <a:extLst>
              <a:ext uri="{FF2B5EF4-FFF2-40B4-BE49-F238E27FC236}">
                <a16:creationId xmlns:a16="http://schemas.microsoft.com/office/drawing/2014/main" id="{FDB2DB79-5635-29A1-CA19-3B3B0C172BD8}"/>
              </a:ext>
            </a:extLst>
          </p:cNvPr>
          <p:cNvGrpSpPr>
            <a:grpSpLocks/>
          </p:cNvGrpSpPr>
          <p:nvPr/>
        </p:nvGrpSpPr>
        <p:grpSpPr bwMode="auto">
          <a:xfrm>
            <a:off x="2833601" y="3580438"/>
            <a:ext cx="155575" cy="85725"/>
            <a:chOff x="984" y="2061"/>
            <a:chExt cx="98" cy="54"/>
          </a:xfrm>
          <a:solidFill>
            <a:srgbClr val="FF9900"/>
          </a:solidFill>
        </p:grpSpPr>
        <p:sp>
          <p:nvSpPr>
            <p:cNvPr id="98" name="Freeform 43">
              <a:extLst>
                <a:ext uri="{FF2B5EF4-FFF2-40B4-BE49-F238E27FC236}">
                  <a16:creationId xmlns:a16="http://schemas.microsoft.com/office/drawing/2014/main" id="{6075F1CD-6A92-2609-BB1D-8E81AEA40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061"/>
              <a:ext cx="62" cy="54"/>
            </a:xfrm>
            <a:custGeom>
              <a:avLst/>
              <a:gdLst/>
              <a:ahLst/>
              <a:cxnLst>
                <a:cxn ang="0">
                  <a:pos x="62" y="27"/>
                </a:cxn>
                <a:cxn ang="0">
                  <a:pos x="0" y="54"/>
                </a:cxn>
                <a:cxn ang="0">
                  <a:pos x="0" y="27"/>
                </a:cxn>
                <a:cxn ang="0">
                  <a:pos x="0" y="0"/>
                </a:cxn>
                <a:cxn ang="0">
                  <a:pos x="62" y="27"/>
                </a:cxn>
              </a:cxnLst>
              <a:rect l="0" t="0" r="r" b="b"/>
              <a:pathLst>
                <a:path w="62" h="54">
                  <a:moveTo>
                    <a:pt x="62" y="27"/>
                  </a:moveTo>
                  <a:lnTo>
                    <a:pt x="0" y="54"/>
                  </a:lnTo>
                  <a:lnTo>
                    <a:pt x="0" y="27"/>
                  </a:lnTo>
                  <a:lnTo>
                    <a:pt x="0" y="0"/>
                  </a:lnTo>
                  <a:lnTo>
                    <a:pt x="62" y="27"/>
                  </a:lnTo>
                  <a:close/>
                </a:path>
              </a:pathLst>
            </a:custGeom>
            <a:grp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99" name="Line 44">
              <a:extLst>
                <a:ext uri="{FF2B5EF4-FFF2-40B4-BE49-F238E27FC236}">
                  <a16:creationId xmlns:a16="http://schemas.microsoft.com/office/drawing/2014/main" id="{93288E87-1821-E5D9-3317-F1B99403BF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088"/>
              <a:ext cx="36" cy="1"/>
            </a:xfrm>
            <a:prstGeom prst="line">
              <a:avLst/>
            </a:prstGeom>
            <a:grp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100" name="Arc 45">
            <a:extLst>
              <a:ext uri="{FF2B5EF4-FFF2-40B4-BE49-F238E27FC236}">
                <a16:creationId xmlns:a16="http://schemas.microsoft.com/office/drawing/2014/main" id="{A1B1E964-2BC9-28E0-2D31-FB3FBDD9F41C}"/>
              </a:ext>
            </a:extLst>
          </p:cNvPr>
          <p:cNvSpPr>
            <a:spLocks/>
          </p:cNvSpPr>
          <p:nvPr/>
        </p:nvSpPr>
        <p:spPr bwMode="auto">
          <a:xfrm>
            <a:off x="2021445" y="3161338"/>
            <a:ext cx="788988" cy="860425"/>
          </a:xfrm>
          <a:custGeom>
            <a:avLst/>
            <a:gdLst>
              <a:gd name="G0" fmla="+- 17327 0 0"/>
              <a:gd name="G1" fmla="+- 0 0 0"/>
              <a:gd name="G2" fmla="+- 21600 0 0"/>
              <a:gd name="T0" fmla="*/ 17204 w 17327"/>
              <a:gd name="T1" fmla="*/ 21600 h 21600"/>
              <a:gd name="T2" fmla="*/ 0 w 17327"/>
              <a:gd name="T3" fmla="*/ 12897 h 21600"/>
              <a:gd name="T4" fmla="*/ 17327 w 1732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327" h="21600" fill="none" extrusionOk="0">
                <a:moveTo>
                  <a:pt x="17204" y="21599"/>
                </a:moveTo>
                <a:cubicBezTo>
                  <a:pt x="10420" y="21561"/>
                  <a:pt x="4050" y="18338"/>
                  <a:pt x="-1" y="12897"/>
                </a:cubicBezTo>
              </a:path>
              <a:path w="17327" h="21600" stroke="0" extrusionOk="0">
                <a:moveTo>
                  <a:pt x="17204" y="21599"/>
                </a:moveTo>
                <a:cubicBezTo>
                  <a:pt x="10420" y="21561"/>
                  <a:pt x="4050" y="18338"/>
                  <a:pt x="-1" y="12897"/>
                </a:cubicBezTo>
                <a:lnTo>
                  <a:pt x="17327" y="0"/>
                </a:lnTo>
                <a:close/>
              </a:path>
            </a:pathLst>
          </a:custGeom>
          <a:solidFill>
            <a:srgbClr val="154DFF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01" name="Group 46">
            <a:extLst>
              <a:ext uri="{FF2B5EF4-FFF2-40B4-BE49-F238E27FC236}">
                <a16:creationId xmlns:a16="http://schemas.microsoft.com/office/drawing/2014/main" id="{487D7550-DE57-7E34-FEE4-29024139C560}"/>
              </a:ext>
            </a:extLst>
          </p:cNvPr>
          <p:cNvGrpSpPr>
            <a:grpSpLocks/>
          </p:cNvGrpSpPr>
          <p:nvPr/>
        </p:nvGrpSpPr>
        <p:grpSpPr bwMode="auto">
          <a:xfrm>
            <a:off x="2833601" y="3993188"/>
            <a:ext cx="155575" cy="71438"/>
            <a:chOff x="984" y="2321"/>
            <a:chExt cx="98" cy="45"/>
          </a:xfrm>
          <a:solidFill>
            <a:srgbClr val="FF9900"/>
          </a:solidFill>
        </p:grpSpPr>
        <p:sp>
          <p:nvSpPr>
            <p:cNvPr id="102" name="Freeform 47">
              <a:extLst>
                <a:ext uri="{FF2B5EF4-FFF2-40B4-BE49-F238E27FC236}">
                  <a16:creationId xmlns:a16="http://schemas.microsoft.com/office/drawing/2014/main" id="{CE50AF19-30C8-A8E8-3FF4-CA3469C61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321"/>
              <a:ext cx="62" cy="45"/>
            </a:xfrm>
            <a:custGeom>
              <a:avLst/>
              <a:gdLst/>
              <a:ahLst/>
              <a:cxnLst>
                <a:cxn ang="0">
                  <a:pos x="62" y="18"/>
                </a:cxn>
                <a:cxn ang="0">
                  <a:pos x="0" y="45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62" y="18"/>
                </a:cxn>
              </a:cxnLst>
              <a:rect l="0" t="0" r="r" b="b"/>
              <a:pathLst>
                <a:path w="62" h="45">
                  <a:moveTo>
                    <a:pt x="62" y="18"/>
                  </a:moveTo>
                  <a:lnTo>
                    <a:pt x="0" y="45"/>
                  </a:lnTo>
                  <a:lnTo>
                    <a:pt x="0" y="18"/>
                  </a:lnTo>
                  <a:lnTo>
                    <a:pt x="0" y="0"/>
                  </a:lnTo>
                  <a:lnTo>
                    <a:pt x="62" y="18"/>
                  </a:lnTo>
                  <a:close/>
                </a:path>
              </a:pathLst>
            </a:custGeom>
            <a:grp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3" name="Line 48">
              <a:extLst>
                <a:ext uri="{FF2B5EF4-FFF2-40B4-BE49-F238E27FC236}">
                  <a16:creationId xmlns:a16="http://schemas.microsoft.com/office/drawing/2014/main" id="{44F3621A-69F9-1714-C244-400D2EC8B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339"/>
              <a:ext cx="36" cy="1"/>
            </a:xfrm>
            <a:prstGeom prst="line">
              <a:avLst/>
            </a:prstGeom>
            <a:grp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104" name="Arc 49">
            <a:extLst>
              <a:ext uri="{FF2B5EF4-FFF2-40B4-BE49-F238E27FC236}">
                <a16:creationId xmlns:a16="http://schemas.microsoft.com/office/drawing/2014/main" id="{6DA14AF8-D8F1-210A-F7B0-559BD6C00E56}"/>
              </a:ext>
            </a:extLst>
          </p:cNvPr>
          <p:cNvSpPr>
            <a:spLocks/>
          </p:cNvSpPr>
          <p:nvPr/>
        </p:nvSpPr>
        <p:spPr bwMode="auto">
          <a:xfrm>
            <a:off x="2072245" y="2940676"/>
            <a:ext cx="730250" cy="954087"/>
          </a:xfrm>
          <a:custGeom>
            <a:avLst/>
            <a:gdLst>
              <a:gd name="G0" fmla="+- 17149 0 0"/>
              <a:gd name="G1" fmla="+- 0 0 0"/>
              <a:gd name="G2" fmla="+- 21600 0 0"/>
              <a:gd name="T0" fmla="*/ 17149 w 17149"/>
              <a:gd name="T1" fmla="*/ 21600 h 21600"/>
              <a:gd name="T2" fmla="*/ 0 w 17149"/>
              <a:gd name="T3" fmla="*/ 13133 h 21600"/>
              <a:gd name="T4" fmla="*/ 17149 w 17149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149" h="21600" fill="none" extrusionOk="0">
                <a:moveTo>
                  <a:pt x="17149" y="21600"/>
                </a:moveTo>
                <a:cubicBezTo>
                  <a:pt x="10426" y="21600"/>
                  <a:pt x="4087" y="18470"/>
                  <a:pt x="0" y="13132"/>
                </a:cubicBezTo>
              </a:path>
              <a:path w="17149" h="21600" stroke="0" extrusionOk="0">
                <a:moveTo>
                  <a:pt x="17149" y="21600"/>
                </a:moveTo>
                <a:cubicBezTo>
                  <a:pt x="10426" y="21600"/>
                  <a:pt x="4087" y="18470"/>
                  <a:pt x="0" y="13132"/>
                </a:cubicBezTo>
                <a:lnTo>
                  <a:pt x="17149" y="0"/>
                </a:lnTo>
                <a:close/>
              </a:path>
            </a:pathLst>
          </a:custGeom>
          <a:solidFill>
            <a:srgbClr val="154DFF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05" name="Group 50">
            <a:extLst>
              <a:ext uri="{FF2B5EF4-FFF2-40B4-BE49-F238E27FC236}">
                <a16:creationId xmlns:a16="http://schemas.microsoft.com/office/drawing/2014/main" id="{D44AAC29-08E7-39A9-7C74-F9B6180B66DF}"/>
              </a:ext>
            </a:extLst>
          </p:cNvPr>
          <p:cNvGrpSpPr>
            <a:grpSpLocks/>
          </p:cNvGrpSpPr>
          <p:nvPr/>
        </p:nvGrpSpPr>
        <p:grpSpPr bwMode="auto">
          <a:xfrm>
            <a:off x="2833601" y="3851901"/>
            <a:ext cx="155575" cy="71437"/>
            <a:chOff x="984" y="2232"/>
            <a:chExt cx="98" cy="45"/>
          </a:xfrm>
          <a:solidFill>
            <a:srgbClr val="FF9900"/>
          </a:solidFill>
        </p:grpSpPr>
        <p:sp>
          <p:nvSpPr>
            <p:cNvPr id="106" name="Freeform 51">
              <a:extLst>
                <a:ext uri="{FF2B5EF4-FFF2-40B4-BE49-F238E27FC236}">
                  <a16:creationId xmlns:a16="http://schemas.microsoft.com/office/drawing/2014/main" id="{36D93550-56CE-41D7-4AFB-D5E621ED2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232"/>
              <a:ext cx="62" cy="45"/>
            </a:xfrm>
            <a:custGeom>
              <a:avLst/>
              <a:gdLst/>
              <a:ahLst/>
              <a:cxnLst>
                <a:cxn ang="0">
                  <a:pos x="62" y="18"/>
                </a:cxn>
                <a:cxn ang="0">
                  <a:pos x="0" y="45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62" y="18"/>
                </a:cxn>
              </a:cxnLst>
              <a:rect l="0" t="0" r="r" b="b"/>
              <a:pathLst>
                <a:path w="62" h="45">
                  <a:moveTo>
                    <a:pt x="62" y="18"/>
                  </a:moveTo>
                  <a:lnTo>
                    <a:pt x="0" y="45"/>
                  </a:lnTo>
                  <a:lnTo>
                    <a:pt x="0" y="18"/>
                  </a:lnTo>
                  <a:lnTo>
                    <a:pt x="0" y="0"/>
                  </a:lnTo>
                  <a:lnTo>
                    <a:pt x="62" y="18"/>
                  </a:lnTo>
                  <a:close/>
                </a:path>
              </a:pathLst>
            </a:custGeom>
            <a:grp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07" name="Line 52">
              <a:extLst>
                <a:ext uri="{FF2B5EF4-FFF2-40B4-BE49-F238E27FC236}">
                  <a16:creationId xmlns:a16="http://schemas.microsoft.com/office/drawing/2014/main" id="{B3845522-E201-8344-64E3-5B89E943C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250"/>
              <a:ext cx="36" cy="1"/>
            </a:xfrm>
            <a:prstGeom prst="line">
              <a:avLst/>
            </a:prstGeom>
            <a:grp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108" name="Arc 53">
            <a:extLst>
              <a:ext uri="{FF2B5EF4-FFF2-40B4-BE49-F238E27FC236}">
                <a16:creationId xmlns:a16="http://schemas.microsoft.com/office/drawing/2014/main" id="{7A5AB5C6-C763-63D4-4D89-07CFE0107E2A}"/>
              </a:ext>
            </a:extLst>
          </p:cNvPr>
          <p:cNvSpPr>
            <a:spLocks/>
          </p:cNvSpPr>
          <p:nvPr/>
        </p:nvSpPr>
        <p:spPr bwMode="auto">
          <a:xfrm>
            <a:off x="2126220" y="2905751"/>
            <a:ext cx="677863" cy="862012"/>
          </a:xfrm>
          <a:custGeom>
            <a:avLst/>
            <a:gdLst>
              <a:gd name="G0" fmla="+- 19167 0 0"/>
              <a:gd name="G1" fmla="+- 0 0 0"/>
              <a:gd name="G2" fmla="+- 21600 0 0"/>
              <a:gd name="T0" fmla="*/ 19139 w 19167"/>
              <a:gd name="T1" fmla="*/ 21600 h 21600"/>
              <a:gd name="T2" fmla="*/ 0 w 19167"/>
              <a:gd name="T3" fmla="*/ 9958 h 21600"/>
              <a:gd name="T4" fmla="*/ 19167 w 19167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167" h="21600" fill="none" extrusionOk="0">
                <a:moveTo>
                  <a:pt x="19139" y="21599"/>
                </a:moveTo>
                <a:cubicBezTo>
                  <a:pt x="11088" y="21589"/>
                  <a:pt x="3711" y="17102"/>
                  <a:pt x="-1" y="9958"/>
                </a:cubicBezTo>
              </a:path>
              <a:path w="19167" h="21600" stroke="0" extrusionOk="0">
                <a:moveTo>
                  <a:pt x="19139" y="21599"/>
                </a:moveTo>
                <a:cubicBezTo>
                  <a:pt x="11088" y="21589"/>
                  <a:pt x="3711" y="17102"/>
                  <a:pt x="-1" y="9958"/>
                </a:cubicBezTo>
                <a:lnTo>
                  <a:pt x="19167" y="0"/>
                </a:lnTo>
                <a:close/>
              </a:path>
            </a:pathLst>
          </a:custGeom>
          <a:solidFill>
            <a:srgbClr val="154DFF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grpSp>
        <p:nvGrpSpPr>
          <p:cNvPr id="109" name="Group 54">
            <a:extLst>
              <a:ext uri="{FF2B5EF4-FFF2-40B4-BE49-F238E27FC236}">
                <a16:creationId xmlns:a16="http://schemas.microsoft.com/office/drawing/2014/main" id="{7D7368BB-FCD4-51B0-E6AD-2DBF9512CFAF}"/>
              </a:ext>
            </a:extLst>
          </p:cNvPr>
          <p:cNvGrpSpPr>
            <a:grpSpLocks/>
          </p:cNvGrpSpPr>
          <p:nvPr/>
        </p:nvGrpSpPr>
        <p:grpSpPr bwMode="auto">
          <a:xfrm>
            <a:off x="2833601" y="3723313"/>
            <a:ext cx="155575" cy="71438"/>
            <a:chOff x="984" y="2151"/>
            <a:chExt cx="98" cy="45"/>
          </a:xfrm>
          <a:solidFill>
            <a:srgbClr val="FF9900"/>
          </a:solidFill>
        </p:grpSpPr>
        <p:sp>
          <p:nvSpPr>
            <p:cNvPr id="110" name="Freeform 55">
              <a:extLst>
                <a:ext uri="{FF2B5EF4-FFF2-40B4-BE49-F238E27FC236}">
                  <a16:creationId xmlns:a16="http://schemas.microsoft.com/office/drawing/2014/main" id="{58C3309C-A2F8-7CA5-F6E5-150E70BF6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0" y="2151"/>
              <a:ext cx="62" cy="45"/>
            </a:xfrm>
            <a:custGeom>
              <a:avLst/>
              <a:gdLst/>
              <a:ahLst/>
              <a:cxnLst>
                <a:cxn ang="0">
                  <a:pos x="62" y="18"/>
                </a:cxn>
                <a:cxn ang="0">
                  <a:pos x="0" y="45"/>
                </a:cxn>
                <a:cxn ang="0">
                  <a:pos x="0" y="18"/>
                </a:cxn>
                <a:cxn ang="0">
                  <a:pos x="0" y="0"/>
                </a:cxn>
                <a:cxn ang="0">
                  <a:pos x="62" y="18"/>
                </a:cxn>
              </a:cxnLst>
              <a:rect l="0" t="0" r="r" b="b"/>
              <a:pathLst>
                <a:path w="62" h="45">
                  <a:moveTo>
                    <a:pt x="62" y="18"/>
                  </a:moveTo>
                  <a:lnTo>
                    <a:pt x="0" y="45"/>
                  </a:lnTo>
                  <a:lnTo>
                    <a:pt x="0" y="18"/>
                  </a:lnTo>
                  <a:lnTo>
                    <a:pt x="0" y="0"/>
                  </a:lnTo>
                  <a:lnTo>
                    <a:pt x="62" y="18"/>
                  </a:lnTo>
                  <a:close/>
                </a:path>
              </a:pathLst>
            </a:custGeom>
            <a:grpFill/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111" name="Line 56">
              <a:extLst>
                <a:ext uri="{FF2B5EF4-FFF2-40B4-BE49-F238E27FC236}">
                  <a16:creationId xmlns:a16="http://schemas.microsoft.com/office/drawing/2014/main" id="{C8595A8D-0E1B-4B55-1A1A-ED5F488C90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4" y="2169"/>
              <a:ext cx="36" cy="1"/>
            </a:xfrm>
            <a:prstGeom prst="line">
              <a:avLst/>
            </a:prstGeom>
            <a:grpFill/>
            <a:ln w="2857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</p:grpSp>
      <p:sp>
        <p:nvSpPr>
          <p:cNvPr id="112" name="Arc 60">
            <a:extLst>
              <a:ext uri="{FF2B5EF4-FFF2-40B4-BE49-F238E27FC236}">
                <a16:creationId xmlns:a16="http://schemas.microsoft.com/office/drawing/2014/main" id="{ABEE12A0-4A37-ABD8-58DC-8A8600FF4519}"/>
              </a:ext>
            </a:extLst>
          </p:cNvPr>
          <p:cNvSpPr>
            <a:spLocks/>
          </p:cNvSpPr>
          <p:nvPr/>
        </p:nvSpPr>
        <p:spPr bwMode="auto">
          <a:xfrm>
            <a:off x="2213533" y="2797801"/>
            <a:ext cx="590550" cy="825500"/>
          </a:xfrm>
          <a:custGeom>
            <a:avLst/>
            <a:gdLst>
              <a:gd name="G0" fmla="+- 20966 0 0"/>
              <a:gd name="G1" fmla="+- 0 0 0"/>
              <a:gd name="G2" fmla="+- 21600 0 0"/>
              <a:gd name="T0" fmla="*/ 20933 w 20966"/>
              <a:gd name="T1" fmla="*/ 21600 h 21600"/>
              <a:gd name="T2" fmla="*/ 0 w 20966"/>
              <a:gd name="T3" fmla="*/ 5194 h 21600"/>
              <a:gd name="T4" fmla="*/ 20966 w 20966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66" h="21600" fill="none" extrusionOk="0">
                <a:moveTo>
                  <a:pt x="20933" y="21599"/>
                </a:moveTo>
                <a:cubicBezTo>
                  <a:pt x="11016" y="21584"/>
                  <a:pt x="2384" y="14819"/>
                  <a:pt x="-1" y="5194"/>
                </a:cubicBezTo>
              </a:path>
              <a:path w="20966" h="21600" stroke="0" extrusionOk="0">
                <a:moveTo>
                  <a:pt x="20933" y="21599"/>
                </a:moveTo>
                <a:cubicBezTo>
                  <a:pt x="11016" y="21584"/>
                  <a:pt x="2384" y="14819"/>
                  <a:pt x="-1" y="5194"/>
                </a:cubicBezTo>
                <a:lnTo>
                  <a:pt x="20966" y="0"/>
                </a:lnTo>
                <a:close/>
              </a:path>
            </a:pathLst>
          </a:custGeom>
          <a:solidFill>
            <a:srgbClr val="154DFF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3" name="Arc 61">
            <a:extLst>
              <a:ext uri="{FF2B5EF4-FFF2-40B4-BE49-F238E27FC236}">
                <a16:creationId xmlns:a16="http://schemas.microsoft.com/office/drawing/2014/main" id="{1FACA468-83EA-5F1D-5591-BCDDA1266DC7}"/>
              </a:ext>
            </a:extLst>
          </p:cNvPr>
          <p:cNvSpPr>
            <a:spLocks/>
          </p:cNvSpPr>
          <p:nvPr/>
        </p:nvSpPr>
        <p:spPr bwMode="auto">
          <a:xfrm>
            <a:off x="2350058" y="2673976"/>
            <a:ext cx="460375" cy="822325"/>
          </a:xfrm>
          <a:custGeom>
            <a:avLst/>
            <a:gdLst>
              <a:gd name="G0" fmla="+- 21600 0 0"/>
              <a:gd name="G1" fmla="+- 121 0 0"/>
              <a:gd name="G2" fmla="+- 21600 0 0"/>
              <a:gd name="T0" fmla="*/ 21382 w 21600"/>
              <a:gd name="T1" fmla="*/ 21720 h 21720"/>
              <a:gd name="T2" fmla="*/ 0 w 21600"/>
              <a:gd name="T3" fmla="*/ 0 h 21720"/>
              <a:gd name="T4" fmla="*/ 21600 w 21600"/>
              <a:gd name="T5" fmla="*/ 121 h 21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720" fill="none" extrusionOk="0">
                <a:moveTo>
                  <a:pt x="21382" y="21719"/>
                </a:moveTo>
                <a:cubicBezTo>
                  <a:pt x="9538" y="21600"/>
                  <a:pt x="0" y="11965"/>
                  <a:pt x="0" y="121"/>
                </a:cubicBezTo>
                <a:cubicBezTo>
                  <a:pt x="-1" y="80"/>
                  <a:pt x="0" y="40"/>
                  <a:pt x="0" y="0"/>
                </a:cubicBezTo>
              </a:path>
              <a:path w="21600" h="21720" stroke="0" extrusionOk="0">
                <a:moveTo>
                  <a:pt x="21382" y="21719"/>
                </a:moveTo>
                <a:cubicBezTo>
                  <a:pt x="9538" y="21600"/>
                  <a:pt x="0" y="11965"/>
                  <a:pt x="0" y="121"/>
                </a:cubicBezTo>
                <a:cubicBezTo>
                  <a:pt x="-1" y="80"/>
                  <a:pt x="0" y="40"/>
                  <a:pt x="0" y="0"/>
                </a:cubicBezTo>
                <a:lnTo>
                  <a:pt x="21600" y="121"/>
                </a:lnTo>
                <a:close/>
              </a:path>
            </a:pathLst>
          </a:custGeom>
          <a:solidFill>
            <a:srgbClr val="154DFF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4" name="Arc 62">
            <a:extLst>
              <a:ext uri="{FF2B5EF4-FFF2-40B4-BE49-F238E27FC236}">
                <a16:creationId xmlns:a16="http://schemas.microsoft.com/office/drawing/2014/main" id="{3AB00922-7F3C-D748-957F-79715A11D70C}"/>
              </a:ext>
            </a:extLst>
          </p:cNvPr>
          <p:cNvSpPr>
            <a:spLocks/>
          </p:cNvSpPr>
          <p:nvPr/>
        </p:nvSpPr>
        <p:spPr bwMode="auto">
          <a:xfrm>
            <a:off x="2213533" y="4861551"/>
            <a:ext cx="590550" cy="825500"/>
          </a:xfrm>
          <a:custGeom>
            <a:avLst/>
            <a:gdLst>
              <a:gd name="G0" fmla="+- 20972 0 0"/>
              <a:gd name="G1" fmla="+- 21600 0 0"/>
              <a:gd name="G2" fmla="+- 21600 0 0"/>
              <a:gd name="T0" fmla="*/ 0 w 20972"/>
              <a:gd name="T1" fmla="*/ 16428 h 21600"/>
              <a:gd name="T2" fmla="*/ 20939 w 20972"/>
              <a:gd name="T3" fmla="*/ 0 h 21600"/>
              <a:gd name="T4" fmla="*/ 20972 w 2097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972" h="21600" fill="none" extrusionOk="0">
                <a:moveTo>
                  <a:pt x="0" y="16428"/>
                </a:moveTo>
                <a:cubicBezTo>
                  <a:pt x="2376" y="6791"/>
                  <a:pt x="11014" y="15"/>
                  <a:pt x="20939" y="0"/>
                </a:cubicBezTo>
              </a:path>
              <a:path w="20972" h="21600" stroke="0" extrusionOk="0">
                <a:moveTo>
                  <a:pt x="0" y="16428"/>
                </a:moveTo>
                <a:cubicBezTo>
                  <a:pt x="2376" y="6791"/>
                  <a:pt x="11014" y="15"/>
                  <a:pt x="20939" y="0"/>
                </a:cubicBezTo>
                <a:lnTo>
                  <a:pt x="20972" y="21600"/>
                </a:lnTo>
                <a:close/>
              </a:path>
            </a:pathLst>
          </a:custGeom>
          <a:solidFill>
            <a:srgbClr val="154DFF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5" name="Arc 63">
            <a:extLst>
              <a:ext uri="{FF2B5EF4-FFF2-40B4-BE49-F238E27FC236}">
                <a16:creationId xmlns:a16="http://schemas.microsoft.com/office/drawing/2014/main" id="{7EA989D6-7B27-5846-A660-4C9257988F16}"/>
              </a:ext>
            </a:extLst>
          </p:cNvPr>
          <p:cNvSpPr>
            <a:spLocks/>
          </p:cNvSpPr>
          <p:nvPr/>
        </p:nvSpPr>
        <p:spPr bwMode="auto">
          <a:xfrm>
            <a:off x="2350058" y="4991726"/>
            <a:ext cx="460375" cy="817562"/>
          </a:xfrm>
          <a:custGeom>
            <a:avLst/>
            <a:gdLst>
              <a:gd name="G0" fmla="+- 21600 0 0"/>
              <a:gd name="G1" fmla="+- 21599 0 0"/>
              <a:gd name="G2" fmla="+- 21600 0 0"/>
              <a:gd name="T0" fmla="*/ 0 w 21600"/>
              <a:gd name="T1" fmla="*/ 21478 h 21599"/>
              <a:gd name="T2" fmla="*/ 21385 w 21600"/>
              <a:gd name="T3" fmla="*/ 0 h 21599"/>
              <a:gd name="T4" fmla="*/ 21600 w 21600"/>
              <a:gd name="T5" fmla="*/ 21599 h 215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599" fill="none" extrusionOk="0">
                <a:moveTo>
                  <a:pt x="0" y="21478"/>
                </a:moveTo>
                <a:cubicBezTo>
                  <a:pt x="66" y="9679"/>
                  <a:pt x="9587" y="117"/>
                  <a:pt x="21385" y="0"/>
                </a:cubicBezTo>
              </a:path>
              <a:path w="21600" h="21599" stroke="0" extrusionOk="0">
                <a:moveTo>
                  <a:pt x="0" y="21478"/>
                </a:moveTo>
                <a:cubicBezTo>
                  <a:pt x="66" y="9679"/>
                  <a:pt x="9587" y="117"/>
                  <a:pt x="21385" y="0"/>
                </a:cubicBezTo>
                <a:lnTo>
                  <a:pt x="21600" y="21599"/>
                </a:lnTo>
                <a:close/>
              </a:path>
            </a:pathLst>
          </a:custGeom>
          <a:solidFill>
            <a:srgbClr val="154DFF"/>
          </a:solidFill>
          <a:ln w="28575">
            <a:solidFill>
              <a:srgbClr val="FFC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116" name="Rectangle 6">
            <a:extLst>
              <a:ext uri="{FF2B5EF4-FFF2-40B4-BE49-F238E27FC236}">
                <a16:creationId xmlns:a16="http://schemas.microsoft.com/office/drawing/2014/main" id="{BE6707DD-8D2A-F4FB-CCDB-08D0589CC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97" y="4324330"/>
            <a:ext cx="830924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pPr algn="ctr" rtl="0" latinLnBrk="1"/>
            <a:r>
              <a:rPr lang="en-US" altLang="ko-KR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CoP </a:t>
            </a:r>
            <a:r>
              <a:rPr lang="ko-KR" altLang="en-US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활동</a:t>
            </a:r>
            <a:endParaRPr lang="en-US" sz="14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B028891D-6122-26A7-1955-FDF5D82F4AD7}"/>
              </a:ext>
            </a:extLst>
          </p:cNvPr>
          <p:cNvCxnSpPr/>
          <p:nvPr/>
        </p:nvCxnSpPr>
        <p:spPr bwMode="auto">
          <a:xfrm>
            <a:off x="1384784" y="5847042"/>
            <a:ext cx="0" cy="648072"/>
          </a:xfrm>
          <a:prstGeom prst="line">
            <a:avLst/>
          </a:prstGeom>
          <a:solidFill>
            <a:srgbClr val="00CC99"/>
          </a:solidFill>
          <a:ln w="28575" cap="flat" cmpd="sng" algn="ctr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9" name="Rectangle 6">
            <a:extLst>
              <a:ext uri="{FF2B5EF4-FFF2-40B4-BE49-F238E27FC236}">
                <a16:creationId xmlns:a16="http://schemas.microsoft.com/office/drawing/2014/main" id="{4FC4B1D4-C7C0-F030-42A8-70C56093C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40" y="3167331"/>
            <a:ext cx="1212439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pPr algn="ctr" rtl="0" latinLnBrk="1"/>
            <a:r>
              <a:rPr lang="ko-KR" altLang="en-US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자체 분석자료</a:t>
            </a:r>
            <a:endParaRPr lang="en-US" sz="14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0" name="Rectangle 6">
            <a:extLst>
              <a:ext uri="{FF2B5EF4-FFF2-40B4-BE49-F238E27FC236}">
                <a16:creationId xmlns:a16="http://schemas.microsoft.com/office/drawing/2014/main" id="{7F64298E-2DC3-88AF-EA18-693074F28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06" y="3907559"/>
            <a:ext cx="1407107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pPr algn="ctr" rtl="0" latinLnBrk="1"/>
            <a:r>
              <a:rPr lang="ko-KR" altLang="en-US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전문가 </a:t>
            </a:r>
            <a:r>
              <a:rPr lang="en-US" altLang="ko-KR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Network</a:t>
            </a:r>
            <a:endParaRPr lang="en-US" sz="14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1" name="Rectangle 6">
            <a:extLst>
              <a:ext uri="{FF2B5EF4-FFF2-40B4-BE49-F238E27FC236}">
                <a16:creationId xmlns:a16="http://schemas.microsoft.com/office/drawing/2014/main" id="{60E3892E-9B1F-E313-D1CA-8F7A9971A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54" y="4759759"/>
            <a:ext cx="1411211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pPr algn="ctr" rtl="0" latinLnBrk="1"/>
            <a:r>
              <a:rPr lang="ko-KR" altLang="en-US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자체 </a:t>
            </a:r>
            <a:r>
              <a:rPr lang="en-US" altLang="ko-KR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Consulting</a:t>
            </a:r>
            <a:endParaRPr lang="en-US" sz="14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2" name="Rectangle 6">
            <a:extLst>
              <a:ext uri="{FF2B5EF4-FFF2-40B4-BE49-F238E27FC236}">
                <a16:creationId xmlns:a16="http://schemas.microsoft.com/office/drawing/2014/main" id="{2935815B-651D-AB9D-ADF0-163266B49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13" y="3552996"/>
            <a:ext cx="1454492" cy="288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pPr algn="ctr" rtl="0" latinLnBrk="1"/>
            <a:r>
              <a:rPr lang="ko-KR" altLang="en-US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자체 세미나 자료</a:t>
            </a:r>
            <a:endParaRPr lang="en-US" sz="14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3" name="Rectangle 6">
            <a:extLst>
              <a:ext uri="{FF2B5EF4-FFF2-40B4-BE49-F238E27FC236}">
                <a16:creationId xmlns:a16="http://schemas.microsoft.com/office/drawing/2014/main" id="{C7BF3D8A-0BAB-7C8B-202A-5EDA9AC71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53" y="5068806"/>
            <a:ext cx="1520215" cy="503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36000" rIns="36000" bIns="36000" anchor="ctr" anchorCtr="0">
            <a:spAutoFit/>
          </a:bodyPr>
          <a:lstStyle/>
          <a:p>
            <a:pPr algn="ctr" rtl="0" latinLnBrk="1"/>
            <a:r>
              <a:rPr lang="ko-KR" altLang="en-US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기타 외부 </a:t>
            </a:r>
            <a:r>
              <a:rPr lang="en-US" altLang="ko-KR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Source</a:t>
            </a:r>
            <a:br>
              <a:rPr lang="en-US" altLang="ko-KR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lang="en-US" altLang="ko-KR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lang="ko-KR" altLang="en-US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일반사용자 포함</a:t>
            </a:r>
            <a:r>
              <a:rPr lang="en-US" altLang="ko-KR" sz="14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lang="en-US" sz="14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0FBA438-15CA-2105-CCC1-9AA07EC77D42}"/>
              </a:ext>
            </a:extLst>
          </p:cNvPr>
          <p:cNvSpPr txBox="1"/>
          <p:nvPr/>
        </p:nvSpPr>
        <p:spPr>
          <a:xfrm>
            <a:off x="5032309" y="4497358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MOT</a:t>
            </a:r>
            <a:r>
              <a:rPr lang="ko-KR" altLang="en-US" sz="1200" b="1" dirty="0"/>
              <a:t> 지식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정보</a:t>
            </a:r>
            <a:endParaRPr lang="en-US" altLang="ko-KR" sz="1200" b="1" dirty="0"/>
          </a:p>
          <a:p>
            <a:pPr algn="ctr"/>
            <a:r>
              <a:rPr lang="en-US" altLang="ko-KR" sz="1200" b="1" dirty="0"/>
              <a:t>DB</a:t>
            </a:r>
            <a:endParaRPr lang="ko-KR" altLang="en-US" sz="1200" b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2AA06B4-034D-F38B-B2D3-2E1C6C7A58C3}"/>
              </a:ext>
            </a:extLst>
          </p:cNvPr>
          <p:cNvSpPr txBox="1"/>
          <p:nvPr/>
        </p:nvSpPr>
        <p:spPr>
          <a:xfrm rot="16200000">
            <a:off x="2525484" y="4043266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검토 및 분류</a:t>
            </a:r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BC8BB10-F12D-017A-A7ED-B3448C7C6FD0}"/>
              </a:ext>
            </a:extLst>
          </p:cNvPr>
          <p:cNvCxnSpPr>
            <a:cxnSpLocks/>
            <a:stCxn id="125" idx="3"/>
            <a:endCxn id="3" idx="1"/>
          </p:cNvCxnSpPr>
          <p:nvPr/>
        </p:nvCxnSpPr>
        <p:spPr>
          <a:xfrm flipV="1">
            <a:off x="3166188" y="2850211"/>
            <a:ext cx="266390" cy="151029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0E25DE2-9EA7-6817-D76B-EEA1F77BAB35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197290" y="3254537"/>
            <a:ext cx="235288" cy="10437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A78F58EA-CB51-4004-BD6C-0C7EC0D33FF1}"/>
              </a:ext>
            </a:extLst>
          </p:cNvPr>
          <p:cNvCxnSpPr>
            <a:cxnSpLocks/>
            <a:stCxn id="125" idx="3"/>
            <a:endCxn id="7" idx="1"/>
          </p:cNvCxnSpPr>
          <p:nvPr/>
        </p:nvCxnSpPr>
        <p:spPr>
          <a:xfrm flipV="1">
            <a:off x="3166188" y="3671305"/>
            <a:ext cx="266390" cy="68920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B81B7F77-45A1-74D1-EB0D-0F41466C5B5C}"/>
              </a:ext>
            </a:extLst>
          </p:cNvPr>
          <p:cNvCxnSpPr>
            <a:cxnSpLocks/>
            <a:stCxn id="125" idx="3"/>
            <a:endCxn id="8" idx="1"/>
          </p:cNvCxnSpPr>
          <p:nvPr/>
        </p:nvCxnSpPr>
        <p:spPr>
          <a:xfrm flipV="1">
            <a:off x="3166188" y="4075631"/>
            <a:ext cx="266390" cy="28487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E2BC3B80-D397-335A-3E3B-5F3415A28238}"/>
              </a:ext>
            </a:extLst>
          </p:cNvPr>
          <p:cNvCxnSpPr>
            <a:cxnSpLocks/>
            <a:stCxn id="125" idx="3"/>
            <a:endCxn id="9" idx="1"/>
          </p:cNvCxnSpPr>
          <p:nvPr/>
        </p:nvCxnSpPr>
        <p:spPr>
          <a:xfrm>
            <a:off x="3166188" y="4360507"/>
            <a:ext cx="266390" cy="15055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0D25529A-AC83-7E49-43F5-28B078109AFE}"/>
              </a:ext>
            </a:extLst>
          </p:cNvPr>
          <p:cNvCxnSpPr>
            <a:cxnSpLocks/>
            <a:stCxn id="125" idx="3"/>
            <a:endCxn id="10" idx="1"/>
          </p:cNvCxnSpPr>
          <p:nvPr/>
        </p:nvCxnSpPr>
        <p:spPr>
          <a:xfrm>
            <a:off x="3166188" y="4360507"/>
            <a:ext cx="266390" cy="55487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9420BAB-2AD2-FB15-B073-3E1AEF2D3B0C}"/>
              </a:ext>
            </a:extLst>
          </p:cNvPr>
          <p:cNvCxnSpPr>
            <a:cxnSpLocks/>
            <a:stCxn id="125" idx="3"/>
            <a:endCxn id="11" idx="1"/>
          </p:cNvCxnSpPr>
          <p:nvPr/>
        </p:nvCxnSpPr>
        <p:spPr>
          <a:xfrm>
            <a:off x="3166188" y="4360507"/>
            <a:ext cx="266390" cy="971647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FB2266A6-8622-B681-89BB-A4F218BFCA0A}"/>
              </a:ext>
            </a:extLst>
          </p:cNvPr>
          <p:cNvCxnSpPr>
            <a:cxnSpLocks/>
            <a:stCxn id="125" idx="3"/>
            <a:endCxn id="12" idx="1"/>
          </p:cNvCxnSpPr>
          <p:nvPr/>
        </p:nvCxnSpPr>
        <p:spPr>
          <a:xfrm>
            <a:off x="3166188" y="4360507"/>
            <a:ext cx="266390" cy="13759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CFAC9857-9E40-BFA4-DE5A-85033CB8AF11}"/>
              </a:ext>
            </a:extLst>
          </p:cNvPr>
          <p:cNvCxnSpPr>
            <a:cxnSpLocks/>
            <a:stCxn id="125" idx="3"/>
            <a:endCxn id="15" idx="1"/>
          </p:cNvCxnSpPr>
          <p:nvPr/>
        </p:nvCxnSpPr>
        <p:spPr>
          <a:xfrm>
            <a:off x="3166188" y="4360507"/>
            <a:ext cx="266390" cy="182384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BDDF6395-BA91-4E5E-0C5F-6A6DA3CD09B5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3166188" y="4360507"/>
            <a:ext cx="261257" cy="221446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화살표: 오각형 158">
            <a:extLst>
              <a:ext uri="{FF2B5EF4-FFF2-40B4-BE49-F238E27FC236}">
                <a16:creationId xmlns:a16="http://schemas.microsoft.com/office/drawing/2014/main" id="{78335BB5-4D2E-8BD9-0D4B-6D87971C8754}"/>
              </a:ext>
            </a:extLst>
          </p:cNvPr>
          <p:cNvSpPr/>
          <p:nvPr/>
        </p:nvSpPr>
        <p:spPr>
          <a:xfrm rot="5400000">
            <a:off x="6497219" y="2771191"/>
            <a:ext cx="1150775" cy="1057470"/>
          </a:xfrm>
          <a:prstGeom prst="homePlate">
            <a:avLst>
              <a:gd name="adj" fmla="val 2040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지식정보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초기 </a:t>
            </a:r>
            <a:r>
              <a:rPr lang="en-US" altLang="ko-KR" sz="1200" b="1" dirty="0">
                <a:solidFill>
                  <a:schemeClr val="tx1"/>
                </a:solidFill>
              </a:rPr>
              <a:t>Priming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60" name="화살표: 갈매기형 수장 159">
            <a:extLst>
              <a:ext uri="{FF2B5EF4-FFF2-40B4-BE49-F238E27FC236}">
                <a16:creationId xmlns:a16="http://schemas.microsoft.com/office/drawing/2014/main" id="{D8F50C5B-C832-A92E-4011-1CA8377F153F}"/>
              </a:ext>
            </a:extLst>
          </p:cNvPr>
          <p:cNvSpPr/>
          <p:nvPr/>
        </p:nvSpPr>
        <p:spPr>
          <a:xfrm rot="5400000">
            <a:off x="6497219" y="3928186"/>
            <a:ext cx="1150775" cy="1057470"/>
          </a:xfrm>
          <a:prstGeom prst="chevron">
            <a:avLst>
              <a:gd name="adj" fmla="val 194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Source </a:t>
            </a:r>
            <a:r>
              <a:rPr lang="ko-KR" altLang="en-US" sz="1200" b="1" dirty="0">
                <a:solidFill>
                  <a:schemeClr val="tx1"/>
                </a:solidFill>
              </a:rPr>
              <a:t>다변화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및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재생산</a:t>
            </a:r>
          </a:p>
        </p:txBody>
      </p:sp>
      <p:sp>
        <p:nvSpPr>
          <p:cNvPr id="161" name="화살표: 갈매기형 수장 160">
            <a:extLst>
              <a:ext uri="{FF2B5EF4-FFF2-40B4-BE49-F238E27FC236}">
                <a16:creationId xmlns:a16="http://schemas.microsoft.com/office/drawing/2014/main" id="{00983D6A-C65C-9262-105B-BA725315203B}"/>
              </a:ext>
            </a:extLst>
          </p:cNvPr>
          <p:cNvSpPr/>
          <p:nvPr/>
        </p:nvSpPr>
        <p:spPr>
          <a:xfrm rot="5400000">
            <a:off x="6497219" y="5122505"/>
            <a:ext cx="1150775" cy="1057470"/>
          </a:xfrm>
          <a:prstGeom prst="chevron">
            <a:avLst>
              <a:gd name="adj" fmla="val 1942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Customize</a:t>
            </a: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지식</a:t>
            </a:r>
            <a:r>
              <a:rPr lang="en-US" altLang="ko-KR" sz="1200" b="1" dirty="0">
                <a:solidFill>
                  <a:schemeClr val="tx1"/>
                </a:solidFill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</a:rPr>
              <a:t>정보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FED121-7BDA-8450-A687-7E40CEFB1D56}"/>
              </a:ext>
            </a:extLst>
          </p:cNvPr>
          <p:cNvSpPr txBox="1"/>
          <p:nvPr/>
        </p:nvSpPr>
        <p:spPr>
          <a:xfrm>
            <a:off x="33548" y="877085"/>
            <a:ext cx="1067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기술경영 업무 종사자 및 관련</a:t>
            </a:r>
            <a:r>
              <a:rPr lang="en-US" altLang="ko-KR" sz="1400" b="1" dirty="0">
                <a:latin typeface="+mn-ea"/>
                <a:ea typeface="+mn-ea"/>
              </a:rPr>
              <a:t>/</a:t>
            </a:r>
            <a:r>
              <a:rPr lang="ko-KR" altLang="en-US" sz="1400" b="1" dirty="0">
                <a:latin typeface="+mn-ea"/>
                <a:ea typeface="+mn-ea"/>
              </a:rPr>
              <a:t>관심자의 지속적인 지식 </a:t>
            </a:r>
            <a:r>
              <a:rPr lang="en-US" altLang="ko-KR" sz="1400" b="1" dirty="0">
                <a:latin typeface="+mn-ea"/>
                <a:ea typeface="+mn-ea"/>
              </a:rPr>
              <a:t>Needs</a:t>
            </a:r>
            <a:r>
              <a:rPr lang="ko-KR" altLang="en-US" sz="1400" b="1" dirty="0">
                <a:latin typeface="+mn-ea"/>
                <a:ea typeface="+mn-ea"/>
              </a:rPr>
              <a:t>에 대한 독자적 해소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개인 역량의 강화를 지원하기 위한 지식</a:t>
            </a:r>
            <a:r>
              <a:rPr lang="en-US" altLang="ko-KR" sz="1400" b="1" dirty="0">
                <a:latin typeface="+mn-ea"/>
                <a:ea typeface="+mn-ea"/>
              </a:rPr>
              <a:t>/</a:t>
            </a:r>
            <a:r>
              <a:rPr lang="ko-KR" altLang="en-US" sz="1400" b="1" dirty="0">
                <a:latin typeface="+mn-ea"/>
                <a:ea typeface="+mn-ea"/>
              </a:rPr>
              <a:t>정보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en-US" altLang="ko-KR" sz="1400" b="1" dirty="0">
                <a:latin typeface="+mn-ea"/>
                <a:ea typeface="+mn-ea"/>
              </a:rPr>
              <a:t>DB</a:t>
            </a:r>
            <a:r>
              <a:rPr lang="ko-KR" altLang="en-US" sz="1400" b="1" dirty="0">
                <a:latin typeface="+mn-ea"/>
                <a:ea typeface="+mn-ea"/>
              </a:rPr>
              <a:t>를 구축하고 다양한 지식 </a:t>
            </a:r>
            <a:r>
              <a:rPr lang="en-US" altLang="ko-KR" sz="1400" b="1" dirty="0">
                <a:latin typeface="+mn-ea"/>
                <a:ea typeface="+mn-ea"/>
              </a:rPr>
              <a:t>Source</a:t>
            </a:r>
            <a:r>
              <a:rPr lang="ko-KR" altLang="en-US" sz="1400" b="1" dirty="0">
                <a:latin typeface="+mn-ea"/>
                <a:ea typeface="+mn-ea"/>
              </a:rPr>
              <a:t>의 활용과 더불어 일반 사용자들에 의한 자연적 강화와 전문가 중심의 품질관리 체계를 구축함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630B64-C4AD-A0A4-722A-6162CAD5E3AD}"/>
              </a:ext>
            </a:extLst>
          </p:cNvPr>
          <p:cNvSpPr txBox="1"/>
          <p:nvPr/>
        </p:nvSpPr>
        <p:spPr>
          <a:xfrm>
            <a:off x="7663546" y="2730759"/>
            <a:ext cx="2457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j-ea"/>
                <a:ea typeface="+mj-ea"/>
              </a:rPr>
              <a:t>운영 </a:t>
            </a:r>
            <a:r>
              <a:rPr lang="en-US" altLang="ko-KR" sz="1100" b="1" dirty="0">
                <a:latin typeface="+mj-ea"/>
                <a:ea typeface="+mj-ea"/>
              </a:rPr>
              <a:t>Gr. </a:t>
            </a:r>
            <a:r>
              <a:rPr lang="ko-KR" altLang="en-US" sz="1100" b="1" dirty="0">
                <a:latin typeface="+mj-ea"/>
                <a:ea typeface="+mj-ea"/>
              </a:rPr>
              <a:t>및 초기 전문가</a:t>
            </a:r>
            <a:r>
              <a:rPr lang="en-US" altLang="ko-KR" sz="1100" b="1" dirty="0">
                <a:latin typeface="+mj-ea"/>
                <a:ea typeface="+mj-ea"/>
              </a:rPr>
              <a:t> Gr. </a:t>
            </a:r>
            <a:r>
              <a:rPr lang="ko-KR" altLang="en-US" sz="1100" b="1" dirty="0">
                <a:latin typeface="+mj-ea"/>
                <a:ea typeface="+mj-ea"/>
              </a:rPr>
              <a:t>중심</a:t>
            </a:r>
            <a:br>
              <a:rPr lang="en-US" altLang="ko-KR" sz="1100" b="1" dirty="0">
                <a:latin typeface="+mj-ea"/>
                <a:ea typeface="+mj-ea"/>
              </a:rPr>
            </a:br>
            <a:r>
              <a:rPr lang="en-US" altLang="ko-KR" sz="1100" b="1" dirty="0">
                <a:latin typeface="+mj-ea"/>
                <a:ea typeface="+mj-ea"/>
              </a:rPr>
              <a:t>Priming </a:t>
            </a:r>
            <a:r>
              <a:rPr lang="ko-KR" altLang="en-US" sz="1100" b="1" dirty="0">
                <a:latin typeface="+mj-ea"/>
                <a:ea typeface="+mj-ea"/>
              </a:rPr>
              <a:t>활동</a:t>
            </a:r>
            <a:br>
              <a:rPr lang="en-US" altLang="ko-KR" sz="1100" b="1" dirty="0">
                <a:latin typeface="+mj-ea"/>
                <a:ea typeface="+mj-ea"/>
              </a:rPr>
            </a:br>
            <a:r>
              <a:rPr lang="en-US" altLang="ko-KR" sz="1100" b="1" dirty="0">
                <a:latin typeface="+mj-ea"/>
                <a:ea typeface="+mj-ea"/>
              </a:rPr>
              <a:t>- </a:t>
            </a:r>
            <a:r>
              <a:rPr lang="ko-KR" altLang="en-US" sz="1100" b="1" dirty="0">
                <a:latin typeface="+mj-ea"/>
                <a:ea typeface="+mj-ea"/>
              </a:rPr>
              <a:t>분류체계 구축</a:t>
            </a:r>
            <a:br>
              <a:rPr lang="en-US" altLang="ko-KR" sz="1100" b="1" dirty="0">
                <a:latin typeface="+mj-ea"/>
                <a:ea typeface="+mj-ea"/>
              </a:rPr>
            </a:br>
            <a:r>
              <a:rPr lang="en-US" altLang="ko-KR" sz="1100" b="1" dirty="0">
                <a:latin typeface="+mj-ea"/>
                <a:ea typeface="+mj-ea"/>
              </a:rPr>
              <a:t>- </a:t>
            </a:r>
            <a:r>
              <a:rPr lang="ko-KR" altLang="en-US" sz="1100" b="1" dirty="0">
                <a:latin typeface="+mj-ea"/>
                <a:ea typeface="+mj-ea"/>
              </a:rPr>
              <a:t>보유 지식 자료 </a:t>
            </a:r>
            <a:r>
              <a:rPr lang="en-US" altLang="ko-KR" sz="1100" b="1" dirty="0">
                <a:latin typeface="+mj-ea"/>
                <a:ea typeface="+mj-ea"/>
              </a:rPr>
              <a:t>Input</a:t>
            </a:r>
            <a:r>
              <a:rPr lang="ko-KR" altLang="en-US" sz="1100" b="1" dirty="0">
                <a:latin typeface="+mj-ea"/>
                <a:ea typeface="+mj-ea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4DEA0E-6036-A365-AB3C-88CA03CAE9BF}"/>
              </a:ext>
            </a:extLst>
          </p:cNvPr>
          <p:cNvSpPr txBox="1"/>
          <p:nvPr/>
        </p:nvSpPr>
        <p:spPr>
          <a:xfrm>
            <a:off x="7663546" y="3931298"/>
            <a:ext cx="27382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+mj-ea"/>
                <a:ea typeface="+mj-ea"/>
              </a:rPr>
              <a:t>CoP </a:t>
            </a:r>
            <a:r>
              <a:rPr lang="ko-KR" altLang="en-US" sz="1100" b="1" dirty="0">
                <a:latin typeface="+mj-ea"/>
                <a:ea typeface="+mj-ea"/>
              </a:rPr>
              <a:t>활성화 및 </a:t>
            </a:r>
            <a:r>
              <a:rPr lang="ko-KR" altLang="en-US" sz="1100" b="1" dirty="0" err="1">
                <a:latin typeface="+mj-ea"/>
                <a:ea typeface="+mj-ea"/>
              </a:rPr>
              <a:t>미참여</a:t>
            </a:r>
            <a:r>
              <a:rPr lang="ko-KR" altLang="en-US" sz="1100" b="1" dirty="0">
                <a:latin typeface="+mj-ea"/>
                <a:ea typeface="+mj-ea"/>
              </a:rPr>
              <a:t> 전문가의 지식</a:t>
            </a:r>
            <a:br>
              <a:rPr lang="en-US" altLang="ko-KR" sz="1100" b="1" dirty="0">
                <a:latin typeface="+mj-ea"/>
                <a:ea typeface="+mj-ea"/>
              </a:rPr>
            </a:br>
            <a:r>
              <a:rPr lang="ko-KR" altLang="en-US" sz="1100" b="1" dirty="0">
                <a:latin typeface="+mj-ea"/>
                <a:ea typeface="+mj-ea"/>
              </a:rPr>
              <a:t>자료를 축적</a:t>
            </a:r>
            <a:r>
              <a:rPr lang="en-US" altLang="ko-KR" sz="1100" b="1" dirty="0">
                <a:latin typeface="+mj-ea"/>
                <a:ea typeface="+mj-ea"/>
              </a:rPr>
              <a:t>.</a:t>
            </a:r>
            <a:r>
              <a:rPr lang="ko-KR" altLang="en-US" sz="1100" b="1" dirty="0">
                <a:latin typeface="+mj-ea"/>
                <a:ea typeface="+mj-ea"/>
              </a:rPr>
              <a:t>활용</a:t>
            </a:r>
            <a:br>
              <a:rPr lang="en-US" altLang="ko-KR" sz="1100" b="1" dirty="0">
                <a:latin typeface="+mj-ea"/>
                <a:ea typeface="+mj-ea"/>
              </a:rPr>
            </a:br>
            <a:r>
              <a:rPr lang="en-US" altLang="ko-KR" sz="1100" b="1" dirty="0">
                <a:latin typeface="+mj-ea"/>
                <a:ea typeface="+mj-ea"/>
              </a:rPr>
              <a:t>- </a:t>
            </a:r>
            <a:r>
              <a:rPr lang="ko-KR" altLang="en-US" sz="1100" b="1" dirty="0">
                <a:latin typeface="+mj-ea"/>
                <a:ea typeface="+mj-ea"/>
              </a:rPr>
              <a:t>영역별 전문가 활동 결과</a:t>
            </a:r>
            <a:br>
              <a:rPr lang="en-US" altLang="ko-KR" sz="1100" b="1" dirty="0">
                <a:latin typeface="+mj-ea"/>
                <a:ea typeface="+mj-ea"/>
              </a:rPr>
            </a:br>
            <a:r>
              <a:rPr lang="en-US" altLang="ko-KR" sz="1100" b="1" dirty="0">
                <a:latin typeface="+mj-ea"/>
                <a:ea typeface="+mj-ea"/>
              </a:rPr>
              <a:t>- </a:t>
            </a:r>
            <a:r>
              <a:rPr lang="ko-KR" altLang="en-US" sz="1100" b="1" dirty="0">
                <a:latin typeface="+mj-ea"/>
                <a:ea typeface="+mj-ea"/>
              </a:rPr>
              <a:t>전문가 보유 지식 자료 지속적 확보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3D69D8-C6FB-47A1-9C23-9EDC949FBAF2}"/>
              </a:ext>
            </a:extLst>
          </p:cNvPr>
          <p:cNvSpPr txBox="1"/>
          <p:nvPr/>
        </p:nvSpPr>
        <p:spPr>
          <a:xfrm>
            <a:off x="7663546" y="5150498"/>
            <a:ext cx="27013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+mj-ea"/>
                <a:ea typeface="+mj-ea"/>
              </a:rPr>
              <a:t>외부 전문가 및 전문 </a:t>
            </a:r>
            <a:r>
              <a:rPr lang="en-US" altLang="ko-KR" sz="1100" b="1" dirty="0">
                <a:latin typeface="+mj-ea"/>
                <a:ea typeface="+mj-ea"/>
              </a:rPr>
              <a:t>Source </a:t>
            </a:r>
            <a:r>
              <a:rPr lang="ko-KR" altLang="en-US" sz="1100" b="1" dirty="0">
                <a:latin typeface="+mj-ea"/>
                <a:ea typeface="+mj-ea"/>
              </a:rPr>
              <a:t>확충</a:t>
            </a:r>
            <a:br>
              <a:rPr lang="en-US" altLang="ko-KR" sz="1100" b="1" dirty="0">
                <a:latin typeface="+mj-ea"/>
                <a:ea typeface="+mj-ea"/>
              </a:rPr>
            </a:br>
            <a:r>
              <a:rPr lang="en-US" altLang="ko-KR" sz="1100" b="1" dirty="0">
                <a:latin typeface="+mj-ea"/>
                <a:ea typeface="+mj-ea"/>
              </a:rPr>
              <a:t>- Trend </a:t>
            </a:r>
            <a:r>
              <a:rPr lang="ko-KR" altLang="en-US" sz="1100" b="1" dirty="0">
                <a:latin typeface="+mj-ea"/>
                <a:ea typeface="+mj-ea"/>
              </a:rPr>
              <a:t>대응 세부 활용분야별 분석</a:t>
            </a:r>
            <a:br>
              <a:rPr lang="en-US" altLang="ko-KR" sz="1100" b="1" dirty="0">
                <a:latin typeface="+mj-ea"/>
                <a:ea typeface="+mj-ea"/>
              </a:rPr>
            </a:br>
            <a:r>
              <a:rPr lang="en-US" altLang="ko-KR" sz="1100" b="1" dirty="0">
                <a:latin typeface="+mj-ea"/>
                <a:ea typeface="+mj-ea"/>
              </a:rPr>
              <a:t>  </a:t>
            </a:r>
            <a:r>
              <a:rPr lang="ko-KR" altLang="en-US" sz="1100" b="1" dirty="0">
                <a:latin typeface="+mj-ea"/>
                <a:ea typeface="+mj-ea"/>
              </a:rPr>
              <a:t>및 자료화</a:t>
            </a:r>
            <a:br>
              <a:rPr lang="en-US" altLang="ko-KR" sz="1100" b="1" dirty="0">
                <a:latin typeface="+mj-ea"/>
                <a:ea typeface="+mj-ea"/>
              </a:rPr>
            </a:br>
            <a:r>
              <a:rPr lang="en-US" altLang="ko-KR" sz="1100" b="1" dirty="0">
                <a:latin typeface="+mj-ea"/>
                <a:ea typeface="+mj-ea"/>
              </a:rPr>
              <a:t>- </a:t>
            </a:r>
            <a:r>
              <a:rPr lang="ko-KR" altLang="en-US" sz="1100" b="1" dirty="0">
                <a:latin typeface="+mj-ea"/>
                <a:ea typeface="+mj-ea"/>
              </a:rPr>
              <a:t>관련 기업</a:t>
            </a:r>
            <a:r>
              <a:rPr lang="en-US" altLang="ko-KR" sz="1100" b="1" dirty="0">
                <a:latin typeface="+mj-ea"/>
                <a:ea typeface="+mj-ea"/>
              </a:rPr>
              <a:t>/</a:t>
            </a:r>
            <a:r>
              <a:rPr lang="ko-KR" altLang="en-US" sz="1100" b="1" dirty="0">
                <a:latin typeface="+mj-ea"/>
                <a:ea typeface="+mj-ea"/>
              </a:rPr>
              <a:t>기관의 맞춤형 지식</a:t>
            </a:r>
            <a:r>
              <a:rPr lang="en-US" altLang="ko-KR" sz="1100" b="1" dirty="0">
                <a:latin typeface="+mj-ea"/>
                <a:ea typeface="+mj-ea"/>
              </a:rPr>
              <a:t> </a:t>
            </a:r>
            <a:r>
              <a:rPr lang="ko-KR" altLang="en-US" sz="1100" b="1" dirty="0">
                <a:latin typeface="+mj-ea"/>
                <a:ea typeface="+mj-ea"/>
              </a:rPr>
              <a:t>제공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55161D5-684A-C1A1-701D-4BC277B59670}"/>
              </a:ext>
            </a:extLst>
          </p:cNvPr>
          <p:cNvSpPr/>
          <p:nvPr/>
        </p:nvSpPr>
        <p:spPr>
          <a:xfrm>
            <a:off x="5050971" y="2873829"/>
            <a:ext cx="1188098" cy="422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일반 이용자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BD88497-23FF-6AC0-9F00-5A586A4B9613}"/>
              </a:ext>
            </a:extLst>
          </p:cNvPr>
          <p:cNvCxnSpPr/>
          <p:nvPr/>
        </p:nvCxnSpPr>
        <p:spPr>
          <a:xfrm>
            <a:off x="5287347" y="3296816"/>
            <a:ext cx="0" cy="659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5D0B88-EE52-EAB7-47CE-2A10AB863242}"/>
              </a:ext>
            </a:extLst>
          </p:cNvPr>
          <p:cNvCxnSpPr/>
          <p:nvPr/>
        </p:nvCxnSpPr>
        <p:spPr>
          <a:xfrm>
            <a:off x="5492620" y="3296816"/>
            <a:ext cx="0" cy="659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2FCE4F0-C7FB-653F-467F-7DC23998F84B}"/>
              </a:ext>
            </a:extLst>
          </p:cNvPr>
          <p:cNvCxnSpPr/>
          <p:nvPr/>
        </p:nvCxnSpPr>
        <p:spPr>
          <a:xfrm>
            <a:off x="5710334" y="3296816"/>
            <a:ext cx="0" cy="659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B2DE99B-3243-DFF7-0D0B-84CBE3461461}"/>
              </a:ext>
            </a:extLst>
          </p:cNvPr>
          <p:cNvCxnSpPr/>
          <p:nvPr/>
        </p:nvCxnSpPr>
        <p:spPr>
          <a:xfrm>
            <a:off x="5903166" y="3296816"/>
            <a:ext cx="0" cy="6593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E6EBA8-BADD-9A87-B92C-DDC6AB103AD1}"/>
              </a:ext>
            </a:extLst>
          </p:cNvPr>
          <p:cNvSpPr/>
          <p:nvPr/>
        </p:nvSpPr>
        <p:spPr>
          <a:xfrm>
            <a:off x="5131837" y="3526971"/>
            <a:ext cx="989045" cy="2301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>
                <a:solidFill>
                  <a:schemeClr val="tx1"/>
                </a:solidFill>
              </a:rPr>
              <a:t>검토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검증</a:t>
            </a:r>
          </a:p>
        </p:txBody>
      </p:sp>
    </p:spTree>
    <p:extLst>
      <p:ext uri="{BB962C8B-B14F-4D97-AF65-F5344CB8AC3E}">
        <p14:creationId xmlns:p14="http://schemas.microsoft.com/office/powerpoint/2010/main" val="41508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33ACEF-B3F1-905E-BC7E-128D4E09E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4160" y="1915310"/>
            <a:ext cx="4093497" cy="3867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6ADA48-DD59-4B5D-5912-3297F88F1C73}"/>
              </a:ext>
            </a:extLst>
          </p:cNvPr>
          <p:cNvSpPr/>
          <p:nvPr/>
        </p:nvSpPr>
        <p:spPr>
          <a:xfrm>
            <a:off x="5426042" y="1915310"/>
            <a:ext cx="4898552" cy="45097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134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원형 42">
            <a:extLst>
              <a:ext uri="{FF2B5EF4-FFF2-40B4-BE49-F238E27FC236}">
                <a16:creationId xmlns:a16="http://schemas.microsoft.com/office/drawing/2014/main" id="{0A9531FA-157C-BB05-826D-9358AF09AFCA}"/>
              </a:ext>
            </a:extLst>
          </p:cNvPr>
          <p:cNvSpPr/>
          <p:nvPr/>
        </p:nvSpPr>
        <p:spPr>
          <a:xfrm rot="5400000">
            <a:off x="8093691" y="-331555"/>
            <a:ext cx="4452595" cy="4530348"/>
          </a:xfrm>
          <a:prstGeom prst="pie">
            <a:avLst>
              <a:gd name="adj1" fmla="val 0"/>
              <a:gd name="adj2" fmla="val 5399996"/>
            </a:avLst>
          </a:prstGeom>
          <a:solidFill>
            <a:srgbClr val="FFE0D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296" b="1" kern="1200" dirty="0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CF7611-85B8-5A90-3448-303990BF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610" y="138687"/>
            <a:ext cx="3505704" cy="590931"/>
          </a:xfrm>
        </p:spPr>
        <p:txBody>
          <a:bodyPr/>
          <a:lstStyle/>
          <a:p>
            <a:r>
              <a:rPr lang="en-US" altLang="ko-KR" b="1" dirty="0"/>
              <a:t>3. MOT</a:t>
            </a:r>
            <a:r>
              <a:rPr lang="ko-KR" altLang="en-US" b="1" dirty="0"/>
              <a:t> </a:t>
            </a:r>
            <a:r>
              <a:rPr lang="en-US" altLang="ko-KR" dirty="0"/>
              <a:t>L</a:t>
            </a:r>
            <a:r>
              <a:rPr lang="en-US" altLang="ko-KR" b="1" dirty="0"/>
              <a:t>ifetime</a:t>
            </a:r>
            <a:r>
              <a:rPr lang="ko-KR" altLang="en-US" b="1" dirty="0"/>
              <a:t> </a:t>
            </a:r>
            <a:r>
              <a:rPr lang="ko-KR" altLang="en-US" dirty="0"/>
              <a:t>역량강화 체계</a:t>
            </a:r>
            <a:br>
              <a:rPr lang="en-US" altLang="ko-KR" dirty="0"/>
            </a:br>
            <a:r>
              <a:rPr lang="en-US" altLang="ko-KR" dirty="0"/>
              <a:t>/ </a:t>
            </a:r>
            <a:r>
              <a:rPr lang="ko-KR" altLang="en-US" dirty="0"/>
              <a:t>④ </a:t>
            </a:r>
            <a:r>
              <a:rPr lang="en-US" altLang="ko-KR" dirty="0"/>
              <a:t>MOT </a:t>
            </a:r>
            <a:r>
              <a:rPr lang="ko-KR" altLang="en-US" dirty="0"/>
              <a:t>상시교육체계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3119D9-060A-86AB-769A-57C756EC8DD6}"/>
              </a:ext>
            </a:extLst>
          </p:cNvPr>
          <p:cNvSpPr txBox="1"/>
          <p:nvPr/>
        </p:nvSpPr>
        <p:spPr>
          <a:xfrm>
            <a:off x="0" y="197223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/>
              <a:t>기술경영</a:t>
            </a:r>
            <a:r>
              <a:rPr lang="en-US" altLang="ko-KR" sz="2000" b="1" dirty="0"/>
              <a:t>(MOT) </a:t>
            </a:r>
            <a:r>
              <a:rPr lang="ko-KR" altLang="en-US" sz="2000" b="1" dirty="0"/>
              <a:t>역량 강화 체계 구축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90D021-B20D-91C0-37D4-ACA4805996C1}"/>
              </a:ext>
            </a:extLst>
          </p:cNvPr>
          <p:cNvSpPr/>
          <p:nvPr/>
        </p:nvSpPr>
        <p:spPr>
          <a:xfrm>
            <a:off x="683000" y="2148574"/>
            <a:ext cx="1321831" cy="466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6" b="1" kern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대기업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EFD76E-37B1-A32D-F606-59D18903AE68}"/>
              </a:ext>
            </a:extLst>
          </p:cNvPr>
          <p:cNvSpPr/>
          <p:nvPr/>
        </p:nvSpPr>
        <p:spPr>
          <a:xfrm>
            <a:off x="683000" y="5880804"/>
            <a:ext cx="1321831" cy="466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6" b="1" kern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창업기업</a:t>
            </a:r>
            <a:endParaRPr kumimoji="1" lang="en-US" altLang="ko-KR" sz="1296" b="1" kern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위쪽/아래쪽 화살표 7">
            <a:extLst>
              <a:ext uri="{FF2B5EF4-FFF2-40B4-BE49-F238E27FC236}">
                <a16:creationId xmlns:a16="http://schemas.microsoft.com/office/drawing/2014/main" id="{14369AE4-C53B-28F5-3177-35A202CA31EB}"/>
              </a:ext>
            </a:extLst>
          </p:cNvPr>
          <p:cNvSpPr/>
          <p:nvPr/>
        </p:nvSpPr>
        <p:spPr>
          <a:xfrm>
            <a:off x="1305038" y="2641432"/>
            <a:ext cx="110619" cy="3218802"/>
          </a:xfrm>
          <a:prstGeom prst="upDownArrow">
            <a:avLst/>
          </a:prstGeom>
          <a:solidFill>
            <a:srgbClr val="C00000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296" b="1" kern="1200" dirty="0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DB59C3E-5E4D-58F4-A69D-22F5F24260D5}"/>
              </a:ext>
            </a:extLst>
          </p:cNvPr>
          <p:cNvSpPr/>
          <p:nvPr/>
        </p:nvSpPr>
        <p:spPr>
          <a:xfrm>
            <a:off x="683000" y="4636728"/>
            <a:ext cx="1321831" cy="466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6" b="1" kern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중소기업</a:t>
            </a:r>
            <a:endParaRPr kumimoji="1" lang="en-US" altLang="ko-KR" sz="1296" b="1" kern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A2F7D1AA-84AC-9A59-2276-6F7DF85FB040}"/>
              </a:ext>
            </a:extLst>
          </p:cNvPr>
          <p:cNvSpPr/>
          <p:nvPr/>
        </p:nvSpPr>
        <p:spPr>
          <a:xfrm>
            <a:off x="2031159" y="2148574"/>
            <a:ext cx="2695090" cy="8553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just" defTabSz="987369" rtl="0" fontAlgn="base" latinLnBrk="1">
              <a:spcBef>
                <a:spcPts val="432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34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발굴에서 사업화 등</a:t>
            </a:r>
            <a:b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전주기 체계 </a:t>
            </a:r>
            <a:b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kumimoji="1" lang="ko-KR" altLang="en-US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체계의 구축</a:t>
            </a: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kumimoji="1" lang="ko-KR" altLang="en-US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혁신과 효율화</a:t>
            </a:r>
            <a:endParaRPr kumimoji="1" lang="en-US" altLang="ko-KR" sz="1134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defTabSz="987369" rtl="0" fontAlgn="base" latinLnBrk="1">
              <a:spcBef>
                <a:spcPts val="432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전략과 실행에 대한 종합 활동지원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6F935A6-7916-9D24-70FA-388505F558F0}"/>
              </a:ext>
            </a:extLst>
          </p:cNvPr>
          <p:cNvSpPr/>
          <p:nvPr/>
        </p:nvSpPr>
        <p:spPr>
          <a:xfrm>
            <a:off x="2031159" y="5492030"/>
            <a:ext cx="2695090" cy="85530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just" defTabSz="987369" rtl="0" fontAlgn="base" latinLnBrk="1">
              <a:spcBef>
                <a:spcPts val="432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 활동 추진에 따른 구체적</a:t>
            </a:r>
            <a:b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kumimoji="1" lang="ko-KR" altLang="en-US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지식과 문제 해결</a:t>
            </a:r>
            <a:b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Process, </a:t>
            </a:r>
            <a:r>
              <a:rPr kumimoji="1" lang="ko-KR" altLang="en-US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</a:t>
            </a: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단계별 전문지식</a:t>
            </a:r>
            <a:endParaRPr kumimoji="1" lang="en-US" altLang="ko-KR" sz="1134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defTabSz="987369" rtl="0" fontAlgn="base" latinLnBrk="1">
              <a:spcBef>
                <a:spcPts val="432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en-US" altLang="ko-KR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134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일상 업무 활동에 대한 지원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79A080A-F033-0CAC-24F0-398D639DA52D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3378704" y="3003877"/>
            <a:ext cx="0" cy="2488153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8BCD2C-DD83-6622-814F-55C6AC2AB654}"/>
              </a:ext>
            </a:extLst>
          </p:cNvPr>
          <p:cNvSpPr txBox="1"/>
          <p:nvPr/>
        </p:nvSpPr>
        <p:spPr>
          <a:xfrm>
            <a:off x="2108915" y="3237141"/>
            <a:ext cx="2329484" cy="45794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교육과 실무 적용 및 체질화를</a:t>
            </a:r>
            <a:br>
              <a:rPr kumimoji="1" lang="en-US" altLang="ko-KR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1" lang="ko-KR" altLang="en-US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병행한 종합적 지원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21FD7-48B7-BCA9-794D-795666382887}"/>
              </a:ext>
            </a:extLst>
          </p:cNvPr>
          <p:cNvSpPr txBox="1"/>
          <p:nvPr/>
        </p:nvSpPr>
        <p:spPr>
          <a:xfrm>
            <a:off x="2108915" y="4636728"/>
            <a:ext cx="2481770" cy="45794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kumimoji="1" lang="ko-KR" altLang="en-US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현장의 업무 내용에 대한 직접적</a:t>
            </a:r>
            <a:br>
              <a:rPr kumimoji="1" lang="en-US" altLang="ko-KR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</a:br>
            <a:r>
              <a:rPr kumimoji="1" lang="en-US" altLang="ko-KR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kumimoji="1" lang="ko-KR" altLang="en-US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지식 전달과 문제의 해결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C82C36-B8C8-1410-1096-3550708FCEFE}"/>
              </a:ext>
            </a:extLst>
          </p:cNvPr>
          <p:cNvSpPr/>
          <p:nvPr/>
        </p:nvSpPr>
        <p:spPr>
          <a:xfrm>
            <a:off x="683000" y="3392651"/>
            <a:ext cx="1321831" cy="4665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96" b="1" kern="120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중견기업</a:t>
            </a:r>
            <a:endParaRPr kumimoji="1" lang="en-US" altLang="ko-KR" sz="1296" b="1" kern="120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53AFE0F-1A24-B2A5-1A3D-BC02AAED4F42}"/>
              </a:ext>
            </a:extLst>
          </p:cNvPr>
          <p:cNvCxnSpPr/>
          <p:nvPr/>
        </p:nvCxnSpPr>
        <p:spPr>
          <a:xfrm flipV="1">
            <a:off x="5581551" y="6572514"/>
            <a:ext cx="4121004" cy="3661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B95809-1637-AE42-8D15-B96D70F5C2E0}"/>
              </a:ext>
            </a:extLst>
          </p:cNvPr>
          <p:cNvSpPr txBox="1"/>
          <p:nvPr/>
        </p:nvSpPr>
        <p:spPr>
          <a:xfrm>
            <a:off x="7058893" y="6609128"/>
            <a:ext cx="2032929" cy="27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포괄적 체계</a:t>
            </a:r>
            <a:r>
              <a:rPr kumimoji="1" lang="en-US" altLang="ko-KR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/</a:t>
            </a:r>
            <a:r>
              <a:rPr kumimoji="1" lang="ko-KR" altLang="en-US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방법론 요구도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BF9FE12-09AB-2AD8-9B9A-CA14A944DD88}"/>
              </a:ext>
            </a:extLst>
          </p:cNvPr>
          <p:cNvCxnSpPr/>
          <p:nvPr/>
        </p:nvCxnSpPr>
        <p:spPr>
          <a:xfrm flipV="1">
            <a:off x="5291352" y="2226329"/>
            <a:ext cx="0" cy="3965494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968085-95F1-621A-582B-F3461FDE9E2A}"/>
              </a:ext>
            </a:extLst>
          </p:cNvPr>
          <p:cNvSpPr txBox="1"/>
          <p:nvPr/>
        </p:nvSpPr>
        <p:spPr>
          <a:xfrm rot="16200000">
            <a:off x="4395257" y="3678152"/>
            <a:ext cx="1452642" cy="27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기업규모별 </a:t>
            </a:r>
            <a:r>
              <a:rPr kumimoji="1" lang="en-US" altLang="ko-KR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Needs</a:t>
            </a:r>
            <a:endParaRPr kumimoji="1" lang="ko-KR" altLang="en-US" sz="1188" b="1" kern="1200" dirty="0">
              <a:solidFill>
                <a:srgbClr val="2D2DB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C7769421-B251-9A17-8BC3-CA2947F753C2}"/>
              </a:ext>
            </a:extLst>
          </p:cNvPr>
          <p:cNvSpPr/>
          <p:nvPr/>
        </p:nvSpPr>
        <p:spPr>
          <a:xfrm>
            <a:off x="8925006" y="2692857"/>
            <a:ext cx="840723" cy="796316"/>
          </a:xfrm>
          <a:prstGeom prst="ellipse">
            <a:avLst/>
          </a:prstGeom>
          <a:solidFill>
            <a:srgbClr val="F3E2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신사업발굴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추진 전략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0B6E124-C6C3-98D1-587B-34C805949AF9}"/>
              </a:ext>
            </a:extLst>
          </p:cNvPr>
          <p:cNvSpPr/>
          <p:nvPr/>
        </p:nvSpPr>
        <p:spPr>
          <a:xfrm>
            <a:off x="7525421" y="2070819"/>
            <a:ext cx="840723" cy="796316"/>
          </a:xfrm>
          <a:prstGeom prst="ellipse">
            <a:avLst/>
          </a:prstGeom>
          <a:solidFill>
            <a:srgbClr val="F3E2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endParaRPr kumimoji="1" lang="ko-KR" altLang="en-US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7957CCF9-4D98-7F0C-7757-0CD9603E32DC}"/>
              </a:ext>
            </a:extLst>
          </p:cNvPr>
          <p:cNvSpPr/>
          <p:nvPr/>
        </p:nvSpPr>
        <p:spPr>
          <a:xfrm>
            <a:off x="6670119" y="2872058"/>
            <a:ext cx="840723" cy="796316"/>
          </a:xfrm>
          <a:prstGeom prst="ellipse">
            <a:avLst/>
          </a:prstGeom>
          <a:solidFill>
            <a:srgbClr val="CC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8822BCC-A2BA-2EE0-652C-C59F3C0D06F8}"/>
              </a:ext>
            </a:extLst>
          </p:cNvPr>
          <p:cNvSpPr/>
          <p:nvPr/>
        </p:nvSpPr>
        <p:spPr>
          <a:xfrm>
            <a:off x="8069705" y="3936934"/>
            <a:ext cx="840723" cy="796316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신제품과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계획서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E9BF1F5-7135-6ABC-25C0-7CDAA4555ADD}"/>
              </a:ext>
            </a:extLst>
          </p:cNvPr>
          <p:cNvSpPr/>
          <p:nvPr/>
        </p:nvSpPr>
        <p:spPr>
          <a:xfrm>
            <a:off x="8879684" y="3378806"/>
            <a:ext cx="840723" cy="796316"/>
          </a:xfrm>
          <a:prstGeom prst="ellipse">
            <a:avLst/>
          </a:prstGeom>
          <a:solidFill>
            <a:srgbClr val="FFFF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P/TRM</a:t>
            </a:r>
            <a:endParaRPr kumimoji="1" lang="ko-KR" altLang="en-US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796C4FF-FE79-AA12-8395-CB8CDB39D651}"/>
              </a:ext>
            </a:extLst>
          </p:cNvPr>
          <p:cNvSpPr/>
          <p:nvPr/>
        </p:nvSpPr>
        <p:spPr>
          <a:xfrm>
            <a:off x="9158272" y="2148575"/>
            <a:ext cx="840723" cy="796316"/>
          </a:xfrm>
          <a:prstGeom prst="ellipse">
            <a:avLst/>
          </a:prstGeom>
          <a:solidFill>
            <a:srgbClr val="F3E2B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비전 및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중장기 전략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26172F26-570B-CAFA-42CB-FC63B5D4200E}"/>
              </a:ext>
            </a:extLst>
          </p:cNvPr>
          <p:cNvSpPr/>
          <p:nvPr/>
        </p:nvSpPr>
        <p:spPr>
          <a:xfrm>
            <a:off x="6359099" y="4092445"/>
            <a:ext cx="840723" cy="7963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</a:t>
            </a: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Generation</a:t>
            </a:r>
            <a:endParaRPr kumimoji="1" lang="ko-KR" altLang="en-US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77F0089-D25D-8B40-C7A5-7C1A07E4C502}"/>
              </a:ext>
            </a:extLst>
          </p:cNvPr>
          <p:cNvSpPr/>
          <p:nvPr/>
        </p:nvSpPr>
        <p:spPr>
          <a:xfrm>
            <a:off x="7680931" y="3237142"/>
            <a:ext cx="840723" cy="79631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시스템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23560979-A26A-EF36-6A75-F9A8B513E084}"/>
              </a:ext>
            </a:extLst>
          </p:cNvPr>
          <p:cNvSpPr/>
          <p:nvPr/>
        </p:nvSpPr>
        <p:spPr>
          <a:xfrm>
            <a:off x="7476329" y="2654881"/>
            <a:ext cx="840723" cy="796316"/>
          </a:xfrm>
          <a:prstGeom prst="ellipse">
            <a:avLst/>
          </a:prstGeom>
          <a:solidFill>
            <a:schemeClr val="accent3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조직혁신과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관리체계개선</a:t>
            </a: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BD861965-89FA-B802-575E-4D4EC94EA172}"/>
              </a:ext>
            </a:extLst>
          </p:cNvPr>
          <p:cNvSpPr/>
          <p:nvPr/>
        </p:nvSpPr>
        <p:spPr>
          <a:xfrm>
            <a:off x="7369912" y="4558972"/>
            <a:ext cx="840723" cy="796316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시장개척과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마케팅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345A6FF-4DB4-D41E-B2D5-3EED4E02C174}"/>
              </a:ext>
            </a:extLst>
          </p:cNvPr>
          <p:cNvSpPr/>
          <p:nvPr/>
        </p:nvSpPr>
        <p:spPr>
          <a:xfrm>
            <a:off x="6048080" y="4947747"/>
            <a:ext cx="840723" cy="796316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제조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48AE048-37C0-03CF-D9F0-F64A4DA41F01}"/>
              </a:ext>
            </a:extLst>
          </p:cNvPr>
          <p:cNvSpPr/>
          <p:nvPr/>
        </p:nvSpPr>
        <p:spPr>
          <a:xfrm>
            <a:off x="8225213" y="2459593"/>
            <a:ext cx="840723" cy="796316"/>
          </a:xfrm>
          <a:prstGeom prst="ellipse">
            <a:avLst/>
          </a:prstGeom>
          <a:solidFill>
            <a:srgbClr val="E2C5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/R&amp;D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324D3976-B34A-C119-0E3B-A57435F68BBC}"/>
              </a:ext>
            </a:extLst>
          </p:cNvPr>
          <p:cNvSpPr/>
          <p:nvPr/>
        </p:nvSpPr>
        <p:spPr>
          <a:xfrm>
            <a:off x="6685392" y="4649695"/>
            <a:ext cx="840723" cy="796316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상품개발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4017B50-6FF3-CDF8-2C61-8CD2A507756B}"/>
              </a:ext>
            </a:extLst>
          </p:cNvPr>
          <p:cNvSpPr/>
          <p:nvPr/>
        </p:nvSpPr>
        <p:spPr>
          <a:xfrm>
            <a:off x="6903383" y="3548161"/>
            <a:ext cx="840723" cy="796316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80" b="1" kern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endParaRPr kumimoji="1" lang="en-US" altLang="ko-KR" sz="1080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선정과 평가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492028-3C1E-A8C2-44B0-058D1BE604EE}"/>
              </a:ext>
            </a:extLst>
          </p:cNvPr>
          <p:cNvSpPr txBox="1"/>
          <p:nvPr/>
        </p:nvSpPr>
        <p:spPr>
          <a:xfrm>
            <a:off x="9702556" y="6425088"/>
            <a:ext cx="530915" cy="27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High</a:t>
            </a:r>
            <a:endParaRPr kumimoji="1" lang="ko-KR" altLang="en-US" sz="1188" b="1" kern="1200" dirty="0">
              <a:solidFill>
                <a:srgbClr val="2D2DB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2DEB59-5BFC-B667-9DE1-C41CAFCF1201}"/>
              </a:ext>
            </a:extLst>
          </p:cNvPr>
          <p:cNvSpPr txBox="1"/>
          <p:nvPr/>
        </p:nvSpPr>
        <p:spPr>
          <a:xfrm>
            <a:off x="4793968" y="1915310"/>
            <a:ext cx="671979" cy="275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188" b="1" kern="1200" dirty="0">
                <a:solidFill>
                  <a:srgbClr val="2D2DB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Strong</a:t>
            </a:r>
            <a:endParaRPr kumimoji="1" lang="ko-KR" altLang="en-US" sz="1188" b="1" kern="1200" dirty="0">
              <a:solidFill>
                <a:srgbClr val="2D2DB9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위쪽 화살표 43">
            <a:extLst>
              <a:ext uri="{FF2B5EF4-FFF2-40B4-BE49-F238E27FC236}">
                <a16:creationId xmlns:a16="http://schemas.microsoft.com/office/drawing/2014/main" id="{5B0BEEC2-A4E7-4868-421E-86F3FED241A2}"/>
              </a:ext>
            </a:extLst>
          </p:cNvPr>
          <p:cNvSpPr/>
          <p:nvPr/>
        </p:nvSpPr>
        <p:spPr>
          <a:xfrm>
            <a:off x="2393605" y="3703670"/>
            <a:ext cx="933058" cy="777548"/>
          </a:xfrm>
          <a:prstGeom prst="upArrow">
            <a:avLst>
              <a:gd name="adj1" fmla="val 81747"/>
              <a:gd name="adj2" fmla="val 42063"/>
            </a:avLst>
          </a:prstGeom>
          <a:solidFill>
            <a:srgbClr val="F3E2B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7746" rIns="77746" rtlCol="0" anchor="ctr"/>
          <a:lstStyle/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체계</a:t>
            </a:r>
            <a:r>
              <a:rPr kumimoji="1" lang="en-US" altLang="ko-KR" sz="1080" b="1" kern="12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 </a:t>
            </a:r>
            <a:r>
              <a:rPr kumimoji="1" lang="ko-KR" altLang="en-US" sz="1080" b="1" kern="12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및</a:t>
            </a:r>
            <a:endParaRPr kumimoji="1" lang="en-US" altLang="ko-KR" sz="1080" b="1" kern="1200" dirty="0">
              <a:solidFill>
                <a:srgbClr val="000000"/>
              </a:solidFill>
              <a:latin typeface="Cambria"/>
              <a:ea typeface="맑은 고딕" panose="020B0503020000020004" pitchFamily="50" charset="-127"/>
            </a:endParaRP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80" b="1" kern="12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Know-how</a:t>
            </a:r>
          </a:p>
          <a:p>
            <a:pPr algn="ctr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80" b="1" kern="1200" dirty="0">
                <a:solidFill>
                  <a:srgbClr val="000000"/>
                </a:solidFill>
                <a:latin typeface="Cambria"/>
                <a:ea typeface="맑은 고딕" panose="020B0503020000020004" pitchFamily="50" charset="-127"/>
              </a:rPr>
              <a:t>축적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AC846D-955C-DFDD-5DE6-17E4D61F88F1}"/>
              </a:ext>
            </a:extLst>
          </p:cNvPr>
          <p:cNvSpPr txBox="1"/>
          <p:nvPr/>
        </p:nvSpPr>
        <p:spPr>
          <a:xfrm>
            <a:off x="216471" y="857304"/>
            <a:ext cx="10304424" cy="55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오늘날 대부분의 기업에서 기술경영관련 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Skill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체계적 역량 확보 수준은 비교적 낮으며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기업의 역사와 규모에 따라</a:t>
            </a:r>
            <a:endParaRPr kumimoji="1" lang="en-US" altLang="ko-KR" sz="1512" b="1" kern="1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algn="l" defTabSz="987369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단편적 방법론에서 종합적이고 포괄적 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Process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방법론에 이르기 까지 다양한 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Needs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를 가지고 있음</a:t>
            </a:r>
            <a:r>
              <a:rPr kumimoji="1" lang="en-US" altLang="ko-KR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r>
              <a:rPr kumimoji="1" lang="ko-KR" altLang="en-US" sz="1512" b="1" kern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8245859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200" b="1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1100" dirty="0">
            <a:latin typeface="+mn-ea"/>
            <a:ea typeface="+mn-ea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</TotalTime>
  <Words>3452</Words>
  <Application>Microsoft Office PowerPoint</Application>
  <PresentationFormat>사용자 지정</PresentationFormat>
  <Paragraphs>388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굴림</vt:lpstr>
      <vt:lpstr>맑은 고딕</vt:lpstr>
      <vt:lpstr>한컴바탕</vt:lpstr>
      <vt:lpstr>Arial</vt:lpstr>
      <vt:lpstr>Calibri</vt:lpstr>
      <vt:lpstr>Cambria</vt:lpstr>
      <vt:lpstr>디자인 사용자 지정</vt:lpstr>
      <vt:lpstr>1_기본 디자인</vt:lpstr>
      <vt:lpstr>MOT 역량강화 체계 구축(Concept) [MOT Campus]</vt:lpstr>
      <vt:lpstr>1. 기업의 기술경영 이슈와 대응방안</vt:lpstr>
      <vt:lpstr>2. 경영구조와 MOT 연계체계</vt:lpstr>
      <vt:lpstr>3. MOT Lifetime 역량강화 체계</vt:lpstr>
      <vt:lpstr>3. MOT Lifetime 역량강화 체계 / ① CoP 활동 구성과 체계</vt:lpstr>
      <vt:lpstr>3. MOT Lifetime 역량강화 체계 / ② R&amp;D역량진단 서비스</vt:lpstr>
      <vt:lpstr>3. MOT Lifetime 역량강화 체계 / ② R&amp;D역량진단 서비스</vt:lpstr>
      <vt:lpstr>3. MOT Lifetime 역량강화 체계 / ③ MOT DB 구축 및 활용</vt:lpstr>
      <vt:lpstr>3. MOT Lifetime 역량강화 체계 / ④ MOT 상시교육체계</vt:lpstr>
      <vt:lpstr>3. MOT Lifetime 역량강화 체계 / ④ MOT 상시교육체계</vt:lpstr>
      <vt:lpstr>3. MOT Lifetime 역량강화 체계 / ④ MOT 상시교육체계</vt:lpstr>
      <vt:lpstr>3. MOT Lifetime 역량강화 체계 / ④ MOT 상시교육체계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현황 및 관리체계 분석 Tool</dc:title>
  <dc:creator>Dongkee Lee</dc:creator>
  <cp:lastModifiedBy>창범 김</cp:lastModifiedBy>
  <cp:revision>78</cp:revision>
  <dcterms:modified xsi:type="dcterms:W3CDTF">2024-01-04T05:21:24Z</dcterms:modified>
</cp:coreProperties>
</file>