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016AA-05CB-CE31-F018-E037FC234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8D0C11-1927-1318-4E2C-B5F05B31F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2725E-E6FD-7899-1C40-0C160814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4AFE-63E2-4D81-AA47-29BB30F103C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425FF-8ECE-524F-64CE-56473B23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1F0CE-DB4D-EED6-7200-15950246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C503-F68E-463A-8858-592290859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9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8F5C6-C488-FA7E-C23A-BC1829E2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DE4412-A0B3-6761-6A9B-67D3EDF3F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586F3-6F42-181A-AAF5-DE913DA5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4AFE-63E2-4D81-AA47-29BB30F103C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A82E4E-475E-B61B-EC1F-0D58C933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3CDD5-00DC-0BF5-6B73-C8844C11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C503-F68E-463A-8858-592290859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A3E7EB-34B5-DA2E-6D88-1DFDADB61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0F5835-6420-6D61-5622-4B3E30BA1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47AFA-C4E3-8713-0E97-D57411EA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4AFE-63E2-4D81-AA47-29BB30F103C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269E1-07FB-7A25-A399-8262115D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2ECF2-0453-BEE4-48E6-149F2DD3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C503-F68E-463A-8858-592290859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68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721A3-A997-2DE7-2DC6-E633A62E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6C315A-2D3E-4CED-8346-17B6F70F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0AB32-D57F-78B6-97D7-8323166A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4AFE-63E2-4D81-AA47-29BB30F103C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5C3DC-ADE4-47F7-ABE6-2310E0D7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90C9C-E1D3-20C6-EA9D-0B8A963F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C503-F68E-463A-8858-592290859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34B4E-28F0-0DD4-5F33-93507669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A9DD0-4697-DB04-30F9-3495836D0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ABB92-82DF-8126-2693-7E2518B9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4AFE-63E2-4D81-AA47-29BB30F103C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7D8411-AD5B-5415-B305-79B64778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E2562-7808-623E-53A3-E203A7EF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C503-F68E-463A-8858-592290859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4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77820-6D5B-1940-1462-991BD614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1604B-E896-B15E-1A59-449549E39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90B1C-AA64-2F4F-27E4-620D98A0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F2AF0-867F-668F-8816-8967D3AD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4AFE-63E2-4D81-AA47-29BB30F103C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6A2BA-F8A2-2FF1-D940-266386F6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6423E-95F0-5B90-AA90-F3674256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C503-F68E-463A-8858-592290859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54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3495D-91CE-B22E-0974-6B064942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70ABF-5E86-E824-38EF-C5F701A03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625C8B-807C-EEA6-3320-6BE2B8BC5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A56C80-F349-5C32-234D-42F9DA41D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44B20-4A02-B0BA-7BE5-51BDD6544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F45078-947C-0AB8-9D4A-264F4950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4AFE-63E2-4D81-AA47-29BB30F103C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E35B6C-26EE-CB74-CEEF-85EA44D1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3B84CD-44B2-F27D-E073-89D375CB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C503-F68E-463A-8858-592290859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75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B07A9-9788-07C5-21A9-FAC0AE34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A23930-7891-EA82-2BE2-A3888675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4AFE-63E2-4D81-AA47-29BB30F103C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958347-9DF0-89C1-F1F7-FD2C7423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C471EE-0E9F-0E2F-4EE5-174F38F5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C503-F68E-463A-8858-592290859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3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2C874E-9913-DFA3-3038-C34836D1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4AFE-63E2-4D81-AA47-29BB30F103C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9D6396-D24E-51CE-6F82-8C86D5EB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B5E36-5202-8401-E78B-5594C432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C503-F68E-463A-8858-592290859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8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E2563-E4D7-2DA3-D1B9-40E816E5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1BD24-6AE1-2483-A789-BF304E80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E9B86-AC7A-CF97-5E49-B5448EB7C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8710C-E9A4-724C-167E-7D523FA5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4AFE-63E2-4D81-AA47-29BB30F103C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BAAFA-3C54-B5F8-1A98-B8E6AFB12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3042B-7667-976E-B383-3BAC8DBA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C503-F68E-463A-8858-592290859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75FBF-80AB-2933-765B-E380AF57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C236EC-1114-1670-A4D0-C4E70F946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74564-3BC4-F5B2-1A6C-2894E889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2A44F-FE51-8CF2-8B07-F1B123C9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D4AFE-63E2-4D81-AA47-29BB30F103C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C9C5A9-AB2F-4C6C-C288-54D7B02C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4B9846-5029-1FE2-945B-59AA2C58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C503-F68E-463A-8858-592290859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9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249C27-A7E4-88BC-35E6-6BCAA343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279C9-10A5-587E-7B6B-62DF25AC9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7C44E-B427-EE11-92A8-405F3003E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8D4AFE-63E2-4D81-AA47-29BB30F103CB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6D41F-FCBC-0384-D8D1-55473A170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4F0AE-A9C6-AA88-7D60-85BBE916D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4C503-F68E-463A-8858-5922908590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11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50F6C5-29EF-0169-BF81-214C5C410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662112"/>
            <a:ext cx="5286375" cy="4143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F5BBBD-3C96-2EF3-8698-A602FCDBC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862137"/>
            <a:ext cx="5314950" cy="3590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F77DD3-56CD-FAD6-375C-F1A467ABC08F}"/>
              </a:ext>
            </a:extLst>
          </p:cNvPr>
          <p:cNvSpPr txBox="1"/>
          <p:nvPr/>
        </p:nvSpPr>
        <p:spPr>
          <a:xfrm>
            <a:off x="809625" y="5619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한양대</a:t>
            </a:r>
          </a:p>
        </p:txBody>
      </p:sp>
    </p:spTree>
    <p:extLst>
      <p:ext uri="{BB962C8B-B14F-4D97-AF65-F5344CB8AC3E}">
        <p14:creationId xmlns:p14="http://schemas.microsoft.com/office/powerpoint/2010/main" val="79259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6EE601-3BCE-2E1A-68AB-46136CED8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88623"/>
              </p:ext>
            </p:extLst>
          </p:nvPr>
        </p:nvGraphicFramePr>
        <p:xfrm>
          <a:off x="548342" y="1016000"/>
          <a:ext cx="10805458" cy="3860800"/>
        </p:xfrm>
        <a:graphic>
          <a:graphicData uri="http://schemas.openxmlformats.org/drawingml/2006/table">
            <a:tbl>
              <a:tblPr/>
              <a:tblGrid>
                <a:gridCol w="755163">
                  <a:extLst>
                    <a:ext uri="{9D8B030D-6E8A-4147-A177-3AD203B41FA5}">
                      <a16:colId xmlns:a16="http://schemas.microsoft.com/office/drawing/2014/main" val="4122731840"/>
                    </a:ext>
                  </a:extLst>
                </a:gridCol>
                <a:gridCol w="2010059">
                  <a:extLst>
                    <a:ext uri="{9D8B030D-6E8A-4147-A177-3AD203B41FA5}">
                      <a16:colId xmlns:a16="http://schemas.microsoft.com/office/drawing/2014/main" val="3781620977"/>
                    </a:ext>
                  </a:extLst>
                </a:gridCol>
                <a:gridCol w="2010059">
                  <a:extLst>
                    <a:ext uri="{9D8B030D-6E8A-4147-A177-3AD203B41FA5}">
                      <a16:colId xmlns:a16="http://schemas.microsoft.com/office/drawing/2014/main" val="1900004811"/>
                    </a:ext>
                  </a:extLst>
                </a:gridCol>
                <a:gridCol w="2010059">
                  <a:extLst>
                    <a:ext uri="{9D8B030D-6E8A-4147-A177-3AD203B41FA5}">
                      <a16:colId xmlns:a16="http://schemas.microsoft.com/office/drawing/2014/main" val="1315302958"/>
                    </a:ext>
                  </a:extLst>
                </a:gridCol>
                <a:gridCol w="2010059">
                  <a:extLst>
                    <a:ext uri="{9D8B030D-6E8A-4147-A177-3AD203B41FA5}">
                      <a16:colId xmlns:a16="http://schemas.microsoft.com/office/drawing/2014/main" val="762858912"/>
                    </a:ext>
                  </a:extLst>
                </a:gridCol>
                <a:gridCol w="2010059">
                  <a:extLst>
                    <a:ext uri="{9D8B030D-6E8A-4147-A177-3AD203B41FA5}">
                      <a16:colId xmlns:a16="http://schemas.microsoft.com/office/drawing/2014/main" val="2199062654"/>
                    </a:ext>
                  </a:extLst>
                </a:gridCol>
              </a:tblGrid>
              <a:tr h="4558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666666"/>
                          </a:solidFill>
                          <a:effectLst/>
                          <a:highlight>
                            <a:srgbClr val="F3F3F3"/>
                          </a:highlight>
                        </a:rPr>
                        <a:t>Technology</a:t>
                      </a:r>
                      <a:br>
                        <a:rPr lang="en-US" sz="1200" b="1">
                          <a:solidFill>
                            <a:srgbClr val="666666"/>
                          </a:solidFill>
                          <a:effectLst/>
                          <a:highlight>
                            <a:srgbClr val="F3F3F3"/>
                          </a:highlight>
                        </a:rPr>
                      </a:br>
                      <a:r>
                        <a:rPr lang="en-US" sz="1200" b="1">
                          <a:solidFill>
                            <a:srgbClr val="666666"/>
                          </a:solidFill>
                          <a:effectLst/>
                          <a:highlight>
                            <a:srgbClr val="F3F3F3"/>
                          </a:highlight>
                        </a:rPr>
                        <a:t>Innovation</a:t>
                      </a:r>
                      <a:endParaRPr lang="en-US" sz="1200">
                        <a:solidFill>
                          <a:srgbClr val="666666"/>
                        </a:solidFill>
                        <a:effectLst/>
                        <a:highlight>
                          <a:srgbClr val="F3F3F3"/>
                        </a:highlight>
                      </a:endParaRPr>
                    </a:p>
                  </a:txBody>
                  <a:tcPr marL="40141" marR="40141" marT="40141" marB="40141" anchor="ctr">
                    <a:lnL>
                      <a:noFill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highlight>
                            <a:srgbClr val="F3F3F3"/>
                          </a:highlight>
                        </a:rPr>
                        <a:t>﻿</a:t>
                      </a:r>
                      <a:r>
                        <a:rPr lang="en-US" sz="1200" b="1">
                          <a:solidFill>
                            <a:srgbClr val="464646"/>
                          </a:solidFill>
                          <a:effectLst/>
                          <a:highlight>
                            <a:srgbClr val="F3F3F3"/>
                          </a:highlight>
                        </a:rPr>
                        <a:t>Technology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effectLst/>
                          <a:highlight>
                            <a:srgbClr val="F3F3F3"/>
                          </a:highlight>
                        </a:rPr>
                      </a:br>
                      <a:r>
                        <a:rPr lang="en-US" sz="1200" b="1">
                          <a:solidFill>
                            <a:srgbClr val="464646"/>
                          </a:solidFill>
                          <a:effectLst/>
                          <a:highlight>
                            <a:srgbClr val="F3F3F3"/>
                          </a:highlight>
                        </a:rPr>
                        <a:t>Design</a:t>
                      </a:r>
                      <a:endParaRPr lang="en-US" sz="1200">
                        <a:solidFill>
                          <a:srgbClr val="666666"/>
                        </a:solidFill>
                        <a:effectLst/>
                        <a:highlight>
                          <a:srgbClr val="F3F3F3"/>
                        </a:highlight>
                      </a:endParaRPr>
                    </a:p>
                  </a:txBody>
                  <a:tcPr marL="40141" marR="40141" marT="40141" marB="40141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464646"/>
                          </a:solidFill>
                          <a:effectLst/>
                          <a:highlight>
                            <a:srgbClr val="F3F3F3"/>
                          </a:highlight>
                        </a:rPr>
                        <a:t>Technology</a:t>
                      </a:r>
                      <a:br>
                        <a:rPr lang="en-US" sz="1200" b="1">
                          <a:solidFill>
                            <a:srgbClr val="666666"/>
                          </a:solidFill>
                          <a:effectLst/>
                          <a:highlight>
                            <a:srgbClr val="F3F3F3"/>
                          </a:highlight>
                        </a:rPr>
                      </a:br>
                      <a:r>
                        <a:rPr lang="en-US" sz="1200" b="1">
                          <a:solidFill>
                            <a:srgbClr val="464646"/>
                          </a:solidFill>
                          <a:effectLst/>
                          <a:highlight>
                            <a:srgbClr val="F3F3F3"/>
                          </a:highlight>
                        </a:rPr>
                        <a:t>Commercialization</a:t>
                      </a:r>
                      <a:endParaRPr lang="en-US" sz="1200">
                        <a:solidFill>
                          <a:srgbClr val="666666"/>
                        </a:solidFill>
                        <a:effectLst/>
                        <a:highlight>
                          <a:srgbClr val="F3F3F3"/>
                        </a:highlight>
                      </a:endParaRPr>
                    </a:p>
                  </a:txBody>
                  <a:tcPr marL="40141" marR="40141" marT="40141" marB="40141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>
                          <a:solidFill>
                            <a:srgbClr val="000000"/>
                          </a:solidFill>
                          <a:effectLst/>
                          <a:highlight>
                            <a:srgbClr val="F3F3F3"/>
                          </a:highlight>
                        </a:rPr>
                        <a:t>필수</a:t>
                      </a:r>
                      <a:endParaRPr lang="ko-KR" altLang="en-US" sz="1200">
                        <a:solidFill>
                          <a:srgbClr val="666666"/>
                        </a:solidFill>
                        <a:effectLst/>
                        <a:highlight>
                          <a:srgbClr val="F3F3F3"/>
                        </a:highlight>
                      </a:endParaRPr>
                    </a:p>
                  </a:txBody>
                  <a:tcPr marL="40141" marR="40141" marT="40141" marB="40141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464646"/>
                          </a:solidFill>
                          <a:effectLst/>
                          <a:highlight>
                            <a:srgbClr val="F3F3F3"/>
                          </a:highlight>
                        </a:rPr>
                        <a:t>specialization subject</a:t>
                      </a:r>
                      <a:br>
                        <a:rPr lang="en-US" sz="1200">
                          <a:solidFill>
                            <a:srgbClr val="666666"/>
                          </a:solidFill>
                          <a:effectLst/>
                          <a:highlight>
                            <a:srgbClr val="F3F3F3"/>
                          </a:highlight>
                        </a:rPr>
                      </a:br>
                      <a:endParaRPr lang="en-US" sz="1200">
                        <a:solidFill>
                          <a:srgbClr val="666666"/>
                        </a:solidFill>
                        <a:effectLst/>
                        <a:highlight>
                          <a:srgbClr val="F3F3F3"/>
                        </a:highlight>
                      </a:endParaRPr>
                    </a:p>
                  </a:txBody>
                  <a:tcPr marL="40141" marR="40141" marT="40141" marB="40141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759831"/>
                  </a:ext>
                </a:extLst>
              </a:tr>
              <a:tr h="340491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solidFill>
                            <a:srgbClr val="333333"/>
                          </a:solidFill>
                          <a:effectLst/>
                          <a:highlight>
                            <a:srgbClr val="F3F3F3"/>
                          </a:highlight>
                        </a:rPr>
                        <a:t>교과목</a:t>
                      </a:r>
                      <a:endParaRPr lang="ko-KR" altLang="en-US" sz="1200">
                        <a:solidFill>
                          <a:srgbClr val="666666"/>
                        </a:solidFill>
                        <a:effectLst/>
                        <a:highlight>
                          <a:srgbClr val="F3F3F3"/>
                        </a:highlight>
                      </a:endParaRPr>
                    </a:p>
                  </a:txBody>
                  <a:tcPr marL="40141" marR="40141" marT="40141" marB="40141" anchor="ctr">
                    <a:lnL>
                      <a:noFill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ko-KR" altLang="en-US" sz="1200">
                          <a:solidFill>
                            <a:srgbClr val="666666"/>
                          </a:solidFill>
                          <a:effectLst/>
                          <a:highlight>
                            <a:srgbClr val="FFFFFF"/>
                          </a:highlight>
                        </a:rPr>
                      </a:br>
                      <a:endParaRPr lang="ko-KR" altLang="en-US" sz="1200">
                        <a:solidFill>
                          <a:srgbClr val="666666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전략경영</a:t>
                      </a: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격년</a:t>
                      </a: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국가혁신시스템연구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과학기술정책론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기술혁신론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기술데이터분석론</a:t>
                      </a:r>
                      <a:endParaRPr lang="ko-KR" altLang="en-US" sz="1200">
                        <a:solidFill>
                          <a:srgbClr val="666666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기술경영계량분석</a:t>
                      </a:r>
                      <a:endParaRPr lang="ko-KR" altLang="en-US" sz="1200">
                        <a:solidFill>
                          <a:srgbClr val="666666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기술경영빅데이터분석</a:t>
                      </a:r>
                      <a:endParaRPr lang="ko-KR" altLang="en-US" sz="1200">
                        <a:solidFill>
                          <a:srgbClr val="666666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과학기술정책 사례연구</a:t>
                      </a:r>
                      <a:endParaRPr lang="ko-KR" altLang="en-US" sz="1200">
                        <a:solidFill>
                          <a:srgbClr val="666666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40141" marR="40141" marT="40141" marB="40141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lang="ko-KR" altLang="en-US" sz="1200">
                          <a:solidFill>
                            <a:srgbClr val="666666"/>
                          </a:solidFill>
                          <a:effectLst/>
                        </a:rPr>
                      </a:br>
                      <a:endParaRPr lang="ko-KR" altLang="en-US" sz="1200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</a:rPr>
                        <a:t>제조지능화</a:t>
                      </a:r>
                      <a:endParaRPr lang="ko-KR" altLang="en-US" sz="1200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</a:rPr>
                        <a:t>디자인기술경영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</a:rPr>
                        <a:t>예술의진화와 미래기술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</a:rPr>
                        <a:t>· </a:t>
                      </a:r>
                      <a:r>
                        <a:rPr lang="ko-KR" altLang="en-US" sz="900">
                          <a:solidFill>
                            <a:srgbClr val="464646"/>
                          </a:solidFill>
                          <a:effectLst/>
                        </a:rPr>
                        <a:t>인공지능과고객경험디자인</a:t>
                      </a:r>
                      <a:endParaRPr lang="ko-KR" altLang="en-US" sz="1200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</a:rPr>
                        <a:t>비즈니스정보시각화</a:t>
                      </a:r>
                      <a:endParaRPr lang="ko-KR" altLang="en-US" sz="1200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</a:rPr>
                        <a:t>디지털문화와 조직</a:t>
                      </a: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</a:rPr>
                        <a:t>(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</a:rPr>
                        <a:t>격년</a:t>
                      </a: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</a:rPr>
                        <a:t>) </a:t>
                      </a:r>
                      <a:endParaRPr lang="ko-KR" altLang="en-US" sz="1200">
                        <a:solidFill>
                          <a:srgbClr val="666666"/>
                        </a:solidFill>
                        <a:effectLst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</a:rPr>
                        <a:t>헬스케어이노베이션</a:t>
                      </a:r>
                      <a:endParaRPr lang="ko-KR" altLang="en-US" sz="1200">
                        <a:solidFill>
                          <a:srgbClr val="666666"/>
                        </a:solidFill>
                        <a:effectLst/>
                      </a:endParaRPr>
                    </a:p>
                  </a:txBody>
                  <a:tcPr marL="40141" marR="40141" marT="40141" marB="40141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비즈니스</a:t>
                      </a: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AI</a:t>
                      </a:r>
                      <a:endParaRPr lang="ko-KR" altLang="en-US" sz="1200">
                        <a:solidFill>
                          <a:srgbClr val="666666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기술시장론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전략마케팅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전략마케팅실행세미나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하이테크마케팅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기술과금융의이해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기술가치평가와거래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 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데이터과학과 사업기회</a:t>
                      </a:r>
                      <a:endParaRPr lang="ko-KR" altLang="en-US" sz="1200">
                        <a:solidFill>
                          <a:srgbClr val="333333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지재권소송사례연구</a:t>
                      </a:r>
                      <a:endParaRPr lang="ko-KR" altLang="en-US" sz="1200">
                        <a:solidFill>
                          <a:srgbClr val="666666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지식재산분석 실무</a:t>
                      </a:r>
                      <a:endParaRPr lang="ko-KR" altLang="en-US" sz="1200">
                        <a:solidFill>
                          <a:srgbClr val="666666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ctr"/>
                      <a:r>
                        <a:rPr lang="ko-KR" altLang="en-US" sz="1200" b="1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</a:p>
                    <a:p>
                      <a:pPr algn="ctr"/>
                      <a:r>
                        <a:rPr lang="ko-KR" altLang="en-US" sz="1200" b="1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</a:p>
                  </a:txBody>
                  <a:tcPr marL="40141" marR="40141" marT="40141" marB="40141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전공필수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· </a:t>
                      </a:r>
                      <a:r>
                        <a:rPr lang="ko-KR" altLang="en-US" sz="1200" dirty="0" err="1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프로젝트프랙티컴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1~4(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석사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)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고급연구방법론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박사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)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rgbClr val="666666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 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-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선택필수</a:t>
                      </a:r>
                      <a:b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</a:b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(22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학번 석사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박사 기준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)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기술혁신론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혁신경영론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기술사업화론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혁신제품개발론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기술과 경제학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· </a:t>
                      </a:r>
                      <a:r>
                        <a:rPr lang="ko-KR" altLang="en-US" sz="1200" dirty="0" err="1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머신러닝과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 기술예측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· R&amp;D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관리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디지털서비스혁신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행동경제학과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R&amp;D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BE8"/>
                          </a:highlight>
                        </a:rPr>
                        <a:t>의사결정론</a:t>
                      </a:r>
                    </a:p>
                  </a:txBody>
                  <a:tcPr marL="40141" marR="40141" marT="40141" marB="40141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E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기술경영조사방법론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기술기업회계론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특허전략 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1,2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특수연구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박사학위과정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)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기술경영컨설팅 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1,2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E-</a:t>
                      </a:r>
                      <a:r>
                        <a:rPr lang="ko-KR" altLang="en-US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부트캠프 </a:t>
                      </a:r>
                      <a:r>
                        <a:rPr lang="en-US" altLang="ko-KR" sz="1200" dirty="0">
                          <a:solidFill>
                            <a:srgbClr val="333333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1,2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· E-</a:t>
                      </a:r>
                      <a:r>
                        <a:rPr lang="ko-KR" altLang="en-US" sz="1200" dirty="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부트캠프 스튜디오 </a:t>
                      </a:r>
                      <a:r>
                        <a:rPr lang="en-US" altLang="ko-KR" sz="1200" dirty="0">
                          <a:solidFill>
                            <a:srgbClr val="464646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1,2</a:t>
                      </a:r>
                      <a:endParaRPr lang="ko-KR" altLang="en-US" sz="1200" dirty="0">
                        <a:solidFill>
                          <a:srgbClr val="666666"/>
                        </a:solidFill>
                        <a:effectLst/>
                        <a:highlight>
                          <a:srgbClr val="FFFFFF"/>
                        </a:highlight>
                      </a:endParaRPr>
                    </a:p>
                  </a:txBody>
                  <a:tcPr marL="40141" marR="40141" marT="40141" marB="40141" anchor="ctr">
                    <a:lnL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E0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008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BA28F7-3855-FAFA-767B-5CB321F8A2CE}"/>
              </a:ext>
            </a:extLst>
          </p:cNvPr>
          <p:cNvSpPr txBox="1"/>
          <p:nvPr/>
        </p:nvSpPr>
        <p:spPr>
          <a:xfrm>
            <a:off x="476250" y="4191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서강대</a:t>
            </a:r>
          </a:p>
        </p:txBody>
      </p:sp>
    </p:spTree>
    <p:extLst>
      <p:ext uri="{BB962C8B-B14F-4D97-AF65-F5344CB8AC3E}">
        <p14:creationId xmlns:p14="http://schemas.microsoft.com/office/powerpoint/2010/main" val="39402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59CB97-FF01-88AA-4D19-343B600A5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267450"/>
              </p:ext>
            </p:extLst>
          </p:nvPr>
        </p:nvGraphicFramePr>
        <p:xfrm>
          <a:off x="2625373" y="215900"/>
          <a:ext cx="6213828" cy="7792026"/>
        </p:xfrm>
        <a:graphic>
          <a:graphicData uri="http://schemas.openxmlformats.org/drawingml/2006/table">
            <a:tbl>
              <a:tblPr/>
              <a:tblGrid>
                <a:gridCol w="2071276">
                  <a:extLst>
                    <a:ext uri="{9D8B030D-6E8A-4147-A177-3AD203B41FA5}">
                      <a16:colId xmlns:a16="http://schemas.microsoft.com/office/drawing/2014/main" val="273015321"/>
                    </a:ext>
                  </a:extLst>
                </a:gridCol>
                <a:gridCol w="2071276">
                  <a:extLst>
                    <a:ext uri="{9D8B030D-6E8A-4147-A177-3AD203B41FA5}">
                      <a16:colId xmlns:a16="http://schemas.microsoft.com/office/drawing/2014/main" val="1795744358"/>
                    </a:ext>
                  </a:extLst>
                </a:gridCol>
                <a:gridCol w="2071276">
                  <a:extLst>
                    <a:ext uri="{9D8B030D-6E8A-4147-A177-3AD203B41FA5}">
                      <a16:colId xmlns:a16="http://schemas.microsoft.com/office/drawing/2014/main" val="2997645344"/>
                    </a:ext>
                  </a:extLst>
                </a:gridCol>
              </a:tblGrid>
              <a:tr h="161169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>
                        <a:solidFill>
                          <a:srgbClr val="1F232E"/>
                        </a:solidFill>
                        <a:effectLst/>
                        <a:highlight>
                          <a:srgbClr val="F6F7FA"/>
                        </a:highlight>
                        <a:latin typeface="Open Sans" panose="020B0606030504020204" pitchFamily="34" charset="0"/>
                      </a:endParaRPr>
                    </a:p>
                  </a:txBody>
                  <a:tcPr marL="51273" marR="51273" marT="30764" marB="30764" anchor="ctr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>
                          <a:solidFill>
                            <a:srgbClr val="1F232E"/>
                          </a:solidFill>
                          <a:effectLst/>
                          <a:highlight>
                            <a:srgbClr val="F6F7FA"/>
                          </a:highlight>
                          <a:latin typeface="Open Sans" panose="020B0606030504020204" pitchFamily="34" charset="0"/>
                        </a:rPr>
                        <a:t>석사</a:t>
                      </a:r>
                    </a:p>
                  </a:txBody>
                  <a:tcPr marL="51273" marR="51273" marT="30764" marB="30764" anchor="ctr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>
                          <a:solidFill>
                            <a:srgbClr val="1F232E"/>
                          </a:solidFill>
                          <a:effectLst/>
                          <a:highlight>
                            <a:srgbClr val="F6F7FA"/>
                          </a:highlight>
                          <a:latin typeface="Open Sans" panose="020B0606030504020204" pitchFamily="34" charset="0"/>
                        </a:rPr>
                        <a:t>박사</a:t>
                      </a:r>
                    </a:p>
                  </a:txBody>
                  <a:tcPr marL="51273" marR="51273" marT="30764" marB="30764" anchor="ctr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38645"/>
                  </a:ext>
                </a:extLst>
              </a:tr>
              <a:tr h="8371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석사 필수</a:t>
                      </a:r>
                      <a:r>
                        <a:rPr lang="en-US" altLang="ko-KR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기술경영</a:t>
                      </a:r>
                      <a:r>
                        <a:rPr lang="en-US" altLang="ko-KR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)</a:t>
                      </a:r>
                    </a:p>
                  </a:txBody>
                  <a:tcPr marL="51273" marR="51273" marT="42727" marB="42727" anchor="ctr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기술혁신경영론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조직행동론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데이터 마이닝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마케팅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재무와 회계원론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전략경영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경영 커뮤니케이션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운영관리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비즈니스 분석론</a:t>
                      </a:r>
                    </a:p>
                  </a:txBody>
                  <a:tcPr marL="51273" marR="51273" marT="42727" marB="42727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23878"/>
                  </a:ext>
                </a:extLst>
              </a:tr>
              <a:tr h="676016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석사 필수</a:t>
                      </a:r>
                    </a:p>
                    <a:p>
                      <a:pPr algn="ctr" fontAlgn="base"/>
                      <a:r>
                        <a:rPr lang="en-US" altLang="ko-KR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신재생에너지 기술경영</a:t>
                      </a:r>
                      <a:r>
                        <a:rPr lang="en-US" altLang="ko-KR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)</a:t>
                      </a:r>
                    </a:p>
                  </a:txBody>
                  <a:tcPr marL="51273" marR="51273" marT="42727" marB="42727" anchor="ctr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에너지 시스템 분석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태양전지 기술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풍력 기술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수소연료전지 기술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에너지 가치사슬과 효율성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신재생 에너지 사업화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에너지 프로젝트 파이낸싱</a:t>
                      </a:r>
                    </a:p>
                  </a:txBody>
                  <a:tcPr marL="51273" marR="51273" marT="42727" marB="42727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59256"/>
                  </a:ext>
                </a:extLst>
              </a:tr>
              <a:tr h="595431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선택</a:t>
                      </a:r>
                    </a:p>
                    <a:p>
                      <a:pPr algn="ctr" fontAlgn="base"/>
                      <a:r>
                        <a:rPr lang="en-US" altLang="ko-KR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산업혁신 트랙</a:t>
                      </a:r>
                      <a:r>
                        <a:rPr lang="en-US" altLang="ko-KR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)</a:t>
                      </a:r>
                    </a:p>
                  </a:txBody>
                  <a:tcPr marL="51273" marR="51273" marT="42727" marB="42727" anchor="ctr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비즈니스 프로세스 최적화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빅데이터와 신제품 개발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관리자를 위한 통계분석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비즈니스 모형 혁신 </a:t>
                      </a:r>
                      <a:r>
                        <a:rPr lang="en-US" altLang="ko-KR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: </a:t>
                      </a: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제조업의 서비스화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IT, </a:t>
                      </a: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제조</a:t>
                      </a:r>
                      <a:r>
                        <a:rPr lang="en-US" altLang="ko-KR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운영시스템의 통합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신속한 시제품 제작 기술</a:t>
                      </a:r>
                    </a:p>
                  </a:txBody>
                  <a:tcPr marL="51273" marR="51273" marT="42727" marB="42727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33434"/>
                  </a:ext>
                </a:extLst>
              </a:tr>
              <a:tr h="595431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선택</a:t>
                      </a:r>
                    </a:p>
                    <a:p>
                      <a:pPr algn="ctr" fontAlgn="base"/>
                      <a:r>
                        <a:rPr lang="en-US" altLang="ko-KR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기술창업 트랙</a:t>
                      </a:r>
                      <a:r>
                        <a:rPr lang="en-US" altLang="ko-KR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)</a:t>
                      </a:r>
                    </a:p>
                  </a:txBody>
                  <a:tcPr marL="51273" marR="51273" marT="42727" marB="42727" anchor="ctr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기업가 정신과 기술사업화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벤처 재무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벤처 마케팅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신생벤처기업의 성장전략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벤처기업의 운영전략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사내 사업가 정신</a:t>
                      </a:r>
                    </a:p>
                  </a:txBody>
                  <a:tcPr marL="51273" marR="51273" marT="42727" marB="42727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134237"/>
                  </a:ext>
                </a:extLst>
              </a:tr>
              <a:tr h="837185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선택</a:t>
                      </a:r>
                    </a:p>
                    <a:p>
                      <a:pPr algn="ctr" fontAlgn="base"/>
                      <a:r>
                        <a:rPr lang="en-US" altLang="ko-KR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전략적 기술경영 트랙</a:t>
                      </a:r>
                      <a:r>
                        <a:rPr lang="en-US" altLang="ko-KR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)</a:t>
                      </a:r>
                    </a:p>
                  </a:txBody>
                  <a:tcPr marL="51273" marR="51273" marT="42727" marB="42727" anchor="ctr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 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기술가치 평가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법과 지적재산권 관리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전략과 혁신을 위한 기술 로드맵핑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지역혁신 시스템과 기술정책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개병혁신과 기술획득 전략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지식경영과 혁신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기술라이센싱 경영론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디지털 마케팅</a:t>
                      </a:r>
                    </a:p>
                  </a:txBody>
                  <a:tcPr marL="51273" marR="51273" marT="42727" marB="42727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90164"/>
                  </a:ext>
                </a:extLst>
              </a:tr>
              <a:tr h="5954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프로젝트교과목</a:t>
                      </a:r>
                    </a:p>
                  </a:txBody>
                  <a:tcPr marL="51273" marR="51273" marT="42727" marB="42727" anchor="ctr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Industry Internship(*</a:t>
                      </a: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단기과정 수강 시 인정</a:t>
                      </a:r>
                      <a:r>
                        <a:rPr lang="en-US" altLang="ko-KR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, ‘</a:t>
                      </a: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기술사업화 아카데미’</a:t>
                      </a:r>
                      <a:r>
                        <a:rPr lang="en-US" altLang="ko-KR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Global Study Mission(</a:t>
                      </a: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여름방학 해외연수</a:t>
                      </a:r>
                      <a:r>
                        <a:rPr lang="en-US" altLang="ko-KR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Global Consulting Project(</a:t>
                      </a: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여름방학 해외연수</a:t>
                      </a:r>
                      <a:r>
                        <a:rPr lang="en-US" altLang="ko-KR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Capstone Project (</a:t>
                      </a: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석사 필수</a:t>
                      </a:r>
                      <a:r>
                        <a:rPr lang="en-US" altLang="ko-KR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, </a:t>
                      </a:r>
                      <a:r>
                        <a:rPr lang="ko-KR" altLang="en-US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졸업학기 수강</a:t>
                      </a:r>
                      <a:r>
                        <a:rPr lang="en-US" altLang="ko-KR" sz="900" b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)</a:t>
                      </a:r>
                    </a:p>
                  </a:txBody>
                  <a:tcPr marL="51273" marR="51273" marT="42727" marB="42727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05380"/>
                  </a:ext>
                </a:extLst>
              </a:tr>
              <a:tr h="1401278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박사 필수</a:t>
                      </a:r>
                    </a:p>
                    <a:p>
                      <a:pPr algn="ctr" fontAlgn="base"/>
                      <a:r>
                        <a:rPr lang="en-US" altLang="ko-KR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(</a:t>
                      </a:r>
                      <a:r>
                        <a:rPr lang="ko-KR" altLang="en-US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기술경영</a:t>
                      </a:r>
                      <a:r>
                        <a:rPr lang="en-US" altLang="ko-KR" sz="900" b="1">
                          <a:solidFill>
                            <a:srgbClr val="1F232E"/>
                          </a:solidFill>
                          <a:effectLst/>
                          <a:highlight>
                            <a:srgbClr val="F1F7F6"/>
                          </a:highlight>
                          <a:latin typeface="Open Sans" panose="020B0606030504020204" pitchFamily="34" charset="0"/>
                        </a:rPr>
                        <a:t>)</a:t>
                      </a:r>
                    </a:p>
                  </a:txBody>
                  <a:tcPr marL="51273" marR="51273" marT="42727" marB="42727" anchor="ctr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ko-KR" altLang="en-US" sz="900" b="0">
                        <a:solidFill>
                          <a:srgbClr val="71767E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marL="51273" marR="51273" marT="42727" marB="42727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연구방법론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기술경영 연구 방법론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기술사업화 및 창업 이론 세미나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산업혁신 이론 세미나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기술경영 이론 세미나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경영전략 이론 세미나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 err="1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고급미시경제학</a:t>
                      </a:r>
                      <a:endParaRPr lang="ko-KR" altLang="en-US" sz="900" b="0" dirty="0">
                        <a:solidFill>
                          <a:srgbClr val="71767E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고급계량경제학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기업재무 이론 세미나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dirty="0">
                          <a:solidFill>
                            <a:srgbClr val="71767E"/>
                          </a:solidFill>
                          <a:effectLst/>
                          <a:latin typeface="Open Sans" panose="020B0606030504020204" pitchFamily="34" charset="0"/>
                        </a:rPr>
                        <a:t>개별연구</a:t>
                      </a:r>
                    </a:p>
                  </a:txBody>
                  <a:tcPr marL="51273" marR="51273" marT="42727" marB="42727">
                    <a:lnL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8EBF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982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BF41BF2-F32C-644E-9C12-2CA39517424F}"/>
              </a:ext>
            </a:extLst>
          </p:cNvPr>
          <p:cNvSpPr txBox="1"/>
          <p:nvPr/>
        </p:nvSpPr>
        <p:spPr>
          <a:xfrm>
            <a:off x="904875" y="69532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9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C6E98E0-C9FD-3BBC-EAE6-88140632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64" y="613377"/>
            <a:ext cx="5480071" cy="56312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C4B934-0449-0E85-2944-05850EAC633B}"/>
              </a:ext>
            </a:extLst>
          </p:cNvPr>
          <p:cNvSpPr txBox="1"/>
          <p:nvPr/>
        </p:nvSpPr>
        <p:spPr>
          <a:xfrm>
            <a:off x="533400" y="476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성대</a:t>
            </a:r>
          </a:p>
        </p:txBody>
      </p:sp>
    </p:spTree>
    <p:extLst>
      <p:ext uri="{BB962C8B-B14F-4D97-AF65-F5344CB8AC3E}">
        <p14:creationId xmlns:p14="http://schemas.microsoft.com/office/powerpoint/2010/main" val="175492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01BA4D-B825-262B-6FFC-96595F10E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423447"/>
              </p:ext>
            </p:extLst>
          </p:nvPr>
        </p:nvGraphicFramePr>
        <p:xfrm>
          <a:off x="1790700" y="595277"/>
          <a:ext cx="8734425" cy="5757898"/>
        </p:xfrm>
        <a:graphic>
          <a:graphicData uri="http://schemas.openxmlformats.org/drawingml/2006/table">
            <a:tbl>
              <a:tblPr/>
              <a:tblGrid>
                <a:gridCol w="117735">
                  <a:extLst>
                    <a:ext uri="{9D8B030D-6E8A-4147-A177-3AD203B41FA5}">
                      <a16:colId xmlns:a16="http://schemas.microsoft.com/office/drawing/2014/main" val="856409628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3333779117"/>
                    </a:ext>
                  </a:extLst>
                </a:gridCol>
                <a:gridCol w="1124325">
                  <a:extLst>
                    <a:ext uri="{9D8B030D-6E8A-4147-A177-3AD203B41FA5}">
                      <a16:colId xmlns:a16="http://schemas.microsoft.com/office/drawing/2014/main" val="3319020452"/>
                    </a:ext>
                  </a:extLst>
                </a:gridCol>
                <a:gridCol w="2852420">
                  <a:extLst>
                    <a:ext uri="{9D8B030D-6E8A-4147-A177-3AD203B41FA5}">
                      <a16:colId xmlns:a16="http://schemas.microsoft.com/office/drawing/2014/main" val="1486961577"/>
                    </a:ext>
                  </a:extLst>
                </a:gridCol>
                <a:gridCol w="1746885">
                  <a:extLst>
                    <a:ext uri="{9D8B030D-6E8A-4147-A177-3AD203B41FA5}">
                      <a16:colId xmlns:a16="http://schemas.microsoft.com/office/drawing/2014/main" val="1338190017"/>
                    </a:ext>
                  </a:extLst>
                </a:gridCol>
                <a:gridCol w="1746885">
                  <a:extLst>
                    <a:ext uri="{9D8B030D-6E8A-4147-A177-3AD203B41FA5}">
                      <a16:colId xmlns:a16="http://schemas.microsoft.com/office/drawing/2014/main" val="326180181"/>
                    </a:ext>
                  </a:extLst>
                </a:gridCol>
              </a:tblGrid>
              <a:tr h="205018">
                <a:tc gridSpan="3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8621" marR="38621" marT="19311" marB="19311"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8621" marR="38621" marT="19311" marB="1931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62896"/>
                  </a:ext>
                </a:extLst>
              </a:tr>
              <a:tr h="205018">
                <a:tc rowSpan="9"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rgbClr val="212121"/>
                          </a:solidFill>
                          <a:effectLst/>
                          <a:highlight>
                            <a:srgbClr val="F5F5F5"/>
                          </a:highlight>
                        </a:rPr>
                        <a:t> </a:t>
                      </a:r>
                    </a:p>
                  </a:txBody>
                  <a:tcPr marL="32184" marR="32184" marT="45058" marB="45058" anchor="ctr">
                    <a:lnL>
                      <a:noFill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rgbClr val="212121"/>
                          </a:solidFill>
                          <a:effectLst/>
                          <a:highlight>
                            <a:srgbClr val="F5F5F5"/>
                          </a:highlight>
                        </a:rPr>
                        <a:t>교과목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rgbClr val="212121"/>
                          </a:solidFill>
                          <a:effectLst/>
                          <a:highlight>
                            <a:srgbClr val="F5F5F5"/>
                          </a:highlight>
                        </a:rPr>
                        <a:t>교과목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8621" marR="38621" marT="19311" marB="19311">
                    <a:lnL>
                      <a:noFill/>
                    </a:lnL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8621" marR="38621" marT="19311" marB="19311"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8621" marR="38621" marT="19311" marB="19311"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392694"/>
                  </a:ext>
                </a:extLst>
              </a:tr>
              <a:tr h="2707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highlight>
                            <a:srgbClr val="F9FAFC"/>
                          </a:highlight>
                        </a:rPr>
                        <a:t>기술경영트랙</a:t>
                      </a:r>
                    </a:p>
                  </a:txBody>
                  <a:tcPr marL="32184" marR="32184" marT="45058" marB="45058" anchor="ctr">
                    <a:lnL>
                      <a:noFill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highlight>
                            <a:srgbClr val="F9FAFC"/>
                          </a:highlight>
                        </a:rPr>
                        <a:t>기술정책 및 경제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기술경영경제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048783"/>
                  </a:ext>
                </a:extLst>
              </a:tr>
              <a:tr h="2707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기술기반사업개발</a:t>
                      </a:r>
                      <a:endParaRPr lang="ko-KR" altLang="en-US"/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기술기반사업개발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>
                          <a:solidFill>
                            <a:srgbClr val="555555"/>
                          </a:solidFill>
                          <a:effectLst/>
                        </a:rPr>
                        <a:t>IT</a:t>
                      </a: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신산업정책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b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8621" marR="38621" marT="19311" marB="19311">
                    <a:lnL>
                      <a:noFill/>
                    </a:lnL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999231"/>
                  </a:ext>
                </a:extLst>
              </a:tr>
              <a:tr h="42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highlight>
                            <a:srgbClr val="F9FAFC"/>
                          </a:highlight>
                        </a:rPr>
                        <a:t>기술경영전략 및 혁신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기술경영전략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기술이전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655824"/>
                  </a:ext>
                </a:extLst>
              </a:tr>
              <a:tr h="42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기술사업화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글로벌경영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혁신의인문경영사상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26110"/>
                  </a:ext>
                </a:extLst>
              </a:tr>
              <a:tr h="42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전략적의사결정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>
                          <a:solidFill>
                            <a:srgbClr val="555555"/>
                          </a:solidFill>
                          <a:effectLst/>
                        </a:rPr>
                        <a:t>R&amp;D</a:t>
                      </a:r>
                      <a:r>
                        <a:rPr lang="ko-KR" altLang="en-US" sz="1000" b="0" dirty="0" err="1">
                          <a:solidFill>
                            <a:srgbClr val="555555"/>
                          </a:solidFill>
                          <a:effectLst/>
                        </a:rPr>
                        <a:t>매니지먼트와산업기술혁신</a:t>
                      </a:r>
                      <a:endParaRPr lang="ko-KR" altLang="en-US" sz="1000" b="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b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411701"/>
                  </a:ext>
                </a:extLst>
              </a:tr>
              <a:tr h="2707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rgbClr val="555555"/>
                          </a:solidFill>
                          <a:effectLst/>
                        </a:rPr>
                        <a:t>기술인사및조직관리</a:t>
                      </a:r>
                      <a:endParaRPr lang="ko-KR" altLang="en-US" dirty="0"/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기술인사및조직관리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>
                          <a:solidFill>
                            <a:srgbClr val="555555"/>
                          </a:solidFill>
                          <a:effectLst/>
                        </a:rPr>
                        <a:t>ESG</a:t>
                      </a: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전략과투자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b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8621" marR="38621" marT="19311" marB="19311">
                    <a:lnL>
                      <a:noFill/>
                    </a:lnL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008805"/>
                  </a:ext>
                </a:extLst>
              </a:tr>
              <a:tr h="42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highlight>
                            <a:srgbClr val="F9FAFC"/>
                          </a:highlight>
                        </a:rPr>
                        <a:t>애널리틱스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err="1">
                          <a:solidFill>
                            <a:srgbClr val="555555"/>
                          </a:solidFill>
                          <a:effectLst/>
                        </a:rPr>
                        <a:t>비즈니스모델링분석</a:t>
                      </a:r>
                      <a:endParaRPr lang="ko-KR" altLang="en-US" sz="1000" b="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 err="1">
                          <a:solidFill>
                            <a:srgbClr val="555555"/>
                          </a:solidFill>
                          <a:effectLst/>
                        </a:rPr>
                        <a:t>프로세스매니지먼트</a:t>
                      </a:r>
                      <a:endParaRPr lang="ko-KR" altLang="en-US" sz="1000" b="0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935024"/>
                  </a:ext>
                </a:extLst>
              </a:tr>
              <a:tr h="426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인공지능비즈니스전략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바이오산업애널리틱스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인공지능</a:t>
                      </a:r>
                      <a:r>
                        <a:rPr lang="en-US" altLang="ko-KR" sz="1000" b="0">
                          <a:solidFill>
                            <a:srgbClr val="555555"/>
                          </a:solidFill>
                          <a:effectLst/>
                        </a:rPr>
                        <a:t>,</a:t>
                      </a: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빅데이터분석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843312"/>
                  </a:ext>
                </a:extLst>
              </a:tr>
              <a:tr h="270778">
                <a:tc rowSpan="3" gridSpan="3"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통계분석연구방법론</a:t>
                      </a:r>
                      <a:r>
                        <a:rPr lang="en-US" altLang="ko-KR" sz="1000" b="0">
                          <a:solidFill>
                            <a:srgbClr val="555555"/>
                          </a:solidFill>
                          <a:effectLst/>
                        </a:rPr>
                        <a:t>1</a:t>
                      </a:r>
                    </a:p>
                  </a:txBody>
                  <a:tcPr marL="32184" marR="32184" marT="45058" marB="45058" anchor="ctr">
                    <a:lnL>
                      <a:noFill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텍스트마이닝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딥러닝의이해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8621" marR="38621" marT="19311" marB="19311">
                    <a:lnL>
                      <a:noFill/>
                    </a:lnL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492060"/>
                  </a:ext>
                </a:extLst>
              </a:tr>
              <a:tr h="4264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highlight>
                            <a:srgbClr val="F9FAFC"/>
                          </a:highlight>
                        </a:rPr>
                        <a:t>기술금융트랙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투자론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금융시장과재무의이해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143025"/>
                  </a:ext>
                </a:extLst>
              </a:tr>
              <a:tr h="426475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재무관리기술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기술경영회계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>
                          <a:solidFill>
                            <a:srgbClr val="555555"/>
                          </a:solidFill>
                          <a:effectLst/>
                        </a:rPr>
                        <a:t>M&amp;A</a:t>
                      </a: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의이론과응용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9307"/>
                  </a:ext>
                </a:extLst>
              </a:tr>
              <a:tr h="426475">
                <a:tc gridSpan="3"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기술가치평가</a:t>
                      </a:r>
                    </a:p>
                  </a:txBody>
                  <a:tcPr marL="32184" marR="32184" marT="45058" marB="45058" anchor="ctr">
                    <a:lnL>
                      <a:noFill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블록체인트랜스포메이션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벤처투자론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8621" marR="38621" marT="19311" marB="19311">
                    <a:lnL>
                      <a:noFill/>
                    </a:lnL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766656"/>
                  </a:ext>
                </a:extLst>
              </a:tr>
              <a:tr h="426475">
                <a:tc gridSpan="3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highlight>
                            <a:srgbClr val="F9FAFC"/>
                          </a:highlight>
                        </a:rPr>
                        <a:t>공학기반 선택과목</a:t>
                      </a:r>
                    </a:p>
                  </a:txBody>
                  <a:tcPr marL="32184" marR="32184" marT="45058" marB="45058" anchor="ctr">
                    <a:lnL>
                      <a:noFill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시스템최적화이론및응용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시스템시뮬레이션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b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08713"/>
                  </a:ext>
                </a:extLst>
              </a:tr>
              <a:tr h="426475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0">
                          <a:solidFill>
                            <a:srgbClr val="212121"/>
                          </a:solidFill>
                          <a:effectLst/>
                          <a:highlight>
                            <a:srgbClr val="F9FAFC"/>
                          </a:highlight>
                        </a:rPr>
                        <a:t>전 학과 필수개론과목</a:t>
                      </a:r>
                    </a:p>
                  </a:txBody>
                  <a:tcPr marL="32184" marR="32184" marT="45058" marB="45058" anchor="ctr">
                    <a:lnL>
                      <a:noFill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0"/>
                      <a:endParaRPr lang="ko-KR" altLang="en-US" sz="1000" b="0">
                        <a:solidFill>
                          <a:srgbClr val="212121"/>
                        </a:solidFill>
                        <a:effectLst/>
                        <a:highlight>
                          <a:srgbClr val="F9FAFC"/>
                        </a:highlight>
                      </a:endParaRP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rgbClr val="555555"/>
                          </a:solidFill>
                          <a:effectLst/>
                        </a:rPr>
                        <a:t>기술경영학개론</a:t>
                      </a: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00" b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32184" marR="32184" marT="45058" marB="45058" anchor="ctr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535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38621" marR="38621" marT="19311" marB="19311">
                    <a:lnL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38621" marR="38621" marT="19311" marB="19311"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134896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48EE4A8-6138-65B5-8DE9-15AE3C73A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947" y="15090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370FB-F252-5DE6-ABC3-B451B3C726B5}"/>
              </a:ext>
            </a:extLst>
          </p:cNvPr>
          <p:cNvSpPr txBox="1"/>
          <p:nvPr/>
        </p:nvSpPr>
        <p:spPr>
          <a:xfrm>
            <a:off x="533400" y="4762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고대</a:t>
            </a:r>
          </a:p>
        </p:txBody>
      </p:sp>
    </p:spTree>
    <p:extLst>
      <p:ext uri="{BB962C8B-B14F-4D97-AF65-F5344CB8AC3E}">
        <p14:creationId xmlns:p14="http://schemas.microsoft.com/office/powerpoint/2010/main" val="797560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409</Words>
  <Application>Microsoft Office PowerPoint</Application>
  <PresentationFormat>와이드스크린</PresentationFormat>
  <Paragraphs>167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Open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창범 김</dc:creator>
  <cp:lastModifiedBy>창범 김</cp:lastModifiedBy>
  <cp:revision>1</cp:revision>
  <dcterms:created xsi:type="dcterms:W3CDTF">2024-05-16T05:04:44Z</dcterms:created>
  <dcterms:modified xsi:type="dcterms:W3CDTF">2024-05-16T05:23:27Z</dcterms:modified>
</cp:coreProperties>
</file>