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928" r:id="rId2"/>
    <p:sldId id="279" r:id="rId3"/>
    <p:sldId id="925" r:id="rId4"/>
    <p:sldId id="926" r:id="rId5"/>
    <p:sldId id="927" r:id="rId6"/>
    <p:sldId id="932" r:id="rId7"/>
    <p:sldId id="93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6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DD615-0E24-44D8-8FBF-3533BD6A7764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90F6-CE1F-4110-9521-B5CCD3154E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581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419503" y="6423496"/>
            <a:ext cx="322524" cy="230832"/>
          </a:xfrm>
        </p:spPr>
        <p:txBody>
          <a:bodyPr wrap="none">
            <a:spAutoFit/>
          </a:bodyPr>
          <a:lstStyle>
            <a:lvl1pPr algn="ctr">
              <a:defRPr sz="900" b="1"/>
            </a:lvl1pPr>
          </a:lstStyle>
          <a:p>
            <a:fld id="{DBD690F6-CE1F-4110-9521-B5CCD3154E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593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DD615-0E24-44D8-8FBF-3533BD6A7764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90F6-CE1F-4110-9521-B5CCD3154E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869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D583D-6381-6662-8E70-ED4C9C2D2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4748" y="238793"/>
            <a:ext cx="2340801" cy="309792"/>
          </a:xfrm>
        </p:spPr>
        <p:txBody>
          <a:bodyPr wrap="none">
            <a:spAutoFit/>
          </a:bodyPr>
          <a:lstStyle>
            <a:lvl1pPr algn="r">
              <a:defRPr sz="1539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FD0154-F1F0-AE42-C0AD-9698E72549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312411" y="6427187"/>
            <a:ext cx="316112" cy="223907"/>
          </a:xfrm>
        </p:spPr>
        <p:txBody>
          <a:bodyPr wrap="none">
            <a:spAutoFit/>
          </a:bodyPr>
          <a:lstStyle>
            <a:lvl1pPr algn="ctr">
              <a:defRPr sz="855" b="1">
                <a:solidFill>
                  <a:schemeClr val="tx1"/>
                </a:solidFill>
              </a:defRPr>
            </a:lvl1pPr>
          </a:lstStyle>
          <a:p>
            <a:fld id="{685A9487-5A3A-489E-B4E8-105FC6642FB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CF214B-4118-67A5-80BB-77515885D0A0}"/>
              </a:ext>
            </a:extLst>
          </p:cNvPr>
          <p:cNvSpPr/>
          <p:nvPr userDrawn="1"/>
        </p:nvSpPr>
        <p:spPr>
          <a:xfrm>
            <a:off x="0" y="665271"/>
            <a:ext cx="9144000" cy="414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9"/>
          </a:p>
        </p:txBody>
      </p:sp>
    </p:spTree>
    <p:extLst>
      <p:ext uri="{BB962C8B-B14F-4D97-AF65-F5344CB8AC3E}">
        <p14:creationId xmlns:p14="http://schemas.microsoft.com/office/powerpoint/2010/main" val="1280107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DD615-0E24-44D8-8FBF-3533BD6A7764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690F6-CE1F-4110-9521-B5CCD3154E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049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3" r:id="rId2"/>
    <p:sldLayoutId id="2147483694" r:id="rId3"/>
    <p:sldLayoutId id="2147483699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DFA5B23-A944-6C7E-6DC2-1B7E0DD5103B}"/>
              </a:ext>
            </a:extLst>
          </p:cNvPr>
          <p:cNvSpPr/>
          <p:nvPr/>
        </p:nvSpPr>
        <p:spPr>
          <a:xfrm>
            <a:off x="1345342" y="1860826"/>
            <a:ext cx="6476758" cy="13347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40" b="1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AB55B0B-C647-5D07-EB00-6A3615541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0983" y="2309415"/>
            <a:ext cx="4545476" cy="423899"/>
          </a:xfrm>
        </p:spPr>
        <p:txBody>
          <a:bodyPr wrap="none">
            <a:spAutoFit/>
          </a:bodyPr>
          <a:lstStyle/>
          <a:p>
            <a:pPr algn="ctr"/>
            <a:r>
              <a:rPr lang="en-US" altLang="ko-KR" sz="2394" b="1">
                <a:solidFill>
                  <a:srgbClr val="0070C0"/>
                </a:solidFill>
              </a:rPr>
              <a:t>MOT </a:t>
            </a:r>
            <a:r>
              <a:rPr lang="ko-KR" altLang="en-US" sz="2394" b="1">
                <a:solidFill>
                  <a:srgbClr val="0070C0"/>
                </a:solidFill>
              </a:rPr>
              <a:t>역량강화 교육 과정개발</a:t>
            </a:r>
            <a:r>
              <a:rPr lang="en-US" altLang="ko-KR" sz="2394" b="1">
                <a:solidFill>
                  <a:srgbClr val="0070C0"/>
                </a:solidFill>
              </a:rPr>
              <a:t>(</a:t>
            </a:r>
            <a:r>
              <a:rPr lang="ko-KR" altLang="en-US" sz="2394" b="1">
                <a:solidFill>
                  <a:srgbClr val="0070C0"/>
                </a:solidFill>
              </a:rPr>
              <a:t>안</a:t>
            </a:r>
            <a:r>
              <a:rPr lang="en-US" altLang="ko-KR" sz="2394" b="1">
                <a:solidFill>
                  <a:srgbClr val="0070C0"/>
                </a:solidFill>
              </a:rPr>
              <a:t>)</a:t>
            </a:r>
            <a:endParaRPr lang="ko-KR" altLang="en-US" sz="2394" b="1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ED7D7F-5A10-B69F-1CCF-E5A7BFA05AE9}"/>
              </a:ext>
            </a:extLst>
          </p:cNvPr>
          <p:cNvSpPr txBox="1"/>
          <p:nvPr/>
        </p:nvSpPr>
        <p:spPr>
          <a:xfrm>
            <a:off x="3995259" y="4306891"/>
            <a:ext cx="1176925" cy="4081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52" b="1" dirty="0">
                <a:latin typeface="+mn-ea"/>
              </a:rPr>
              <a:t>2024. 2.</a:t>
            </a:r>
            <a:endParaRPr lang="ko-KR" altLang="en-US" sz="2052" b="1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D0634C-5411-084F-6047-D5AD6F68061D}"/>
              </a:ext>
            </a:extLst>
          </p:cNvPr>
          <p:cNvSpPr txBox="1"/>
          <p:nvPr/>
        </p:nvSpPr>
        <p:spPr>
          <a:xfrm>
            <a:off x="3135248" y="5173650"/>
            <a:ext cx="2896947" cy="829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394" b="1">
                <a:latin typeface="+mn-ea"/>
              </a:rPr>
              <a:t>ER&amp;S</a:t>
            </a:r>
          </a:p>
          <a:p>
            <a:pPr algn="ctr"/>
            <a:r>
              <a:rPr lang="en-US" altLang="ko-KR" sz="2394" b="1">
                <a:latin typeface="+mn-ea"/>
              </a:rPr>
              <a:t>SBP</a:t>
            </a:r>
            <a:r>
              <a:rPr lang="ko-KR" altLang="en-US" sz="2394" b="1">
                <a:latin typeface="+mn-ea"/>
              </a:rPr>
              <a:t>전략경영연구소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54E963B-D480-1392-FC35-78EE50C48B53}"/>
              </a:ext>
            </a:extLst>
          </p:cNvPr>
          <p:cNvGraphicFramePr>
            <a:graphicFrameLocks noGrp="1"/>
          </p:cNvGraphicFramePr>
          <p:nvPr/>
        </p:nvGraphicFramePr>
        <p:xfrm>
          <a:off x="7859317" y="758896"/>
          <a:ext cx="712522" cy="213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522">
                  <a:extLst>
                    <a:ext uri="{9D8B030D-6E8A-4147-A177-3AD203B41FA5}">
                      <a16:colId xmlns:a16="http://schemas.microsoft.com/office/drawing/2014/main" val="3826842923"/>
                    </a:ext>
                  </a:extLst>
                </a:gridCol>
              </a:tblGrid>
              <a:tr h="2139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/>
                          </a:solidFill>
                        </a:rPr>
                        <a:t>논의용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</a:rPr>
                        <a:t>V1.0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30775" marR="30775" marT="30775" marB="3077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6256050"/>
                  </a:ext>
                </a:extLst>
              </a:tr>
            </a:tbl>
          </a:graphicData>
        </a:graphic>
      </p:graphicFrame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CD76CA-BC57-0CEF-0C83-27BFE43B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BAB7-BAB2-49BB-A88F-5CEF24E3D95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318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33ACEF-B3F1-905E-BC7E-128D4E09E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20743" y="1833747"/>
            <a:ext cx="3499338" cy="3305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FB6ADA48-DD59-4B5D-5912-3297F88F1C73}"/>
              </a:ext>
            </a:extLst>
          </p:cNvPr>
          <p:cNvSpPr/>
          <p:nvPr/>
        </p:nvSpPr>
        <p:spPr>
          <a:xfrm>
            <a:off x="4638469" y="1833746"/>
            <a:ext cx="4187542" cy="38551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6461" rIns="66461" rtlCol="0" anchor="ctr"/>
          <a:lstStyle/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endParaRPr kumimoji="1" lang="ko-KR" altLang="en-US" sz="969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원형 42">
            <a:extLst>
              <a:ext uri="{FF2B5EF4-FFF2-40B4-BE49-F238E27FC236}">
                <a16:creationId xmlns:a16="http://schemas.microsoft.com/office/drawing/2014/main" id="{0A9531FA-157C-BB05-826D-9358AF09AFCA}"/>
              </a:ext>
            </a:extLst>
          </p:cNvPr>
          <p:cNvSpPr/>
          <p:nvPr/>
        </p:nvSpPr>
        <p:spPr>
          <a:xfrm rot="5400000">
            <a:off x="6918917" y="-86994"/>
            <a:ext cx="3806315" cy="3872782"/>
          </a:xfrm>
          <a:prstGeom prst="pie">
            <a:avLst>
              <a:gd name="adj1" fmla="val 0"/>
              <a:gd name="adj2" fmla="val 5399996"/>
            </a:avLst>
          </a:prstGeom>
          <a:solidFill>
            <a:srgbClr val="FFE0D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endParaRPr kumimoji="1" lang="ko-KR" altLang="en-US" sz="1108" b="1">
              <a:solidFill>
                <a:srgbClr val="000000"/>
              </a:solidFill>
              <a:latin typeface="Cambria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6CF7611-85B8-5A90-3448-303990BF1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4500" y="240922"/>
            <a:ext cx="2191049" cy="305533"/>
          </a:xfrm>
        </p:spPr>
        <p:txBody>
          <a:bodyPr/>
          <a:lstStyle/>
          <a:p>
            <a:r>
              <a:rPr lang="en-US" altLang="ko-KR" b="1">
                <a:latin typeface="+mn-ea"/>
                <a:ea typeface="+mn-ea"/>
              </a:rPr>
              <a:t>1. MOT</a:t>
            </a:r>
            <a:r>
              <a:rPr lang="ko-KR" altLang="en-US" b="1">
                <a:latin typeface="+mn-ea"/>
                <a:ea typeface="+mn-ea"/>
              </a:rPr>
              <a:t> </a:t>
            </a:r>
            <a:r>
              <a:rPr lang="ko-KR" altLang="en-US">
                <a:latin typeface="+mn-ea"/>
                <a:ea typeface="+mn-ea"/>
              </a:rPr>
              <a:t>역량강화 체계</a:t>
            </a:r>
          </a:p>
        </p:txBody>
      </p:sp>
      <p:sp>
        <p:nvSpPr>
          <p:cNvPr id="39" name="슬라이드 번호 개체 틀 38">
            <a:extLst>
              <a:ext uri="{FF2B5EF4-FFF2-40B4-BE49-F238E27FC236}">
                <a16:creationId xmlns:a16="http://schemas.microsoft.com/office/drawing/2014/main" id="{1987CE09-773F-99B0-A788-6CE3017C89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350081" y="6427187"/>
            <a:ext cx="240772" cy="223907"/>
          </a:xfrm>
        </p:spPr>
        <p:txBody>
          <a:bodyPr/>
          <a:lstStyle/>
          <a:p>
            <a:fld id="{685A9487-5A3A-489E-B4E8-105FC6642FB3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3119D9-060A-86AB-769A-57C756EC8DD6}"/>
              </a:ext>
            </a:extLst>
          </p:cNvPr>
          <p:cNvSpPr txBox="1"/>
          <p:nvPr/>
        </p:nvSpPr>
        <p:spPr>
          <a:xfrm>
            <a:off x="0" y="179910"/>
            <a:ext cx="3113353" cy="3554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710" b="1"/>
              <a:t>기술경영</a:t>
            </a:r>
            <a:r>
              <a:rPr lang="en-US" altLang="ko-KR" sz="1710" b="1"/>
              <a:t>(MOT) </a:t>
            </a:r>
            <a:r>
              <a:rPr lang="ko-KR" altLang="en-US" sz="1710" b="1"/>
              <a:t>역량 강화 과정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90D021-B20D-91C0-37D4-ACA4805996C1}"/>
              </a:ext>
            </a:extLst>
          </p:cNvPr>
          <p:cNvSpPr/>
          <p:nvPr/>
        </p:nvSpPr>
        <p:spPr>
          <a:xfrm>
            <a:off x="583866" y="2033153"/>
            <a:ext cx="1129971" cy="3988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108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대기업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7EFD76E-37B1-A32D-F606-59D18903AE68}"/>
              </a:ext>
            </a:extLst>
          </p:cNvPr>
          <p:cNvSpPr/>
          <p:nvPr/>
        </p:nvSpPr>
        <p:spPr>
          <a:xfrm>
            <a:off x="583866" y="5223661"/>
            <a:ext cx="1129971" cy="3988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108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창업기업</a:t>
            </a:r>
            <a:endParaRPr kumimoji="1" lang="en-US" altLang="ko-KR" sz="1108" b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위쪽/아래쪽 화살표 7">
            <a:extLst>
              <a:ext uri="{FF2B5EF4-FFF2-40B4-BE49-F238E27FC236}">
                <a16:creationId xmlns:a16="http://schemas.microsoft.com/office/drawing/2014/main" id="{14369AE4-C53B-28F5-3177-35A202CA31EB}"/>
              </a:ext>
            </a:extLst>
          </p:cNvPr>
          <p:cNvSpPr/>
          <p:nvPr/>
        </p:nvSpPr>
        <p:spPr>
          <a:xfrm>
            <a:off x="1115617" y="2454473"/>
            <a:ext cx="94563" cy="2751603"/>
          </a:xfrm>
          <a:prstGeom prst="upDownArrow">
            <a:avLst/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endParaRPr kumimoji="1" lang="ko-KR" altLang="en-US" sz="1108" b="1">
              <a:solidFill>
                <a:srgbClr val="000000"/>
              </a:solidFill>
              <a:latin typeface="Cambria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DB59C3E-5E4D-58F4-A69D-22F5F24260D5}"/>
              </a:ext>
            </a:extLst>
          </p:cNvPr>
          <p:cNvSpPr/>
          <p:nvPr/>
        </p:nvSpPr>
        <p:spPr>
          <a:xfrm>
            <a:off x="583866" y="4160159"/>
            <a:ext cx="1129971" cy="3988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108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중소기업</a:t>
            </a:r>
            <a:endParaRPr kumimoji="1" lang="en-US" altLang="ko-KR" sz="1108" b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A2F7D1AA-84AC-9A59-2276-6F7DF85FB040}"/>
              </a:ext>
            </a:extLst>
          </p:cNvPr>
          <p:cNvSpPr/>
          <p:nvPr/>
        </p:nvSpPr>
        <p:spPr>
          <a:xfrm>
            <a:off x="1736343" y="2033153"/>
            <a:ext cx="2303906" cy="73115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6461" rIns="66461" rtlCol="0" anchor="ctr"/>
          <a:lstStyle/>
          <a:p>
            <a:pPr algn="just" defTabSz="844102" fontAlgn="base" latinLnBrk="1">
              <a:spcBef>
                <a:spcPts val="369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en-US" altLang="ko-KR" sz="969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969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신사업</a:t>
            </a:r>
            <a:r>
              <a:rPr kumimoji="1" lang="en-US" altLang="ko-KR" sz="969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kumimoji="1" lang="ko-KR" altLang="en-US" sz="969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신제품 발굴에서 사업화 등</a:t>
            </a:r>
            <a:br>
              <a:rPr kumimoji="1" lang="en-US" altLang="ko-KR" sz="969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en-US" altLang="ko-KR" sz="969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1" lang="ko-KR" altLang="en-US" sz="969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전주기 체계 </a:t>
            </a:r>
            <a:br>
              <a:rPr kumimoji="1" lang="en-US" altLang="ko-KR" sz="969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en-US" altLang="ko-KR" sz="969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kumimoji="1" lang="ko-KR" altLang="en-US" sz="969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체계의 구축</a:t>
            </a:r>
            <a:r>
              <a:rPr kumimoji="1" lang="en-US" altLang="ko-KR" sz="969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kumimoji="1" lang="ko-KR" altLang="en-US" sz="969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혁신과 효율화</a:t>
            </a:r>
            <a:endParaRPr kumimoji="1" lang="en-US" altLang="ko-KR" sz="969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defTabSz="844102" fontAlgn="base" latinLnBrk="1">
              <a:spcBef>
                <a:spcPts val="369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en-US" altLang="ko-KR" sz="969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969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전략과 실행에 대한 종합 활동지원</a:t>
            </a: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86F935A6-7916-9D24-70FA-388505F558F0}"/>
              </a:ext>
            </a:extLst>
          </p:cNvPr>
          <p:cNvSpPr/>
          <p:nvPr/>
        </p:nvSpPr>
        <p:spPr>
          <a:xfrm>
            <a:off x="1736343" y="4891317"/>
            <a:ext cx="2303906" cy="73115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6461" rIns="66461" rtlCol="0" anchor="ctr"/>
          <a:lstStyle/>
          <a:p>
            <a:pPr algn="just" defTabSz="844102" fontAlgn="base" latinLnBrk="1">
              <a:spcBef>
                <a:spcPts val="369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en-US" altLang="ko-KR" sz="969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969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경영 활동 추진에 따른 구체적</a:t>
            </a:r>
            <a:br>
              <a:rPr kumimoji="1" lang="en-US" altLang="ko-KR" sz="969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en-US" altLang="ko-KR" sz="969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1" lang="ko-KR" altLang="en-US" sz="969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지식과 문제 해결</a:t>
            </a:r>
            <a:br>
              <a:rPr kumimoji="1" lang="en-US" altLang="ko-KR" sz="969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en-US" altLang="ko-KR" sz="969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 Process, </a:t>
            </a:r>
            <a:r>
              <a:rPr kumimoji="1" lang="ko-KR" altLang="en-US" sz="969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r>
              <a:rPr kumimoji="1" lang="en-US" altLang="ko-KR" sz="969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969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체계</a:t>
            </a:r>
            <a:r>
              <a:rPr kumimoji="1" lang="en-US" altLang="ko-KR" sz="969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969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단계별 전문지식</a:t>
            </a:r>
            <a:endParaRPr kumimoji="1" lang="en-US" altLang="ko-KR" sz="969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defTabSz="844102" fontAlgn="base" latinLnBrk="1">
              <a:spcBef>
                <a:spcPts val="369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en-US" altLang="ko-KR" sz="969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969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일상 업무 활동에 대한 지원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79A080A-F033-0CAC-24F0-398D639DA52D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2888296" y="2764311"/>
            <a:ext cx="0" cy="2127005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08BCD2C-DD83-6622-814F-55C6AC2AB654}"/>
              </a:ext>
            </a:extLst>
          </p:cNvPr>
          <p:cNvSpPr txBox="1"/>
          <p:nvPr/>
        </p:nvSpPr>
        <p:spPr>
          <a:xfrm>
            <a:off x="1802813" y="2963718"/>
            <a:ext cx="2020105" cy="40498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defTabSz="844102" fontAlgn="base" latinLnBrk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ko-KR" altLang="en-US" sz="1016" b="1">
                <a:solidFill>
                  <a:srgbClr val="2D2DB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교육과 실무 적용 및 체질화를</a:t>
            </a:r>
            <a:br>
              <a:rPr kumimoji="1" lang="en-US" altLang="ko-KR" sz="1016" b="1">
                <a:solidFill>
                  <a:srgbClr val="2D2DB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en-US" altLang="ko-KR" sz="1016" b="1">
                <a:solidFill>
                  <a:srgbClr val="2D2DB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016" b="1">
                <a:solidFill>
                  <a:srgbClr val="2D2DB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병행한 종합적 지원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621FD7-48B7-BCA9-794D-795666382887}"/>
              </a:ext>
            </a:extLst>
          </p:cNvPr>
          <p:cNvSpPr txBox="1"/>
          <p:nvPr/>
        </p:nvSpPr>
        <p:spPr>
          <a:xfrm>
            <a:off x="1802813" y="4160159"/>
            <a:ext cx="2149948" cy="40498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defTabSz="844102" fontAlgn="base" latinLnBrk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ko-KR" altLang="en-US" sz="1016" b="1">
                <a:solidFill>
                  <a:srgbClr val="2D2DB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현장의 업무 내용에 대한 직접적</a:t>
            </a:r>
            <a:br>
              <a:rPr kumimoji="1" lang="en-US" altLang="ko-KR" sz="1016" b="1">
                <a:solidFill>
                  <a:srgbClr val="2D2DB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en-US" altLang="ko-KR" sz="1016" b="1">
                <a:solidFill>
                  <a:srgbClr val="2D2DB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1" lang="ko-KR" altLang="en-US" sz="1016" b="1">
                <a:solidFill>
                  <a:srgbClr val="2D2DB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지식 전달과 문제의 해결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C82C36-B8C8-1410-1096-3550708FCEFE}"/>
              </a:ext>
            </a:extLst>
          </p:cNvPr>
          <p:cNvSpPr/>
          <p:nvPr/>
        </p:nvSpPr>
        <p:spPr>
          <a:xfrm>
            <a:off x="583866" y="3096656"/>
            <a:ext cx="1129971" cy="3988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108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중견기업</a:t>
            </a:r>
            <a:endParaRPr kumimoji="1" lang="en-US" altLang="ko-KR" sz="1108" b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53AFE0F-1A24-B2A5-1A3D-BC02AAED4F42}"/>
              </a:ext>
            </a:extLst>
          </p:cNvPr>
          <p:cNvCxnSpPr/>
          <p:nvPr/>
        </p:nvCxnSpPr>
        <p:spPr>
          <a:xfrm flipV="1">
            <a:off x="4771406" y="5814971"/>
            <a:ext cx="3522853" cy="3130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DB95809-1637-AE42-8D15-B96D70F5C2E0}"/>
              </a:ext>
            </a:extLst>
          </p:cNvPr>
          <p:cNvSpPr txBox="1"/>
          <p:nvPr/>
        </p:nvSpPr>
        <p:spPr>
          <a:xfrm>
            <a:off x="6034317" y="5846271"/>
            <a:ext cx="1763624" cy="248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16" b="1">
                <a:solidFill>
                  <a:srgbClr val="2D2DB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포괄적 체계</a:t>
            </a:r>
            <a:r>
              <a:rPr kumimoji="1" lang="en-US" altLang="ko-KR" sz="1016" b="1">
                <a:solidFill>
                  <a:srgbClr val="2D2DB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1" lang="ko-KR" altLang="en-US" sz="1016" b="1">
                <a:solidFill>
                  <a:srgbClr val="2D2DB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방법론 요구도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BF9FE12-09AB-2AD8-9B9A-CA14A944DD88}"/>
              </a:ext>
            </a:extLst>
          </p:cNvPr>
          <p:cNvCxnSpPr/>
          <p:nvPr/>
        </p:nvCxnSpPr>
        <p:spPr>
          <a:xfrm flipV="1">
            <a:off x="4523329" y="2099621"/>
            <a:ext cx="0" cy="3389915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E968085-95F1-621A-582B-F3461FDE9E2A}"/>
              </a:ext>
            </a:extLst>
          </p:cNvPr>
          <p:cNvSpPr txBox="1"/>
          <p:nvPr/>
        </p:nvSpPr>
        <p:spPr>
          <a:xfrm rot="16200000">
            <a:off x="3742447" y="3333990"/>
            <a:ext cx="1271502" cy="248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16" b="1">
                <a:solidFill>
                  <a:srgbClr val="2D2DB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기업규모별 </a:t>
            </a:r>
            <a:r>
              <a:rPr kumimoji="1" lang="en-US" altLang="ko-KR" sz="1016" b="1">
                <a:solidFill>
                  <a:srgbClr val="2D2DB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Needs</a:t>
            </a:r>
            <a:endParaRPr kumimoji="1" lang="ko-KR" altLang="en-US" sz="1016" b="1">
              <a:solidFill>
                <a:srgbClr val="2D2DB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7769421-B251-9A17-8BC3-CA2947F753C2}"/>
              </a:ext>
            </a:extLst>
          </p:cNvPr>
          <p:cNvSpPr/>
          <p:nvPr/>
        </p:nvSpPr>
        <p:spPr>
          <a:xfrm>
            <a:off x="7629569" y="2498434"/>
            <a:ext cx="718695" cy="680733"/>
          </a:xfrm>
          <a:prstGeom prst="ellipse">
            <a:avLst/>
          </a:prstGeom>
          <a:solidFill>
            <a:srgbClr val="F3E2B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6461" rIns="66461" rtlCol="0" anchor="ctr"/>
          <a:lstStyle/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923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신사업발굴</a:t>
            </a:r>
            <a:r>
              <a:rPr kumimoji="1" lang="ko-KR" altLang="en-US" sz="92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및</a:t>
            </a:r>
            <a:endParaRPr kumimoji="1" lang="en-US" altLang="ko-KR" sz="923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92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추진 전략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0B6E124-C6C3-98D1-587B-34C805949AF9}"/>
              </a:ext>
            </a:extLst>
          </p:cNvPr>
          <p:cNvSpPr/>
          <p:nvPr/>
        </p:nvSpPr>
        <p:spPr>
          <a:xfrm>
            <a:off x="6433130" y="1966683"/>
            <a:ext cx="718695" cy="680733"/>
          </a:xfrm>
          <a:prstGeom prst="ellipse">
            <a:avLst/>
          </a:prstGeom>
          <a:solidFill>
            <a:srgbClr val="F3E2B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6461" rIns="66461" rtlCol="0" anchor="ctr"/>
          <a:lstStyle/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2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Portfolio</a:t>
            </a:r>
            <a:endParaRPr kumimoji="1" lang="ko-KR" altLang="en-US" sz="923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957CCF9-4D98-7F0C-7757-0CD9603E32DC}"/>
              </a:ext>
            </a:extLst>
          </p:cNvPr>
          <p:cNvSpPr/>
          <p:nvPr/>
        </p:nvSpPr>
        <p:spPr>
          <a:xfrm>
            <a:off x="5701972" y="2651625"/>
            <a:ext cx="718695" cy="680733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6461" rIns="66461" rtlCol="0" anchor="ctr"/>
          <a:lstStyle/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92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환경분석</a:t>
            </a:r>
            <a:r>
              <a:rPr kumimoji="1" lang="en-US" altLang="ko-KR" sz="92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</a:p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92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</a:t>
            </a:r>
            <a:r>
              <a:rPr kumimoji="1" lang="en-US" altLang="ko-KR" sz="92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Concept</a:t>
            </a:r>
          </a:p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92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8822BCC-A2BA-2EE0-652C-C59F3C0D06F8}"/>
              </a:ext>
            </a:extLst>
          </p:cNvPr>
          <p:cNvSpPr/>
          <p:nvPr/>
        </p:nvSpPr>
        <p:spPr>
          <a:xfrm>
            <a:off x="6898413" y="3561937"/>
            <a:ext cx="718695" cy="680733"/>
          </a:xfrm>
          <a:prstGeom prst="ellipse">
            <a:avLst/>
          </a:prstGeom>
          <a:solidFill>
            <a:srgbClr val="FFFF6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6461" rIns="66461" rtlCol="0" anchor="ctr"/>
          <a:lstStyle/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92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신제품과</a:t>
            </a:r>
            <a:endParaRPr kumimoji="1" lang="en-US" altLang="ko-KR" sz="923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92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</a:t>
            </a:r>
            <a:r>
              <a:rPr kumimoji="1" lang="en-US" altLang="ko-KR" sz="92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1" lang="ko-KR" altLang="en-US" sz="92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  <a:endParaRPr kumimoji="1" lang="en-US" altLang="ko-KR" sz="923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92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계획서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E9BF1F5-7135-6ABC-25C0-7CDAA4555ADD}"/>
              </a:ext>
            </a:extLst>
          </p:cNvPr>
          <p:cNvSpPr/>
          <p:nvPr/>
        </p:nvSpPr>
        <p:spPr>
          <a:xfrm>
            <a:off x="7590826" y="3084820"/>
            <a:ext cx="718695" cy="680733"/>
          </a:xfrm>
          <a:prstGeom prst="ellipse">
            <a:avLst/>
          </a:prstGeom>
          <a:solidFill>
            <a:srgbClr val="FFFF6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6461" rIns="66461" rtlCol="0" anchor="ctr"/>
          <a:lstStyle/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2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P/TRM</a:t>
            </a:r>
            <a:endParaRPr kumimoji="1" lang="ko-KR" altLang="en-US" sz="923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796C4FF-FE79-AA12-8395-CB8CDB39D651}"/>
              </a:ext>
            </a:extLst>
          </p:cNvPr>
          <p:cNvSpPr/>
          <p:nvPr/>
        </p:nvSpPr>
        <p:spPr>
          <a:xfrm>
            <a:off x="7828978" y="2033153"/>
            <a:ext cx="718695" cy="680733"/>
          </a:xfrm>
          <a:prstGeom prst="ellipse">
            <a:avLst/>
          </a:prstGeom>
          <a:solidFill>
            <a:srgbClr val="F3E2B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6461" rIns="66461" rtlCol="0" anchor="ctr"/>
          <a:lstStyle/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92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비전 및</a:t>
            </a:r>
            <a:endParaRPr kumimoji="1" lang="en-US" altLang="ko-KR" sz="923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92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중장기 전략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6172F26-570B-CAFA-42CB-FC63B5D4200E}"/>
              </a:ext>
            </a:extLst>
          </p:cNvPr>
          <p:cNvSpPr/>
          <p:nvPr/>
        </p:nvSpPr>
        <p:spPr>
          <a:xfrm>
            <a:off x="5436096" y="3694876"/>
            <a:ext cx="718695" cy="68073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6461" rIns="66461" rtlCol="0" anchor="ctr"/>
          <a:lstStyle/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2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Idea</a:t>
            </a:r>
          </a:p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2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Generation</a:t>
            </a:r>
            <a:endParaRPr kumimoji="1" lang="ko-KR" altLang="en-US" sz="923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77F0089-D25D-8B40-C7A5-7C1A07E4C502}"/>
              </a:ext>
            </a:extLst>
          </p:cNvPr>
          <p:cNvSpPr/>
          <p:nvPr/>
        </p:nvSpPr>
        <p:spPr>
          <a:xfrm>
            <a:off x="6566068" y="2963718"/>
            <a:ext cx="718695" cy="68073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6461" rIns="66461" rtlCol="0" anchor="ctr"/>
          <a:lstStyle/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2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 </a:t>
            </a:r>
            <a:r>
              <a:rPr kumimoji="1" lang="ko-KR" altLang="en-US" sz="92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endParaRPr kumimoji="1" lang="en-US" altLang="ko-KR" sz="923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92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시스템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3560979-A26A-EF36-6A75-F9A8B513E084}"/>
              </a:ext>
            </a:extLst>
          </p:cNvPr>
          <p:cNvSpPr/>
          <p:nvPr/>
        </p:nvSpPr>
        <p:spPr>
          <a:xfrm>
            <a:off x="6391163" y="2465970"/>
            <a:ext cx="718695" cy="680733"/>
          </a:xfrm>
          <a:prstGeom prst="ellipse">
            <a:avLst/>
          </a:prstGeom>
          <a:solidFill>
            <a:schemeClr val="accent3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6461" rIns="66461" rtlCol="0" anchor="ctr"/>
          <a:lstStyle/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92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조직혁신과</a:t>
            </a:r>
            <a:endParaRPr kumimoji="1" lang="en-US" altLang="ko-KR" sz="923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92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관리체계개선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BD861965-89FA-B802-575E-4D4EC94EA172}"/>
              </a:ext>
            </a:extLst>
          </p:cNvPr>
          <p:cNvSpPr/>
          <p:nvPr/>
        </p:nvSpPr>
        <p:spPr>
          <a:xfrm>
            <a:off x="6300193" y="4093689"/>
            <a:ext cx="718695" cy="680733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6461" rIns="66461" rtlCol="0" anchor="ctr"/>
          <a:lstStyle/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92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시장개척과</a:t>
            </a:r>
            <a:endParaRPr kumimoji="1" lang="en-US" altLang="ko-KR" sz="923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92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345A6FF-4DB4-D41E-B2D5-3EED4E02C174}"/>
              </a:ext>
            </a:extLst>
          </p:cNvPr>
          <p:cNvSpPr/>
          <p:nvPr/>
        </p:nvSpPr>
        <p:spPr>
          <a:xfrm>
            <a:off x="5170220" y="4426034"/>
            <a:ext cx="718695" cy="680733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6461" rIns="66461" rtlCol="0" anchor="ctr"/>
          <a:lstStyle/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92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제조</a:t>
            </a:r>
            <a:r>
              <a:rPr kumimoji="1" lang="en-US" altLang="ko-KR" sz="92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1" lang="ko-KR" altLang="en-US" sz="92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endParaRPr kumimoji="1" lang="en-US" altLang="ko-KR" sz="923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48AE048-37C0-03CF-D9F0-F64A4DA41F01}"/>
              </a:ext>
            </a:extLst>
          </p:cNvPr>
          <p:cNvSpPr/>
          <p:nvPr/>
        </p:nvSpPr>
        <p:spPr>
          <a:xfrm>
            <a:off x="7031349" y="2299028"/>
            <a:ext cx="718695" cy="680733"/>
          </a:xfrm>
          <a:prstGeom prst="ellipse">
            <a:avLst/>
          </a:prstGeom>
          <a:solidFill>
            <a:srgbClr val="E2C5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6461" rIns="66461" rtlCol="0" anchor="ctr"/>
          <a:lstStyle/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92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경영</a:t>
            </a:r>
            <a:r>
              <a:rPr kumimoji="1" lang="en-US" altLang="ko-KR" sz="92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/R&amp;D</a:t>
            </a:r>
            <a:r>
              <a:rPr kumimoji="1" lang="ko-KR" altLang="en-US" sz="92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1" lang="en-US" altLang="ko-KR" sz="923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2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Risk </a:t>
            </a:r>
            <a:r>
              <a:rPr kumimoji="1" lang="ko-KR" altLang="en-US" sz="92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324D3976-B34A-C119-0E3B-A57435F68BBC}"/>
              </a:ext>
            </a:extLst>
          </p:cNvPr>
          <p:cNvSpPr/>
          <p:nvPr/>
        </p:nvSpPr>
        <p:spPr>
          <a:xfrm>
            <a:off x="5715029" y="4171243"/>
            <a:ext cx="718695" cy="680733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6461" rIns="66461" rtlCol="0" anchor="ctr"/>
          <a:lstStyle/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92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상품개발</a:t>
            </a:r>
            <a:endParaRPr kumimoji="1" lang="en-US" altLang="ko-KR" sz="923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2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1" lang="ko-KR" altLang="en-US" sz="92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디자인</a:t>
            </a:r>
            <a:r>
              <a:rPr kumimoji="1" lang="en-US" altLang="ko-KR" sz="92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1" lang="ko-KR" altLang="en-US" sz="923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4017B50-6FF3-CDF8-2C61-8CD2A507756B}"/>
              </a:ext>
            </a:extLst>
          </p:cNvPr>
          <p:cNvSpPr/>
          <p:nvPr/>
        </p:nvSpPr>
        <p:spPr>
          <a:xfrm>
            <a:off x="5901379" y="3229594"/>
            <a:ext cx="718695" cy="680733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6461" rIns="66461" rtlCol="0" anchor="ctr"/>
          <a:lstStyle/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92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</a:t>
            </a:r>
            <a:r>
              <a:rPr kumimoji="1" lang="en-US" altLang="ko-KR" sz="92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1" lang="ko-KR" altLang="en-US" sz="923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신사업</a:t>
            </a:r>
            <a:endParaRPr kumimoji="1" lang="en-US" altLang="ko-KR" sz="923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92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선정과 평가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C492028-3C1E-A8C2-44B0-058D1BE604EE}"/>
              </a:ext>
            </a:extLst>
          </p:cNvPr>
          <p:cNvSpPr txBox="1"/>
          <p:nvPr/>
        </p:nvSpPr>
        <p:spPr>
          <a:xfrm>
            <a:off x="8294260" y="5688943"/>
            <a:ext cx="481222" cy="248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16" b="1">
                <a:solidFill>
                  <a:srgbClr val="2D2DB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High</a:t>
            </a:r>
            <a:endParaRPr kumimoji="1" lang="ko-KR" altLang="en-US" sz="1016" b="1">
              <a:solidFill>
                <a:srgbClr val="2D2DB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D2DEB59-5BFC-B667-9DE1-C41CAFCF1201}"/>
              </a:ext>
            </a:extLst>
          </p:cNvPr>
          <p:cNvSpPr txBox="1"/>
          <p:nvPr/>
        </p:nvSpPr>
        <p:spPr>
          <a:xfrm>
            <a:off x="4098139" y="1833746"/>
            <a:ext cx="599844" cy="248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16" b="1">
                <a:solidFill>
                  <a:srgbClr val="2D2DB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Strong</a:t>
            </a:r>
            <a:endParaRPr kumimoji="1" lang="ko-KR" altLang="en-US" sz="1016" b="1">
              <a:solidFill>
                <a:srgbClr val="2D2DB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위쪽 화살표 43">
            <a:extLst>
              <a:ext uri="{FF2B5EF4-FFF2-40B4-BE49-F238E27FC236}">
                <a16:creationId xmlns:a16="http://schemas.microsoft.com/office/drawing/2014/main" id="{5B0BEEC2-A4E7-4868-421E-86F3FED241A2}"/>
              </a:ext>
            </a:extLst>
          </p:cNvPr>
          <p:cNvSpPr/>
          <p:nvPr/>
        </p:nvSpPr>
        <p:spPr>
          <a:xfrm>
            <a:off x="2046181" y="3362531"/>
            <a:ext cx="797627" cy="664689"/>
          </a:xfrm>
          <a:prstGeom prst="upArrow">
            <a:avLst>
              <a:gd name="adj1" fmla="val 81747"/>
              <a:gd name="adj2" fmla="val 42063"/>
            </a:avLst>
          </a:prstGeom>
          <a:solidFill>
            <a:srgbClr val="F3E2B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6461" rIns="66461" rtlCol="0" anchor="ctr"/>
          <a:lstStyle/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923" b="1">
                <a:solidFill>
                  <a:srgbClr val="000000"/>
                </a:solidFill>
                <a:latin typeface="Cambria"/>
                <a:ea typeface="맑은 고딕" panose="020B0503020000020004" pitchFamily="50" charset="-127"/>
              </a:rPr>
              <a:t>체계</a:t>
            </a:r>
            <a:r>
              <a:rPr kumimoji="1" lang="en-US" altLang="ko-KR" sz="923" b="1">
                <a:solidFill>
                  <a:srgbClr val="000000"/>
                </a:solidFill>
                <a:latin typeface="Cambria"/>
                <a:ea typeface="맑은 고딕" panose="020B0503020000020004" pitchFamily="50" charset="-127"/>
              </a:rPr>
              <a:t> </a:t>
            </a:r>
            <a:r>
              <a:rPr kumimoji="1" lang="ko-KR" altLang="en-US" sz="923" b="1">
                <a:solidFill>
                  <a:srgbClr val="000000"/>
                </a:solidFill>
                <a:latin typeface="Cambria"/>
                <a:ea typeface="맑은 고딕" panose="020B0503020000020004" pitchFamily="50" charset="-127"/>
              </a:rPr>
              <a:t>및</a:t>
            </a:r>
            <a:endParaRPr kumimoji="1" lang="en-US" altLang="ko-KR" sz="923" b="1">
              <a:solidFill>
                <a:srgbClr val="000000"/>
              </a:solidFill>
              <a:latin typeface="Cambria"/>
              <a:ea typeface="맑은 고딕" panose="020B0503020000020004" pitchFamily="50" charset="-127"/>
            </a:endParaRPr>
          </a:p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23" b="1">
                <a:solidFill>
                  <a:srgbClr val="000000"/>
                </a:solidFill>
                <a:latin typeface="Cambria"/>
                <a:ea typeface="맑은 고딕" panose="020B0503020000020004" pitchFamily="50" charset="-127"/>
              </a:rPr>
              <a:t>Know-how</a:t>
            </a:r>
          </a:p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923" b="1">
                <a:solidFill>
                  <a:srgbClr val="000000"/>
                </a:solidFill>
                <a:latin typeface="Cambria"/>
                <a:ea typeface="맑은 고딕" panose="020B0503020000020004" pitchFamily="50" charset="-127"/>
              </a:rPr>
              <a:t>축적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AC846D-955C-DFDD-5DE6-17E4D61F88F1}"/>
              </a:ext>
            </a:extLst>
          </p:cNvPr>
          <p:cNvSpPr txBox="1"/>
          <p:nvPr/>
        </p:nvSpPr>
        <p:spPr>
          <a:xfrm>
            <a:off x="190661" y="789060"/>
            <a:ext cx="8786380" cy="490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9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오늘날 대부분의 기업에서 기술경영관련 </a:t>
            </a:r>
            <a:r>
              <a:rPr kumimoji="1" lang="en-US" altLang="ko-KR" sz="129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Skill</a:t>
            </a:r>
            <a:r>
              <a:rPr kumimoji="1" lang="ko-KR" altLang="en-US" sz="129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체계적 역량 확보 수준은 비교적 낮으며</a:t>
            </a:r>
            <a:r>
              <a:rPr kumimoji="1" lang="en-US" altLang="ko-KR" sz="129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29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기업의 역사와 규모에 따라</a:t>
            </a:r>
            <a:endParaRPr kumimoji="1" lang="en-US" altLang="ko-KR" sz="1293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9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단편적 방법론에서 종합적이고 포괄적 </a:t>
            </a:r>
            <a:r>
              <a:rPr kumimoji="1" lang="en-US" altLang="ko-KR" sz="129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Process</a:t>
            </a:r>
            <a:r>
              <a:rPr kumimoji="1" lang="ko-KR" altLang="en-US" sz="129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방법론에 이르기 까지 다양한 </a:t>
            </a:r>
            <a:r>
              <a:rPr kumimoji="1" lang="en-US" altLang="ko-KR" sz="129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Needs</a:t>
            </a:r>
            <a:r>
              <a:rPr kumimoji="1" lang="ko-KR" altLang="en-US" sz="129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가지고 있음</a:t>
            </a:r>
            <a:r>
              <a:rPr kumimoji="1" lang="en-US" altLang="ko-KR" sz="129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kumimoji="1" lang="ko-KR" altLang="en-US" sz="129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682458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CF7611-85B8-5A90-3448-303990BF1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4436" y="240922"/>
            <a:ext cx="4061113" cy="305533"/>
          </a:xfrm>
        </p:spPr>
        <p:txBody>
          <a:bodyPr/>
          <a:lstStyle/>
          <a:p>
            <a:r>
              <a:rPr lang="en-US" altLang="ko-KR" b="1">
                <a:latin typeface="+mj-ea"/>
              </a:rPr>
              <a:t>2. </a:t>
            </a:r>
            <a:r>
              <a:rPr lang="ko-KR" altLang="en-US">
                <a:latin typeface="+mj-ea"/>
              </a:rPr>
              <a:t>기업의 </a:t>
            </a:r>
            <a:r>
              <a:rPr lang="en-US" altLang="ko-KR">
                <a:latin typeface="+mj-ea"/>
              </a:rPr>
              <a:t>Needs</a:t>
            </a:r>
            <a:r>
              <a:rPr lang="ko-KR" altLang="en-US">
                <a:latin typeface="+mj-ea"/>
              </a:rPr>
              <a:t>와 </a:t>
            </a:r>
            <a:r>
              <a:rPr lang="en-US" altLang="ko-KR">
                <a:latin typeface="+mj-ea"/>
              </a:rPr>
              <a:t>R&amp;D</a:t>
            </a:r>
            <a:r>
              <a:rPr lang="ko-KR" altLang="en-US">
                <a:latin typeface="+mj-ea"/>
              </a:rPr>
              <a:t>경영의 </a:t>
            </a:r>
            <a:r>
              <a:rPr lang="en-US" altLang="ko-KR">
                <a:latin typeface="+mj-ea"/>
              </a:rPr>
              <a:t>New Trend</a:t>
            </a:r>
            <a:endParaRPr lang="ko-KR" altLang="en-US">
              <a:latin typeface="+mj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A185C19-17DE-21E3-7FCE-DBEE7869D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346074" y="6427187"/>
            <a:ext cx="248786" cy="223907"/>
          </a:xfrm>
        </p:spPr>
        <p:txBody>
          <a:bodyPr/>
          <a:lstStyle/>
          <a:p>
            <a:fld id="{685A9487-5A3A-489E-B4E8-105FC6642FB3}" type="slidenum">
              <a:rPr lang="ko-KR" altLang="en-US" smtClean="0">
                <a:latin typeface="+mj-ea"/>
                <a:ea typeface="+mj-ea"/>
              </a:rPr>
              <a:t>3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3119D9-060A-86AB-769A-57C756EC8DD6}"/>
              </a:ext>
            </a:extLst>
          </p:cNvPr>
          <p:cNvSpPr txBox="1"/>
          <p:nvPr/>
        </p:nvSpPr>
        <p:spPr>
          <a:xfrm>
            <a:off x="0" y="224786"/>
            <a:ext cx="3268908" cy="3554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710" b="1">
                <a:latin typeface="+mj-ea"/>
                <a:ea typeface="+mj-ea"/>
              </a:rPr>
              <a:t>기술경영</a:t>
            </a:r>
            <a:r>
              <a:rPr lang="en-US" altLang="ko-KR" sz="1710" b="1">
                <a:latin typeface="+mj-ea"/>
                <a:ea typeface="+mj-ea"/>
              </a:rPr>
              <a:t>(MOT) </a:t>
            </a:r>
            <a:r>
              <a:rPr lang="ko-KR" altLang="en-US" sz="1710" b="1">
                <a:latin typeface="+mj-ea"/>
                <a:ea typeface="+mj-ea"/>
              </a:rPr>
              <a:t>역량 강화 과정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EA6DC88-C7BF-6954-B8C8-2673D04A5E0F}"/>
              </a:ext>
            </a:extLst>
          </p:cNvPr>
          <p:cNvSpPr/>
          <p:nvPr/>
        </p:nvSpPr>
        <p:spPr>
          <a:xfrm>
            <a:off x="384458" y="2050738"/>
            <a:ext cx="3589322" cy="37887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6461" rIns="66461" rtlCol="0" anchor="ctr"/>
          <a:lstStyle/>
          <a:p>
            <a:pPr defTabSz="844102" fontAlgn="base" latinLnBrk="1">
              <a:spcBef>
                <a:spcPts val="369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en-US" altLang="ko-KR" sz="1016" b="1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kumimoji="1" lang="ko-KR" altLang="en-US" sz="1016" b="1" dirty="0">
                <a:solidFill>
                  <a:srgbClr val="000000"/>
                </a:solidFill>
                <a:latin typeface="+mj-ea"/>
                <a:ea typeface="+mj-ea"/>
              </a:rPr>
              <a:t>기업의</a:t>
            </a:r>
            <a:r>
              <a:rPr kumimoji="1" lang="en-US" altLang="ko-KR" sz="1016" b="1" dirty="0">
                <a:solidFill>
                  <a:srgbClr val="000000"/>
                </a:solidFill>
                <a:latin typeface="+mj-ea"/>
                <a:ea typeface="+mj-ea"/>
              </a:rPr>
              <a:t> 98% </a:t>
            </a:r>
            <a:r>
              <a:rPr kumimoji="1" lang="ko-KR" altLang="en-US" sz="1016" b="1" dirty="0">
                <a:solidFill>
                  <a:srgbClr val="000000"/>
                </a:solidFill>
                <a:latin typeface="+mj-ea"/>
                <a:ea typeface="+mj-ea"/>
              </a:rPr>
              <a:t>이상</a:t>
            </a:r>
            <a:r>
              <a:rPr kumimoji="1" lang="en-US" altLang="ko-KR" sz="1016" b="1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kumimoji="1" lang="ko-KR" altLang="en-US" sz="1016" b="1" dirty="0">
                <a:solidFill>
                  <a:srgbClr val="000000"/>
                </a:solidFill>
                <a:latin typeface="+mj-ea"/>
                <a:ea typeface="+mj-ea"/>
              </a:rPr>
              <a:t>중소기업</a:t>
            </a:r>
            <a:r>
              <a:rPr kumimoji="1" lang="en-US" altLang="ko-KR" sz="1016" b="1" dirty="0">
                <a:solidFill>
                  <a:srgbClr val="000000"/>
                </a:solidFill>
                <a:latin typeface="+mj-ea"/>
                <a:ea typeface="+mj-ea"/>
              </a:rPr>
              <a:t>)</a:t>
            </a:r>
            <a:r>
              <a:rPr kumimoji="1" lang="ko-KR" altLang="en-US" sz="1016" b="1" dirty="0">
                <a:solidFill>
                  <a:srgbClr val="000000"/>
                </a:solidFill>
                <a:latin typeface="+mj-ea"/>
                <a:ea typeface="+mj-ea"/>
              </a:rPr>
              <a:t>이 체계적 교육이나 역량확보</a:t>
            </a:r>
            <a:br>
              <a:rPr kumimoji="1" lang="en-US" altLang="ko-KR" sz="1016" b="1" dirty="0">
                <a:solidFill>
                  <a:srgbClr val="000000"/>
                </a:solidFill>
                <a:latin typeface="+mj-ea"/>
                <a:ea typeface="+mj-ea"/>
              </a:rPr>
            </a:br>
            <a:r>
              <a:rPr kumimoji="1" lang="en-US" altLang="ko-KR" sz="1016" b="1" dirty="0">
                <a:solidFill>
                  <a:srgbClr val="000000"/>
                </a:solidFill>
                <a:latin typeface="+mj-ea"/>
                <a:ea typeface="+mj-ea"/>
              </a:rPr>
              <a:t>  </a:t>
            </a:r>
            <a:r>
              <a:rPr kumimoji="1" lang="ko-KR" altLang="en-US" sz="1016" b="1" dirty="0">
                <a:solidFill>
                  <a:srgbClr val="000000"/>
                </a:solidFill>
                <a:latin typeface="+mj-ea"/>
                <a:ea typeface="+mj-ea"/>
              </a:rPr>
              <a:t>확보 경험이 없는 담당자에 의하여 기술경영의 역할을 </a:t>
            </a:r>
            <a:br>
              <a:rPr kumimoji="1" lang="en-US" altLang="ko-KR" sz="1016" b="1" dirty="0">
                <a:solidFill>
                  <a:srgbClr val="000000"/>
                </a:solidFill>
                <a:latin typeface="+mj-ea"/>
                <a:ea typeface="+mj-ea"/>
              </a:rPr>
            </a:br>
            <a:r>
              <a:rPr kumimoji="1" lang="en-US" altLang="ko-KR" sz="1016" b="1" dirty="0">
                <a:solidFill>
                  <a:srgbClr val="000000"/>
                </a:solidFill>
                <a:latin typeface="+mj-ea"/>
                <a:ea typeface="+mj-ea"/>
              </a:rPr>
              <a:t>  </a:t>
            </a:r>
            <a:r>
              <a:rPr kumimoji="1" lang="ko-KR" altLang="en-US" sz="1016" b="1" dirty="0">
                <a:solidFill>
                  <a:srgbClr val="000000"/>
                </a:solidFill>
                <a:latin typeface="+mj-ea"/>
                <a:ea typeface="+mj-ea"/>
              </a:rPr>
              <a:t>요구 받고 있음</a:t>
            </a:r>
            <a:r>
              <a:rPr kumimoji="1" lang="en-US" altLang="ko-KR" sz="1016" b="1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br>
              <a:rPr kumimoji="1" lang="en-US" altLang="ko-KR" sz="1016" b="1" dirty="0">
                <a:solidFill>
                  <a:srgbClr val="000000"/>
                </a:solidFill>
                <a:latin typeface="+mj-ea"/>
                <a:ea typeface="+mj-ea"/>
              </a:rPr>
            </a:br>
            <a:r>
              <a:rPr kumimoji="1" lang="en-US" altLang="ko-KR" sz="1016" b="1" dirty="0">
                <a:solidFill>
                  <a:srgbClr val="000000"/>
                </a:solidFill>
                <a:latin typeface="+mj-ea"/>
                <a:ea typeface="+mj-ea"/>
              </a:rPr>
              <a:t>   - </a:t>
            </a:r>
            <a:r>
              <a:rPr kumimoji="1" lang="ko-KR" altLang="en-US" sz="1016" b="1" dirty="0">
                <a:solidFill>
                  <a:srgbClr val="000000"/>
                </a:solidFill>
                <a:latin typeface="+mj-ea"/>
                <a:ea typeface="+mj-ea"/>
              </a:rPr>
              <a:t>간단한 방법론이나 기술경영 개념의 교육으로 상당부분</a:t>
            </a:r>
            <a:br>
              <a:rPr kumimoji="1" lang="en-US" altLang="ko-KR" sz="1016" b="1" dirty="0">
                <a:solidFill>
                  <a:srgbClr val="000000"/>
                </a:solidFill>
                <a:latin typeface="+mj-ea"/>
                <a:ea typeface="+mj-ea"/>
              </a:rPr>
            </a:br>
            <a:r>
              <a:rPr kumimoji="1" lang="en-US" altLang="ko-KR" sz="1016" b="1" dirty="0">
                <a:solidFill>
                  <a:srgbClr val="000000"/>
                </a:solidFill>
                <a:latin typeface="+mj-ea"/>
                <a:ea typeface="+mj-ea"/>
              </a:rPr>
              <a:t>    </a:t>
            </a:r>
            <a:r>
              <a:rPr kumimoji="1" lang="ko-KR" altLang="en-US" sz="1016" b="1" dirty="0">
                <a:solidFill>
                  <a:srgbClr val="000000"/>
                </a:solidFill>
                <a:latin typeface="+mj-ea"/>
                <a:ea typeface="+mj-ea"/>
              </a:rPr>
              <a:t>대응 가능한 요구가 많음</a:t>
            </a:r>
            <a:endParaRPr kumimoji="1" lang="en-US" altLang="ko-KR" sz="1016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defTabSz="844102" fontAlgn="base" latinLnBrk="1">
              <a:spcBef>
                <a:spcPts val="369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en-US" altLang="ko-KR" sz="1016" b="1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kumimoji="1" lang="ko-KR" altLang="en-US" sz="1016" b="1" dirty="0">
                <a:solidFill>
                  <a:srgbClr val="000000"/>
                </a:solidFill>
                <a:latin typeface="+mj-ea"/>
                <a:ea typeface="+mj-ea"/>
              </a:rPr>
              <a:t>기업의 규모가 작거나 역사가 짧은 기업</a:t>
            </a:r>
            <a:r>
              <a:rPr kumimoji="1" lang="en-US" altLang="ko-KR" sz="1016" b="1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kumimoji="1" lang="ko-KR" altLang="en-US" sz="1016" b="1" dirty="0">
                <a:solidFill>
                  <a:srgbClr val="000000"/>
                </a:solidFill>
                <a:latin typeface="+mj-ea"/>
                <a:ea typeface="+mj-ea"/>
              </a:rPr>
              <a:t>그리고 중소기업</a:t>
            </a:r>
            <a:br>
              <a:rPr kumimoji="1" lang="en-US" altLang="ko-KR" sz="1016" b="1" dirty="0">
                <a:solidFill>
                  <a:srgbClr val="000000"/>
                </a:solidFill>
                <a:latin typeface="+mj-ea"/>
                <a:ea typeface="+mj-ea"/>
              </a:rPr>
            </a:br>
            <a:r>
              <a:rPr kumimoji="1" lang="en-US" altLang="ko-KR" sz="1016" b="1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kumimoji="1" lang="ko-KR" altLang="en-US" sz="1016" b="1" dirty="0">
                <a:solidFill>
                  <a:srgbClr val="000000"/>
                </a:solidFill>
                <a:latin typeface="+mj-ea"/>
                <a:ea typeface="+mj-ea"/>
              </a:rPr>
              <a:t> 일수록 사업계획서의 작성 등에 많은 애로를 겪고 있음</a:t>
            </a:r>
            <a:r>
              <a:rPr kumimoji="1" lang="en-US" altLang="ko-KR" sz="1016" b="1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br>
              <a:rPr kumimoji="1" lang="en-US" altLang="ko-KR" sz="1016" b="1" dirty="0">
                <a:solidFill>
                  <a:srgbClr val="000000"/>
                </a:solidFill>
                <a:latin typeface="+mj-ea"/>
                <a:ea typeface="+mj-ea"/>
              </a:rPr>
            </a:br>
            <a:r>
              <a:rPr kumimoji="1" lang="en-US" altLang="ko-KR" sz="1016" b="1" dirty="0">
                <a:solidFill>
                  <a:srgbClr val="000000"/>
                </a:solidFill>
                <a:latin typeface="+mj-ea"/>
                <a:ea typeface="+mj-ea"/>
              </a:rPr>
              <a:t> - </a:t>
            </a:r>
            <a:r>
              <a:rPr kumimoji="1" lang="ko-KR" altLang="en-US" sz="1016" b="1" dirty="0">
                <a:solidFill>
                  <a:srgbClr val="000000"/>
                </a:solidFill>
                <a:latin typeface="+mj-ea"/>
                <a:ea typeface="+mj-ea"/>
              </a:rPr>
              <a:t>주로 선임</a:t>
            </a:r>
            <a:r>
              <a:rPr kumimoji="1" lang="en-US" altLang="ko-KR" sz="1016" b="1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kumimoji="1" lang="ko-KR" altLang="en-US" sz="1016" b="1" dirty="0">
                <a:solidFill>
                  <a:srgbClr val="000000"/>
                </a:solidFill>
                <a:latin typeface="+mj-ea"/>
                <a:ea typeface="+mj-ea"/>
              </a:rPr>
              <a:t>과장급</a:t>
            </a:r>
            <a:r>
              <a:rPr kumimoji="1" lang="en-US" altLang="ko-KR" sz="1016" b="1" dirty="0">
                <a:solidFill>
                  <a:srgbClr val="000000"/>
                </a:solidFill>
                <a:latin typeface="+mj-ea"/>
                <a:ea typeface="+mj-ea"/>
              </a:rPr>
              <a:t>) </a:t>
            </a:r>
            <a:r>
              <a:rPr kumimoji="1" lang="ko-KR" altLang="en-US" sz="1016" b="1" dirty="0">
                <a:solidFill>
                  <a:srgbClr val="000000"/>
                </a:solidFill>
                <a:latin typeface="+mj-ea"/>
                <a:ea typeface="+mj-ea"/>
              </a:rPr>
              <a:t>정도의 인력에 업무 부과</a:t>
            </a:r>
            <a:endParaRPr kumimoji="1" lang="en-US" altLang="ko-KR" sz="1016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defTabSz="844102" fontAlgn="base" latinLnBrk="1">
              <a:spcBef>
                <a:spcPts val="369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en-US" altLang="ko-KR" sz="1016" b="1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kumimoji="1" lang="ko-KR" altLang="en-US" sz="1016" b="1" dirty="0">
                <a:solidFill>
                  <a:srgbClr val="000000"/>
                </a:solidFill>
                <a:latin typeface="+mj-ea"/>
                <a:ea typeface="+mj-ea"/>
              </a:rPr>
              <a:t>사업계획서</a:t>
            </a:r>
            <a:r>
              <a:rPr kumimoji="1" lang="en-US" altLang="ko-KR" sz="1016" b="1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kumimoji="1" lang="ko-KR" altLang="en-US" sz="1016" b="1" dirty="0">
                <a:solidFill>
                  <a:srgbClr val="000000"/>
                </a:solidFill>
                <a:latin typeface="+mj-ea"/>
                <a:ea typeface="+mj-ea"/>
              </a:rPr>
              <a:t>작성에 많은 방법론</a:t>
            </a:r>
            <a:r>
              <a:rPr kumimoji="1" lang="en-US" altLang="ko-KR" sz="1016" b="1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kumimoji="1" lang="ko-KR" altLang="en-US" sz="1016" b="1" dirty="0">
                <a:solidFill>
                  <a:srgbClr val="000000"/>
                </a:solidFill>
                <a:latin typeface="+mj-ea"/>
                <a:ea typeface="+mj-ea"/>
              </a:rPr>
              <a:t>지식</a:t>
            </a:r>
            <a:r>
              <a:rPr kumimoji="1" lang="en-US" altLang="ko-KR" sz="1016" b="1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kumimoji="1" lang="ko-KR" altLang="en-US" sz="1016" b="1" dirty="0">
                <a:solidFill>
                  <a:srgbClr val="000000"/>
                </a:solidFill>
                <a:latin typeface="+mj-ea"/>
                <a:ea typeface="+mj-ea"/>
              </a:rPr>
              <a:t>경험이 요구됨에도</a:t>
            </a:r>
            <a:br>
              <a:rPr kumimoji="1" lang="en-US" altLang="ko-KR" sz="1016" b="1" dirty="0">
                <a:solidFill>
                  <a:srgbClr val="000000"/>
                </a:solidFill>
                <a:latin typeface="+mj-ea"/>
                <a:ea typeface="+mj-ea"/>
              </a:rPr>
            </a:br>
            <a:r>
              <a:rPr kumimoji="1" lang="en-US" altLang="ko-KR" sz="1016" b="1" dirty="0">
                <a:solidFill>
                  <a:srgbClr val="000000"/>
                </a:solidFill>
                <a:latin typeface="+mj-ea"/>
                <a:ea typeface="+mj-ea"/>
              </a:rPr>
              <a:t>  </a:t>
            </a:r>
            <a:r>
              <a:rPr kumimoji="1" lang="ko-KR" altLang="en-US" sz="1016" b="1" dirty="0">
                <a:solidFill>
                  <a:srgbClr val="000000"/>
                </a:solidFill>
                <a:latin typeface="+mj-ea"/>
                <a:ea typeface="+mj-ea"/>
              </a:rPr>
              <a:t>불구하고</a:t>
            </a:r>
            <a:r>
              <a:rPr kumimoji="1" lang="en-US" altLang="ko-KR" sz="1016" b="1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kumimoji="1" lang="ko-KR" altLang="en-US" sz="1016" b="1" dirty="0">
                <a:solidFill>
                  <a:srgbClr val="000000"/>
                </a:solidFill>
                <a:latin typeface="+mj-ea"/>
                <a:ea typeface="+mj-ea"/>
              </a:rPr>
              <a:t>중간관리자 이하의 직원에 대해 단기간내 수립</a:t>
            </a:r>
            <a:br>
              <a:rPr kumimoji="1" lang="en-US" altLang="ko-KR" sz="1016" b="1" dirty="0">
                <a:solidFill>
                  <a:srgbClr val="000000"/>
                </a:solidFill>
                <a:latin typeface="+mj-ea"/>
                <a:ea typeface="+mj-ea"/>
              </a:rPr>
            </a:br>
            <a:r>
              <a:rPr kumimoji="1" lang="en-US" altLang="ko-KR" sz="1016" b="1" dirty="0">
                <a:solidFill>
                  <a:srgbClr val="000000"/>
                </a:solidFill>
                <a:latin typeface="+mj-ea"/>
                <a:ea typeface="+mj-ea"/>
              </a:rPr>
              <a:t>  </a:t>
            </a:r>
            <a:r>
              <a:rPr kumimoji="1" lang="ko-KR" altLang="en-US" sz="1016" b="1" dirty="0">
                <a:solidFill>
                  <a:srgbClr val="000000"/>
                </a:solidFill>
                <a:latin typeface="+mj-ea"/>
                <a:ea typeface="+mj-ea"/>
              </a:rPr>
              <a:t>을 기대하고 있음</a:t>
            </a:r>
            <a:r>
              <a:rPr kumimoji="1" lang="en-US" altLang="ko-KR" sz="1016" b="1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br>
              <a:rPr kumimoji="1" lang="en-US" altLang="ko-KR" sz="1016" b="1" dirty="0">
                <a:solidFill>
                  <a:srgbClr val="000000"/>
                </a:solidFill>
                <a:latin typeface="+mj-ea"/>
                <a:ea typeface="+mj-ea"/>
              </a:rPr>
            </a:br>
            <a:r>
              <a:rPr kumimoji="1" lang="en-US" altLang="ko-KR" sz="1016" b="1" dirty="0">
                <a:solidFill>
                  <a:srgbClr val="000000"/>
                </a:solidFill>
                <a:latin typeface="+mj-ea"/>
                <a:ea typeface="+mj-ea"/>
              </a:rPr>
              <a:t>  - </a:t>
            </a:r>
            <a:r>
              <a:rPr kumimoji="1" lang="ko-KR" altLang="en-US" sz="1016" b="1" dirty="0">
                <a:solidFill>
                  <a:srgbClr val="000000"/>
                </a:solidFill>
                <a:latin typeface="+mj-ea"/>
                <a:ea typeface="+mj-ea"/>
              </a:rPr>
              <a:t>중소벤처기업부 등 정부기관에서 중소기업에 대한 </a:t>
            </a:r>
            <a:r>
              <a:rPr kumimoji="1" lang="en-US" altLang="ko-KR" sz="1016" b="1" dirty="0">
                <a:solidFill>
                  <a:srgbClr val="000000"/>
                </a:solidFill>
                <a:latin typeface="+mj-ea"/>
                <a:ea typeface="+mj-ea"/>
              </a:rPr>
              <a:t>R&amp;D </a:t>
            </a:r>
            <a:br>
              <a:rPr kumimoji="1" lang="en-US" altLang="ko-KR" sz="1016" b="1" dirty="0">
                <a:solidFill>
                  <a:srgbClr val="000000"/>
                </a:solidFill>
                <a:latin typeface="+mj-ea"/>
                <a:ea typeface="+mj-ea"/>
              </a:rPr>
            </a:br>
            <a:r>
              <a:rPr kumimoji="1" lang="en-US" altLang="ko-KR" sz="1016" b="1" dirty="0">
                <a:solidFill>
                  <a:srgbClr val="000000"/>
                </a:solidFill>
                <a:latin typeface="+mj-ea"/>
                <a:ea typeface="+mj-ea"/>
              </a:rPr>
              <a:t>  </a:t>
            </a:r>
            <a:r>
              <a:rPr kumimoji="1" lang="ko-KR" altLang="en-US" sz="1016" b="1" dirty="0">
                <a:solidFill>
                  <a:srgbClr val="000000"/>
                </a:solidFill>
                <a:latin typeface="+mj-ea"/>
                <a:ea typeface="+mj-ea"/>
              </a:rPr>
              <a:t>지원</a:t>
            </a:r>
            <a:r>
              <a:rPr kumimoji="1" lang="en-US" altLang="ko-KR" sz="1016" b="1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kumimoji="1" lang="ko-KR" altLang="en-US" sz="1016" b="1" dirty="0">
                <a:solidFill>
                  <a:srgbClr val="000000"/>
                </a:solidFill>
                <a:latin typeface="+mj-ea"/>
                <a:ea typeface="+mj-ea"/>
              </a:rPr>
              <a:t>사업에 대한 대응 어려움</a:t>
            </a:r>
            <a:endParaRPr kumimoji="1" lang="en-US" altLang="ko-KR" sz="1016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defTabSz="844102" fontAlgn="base" latinLnBrk="1">
              <a:spcBef>
                <a:spcPts val="369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en-US" altLang="ko-KR" sz="1016" b="1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kumimoji="1" lang="ko-KR" altLang="en-US" sz="1016" b="1" dirty="0">
                <a:solidFill>
                  <a:srgbClr val="000000"/>
                </a:solidFill>
                <a:latin typeface="+mj-ea"/>
                <a:ea typeface="+mj-ea"/>
              </a:rPr>
              <a:t>시대적 유행</a:t>
            </a:r>
            <a:r>
              <a:rPr kumimoji="1" lang="en-US" altLang="ko-KR" sz="1016" b="1" dirty="0">
                <a:solidFill>
                  <a:srgbClr val="000000"/>
                </a:solidFill>
                <a:latin typeface="+mj-ea"/>
                <a:ea typeface="+mj-ea"/>
              </a:rPr>
              <a:t>(ex. Industry 4.0 </a:t>
            </a:r>
            <a:r>
              <a:rPr kumimoji="1" lang="ko-KR" altLang="en-US" sz="1016" b="1" dirty="0">
                <a:solidFill>
                  <a:srgbClr val="000000"/>
                </a:solidFill>
                <a:latin typeface="+mj-ea"/>
                <a:ea typeface="+mj-ea"/>
              </a:rPr>
              <a:t>등</a:t>
            </a:r>
            <a:r>
              <a:rPr kumimoji="1" lang="en-US" altLang="ko-KR" sz="1016" b="1" dirty="0">
                <a:solidFill>
                  <a:srgbClr val="000000"/>
                </a:solidFill>
                <a:latin typeface="+mj-ea"/>
                <a:ea typeface="+mj-ea"/>
              </a:rPr>
              <a:t>)</a:t>
            </a:r>
            <a:r>
              <a:rPr kumimoji="1" lang="ko-KR" altLang="en-US" sz="1016" b="1" dirty="0">
                <a:solidFill>
                  <a:srgbClr val="000000"/>
                </a:solidFill>
                <a:latin typeface="+mj-ea"/>
                <a:ea typeface="+mj-ea"/>
              </a:rPr>
              <a:t>에 따른 내부 체계 혁신</a:t>
            </a:r>
            <a:br>
              <a:rPr kumimoji="1" lang="ko-KR" altLang="en-US" sz="1016" b="1" dirty="0">
                <a:solidFill>
                  <a:srgbClr val="000000"/>
                </a:solidFill>
                <a:latin typeface="+mj-ea"/>
                <a:ea typeface="+mj-ea"/>
              </a:rPr>
            </a:br>
            <a:r>
              <a:rPr kumimoji="1" lang="ko-KR" altLang="en-US" sz="1016" b="1" dirty="0">
                <a:solidFill>
                  <a:srgbClr val="000000"/>
                </a:solidFill>
                <a:latin typeface="+mj-ea"/>
                <a:ea typeface="+mj-ea"/>
              </a:rPr>
              <a:t>  방법론 연계에 대한 이해 부족</a:t>
            </a:r>
            <a:br>
              <a:rPr kumimoji="1" lang="en-US" altLang="ko-KR" sz="1016" b="1" dirty="0">
                <a:solidFill>
                  <a:srgbClr val="000000"/>
                </a:solidFill>
                <a:latin typeface="+mj-ea"/>
                <a:ea typeface="+mj-ea"/>
              </a:rPr>
            </a:br>
            <a:r>
              <a:rPr kumimoji="1" lang="en-US" altLang="ko-KR" sz="1016" b="1" dirty="0">
                <a:solidFill>
                  <a:srgbClr val="000000"/>
                </a:solidFill>
                <a:latin typeface="+mj-ea"/>
                <a:ea typeface="+mj-ea"/>
              </a:rPr>
              <a:t>  - </a:t>
            </a:r>
            <a:r>
              <a:rPr kumimoji="1" lang="ko-KR" altLang="en-US" sz="1016" b="1" dirty="0">
                <a:solidFill>
                  <a:srgbClr val="000000"/>
                </a:solidFill>
                <a:latin typeface="+mj-ea"/>
                <a:ea typeface="+mj-ea"/>
              </a:rPr>
              <a:t>경영의 유행</a:t>
            </a:r>
            <a:r>
              <a:rPr kumimoji="1" lang="en-US" altLang="ko-KR" sz="1016" b="1" dirty="0">
                <a:solidFill>
                  <a:srgbClr val="000000"/>
                </a:solidFill>
                <a:latin typeface="+mj-ea"/>
                <a:ea typeface="+mj-ea"/>
              </a:rPr>
              <a:t>, Management Fashion Theory</a:t>
            </a:r>
            <a:br>
              <a:rPr kumimoji="1" lang="en-US" altLang="ko-KR" sz="1016" b="1" dirty="0">
                <a:solidFill>
                  <a:srgbClr val="000000"/>
                </a:solidFill>
                <a:latin typeface="+mj-ea"/>
                <a:ea typeface="+mj-ea"/>
              </a:rPr>
            </a:br>
            <a:r>
              <a:rPr kumimoji="1" lang="en-US" altLang="ko-KR" sz="1016" b="1" dirty="0">
                <a:solidFill>
                  <a:srgbClr val="000000"/>
                </a:solidFill>
                <a:latin typeface="+mj-ea"/>
                <a:ea typeface="+mj-ea"/>
              </a:rPr>
              <a:t>  - </a:t>
            </a:r>
            <a:r>
              <a:rPr kumimoji="1" lang="ko-KR" altLang="en-US" sz="1016" b="1" dirty="0">
                <a:solidFill>
                  <a:srgbClr val="000000"/>
                </a:solidFill>
                <a:latin typeface="+mj-ea"/>
                <a:ea typeface="+mj-ea"/>
              </a:rPr>
              <a:t>경영이론 </a:t>
            </a:r>
            <a:r>
              <a:rPr kumimoji="1" lang="en-US" altLang="ko-KR" sz="1016" b="1" dirty="0">
                <a:solidFill>
                  <a:srgbClr val="000000"/>
                </a:solidFill>
                <a:latin typeface="+mj-ea"/>
                <a:ea typeface="+mj-ea"/>
              </a:rPr>
              <a:t>- </a:t>
            </a:r>
            <a:r>
              <a:rPr kumimoji="1" lang="ko-KR" altLang="en-US" sz="1016" b="1" dirty="0">
                <a:solidFill>
                  <a:srgbClr val="000000"/>
                </a:solidFill>
                <a:latin typeface="+mj-ea"/>
                <a:ea typeface="+mj-ea"/>
              </a:rPr>
              <a:t>혁신 </a:t>
            </a:r>
            <a:r>
              <a:rPr kumimoji="1" lang="en-US" altLang="ko-KR" sz="1016" b="1" dirty="0">
                <a:solidFill>
                  <a:srgbClr val="000000"/>
                </a:solidFill>
                <a:latin typeface="+mj-ea"/>
                <a:ea typeface="+mj-ea"/>
              </a:rPr>
              <a:t>Issue - </a:t>
            </a:r>
            <a:r>
              <a:rPr kumimoji="1" lang="ko-KR" altLang="en-US" sz="1016" b="1" dirty="0">
                <a:solidFill>
                  <a:srgbClr val="000000"/>
                </a:solidFill>
                <a:latin typeface="+mj-ea"/>
                <a:ea typeface="+mj-ea"/>
              </a:rPr>
              <a:t>시대적 요구에 대한 대응과 실행</a:t>
            </a:r>
            <a:br>
              <a:rPr kumimoji="1" lang="ko-KR" altLang="en-US" sz="1016" b="1" dirty="0">
                <a:solidFill>
                  <a:srgbClr val="000000"/>
                </a:solidFill>
                <a:latin typeface="+mj-ea"/>
                <a:ea typeface="+mj-ea"/>
              </a:rPr>
            </a:br>
            <a:r>
              <a:rPr kumimoji="1" lang="ko-KR" altLang="en-US" sz="1016" b="1" dirty="0">
                <a:solidFill>
                  <a:srgbClr val="000000"/>
                </a:solidFill>
                <a:latin typeface="+mj-ea"/>
                <a:ea typeface="+mj-ea"/>
              </a:rPr>
              <a:t>   역량 미확보 </a:t>
            </a:r>
            <a:endParaRPr kumimoji="1" lang="en-US" altLang="ko-KR" sz="1016" b="1" dirty="0">
              <a:solidFill>
                <a:srgbClr val="000000"/>
              </a:solidFill>
              <a:latin typeface="+mj-ea"/>
              <a:ea typeface="+mj-ea"/>
            </a:endParaRPr>
          </a:p>
          <a:p>
            <a:pPr defTabSz="844102" fontAlgn="base" latinLnBrk="1">
              <a:spcBef>
                <a:spcPts val="369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ko-KR" altLang="en-US" sz="1016" b="1" dirty="0">
                <a:solidFill>
                  <a:srgbClr val="000000"/>
                </a:solidFill>
                <a:latin typeface="+mj-ea"/>
                <a:ea typeface="+mj-ea"/>
              </a:rPr>
              <a:t> 중견기업</a:t>
            </a:r>
            <a:r>
              <a:rPr kumimoji="1" lang="en-US" altLang="ko-KR" sz="1016" b="1" dirty="0">
                <a:solidFill>
                  <a:srgbClr val="000000"/>
                </a:solidFill>
                <a:latin typeface="+mj-ea"/>
                <a:ea typeface="+mj-ea"/>
              </a:rPr>
              <a:t>,</a:t>
            </a:r>
            <a:r>
              <a:rPr kumimoji="1" lang="ko-KR" altLang="en-US" sz="1016" b="1" dirty="0">
                <a:solidFill>
                  <a:srgbClr val="000000"/>
                </a:solidFill>
                <a:latin typeface="+mj-ea"/>
                <a:ea typeface="+mj-ea"/>
              </a:rPr>
              <a:t> 대기업 등을 중심으로 내부역량분석</a:t>
            </a:r>
            <a:r>
              <a:rPr kumimoji="1" lang="en-US" altLang="ko-KR" sz="1016" b="1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kumimoji="1" lang="ko-KR" altLang="en-US" sz="1016" b="1" dirty="0">
                <a:solidFill>
                  <a:srgbClr val="000000"/>
                </a:solidFill>
                <a:latin typeface="+mj-ea"/>
                <a:ea typeface="+mj-ea"/>
              </a:rPr>
              <a:t>환경예측</a:t>
            </a:r>
            <a:br>
              <a:rPr kumimoji="1" lang="en-US" altLang="ko-KR" sz="1016" b="1" dirty="0">
                <a:solidFill>
                  <a:srgbClr val="000000"/>
                </a:solidFill>
                <a:latin typeface="+mj-ea"/>
                <a:ea typeface="+mj-ea"/>
              </a:rPr>
            </a:br>
            <a:r>
              <a:rPr kumimoji="1" lang="en-US" altLang="ko-KR" sz="1016" b="1" dirty="0">
                <a:solidFill>
                  <a:srgbClr val="000000"/>
                </a:solidFill>
                <a:latin typeface="+mj-ea"/>
                <a:ea typeface="+mj-ea"/>
              </a:rPr>
              <a:t>  (</a:t>
            </a:r>
            <a:r>
              <a:rPr kumimoji="1" lang="ko-KR" altLang="en-US" sz="1016" b="1" dirty="0">
                <a:solidFill>
                  <a:srgbClr val="000000"/>
                </a:solidFill>
                <a:latin typeface="+mj-ea"/>
                <a:ea typeface="+mj-ea"/>
              </a:rPr>
              <a:t>시나리오</a:t>
            </a:r>
            <a:r>
              <a:rPr kumimoji="1" lang="en-US" altLang="ko-KR" sz="1016" b="1" dirty="0">
                <a:solidFill>
                  <a:srgbClr val="000000"/>
                </a:solidFill>
                <a:latin typeface="+mj-ea"/>
                <a:ea typeface="+mj-ea"/>
              </a:rPr>
              <a:t>), BPTRM </a:t>
            </a:r>
            <a:r>
              <a:rPr kumimoji="1" lang="ko-KR" altLang="en-US" sz="1016" b="1" dirty="0">
                <a:solidFill>
                  <a:srgbClr val="000000"/>
                </a:solidFill>
                <a:latin typeface="+mj-ea"/>
                <a:ea typeface="+mj-ea"/>
              </a:rPr>
              <a:t>등 포괄적</a:t>
            </a:r>
            <a:r>
              <a:rPr kumimoji="1" lang="en-US" altLang="ko-KR" sz="1016" b="1" dirty="0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kumimoji="1" lang="ko-KR" altLang="en-US" sz="1016" b="1" dirty="0">
                <a:solidFill>
                  <a:srgbClr val="000000"/>
                </a:solidFill>
                <a:latin typeface="+mj-ea"/>
                <a:ea typeface="+mj-ea"/>
              </a:rPr>
              <a:t>통합적 계획 수립 등을 </a:t>
            </a:r>
            <a:br>
              <a:rPr kumimoji="1" lang="en-US" altLang="ko-KR" sz="1016" b="1" dirty="0">
                <a:solidFill>
                  <a:srgbClr val="000000"/>
                </a:solidFill>
                <a:latin typeface="+mj-ea"/>
                <a:ea typeface="+mj-ea"/>
              </a:rPr>
            </a:br>
            <a:r>
              <a:rPr kumimoji="1" lang="en-US" altLang="ko-KR" sz="1016" b="1" dirty="0">
                <a:solidFill>
                  <a:srgbClr val="000000"/>
                </a:solidFill>
                <a:latin typeface="+mj-ea"/>
                <a:ea typeface="+mj-ea"/>
              </a:rPr>
              <a:t>  </a:t>
            </a:r>
            <a:r>
              <a:rPr kumimoji="1" lang="ko-KR" altLang="en-US" sz="1016" b="1" dirty="0">
                <a:solidFill>
                  <a:srgbClr val="000000"/>
                </a:solidFill>
                <a:latin typeface="+mj-ea"/>
                <a:ea typeface="+mj-ea"/>
              </a:rPr>
              <a:t>고민하고 있음</a:t>
            </a:r>
            <a:r>
              <a:rPr kumimoji="1" lang="en-US" altLang="ko-KR" sz="1016" b="1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2CA658D-8E89-08F5-7E73-48468C51A5D5}"/>
              </a:ext>
            </a:extLst>
          </p:cNvPr>
          <p:cNvSpPr txBox="1"/>
          <p:nvPr/>
        </p:nvSpPr>
        <p:spPr>
          <a:xfrm>
            <a:off x="52113" y="791648"/>
            <a:ext cx="9009774" cy="490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93" b="1">
                <a:solidFill>
                  <a:srgbClr val="000000"/>
                </a:solidFill>
                <a:latin typeface="+mj-ea"/>
                <a:ea typeface="+mj-ea"/>
              </a:rPr>
              <a:t>Digital </a:t>
            </a:r>
            <a:r>
              <a:rPr kumimoji="1" lang="ko-KR" altLang="en-US" sz="1293" b="1">
                <a:solidFill>
                  <a:srgbClr val="000000"/>
                </a:solidFill>
                <a:latin typeface="+mj-ea"/>
                <a:ea typeface="+mj-ea"/>
              </a:rPr>
              <a:t>전환 및 경영에서 </a:t>
            </a:r>
            <a:r>
              <a:rPr kumimoji="1" lang="en-US" altLang="ko-KR" sz="1293" b="1">
                <a:solidFill>
                  <a:srgbClr val="000000"/>
                </a:solidFill>
                <a:latin typeface="+mj-ea"/>
                <a:ea typeface="+mj-ea"/>
              </a:rPr>
              <a:t>AI</a:t>
            </a:r>
            <a:r>
              <a:rPr kumimoji="1" lang="ko-KR" altLang="en-US" sz="1293" b="1">
                <a:solidFill>
                  <a:srgbClr val="000000"/>
                </a:solidFill>
                <a:latin typeface="+mj-ea"/>
                <a:ea typeface="+mj-ea"/>
              </a:rPr>
              <a:t> 기술의 활용 등 기업의</a:t>
            </a:r>
            <a:r>
              <a:rPr kumimoji="1" lang="en-US" altLang="ko-KR" sz="1293" b="1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kumimoji="1" lang="ko-KR" altLang="en-US" sz="1293" b="1">
                <a:solidFill>
                  <a:srgbClr val="000000"/>
                </a:solidFill>
                <a:latin typeface="+mj-ea"/>
                <a:ea typeface="+mj-ea"/>
              </a:rPr>
              <a:t>중장기 목표 달성을 위한 다양한 </a:t>
            </a:r>
            <a:r>
              <a:rPr kumimoji="1" lang="en-US" altLang="ko-KR" sz="1293" b="1">
                <a:solidFill>
                  <a:srgbClr val="000000"/>
                </a:solidFill>
                <a:latin typeface="+mj-ea"/>
                <a:ea typeface="+mj-ea"/>
              </a:rPr>
              <a:t>Needs </a:t>
            </a:r>
            <a:r>
              <a:rPr kumimoji="1" lang="ko-KR" altLang="en-US" sz="1293" b="1">
                <a:solidFill>
                  <a:srgbClr val="000000"/>
                </a:solidFill>
                <a:latin typeface="+mj-ea"/>
                <a:ea typeface="+mj-ea"/>
              </a:rPr>
              <a:t>및 새로운 </a:t>
            </a:r>
            <a:r>
              <a:rPr kumimoji="1" lang="en-US" altLang="ko-KR" sz="1293" b="1">
                <a:solidFill>
                  <a:srgbClr val="000000"/>
                </a:solidFill>
                <a:latin typeface="+mj-ea"/>
                <a:ea typeface="+mj-ea"/>
              </a:rPr>
              <a:t>Offering</a:t>
            </a:r>
            <a:r>
              <a:rPr kumimoji="1" lang="ko-KR" altLang="en-US" sz="1293" b="1">
                <a:solidFill>
                  <a:srgbClr val="000000"/>
                </a:solidFill>
                <a:latin typeface="+mj-ea"/>
                <a:ea typeface="+mj-ea"/>
              </a:rPr>
              <a:t>을 기반</a:t>
            </a:r>
            <a:endParaRPr kumimoji="1" lang="en-US" altLang="ko-KR" sz="1293" b="1">
              <a:solidFill>
                <a:srgbClr val="000000"/>
              </a:solidFill>
              <a:latin typeface="+mj-ea"/>
              <a:ea typeface="+mj-ea"/>
            </a:endParaRPr>
          </a:p>
          <a:p>
            <a:pPr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93" b="1">
                <a:solidFill>
                  <a:srgbClr val="000000"/>
                </a:solidFill>
                <a:latin typeface="+mj-ea"/>
                <a:ea typeface="+mj-ea"/>
              </a:rPr>
              <a:t>하는 </a:t>
            </a:r>
            <a:r>
              <a:rPr kumimoji="1" lang="ko-KR" altLang="en-US" sz="1293" b="1" err="1">
                <a:solidFill>
                  <a:srgbClr val="000000"/>
                </a:solidFill>
                <a:latin typeface="+mj-ea"/>
                <a:ea typeface="+mj-ea"/>
              </a:rPr>
              <a:t>신사업</a:t>
            </a:r>
            <a:r>
              <a:rPr kumimoji="1" lang="en-US" altLang="ko-KR" sz="1293" b="1">
                <a:solidFill>
                  <a:srgbClr val="000000"/>
                </a:solidFill>
                <a:latin typeface="+mj-ea"/>
                <a:ea typeface="+mj-ea"/>
              </a:rPr>
              <a:t>·</a:t>
            </a:r>
            <a:r>
              <a:rPr kumimoji="1" lang="ko-KR" altLang="en-US" sz="1293" b="1">
                <a:solidFill>
                  <a:srgbClr val="000000"/>
                </a:solidFill>
                <a:latin typeface="+mj-ea"/>
                <a:ea typeface="+mj-ea"/>
              </a:rPr>
              <a:t>신제품 대응에 따른 내부역량 강화를 위한 포괄적</a:t>
            </a:r>
            <a:r>
              <a:rPr kumimoji="1" lang="en-US" altLang="ko-KR" sz="1293" b="1">
                <a:solidFill>
                  <a:srgbClr val="000000"/>
                </a:solidFill>
                <a:latin typeface="+mj-ea"/>
                <a:ea typeface="+mj-ea"/>
              </a:rPr>
              <a:t>·</a:t>
            </a:r>
            <a:r>
              <a:rPr kumimoji="1" lang="ko-KR" altLang="en-US" sz="1293" b="1">
                <a:solidFill>
                  <a:srgbClr val="000000"/>
                </a:solidFill>
                <a:latin typeface="+mj-ea"/>
                <a:ea typeface="+mj-ea"/>
              </a:rPr>
              <a:t>통합적 교육과정의 개발 및 실행이 요구됨</a:t>
            </a:r>
            <a:r>
              <a:rPr kumimoji="1" lang="en-US" altLang="ko-KR" sz="1293" b="1">
                <a:solidFill>
                  <a:srgbClr val="000000"/>
                </a:solidFill>
                <a:latin typeface="+mj-ea"/>
                <a:ea typeface="+mj-ea"/>
              </a:rPr>
              <a:t>.</a:t>
            </a:r>
            <a:r>
              <a:rPr kumimoji="1" lang="ko-KR" altLang="en-US" sz="1293" b="1">
                <a:solidFill>
                  <a:srgbClr val="000000"/>
                </a:solidFill>
                <a:latin typeface="+mj-ea"/>
                <a:ea typeface="+mj-ea"/>
              </a:rPr>
              <a:t> </a:t>
            </a:r>
          </a:p>
        </p:txBody>
      </p:sp>
      <p:sp>
        <p:nvSpPr>
          <p:cNvPr id="41" name="오각형 54">
            <a:extLst>
              <a:ext uri="{FF2B5EF4-FFF2-40B4-BE49-F238E27FC236}">
                <a16:creationId xmlns:a16="http://schemas.microsoft.com/office/drawing/2014/main" id="{9FF19BAA-F78D-72E8-B80F-0823F0EB3044}"/>
              </a:ext>
            </a:extLst>
          </p:cNvPr>
          <p:cNvSpPr/>
          <p:nvPr/>
        </p:nvSpPr>
        <p:spPr>
          <a:xfrm>
            <a:off x="4809414" y="2033153"/>
            <a:ext cx="1354509" cy="398814"/>
          </a:xfrm>
          <a:prstGeom prst="homePlate">
            <a:avLst/>
          </a:prstGeom>
          <a:solidFill>
            <a:srgbClr val="9696E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6461" rIns="66461" rtlCol="0" anchor="ctr"/>
          <a:lstStyle/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8" b="1">
                <a:solidFill>
                  <a:srgbClr val="FFFFFF"/>
                </a:solidFill>
                <a:latin typeface="+mj-ea"/>
                <a:ea typeface="+mj-ea"/>
              </a:rPr>
              <a:t>Strategy</a:t>
            </a:r>
            <a:endParaRPr kumimoji="1" lang="ko-KR" altLang="en-US" sz="1108" b="1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42" name="갈매기형 수장 56">
            <a:extLst>
              <a:ext uri="{FF2B5EF4-FFF2-40B4-BE49-F238E27FC236}">
                <a16:creationId xmlns:a16="http://schemas.microsoft.com/office/drawing/2014/main" id="{99FB8FF2-7C55-B23D-05D6-475A5EC7C31D}"/>
              </a:ext>
            </a:extLst>
          </p:cNvPr>
          <p:cNvSpPr/>
          <p:nvPr/>
        </p:nvSpPr>
        <p:spPr>
          <a:xfrm>
            <a:off x="6091718" y="2033153"/>
            <a:ext cx="1354509" cy="398814"/>
          </a:xfrm>
          <a:prstGeom prst="chevron">
            <a:avLst/>
          </a:prstGeom>
          <a:solidFill>
            <a:srgbClr val="5B5BD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6461" rIns="66461" rtlCol="0" anchor="ctr"/>
          <a:lstStyle/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8" b="1">
                <a:solidFill>
                  <a:srgbClr val="FFFFFF"/>
                </a:solidFill>
                <a:latin typeface="+mj-ea"/>
                <a:ea typeface="+mj-ea"/>
              </a:rPr>
              <a:t>R&amp;D</a:t>
            </a:r>
          </a:p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8" b="1">
                <a:solidFill>
                  <a:srgbClr val="FFFFFF"/>
                </a:solidFill>
                <a:latin typeface="+mj-ea"/>
                <a:ea typeface="+mj-ea"/>
              </a:rPr>
              <a:t> Management</a:t>
            </a:r>
            <a:endParaRPr kumimoji="1" lang="ko-KR" altLang="en-US" sz="1108" b="1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43" name="갈매기형 수장 57">
            <a:extLst>
              <a:ext uri="{FF2B5EF4-FFF2-40B4-BE49-F238E27FC236}">
                <a16:creationId xmlns:a16="http://schemas.microsoft.com/office/drawing/2014/main" id="{2C451F8A-4887-0196-E0CE-DB7803E2ACC8}"/>
              </a:ext>
            </a:extLst>
          </p:cNvPr>
          <p:cNvSpPr/>
          <p:nvPr/>
        </p:nvSpPr>
        <p:spPr>
          <a:xfrm>
            <a:off x="7368240" y="2033153"/>
            <a:ext cx="1354509" cy="398814"/>
          </a:xfrm>
          <a:prstGeom prst="chevron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6461" rIns="66461" rtlCol="0" anchor="ctr"/>
          <a:lstStyle/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8" b="1">
                <a:solidFill>
                  <a:srgbClr val="FFFFFF"/>
                </a:solidFill>
                <a:latin typeface="+mj-ea"/>
                <a:ea typeface="+mj-ea"/>
              </a:rPr>
              <a:t>MOT</a:t>
            </a:r>
            <a:endParaRPr kumimoji="1" lang="ko-KR" altLang="en-US" sz="1108" b="1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D3E39E5-59CA-2529-FAE1-2EB368A8C0B3}"/>
              </a:ext>
            </a:extLst>
          </p:cNvPr>
          <p:cNvSpPr/>
          <p:nvPr/>
        </p:nvSpPr>
        <p:spPr>
          <a:xfrm>
            <a:off x="4809415" y="4818663"/>
            <a:ext cx="1245977" cy="3323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6461" rIns="66461" rtlCol="0" anchor="ctr"/>
          <a:lstStyle/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16" b="1">
                <a:solidFill>
                  <a:srgbClr val="000000"/>
                </a:solidFill>
                <a:latin typeface="+mj-ea"/>
                <a:ea typeface="+mj-ea"/>
              </a:rPr>
              <a:t>사업</a:t>
            </a:r>
            <a:r>
              <a:rPr kumimoji="1" lang="en-US" altLang="ko-KR" sz="1016" b="1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kumimoji="1" lang="ko-KR" altLang="en-US" sz="1016" b="1">
                <a:solidFill>
                  <a:srgbClr val="000000"/>
                </a:solidFill>
                <a:latin typeface="+mj-ea"/>
                <a:ea typeface="+mj-ea"/>
              </a:rPr>
              <a:t>성과 조기</a:t>
            </a:r>
            <a:endParaRPr kumimoji="1" lang="en-US" altLang="ko-KR" sz="1016" b="1">
              <a:solidFill>
                <a:srgbClr val="000000"/>
              </a:solidFill>
              <a:latin typeface="+mj-ea"/>
              <a:ea typeface="+mj-ea"/>
            </a:endParaRPr>
          </a:p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16" b="1">
                <a:solidFill>
                  <a:srgbClr val="000000"/>
                </a:solidFill>
                <a:latin typeface="+mj-ea"/>
                <a:ea typeface="+mj-ea"/>
              </a:rPr>
              <a:t> 가시화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56F5F26-5CE7-E689-55AE-6C3419E82A05}"/>
              </a:ext>
            </a:extLst>
          </p:cNvPr>
          <p:cNvSpPr/>
          <p:nvPr/>
        </p:nvSpPr>
        <p:spPr>
          <a:xfrm>
            <a:off x="6106309" y="2461540"/>
            <a:ext cx="1245977" cy="3323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6461" rIns="66461" rtlCol="0" anchor="ctr"/>
          <a:lstStyle/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16" b="1">
                <a:solidFill>
                  <a:srgbClr val="000000"/>
                </a:solidFill>
                <a:latin typeface="+mj-ea"/>
                <a:ea typeface="+mj-ea"/>
              </a:rPr>
              <a:t>전략</a:t>
            </a:r>
            <a:r>
              <a:rPr kumimoji="1" lang="en-US" altLang="ko-KR" sz="1016" b="1">
                <a:solidFill>
                  <a:srgbClr val="000000"/>
                </a:solidFill>
                <a:latin typeface="+mj-ea"/>
                <a:ea typeface="+mj-ea"/>
              </a:rPr>
              <a:t>-Project </a:t>
            </a:r>
          </a:p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16" b="1">
                <a:solidFill>
                  <a:srgbClr val="000000"/>
                </a:solidFill>
                <a:latin typeface="+mj-ea"/>
                <a:ea typeface="+mj-ea"/>
              </a:rPr>
              <a:t>연계 관리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4B9EAE7-FF9C-DEF6-8463-F995ADA1A6EB}"/>
              </a:ext>
            </a:extLst>
          </p:cNvPr>
          <p:cNvSpPr/>
          <p:nvPr/>
        </p:nvSpPr>
        <p:spPr>
          <a:xfrm>
            <a:off x="6131361" y="3594260"/>
            <a:ext cx="1245977" cy="3323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6461" rIns="66461" rtlCol="0" anchor="ctr"/>
          <a:lstStyle/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16" b="1">
                <a:solidFill>
                  <a:srgbClr val="000000"/>
                </a:solidFill>
                <a:latin typeface="+mj-ea"/>
                <a:ea typeface="+mj-ea"/>
              </a:rPr>
              <a:t>AI </a:t>
            </a:r>
            <a:r>
              <a:rPr kumimoji="1" lang="ko-KR" altLang="en-US" sz="1016" b="1">
                <a:solidFill>
                  <a:srgbClr val="000000"/>
                </a:solidFill>
                <a:latin typeface="+mj-ea"/>
                <a:ea typeface="+mj-ea"/>
              </a:rPr>
              <a:t>활용 </a:t>
            </a:r>
            <a:endParaRPr kumimoji="1" lang="en-US" altLang="ko-KR" sz="1016" b="1">
              <a:solidFill>
                <a:srgbClr val="000000"/>
              </a:solidFill>
              <a:latin typeface="+mj-ea"/>
              <a:ea typeface="+mj-ea"/>
            </a:endParaRPr>
          </a:p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16" b="1">
                <a:solidFill>
                  <a:srgbClr val="000000"/>
                </a:solidFill>
                <a:latin typeface="+mj-ea"/>
                <a:ea typeface="+mj-ea"/>
              </a:rPr>
              <a:t>Data-driven </a:t>
            </a:r>
            <a:r>
              <a:rPr kumimoji="1" lang="ko-KR" altLang="en-US" sz="1016" b="1">
                <a:solidFill>
                  <a:srgbClr val="000000"/>
                </a:solidFill>
                <a:latin typeface="+mj-ea"/>
                <a:ea typeface="+mj-ea"/>
              </a:rPr>
              <a:t>관리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726B90C-12B1-3D06-8FE6-84ADE8A50794}"/>
              </a:ext>
            </a:extLst>
          </p:cNvPr>
          <p:cNvSpPr/>
          <p:nvPr/>
        </p:nvSpPr>
        <p:spPr>
          <a:xfrm>
            <a:off x="6106309" y="4811065"/>
            <a:ext cx="1245977" cy="3323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6461" rIns="66461" rtlCol="0" anchor="ctr"/>
          <a:lstStyle/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69" b="1">
                <a:solidFill>
                  <a:srgbClr val="000000"/>
                </a:solidFill>
                <a:latin typeface="+mj-ea"/>
                <a:ea typeface="+mj-ea"/>
              </a:rPr>
              <a:t>Collaboration </a:t>
            </a:r>
          </a:p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69" b="1">
                <a:solidFill>
                  <a:srgbClr val="000000"/>
                </a:solidFill>
                <a:latin typeface="+mj-ea"/>
                <a:ea typeface="+mj-ea"/>
              </a:rPr>
              <a:t>Network, Soft Skill</a:t>
            </a:r>
            <a:endParaRPr kumimoji="1" lang="ko-KR" altLang="en-US" sz="969" b="1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49CF007-2C6A-E013-9772-FA66867D2094}"/>
              </a:ext>
            </a:extLst>
          </p:cNvPr>
          <p:cNvSpPr/>
          <p:nvPr/>
        </p:nvSpPr>
        <p:spPr>
          <a:xfrm>
            <a:off x="7393707" y="2461540"/>
            <a:ext cx="1245977" cy="3323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6461" rIns="66461" rtlCol="0" anchor="ctr"/>
          <a:lstStyle/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16" b="1">
                <a:solidFill>
                  <a:srgbClr val="000000"/>
                </a:solidFill>
                <a:latin typeface="+mj-ea"/>
                <a:ea typeface="+mj-ea"/>
              </a:rPr>
              <a:t>상시적 변화 관리와</a:t>
            </a:r>
            <a:endParaRPr kumimoji="1" lang="en-US" altLang="ko-KR" sz="1016" b="1">
              <a:solidFill>
                <a:srgbClr val="000000"/>
              </a:solidFill>
              <a:latin typeface="+mj-ea"/>
              <a:ea typeface="+mj-ea"/>
            </a:endParaRPr>
          </a:p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16" b="1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kumimoji="1" lang="en-US" altLang="ko-KR" sz="1016" b="1">
                <a:solidFill>
                  <a:srgbClr val="000000"/>
                </a:solidFill>
                <a:latin typeface="+mj-ea"/>
                <a:ea typeface="+mj-ea"/>
              </a:rPr>
              <a:t>Innovation</a:t>
            </a:r>
            <a:endParaRPr kumimoji="1" lang="ko-KR" altLang="en-US" sz="1016" b="1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76BB432-DA27-0B8D-4A8C-2E9BF4E16C9B}"/>
              </a:ext>
            </a:extLst>
          </p:cNvPr>
          <p:cNvSpPr/>
          <p:nvPr/>
        </p:nvSpPr>
        <p:spPr>
          <a:xfrm>
            <a:off x="7420083" y="3582651"/>
            <a:ext cx="1245977" cy="3323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6461" rIns="66461" rtlCol="0" anchor="ctr"/>
          <a:lstStyle/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16" b="1">
                <a:solidFill>
                  <a:srgbClr val="000000"/>
                </a:solidFill>
                <a:latin typeface="+mj-ea"/>
                <a:ea typeface="+mj-ea"/>
              </a:rPr>
              <a:t>전략적 기술관리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7A01F3D-246D-FC61-082E-A239DB66B65E}"/>
              </a:ext>
            </a:extLst>
          </p:cNvPr>
          <p:cNvSpPr/>
          <p:nvPr/>
        </p:nvSpPr>
        <p:spPr>
          <a:xfrm>
            <a:off x="7393707" y="4819211"/>
            <a:ext cx="1245977" cy="3323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6461" rIns="66461" rtlCol="0" anchor="ctr"/>
          <a:lstStyle/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16" b="1">
                <a:solidFill>
                  <a:srgbClr val="000000"/>
                </a:solidFill>
                <a:latin typeface="+mj-ea"/>
                <a:ea typeface="+mj-ea"/>
              </a:rPr>
              <a:t>성과와 책임의 </a:t>
            </a:r>
            <a:endParaRPr kumimoji="1" lang="en-US" altLang="ko-KR" sz="1016" b="1">
              <a:solidFill>
                <a:srgbClr val="000000"/>
              </a:solidFill>
              <a:latin typeface="+mj-ea"/>
              <a:ea typeface="+mj-ea"/>
            </a:endParaRPr>
          </a:p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16" b="1">
                <a:solidFill>
                  <a:srgbClr val="000000"/>
                </a:solidFill>
                <a:latin typeface="+mj-ea"/>
                <a:ea typeface="+mj-ea"/>
              </a:rPr>
              <a:t>명확화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1D4841E-32A3-37AA-8545-459AB2345367}"/>
              </a:ext>
            </a:extLst>
          </p:cNvPr>
          <p:cNvSpPr/>
          <p:nvPr/>
        </p:nvSpPr>
        <p:spPr>
          <a:xfrm>
            <a:off x="4809415" y="2469279"/>
            <a:ext cx="1245977" cy="3323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6461" rIns="66461" rtlCol="0" anchor="ctr"/>
          <a:lstStyle/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16" b="1">
                <a:solidFill>
                  <a:srgbClr val="000000"/>
                </a:solidFill>
                <a:latin typeface="+mj-ea"/>
                <a:ea typeface="+mj-ea"/>
              </a:rPr>
              <a:t>비전</a:t>
            </a:r>
            <a:r>
              <a:rPr kumimoji="1" lang="en-US" altLang="ko-KR" sz="1016" b="1">
                <a:solidFill>
                  <a:srgbClr val="000000"/>
                </a:solidFill>
                <a:latin typeface="+mj-ea"/>
                <a:ea typeface="+mj-ea"/>
              </a:rPr>
              <a:t>-</a:t>
            </a:r>
            <a:r>
              <a:rPr kumimoji="1" lang="ko-KR" altLang="en-US" sz="1016" b="1">
                <a:solidFill>
                  <a:srgbClr val="000000"/>
                </a:solidFill>
                <a:latin typeface="+mj-ea"/>
                <a:ea typeface="+mj-ea"/>
              </a:rPr>
              <a:t>사업 연계</a:t>
            </a:r>
            <a:endParaRPr kumimoji="1" lang="en-US" altLang="ko-KR" sz="1016" b="1">
              <a:solidFill>
                <a:srgbClr val="000000"/>
              </a:solidFill>
              <a:latin typeface="+mj-ea"/>
              <a:ea typeface="+mj-ea"/>
            </a:endParaRPr>
          </a:p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16" b="1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kumimoji="1" lang="en-US" altLang="ko-KR" sz="1016" b="1">
                <a:solidFill>
                  <a:srgbClr val="000000"/>
                </a:solidFill>
                <a:latin typeface="+mj-ea"/>
                <a:ea typeface="+mj-ea"/>
              </a:rPr>
              <a:t>BPRM*</a:t>
            </a:r>
            <a:endParaRPr kumimoji="1" lang="ko-KR" altLang="en-US" sz="1016" b="1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4AF82AE-6A30-21E3-EA62-F6F6C740388F}"/>
              </a:ext>
            </a:extLst>
          </p:cNvPr>
          <p:cNvSpPr/>
          <p:nvPr/>
        </p:nvSpPr>
        <p:spPr>
          <a:xfrm>
            <a:off x="4809415" y="3594260"/>
            <a:ext cx="1245977" cy="3323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6461" rIns="66461" rtlCol="0" anchor="ctr"/>
          <a:lstStyle/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16" b="1">
                <a:solidFill>
                  <a:srgbClr val="000000"/>
                </a:solidFill>
                <a:latin typeface="+mj-ea"/>
                <a:ea typeface="+mj-ea"/>
              </a:rPr>
              <a:t>R&amp;D Portfolio </a:t>
            </a:r>
          </a:p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16" b="1">
                <a:solidFill>
                  <a:srgbClr val="000000"/>
                </a:solidFill>
                <a:latin typeface="+mj-ea"/>
                <a:ea typeface="+mj-ea"/>
              </a:rPr>
              <a:t>체계</a:t>
            </a:r>
            <a:r>
              <a:rPr kumimoji="1" lang="en-US" altLang="ko-KR" sz="1016" b="1">
                <a:solidFill>
                  <a:srgbClr val="000000"/>
                </a:solidFill>
                <a:latin typeface="+mj-ea"/>
                <a:ea typeface="+mj-ea"/>
              </a:rPr>
              <a:t>·</a:t>
            </a:r>
            <a:r>
              <a:rPr kumimoji="1" lang="ko-KR" altLang="en-US" sz="1016" b="1">
                <a:solidFill>
                  <a:srgbClr val="000000"/>
                </a:solidFill>
                <a:latin typeface="+mj-ea"/>
                <a:ea typeface="+mj-ea"/>
              </a:rPr>
              <a:t>관리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F9B6D67-D3BB-23D8-9D9E-E12134E27159}"/>
              </a:ext>
            </a:extLst>
          </p:cNvPr>
          <p:cNvSpPr txBox="1"/>
          <p:nvPr/>
        </p:nvSpPr>
        <p:spPr>
          <a:xfrm>
            <a:off x="6130460" y="2836793"/>
            <a:ext cx="1181734" cy="80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44102" fontAlgn="base" latinLnBrk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  <a:t> R&amp;D</a:t>
            </a:r>
            <a:r>
              <a:rPr kumimoji="1" lang="ko-KR" altLang="en-US" sz="923" b="1">
                <a:solidFill>
                  <a:srgbClr val="000000"/>
                </a:solidFill>
                <a:latin typeface="+mj-ea"/>
                <a:ea typeface="+mj-ea"/>
              </a:rPr>
              <a:t>의 사업전략</a:t>
            </a:r>
            <a:b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</a:br>
            <a: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  <a:t>  </a:t>
            </a:r>
            <a:r>
              <a:rPr kumimoji="1" lang="ko-KR" altLang="en-US" sz="923" b="1">
                <a:solidFill>
                  <a:srgbClr val="000000"/>
                </a:solidFill>
                <a:latin typeface="+mj-ea"/>
                <a:ea typeface="+mj-ea"/>
              </a:rPr>
              <a:t>연계 강화에 대한</a:t>
            </a:r>
            <a:b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</a:br>
            <a: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  <a:t>  </a:t>
            </a:r>
            <a:r>
              <a:rPr kumimoji="1" lang="ko-KR" altLang="en-US" sz="923" b="1">
                <a:solidFill>
                  <a:srgbClr val="000000"/>
                </a:solidFill>
                <a:latin typeface="+mj-ea"/>
                <a:ea typeface="+mj-ea"/>
              </a:rPr>
              <a:t>지속적 요구</a:t>
            </a:r>
            <a: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  <a:t>  </a:t>
            </a:r>
          </a:p>
          <a:p>
            <a:pPr defTabSz="844102" fontAlgn="base" latinLnBrk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kumimoji="1" lang="ko-KR" altLang="en-US" sz="923" b="1">
                <a:solidFill>
                  <a:srgbClr val="000000"/>
                </a:solidFill>
                <a:latin typeface="+mj-ea"/>
                <a:ea typeface="+mj-ea"/>
              </a:rPr>
              <a:t>전략적 목적 및 </a:t>
            </a:r>
            <a:b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</a:br>
            <a: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  <a:t>  </a:t>
            </a:r>
            <a:r>
              <a:rPr kumimoji="1" lang="ko-KR" altLang="en-US" sz="923" b="1">
                <a:solidFill>
                  <a:srgbClr val="000000"/>
                </a:solidFill>
                <a:latin typeface="+mj-ea"/>
                <a:ea typeface="+mj-ea"/>
              </a:rPr>
              <a:t>목표 구체화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4E7373E-CE52-7755-D773-E1AA555B31BA}"/>
              </a:ext>
            </a:extLst>
          </p:cNvPr>
          <p:cNvSpPr txBox="1"/>
          <p:nvPr/>
        </p:nvSpPr>
        <p:spPr>
          <a:xfrm>
            <a:off x="7363694" y="2830780"/>
            <a:ext cx="1342034" cy="660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44102" fontAlgn="base" latinLnBrk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kumimoji="1" lang="ko-KR" altLang="en-US" sz="923" b="1">
                <a:solidFill>
                  <a:srgbClr val="000000"/>
                </a:solidFill>
                <a:latin typeface="+mj-ea"/>
                <a:ea typeface="+mj-ea"/>
              </a:rPr>
              <a:t>성장과 발전을 위한 </a:t>
            </a:r>
            <a:b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</a:br>
            <a: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  <a:t>  </a:t>
            </a:r>
            <a:r>
              <a:rPr kumimoji="1" lang="ko-KR" altLang="en-US" sz="923" b="1">
                <a:solidFill>
                  <a:srgbClr val="000000"/>
                </a:solidFill>
                <a:latin typeface="+mj-ea"/>
                <a:ea typeface="+mj-ea"/>
              </a:rPr>
              <a:t>가치 </a:t>
            </a:r>
            <a:r>
              <a:rPr kumimoji="1" lang="ko-KR" altLang="en-US" sz="923" b="1" err="1">
                <a:solidFill>
                  <a:srgbClr val="000000"/>
                </a:solidFill>
                <a:latin typeface="+mj-ea"/>
                <a:ea typeface="+mj-ea"/>
              </a:rPr>
              <a:t>창출형</a:t>
            </a:r>
            <a:r>
              <a:rPr kumimoji="1" lang="ko-KR" altLang="en-US" sz="923" b="1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  <a:t>‘</a:t>
            </a:r>
            <a:r>
              <a:rPr kumimoji="1" lang="ko-KR" altLang="en-US" sz="923" b="1">
                <a:solidFill>
                  <a:srgbClr val="000000"/>
                </a:solidFill>
                <a:latin typeface="+mj-ea"/>
                <a:ea typeface="+mj-ea"/>
              </a:rPr>
              <a:t>혁신</a:t>
            </a:r>
            <a: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  <a:t>’</a:t>
            </a:r>
            <a:b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</a:br>
            <a: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  <a:t>  - Business Model</a:t>
            </a:r>
            <a:b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</a:br>
            <a: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  <a:t>  - </a:t>
            </a:r>
            <a:r>
              <a:rPr kumimoji="1" lang="ko-KR" altLang="en-US" sz="923" b="1">
                <a:solidFill>
                  <a:srgbClr val="000000"/>
                </a:solidFill>
                <a:latin typeface="+mj-ea"/>
                <a:ea typeface="+mj-ea"/>
              </a:rPr>
              <a:t>지적재산권</a:t>
            </a:r>
            <a: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kumimoji="1" lang="ko-KR" altLang="en-US" sz="923" b="1">
                <a:solidFill>
                  <a:srgbClr val="000000"/>
                </a:solidFill>
                <a:latin typeface="+mj-ea"/>
                <a:ea typeface="+mj-ea"/>
              </a:rPr>
              <a:t>관리</a:t>
            </a:r>
            <a:endParaRPr kumimoji="1" lang="en-US" altLang="ko-KR" sz="923" b="1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6F51AB4-41B6-AAD6-2F2F-17B2DE193465}"/>
              </a:ext>
            </a:extLst>
          </p:cNvPr>
          <p:cNvSpPr txBox="1"/>
          <p:nvPr/>
        </p:nvSpPr>
        <p:spPr>
          <a:xfrm>
            <a:off x="4801082" y="2836793"/>
            <a:ext cx="1354858" cy="518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44102" fontAlgn="base" latinLnBrk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kumimoji="1" lang="ko-KR" altLang="en-US" sz="923" b="1" err="1">
                <a:solidFill>
                  <a:srgbClr val="000000"/>
                </a:solidFill>
                <a:latin typeface="+mj-ea"/>
                <a:ea typeface="+mj-ea"/>
              </a:rPr>
              <a:t>신사업과</a:t>
            </a:r>
            <a:r>
              <a:rPr kumimoji="1" lang="ko-KR" altLang="en-US" sz="923" b="1">
                <a:solidFill>
                  <a:srgbClr val="000000"/>
                </a:solidFill>
                <a:latin typeface="+mj-ea"/>
                <a:ea typeface="+mj-ea"/>
              </a:rPr>
              <a:t> 신제품</a:t>
            </a:r>
            <a:b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</a:br>
            <a: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  <a:t> - </a:t>
            </a:r>
            <a:r>
              <a:rPr kumimoji="1" lang="ko-KR" altLang="en-US" sz="923" b="1">
                <a:solidFill>
                  <a:srgbClr val="000000"/>
                </a:solidFill>
                <a:latin typeface="+mj-ea"/>
                <a:ea typeface="+mj-ea"/>
              </a:rPr>
              <a:t>발굴</a:t>
            </a:r>
            <a: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kumimoji="1" lang="ko-KR" altLang="en-US" sz="923" b="1">
                <a:solidFill>
                  <a:srgbClr val="000000"/>
                </a:solidFill>
                <a:latin typeface="+mj-ea"/>
                <a:ea typeface="+mj-ea"/>
              </a:rPr>
              <a:t>및 개발</a:t>
            </a:r>
            <a:endParaRPr kumimoji="1" lang="en-US" altLang="ko-KR" sz="923" b="1">
              <a:solidFill>
                <a:srgbClr val="000000"/>
              </a:solidFill>
              <a:latin typeface="+mj-ea"/>
              <a:ea typeface="+mj-ea"/>
            </a:endParaRPr>
          </a:p>
          <a:p>
            <a:pPr defTabSz="844102" fontAlgn="base" latinLnBrk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  <a:t> BRM</a:t>
            </a:r>
            <a:r>
              <a:rPr kumimoji="1" lang="ko-KR" altLang="en-US" sz="923" b="1">
                <a:solidFill>
                  <a:srgbClr val="000000"/>
                </a:solidFill>
                <a:latin typeface="+mj-ea"/>
                <a:ea typeface="+mj-ea"/>
              </a:rPr>
              <a:t>과 </a:t>
            </a:r>
            <a: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  <a:t>PRM </a:t>
            </a:r>
            <a:r>
              <a:rPr kumimoji="1" lang="ko-KR" altLang="en-US" sz="923" b="1">
                <a:solidFill>
                  <a:srgbClr val="000000"/>
                </a:solidFill>
                <a:latin typeface="+mj-ea"/>
                <a:ea typeface="+mj-ea"/>
              </a:rPr>
              <a:t>구체화</a:t>
            </a:r>
            <a:endParaRPr kumimoji="1" lang="en-US" altLang="ko-KR" sz="923" b="1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14ADEFE-5C5D-7FF6-F2F8-133577EB4BE7}"/>
              </a:ext>
            </a:extLst>
          </p:cNvPr>
          <p:cNvSpPr/>
          <p:nvPr/>
        </p:nvSpPr>
        <p:spPr>
          <a:xfrm>
            <a:off x="4704938" y="5782156"/>
            <a:ext cx="3789820" cy="4335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739" b="1" i="1">
                <a:solidFill>
                  <a:srgbClr val="000000"/>
                </a:solidFill>
                <a:latin typeface="+mj-ea"/>
                <a:ea typeface="+mj-ea"/>
              </a:rPr>
              <a:t>*BPRM : Business Product Roadmap</a:t>
            </a:r>
          </a:p>
          <a:p>
            <a:pPr defTabSz="844102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739" b="1">
                <a:solidFill>
                  <a:srgbClr val="000000"/>
                </a:solidFill>
                <a:latin typeface="+mj-ea"/>
                <a:ea typeface="+mj-ea"/>
              </a:rPr>
              <a:t>참고 </a:t>
            </a:r>
            <a:r>
              <a:rPr kumimoji="1" lang="en-US" altLang="ko-KR" sz="739" b="1">
                <a:solidFill>
                  <a:srgbClr val="000000"/>
                </a:solidFill>
                <a:latin typeface="+mj-ea"/>
                <a:ea typeface="+mj-ea"/>
              </a:rPr>
              <a:t>: Modern Research Trends within Technology Management in the Light of</a:t>
            </a:r>
            <a:br>
              <a:rPr kumimoji="1" lang="en-US" altLang="ko-KR" sz="739" b="1">
                <a:solidFill>
                  <a:srgbClr val="000000"/>
                </a:solidFill>
                <a:latin typeface="+mj-ea"/>
                <a:ea typeface="+mj-ea"/>
              </a:rPr>
            </a:br>
            <a:r>
              <a:rPr kumimoji="1" lang="en-US" altLang="ko-KR" sz="739" b="1">
                <a:solidFill>
                  <a:srgbClr val="000000"/>
                </a:solidFill>
                <a:latin typeface="+mj-ea"/>
                <a:ea typeface="+mj-ea"/>
              </a:rPr>
              <a:t>    Selected Publications 2016, </a:t>
            </a:r>
            <a:r>
              <a:rPr kumimoji="1" lang="en-US" altLang="ko-KR" sz="739" b="1" err="1">
                <a:solidFill>
                  <a:srgbClr val="000000"/>
                </a:solidFill>
                <a:latin typeface="+mj-ea"/>
                <a:ea typeface="+mj-ea"/>
              </a:rPr>
              <a:t>Alicja</a:t>
            </a:r>
            <a:r>
              <a:rPr kumimoji="1" lang="en-US" altLang="ko-KR" sz="739" b="1">
                <a:solidFill>
                  <a:srgbClr val="000000"/>
                </a:solidFill>
                <a:latin typeface="+mj-ea"/>
                <a:ea typeface="+mj-ea"/>
              </a:rPr>
              <a:t> E. </a:t>
            </a:r>
            <a:r>
              <a:rPr kumimoji="1" lang="en-US" altLang="ko-KR" sz="739" b="1" err="1">
                <a:solidFill>
                  <a:srgbClr val="000000"/>
                </a:solidFill>
                <a:latin typeface="+mj-ea"/>
                <a:ea typeface="+mj-ea"/>
              </a:rPr>
              <a:t>Gudanowska</a:t>
            </a:r>
            <a:endParaRPr kumimoji="1" lang="en-US" altLang="ko-KR" sz="739" b="1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3D07875-2129-F8C6-0662-082684844839}"/>
              </a:ext>
            </a:extLst>
          </p:cNvPr>
          <p:cNvSpPr txBox="1"/>
          <p:nvPr/>
        </p:nvSpPr>
        <p:spPr>
          <a:xfrm>
            <a:off x="6130460" y="3951928"/>
            <a:ext cx="1354858" cy="80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44102" fontAlgn="base" latinLnBrk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  <a:t> AI</a:t>
            </a:r>
            <a:r>
              <a:rPr kumimoji="1" lang="ko-KR" altLang="en-US" sz="923" b="1">
                <a:solidFill>
                  <a:srgbClr val="000000"/>
                </a:solidFill>
                <a:latin typeface="+mj-ea"/>
                <a:ea typeface="+mj-ea"/>
              </a:rPr>
              <a:t> 활용 </a:t>
            </a:r>
            <a: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  <a:t>intelligence</a:t>
            </a:r>
            <a:b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</a:br>
            <a: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kumimoji="1" lang="ko-KR" altLang="en-US" sz="923" b="1">
                <a:solidFill>
                  <a:srgbClr val="000000"/>
                </a:solidFill>
                <a:latin typeface="+mj-ea"/>
                <a:ea typeface="+mj-ea"/>
              </a:rPr>
              <a:t> 활동</a:t>
            </a:r>
            <a: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kumimoji="1" lang="ko-KR" altLang="en-US" sz="923" b="1">
                <a:solidFill>
                  <a:srgbClr val="000000"/>
                </a:solidFill>
                <a:latin typeface="+mj-ea"/>
                <a:ea typeface="+mj-ea"/>
              </a:rPr>
              <a:t>및 정보 분석</a:t>
            </a:r>
            <a:endParaRPr kumimoji="1" lang="en-US" altLang="ko-KR" sz="923" b="1">
              <a:solidFill>
                <a:srgbClr val="000000"/>
              </a:solidFill>
              <a:latin typeface="+mj-ea"/>
              <a:ea typeface="+mj-ea"/>
            </a:endParaRPr>
          </a:p>
          <a:p>
            <a:pPr defTabSz="844102" fontAlgn="base" latinLnBrk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kumimoji="1" lang="ko-KR" altLang="en-US" sz="923" b="1">
                <a:solidFill>
                  <a:srgbClr val="000000"/>
                </a:solidFill>
                <a:latin typeface="+mj-ea"/>
                <a:ea typeface="+mj-ea"/>
              </a:rPr>
              <a:t>신속한 의사결정을</a:t>
            </a:r>
            <a:b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</a:br>
            <a: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kumimoji="1" lang="ko-KR" altLang="en-US" sz="923" b="1">
                <a:solidFill>
                  <a:srgbClr val="000000"/>
                </a:solidFill>
                <a:latin typeface="+mj-ea"/>
                <a:ea typeface="+mj-ea"/>
              </a:rPr>
              <a:t> 위한 실시간</a:t>
            </a:r>
            <a:b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</a:br>
            <a: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  <a:t>  Data </a:t>
            </a:r>
            <a:r>
              <a:rPr kumimoji="1" lang="ko-KR" altLang="en-US" sz="923" b="1">
                <a:solidFill>
                  <a:srgbClr val="000000"/>
                </a:solidFill>
                <a:latin typeface="+mj-ea"/>
                <a:ea typeface="+mj-ea"/>
              </a:rPr>
              <a:t>분석 지원</a:t>
            </a:r>
            <a:endParaRPr kumimoji="1" lang="en-US" altLang="ko-KR" sz="923" b="1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F5399B6-E67A-F17E-BE18-B6F48AEED347}"/>
              </a:ext>
            </a:extLst>
          </p:cNvPr>
          <p:cNvSpPr txBox="1"/>
          <p:nvPr/>
        </p:nvSpPr>
        <p:spPr>
          <a:xfrm>
            <a:off x="7393370" y="3951928"/>
            <a:ext cx="1449436" cy="80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44102" fontAlgn="base" latinLnBrk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kumimoji="1" lang="ko-KR" altLang="en-US" sz="923" b="1">
                <a:solidFill>
                  <a:srgbClr val="000000"/>
                </a:solidFill>
                <a:latin typeface="+mj-ea"/>
                <a:ea typeface="+mj-ea"/>
              </a:rPr>
              <a:t>기술전략</a:t>
            </a:r>
            <a: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  <a:t> :</a:t>
            </a:r>
            <a:r>
              <a:rPr kumimoji="1" lang="ko-KR" altLang="en-US" sz="923" b="1">
                <a:solidFill>
                  <a:srgbClr val="000000"/>
                </a:solidFill>
                <a:latin typeface="+mj-ea"/>
                <a:ea typeface="+mj-ea"/>
              </a:rPr>
              <a:t> 핵심역량의</a:t>
            </a:r>
            <a:b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</a:br>
            <a: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kumimoji="1" lang="ko-KR" altLang="en-US" sz="923" b="1">
                <a:solidFill>
                  <a:srgbClr val="000000"/>
                </a:solidFill>
                <a:latin typeface="+mj-ea"/>
                <a:ea typeface="+mj-ea"/>
              </a:rPr>
              <a:t> 분석</a:t>
            </a:r>
            <a: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kumimoji="1" lang="ko-KR" altLang="en-US" sz="923" b="1">
                <a:solidFill>
                  <a:srgbClr val="000000"/>
                </a:solidFill>
                <a:latin typeface="+mj-ea"/>
                <a:ea typeface="+mj-ea"/>
              </a:rPr>
              <a:t>강화</a:t>
            </a:r>
            <a:endParaRPr kumimoji="1" lang="en-US" altLang="ko-KR" sz="923" b="1">
              <a:solidFill>
                <a:srgbClr val="000000"/>
              </a:solidFill>
              <a:latin typeface="+mj-ea"/>
              <a:ea typeface="+mj-ea"/>
            </a:endParaRPr>
          </a:p>
          <a:p>
            <a:pPr defTabSz="844102" fontAlgn="base" latinLnBrk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kumimoji="1" lang="en-US" altLang="ko-KR" sz="923" b="1" err="1">
                <a:solidFill>
                  <a:srgbClr val="000000"/>
                </a:solidFill>
                <a:latin typeface="+mj-ea"/>
                <a:ea typeface="+mj-ea"/>
              </a:rPr>
              <a:t>Roadmapping</a:t>
            </a:r>
            <a:r>
              <a:rPr kumimoji="1" lang="ko-KR" altLang="en-US" sz="923" b="1">
                <a:solidFill>
                  <a:srgbClr val="000000"/>
                </a:solidFill>
                <a:latin typeface="+mj-ea"/>
                <a:ea typeface="+mj-ea"/>
              </a:rPr>
              <a:t> </a:t>
            </a:r>
            <a:endParaRPr kumimoji="1" lang="en-US" altLang="ko-KR" sz="923" b="1">
              <a:solidFill>
                <a:srgbClr val="000000"/>
              </a:solidFill>
              <a:latin typeface="+mj-ea"/>
              <a:ea typeface="+mj-ea"/>
            </a:endParaRPr>
          </a:p>
          <a:p>
            <a:pPr defTabSz="844102" fontAlgn="base" latinLnBrk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ko-KR" altLang="en-US" sz="923" b="1">
                <a:solidFill>
                  <a:srgbClr val="000000"/>
                </a:solidFill>
                <a:latin typeface="+mj-ea"/>
                <a:ea typeface="+mj-ea"/>
              </a:rPr>
              <a:t> 전략 목표와 관리체계</a:t>
            </a:r>
            <a:endParaRPr kumimoji="1" lang="en-US" altLang="ko-KR" sz="923" b="1">
              <a:solidFill>
                <a:srgbClr val="000000"/>
              </a:solidFill>
              <a:latin typeface="+mj-ea"/>
              <a:ea typeface="+mj-ea"/>
            </a:endParaRPr>
          </a:p>
          <a:p>
            <a:pPr defTabSz="844102" fontAlgn="base" latinLnBrk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  <a:t> Risk </a:t>
            </a:r>
            <a:r>
              <a:rPr kumimoji="1" lang="ko-KR" altLang="en-US" sz="923" b="1">
                <a:solidFill>
                  <a:srgbClr val="000000"/>
                </a:solidFill>
                <a:latin typeface="+mj-ea"/>
                <a:ea typeface="+mj-ea"/>
              </a:rPr>
              <a:t>관리 </a:t>
            </a:r>
            <a:endParaRPr kumimoji="1" lang="en-US" altLang="ko-KR" sz="923" b="1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827E48-8C72-C5B8-3AE3-35A4118E3114}"/>
              </a:ext>
            </a:extLst>
          </p:cNvPr>
          <p:cNvSpPr txBox="1"/>
          <p:nvPr/>
        </p:nvSpPr>
        <p:spPr>
          <a:xfrm>
            <a:off x="4774706" y="3951928"/>
            <a:ext cx="1349296" cy="802464"/>
          </a:xfrm>
          <a:prstGeom prst="rect">
            <a:avLst/>
          </a:prstGeom>
          <a:noFill/>
        </p:spPr>
        <p:txBody>
          <a:bodyPr wrap="none" lIns="66461" rIns="66461" rtlCol="0">
            <a:spAutoFit/>
          </a:bodyPr>
          <a:lstStyle/>
          <a:p>
            <a:pPr defTabSz="844102" fontAlgn="base" latinLnBrk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kumimoji="1" lang="ko-KR" altLang="en-US" sz="923" b="1">
                <a:solidFill>
                  <a:srgbClr val="000000"/>
                </a:solidFill>
                <a:latin typeface="+mj-ea"/>
                <a:ea typeface="+mj-ea"/>
              </a:rPr>
              <a:t>사업전략 연계 </a:t>
            </a:r>
            <a: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  <a:t>R&amp;D</a:t>
            </a:r>
            <a:b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</a:br>
            <a: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  <a:t>  </a:t>
            </a:r>
            <a:r>
              <a:rPr kumimoji="1" lang="ko-KR" altLang="en-US" sz="923" b="1">
                <a:solidFill>
                  <a:srgbClr val="000000"/>
                </a:solidFill>
                <a:latin typeface="+mj-ea"/>
                <a:ea typeface="+mj-ea"/>
              </a:rPr>
              <a:t>전략</a:t>
            </a:r>
            <a: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kumimoji="1" lang="ko-KR" altLang="en-US" sz="923" b="1">
                <a:solidFill>
                  <a:srgbClr val="000000"/>
                </a:solidFill>
                <a:latin typeface="+mj-ea"/>
                <a:ea typeface="+mj-ea"/>
              </a:rPr>
              <a:t>투자</a:t>
            </a:r>
            <a: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  <a:t> Balancing</a:t>
            </a:r>
          </a:p>
          <a:p>
            <a:pPr defTabSz="844102" fontAlgn="base" latinLnBrk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kumimoji="1" lang="ko-KR" altLang="en-US" sz="923" b="1">
                <a:solidFill>
                  <a:srgbClr val="000000"/>
                </a:solidFill>
                <a:latin typeface="+mj-ea"/>
                <a:ea typeface="+mj-ea"/>
              </a:rPr>
              <a:t>핵심 </a:t>
            </a:r>
            <a: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  <a:t>vs. </a:t>
            </a:r>
            <a:r>
              <a:rPr kumimoji="1" lang="ko-KR" altLang="en-US" sz="923" b="1">
                <a:solidFill>
                  <a:srgbClr val="000000"/>
                </a:solidFill>
                <a:latin typeface="+mj-ea"/>
                <a:ea typeface="+mj-ea"/>
              </a:rPr>
              <a:t>혁신사업</a:t>
            </a:r>
            <a:endParaRPr kumimoji="1" lang="en-US" altLang="ko-KR" sz="923" b="1">
              <a:solidFill>
                <a:srgbClr val="000000"/>
              </a:solidFill>
              <a:latin typeface="+mj-ea"/>
              <a:ea typeface="+mj-ea"/>
            </a:endParaRPr>
          </a:p>
          <a:p>
            <a:pPr defTabSz="844102" fontAlgn="base" latinLnBrk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  <a:t> R&amp;D </a:t>
            </a:r>
            <a:r>
              <a:rPr kumimoji="1" lang="ko-KR" altLang="en-US" sz="923" b="1">
                <a:solidFill>
                  <a:srgbClr val="000000"/>
                </a:solidFill>
                <a:latin typeface="+mj-ea"/>
                <a:ea typeface="+mj-ea"/>
              </a:rPr>
              <a:t>역할 강화 및 </a:t>
            </a:r>
            <a:b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</a:br>
            <a: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  <a:t>  </a:t>
            </a:r>
            <a:r>
              <a:rPr kumimoji="1" lang="ko-KR" altLang="en-US" sz="923" b="1">
                <a:solidFill>
                  <a:srgbClr val="000000"/>
                </a:solidFill>
                <a:latin typeface="+mj-ea"/>
                <a:ea typeface="+mj-ea"/>
              </a:rPr>
              <a:t>전략기획</a:t>
            </a:r>
            <a:endParaRPr kumimoji="1" lang="en-US" altLang="ko-KR" sz="923" b="1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70BBA0A-848E-F3E0-D4ED-DB0314B420B8}"/>
              </a:ext>
            </a:extLst>
          </p:cNvPr>
          <p:cNvSpPr txBox="1"/>
          <p:nvPr/>
        </p:nvSpPr>
        <p:spPr>
          <a:xfrm>
            <a:off x="4717479" y="5166563"/>
            <a:ext cx="1344488" cy="660437"/>
          </a:xfrm>
          <a:prstGeom prst="rect">
            <a:avLst/>
          </a:prstGeom>
          <a:noFill/>
        </p:spPr>
        <p:txBody>
          <a:bodyPr wrap="none" lIns="66461" rIns="66461" rtlCol="0">
            <a:spAutoFit/>
          </a:bodyPr>
          <a:lstStyle/>
          <a:p>
            <a:pPr defTabSz="844102" fontAlgn="base" latinLnBrk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  <a:t> Innovation Cycle </a:t>
            </a:r>
            <a:b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</a:br>
            <a: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kumimoji="1" lang="ko-KR" altLang="en-US" sz="923" b="1">
                <a:solidFill>
                  <a:srgbClr val="000000"/>
                </a:solidFill>
                <a:latin typeface="+mj-ea"/>
                <a:ea typeface="+mj-ea"/>
              </a:rPr>
              <a:t>가속화</a:t>
            </a:r>
            <a:endParaRPr kumimoji="1" lang="en-US" altLang="ko-KR" sz="923" b="1">
              <a:solidFill>
                <a:srgbClr val="000000"/>
              </a:solidFill>
              <a:latin typeface="+mj-ea"/>
              <a:ea typeface="+mj-ea"/>
            </a:endParaRPr>
          </a:p>
          <a:p>
            <a:pPr defTabSz="844102" fontAlgn="base" latinLnBrk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ko-KR" altLang="en-US" sz="923" b="1">
                <a:solidFill>
                  <a:srgbClr val="000000"/>
                </a:solidFill>
                <a:latin typeface="+mj-ea"/>
                <a:ea typeface="+mj-ea"/>
              </a:rPr>
              <a:t> 시장</a:t>
            </a:r>
            <a: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  <a:t>-</a:t>
            </a:r>
            <a:r>
              <a:rPr kumimoji="1" lang="ko-KR" altLang="en-US" sz="923" b="1">
                <a:solidFill>
                  <a:srgbClr val="000000"/>
                </a:solidFill>
                <a:latin typeface="+mj-ea"/>
                <a:ea typeface="+mj-ea"/>
              </a:rPr>
              <a:t>사업</a:t>
            </a:r>
            <a: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  <a:t>-</a:t>
            </a:r>
            <a:r>
              <a:rPr kumimoji="1" lang="ko-KR" altLang="en-US" sz="923" b="1">
                <a:solidFill>
                  <a:srgbClr val="000000"/>
                </a:solidFill>
                <a:latin typeface="+mj-ea"/>
                <a:ea typeface="+mj-ea"/>
              </a:rPr>
              <a:t>제품</a:t>
            </a:r>
            <a: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  <a:t>-R&amp;D</a:t>
            </a:r>
            <a:b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</a:br>
            <a: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  <a:t>  </a:t>
            </a:r>
            <a:r>
              <a:rPr kumimoji="1" lang="ko-KR" altLang="en-US" sz="923" b="1">
                <a:solidFill>
                  <a:srgbClr val="000000"/>
                </a:solidFill>
                <a:latin typeface="+mj-ea"/>
                <a:ea typeface="+mj-ea"/>
              </a:rPr>
              <a:t>연계 강화</a:t>
            </a:r>
            <a:endParaRPr kumimoji="1" lang="en-US" altLang="ko-KR" sz="923" b="1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49A1B12-1A23-D5AE-8531-9662ED2FF4B3}"/>
              </a:ext>
            </a:extLst>
          </p:cNvPr>
          <p:cNvSpPr txBox="1"/>
          <p:nvPr/>
        </p:nvSpPr>
        <p:spPr>
          <a:xfrm>
            <a:off x="6130461" y="5166563"/>
            <a:ext cx="1262734" cy="660437"/>
          </a:xfrm>
          <a:prstGeom prst="rect">
            <a:avLst/>
          </a:prstGeom>
          <a:noFill/>
        </p:spPr>
        <p:txBody>
          <a:bodyPr wrap="none" lIns="66461" rIns="66461" rtlCol="0">
            <a:spAutoFit/>
          </a:bodyPr>
          <a:lstStyle/>
          <a:p>
            <a:pPr defTabSz="844102" fontAlgn="base" latinLnBrk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kumimoji="1" lang="ko-KR" altLang="en-US" sz="923" b="1">
                <a:solidFill>
                  <a:srgbClr val="000000"/>
                </a:solidFill>
                <a:latin typeface="+mj-ea"/>
                <a:ea typeface="+mj-ea"/>
              </a:rPr>
              <a:t>고객</a:t>
            </a:r>
            <a: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  <a:t>, Partner </a:t>
            </a:r>
            <a:r>
              <a:rPr kumimoji="1" lang="ko-KR" altLang="en-US" sz="923" b="1">
                <a:solidFill>
                  <a:srgbClr val="000000"/>
                </a:solidFill>
                <a:latin typeface="+mj-ea"/>
                <a:ea typeface="+mj-ea"/>
              </a:rPr>
              <a:t>등 </a:t>
            </a:r>
            <a:b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</a:br>
            <a: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  <a:t>  Remote Working  </a:t>
            </a:r>
          </a:p>
          <a:p>
            <a:pPr defTabSz="844102" fontAlgn="base" latinLnBrk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  <a:t> Hybrid Project </a:t>
            </a:r>
            <a:b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</a:br>
            <a: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kumimoji="1" lang="ko-KR" altLang="en-US" sz="923" b="1">
                <a:solidFill>
                  <a:srgbClr val="000000"/>
                </a:solidFill>
                <a:latin typeface="+mj-ea"/>
                <a:ea typeface="+mj-ea"/>
              </a:rPr>
              <a:t>관리 고도화</a:t>
            </a:r>
            <a:endParaRPr kumimoji="1" lang="en-US" altLang="ko-KR" sz="923" b="1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B8BB3BA-F982-F584-E096-736BB54BB089}"/>
              </a:ext>
            </a:extLst>
          </p:cNvPr>
          <p:cNvSpPr txBox="1"/>
          <p:nvPr/>
        </p:nvSpPr>
        <p:spPr>
          <a:xfrm>
            <a:off x="7393370" y="5166563"/>
            <a:ext cx="1339678" cy="660437"/>
          </a:xfrm>
          <a:prstGeom prst="rect">
            <a:avLst/>
          </a:prstGeom>
          <a:noFill/>
        </p:spPr>
        <p:txBody>
          <a:bodyPr wrap="none" lIns="66461" rIns="66461" rtlCol="0">
            <a:spAutoFit/>
          </a:bodyPr>
          <a:lstStyle/>
          <a:p>
            <a:pPr defTabSz="844102" fontAlgn="base" latinLnBrk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  <a:t> R&amp;D </a:t>
            </a:r>
            <a:r>
              <a:rPr kumimoji="1" lang="ko-KR" altLang="en-US" sz="923" b="1">
                <a:solidFill>
                  <a:srgbClr val="000000"/>
                </a:solidFill>
                <a:latin typeface="+mj-ea"/>
                <a:ea typeface="+mj-ea"/>
              </a:rPr>
              <a:t>활동의 전사적 </a:t>
            </a:r>
            <a:b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</a:br>
            <a: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  <a:t>  Consensus </a:t>
            </a:r>
            <a:r>
              <a:rPr kumimoji="1" lang="ko-KR" altLang="en-US" sz="923" b="1">
                <a:solidFill>
                  <a:srgbClr val="000000"/>
                </a:solidFill>
                <a:latin typeface="+mj-ea"/>
                <a:ea typeface="+mj-ea"/>
              </a:rPr>
              <a:t>체계</a:t>
            </a:r>
            <a:endParaRPr kumimoji="1" lang="en-US" altLang="ko-KR" sz="923" b="1">
              <a:solidFill>
                <a:srgbClr val="000000"/>
              </a:solidFill>
              <a:latin typeface="+mj-ea"/>
              <a:ea typeface="+mj-ea"/>
            </a:endParaRPr>
          </a:p>
          <a:p>
            <a:pPr defTabSz="844102" fontAlgn="base" latinLnBrk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  <a:t> Pipeline </a:t>
            </a:r>
            <a:r>
              <a:rPr kumimoji="1" lang="ko-KR" altLang="en-US" sz="923" b="1">
                <a:solidFill>
                  <a:srgbClr val="000000"/>
                </a:solidFill>
                <a:latin typeface="+mj-ea"/>
                <a:ea typeface="+mj-ea"/>
              </a:rPr>
              <a:t>관리와 진행</a:t>
            </a:r>
            <a:b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</a:br>
            <a: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  <a:t>  </a:t>
            </a:r>
            <a:r>
              <a:rPr kumimoji="1" lang="ko-KR" altLang="en-US" sz="923" b="1">
                <a:solidFill>
                  <a:srgbClr val="000000"/>
                </a:solidFill>
                <a:latin typeface="+mj-ea"/>
                <a:ea typeface="+mj-ea"/>
              </a:rPr>
              <a:t>상황</a:t>
            </a:r>
            <a: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kumimoji="1" lang="ko-KR" altLang="en-US" sz="923" b="1">
                <a:solidFill>
                  <a:srgbClr val="000000"/>
                </a:solidFill>
                <a:latin typeface="+mj-ea"/>
                <a:ea typeface="+mj-ea"/>
              </a:rPr>
              <a:t>공유</a:t>
            </a:r>
            <a:r>
              <a:rPr kumimoji="1" lang="en-US" altLang="ko-KR" sz="923" b="1">
                <a:solidFill>
                  <a:srgbClr val="000000"/>
                </a:solidFill>
                <a:latin typeface="+mj-ea"/>
                <a:ea typeface="+mj-ea"/>
              </a:rPr>
              <a:t>, </a:t>
            </a:r>
            <a:r>
              <a:rPr kumimoji="1" lang="ko-KR" altLang="en-US" sz="923" b="1">
                <a:solidFill>
                  <a:srgbClr val="000000"/>
                </a:solidFill>
                <a:latin typeface="+mj-ea"/>
                <a:ea typeface="+mj-ea"/>
              </a:rPr>
              <a:t>추적 체계</a:t>
            </a:r>
          </a:p>
        </p:txBody>
      </p:sp>
      <p:sp>
        <p:nvSpPr>
          <p:cNvPr id="63" name="AutoShape 5">
            <a:extLst>
              <a:ext uri="{FF2B5EF4-FFF2-40B4-BE49-F238E27FC236}">
                <a16:creationId xmlns:a16="http://schemas.microsoft.com/office/drawing/2014/main" id="{5640E2CB-6945-EF83-2CB6-52C8604A7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209" y="1700808"/>
            <a:ext cx="2392882" cy="265235"/>
          </a:xfrm>
          <a:prstGeom prst="flowChartAlternateProcess">
            <a:avLst/>
          </a:prstGeom>
          <a:solidFill>
            <a:srgbClr val="FFFFFF"/>
          </a:solidFill>
          <a:ln w="19050" algn="ctr">
            <a:solidFill>
              <a:srgbClr val="969696"/>
            </a:solidFill>
            <a:miter lim="800000"/>
            <a:headEnd/>
            <a:tailEnd/>
          </a:ln>
          <a:effectLst>
            <a:outerShdw dist="35921" dir="2700000" algn="ctr" rotWithShape="0">
              <a:srgbClr val="336699">
                <a:alpha val="50000"/>
              </a:srgbClr>
            </a:outerShdw>
          </a:effectLst>
        </p:spPr>
        <p:txBody>
          <a:bodyPr wrap="none" lIns="84368" tIns="42184" rIns="84368" bIns="42184" anchor="ctr"/>
          <a:lstStyle/>
          <a:p>
            <a:pPr algn="ctr" defTabSz="844102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93" b="1">
                <a:solidFill>
                  <a:srgbClr val="990033"/>
                </a:solidFill>
                <a:latin typeface="+mj-ea"/>
                <a:ea typeface="+mj-ea"/>
              </a:rPr>
              <a:t>기업의 일반적 </a:t>
            </a:r>
            <a:r>
              <a:rPr kumimoji="1" lang="en-US" altLang="ko-KR" sz="1293" b="1">
                <a:solidFill>
                  <a:srgbClr val="990033"/>
                </a:solidFill>
                <a:latin typeface="+mj-ea"/>
                <a:ea typeface="+mj-ea"/>
              </a:rPr>
              <a:t>Needs(</a:t>
            </a:r>
            <a:r>
              <a:rPr kumimoji="1" lang="ko-KR" altLang="en-US" sz="1293" b="1">
                <a:solidFill>
                  <a:srgbClr val="990033"/>
                </a:solidFill>
                <a:latin typeface="+mj-ea"/>
                <a:ea typeface="+mj-ea"/>
              </a:rPr>
              <a:t>부분적</a:t>
            </a:r>
            <a:r>
              <a:rPr kumimoji="1" lang="en-US" altLang="ko-KR" sz="1293" b="1">
                <a:solidFill>
                  <a:srgbClr val="990033"/>
                </a:solidFill>
                <a:latin typeface="+mj-ea"/>
                <a:ea typeface="+mj-ea"/>
              </a:rPr>
              <a:t>)</a:t>
            </a:r>
          </a:p>
        </p:txBody>
      </p:sp>
      <p:sp>
        <p:nvSpPr>
          <p:cNvPr id="64" name="AutoShape 5">
            <a:extLst>
              <a:ext uri="{FF2B5EF4-FFF2-40B4-BE49-F238E27FC236}">
                <a16:creationId xmlns:a16="http://schemas.microsoft.com/office/drawing/2014/main" id="{57A5D561-B0B8-DC29-9C65-E610D8DD3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5179" y="1700808"/>
            <a:ext cx="2127005" cy="265235"/>
          </a:xfrm>
          <a:prstGeom prst="flowChartAlternateProcess">
            <a:avLst/>
          </a:prstGeom>
          <a:solidFill>
            <a:srgbClr val="FFFFFF"/>
          </a:solidFill>
          <a:ln w="19050" algn="ctr">
            <a:solidFill>
              <a:srgbClr val="969696"/>
            </a:solidFill>
            <a:miter lim="800000"/>
            <a:headEnd/>
            <a:tailEnd/>
          </a:ln>
          <a:effectLst>
            <a:outerShdw dist="35921" dir="2700000" algn="ctr" rotWithShape="0">
              <a:srgbClr val="336699">
                <a:alpha val="50000"/>
              </a:srgbClr>
            </a:outerShdw>
          </a:effectLst>
        </p:spPr>
        <p:txBody>
          <a:bodyPr wrap="none" lIns="84368" tIns="42184" rIns="84368" bIns="42184" anchor="ctr"/>
          <a:lstStyle/>
          <a:p>
            <a:pPr algn="ctr" defTabSz="844102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93" b="1">
                <a:solidFill>
                  <a:srgbClr val="990033"/>
                </a:solidFill>
                <a:latin typeface="+mj-ea"/>
                <a:ea typeface="+mj-ea"/>
              </a:rPr>
              <a:t>R&amp;D</a:t>
            </a:r>
            <a:r>
              <a:rPr kumimoji="1" lang="ko-KR" altLang="en-US" sz="1293" b="1">
                <a:solidFill>
                  <a:srgbClr val="990033"/>
                </a:solidFill>
                <a:latin typeface="+mj-ea"/>
                <a:ea typeface="+mj-ea"/>
              </a:rPr>
              <a:t>의 </a:t>
            </a:r>
            <a:r>
              <a:rPr kumimoji="1" lang="en-US" altLang="ko-KR" sz="1293" b="1">
                <a:solidFill>
                  <a:srgbClr val="990033"/>
                </a:solidFill>
                <a:latin typeface="+mj-ea"/>
                <a:ea typeface="+mj-ea"/>
              </a:rPr>
              <a:t>New Trend(</a:t>
            </a:r>
            <a:r>
              <a:rPr kumimoji="1" lang="ko-KR" altLang="en-US" sz="1293" b="1">
                <a:solidFill>
                  <a:srgbClr val="990033"/>
                </a:solidFill>
                <a:latin typeface="+mj-ea"/>
                <a:ea typeface="+mj-ea"/>
              </a:rPr>
              <a:t>요약</a:t>
            </a:r>
            <a:r>
              <a:rPr kumimoji="1" lang="en-US" altLang="ko-KR" sz="1293" b="1">
                <a:solidFill>
                  <a:srgbClr val="990033"/>
                </a:solidFill>
                <a:latin typeface="+mj-ea"/>
                <a:ea typeface="+mj-ea"/>
              </a:rPr>
              <a:t>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EBA95A0-8CE4-3CA9-C355-D6ED111E3B36}"/>
              </a:ext>
            </a:extLst>
          </p:cNvPr>
          <p:cNvSpPr txBox="1"/>
          <p:nvPr/>
        </p:nvSpPr>
        <p:spPr>
          <a:xfrm>
            <a:off x="406966" y="5902065"/>
            <a:ext cx="3238387" cy="2201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31" b="1">
                <a:solidFill>
                  <a:srgbClr val="000000"/>
                </a:solidFill>
                <a:latin typeface="+mj-ea"/>
                <a:ea typeface="+mj-ea"/>
              </a:rPr>
              <a:t>※ </a:t>
            </a:r>
            <a:r>
              <a:rPr kumimoji="1" lang="ko-KR" altLang="en-US" sz="831" b="1">
                <a:solidFill>
                  <a:srgbClr val="000000"/>
                </a:solidFill>
                <a:latin typeface="+mj-ea"/>
                <a:ea typeface="+mj-ea"/>
              </a:rPr>
              <a:t>출처 </a:t>
            </a:r>
            <a:r>
              <a:rPr kumimoji="1" lang="en-US" altLang="ko-KR" sz="831" b="1">
                <a:solidFill>
                  <a:srgbClr val="000000"/>
                </a:solidFill>
                <a:latin typeface="+mj-ea"/>
                <a:ea typeface="+mj-ea"/>
              </a:rPr>
              <a:t>: R&amp;D </a:t>
            </a:r>
            <a:r>
              <a:rPr kumimoji="1" lang="ko-KR" altLang="en-US" sz="831" b="1">
                <a:solidFill>
                  <a:srgbClr val="000000"/>
                </a:solidFill>
                <a:latin typeface="+mj-ea"/>
                <a:ea typeface="+mj-ea"/>
              </a:rPr>
              <a:t>역량진단 사업 활동 </a:t>
            </a:r>
            <a:r>
              <a:rPr kumimoji="1" lang="en-US" altLang="ko-KR" sz="831" b="1">
                <a:solidFill>
                  <a:srgbClr val="000000"/>
                </a:solidFill>
                <a:latin typeface="+mj-ea"/>
                <a:ea typeface="+mj-ea"/>
              </a:rPr>
              <a:t>Interview, 2022. 7.~10. </a:t>
            </a:r>
            <a:r>
              <a:rPr kumimoji="1" lang="ko-KR" altLang="en-US" sz="831" b="1">
                <a:solidFill>
                  <a:srgbClr val="000000"/>
                </a:solidFill>
                <a:latin typeface="+mj-ea"/>
                <a:ea typeface="+mj-ea"/>
              </a:rPr>
              <a:t>외</a:t>
            </a:r>
            <a:r>
              <a:rPr kumimoji="1" lang="en-US" altLang="ko-KR" sz="831" b="1">
                <a:solidFill>
                  <a:srgbClr val="000000"/>
                </a:solidFill>
                <a:latin typeface="+mj-ea"/>
                <a:ea typeface="+mj-ea"/>
              </a:rPr>
              <a:t>  </a:t>
            </a:r>
            <a:endParaRPr kumimoji="1" lang="ko-KR" altLang="en-US" sz="831" b="1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66" name="십자형 65">
            <a:extLst>
              <a:ext uri="{FF2B5EF4-FFF2-40B4-BE49-F238E27FC236}">
                <a16:creationId xmlns:a16="http://schemas.microsoft.com/office/drawing/2014/main" id="{5C8CC6DF-A992-F1C7-FFA9-7CBC38F38E36}"/>
              </a:ext>
            </a:extLst>
          </p:cNvPr>
          <p:cNvSpPr/>
          <p:nvPr/>
        </p:nvSpPr>
        <p:spPr>
          <a:xfrm>
            <a:off x="4106717" y="3894283"/>
            <a:ext cx="332345" cy="332345"/>
          </a:xfrm>
          <a:prstGeom prst="plus">
            <a:avLst>
              <a:gd name="adj" fmla="val 30669"/>
            </a:avLst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endParaRPr kumimoji="1" lang="ko-KR" altLang="en-US" sz="1108" b="1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67" name="왼쪽 중괄호 66">
            <a:extLst>
              <a:ext uri="{FF2B5EF4-FFF2-40B4-BE49-F238E27FC236}">
                <a16:creationId xmlns:a16="http://schemas.microsoft.com/office/drawing/2014/main" id="{BB50B797-F6BA-CC99-5F24-07AA0066857A}"/>
              </a:ext>
            </a:extLst>
          </p:cNvPr>
          <p:cNvSpPr/>
          <p:nvPr/>
        </p:nvSpPr>
        <p:spPr>
          <a:xfrm>
            <a:off x="4487946" y="2232560"/>
            <a:ext cx="332345" cy="3522853"/>
          </a:xfrm>
          <a:prstGeom prst="leftBrace">
            <a:avLst>
              <a:gd name="adj1" fmla="val 3919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endParaRPr kumimoji="1" lang="ko-KR" altLang="en-US" sz="1662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51791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CF7611-85B8-5A90-3448-303990BF1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8928" y="240922"/>
            <a:ext cx="3576621" cy="305533"/>
          </a:xfrm>
        </p:spPr>
        <p:txBody>
          <a:bodyPr/>
          <a:lstStyle/>
          <a:p>
            <a:r>
              <a:rPr lang="en-US" altLang="ko-KR" b="1"/>
              <a:t>3. </a:t>
            </a:r>
            <a:r>
              <a:rPr lang="ko-KR" altLang="en-US"/>
              <a:t>기술경영을 위한 역량강화 방안</a:t>
            </a:r>
            <a:r>
              <a:rPr lang="en-US" altLang="ko-KR"/>
              <a:t>(</a:t>
            </a:r>
            <a:r>
              <a:rPr lang="ko-KR" altLang="en-US"/>
              <a:t>예시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6BF9B7F5-20A5-3CF7-D31C-62C4D169A6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322029" y="6427187"/>
            <a:ext cx="296876" cy="223907"/>
          </a:xfrm>
        </p:spPr>
        <p:txBody>
          <a:bodyPr/>
          <a:lstStyle/>
          <a:p>
            <a:fld id="{685A9487-5A3A-489E-B4E8-105FC6642FB3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3119D9-060A-86AB-769A-57C756EC8DD6}"/>
              </a:ext>
            </a:extLst>
          </p:cNvPr>
          <p:cNvSpPr txBox="1"/>
          <p:nvPr/>
        </p:nvSpPr>
        <p:spPr>
          <a:xfrm>
            <a:off x="0" y="185517"/>
            <a:ext cx="3113353" cy="3554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710" b="1"/>
              <a:t>기술경영</a:t>
            </a:r>
            <a:r>
              <a:rPr lang="en-US" altLang="ko-KR" sz="1710" b="1"/>
              <a:t>(MOT) </a:t>
            </a:r>
            <a:r>
              <a:rPr lang="ko-KR" altLang="en-US" sz="1710" b="1"/>
              <a:t>역량 강화 과정</a:t>
            </a:r>
          </a:p>
        </p:txBody>
      </p:sp>
      <p:sp>
        <p:nvSpPr>
          <p:cNvPr id="3" name="오각형 18">
            <a:extLst>
              <a:ext uri="{FF2B5EF4-FFF2-40B4-BE49-F238E27FC236}">
                <a16:creationId xmlns:a16="http://schemas.microsoft.com/office/drawing/2014/main" id="{69E0E182-9CBE-4F3B-5C86-57C1051EEDE1}"/>
              </a:ext>
            </a:extLst>
          </p:cNvPr>
          <p:cNvSpPr/>
          <p:nvPr/>
        </p:nvSpPr>
        <p:spPr>
          <a:xfrm>
            <a:off x="3774374" y="2431966"/>
            <a:ext cx="1196440" cy="3389915"/>
          </a:xfrm>
          <a:prstGeom prst="homePlate">
            <a:avLst>
              <a:gd name="adj" fmla="val 25950"/>
            </a:avLst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endParaRPr kumimoji="1" lang="ko-KR" altLang="en-US" sz="1108" b="1">
              <a:solidFill>
                <a:srgbClr val="000000"/>
              </a:solidFill>
              <a:latin typeface="Cambria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344DE6D-6ECD-2222-C972-C549348553F3}"/>
              </a:ext>
            </a:extLst>
          </p:cNvPr>
          <p:cNvSpPr/>
          <p:nvPr/>
        </p:nvSpPr>
        <p:spPr>
          <a:xfrm>
            <a:off x="716803" y="2498435"/>
            <a:ext cx="3323446" cy="46528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6461" rIns="66461" rtlCol="0" anchor="ctr"/>
          <a:lstStyle/>
          <a:p>
            <a:pPr algn="ctr" defTabSz="844102" fontAlgn="base" latinLnBrk="1">
              <a:spcAft>
                <a:spcPct val="0"/>
              </a:spcAft>
            </a:pPr>
            <a:r>
              <a:rPr kumimoji="1" lang="ko-KR" altLang="en-US" sz="1108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미래 </a:t>
            </a:r>
            <a:r>
              <a:rPr kumimoji="1" lang="en-US" altLang="ko-KR" sz="1108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Uncertain </a:t>
            </a:r>
            <a:r>
              <a:rPr kumimoji="1" lang="ko-KR" altLang="en-US" sz="1108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경영 환경하에서의 </a:t>
            </a:r>
            <a:r>
              <a:rPr kumimoji="1" lang="en-US" altLang="ko-KR" sz="1108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R&amp;D </a:t>
            </a:r>
            <a:r>
              <a:rPr kumimoji="1" lang="ko-KR" altLang="en-US" sz="1108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활동</a:t>
            </a:r>
            <a:endParaRPr kumimoji="1" lang="en-US" altLang="ko-KR" sz="1108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defTabSz="844102" fontAlgn="base" latinLnBrk="1">
              <a:spcAft>
                <a:spcPct val="0"/>
              </a:spcAft>
            </a:pPr>
            <a:r>
              <a:rPr kumimoji="1" lang="ko-KR" altLang="en-US" sz="1108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단계별 다양한 세부 필요 방법론 제공</a:t>
            </a:r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5BF104BE-3EA8-01EF-DA0D-64B718A48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4500" y="1700808"/>
            <a:ext cx="2392882" cy="265235"/>
          </a:xfrm>
          <a:prstGeom prst="flowChartAlternateProcess">
            <a:avLst/>
          </a:prstGeom>
          <a:solidFill>
            <a:srgbClr val="FFFFFF"/>
          </a:solidFill>
          <a:ln w="19050" algn="ctr">
            <a:solidFill>
              <a:srgbClr val="969696"/>
            </a:solidFill>
            <a:miter lim="800000"/>
            <a:headEnd/>
            <a:tailEnd/>
          </a:ln>
          <a:effectLst>
            <a:outerShdw dist="35921" dir="2700000" algn="ctr" rotWithShape="0">
              <a:srgbClr val="336699">
                <a:alpha val="50000"/>
              </a:srgbClr>
            </a:outerShdw>
          </a:effectLst>
        </p:spPr>
        <p:txBody>
          <a:bodyPr wrap="none" lIns="84368" tIns="42184" rIns="84368" bIns="42184" anchor="ctr"/>
          <a:lstStyle/>
          <a:p>
            <a:pPr algn="ctr" defTabSz="844102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93" b="1">
                <a:solidFill>
                  <a:srgbClr val="9900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 </a:t>
            </a:r>
            <a:r>
              <a:rPr kumimoji="1" lang="en-US" altLang="ko-KR" sz="1293" b="1">
                <a:solidFill>
                  <a:srgbClr val="9900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Needs</a:t>
            </a:r>
            <a:r>
              <a:rPr kumimoji="1" lang="ko-KR" altLang="en-US" sz="1293" b="1">
                <a:solidFill>
                  <a:srgbClr val="9900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kumimoji="1" lang="en-US" altLang="ko-KR" sz="1293" b="1">
                <a:solidFill>
                  <a:srgbClr val="9900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Trend </a:t>
            </a:r>
            <a:r>
              <a:rPr kumimoji="1" lang="ko-KR" altLang="en-US" sz="1293" b="1">
                <a:solidFill>
                  <a:srgbClr val="9900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endParaRPr kumimoji="1" lang="en-US" altLang="ko-KR" sz="1293" b="1">
              <a:solidFill>
                <a:srgbClr val="9900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C757D929-D348-E26A-50D3-2933B545D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159" y="1700808"/>
            <a:ext cx="2725225" cy="265235"/>
          </a:xfrm>
          <a:prstGeom prst="flowChartAlternateProcess">
            <a:avLst/>
          </a:prstGeom>
          <a:solidFill>
            <a:srgbClr val="FFFFFF"/>
          </a:solidFill>
          <a:ln w="19050" algn="ctr">
            <a:solidFill>
              <a:srgbClr val="969696"/>
            </a:solidFill>
            <a:miter lim="800000"/>
            <a:headEnd/>
            <a:tailEnd/>
          </a:ln>
          <a:effectLst>
            <a:outerShdw dist="35921" dir="2700000" algn="ctr" rotWithShape="0">
              <a:srgbClr val="336699">
                <a:alpha val="50000"/>
              </a:srgbClr>
            </a:outerShdw>
          </a:effectLst>
        </p:spPr>
        <p:txBody>
          <a:bodyPr wrap="none" lIns="84368" tIns="42184" rIns="84368" bIns="42184" anchor="ctr"/>
          <a:lstStyle/>
          <a:p>
            <a:pPr algn="ctr" defTabSz="844102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93" b="1">
                <a:solidFill>
                  <a:srgbClr val="9900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MOT </a:t>
            </a:r>
            <a:r>
              <a:rPr kumimoji="1" lang="ko-KR" altLang="en-US" sz="1293" b="1">
                <a:solidFill>
                  <a:srgbClr val="9900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교육의 도입</a:t>
            </a:r>
            <a:r>
              <a:rPr kumimoji="1" lang="en-US" altLang="ko-KR" sz="1293" b="1">
                <a:solidFill>
                  <a:srgbClr val="9900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kumimoji="1" lang="ko-KR" altLang="en-US" sz="1293" b="1">
                <a:solidFill>
                  <a:srgbClr val="9900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</a:t>
            </a:r>
            <a:r>
              <a:rPr kumimoji="1" lang="en-US" altLang="ko-KR" sz="1293" b="1">
                <a:solidFill>
                  <a:srgbClr val="9900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kumimoji="1" lang="ko-KR" altLang="en-US" sz="1293" b="1">
                <a:solidFill>
                  <a:srgbClr val="9900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강화 예시</a:t>
            </a:r>
            <a:endParaRPr kumimoji="1" lang="en-US" altLang="ko-KR" sz="1293" b="1">
              <a:solidFill>
                <a:srgbClr val="9900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081CCAE-324F-A051-4C7C-352CD6A1CE6F}"/>
              </a:ext>
            </a:extLst>
          </p:cNvPr>
          <p:cNvSpPr/>
          <p:nvPr/>
        </p:nvSpPr>
        <p:spPr>
          <a:xfrm>
            <a:off x="716803" y="3433922"/>
            <a:ext cx="3323446" cy="46528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6461" rIns="66461" rtlCol="0" anchor="ctr"/>
          <a:lstStyle/>
          <a:p>
            <a:pPr algn="ctr" defTabSz="844102" fontAlgn="base" latinLnBrk="1">
              <a:spcAft>
                <a:spcPct val="0"/>
              </a:spcAft>
            </a:pPr>
            <a:r>
              <a:rPr kumimoji="1" lang="en-US" altLang="ko-KR" sz="1108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Knowledge, </a:t>
            </a:r>
            <a:r>
              <a:rPr kumimoji="1" lang="ko-KR" altLang="en-US" sz="1108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방법론의 포괄적 활용과 </a:t>
            </a:r>
            <a:r>
              <a:rPr kumimoji="1" lang="en-US" altLang="ko-KR" sz="1108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Needs</a:t>
            </a:r>
            <a:r>
              <a:rPr kumimoji="1" lang="ko-KR" altLang="en-US" sz="1108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endParaRPr kumimoji="1" lang="en-US" altLang="ko-KR" sz="1108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defTabSz="844102" fontAlgn="base" latinLnBrk="1">
              <a:spcAft>
                <a:spcPct val="0"/>
              </a:spcAft>
            </a:pPr>
            <a:r>
              <a:rPr kumimoji="1" lang="ko-KR" altLang="en-US" sz="1108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효과적 대응을 위한 </a:t>
            </a:r>
            <a:r>
              <a:rPr kumimoji="1" lang="en-US" altLang="ko-KR" sz="1108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IT </a:t>
            </a:r>
            <a:r>
              <a:rPr kumimoji="1" lang="ko-KR" altLang="en-US" sz="1108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 연계</a:t>
            </a:r>
            <a:r>
              <a:rPr kumimoji="1" lang="en-US" altLang="ko-KR" sz="1108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kumimoji="1" lang="ko-KR" altLang="en-US" sz="1108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추진 역량 함양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3B7E979-B828-DC71-2FF3-5C42E16D5C62}"/>
              </a:ext>
            </a:extLst>
          </p:cNvPr>
          <p:cNvSpPr/>
          <p:nvPr/>
        </p:nvSpPr>
        <p:spPr>
          <a:xfrm>
            <a:off x="716803" y="4359565"/>
            <a:ext cx="3323446" cy="46528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6461" rIns="66461" rtlCol="0" anchor="ctr"/>
          <a:lstStyle/>
          <a:p>
            <a:pPr algn="ctr" defTabSz="844102" fontAlgn="base" latinLnBrk="1">
              <a:spcAft>
                <a:spcPct val="0"/>
              </a:spcAft>
            </a:pPr>
            <a:r>
              <a:rPr kumimoji="1" lang="en-US" altLang="ko-KR" sz="1108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R&amp;D</a:t>
            </a:r>
            <a:r>
              <a:rPr kumimoji="1" lang="ko-KR" altLang="en-US" sz="1108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성과 제고의 지속적 요구에 대응한 </a:t>
            </a:r>
            <a:endParaRPr kumimoji="1" lang="en-US" altLang="ko-KR" sz="1108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defTabSz="844102" fontAlgn="base" latinLnBrk="1">
              <a:spcAft>
                <a:spcPct val="0"/>
              </a:spcAft>
            </a:pPr>
            <a:r>
              <a:rPr kumimoji="1" lang="ko-KR" altLang="en-US" sz="1108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전략</a:t>
            </a:r>
            <a:r>
              <a:rPr kumimoji="1" lang="en-US" altLang="ko-KR" sz="1108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-R&amp;D </a:t>
            </a:r>
            <a:r>
              <a:rPr kumimoji="1" lang="ko-KR" altLang="en-US" sz="1108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연계</a:t>
            </a:r>
            <a:r>
              <a:rPr kumimoji="1" lang="en-US" altLang="ko-KR" sz="1108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108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강화에 대한 관리 체계 구축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EE6A59A-79C2-44FF-2FDC-831EE3BE6C50}"/>
              </a:ext>
            </a:extLst>
          </p:cNvPr>
          <p:cNvSpPr/>
          <p:nvPr/>
        </p:nvSpPr>
        <p:spPr>
          <a:xfrm>
            <a:off x="517396" y="2365497"/>
            <a:ext cx="265876" cy="265876"/>
          </a:xfrm>
          <a:prstGeom prst="rect">
            <a:avLst/>
          </a:prstGeom>
          <a:solidFill>
            <a:srgbClr val="0033C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8" b="1">
                <a:solidFill>
                  <a:srgbClr val="FFFFFF"/>
                </a:solidFill>
                <a:latin typeface="Cambria"/>
                <a:ea typeface="맑은 고딕" panose="020B0503020000020004" pitchFamily="50" charset="-127"/>
              </a:rPr>
              <a:t>A</a:t>
            </a:r>
            <a:endParaRPr kumimoji="1" lang="ko-KR" altLang="en-US" sz="1108" b="1">
              <a:solidFill>
                <a:srgbClr val="FFFFFF"/>
              </a:solidFill>
              <a:latin typeface="Cambria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B70E9D9-76E1-FEE6-D036-CE68B42AD44B}"/>
              </a:ext>
            </a:extLst>
          </p:cNvPr>
          <p:cNvSpPr/>
          <p:nvPr/>
        </p:nvSpPr>
        <p:spPr>
          <a:xfrm>
            <a:off x="517396" y="3300985"/>
            <a:ext cx="265876" cy="265876"/>
          </a:xfrm>
          <a:prstGeom prst="rect">
            <a:avLst/>
          </a:prstGeom>
          <a:solidFill>
            <a:srgbClr val="0033C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8" b="1">
                <a:solidFill>
                  <a:srgbClr val="FFFFFF"/>
                </a:solidFill>
                <a:latin typeface="Cambria"/>
                <a:ea typeface="맑은 고딕" panose="020B0503020000020004" pitchFamily="50" charset="-127"/>
              </a:rPr>
              <a:t>B</a:t>
            </a:r>
            <a:endParaRPr kumimoji="1" lang="ko-KR" altLang="en-US" sz="1108" b="1">
              <a:solidFill>
                <a:srgbClr val="FFFFFF"/>
              </a:solidFill>
              <a:latin typeface="Cambria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CCF8E9-7C8C-3219-92C1-7FAB875E2E04}"/>
              </a:ext>
            </a:extLst>
          </p:cNvPr>
          <p:cNvSpPr/>
          <p:nvPr/>
        </p:nvSpPr>
        <p:spPr>
          <a:xfrm>
            <a:off x="517396" y="4226628"/>
            <a:ext cx="265876" cy="265876"/>
          </a:xfrm>
          <a:prstGeom prst="rect">
            <a:avLst/>
          </a:prstGeom>
          <a:solidFill>
            <a:srgbClr val="0033C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8" b="1">
                <a:solidFill>
                  <a:srgbClr val="FFFFFF"/>
                </a:solidFill>
                <a:latin typeface="Cambria"/>
                <a:ea typeface="맑은 고딕" panose="020B0503020000020004" pitchFamily="50" charset="-127"/>
              </a:rPr>
              <a:t>C</a:t>
            </a:r>
            <a:endParaRPr kumimoji="1" lang="ko-KR" altLang="en-US" sz="1108" b="1">
              <a:solidFill>
                <a:srgbClr val="FFFFFF"/>
              </a:solidFill>
              <a:latin typeface="Cambria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59BF34-8E22-9E0D-26B3-4DE0765FDFF9}"/>
              </a:ext>
            </a:extLst>
          </p:cNvPr>
          <p:cNvSpPr txBox="1"/>
          <p:nvPr/>
        </p:nvSpPr>
        <p:spPr>
          <a:xfrm>
            <a:off x="4904346" y="2390539"/>
            <a:ext cx="3785011" cy="561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44102" fontAlgn="base" latinLnBrk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en-US" altLang="ko-KR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미래 사업</a:t>
            </a:r>
            <a:r>
              <a:rPr kumimoji="1" lang="en-US" altLang="ko-KR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</a:t>
            </a:r>
            <a:r>
              <a:rPr kumimoji="1" lang="en-US" altLang="ko-KR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환경의 불확실성에 선행적 대응을</a:t>
            </a:r>
            <a:br>
              <a:rPr kumimoji="1" lang="en-US" altLang="ko-KR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en-US" altLang="ko-KR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1" lang="ko-KR" altLang="en-US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위한 시나리오적 사고와 체계적 </a:t>
            </a:r>
            <a:r>
              <a:rPr kumimoji="1" lang="en-US" altLang="ko-KR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Intelligence</a:t>
            </a:r>
            <a:r>
              <a:rPr kumimoji="1" lang="ko-KR" altLang="en-US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활동 역량 확보</a:t>
            </a:r>
            <a:br>
              <a:rPr kumimoji="1" lang="en-US" altLang="ko-KR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en-US" altLang="ko-KR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 Scenario Planning + Intelligence + IT(AI) </a:t>
            </a:r>
            <a:r>
              <a:rPr kumimoji="1" lang="ko-KR" altLang="en-US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연계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A10845-34B0-E341-46B8-ECC92B5442FE}"/>
              </a:ext>
            </a:extLst>
          </p:cNvPr>
          <p:cNvSpPr txBox="1"/>
          <p:nvPr/>
        </p:nvSpPr>
        <p:spPr>
          <a:xfrm>
            <a:off x="4904345" y="3096656"/>
            <a:ext cx="3847528" cy="717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44102" fontAlgn="base" latinLnBrk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en-US" altLang="ko-KR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016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팬데믹</a:t>
            </a:r>
            <a:r>
              <a:rPr kumimoji="1" lang="en-US" altLang="ko-KR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이후 </a:t>
            </a:r>
            <a:r>
              <a:rPr kumimoji="1" lang="en-US" altLang="ko-KR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Cloud </a:t>
            </a:r>
            <a:r>
              <a:rPr kumimoji="1" lang="ko-KR" altLang="en-US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환경의 </a:t>
            </a:r>
            <a:r>
              <a:rPr kumimoji="1" lang="en-US" altLang="ko-KR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R&amp;D </a:t>
            </a:r>
            <a:r>
              <a:rPr kumimoji="1" lang="ko-KR" altLang="en-US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경영체계의 가속화</a:t>
            </a:r>
            <a:r>
              <a:rPr kumimoji="1" lang="en-US" altLang="ko-KR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원격</a:t>
            </a:r>
            <a:br>
              <a:rPr kumimoji="1" lang="en-US" altLang="ko-KR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en-US" altLang="ko-KR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업무</a:t>
            </a:r>
            <a:r>
              <a:rPr kumimoji="1" lang="en-US" altLang="ko-KR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다양한 이해관계자</a:t>
            </a:r>
            <a:r>
              <a:rPr kumimoji="1" lang="en-US" altLang="ko-KR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kumimoji="1" lang="ko-KR" altLang="en-US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협력 파트너와의 협업 등 </a:t>
            </a:r>
            <a:br>
              <a:rPr kumimoji="1" lang="en-US" altLang="ko-KR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en-US" altLang="ko-KR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Soft/Hybrid </a:t>
            </a:r>
            <a:r>
              <a:rPr kumimoji="1" lang="ko-KR" altLang="en-US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 활동의 증가에 대한 원활한 업무 체계 구축</a:t>
            </a:r>
            <a:br>
              <a:rPr kumimoji="1" lang="en-US" altLang="ko-KR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en-US" altLang="ko-KR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kumimoji="1" lang="ko-KR" altLang="en-US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전략</a:t>
            </a:r>
            <a:r>
              <a:rPr kumimoji="1" lang="en-US" altLang="ko-KR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r>
              <a:rPr kumimoji="1" lang="ko-KR" altLang="en-US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세부 활동</a:t>
            </a:r>
            <a:r>
              <a:rPr kumimoji="1" lang="en-US" altLang="ko-KR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(Work) </a:t>
            </a:r>
            <a:r>
              <a:rPr kumimoji="1" lang="ko-KR" altLang="en-US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연계와</a:t>
            </a:r>
            <a:r>
              <a:rPr kumimoji="1" lang="en-US" altLang="ko-KR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상시적</a:t>
            </a:r>
            <a:r>
              <a:rPr kumimoji="1" lang="en-US" altLang="ko-KR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endParaRPr kumimoji="1" lang="en-US" altLang="ko-KR" sz="1016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5E1642-2C94-AF8A-2DA0-42CBE3029A17}"/>
              </a:ext>
            </a:extLst>
          </p:cNvPr>
          <p:cNvSpPr txBox="1"/>
          <p:nvPr/>
        </p:nvSpPr>
        <p:spPr>
          <a:xfrm>
            <a:off x="4904345" y="3895134"/>
            <a:ext cx="3631122" cy="717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44102" fontAlgn="base" latinLnBrk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en-US" altLang="ko-KR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전사 전략에 연계한 </a:t>
            </a:r>
            <a:r>
              <a:rPr kumimoji="1" lang="en-US" altLang="ko-KR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R&amp;D </a:t>
            </a:r>
            <a:r>
              <a:rPr kumimoji="1" lang="ko-KR" altLang="en-US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활동 및 </a:t>
            </a:r>
            <a:r>
              <a:rPr kumimoji="1" lang="en-US" altLang="ko-KR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</a:t>
            </a:r>
            <a:r>
              <a:rPr kumimoji="1" lang="ko-KR" altLang="en-US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의 통합적</a:t>
            </a:r>
            <a:r>
              <a:rPr kumimoji="1" lang="en-US" altLang="ko-KR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br>
              <a:rPr kumimoji="1" lang="en-US" altLang="ko-KR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en-US" altLang="ko-KR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1" lang="ko-KR" altLang="en-US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체계의 구축</a:t>
            </a:r>
            <a:r>
              <a:rPr kumimoji="1" lang="en-US" altLang="ko-KR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 역량 확보에 대응한 기반 </a:t>
            </a:r>
            <a:r>
              <a:rPr kumimoji="1" lang="en-US" altLang="ko-KR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Skill </a:t>
            </a:r>
            <a:r>
              <a:rPr kumimoji="1" lang="ko-KR" altLang="en-US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확보</a:t>
            </a:r>
            <a:br>
              <a:rPr kumimoji="1" lang="en-US" altLang="ko-KR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en-US" altLang="ko-KR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kumimoji="1" lang="ko-KR" altLang="en-US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 전략</a:t>
            </a:r>
            <a:r>
              <a:rPr kumimoji="1" lang="en-US" altLang="ko-KR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사업방향에 연계된 </a:t>
            </a:r>
            <a:r>
              <a:rPr kumimoji="1" lang="en-US" altLang="ko-KR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R&amp;D Project</a:t>
            </a:r>
            <a:r>
              <a:rPr kumimoji="1" lang="ko-KR" altLang="en-US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관리</a:t>
            </a:r>
            <a:br>
              <a:rPr kumimoji="1" lang="en-US" altLang="ko-KR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en-US" altLang="ko-KR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 IT</a:t>
            </a:r>
            <a:r>
              <a:rPr kumimoji="1" lang="ko-KR" altLang="en-US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기반의 연계 관리 방안 </a:t>
            </a:r>
            <a:r>
              <a:rPr kumimoji="1" lang="en-US" altLang="ko-KR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ED8246A-0270-432A-C03D-C647823F58B3}"/>
              </a:ext>
            </a:extLst>
          </p:cNvPr>
          <p:cNvSpPr/>
          <p:nvPr/>
        </p:nvSpPr>
        <p:spPr>
          <a:xfrm>
            <a:off x="716803" y="5223661"/>
            <a:ext cx="3323446" cy="46528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6461" rIns="66461" rtlCol="0" anchor="ctr"/>
          <a:lstStyle/>
          <a:p>
            <a:pPr algn="ctr" defTabSz="844102" fontAlgn="base" latinLnBrk="1">
              <a:spcAft>
                <a:spcPct val="0"/>
              </a:spcAft>
            </a:pPr>
            <a:r>
              <a:rPr kumimoji="1" lang="ko-KR" altLang="en-US" sz="1108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성장에 따른 통합적</a:t>
            </a:r>
            <a:r>
              <a:rPr kumimoji="1" lang="en-US" altLang="ko-KR" sz="1108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kumimoji="1" lang="ko-KR" altLang="en-US" sz="1108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체계적</a:t>
            </a:r>
            <a:r>
              <a:rPr kumimoji="1" lang="en-US" altLang="ko-KR" sz="1108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108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</a:t>
            </a:r>
            <a:r>
              <a:rPr kumimoji="1" lang="en-US" altLang="ko-KR" sz="1108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1" lang="ko-KR" altLang="en-US" sz="1108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업력</a:t>
            </a:r>
            <a:r>
              <a:rPr kumimoji="1" lang="en-US" altLang="ko-KR" sz="1108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108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규모 등</a:t>
            </a:r>
            <a:r>
              <a:rPr kumimoji="1" lang="en-US" altLang="ko-KR" sz="1108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kumimoji="1" lang="ko-KR" altLang="en-US" sz="1108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</a:t>
            </a:r>
            <a:endParaRPr kumimoji="1" lang="en-US" altLang="ko-KR" sz="1108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defTabSz="844102" fontAlgn="base" latinLnBrk="1">
              <a:spcAft>
                <a:spcPct val="0"/>
              </a:spcAft>
            </a:pPr>
            <a:r>
              <a:rPr kumimoji="1" lang="ko-KR" altLang="en-US" sz="1108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기술경영의 종합</a:t>
            </a:r>
            <a:r>
              <a:rPr kumimoji="1" lang="en-US" altLang="ko-KR" sz="1108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kumimoji="1" lang="ko-KR" altLang="en-US" sz="1108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체계적 기반 </a:t>
            </a:r>
            <a:r>
              <a:rPr kumimoji="1" lang="en-US" altLang="ko-KR" sz="1108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Skill-set </a:t>
            </a:r>
            <a:r>
              <a:rPr kumimoji="1" lang="ko-KR" altLang="en-US" sz="1108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제공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03AAC12-8696-6F0B-732C-0215488686F8}"/>
              </a:ext>
            </a:extLst>
          </p:cNvPr>
          <p:cNvSpPr/>
          <p:nvPr/>
        </p:nvSpPr>
        <p:spPr>
          <a:xfrm>
            <a:off x="517396" y="5090723"/>
            <a:ext cx="265876" cy="265876"/>
          </a:xfrm>
          <a:prstGeom prst="rect">
            <a:avLst/>
          </a:prstGeom>
          <a:solidFill>
            <a:srgbClr val="0033C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8" b="1">
                <a:solidFill>
                  <a:srgbClr val="FFFFFF"/>
                </a:solidFill>
                <a:latin typeface="Cambria"/>
                <a:ea typeface="맑은 고딕" panose="020B0503020000020004" pitchFamily="50" charset="-127"/>
              </a:rPr>
              <a:t>D</a:t>
            </a:r>
            <a:endParaRPr kumimoji="1" lang="ko-KR" altLang="en-US" sz="1108" b="1">
              <a:solidFill>
                <a:srgbClr val="FFFFFF"/>
              </a:solidFill>
              <a:latin typeface="Cambria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2AAE28-8DA5-F1F8-24DC-26F6195A7FD0}"/>
              </a:ext>
            </a:extLst>
          </p:cNvPr>
          <p:cNvSpPr txBox="1"/>
          <p:nvPr/>
        </p:nvSpPr>
        <p:spPr>
          <a:xfrm>
            <a:off x="4904345" y="4692761"/>
            <a:ext cx="3929281" cy="10302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44102" fontAlgn="base" latinLnBrk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en-US" altLang="ko-KR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기업의 성장에 따른 </a:t>
            </a:r>
            <a:r>
              <a:rPr kumimoji="1" lang="en-US" altLang="ko-KR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R&amp;D </a:t>
            </a:r>
            <a:r>
              <a:rPr kumimoji="1" lang="ko-KR" altLang="en-US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전략과 활동 종합적 분석</a:t>
            </a:r>
            <a:r>
              <a:rPr kumimoji="1" lang="en-US" altLang="ko-KR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kumimoji="1" lang="ko-KR" altLang="en-US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새로운</a:t>
            </a:r>
            <a:br>
              <a:rPr kumimoji="1" lang="en-US" altLang="ko-KR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en-US" altLang="ko-KR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체계의 필요성 및 도입방안</a:t>
            </a:r>
            <a:r>
              <a:rPr kumimoji="1" lang="en-US" altLang="ko-KR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내부체계의 혁신 및 효율화를</a:t>
            </a:r>
            <a:br>
              <a:rPr kumimoji="1" lang="en-US" altLang="ko-KR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en-US" altLang="ko-KR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1" lang="ko-KR" altLang="en-US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위한 각 체계의 개념</a:t>
            </a:r>
            <a:r>
              <a:rPr kumimoji="1" lang="en-US" altLang="ko-KR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방법론 등 </a:t>
            </a:r>
            <a:r>
              <a:rPr kumimoji="1" lang="en-US" altLang="ko-KR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R&amp;D </a:t>
            </a:r>
            <a:r>
              <a:rPr kumimoji="1" lang="ko-KR" altLang="en-US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체계 효율화 방안 설계</a:t>
            </a:r>
            <a:br>
              <a:rPr kumimoji="1" lang="en-US" altLang="ko-KR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en-US" altLang="ko-KR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kumimoji="1" lang="ko-KR" altLang="en-US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전략</a:t>
            </a:r>
            <a:r>
              <a:rPr kumimoji="1" lang="en-US" altLang="ko-KR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  <a:r>
              <a:rPr kumimoji="1" lang="en-US" altLang="ko-KR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016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신사업</a:t>
            </a:r>
            <a:r>
              <a:rPr kumimoji="1" lang="en-US" altLang="ko-KR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1" lang="ko-KR" altLang="en-US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신제품 개발 방향</a:t>
            </a:r>
            <a:r>
              <a:rPr kumimoji="1" lang="en-US" altLang="ko-KR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신제품 발굴</a:t>
            </a:r>
            <a:br>
              <a:rPr kumimoji="1" lang="en-US" altLang="ko-KR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en-US" altLang="ko-KR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kumimoji="1" lang="ko-KR" altLang="en-US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핵심기술분석</a:t>
            </a:r>
            <a:r>
              <a:rPr kumimoji="1" lang="en-US" altLang="ko-KR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PTRM </a:t>
            </a:r>
            <a:r>
              <a:rPr kumimoji="1" lang="ko-KR" altLang="en-US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구축</a:t>
            </a:r>
            <a:br>
              <a:rPr kumimoji="1" lang="en-US" altLang="ko-KR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en-US" altLang="ko-KR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 Project </a:t>
            </a:r>
            <a:r>
              <a:rPr kumimoji="1" lang="ko-KR" altLang="en-US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r>
              <a:rPr kumimoji="1" lang="en-US" altLang="ko-KR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Risk </a:t>
            </a:r>
            <a:r>
              <a:rPr kumimoji="1" lang="ko-KR" altLang="en-US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r>
              <a:rPr kumimoji="1" lang="en-US" altLang="ko-KR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016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조직운영 외</a:t>
            </a:r>
            <a:endParaRPr kumimoji="1" lang="en-US" altLang="ko-KR" sz="1016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8BB55E-1267-0077-6D0A-EC00314F2C02}"/>
              </a:ext>
            </a:extLst>
          </p:cNvPr>
          <p:cNvSpPr txBox="1"/>
          <p:nvPr/>
        </p:nvSpPr>
        <p:spPr>
          <a:xfrm>
            <a:off x="63333" y="775573"/>
            <a:ext cx="8974508" cy="490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44102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9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AI</a:t>
            </a:r>
            <a:r>
              <a:rPr kumimoji="1" lang="ko-KR" altLang="en-US" sz="129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기술의 활용 등 기업의</a:t>
            </a:r>
            <a:r>
              <a:rPr kumimoji="1" lang="en-US" altLang="ko-KR" sz="129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29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중장기 목표 달성을 위한 다양한 </a:t>
            </a:r>
            <a:r>
              <a:rPr kumimoji="1" lang="en-US" altLang="ko-KR" sz="129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Needs </a:t>
            </a:r>
            <a:r>
              <a:rPr kumimoji="1" lang="ko-KR" altLang="en-US" sz="129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새로운 </a:t>
            </a:r>
            <a:r>
              <a:rPr kumimoji="1" lang="en-US" altLang="ko-KR" sz="129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Offering</a:t>
            </a:r>
            <a:r>
              <a:rPr kumimoji="1" lang="ko-KR" altLang="en-US" sz="129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기반으로 하는 신사업</a:t>
            </a:r>
            <a:r>
              <a:rPr kumimoji="1" lang="en-US" altLang="ko-KR" sz="129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kumimoji="1" lang="ko-KR" altLang="en-US" sz="129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신제품 </a:t>
            </a:r>
            <a:br>
              <a:rPr kumimoji="1" lang="en-US" altLang="ko-KR" sz="129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ko-KR" altLang="en-US" sz="129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대응에 따른 내부역량 강화를 위한 공통</a:t>
            </a:r>
            <a:r>
              <a:rPr kumimoji="1" lang="en-US" altLang="ko-KR" sz="129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kumimoji="1" lang="ko-KR" altLang="en-US" sz="129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통합적 체계구축</a:t>
            </a:r>
            <a:r>
              <a:rPr kumimoji="1" lang="en-US" altLang="ko-KR" sz="129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kumimoji="1" lang="ko-KR" altLang="en-US" sz="129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응용을 위한 과정 및 방법론의 교육이 요구됨</a:t>
            </a:r>
            <a:r>
              <a:rPr kumimoji="1" lang="en-US" altLang="ko-KR" sz="129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kumimoji="1" lang="ko-KR" altLang="en-US" sz="1293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4458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CF7611-85B8-5A90-3448-303990BF1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2764" y="240922"/>
            <a:ext cx="1742785" cy="305533"/>
          </a:xfrm>
        </p:spPr>
        <p:txBody>
          <a:bodyPr/>
          <a:lstStyle/>
          <a:p>
            <a:r>
              <a:rPr lang="en-US" altLang="ko-KR" b="1">
                <a:latin typeface="+mj-ea"/>
              </a:rPr>
              <a:t>4. </a:t>
            </a:r>
            <a:r>
              <a:rPr lang="ko-KR" altLang="en-US" b="1">
                <a:latin typeface="+mj-ea"/>
              </a:rPr>
              <a:t>교육과정</a:t>
            </a:r>
            <a:r>
              <a:rPr lang="en-US" altLang="ko-KR" b="1">
                <a:latin typeface="+mj-ea"/>
              </a:rPr>
              <a:t>(</a:t>
            </a:r>
            <a:r>
              <a:rPr lang="ko-KR" altLang="en-US" b="1">
                <a:latin typeface="+mj-ea"/>
              </a:rPr>
              <a:t>예시</a:t>
            </a:r>
            <a:r>
              <a:rPr lang="en-US" altLang="ko-KR" b="1">
                <a:latin typeface="+mj-ea"/>
              </a:rPr>
              <a:t>)</a:t>
            </a:r>
            <a:endParaRPr lang="ko-KR" altLang="en-US">
              <a:latin typeface="+mj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97705D7-30D8-659C-0A75-8A3BD40469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322029" y="6427187"/>
            <a:ext cx="296876" cy="223907"/>
          </a:xfrm>
        </p:spPr>
        <p:txBody>
          <a:bodyPr/>
          <a:lstStyle/>
          <a:p>
            <a:fld id="{685A9487-5A3A-489E-B4E8-105FC6642FB3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3119D9-060A-86AB-769A-57C756EC8DD6}"/>
              </a:ext>
            </a:extLst>
          </p:cNvPr>
          <p:cNvSpPr txBox="1"/>
          <p:nvPr/>
        </p:nvSpPr>
        <p:spPr>
          <a:xfrm>
            <a:off x="0" y="163082"/>
            <a:ext cx="3113353" cy="3554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710" b="1"/>
              <a:t>기술경영</a:t>
            </a:r>
            <a:r>
              <a:rPr lang="en-US" altLang="ko-KR" sz="1710" b="1"/>
              <a:t>(MOT) </a:t>
            </a:r>
            <a:r>
              <a:rPr lang="ko-KR" altLang="en-US" sz="1710" b="1"/>
              <a:t>역량 강화 과정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D7BC0D79-594B-226D-EA2F-F7FA2DD40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586662"/>
              </p:ext>
            </p:extLst>
          </p:nvPr>
        </p:nvGraphicFramePr>
        <p:xfrm>
          <a:off x="650334" y="1132006"/>
          <a:ext cx="7909803" cy="48158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3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93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64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영역별</a:t>
                      </a:r>
                    </a:p>
                  </a:txBody>
                  <a:tcPr marL="66461" marR="66461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과정명</a:t>
                      </a:r>
                      <a:endParaRPr lang="ko-KR" altLang="en-US" sz="11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1" marR="66461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주요 구성 내용</a:t>
                      </a:r>
                    </a:p>
                  </a:txBody>
                  <a:tcPr marL="66461" marR="66461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특징</a:t>
                      </a:r>
                    </a:p>
                  </a:txBody>
                  <a:tcPr marL="66461" marR="66461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06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전략</a:t>
                      </a:r>
                    </a:p>
                  </a:txBody>
                  <a:tcPr marL="66461" marR="66461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AI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시대의 환경예측 실무와 </a:t>
                      </a:r>
                      <a:r>
                        <a:rPr lang="en-US" altLang="ko-KR" sz="10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IT </a:t>
                      </a:r>
                    </a:p>
                    <a:p>
                      <a:pPr algn="ctr" latinLnBrk="1"/>
                      <a:r>
                        <a:rPr lang="ko-KR" altLang="en-US" sz="10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연계체계</a:t>
                      </a:r>
                      <a:endParaRPr lang="ko-KR" altLang="en-US" sz="10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1" marR="66461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1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신제품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신기술 및 현재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미래사업에 대한 변화무쌍한 환경의 불확실성 하에서의 사업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·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기술전략 </a:t>
                      </a:r>
                    </a:p>
                    <a:p>
                      <a:pPr marL="90488" marR="0" lvl="1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체계적 방법에 의한 환경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시장예측을 통하여 명확한 변화의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Dynamics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이해에 기반한 전략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운영 방안 </a:t>
                      </a:r>
                      <a:endParaRPr lang="en-US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marR="0" lvl="1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정보수집을 위한 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Intelligence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대상 확정 및 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AI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활용 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IT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연계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활용 방법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1" marR="66461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현업에 적용 가능한 </a:t>
                      </a:r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</a:t>
                      </a:r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</a:t>
                      </a:r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신제품 환경예측</a:t>
                      </a:r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분석</a:t>
                      </a:r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기법 전수</a:t>
                      </a:r>
                      <a:endParaRPr lang="en-US" altLang="ko-KR" sz="9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전략수립 역량기반</a:t>
                      </a:r>
                      <a:br>
                        <a:rPr lang="en-US" altLang="ko-KR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확보</a:t>
                      </a:r>
                    </a:p>
                  </a:txBody>
                  <a:tcPr marL="66461" marR="66461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83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전략</a:t>
                      </a:r>
                      <a:r>
                        <a:rPr lang="en-US" altLang="ko-KR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·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사업계획</a:t>
                      </a:r>
                      <a:endParaRPr lang="en-US" altLang="ko-KR" sz="10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수립</a:t>
                      </a:r>
                      <a:endParaRPr lang="en-US" altLang="ko-KR" sz="10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1" marR="66461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전략</a:t>
                      </a:r>
                      <a:r>
                        <a:rPr lang="en-US" altLang="ko-KR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·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사업계획수립 핵심방법론과 </a:t>
                      </a:r>
                      <a:r>
                        <a:rPr lang="en-US" altLang="ko-KR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IT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연계 관리방안</a:t>
                      </a:r>
                      <a:endParaRPr lang="en-US" altLang="ko-KR" sz="10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1" marR="66461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indent="-90488" latinLnBrk="1">
                        <a:buFont typeface="Arial" pitchFamily="34" charset="0"/>
                        <a:buChar char="•"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전략의 개념과 수립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Process,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단계별 분석 방법을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이해하고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수립의 체계를 종합화</a:t>
                      </a:r>
                      <a:endParaRPr lang="en-US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indent="-90488" latinLnBrk="1">
                        <a:buFont typeface="Arial" pitchFamily="34" charset="0"/>
                        <a:buChar char="•"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사업계획 수립 활동내 핵심 방법론과 개념의 이해</a:t>
                      </a:r>
                      <a:endParaRPr lang="en-US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indent="-90488" latinLnBrk="1">
                        <a:buFont typeface="Arial" pitchFamily="34" charset="0"/>
                        <a:buChar char="•"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기업의 운영체계내에서 업무활동의 원활함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자연스러운 흐름이 유지될 수 있도록 하기 위한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IT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활동 방안</a:t>
                      </a:r>
                      <a:endParaRPr lang="en-US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1" marR="66461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기업의 경영목표 달성을 위한 주요 과제 및 계획 수립</a:t>
                      </a:r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Process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와 소요 방법론 활용 역량 이해</a:t>
                      </a:r>
                      <a:endParaRPr lang="en-US" altLang="ko-KR" sz="9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IT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화를 통한 관리 방안을 위한</a:t>
                      </a:r>
                      <a:r>
                        <a:rPr lang="ko-KR" altLang="en-US" sz="9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실무 역량 제공</a:t>
                      </a:r>
                      <a:endParaRPr lang="en-US" altLang="ko-KR" sz="9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1" marR="66461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8700196"/>
                  </a:ext>
                </a:extLst>
              </a:tr>
              <a:tr h="11183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R&amp;D </a:t>
                      </a:r>
                      <a:r>
                        <a:rPr lang="ko-KR" altLang="en-US" sz="1000" b="1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기획관리</a:t>
                      </a:r>
                    </a:p>
                  </a:txBody>
                  <a:tcPr marL="66461" marR="66461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새로운 </a:t>
                      </a:r>
                      <a:r>
                        <a:rPr lang="en-US" altLang="ko-KR" sz="1000" b="1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ICT </a:t>
                      </a:r>
                      <a:r>
                        <a:rPr lang="ko-KR" altLang="en-US" sz="1000" b="1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시대를 위한 </a:t>
                      </a:r>
                      <a:r>
                        <a:rPr lang="en-US" altLang="ko-KR" sz="1000" b="1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R&amp;D</a:t>
                      </a:r>
                    </a:p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기획관리 핵심실무와 </a:t>
                      </a:r>
                      <a:r>
                        <a:rPr lang="en-US" altLang="ko-KR" sz="1000" b="1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IT </a:t>
                      </a:r>
                      <a:r>
                        <a:rPr lang="ko-KR" altLang="en-US" sz="1000" b="1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연계활용</a:t>
                      </a:r>
                    </a:p>
                  </a:txBody>
                  <a:tcPr marL="66461" marR="66461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전사전략의 수립구조와 </a:t>
                      </a:r>
                      <a:r>
                        <a:rPr lang="en-US" altLang="ko-KR" sz="900" b="1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Portfolio </a:t>
                      </a:r>
                      <a:r>
                        <a:rPr lang="ko-KR" altLang="en-US" sz="900" b="1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전략을 기반으로 </a:t>
                      </a:r>
                      <a:r>
                        <a:rPr lang="ko-KR" altLang="en-US" sz="900" b="1" dirty="0" err="1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신사업신제품</a:t>
                      </a:r>
                      <a:r>
                        <a:rPr lang="ko-KR" altLang="en-US" sz="900" b="1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 발굴 방향 수립</a:t>
                      </a:r>
                      <a:endParaRPr lang="en-US" altLang="ko-KR" sz="900" b="1" dirty="0">
                        <a:solidFill>
                          <a:srgbClr val="002060"/>
                        </a:solidFill>
                        <a:latin typeface="+mn-ea"/>
                        <a:ea typeface="+mn-ea"/>
                      </a:endParaRPr>
                    </a:p>
                    <a:p>
                      <a:pPr marL="90488" marR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 환경분석</a:t>
                      </a:r>
                      <a:r>
                        <a:rPr lang="en-US" altLang="ko-KR" sz="900" b="1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1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예측</a:t>
                      </a:r>
                      <a:r>
                        <a:rPr lang="en-US" altLang="ko-KR" sz="900" b="1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), R&amp;D </a:t>
                      </a:r>
                      <a:r>
                        <a:rPr lang="ko-KR" altLang="en-US" sz="900" b="1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과제발굴</a:t>
                      </a:r>
                      <a:r>
                        <a:rPr lang="en-US" altLang="ko-KR" sz="900" b="1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1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기획</a:t>
                      </a:r>
                      <a:r>
                        <a:rPr lang="en-US" altLang="ko-KR" sz="900" b="1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1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실무</a:t>
                      </a:r>
                      <a:endParaRPr lang="en-US" altLang="ko-KR" sz="900" b="1" dirty="0">
                        <a:solidFill>
                          <a:srgbClr val="002060"/>
                        </a:solidFill>
                        <a:latin typeface="+mn-ea"/>
                        <a:ea typeface="+mn-ea"/>
                      </a:endParaRPr>
                    </a:p>
                    <a:p>
                      <a:pPr marL="90488" marR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 Project </a:t>
                      </a:r>
                      <a:r>
                        <a:rPr lang="ko-KR" altLang="en-US" sz="900" b="1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관리 실무 방법론</a:t>
                      </a:r>
                      <a:r>
                        <a:rPr lang="en-US" altLang="ko-KR" sz="900" b="1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(Stage &amp; Gate</a:t>
                      </a:r>
                      <a:r>
                        <a:rPr lang="ko-KR" altLang="en-US" sz="900" b="1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와 </a:t>
                      </a:r>
                      <a:r>
                        <a:rPr lang="en-US" altLang="ko-KR" sz="900" b="1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Criteria, </a:t>
                      </a:r>
                      <a:r>
                        <a:rPr lang="ko-KR" altLang="en-US" sz="900" b="1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운영 방안 설계 등</a:t>
                      </a:r>
                      <a:r>
                        <a:rPr lang="en-US" altLang="ko-KR" sz="900" b="1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) </a:t>
                      </a:r>
                    </a:p>
                    <a:p>
                      <a:pPr marL="90488" indent="-90488" latinLnBrk="1">
                        <a:buFont typeface="Arial" pitchFamily="34" charset="0"/>
                        <a:buChar char="•"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기업의 운영체계내에서 업무활동의 </a:t>
                      </a:r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원활성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및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자연스러운 흐름이 유지될 수 있도록 하기 위한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IT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역할 방안</a:t>
                      </a:r>
                      <a:endParaRPr lang="en-US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1" marR="66461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900" b="1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 R&amp;D </a:t>
                      </a:r>
                      <a:r>
                        <a:rPr lang="ko-KR" altLang="en-US" sz="900" b="1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분야의</a:t>
                      </a:r>
                      <a:r>
                        <a:rPr lang="en-US" altLang="ko-KR" sz="900" b="1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1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선인연구자에서 시니어</a:t>
                      </a:r>
                      <a:r>
                        <a:rPr lang="en-US" altLang="ko-KR" sz="900" b="1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1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관리자까지 모두 학습 가능하도록 강의와 실습 병행</a:t>
                      </a:r>
                      <a:endParaRPr lang="en-US" altLang="ko-KR" sz="900" b="1" dirty="0">
                        <a:solidFill>
                          <a:srgbClr val="002060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900" b="1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 실무 </a:t>
                      </a:r>
                      <a:r>
                        <a:rPr lang="ko-KR" altLang="en-US" sz="900" b="1" dirty="0" err="1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적용력</a:t>
                      </a:r>
                      <a:r>
                        <a:rPr lang="ko-KR" altLang="en-US" sz="900" b="1" dirty="0">
                          <a:solidFill>
                            <a:srgbClr val="002060"/>
                          </a:solidFill>
                          <a:latin typeface="+mn-ea"/>
                          <a:ea typeface="+mn-ea"/>
                        </a:rPr>
                        <a:t> 제고</a:t>
                      </a:r>
                    </a:p>
                  </a:txBody>
                  <a:tcPr marL="66461" marR="66461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60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R&amp;D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체계</a:t>
                      </a:r>
                    </a:p>
                  </a:txBody>
                  <a:tcPr marL="66461" marR="66461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R&amp;D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체계의 효율화 </a:t>
                      </a:r>
                      <a:r>
                        <a:rPr lang="en-US" altLang="ko-KR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Expert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과정</a:t>
                      </a:r>
                      <a:endParaRPr lang="en-US" altLang="ko-KR" sz="10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[MOT </a:t>
                      </a: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전문가 대학</a:t>
                      </a:r>
                      <a:r>
                        <a:rPr lang="en-US" altLang="ko-KR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lang="ko-KR" altLang="en-US" sz="10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6461" marR="66461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488" marR="0" lvl="1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신제품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·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신기술 발굴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사업화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Velocity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향상을 위한 현업 직접 적용 가능한 수준의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Know-how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전수</a:t>
                      </a:r>
                    </a:p>
                    <a:p>
                      <a:pPr marL="90488" marR="0" lvl="1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R&amp;D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전략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기획 실무를 통한 기법의 현장감 강화 및 단계별 방법론의 복합적 활동 방법 전수</a:t>
                      </a:r>
                    </a:p>
                    <a:p>
                      <a:pPr marL="90488" marR="0" lvl="1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Portfolio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기술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/R&amp;D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전략 → 환경예측 →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Business Needs → </a:t>
                      </a:r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기술로드맵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→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Project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관리체계→ 자원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·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조직계획 수립</a:t>
                      </a:r>
                      <a:endParaRPr lang="en-US" altLang="ko-KR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0488" marR="0" lvl="1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9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각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Module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별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IT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연계 방안</a:t>
                      </a:r>
                    </a:p>
                  </a:txBody>
                  <a:tcPr marL="66461" marR="66461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기본교육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·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분석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·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설계 활동의 추진과정에서 체득한 방법론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Know-how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Skill-Set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체계화를 통한 종합적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MOT 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전문역량 배양</a:t>
                      </a:r>
                    </a:p>
                  </a:txBody>
                  <a:tcPr marL="66461" marR="66461" marT="42203" marB="4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462340E-C9C5-4068-11E5-7B0E21D314C5}"/>
              </a:ext>
            </a:extLst>
          </p:cNvPr>
          <p:cNvSpPr txBox="1"/>
          <p:nvPr/>
        </p:nvSpPr>
        <p:spPr>
          <a:xfrm>
            <a:off x="600251" y="6030551"/>
            <a:ext cx="8228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※ </a:t>
            </a:r>
            <a:r>
              <a:rPr lang="ko-KR" altLang="en-US" sz="1000" b="1" dirty="0"/>
              <a:t>기업의 경영활동에서 </a:t>
            </a:r>
            <a:r>
              <a:rPr lang="en-US" altLang="ko-KR" sz="1000" b="1" dirty="0"/>
              <a:t>IT</a:t>
            </a:r>
            <a:r>
              <a:rPr lang="ko-KR" altLang="en-US" sz="1000" b="1" dirty="0"/>
              <a:t>의 역할은 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  <a:ea typeface="+mn-ea"/>
              </a:rPr>
              <a:t>운영체계내에서 업무활동의 원활함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  <a:ea typeface="+mn-ea"/>
              </a:rPr>
              <a:t>자연스러운 흐름이 유지될 수 있도록 하기 위해 업무 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  <a:ea typeface="+mn-ea"/>
              </a:rPr>
              <a:t>Flow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  <a:ea typeface="+mn-ea"/>
              </a:rPr>
              <a:t>상 각 단계</a:t>
            </a:r>
            <a:br>
              <a:rPr lang="en-US" altLang="ko-KR" sz="1000" b="1" dirty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ko-KR" altLang="en-US" sz="1000" b="1" dirty="0">
                <a:solidFill>
                  <a:schemeClr val="tx1"/>
                </a:solidFill>
                <a:latin typeface="+mn-ea"/>
                <a:ea typeface="+mn-ea"/>
              </a:rPr>
              <a:t>에서의 각종 산출물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  <a:ea typeface="+mn-ea"/>
              </a:rPr>
              <a:t>, Data, 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  <a:ea typeface="+mn-ea"/>
              </a:rPr>
              <a:t>정보를 축적하고 실시간으로 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  <a:ea typeface="+mn-ea"/>
              </a:rPr>
              <a:t>History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  <a:ea typeface="+mn-ea"/>
              </a:rPr>
              <a:t>를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  <a:ea typeface="+mn-ea"/>
              </a:rPr>
              <a:t>관리하는 것으로 정의할 수 있음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r>
              <a:rPr lang="ko-KR" altLang="en-US" sz="10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3103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CF48D-461E-C5C3-C103-DE6A252949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8C430B-C952-0F78-CF1D-0150C3A8F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1159" y="240922"/>
            <a:ext cx="4094390" cy="305533"/>
          </a:xfrm>
        </p:spPr>
        <p:txBody>
          <a:bodyPr/>
          <a:lstStyle/>
          <a:p>
            <a:r>
              <a:rPr lang="en-US" altLang="ko-KR" b="1" dirty="0">
                <a:latin typeface="+mj-ea"/>
              </a:rPr>
              <a:t>5. </a:t>
            </a:r>
            <a:r>
              <a:rPr lang="ko-KR" altLang="en-US" b="1" dirty="0">
                <a:latin typeface="+mj-ea"/>
              </a:rPr>
              <a:t>역량강화 체계 설명자료 관련</a:t>
            </a:r>
            <a:r>
              <a:rPr lang="en-US" altLang="ko-KR" b="1" dirty="0">
                <a:latin typeface="+mj-ea"/>
              </a:rPr>
              <a:t>: </a:t>
            </a:r>
            <a:r>
              <a:rPr lang="ko-KR" altLang="en-US" b="1" dirty="0" err="1">
                <a:latin typeface="+mj-ea"/>
              </a:rPr>
              <a:t>과정명</a:t>
            </a:r>
            <a:r>
              <a:rPr lang="ko-KR" altLang="en-US" b="1" dirty="0">
                <a:latin typeface="+mj-ea"/>
              </a:rPr>
              <a:t> </a:t>
            </a:r>
            <a:r>
              <a:rPr lang="en-US" altLang="ko-KR" b="1" dirty="0">
                <a:latin typeface="+mj-ea"/>
              </a:rPr>
              <a:t>List</a:t>
            </a:r>
            <a:endParaRPr lang="ko-KR" altLang="en-US" dirty="0">
              <a:latin typeface="+mj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57E0548-6A80-E916-5D1A-414A731FF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322029" y="6427187"/>
            <a:ext cx="296876" cy="223907"/>
          </a:xfrm>
        </p:spPr>
        <p:txBody>
          <a:bodyPr/>
          <a:lstStyle/>
          <a:p>
            <a:fld id="{685A9487-5A3A-489E-B4E8-105FC6642FB3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02BB21-E6B0-FD39-1D3A-DE531A67318C}"/>
              </a:ext>
            </a:extLst>
          </p:cNvPr>
          <p:cNvSpPr txBox="1"/>
          <p:nvPr/>
        </p:nvSpPr>
        <p:spPr>
          <a:xfrm>
            <a:off x="0" y="163082"/>
            <a:ext cx="3113353" cy="3554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710" b="1"/>
              <a:t>기술경영</a:t>
            </a:r>
            <a:r>
              <a:rPr lang="en-US" altLang="ko-KR" sz="1710" b="1"/>
              <a:t>(MOT) </a:t>
            </a:r>
            <a:r>
              <a:rPr lang="ko-KR" altLang="en-US" sz="1710" b="1"/>
              <a:t>역량 강화 과정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8A69098-367D-63A1-F18A-1751E920E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721791"/>
              </p:ext>
            </p:extLst>
          </p:nvPr>
        </p:nvGraphicFramePr>
        <p:xfrm>
          <a:off x="667567" y="1920875"/>
          <a:ext cx="7808866" cy="2987868"/>
        </p:xfrm>
        <a:graphic>
          <a:graphicData uri="http://schemas.openxmlformats.org/drawingml/2006/table">
            <a:tbl>
              <a:tblPr/>
              <a:tblGrid>
                <a:gridCol w="590047">
                  <a:extLst>
                    <a:ext uri="{9D8B030D-6E8A-4147-A177-3AD203B41FA5}">
                      <a16:colId xmlns:a16="http://schemas.microsoft.com/office/drawing/2014/main" val="3330656530"/>
                    </a:ext>
                  </a:extLst>
                </a:gridCol>
                <a:gridCol w="4823426">
                  <a:extLst>
                    <a:ext uri="{9D8B030D-6E8A-4147-A177-3AD203B41FA5}">
                      <a16:colId xmlns:a16="http://schemas.microsoft.com/office/drawing/2014/main" val="656634480"/>
                    </a:ext>
                  </a:extLst>
                </a:gridCol>
                <a:gridCol w="2395393">
                  <a:extLst>
                    <a:ext uri="{9D8B030D-6E8A-4147-A177-3AD203B41FA5}">
                      <a16:colId xmlns:a16="http://schemas.microsoft.com/office/drawing/2014/main" val="29844910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NO.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3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과목명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3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3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022525"/>
                  </a:ext>
                </a:extLst>
              </a:tr>
              <a:tr h="5844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sz="900" b="1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기술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‧R&amp;D 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핵심 업무별 수립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체계에 대한 방법론 및 역량강화 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Point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공통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기업내 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R&amp;D 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핵심업무에 따른 요구역량 분석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39335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sz="900" b="1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기술경영의 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New Trend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와 미션 지향적 역량 강화 기반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(Foundation)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미션지향적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Mission-Oriented)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92954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sz="900" b="1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연구기획 핵심 업무의 구조</a:t>
                      </a: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체계에 대응한 역량 강화 </a:t>
                      </a: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Framework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1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95641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sz="900" b="1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기술경영 최신 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Trend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와 기획관리 핵심업무의 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Framework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기술경영 최신 논문에 나타난 주요 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Issue 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대응 방법론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582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sz="900" b="1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기술경영의 새로운 </a:t>
                      </a: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Trend</a:t>
                      </a: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와 </a:t>
                      </a: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Task, Process, </a:t>
                      </a: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방법론의 체계 구조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기술경영 최신 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Trend 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분석 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126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sz="900" b="1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기술경영 및 전략관리의 수립구조에 따른 역량 강화 체계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4893095"/>
                  </a:ext>
                </a:extLst>
              </a:tr>
              <a:tr h="3863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en-US" sz="900" b="1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전사적 업무 수립구조와 핵심 방법론의 연계 체계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업무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-Process-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활동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방법론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495536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sz="900" b="1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R&amp;D </a:t>
                      </a: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핵심성과의 고도화를 위한 </a:t>
                      </a:r>
                      <a:r>
                        <a:rPr lang="en-US" altLang="ko-KR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Trans-Functional </a:t>
                      </a:r>
                      <a:r>
                        <a:rPr lang="ko-KR" alt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종합 역량강화 체계 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4305367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3ABEB533-D56E-07DC-3F40-83F617096EEC}"/>
              </a:ext>
            </a:extLst>
          </p:cNvPr>
          <p:cNvSpPr/>
          <p:nvPr/>
        </p:nvSpPr>
        <p:spPr>
          <a:xfrm>
            <a:off x="258052" y="959279"/>
            <a:ext cx="4095165" cy="4375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2/5 </a:t>
            </a:r>
            <a:r>
              <a:rPr lang="ko-KR" altLang="en-US" b="1" dirty="0">
                <a:solidFill>
                  <a:srgbClr val="C00000"/>
                </a:solidFill>
              </a:rPr>
              <a:t>전달 자료 관련</a:t>
            </a:r>
          </a:p>
        </p:txBody>
      </p:sp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BBCFEBE0-5E9D-B8FF-86A8-C2519D524660}"/>
              </a:ext>
            </a:extLst>
          </p:cNvPr>
          <p:cNvSpPr/>
          <p:nvPr/>
        </p:nvSpPr>
        <p:spPr>
          <a:xfrm>
            <a:off x="4925418" y="959279"/>
            <a:ext cx="2788079" cy="1015376"/>
          </a:xfrm>
          <a:prstGeom prst="wedgeRectCallou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0033CC"/>
                </a:solidFill>
              </a:rPr>
              <a:t>담당자 </a:t>
            </a:r>
            <a:r>
              <a:rPr lang="ko-KR" altLang="en-US" sz="1100" b="1" dirty="0" err="1">
                <a:solidFill>
                  <a:srgbClr val="0033CC"/>
                </a:solidFill>
              </a:rPr>
              <a:t>교류회</a:t>
            </a:r>
            <a:r>
              <a:rPr lang="ko-KR" altLang="en-US" sz="1100" b="1" dirty="0">
                <a:solidFill>
                  <a:srgbClr val="0033CC"/>
                </a:solidFill>
              </a:rPr>
              <a:t> </a:t>
            </a:r>
            <a:r>
              <a:rPr lang="en-US" altLang="ko-KR" sz="1100" b="1" dirty="0">
                <a:solidFill>
                  <a:srgbClr val="0033CC"/>
                </a:solidFill>
              </a:rPr>
              <a:t>? </a:t>
            </a:r>
            <a:r>
              <a:rPr lang="ko-KR" altLang="en-US" sz="1100" b="1" dirty="0">
                <a:solidFill>
                  <a:srgbClr val="0033CC"/>
                </a:solidFill>
              </a:rPr>
              <a:t>등에서 </a:t>
            </a:r>
            <a:r>
              <a:rPr lang="en-US" altLang="ko-KR" sz="1100" b="1" dirty="0">
                <a:solidFill>
                  <a:srgbClr val="0033CC"/>
                </a:solidFill>
              </a:rPr>
              <a:t>MOT</a:t>
            </a:r>
            <a:r>
              <a:rPr lang="ko-KR" altLang="en-US" sz="1100" b="1" dirty="0">
                <a:solidFill>
                  <a:srgbClr val="0033CC"/>
                </a:solidFill>
              </a:rPr>
              <a:t> 교육체계</a:t>
            </a:r>
            <a:endParaRPr lang="en-US" altLang="ko-KR" sz="1100" b="1" dirty="0">
              <a:solidFill>
                <a:srgbClr val="0033CC"/>
              </a:solidFill>
            </a:endParaRPr>
          </a:p>
          <a:p>
            <a:pPr algn="ctr"/>
            <a:r>
              <a:rPr lang="ko-KR" altLang="en-US" sz="1100" b="1" dirty="0" err="1">
                <a:solidFill>
                  <a:srgbClr val="0033CC"/>
                </a:solidFill>
              </a:rPr>
              <a:t>설명시</a:t>
            </a:r>
            <a:r>
              <a:rPr lang="ko-KR" altLang="en-US" sz="1100" b="1" dirty="0">
                <a:solidFill>
                  <a:srgbClr val="0033CC"/>
                </a:solidFill>
              </a:rPr>
              <a:t> 제안할 소개 </a:t>
            </a:r>
            <a:r>
              <a:rPr lang="ko-KR" altLang="en-US" sz="1100" b="1" dirty="0" err="1">
                <a:solidFill>
                  <a:srgbClr val="0033CC"/>
                </a:solidFill>
              </a:rPr>
              <a:t>교육명</a:t>
            </a:r>
            <a:r>
              <a:rPr lang="ko-KR" altLang="en-US" sz="1100" b="1" dirty="0">
                <a:solidFill>
                  <a:srgbClr val="0033CC"/>
                </a:solidFill>
              </a:rPr>
              <a:t> </a:t>
            </a:r>
            <a:r>
              <a:rPr lang="en-US" altLang="ko-KR" sz="1100" b="1" dirty="0">
                <a:solidFill>
                  <a:srgbClr val="0033CC"/>
                </a:solidFill>
              </a:rPr>
              <a:t>List </a:t>
            </a:r>
            <a:r>
              <a:rPr lang="ko-KR" altLang="en-US" sz="1100" b="1" dirty="0">
                <a:solidFill>
                  <a:srgbClr val="0033CC"/>
                </a:solidFill>
              </a:rPr>
              <a:t>입니다</a:t>
            </a:r>
            <a:r>
              <a:rPr lang="en-US" altLang="ko-KR" sz="1100" b="1" dirty="0">
                <a:solidFill>
                  <a:srgbClr val="0033CC"/>
                </a:solidFill>
              </a:rPr>
              <a:t>…</a:t>
            </a:r>
            <a:endParaRPr lang="ko-KR" altLang="en-US" sz="1100" b="1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214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8B76AA-9279-FEF3-A820-34DDE32FD7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55C37-62C1-BFC0-6486-206D10927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6630" y="240922"/>
            <a:ext cx="3308919" cy="305533"/>
          </a:xfrm>
        </p:spPr>
        <p:txBody>
          <a:bodyPr/>
          <a:lstStyle/>
          <a:p>
            <a:r>
              <a:rPr lang="en-US" altLang="ko-KR" b="1" dirty="0">
                <a:latin typeface="+mj-ea"/>
              </a:rPr>
              <a:t>※ </a:t>
            </a:r>
            <a:r>
              <a:rPr lang="ko-KR" altLang="en-US" b="1" dirty="0">
                <a:latin typeface="+mj-ea"/>
              </a:rPr>
              <a:t>연구기획담당자 </a:t>
            </a:r>
            <a:r>
              <a:rPr lang="ko-KR" altLang="en-US" b="1" dirty="0" err="1">
                <a:latin typeface="+mj-ea"/>
              </a:rPr>
              <a:t>교류회</a:t>
            </a:r>
            <a:r>
              <a:rPr lang="ko-KR" altLang="en-US" b="1" dirty="0">
                <a:latin typeface="+mj-ea"/>
              </a:rPr>
              <a:t> 공유방안</a:t>
            </a:r>
            <a:endParaRPr lang="ko-KR" altLang="en-US" dirty="0">
              <a:latin typeface="+mj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97522D7-BC11-A2C1-F332-DD11DC8A98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322029" y="6427187"/>
            <a:ext cx="296876" cy="223907"/>
          </a:xfrm>
        </p:spPr>
        <p:txBody>
          <a:bodyPr/>
          <a:lstStyle/>
          <a:p>
            <a:fld id="{685A9487-5A3A-489E-B4E8-105FC6642FB3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94E6E1-5FF6-6DB5-4E93-727BFADF04AF}"/>
              </a:ext>
            </a:extLst>
          </p:cNvPr>
          <p:cNvSpPr txBox="1"/>
          <p:nvPr/>
        </p:nvSpPr>
        <p:spPr>
          <a:xfrm>
            <a:off x="0" y="163082"/>
            <a:ext cx="3113353" cy="3554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710" b="1"/>
              <a:t>기술경영</a:t>
            </a:r>
            <a:r>
              <a:rPr lang="en-US" altLang="ko-KR" sz="1710" b="1"/>
              <a:t>(MOT) </a:t>
            </a:r>
            <a:r>
              <a:rPr lang="ko-KR" altLang="en-US" sz="1710" b="1"/>
              <a:t>역량 강화 과정</a:t>
            </a:r>
          </a:p>
        </p:txBody>
      </p:sp>
      <p:sp>
        <p:nvSpPr>
          <p:cNvPr id="4" name="AutoShape 5">
            <a:extLst>
              <a:ext uri="{FF2B5EF4-FFF2-40B4-BE49-F238E27FC236}">
                <a16:creationId xmlns:a16="http://schemas.microsoft.com/office/drawing/2014/main" id="{F17582B2-0787-8DCD-5352-F6542DD72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8181" y="1700808"/>
            <a:ext cx="2392882" cy="265235"/>
          </a:xfrm>
          <a:prstGeom prst="flowChartAlternateProcess">
            <a:avLst/>
          </a:prstGeom>
          <a:solidFill>
            <a:srgbClr val="FFFFFF"/>
          </a:solidFill>
          <a:ln w="19050" algn="ctr">
            <a:solidFill>
              <a:srgbClr val="969696"/>
            </a:solidFill>
            <a:miter lim="800000"/>
            <a:headEnd/>
            <a:tailEnd/>
          </a:ln>
          <a:effectLst>
            <a:outerShdw dist="35921" dir="2700000" algn="ctr" rotWithShape="0">
              <a:srgbClr val="336699">
                <a:alpha val="50000"/>
              </a:srgbClr>
            </a:outerShdw>
          </a:effectLst>
        </p:spPr>
        <p:txBody>
          <a:bodyPr wrap="none" lIns="84368" tIns="42184" rIns="84368" bIns="42184" anchor="ctr"/>
          <a:lstStyle/>
          <a:p>
            <a:pPr algn="ctr" defTabSz="844102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93" b="1" dirty="0">
                <a:solidFill>
                  <a:srgbClr val="9900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 내용</a:t>
            </a:r>
            <a:r>
              <a:rPr kumimoji="1" lang="en-US" altLang="ko-KR" sz="1293" b="1" dirty="0">
                <a:solidFill>
                  <a:srgbClr val="9900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293" b="1" dirty="0">
                <a:solidFill>
                  <a:srgbClr val="9900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시간계획</a:t>
            </a:r>
            <a:endParaRPr kumimoji="1" lang="en-US" altLang="ko-KR" sz="1293" b="1" dirty="0">
              <a:solidFill>
                <a:srgbClr val="9900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C219AFE-8A0C-56CE-C2EA-E8850D817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940891"/>
              </p:ext>
            </p:extLst>
          </p:nvPr>
        </p:nvGraphicFramePr>
        <p:xfrm>
          <a:off x="1148142" y="2603110"/>
          <a:ext cx="6649501" cy="2171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293">
                  <a:extLst>
                    <a:ext uri="{9D8B030D-6E8A-4147-A177-3AD203B41FA5}">
                      <a16:colId xmlns:a16="http://schemas.microsoft.com/office/drawing/2014/main" val="3663632651"/>
                    </a:ext>
                  </a:extLst>
                </a:gridCol>
                <a:gridCol w="4099884">
                  <a:extLst>
                    <a:ext uri="{9D8B030D-6E8A-4147-A177-3AD203B41FA5}">
                      <a16:colId xmlns:a16="http://schemas.microsoft.com/office/drawing/2014/main" val="3221510577"/>
                    </a:ext>
                  </a:extLst>
                </a:gridCol>
                <a:gridCol w="931243">
                  <a:extLst>
                    <a:ext uri="{9D8B030D-6E8A-4147-A177-3AD203B41FA5}">
                      <a16:colId xmlns:a16="http://schemas.microsoft.com/office/drawing/2014/main" val="743963848"/>
                    </a:ext>
                  </a:extLst>
                </a:gridCol>
                <a:gridCol w="1306081">
                  <a:extLst>
                    <a:ext uri="{9D8B030D-6E8A-4147-A177-3AD203B41FA5}">
                      <a16:colId xmlns:a16="http://schemas.microsoft.com/office/drawing/2014/main" val="2088510403"/>
                    </a:ext>
                  </a:extLst>
                </a:gridCol>
              </a:tblGrid>
              <a:tr h="45985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u="none" dirty="0">
                          <a:solidFill>
                            <a:schemeClr val="tx1"/>
                          </a:solidFill>
                        </a:rPr>
                        <a:t>주요 내용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u="none" dirty="0">
                          <a:solidFill>
                            <a:schemeClr val="tx1"/>
                          </a:solidFill>
                        </a:rPr>
                        <a:t>시간계획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u="none" dirty="0">
                          <a:solidFill>
                            <a:schemeClr val="tx1"/>
                          </a:solidFill>
                        </a:rPr>
                        <a:t>진행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512778"/>
                  </a:ext>
                </a:extLst>
              </a:tr>
              <a:tr h="5356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전략 및 연구기획 활동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Process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와 역량강화 체계 설명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50 min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진행자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351868"/>
                  </a:ext>
                </a:extLst>
              </a:tr>
              <a:tr h="5356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핵심 내용에 대한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Q&amp;A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및 기업의 역량 강화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Needs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논의</a:t>
                      </a:r>
                      <a:br>
                        <a:rPr lang="en-US" altLang="ko-KR" sz="1200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기업내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Issue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및 대응 활동 관련</a:t>
                      </a:r>
                      <a:br>
                        <a:rPr lang="en-US" altLang="ko-KR" sz="1200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중장기적 관점의 연구기획 담당자 역량강화 비전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30 min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참가자 전원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589437"/>
                  </a:ext>
                </a:extLst>
              </a:tr>
              <a:tr h="5356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3.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Wrap-up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10 min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진행자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0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2604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759</TotalTime>
  <Words>1726</Words>
  <Application>Microsoft Office PowerPoint</Application>
  <PresentationFormat>화면 슬라이드 쇼(4:3)</PresentationFormat>
  <Paragraphs>223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Arial</vt:lpstr>
      <vt:lpstr>Calibri</vt:lpstr>
      <vt:lpstr>Calibri Light</vt:lpstr>
      <vt:lpstr>Cambria</vt:lpstr>
      <vt:lpstr>Office 테마</vt:lpstr>
      <vt:lpstr>MOT 역량강화 교육 과정개발(안)</vt:lpstr>
      <vt:lpstr>1. MOT 역량강화 체계</vt:lpstr>
      <vt:lpstr>2. 기업의 Needs와 R&amp;D경영의 New Trend</vt:lpstr>
      <vt:lpstr>3. 기술경영을 위한 역량강화 방안(예시)</vt:lpstr>
      <vt:lpstr>4. 교육과정(예시)</vt:lpstr>
      <vt:lpstr>5. 역량강화 체계 설명자료 관련: 과정명 List</vt:lpstr>
      <vt:lpstr>※ 연구기획담당자 교류회 공유방안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 역량강화 교육 과정개발(안)</dc:title>
  <dc:creator>Dongkee Lee</dc:creator>
  <cp:lastModifiedBy>창범 김</cp:lastModifiedBy>
  <cp:revision>21</cp:revision>
  <dcterms:created xsi:type="dcterms:W3CDTF">2024-02-04T01:20:25Z</dcterms:created>
  <dcterms:modified xsi:type="dcterms:W3CDTF">2024-02-06T05:19:42Z</dcterms:modified>
</cp:coreProperties>
</file>