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23"/>
  </p:notesMasterIdLst>
  <p:sldIdLst>
    <p:sldId id="256" r:id="rId4"/>
    <p:sldId id="777" r:id="rId5"/>
    <p:sldId id="259" r:id="rId6"/>
    <p:sldId id="261" r:id="rId7"/>
    <p:sldId id="756" r:id="rId8"/>
    <p:sldId id="260" r:id="rId9"/>
    <p:sldId id="757" r:id="rId10"/>
    <p:sldId id="262" r:id="rId11"/>
    <p:sldId id="257" r:id="rId12"/>
    <p:sldId id="263" r:id="rId13"/>
    <p:sldId id="761" r:id="rId14"/>
    <p:sldId id="774" r:id="rId15"/>
    <p:sldId id="775" r:id="rId16"/>
    <p:sldId id="772" r:id="rId17"/>
    <p:sldId id="773" r:id="rId18"/>
    <p:sldId id="779" r:id="rId19"/>
    <p:sldId id="776" r:id="rId20"/>
    <p:sldId id="778" r:id="rId21"/>
    <p:sldId id="293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C09200"/>
    <a:srgbClr val="D6EDBD"/>
    <a:srgbClr val="9797E5"/>
    <a:srgbClr val="BA8CDC"/>
    <a:srgbClr val="F6BB00"/>
    <a:srgbClr val="FFF1C5"/>
    <a:srgbClr val="FFEBAB"/>
    <a:srgbClr val="6161FF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107" d="100"/>
          <a:sy n="107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99" y="229096"/>
            <a:ext cx="2363147" cy="329193"/>
          </a:xfrm>
        </p:spPr>
        <p:txBody>
          <a:bodyPr wrap="none">
            <a:spAutoFit/>
          </a:bodyPr>
          <a:lstStyle>
            <a:lvl1pPr algn="r">
              <a:defRPr sz="153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84617" y="6573047"/>
            <a:ext cx="328936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7" r:id="rId6"/>
    <p:sldLayoutId id="2147483668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68" y="2521901"/>
            <a:ext cx="7106112" cy="443199"/>
          </a:xfrm>
        </p:spPr>
        <p:txBody>
          <a:bodyPr/>
          <a:lstStyle/>
          <a:p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 개선방안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2024. 10. 16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5717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논의용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59AB8B4-4C3B-906D-3ECF-BF7EA7B4E003}"/>
              </a:ext>
            </a:extLst>
          </p:cNvPr>
          <p:cNvSpPr/>
          <p:nvPr/>
        </p:nvSpPr>
        <p:spPr>
          <a:xfrm>
            <a:off x="812112" y="2198508"/>
            <a:ext cx="8637639" cy="1799303"/>
          </a:xfrm>
          <a:prstGeom prst="rightArrow">
            <a:avLst>
              <a:gd name="adj1" fmla="val 86828"/>
              <a:gd name="adj2" fmla="val 3005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204" y="204029"/>
            <a:ext cx="4171335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개발 및 구성 </a:t>
            </a:r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10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74D231-FC37-CBE5-67C4-F7265B842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98645"/>
              </p:ext>
            </p:extLst>
          </p:nvPr>
        </p:nvGraphicFramePr>
        <p:xfrm>
          <a:off x="1263583" y="2557521"/>
          <a:ext cx="7831390" cy="13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088">
                  <a:extLst>
                    <a:ext uri="{9D8B030D-6E8A-4147-A177-3AD203B41FA5}">
                      <a16:colId xmlns:a16="http://schemas.microsoft.com/office/drawing/2014/main" val="2462939509"/>
                    </a:ext>
                  </a:extLst>
                </a:gridCol>
                <a:gridCol w="697181">
                  <a:extLst>
                    <a:ext uri="{9D8B030D-6E8A-4147-A177-3AD203B41FA5}">
                      <a16:colId xmlns:a16="http://schemas.microsoft.com/office/drawing/2014/main" val="1770498030"/>
                    </a:ext>
                  </a:extLst>
                </a:gridCol>
                <a:gridCol w="438048">
                  <a:extLst>
                    <a:ext uri="{9D8B030D-6E8A-4147-A177-3AD203B41FA5}">
                      <a16:colId xmlns:a16="http://schemas.microsoft.com/office/drawing/2014/main" val="220718000"/>
                    </a:ext>
                  </a:extLst>
                </a:gridCol>
                <a:gridCol w="600773">
                  <a:extLst>
                    <a:ext uri="{9D8B030D-6E8A-4147-A177-3AD203B41FA5}">
                      <a16:colId xmlns:a16="http://schemas.microsoft.com/office/drawing/2014/main" val="3069959568"/>
                    </a:ext>
                  </a:extLst>
                </a:gridCol>
                <a:gridCol w="600773">
                  <a:extLst>
                    <a:ext uri="{9D8B030D-6E8A-4147-A177-3AD203B41FA5}">
                      <a16:colId xmlns:a16="http://schemas.microsoft.com/office/drawing/2014/main" val="332348376"/>
                    </a:ext>
                  </a:extLst>
                </a:gridCol>
                <a:gridCol w="631462">
                  <a:extLst>
                    <a:ext uri="{9D8B030D-6E8A-4147-A177-3AD203B41FA5}">
                      <a16:colId xmlns:a16="http://schemas.microsoft.com/office/drawing/2014/main" val="2395440558"/>
                    </a:ext>
                  </a:extLst>
                </a:gridCol>
                <a:gridCol w="743103">
                  <a:extLst>
                    <a:ext uri="{9D8B030D-6E8A-4147-A177-3AD203B41FA5}">
                      <a16:colId xmlns:a16="http://schemas.microsoft.com/office/drawing/2014/main" val="3097752652"/>
                    </a:ext>
                  </a:extLst>
                </a:gridCol>
                <a:gridCol w="427754">
                  <a:extLst>
                    <a:ext uri="{9D8B030D-6E8A-4147-A177-3AD203B41FA5}">
                      <a16:colId xmlns:a16="http://schemas.microsoft.com/office/drawing/2014/main" val="3339643623"/>
                    </a:ext>
                  </a:extLst>
                </a:gridCol>
                <a:gridCol w="600772">
                  <a:extLst>
                    <a:ext uri="{9D8B030D-6E8A-4147-A177-3AD203B41FA5}">
                      <a16:colId xmlns:a16="http://schemas.microsoft.com/office/drawing/2014/main" val="721394170"/>
                    </a:ext>
                  </a:extLst>
                </a:gridCol>
                <a:gridCol w="600772">
                  <a:extLst>
                    <a:ext uri="{9D8B030D-6E8A-4147-A177-3AD203B41FA5}">
                      <a16:colId xmlns:a16="http://schemas.microsoft.com/office/drawing/2014/main" val="2897252627"/>
                    </a:ext>
                  </a:extLst>
                </a:gridCol>
                <a:gridCol w="600772">
                  <a:extLst>
                    <a:ext uri="{9D8B030D-6E8A-4147-A177-3AD203B41FA5}">
                      <a16:colId xmlns:a16="http://schemas.microsoft.com/office/drawing/2014/main" val="1890724516"/>
                    </a:ext>
                  </a:extLst>
                </a:gridCol>
                <a:gridCol w="663021">
                  <a:extLst>
                    <a:ext uri="{9D8B030D-6E8A-4147-A177-3AD203B41FA5}">
                      <a16:colId xmlns:a16="http://schemas.microsoft.com/office/drawing/2014/main" val="1667820609"/>
                    </a:ext>
                  </a:extLst>
                </a:gridCol>
                <a:gridCol w="559871">
                  <a:extLst>
                    <a:ext uri="{9D8B030D-6E8A-4147-A177-3AD203B41FA5}">
                      <a16:colId xmlns:a16="http://schemas.microsoft.com/office/drawing/2014/main" val="3726979673"/>
                    </a:ext>
                  </a:extLst>
                </a:gridCol>
              </a:tblGrid>
              <a:tr h="1939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Ⅰ. 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기술전략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Ⅱ. 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기술개발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Ⅲ. 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기술사업화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Ⅳ. </a:t>
                      </a:r>
                      <a:r>
                        <a:rPr lang="ko-KR" altLang="en-US" sz="800" b="1" u="none" strike="noStrike" dirty="0" err="1">
                          <a:effectLst/>
                          <a:latin typeface="+mn-ea"/>
                          <a:ea typeface="+mn-ea"/>
                        </a:rPr>
                        <a:t>기술인프라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998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신제품구상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사업전략과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전략연계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전략의 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이전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사업화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기술거래 및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협상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지적자산전략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조직관리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예산 및  회계처리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기술정보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01356"/>
                  </a:ext>
                </a:extLst>
              </a:tr>
              <a:tr h="498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신사업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신사업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도메인분석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연구소비전설정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MOT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기술기획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수립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기술확보전략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lang="en-US" altLang="ko-KR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이전</a:t>
                      </a:r>
                      <a:endParaRPr lang="ko-KR" altLang="en-US" sz="1800" dirty="0">
                        <a:latin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6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사업화전략</a:t>
                      </a:r>
                      <a:endParaRPr lang="ko-KR" altLang="en-US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기술가치평가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기술거래 전략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기술 </a:t>
                      </a:r>
                      <a:r>
                        <a:rPr lang="ko-KR" altLang="en-US" sz="6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라이센싱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협상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기술 창업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연구원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HRD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예산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연구개발비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회계처리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기술정보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및 획득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특허 관리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지식경영체계</a:t>
                      </a:r>
                      <a:endParaRPr lang="en-US" altLang="ko-KR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</a:rPr>
                        <a:t>① </a:t>
                      </a:r>
                      <a:r>
                        <a:rPr lang="en-US" altLang="ko-KR" sz="700" b="1" dirty="0"/>
                        <a:t>Trends</a:t>
                      </a:r>
                    </a:p>
                    <a:p>
                      <a:pPr latinLnBrk="1"/>
                      <a:r>
                        <a:rPr lang="ko-KR" altLang="en-US" sz="700" b="1" dirty="0"/>
                        <a:t>② 시사</a:t>
                      </a:r>
                      <a:endParaRPr lang="en-US" altLang="ko-KR" sz="700" b="1" dirty="0"/>
                    </a:p>
                    <a:p>
                      <a:pPr latinLnBrk="1"/>
                      <a:r>
                        <a:rPr lang="ko-KR" altLang="en-US" sz="700" b="1" dirty="0"/>
                        <a:t>③ 기타 </a:t>
                      </a:r>
                      <a:r>
                        <a:rPr lang="en-US" altLang="ko-KR" sz="700" b="1" dirty="0"/>
                        <a:t>Special Issues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74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5536F0-1196-ADC8-A547-6BD53FFF81CF}"/>
              </a:ext>
            </a:extLst>
          </p:cNvPr>
          <p:cNvSpPr txBox="1"/>
          <p:nvPr/>
        </p:nvSpPr>
        <p:spPr>
          <a:xfrm>
            <a:off x="4395974" y="2286989"/>
            <a:ext cx="15070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2"/>
                </a:solidFill>
                <a:latin typeface="+mn-ea"/>
              </a:rPr>
              <a:t>MOT</a:t>
            </a:r>
            <a:r>
              <a:rPr lang="ko-KR" altLang="en-US" sz="13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chemeClr val="accent2"/>
                </a:solidFill>
                <a:latin typeface="+mn-ea"/>
              </a:rPr>
              <a:t>Framework</a:t>
            </a:r>
            <a:endParaRPr lang="ko-KR" altLang="en-US" sz="13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6F1C4F-9C08-3CEC-C248-845CD3F22453}"/>
              </a:ext>
            </a:extLst>
          </p:cNvPr>
          <p:cNvSpPr/>
          <p:nvPr/>
        </p:nvSpPr>
        <p:spPr>
          <a:xfrm>
            <a:off x="664630" y="5708623"/>
            <a:ext cx="889819" cy="707923"/>
          </a:xfrm>
          <a:prstGeom prst="roundRect">
            <a:avLst>
              <a:gd name="adj" fmla="val 40278"/>
            </a:avLst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Task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수행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역량 강화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40103-EE99-80E3-CB8E-2A87131207FC}"/>
              </a:ext>
            </a:extLst>
          </p:cNvPr>
          <p:cNvSpPr/>
          <p:nvPr/>
        </p:nvSpPr>
        <p:spPr>
          <a:xfrm>
            <a:off x="1352700" y="4012557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방법론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(Methodology)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068DB3-52C4-D444-9D54-0753E78A6BBA}"/>
              </a:ext>
            </a:extLst>
          </p:cNvPr>
          <p:cNvSpPr/>
          <p:nvPr/>
        </p:nvSpPr>
        <p:spPr>
          <a:xfrm>
            <a:off x="1352700" y="4382907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기획 및 활용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(Planning &amp; Implementation)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03D32-EF7E-0519-59A9-D2173E11277A}"/>
              </a:ext>
            </a:extLst>
          </p:cNvPr>
          <p:cNvSpPr/>
          <p:nvPr/>
        </p:nvSpPr>
        <p:spPr>
          <a:xfrm>
            <a:off x="1352700" y="4738503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통합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및 연계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(Integration  &amp; Aligning)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F3B38A-D26C-C65F-0510-257E9A09A964}"/>
              </a:ext>
            </a:extLst>
          </p:cNvPr>
          <p:cNvSpPr/>
          <p:nvPr/>
        </p:nvSpPr>
        <p:spPr>
          <a:xfrm>
            <a:off x="1352700" y="5099022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Issue</a:t>
            </a:r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 개선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및 해결 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(Enhancement  &amp; Modifying)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FEC9CB-E0C7-6204-EB90-A396F69F6438}"/>
              </a:ext>
            </a:extLst>
          </p:cNvPr>
          <p:cNvSpPr/>
          <p:nvPr/>
        </p:nvSpPr>
        <p:spPr>
          <a:xfrm>
            <a:off x="8548245" y="4012556"/>
            <a:ext cx="537670" cy="1406013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공통</a:t>
            </a:r>
            <a:endParaRPr lang="en-US" altLang="ko-KR" sz="1051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주제영역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AD1E25-8071-DD8F-2E2B-9741022FCF0E}"/>
              </a:ext>
            </a:extLst>
          </p:cNvPr>
          <p:cNvSpPr/>
          <p:nvPr/>
        </p:nvSpPr>
        <p:spPr>
          <a:xfrm>
            <a:off x="1293893" y="3938814"/>
            <a:ext cx="7913837" cy="919316"/>
          </a:xfrm>
          <a:prstGeom prst="roundRect">
            <a:avLst>
              <a:gd name="adj" fmla="val 9220"/>
            </a:avLst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9F94AF-D042-3116-6466-56932A10BCA8}"/>
              </a:ext>
            </a:extLst>
          </p:cNvPr>
          <p:cNvSpPr/>
          <p:nvPr/>
        </p:nvSpPr>
        <p:spPr>
          <a:xfrm>
            <a:off x="8243790" y="4150208"/>
            <a:ext cx="226830" cy="196645"/>
          </a:xfrm>
          <a:prstGeom prst="rect">
            <a:avLst/>
          </a:prstGeom>
          <a:solidFill>
            <a:srgbClr val="006600"/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A069D-ECC9-9B9C-38FA-28497266CECF}"/>
              </a:ext>
            </a:extLst>
          </p:cNvPr>
          <p:cNvSpPr/>
          <p:nvPr/>
        </p:nvSpPr>
        <p:spPr>
          <a:xfrm>
            <a:off x="8479021" y="4150208"/>
            <a:ext cx="609080" cy="1966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실무자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8E5E16-8D7D-6048-F190-07F311BEF47F}"/>
              </a:ext>
            </a:extLst>
          </p:cNvPr>
          <p:cNvSpPr/>
          <p:nvPr/>
        </p:nvSpPr>
        <p:spPr>
          <a:xfrm>
            <a:off x="1293893" y="4548417"/>
            <a:ext cx="7913837" cy="938979"/>
          </a:xfrm>
          <a:prstGeom prst="roundRect">
            <a:avLst>
              <a:gd name="adj" fmla="val 9220"/>
            </a:avLst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95E07A-E472-C7DB-DA50-266F833C3754}"/>
              </a:ext>
            </a:extLst>
          </p:cNvPr>
          <p:cNvSpPr/>
          <p:nvPr/>
        </p:nvSpPr>
        <p:spPr>
          <a:xfrm>
            <a:off x="8256393" y="5010539"/>
            <a:ext cx="226830" cy="196645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45EAC1-53C4-AED6-6CAC-2CAE64BC39A4}"/>
              </a:ext>
            </a:extLst>
          </p:cNvPr>
          <p:cNvSpPr/>
          <p:nvPr/>
        </p:nvSpPr>
        <p:spPr>
          <a:xfrm>
            <a:off x="8491625" y="5010539"/>
            <a:ext cx="609080" cy="196645"/>
          </a:xfrm>
          <a:prstGeom prst="rect">
            <a:avLst/>
          </a:prstGeom>
          <a:solidFill>
            <a:schemeClr val="bg1"/>
          </a:solidFill>
          <a:ln w="6350"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부서장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7B9C34-BF5A-C3BB-5B53-D48FEE27CE59}"/>
              </a:ext>
            </a:extLst>
          </p:cNvPr>
          <p:cNvSpPr txBox="1"/>
          <p:nvPr/>
        </p:nvSpPr>
        <p:spPr>
          <a:xfrm>
            <a:off x="1456126" y="2065770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Horizontal :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역량의 다양화 추구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2DDFCE-6695-3CC8-AF63-FE66DE960222}"/>
              </a:ext>
            </a:extLst>
          </p:cNvPr>
          <p:cNvSpPr txBox="1"/>
          <p:nvPr/>
        </p:nvSpPr>
        <p:spPr>
          <a:xfrm rot="16200000">
            <a:off x="-587845" y="3924066"/>
            <a:ext cx="2526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Vertical :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지식의</a:t>
            </a: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깊이와 포괄적 활용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C2F6FA6-B301-A1F5-66E7-29CEF5A17FFB}"/>
              </a:ext>
            </a:extLst>
          </p:cNvPr>
          <p:cNvSpPr/>
          <p:nvPr/>
        </p:nvSpPr>
        <p:spPr>
          <a:xfrm>
            <a:off x="721658" y="2296827"/>
            <a:ext cx="639096" cy="3505200"/>
          </a:xfrm>
          <a:prstGeom prst="downArrow">
            <a:avLst>
              <a:gd name="adj1" fmla="val 7139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B6462-F78E-948E-F090-7BE68FD22F62}"/>
              </a:ext>
            </a:extLst>
          </p:cNvPr>
          <p:cNvSpPr txBox="1"/>
          <p:nvPr/>
        </p:nvSpPr>
        <p:spPr>
          <a:xfrm rot="16200000">
            <a:off x="468017" y="4325051"/>
            <a:ext cx="13035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지식의 포괄성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874AC-D89A-DFFF-DEC2-14FE42354672}"/>
              </a:ext>
            </a:extLst>
          </p:cNvPr>
          <p:cNvSpPr txBox="1"/>
          <p:nvPr/>
        </p:nvSpPr>
        <p:spPr>
          <a:xfrm>
            <a:off x="16828" y="813422"/>
            <a:ext cx="9950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차수별 교육 주제와 세부 과목은 </a:t>
            </a:r>
            <a:r>
              <a:rPr lang="en-US" altLang="ko-KR" sz="1400" b="1" dirty="0">
                <a:latin typeface="+mn-ea"/>
              </a:rPr>
              <a:t>KOITA</a:t>
            </a:r>
            <a:r>
              <a:rPr lang="ko-KR" altLang="en-US" sz="1400" b="1" dirty="0">
                <a:latin typeface="+mn-ea"/>
              </a:rPr>
              <a:t>의 기술경영 </a:t>
            </a:r>
            <a:r>
              <a:rPr lang="en-US" altLang="ko-KR" sz="1400" b="1" dirty="0">
                <a:latin typeface="+mn-ea"/>
              </a:rPr>
              <a:t>Framework</a:t>
            </a:r>
            <a:r>
              <a:rPr lang="ko-KR" altLang="en-US" sz="1400" b="1" dirty="0">
                <a:latin typeface="+mn-ea"/>
              </a:rPr>
              <a:t>에 기반하여 실무 </a:t>
            </a:r>
            <a:r>
              <a:rPr lang="en-US" altLang="ko-KR" sz="1400" b="1" dirty="0">
                <a:latin typeface="+mn-ea"/>
              </a:rPr>
              <a:t>Task(</a:t>
            </a:r>
            <a:r>
              <a:rPr lang="ko-KR" altLang="en-US" sz="1400" b="1" dirty="0">
                <a:latin typeface="+mn-ea"/>
              </a:rPr>
              <a:t>업무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명을 중심으로 발굴하고</a:t>
            </a:r>
            <a:r>
              <a:rPr lang="en-US" altLang="ko-KR" sz="1400" b="1" dirty="0">
                <a:latin typeface="+mn-ea"/>
              </a:rPr>
              <a:t>, 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그와 연계하여 방법론</a:t>
            </a:r>
            <a:r>
              <a:rPr lang="en-US" altLang="ko-KR" sz="1400" b="1" dirty="0">
                <a:latin typeface="+mn-ea"/>
              </a:rPr>
              <a:t>, Process, </a:t>
            </a:r>
            <a:r>
              <a:rPr lang="ko-KR" altLang="en-US" sz="1400" b="1" dirty="0">
                <a:latin typeface="+mn-ea"/>
              </a:rPr>
              <a:t>사례</a:t>
            </a:r>
            <a:r>
              <a:rPr lang="en-US" altLang="ko-KR" sz="1400" b="1" dirty="0">
                <a:latin typeface="+mn-ea"/>
              </a:rPr>
              <a:t>(Best Practice)</a:t>
            </a:r>
            <a:r>
              <a:rPr lang="ko-KR" altLang="en-US" sz="1400" b="1" dirty="0">
                <a:latin typeface="+mn-ea"/>
              </a:rPr>
              <a:t>로 세부 과목으로 구성하며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그에 해당되는 핵심 운영체계를 보유한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기업의 연구소를 대상으로 우수 연구소 현장 연수 프로그램을 개발함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837CCBBE-B753-AB14-4B12-7FA77D75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624" y="1632570"/>
            <a:ext cx="3212154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기술경영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Framework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고려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 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3437A5F-592A-A7FB-AE79-19786AB1F73E}"/>
              </a:ext>
            </a:extLst>
          </p:cNvPr>
          <p:cNvSpPr/>
          <p:nvPr/>
        </p:nvSpPr>
        <p:spPr>
          <a:xfrm>
            <a:off x="3769796" y="5576155"/>
            <a:ext cx="2468319" cy="224393"/>
          </a:xfrm>
          <a:prstGeom prst="downArrow">
            <a:avLst>
              <a:gd name="adj1" fmla="val 50000"/>
              <a:gd name="adj2" fmla="val 70000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72FDAA-36CB-EBEF-49F9-5266414C0C2F}"/>
              </a:ext>
            </a:extLst>
          </p:cNvPr>
          <p:cNvSpPr/>
          <p:nvPr/>
        </p:nvSpPr>
        <p:spPr>
          <a:xfrm>
            <a:off x="2917102" y="5800548"/>
            <a:ext cx="4218581" cy="639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Task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업무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명 중심의 주제 발굴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Task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수행을 위한 필요 방법론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Process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등의 세부 과목 구성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주제와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연계된 우수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연구소 발굴 및 연수 프로그램 운영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07F7C1-FDD8-5481-EA90-7ED19E52B3CF}"/>
              </a:ext>
            </a:extLst>
          </p:cNvPr>
          <p:cNvSpPr/>
          <p:nvPr/>
        </p:nvSpPr>
        <p:spPr>
          <a:xfrm>
            <a:off x="2333216" y="5834206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고려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Point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C4F3E-2D95-877A-F327-13CF7299593B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</p:spTree>
    <p:extLst>
      <p:ext uri="{BB962C8B-B14F-4D97-AF65-F5344CB8AC3E}">
        <p14:creationId xmlns:p14="http://schemas.microsoft.com/office/powerpoint/2010/main" val="122729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234" y="204029"/>
            <a:ext cx="3408305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 및 과목 구성방안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71AF-F2ED-7F7C-EAFC-4E9E2CE5FE5C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9A8E58-D4F7-1867-9B82-56EDDAA8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46699"/>
              </p:ext>
            </p:extLst>
          </p:nvPr>
        </p:nvGraphicFramePr>
        <p:xfrm>
          <a:off x="3562076" y="2647833"/>
          <a:ext cx="1802404" cy="313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2008361300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161635209"/>
                    </a:ext>
                  </a:extLst>
                </a:gridCol>
              </a:tblGrid>
              <a:tr h="353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18576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19648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10114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45627"/>
                  </a:ext>
                </a:extLst>
              </a:tr>
              <a:tr h="395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목적 연계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1~2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연간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35696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85215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08448"/>
                  </a:ext>
                </a:extLst>
              </a:tr>
              <a:tr h="395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27544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6F2157-03D9-8E28-DA2C-82592129CFE5}"/>
              </a:ext>
            </a:extLst>
          </p:cNvPr>
          <p:cNvGrpSpPr/>
          <p:nvPr/>
        </p:nvGrpSpPr>
        <p:grpSpPr>
          <a:xfrm>
            <a:off x="467423" y="2647833"/>
            <a:ext cx="3042857" cy="3091007"/>
            <a:chOff x="807814" y="2406611"/>
            <a:chExt cx="3365890" cy="30910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C69908-046C-ED36-BA79-B9160ECA8A4A}"/>
                </a:ext>
              </a:extLst>
            </p:cNvPr>
            <p:cNvSpPr/>
            <p:nvPr/>
          </p:nvSpPr>
          <p:spPr>
            <a:xfrm>
              <a:off x="813423" y="2771251"/>
              <a:ext cx="510493" cy="23307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교육</a:t>
              </a:r>
              <a:endPara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주제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1EE65D-FA89-75C5-5017-B33492B8762F}"/>
                </a:ext>
              </a:extLst>
            </p:cNvPr>
            <p:cNvSpPr/>
            <p:nvPr/>
          </p:nvSpPr>
          <p:spPr>
            <a:xfrm>
              <a:off x="1284649" y="2772050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기본 개념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2195A62-9E9C-1A83-632D-7ECE8776FC0A}"/>
                </a:ext>
              </a:extLst>
            </p:cNvPr>
            <p:cNvSpPr/>
            <p:nvPr/>
          </p:nvSpPr>
          <p:spPr>
            <a:xfrm>
              <a:off x="1284649" y="3171148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분석 방법론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691CBC-D174-EEEF-FCB5-D16CF88E9CF3}"/>
                </a:ext>
              </a:extLst>
            </p:cNvPr>
            <p:cNvSpPr/>
            <p:nvPr/>
          </p:nvSpPr>
          <p:spPr>
            <a:xfrm>
              <a:off x="1284649" y="3570246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사례 및 활용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방안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실습 포함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)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CFC67B-C7AF-43CA-CEE1-389E7D87412F}"/>
                </a:ext>
              </a:extLst>
            </p:cNvPr>
            <p:cNvSpPr/>
            <p:nvPr/>
          </p:nvSpPr>
          <p:spPr>
            <a:xfrm>
              <a:off x="1284649" y="3969344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현장 방문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84A343-2555-5503-7446-FB020F84ADB5}"/>
                </a:ext>
              </a:extLst>
            </p:cNvPr>
            <p:cNvSpPr/>
            <p:nvPr/>
          </p:nvSpPr>
          <p:spPr>
            <a:xfrm>
              <a:off x="1284649" y="4368442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새로운 동향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6D178A-D0FD-5E6C-7A58-2BDF3DEB661B}"/>
                </a:ext>
              </a:extLst>
            </p:cNvPr>
            <p:cNvSpPr/>
            <p:nvPr/>
          </p:nvSpPr>
          <p:spPr>
            <a:xfrm>
              <a:off x="1284649" y="4767540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이슈와 토론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19AC52-041D-CAA4-73CC-4BCD32663133}"/>
                </a:ext>
              </a:extLst>
            </p:cNvPr>
            <p:cNvSpPr/>
            <p:nvPr/>
          </p:nvSpPr>
          <p:spPr>
            <a:xfrm>
              <a:off x="807814" y="5166639"/>
              <a:ext cx="3365890" cy="330979"/>
            </a:xfrm>
            <a:prstGeom prst="rect">
              <a:avLst/>
            </a:prstGeom>
            <a:solidFill>
              <a:srgbClr val="D6ED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문화와 교양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63E523-C125-78B6-44EC-701A9D86AFB5}"/>
                </a:ext>
              </a:extLst>
            </p:cNvPr>
            <p:cNvSpPr/>
            <p:nvPr/>
          </p:nvSpPr>
          <p:spPr>
            <a:xfrm>
              <a:off x="813424" y="2406611"/>
              <a:ext cx="3360280" cy="29732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교육 주제별 운영 구조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5949F7C2-61AD-4779-C4CB-962673304F61}"/>
              </a:ext>
            </a:extLst>
          </p:cNvPr>
          <p:cNvSpPr/>
          <p:nvPr/>
        </p:nvSpPr>
        <p:spPr>
          <a:xfrm>
            <a:off x="5966380" y="5205936"/>
            <a:ext cx="651206" cy="656352"/>
          </a:xfrm>
          <a:prstGeom prst="ellipse">
            <a:avLst/>
          </a:prstGeom>
          <a:solidFill>
            <a:srgbClr val="BA8CDC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부서장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536056-2527-8C83-2265-1569322BAADE}"/>
              </a:ext>
            </a:extLst>
          </p:cNvPr>
          <p:cNvSpPr/>
          <p:nvPr/>
        </p:nvSpPr>
        <p:spPr>
          <a:xfrm>
            <a:off x="6625315" y="4959078"/>
            <a:ext cx="2848885" cy="1337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기본개념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방법론 및 사례를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 과목으로 구성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대부분의 구성은 사례 중심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기술과혁신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＇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기술경영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사례 활용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새로운 방법이나 기업의 적용 동향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적용활용 기업의 이슈와 토론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17EACB-4A22-17FE-E58B-478C8BD8689A}"/>
              </a:ext>
            </a:extLst>
          </p:cNvPr>
          <p:cNvSpPr/>
          <p:nvPr/>
        </p:nvSpPr>
        <p:spPr>
          <a:xfrm>
            <a:off x="5930820" y="2434185"/>
            <a:ext cx="651206" cy="656352"/>
          </a:xfrm>
          <a:prstGeom prst="ellipse">
            <a:avLst/>
          </a:prstGeom>
          <a:solidFill>
            <a:srgbClr val="FFE07D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실무자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4C02C8-16E2-8BA3-B187-91225E96B6F6}"/>
              </a:ext>
            </a:extLst>
          </p:cNvPr>
          <p:cNvSpPr/>
          <p:nvPr/>
        </p:nvSpPr>
        <p:spPr>
          <a:xfrm>
            <a:off x="6610075" y="2244517"/>
            <a:ext cx="2848885" cy="1088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기본개념 및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방법론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새로운 동향을  과목의 주요 내용으로 구성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사례를 근거로 제시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개념과 실무 적용을 위한 간략 실습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Session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운영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4710CB4-FD10-13F2-6935-E8C247367441}"/>
              </a:ext>
            </a:extLst>
          </p:cNvPr>
          <p:cNvSpPr/>
          <p:nvPr/>
        </p:nvSpPr>
        <p:spPr>
          <a:xfrm>
            <a:off x="5930820" y="3799676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현장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방문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4812A6-D6D3-560B-67D8-741E4F89092E}"/>
              </a:ext>
            </a:extLst>
          </p:cNvPr>
          <p:cNvSpPr/>
          <p:nvPr/>
        </p:nvSpPr>
        <p:spPr>
          <a:xfrm>
            <a:off x="6610075" y="3620168"/>
            <a:ext cx="2848885" cy="1088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주제 혹은 교육내용에 대한 현장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적용 사례의 직접 확인 목적으로 활용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일괄 방문보다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연간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회 정도로 분산실시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목적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학습내용 연계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지역적 분산 고려</a:t>
            </a:r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114DD9B2-66EF-B7AA-9253-09CFF5EAB96F}"/>
              </a:ext>
            </a:extLst>
          </p:cNvPr>
          <p:cNvSpPr/>
          <p:nvPr/>
        </p:nvSpPr>
        <p:spPr>
          <a:xfrm>
            <a:off x="5466080" y="2341880"/>
            <a:ext cx="452120" cy="369316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8140D2F-C2E2-6945-0450-19710889DDA1}"/>
              </a:ext>
            </a:extLst>
          </p:cNvPr>
          <p:cNvSpPr/>
          <p:nvPr/>
        </p:nvSpPr>
        <p:spPr>
          <a:xfrm>
            <a:off x="5374640" y="2006600"/>
            <a:ext cx="599440" cy="370840"/>
          </a:xfrm>
          <a:prstGeom prst="roundRect">
            <a:avLst/>
          </a:prstGeom>
          <a:solidFill>
            <a:srgbClr val="C092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실무중심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582BE31-4795-4F25-4B90-33EA36E1B3E7}"/>
              </a:ext>
            </a:extLst>
          </p:cNvPr>
          <p:cNvSpPr/>
          <p:nvPr/>
        </p:nvSpPr>
        <p:spPr>
          <a:xfrm>
            <a:off x="5374640" y="6019800"/>
            <a:ext cx="599440" cy="370840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사례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이슈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중심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6EDA3029-0259-44DD-4549-43B1F9DF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939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주제별 세부구성 방안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예시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D74B30A9-666A-2733-43DB-2A35099E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22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세부 과정 개발 및 운영 방안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A2A6E-37B5-9396-5C22-33D512C139D7}"/>
              </a:ext>
            </a:extLst>
          </p:cNvPr>
          <p:cNvSpPr txBox="1"/>
          <p:nvPr/>
        </p:nvSpPr>
        <p:spPr>
          <a:xfrm>
            <a:off x="16828" y="813422"/>
            <a:ext cx="986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교육의 운영구조를 정의개념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방법론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사례 및 활용방안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신규동향 및 이슈</a:t>
            </a:r>
            <a:r>
              <a:rPr lang="en-US" altLang="ko-KR" sz="1400" b="1" dirty="0">
                <a:latin typeface="+mn-ea"/>
              </a:rPr>
              <a:t>·</a:t>
            </a:r>
            <a:r>
              <a:rPr lang="ko-KR" altLang="en-US" sz="1400" b="1" dirty="0">
                <a:latin typeface="+mn-ea"/>
              </a:rPr>
              <a:t>토론으로 구성하고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부서장 및 실무자의 요구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역량에 따른 세미나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토론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현장학습 등으로 세부 과목을 구성</a:t>
            </a:r>
            <a:r>
              <a:rPr lang="en-US" altLang="ko-KR" sz="1400" b="1" dirty="0">
                <a:latin typeface="+mn-ea"/>
              </a:rPr>
              <a:t>·</a:t>
            </a:r>
            <a:r>
              <a:rPr lang="ko-KR" altLang="en-US" sz="1400" b="1" dirty="0">
                <a:latin typeface="+mn-ea"/>
              </a:rPr>
              <a:t>운영함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56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3F33A03-040E-B70C-EB76-8EC48A8063F2}"/>
              </a:ext>
            </a:extLst>
          </p:cNvPr>
          <p:cNvSpPr/>
          <p:nvPr/>
        </p:nvSpPr>
        <p:spPr>
          <a:xfrm>
            <a:off x="5553716" y="2816129"/>
            <a:ext cx="387078" cy="3242474"/>
          </a:xfrm>
          <a:prstGeom prst="downArrow">
            <a:avLst/>
          </a:prstGeom>
          <a:solidFill>
            <a:srgbClr val="9797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699C00-34C6-F3CB-60DB-5726CB7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528" y="204029"/>
            <a:ext cx="1863011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주제 구성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4F03B5-94AA-E281-1193-7EC627A0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DD4B0-1179-F932-E971-6A2E6A2C5F96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A9DCBE-3F43-DC94-B672-00E580B41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434"/>
              </p:ext>
            </p:extLst>
          </p:nvPr>
        </p:nvGraphicFramePr>
        <p:xfrm>
          <a:off x="611914" y="2175037"/>
          <a:ext cx="3068125" cy="4071316"/>
        </p:xfrm>
        <a:graphic>
          <a:graphicData uri="http://schemas.openxmlformats.org/drawingml/2006/table">
            <a:tbl>
              <a:tblPr/>
              <a:tblGrid>
                <a:gridCol w="1183420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884705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</a:tblGrid>
              <a:tr h="297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14493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314493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27BA93-D7F9-B2C0-F604-2AF71E580405}"/>
              </a:ext>
            </a:extLst>
          </p:cNvPr>
          <p:cNvSpPr/>
          <p:nvPr/>
        </p:nvSpPr>
        <p:spPr>
          <a:xfrm>
            <a:off x="4839774" y="2511703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환경동향과 사업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기술예측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8D5D7D-1D84-34EC-8F03-52971BCDF3EF}"/>
              </a:ext>
            </a:extLst>
          </p:cNvPr>
          <p:cNvSpPr/>
          <p:nvPr/>
        </p:nvSpPr>
        <p:spPr>
          <a:xfrm>
            <a:off x="4839774" y="3240566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사업 및 기술전략 수립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79C601-EEAA-A7A9-038F-154B5769A5EE}"/>
              </a:ext>
            </a:extLst>
          </p:cNvPr>
          <p:cNvSpPr/>
          <p:nvPr/>
        </p:nvSpPr>
        <p:spPr>
          <a:xfrm>
            <a:off x="4839774" y="3969429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R&amp;D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기획과 사업화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DB4B9D-F665-B623-E3BD-8DD6B528B6D5}"/>
              </a:ext>
            </a:extLst>
          </p:cNvPr>
          <p:cNvSpPr/>
          <p:nvPr/>
        </p:nvSpPr>
        <p:spPr>
          <a:xfrm>
            <a:off x="4839774" y="4698292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R&amp;D Project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F10F1C-666E-46D0-A70D-244783229A64}"/>
              </a:ext>
            </a:extLst>
          </p:cNvPr>
          <p:cNvSpPr/>
          <p:nvPr/>
        </p:nvSpPr>
        <p:spPr>
          <a:xfrm>
            <a:off x="4839774" y="5427155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업무 목표와 조직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9609038-6AD8-2F39-0529-6758D124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18" y="1626960"/>
            <a:ext cx="2284005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핵심업무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(Task)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69DB3879-C8CD-2C55-4C57-E4A3666A7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934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주제 및 세부과목 구성 내용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445836-EC77-9EE6-C45E-871AFF0E2EEA}"/>
              </a:ext>
            </a:extLst>
          </p:cNvPr>
          <p:cNvSpPr/>
          <p:nvPr/>
        </p:nvSpPr>
        <p:spPr>
          <a:xfrm>
            <a:off x="5442765" y="6049213"/>
            <a:ext cx="638274" cy="5479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단계별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7A9892-CFCF-95F7-52E3-B867047F5032}"/>
              </a:ext>
            </a:extLst>
          </p:cNvPr>
          <p:cNvSpPr/>
          <p:nvPr/>
        </p:nvSpPr>
        <p:spPr>
          <a:xfrm>
            <a:off x="5912745" y="5138593"/>
            <a:ext cx="1559529" cy="218783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우수연구소 방문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57FA1-2448-446B-B78C-1954135F0978}"/>
              </a:ext>
            </a:extLst>
          </p:cNvPr>
          <p:cNvSpPr txBox="1"/>
          <p:nvPr/>
        </p:nvSpPr>
        <p:spPr>
          <a:xfrm>
            <a:off x="6838364" y="2440271"/>
            <a:ext cx="25542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산업기술 동향과 시사점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기업의 주요 운영방향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기술예측과 </a:t>
            </a:r>
            <a:r>
              <a:rPr lang="en-US" altLang="ko-KR" sz="1050" b="1" dirty="0">
                <a:latin typeface="맑은 고딕" panose="020B0503020000020004" pitchFamily="50" charset="-127"/>
              </a:rPr>
              <a:t>Intelligence </a:t>
            </a:r>
            <a:r>
              <a:rPr lang="ko-KR" altLang="en-US" sz="1050" b="1" dirty="0">
                <a:latin typeface="맑은 고딕" panose="020B0503020000020004" pitchFamily="50" charset="-127"/>
              </a:rPr>
              <a:t>활동 체계 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B92E0-097D-DA99-EE7B-05C18E02AB0B}"/>
              </a:ext>
            </a:extLst>
          </p:cNvPr>
          <p:cNvSpPr txBox="1"/>
          <p:nvPr/>
        </p:nvSpPr>
        <p:spPr>
          <a:xfrm>
            <a:off x="6838364" y="3158328"/>
            <a:ext cx="225125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전략수립 </a:t>
            </a:r>
            <a:r>
              <a:rPr lang="en-US" altLang="ko-KR" sz="1050" b="1" dirty="0">
                <a:latin typeface="맑은 고딕" panose="020B0503020000020004" pitchFamily="50" charset="-127"/>
              </a:rPr>
              <a:t>Process</a:t>
            </a:r>
            <a:r>
              <a:rPr lang="ko-KR" altLang="en-US" sz="1050" b="1" dirty="0">
                <a:latin typeface="맑은 고딕" panose="020B0503020000020004" pitchFamily="50" charset="-127"/>
              </a:rPr>
              <a:t>와 핵심 방법론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전략수립 사례와 활용방안 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latin typeface="맑은 고딕" panose="020B0503020000020004" pitchFamily="50" charset="-127"/>
              </a:rPr>
              <a:t>중장기</a:t>
            </a:r>
            <a:r>
              <a:rPr lang="en-US" altLang="ko-KR" sz="1050" b="1" dirty="0">
                <a:latin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</a:rPr>
              <a:t>기술</a:t>
            </a:r>
            <a:r>
              <a:rPr lang="en-US" altLang="ko-KR" sz="1050" b="1" dirty="0">
                <a:latin typeface="맑은 고딕" panose="020B0503020000020004" pitchFamily="50" charset="-127"/>
              </a:rPr>
              <a:t>, R&amp;D </a:t>
            </a:r>
            <a:r>
              <a:rPr lang="ko-KR" altLang="en-US" sz="1050" b="1" dirty="0">
                <a:latin typeface="맑은 고딕" panose="020B0503020000020004" pitchFamily="50" charset="-127"/>
              </a:rPr>
              <a:t>전략</a:t>
            </a:r>
            <a:r>
              <a:rPr lang="en-US" altLang="ko-KR" sz="1050" b="1" dirty="0">
                <a:latin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</a:rPr>
              <a:t>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BF5FD-27C6-A336-0A98-5218FCC4B406}"/>
              </a:ext>
            </a:extLst>
          </p:cNvPr>
          <p:cNvSpPr txBox="1"/>
          <p:nvPr/>
        </p:nvSpPr>
        <p:spPr>
          <a:xfrm>
            <a:off x="6838364" y="3887604"/>
            <a:ext cx="257506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</a:rPr>
              <a:t>R&amp;D </a:t>
            </a:r>
            <a:r>
              <a:rPr lang="ko-KR" altLang="en-US" sz="1050" b="1" dirty="0">
                <a:latin typeface="맑은 고딕" panose="020B0503020000020004" pitchFamily="50" charset="-127"/>
              </a:rPr>
              <a:t>기획 방법론과 주요 </a:t>
            </a:r>
            <a:r>
              <a:rPr lang="en-US" altLang="ko-KR" sz="1050" b="1" dirty="0">
                <a:latin typeface="맑은 고딕" panose="020B0503020000020004" pitchFamily="50" charset="-127"/>
              </a:rPr>
              <a:t>Skill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</a:rPr>
              <a:t>Idea</a:t>
            </a:r>
            <a:r>
              <a:rPr lang="ko-KR" altLang="en-US" sz="1050" b="1" dirty="0">
                <a:latin typeface="맑은 고딕" panose="020B0503020000020004" pitchFamily="50" charset="-127"/>
              </a:rPr>
              <a:t> </a:t>
            </a:r>
            <a:r>
              <a:rPr lang="en-US" altLang="ko-KR" sz="1050" b="1" dirty="0">
                <a:latin typeface="맑은 고딕" panose="020B0503020000020004" pitchFamily="50" charset="-127"/>
              </a:rPr>
              <a:t>Generation </a:t>
            </a:r>
            <a:r>
              <a:rPr lang="ko-KR" altLang="en-US" sz="1050" b="1" dirty="0">
                <a:latin typeface="맑은 고딕" panose="020B0503020000020004" pitchFamily="50" charset="-127"/>
              </a:rPr>
              <a:t>및 신사업 발굴 사례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기술사업화 </a:t>
            </a:r>
            <a:r>
              <a:rPr lang="en-US" altLang="ko-KR" sz="1050" b="1" dirty="0">
                <a:latin typeface="맑은 고딕" panose="020B0503020000020004" pitchFamily="50" charset="-127"/>
              </a:rPr>
              <a:t>Process</a:t>
            </a:r>
            <a:r>
              <a:rPr lang="ko-KR" altLang="en-US" sz="1050" b="1" dirty="0">
                <a:latin typeface="맑은 고딕" panose="020B0503020000020004" pitchFamily="50" charset="-127"/>
              </a:rPr>
              <a:t>와 주요 활동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E7665-17FB-7175-551F-E8D43E85B23E}"/>
              </a:ext>
            </a:extLst>
          </p:cNvPr>
          <p:cNvSpPr txBox="1"/>
          <p:nvPr/>
        </p:nvSpPr>
        <p:spPr>
          <a:xfrm>
            <a:off x="6838364" y="4633711"/>
            <a:ext cx="28171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</a:rPr>
              <a:t>Project</a:t>
            </a:r>
            <a:r>
              <a:rPr lang="ko-KR" altLang="en-US" sz="1050" b="1" dirty="0">
                <a:latin typeface="맑은 고딕" panose="020B0503020000020004" pitchFamily="50" charset="-127"/>
              </a:rPr>
              <a:t> 의 정의</a:t>
            </a:r>
            <a:r>
              <a:rPr lang="en-US" altLang="ko-KR" sz="1050" b="1" dirty="0">
                <a:latin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</a:rPr>
              <a:t>개념</a:t>
            </a:r>
            <a:r>
              <a:rPr lang="en-US" altLang="ko-KR" sz="1050" b="1" dirty="0">
                <a:latin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</a:rPr>
              <a:t>관리</a:t>
            </a:r>
            <a:r>
              <a:rPr lang="en-US" altLang="ko-KR" sz="1050" b="1" dirty="0">
                <a:latin typeface="맑은 고딕" panose="020B0503020000020004" pitchFamily="50" charset="-127"/>
              </a:rPr>
              <a:t>, </a:t>
            </a:r>
            <a:r>
              <a:rPr lang="ko-KR" altLang="en-US" sz="1050" b="1" dirty="0">
                <a:latin typeface="맑은 고딕" panose="020B0503020000020004" pitchFamily="50" charset="-127"/>
              </a:rPr>
              <a:t>설계 방법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</a:rPr>
              <a:t>Project </a:t>
            </a:r>
            <a:r>
              <a:rPr lang="ko-KR" altLang="en-US" sz="1050" b="1" dirty="0">
                <a:latin typeface="맑은 고딕" panose="020B0503020000020004" pitchFamily="50" charset="-127"/>
              </a:rPr>
              <a:t>관리와 </a:t>
            </a:r>
            <a:r>
              <a:rPr lang="en-US" altLang="ko-KR" sz="1050" b="1" dirty="0">
                <a:latin typeface="맑은 고딕" panose="020B0503020000020004" pitchFamily="50" charset="-127"/>
              </a:rPr>
              <a:t>TRM, IT</a:t>
            </a:r>
            <a:r>
              <a:rPr lang="ko-KR" altLang="en-US" sz="1050" b="1" dirty="0">
                <a:latin typeface="맑은 고딕" panose="020B0503020000020004" pitchFamily="50" charset="-127"/>
              </a:rPr>
              <a:t>화</a:t>
            </a:r>
            <a:r>
              <a:rPr lang="en-US" altLang="ko-KR" sz="1050" b="1" dirty="0">
                <a:latin typeface="맑은 고딕" panose="020B0503020000020004" pitchFamily="50" charset="-127"/>
              </a:rPr>
              <a:t>(</a:t>
            </a:r>
            <a:r>
              <a:rPr lang="ko-KR" altLang="en-US" sz="1050" b="1" dirty="0">
                <a:latin typeface="맑은 고딕" panose="020B0503020000020004" pitchFamily="50" charset="-127"/>
              </a:rPr>
              <a:t>전략 연계포함</a:t>
            </a:r>
            <a:r>
              <a:rPr lang="en-US" altLang="ko-KR" sz="1050" b="1" dirty="0"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031DFB35-501B-E5CF-E795-126676F775BC}"/>
              </a:ext>
            </a:extLst>
          </p:cNvPr>
          <p:cNvSpPr/>
          <p:nvPr/>
        </p:nvSpPr>
        <p:spPr>
          <a:xfrm>
            <a:off x="5245178" y="2933935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99AEE268-9B26-BC80-E913-F1F45E7DB48B}"/>
              </a:ext>
            </a:extLst>
          </p:cNvPr>
          <p:cNvSpPr/>
          <p:nvPr/>
        </p:nvSpPr>
        <p:spPr>
          <a:xfrm>
            <a:off x="5245178" y="3663212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3179FEE1-C80C-83C8-2FB3-931C04975A36}"/>
              </a:ext>
            </a:extLst>
          </p:cNvPr>
          <p:cNvSpPr/>
          <p:nvPr/>
        </p:nvSpPr>
        <p:spPr>
          <a:xfrm>
            <a:off x="5245178" y="4381269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17D9301F-307D-A4AE-7F57-EE7BABA49D21}"/>
              </a:ext>
            </a:extLst>
          </p:cNvPr>
          <p:cNvSpPr/>
          <p:nvPr/>
        </p:nvSpPr>
        <p:spPr>
          <a:xfrm>
            <a:off x="5245178" y="5093715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2AB9A5-0EFB-E774-0B76-836429144FEE}"/>
              </a:ext>
            </a:extLst>
          </p:cNvPr>
          <p:cNvSpPr txBox="1"/>
          <p:nvPr/>
        </p:nvSpPr>
        <p:spPr>
          <a:xfrm>
            <a:off x="4657773" y="2838567"/>
            <a:ext cx="6463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  <a:latin typeface="+mn-ea"/>
              </a:rPr>
              <a:t>Needs/</a:t>
            </a:r>
          </a:p>
          <a:p>
            <a:pPr algn="ctr"/>
            <a:r>
              <a:rPr lang="ko-KR" altLang="en-US" sz="1050" b="1" dirty="0">
                <a:solidFill>
                  <a:srgbClr val="C00000"/>
                </a:solidFill>
                <a:latin typeface="+mn-ea"/>
              </a:rPr>
              <a:t>보완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B2753-B5FF-3500-7D59-0068FBAACF92}"/>
              </a:ext>
            </a:extLst>
          </p:cNvPr>
          <p:cNvSpPr txBox="1"/>
          <p:nvPr/>
        </p:nvSpPr>
        <p:spPr>
          <a:xfrm>
            <a:off x="6838364" y="5435913"/>
            <a:ext cx="17671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업무 목표수립과 평가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조직 관리의 방법과 사례</a:t>
            </a:r>
            <a:endParaRPr lang="en-US" altLang="ko-KR" sz="1050" b="1" dirty="0">
              <a:latin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AAD356-8985-6203-AD33-56591E1F5BE0}"/>
              </a:ext>
            </a:extLst>
          </p:cNvPr>
          <p:cNvSpPr txBox="1"/>
          <p:nvPr/>
        </p:nvSpPr>
        <p:spPr>
          <a:xfrm>
            <a:off x="559577" y="6239139"/>
            <a:ext cx="269496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[※ 3.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교육 과정 및 세부 과목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List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2AEB48-3134-D8AC-1D55-41E17B04E5B6}"/>
              </a:ext>
            </a:extLst>
          </p:cNvPr>
          <p:cNvSpPr txBox="1"/>
          <p:nvPr/>
        </p:nvSpPr>
        <p:spPr>
          <a:xfrm>
            <a:off x="16828" y="813422"/>
            <a:ext cx="970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전략</a:t>
            </a:r>
            <a:r>
              <a:rPr lang="en-US" altLang="ko-KR" sz="1400" b="1" dirty="0">
                <a:latin typeface="+mn-ea"/>
              </a:rPr>
              <a:t>·</a:t>
            </a:r>
            <a:r>
              <a:rPr lang="ko-KR" altLang="en-US" sz="1400" b="1" dirty="0">
                <a:latin typeface="+mn-ea"/>
              </a:rPr>
              <a:t>기획 및 관리부문별 요구 핵심업무</a:t>
            </a:r>
            <a:r>
              <a:rPr lang="en-US" altLang="ko-KR" sz="1400" b="1" dirty="0">
                <a:latin typeface="+mn-ea"/>
              </a:rPr>
              <a:t>(Task)</a:t>
            </a:r>
            <a:r>
              <a:rPr lang="ko-KR" altLang="en-US" sz="1400" b="1" dirty="0">
                <a:latin typeface="+mn-ea"/>
              </a:rPr>
              <a:t>명을 </a:t>
            </a:r>
            <a:r>
              <a:rPr lang="en-US" altLang="ko-KR" sz="1400" b="1" dirty="0">
                <a:latin typeface="+mn-ea"/>
              </a:rPr>
              <a:t>List-up </a:t>
            </a:r>
            <a:r>
              <a:rPr lang="ko-KR" altLang="en-US" sz="1400" b="1" dirty="0">
                <a:latin typeface="+mn-ea"/>
              </a:rPr>
              <a:t>하여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세부 과목을 확보</a:t>
            </a:r>
            <a:r>
              <a:rPr lang="en-US" altLang="ko-KR" sz="1400" b="1" dirty="0">
                <a:latin typeface="+mn-ea"/>
              </a:rPr>
              <a:t>(3. </a:t>
            </a:r>
            <a:r>
              <a:rPr lang="ko-KR" altLang="en-US" sz="1400" b="1" dirty="0">
                <a:latin typeface="+mn-ea"/>
              </a:rPr>
              <a:t>교육 과정 및 세부 과목 </a:t>
            </a:r>
            <a:r>
              <a:rPr lang="en-US" altLang="ko-KR" sz="1400" b="1" dirty="0">
                <a:latin typeface="+mn-ea"/>
              </a:rPr>
              <a:t>List) </a:t>
            </a:r>
            <a:r>
              <a:rPr lang="ko-KR" altLang="en-US" sz="1400" b="1" dirty="0">
                <a:latin typeface="+mn-ea"/>
              </a:rPr>
              <a:t>하고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전문가 및 </a:t>
            </a:r>
            <a:r>
              <a:rPr lang="en-US" altLang="ko-KR" sz="1400" b="1" dirty="0">
                <a:latin typeface="+mn-ea"/>
              </a:rPr>
              <a:t>KOITA </a:t>
            </a:r>
            <a:r>
              <a:rPr lang="ko-KR" altLang="en-US" sz="1400" b="1" dirty="0">
                <a:latin typeface="+mn-ea"/>
              </a:rPr>
              <a:t>와의 운영실적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교육자의 </a:t>
            </a:r>
            <a:r>
              <a:rPr lang="en-US" altLang="ko-KR" sz="1400" b="1" dirty="0">
                <a:latin typeface="+mn-ea"/>
              </a:rPr>
              <a:t>Needs </a:t>
            </a:r>
            <a:r>
              <a:rPr lang="ko-KR" altLang="en-US" sz="1400" b="1" dirty="0">
                <a:latin typeface="+mn-ea"/>
              </a:rPr>
              <a:t>등을 고려하여 전체 주제와 과목을 정의함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6133C2-AFEA-7157-A5B1-5016B4FCE8EB}"/>
              </a:ext>
            </a:extLst>
          </p:cNvPr>
          <p:cNvSpPr/>
          <p:nvPr/>
        </p:nvSpPr>
        <p:spPr>
          <a:xfrm>
            <a:off x="5671524" y="2092461"/>
            <a:ext cx="3623941" cy="3253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성장 단계 혹은 성장 전략을 추구하는 기업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중견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7A65C62-A35D-D041-4AF7-118C832585B1}"/>
              </a:ext>
            </a:extLst>
          </p:cNvPr>
          <p:cNvSpPr/>
          <p:nvPr/>
        </p:nvSpPr>
        <p:spPr>
          <a:xfrm>
            <a:off x="4960321" y="1988840"/>
            <a:ext cx="638274" cy="501919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주 대상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Target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71BF7B0D-363C-1357-C1EF-BD32B7056731}"/>
              </a:ext>
            </a:extLst>
          </p:cNvPr>
          <p:cNvSpPr/>
          <p:nvPr/>
        </p:nvSpPr>
        <p:spPr>
          <a:xfrm>
            <a:off x="3736136" y="2776859"/>
            <a:ext cx="1037816" cy="3169546"/>
          </a:xfrm>
          <a:prstGeom prst="homePlate">
            <a:avLst>
              <a:gd name="adj" fmla="val 14505"/>
            </a:avLst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사례와 활용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중심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이론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개념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균형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실무자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기술과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혁신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’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기술경영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사례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활용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기업사례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직접 개발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방안 모색</a:t>
            </a:r>
          </a:p>
        </p:txBody>
      </p:sp>
    </p:spTree>
    <p:extLst>
      <p:ext uri="{BB962C8B-B14F-4D97-AF65-F5344CB8AC3E}">
        <p14:creationId xmlns:p14="http://schemas.microsoft.com/office/powerpoint/2010/main" val="256138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822" y="204029"/>
            <a:ext cx="3414717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및 세부 과목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71AF-F2ED-7F7C-EAFC-4E9E2CE5FE5C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87324F-A98D-419C-A724-41CE7DF9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08682"/>
              </p:ext>
            </p:extLst>
          </p:nvPr>
        </p:nvGraphicFramePr>
        <p:xfrm>
          <a:off x="280488" y="795708"/>
          <a:ext cx="9385222" cy="574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92">
                  <a:extLst>
                    <a:ext uri="{9D8B030D-6E8A-4147-A177-3AD203B41FA5}">
                      <a16:colId xmlns:a16="http://schemas.microsoft.com/office/drawing/2014/main" val="2282119765"/>
                    </a:ext>
                  </a:extLst>
                </a:gridCol>
                <a:gridCol w="1441722">
                  <a:extLst>
                    <a:ext uri="{9D8B030D-6E8A-4147-A177-3AD203B41FA5}">
                      <a16:colId xmlns:a16="http://schemas.microsoft.com/office/drawing/2014/main" val="1186078560"/>
                    </a:ext>
                  </a:extLst>
                </a:gridCol>
                <a:gridCol w="2528132">
                  <a:extLst>
                    <a:ext uri="{9D8B030D-6E8A-4147-A177-3AD203B41FA5}">
                      <a16:colId xmlns:a16="http://schemas.microsoft.com/office/drawing/2014/main" val="1324266942"/>
                    </a:ext>
                  </a:extLst>
                </a:gridCol>
                <a:gridCol w="2644119">
                  <a:extLst>
                    <a:ext uri="{9D8B030D-6E8A-4147-A177-3AD203B41FA5}">
                      <a16:colId xmlns:a16="http://schemas.microsoft.com/office/drawing/2014/main" val="3332844678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3940082483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889378272"/>
                    </a:ext>
                  </a:extLst>
                </a:gridCol>
                <a:gridCol w="777897">
                  <a:extLst>
                    <a:ext uri="{9D8B030D-6E8A-4147-A177-3AD203B41FA5}">
                      <a16:colId xmlns:a16="http://schemas.microsoft.com/office/drawing/2014/main" val="227385074"/>
                    </a:ext>
                  </a:extLst>
                </a:gridCol>
              </a:tblGrid>
              <a:tr h="1266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핵심업무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(Task)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[A,B,C]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9700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부서장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2797"/>
                  </a:ext>
                </a:extLst>
              </a:tr>
              <a:tr h="126658">
                <a:tc rowSpan="17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예측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환경분석과 예측 방법론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환경분석과 예측 방법론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71885"/>
                  </a:ext>
                </a:extLst>
              </a:tr>
              <a:tr h="21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Intelligence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IT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활용방안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Intelligence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전략적 활용방안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6797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 시나리오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플래닝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환경변화와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Scenario Planning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4157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중장기전략수립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 의사결정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35151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전략과 신사업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신기술 발굴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 전략과 신사업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의미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45259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발굴 및 선정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 환경분석과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Idea Generation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16104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Business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Roadmap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BPTRM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전략과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Roadmap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Product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Roadmap 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17118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Technology Roadmap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AHP,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자원투입계획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79567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TRM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 및 관리체계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6056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Business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Model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73026"/>
                  </a:ext>
                </a:extLst>
              </a:tr>
              <a:tr h="130823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목표수립과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KFS(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환경분석과 사업목표 수립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7998"/>
                  </a:ext>
                </a:extLst>
              </a:tr>
              <a:tr h="261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핵심역량 및 확보전략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제품내 핵심활동과 역량분석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37784"/>
                  </a:ext>
                </a:extLst>
              </a:tr>
              <a:tr h="130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계획수립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주요활동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주요업무와 활동계획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자원계획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03614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기술전략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수립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제품별 기술전략수립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기술개발 및 확보계획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핵심기술역량 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(In-house vs. Outsourcing)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54580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핵심기술분석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 경쟁력 분석 및 달성방안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9005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수립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 및 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중장기전략 및 연구소 역할 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036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활동범위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기술개발 영역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0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78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90" y="204029"/>
            <a:ext cx="3324949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및 세부 과목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87324F-A98D-419C-A724-41CE7DF9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80295"/>
              </p:ext>
            </p:extLst>
          </p:nvPr>
        </p:nvGraphicFramePr>
        <p:xfrm>
          <a:off x="280488" y="795708"/>
          <a:ext cx="9385222" cy="42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92">
                  <a:extLst>
                    <a:ext uri="{9D8B030D-6E8A-4147-A177-3AD203B41FA5}">
                      <a16:colId xmlns:a16="http://schemas.microsoft.com/office/drawing/2014/main" val="2282119765"/>
                    </a:ext>
                  </a:extLst>
                </a:gridCol>
                <a:gridCol w="1441722">
                  <a:extLst>
                    <a:ext uri="{9D8B030D-6E8A-4147-A177-3AD203B41FA5}">
                      <a16:colId xmlns:a16="http://schemas.microsoft.com/office/drawing/2014/main" val="1186078560"/>
                    </a:ext>
                  </a:extLst>
                </a:gridCol>
                <a:gridCol w="2528132">
                  <a:extLst>
                    <a:ext uri="{9D8B030D-6E8A-4147-A177-3AD203B41FA5}">
                      <a16:colId xmlns:a16="http://schemas.microsoft.com/office/drawing/2014/main" val="1324266942"/>
                    </a:ext>
                  </a:extLst>
                </a:gridCol>
                <a:gridCol w="2644119">
                  <a:extLst>
                    <a:ext uri="{9D8B030D-6E8A-4147-A177-3AD203B41FA5}">
                      <a16:colId xmlns:a16="http://schemas.microsoft.com/office/drawing/2014/main" val="3332844678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3940082483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889378272"/>
                    </a:ext>
                  </a:extLst>
                </a:gridCol>
                <a:gridCol w="777897">
                  <a:extLst>
                    <a:ext uri="{9D8B030D-6E8A-4147-A177-3AD203B41FA5}">
                      <a16:colId xmlns:a16="http://schemas.microsoft.com/office/drawing/2014/main" val="227385074"/>
                    </a:ext>
                  </a:extLst>
                </a:gridCol>
              </a:tblGrid>
              <a:tr h="1266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핵심업무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(Task)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[A,B,C]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9700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부서장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2797"/>
                  </a:ext>
                </a:extLst>
              </a:tr>
              <a:tr h="126658">
                <a:tc rowSpan="1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기획</a:t>
                      </a:r>
                      <a:endParaRPr kumimoji="1" lang="en-US" altLang="ko-KR" sz="11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과제기획중심</a:t>
                      </a: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산업동향 및 시장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소비자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시장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소비자 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71885"/>
                  </a:ext>
                </a:extLst>
              </a:tr>
              <a:tr h="21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과제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Idea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Idea Generation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평가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6797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제안 및 특허 선행조사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 제안서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연구개발계획서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시장동향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Concept,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재무성과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특허 선행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조사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자원투입 등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41573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연구개발계획서 작성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9898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 Portfolio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투입 전략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Portfolio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63315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기술사업화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사업화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대상 분석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기술사업화 개념과 활용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3515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특허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Portfolio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5287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Model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Model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기술가치 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92491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기술마케팅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9520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기술완성도 및 가치평가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기술가치평가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1208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기술사업화 전략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Time-to-market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시장범위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제품수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분석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기술통합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광범위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적용성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사업화 전략 수립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809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1EB55D-CBA5-4B19-7F4F-10429539071F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</p:spTree>
    <p:extLst>
      <p:ext uri="{BB962C8B-B14F-4D97-AF65-F5344CB8AC3E}">
        <p14:creationId xmlns:p14="http://schemas.microsoft.com/office/powerpoint/2010/main" val="248506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234" y="204029"/>
            <a:ext cx="3408305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및 세부 과목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87324F-A98D-419C-A724-41CE7DF9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61328"/>
              </p:ext>
            </p:extLst>
          </p:nvPr>
        </p:nvGraphicFramePr>
        <p:xfrm>
          <a:off x="246829" y="857413"/>
          <a:ext cx="9385222" cy="530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92">
                  <a:extLst>
                    <a:ext uri="{9D8B030D-6E8A-4147-A177-3AD203B41FA5}">
                      <a16:colId xmlns:a16="http://schemas.microsoft.com/office/drawing/2014/main" val="2282119765"/>
                    </a:ext>
                  </a:extLst>
                </a:gridCol>
                <a:gridCol w="1441722">
                  <a:extLst>
                    <a:ext uri="{9D8B030D-6E8A-4147-A177-3AD203B41FA5}">
                      <a16:colId xmlns:a16="http://schemas.microsoft.com/office/drawing/2014/main" val="1186078560"/>
                    </a:ext>
                  </a:extLst>
                </a:gridCol>
                <a:gridCol w="2528132">
                  <a:extLst>
                    <a:ext uri="{9D8B030D-6E8A-4147-A177-3AD203B41FA5}">
                      <a16:colId xmlns:a16="http://schemas.microsoft.com/office/drawing/2014/main" val="1324266942"/>
                    </a:ext>
                  </a:extLst>
                </a:gridCol>
                <a:gridCol w="2644119">
                  <a:extLst>
                    <a:ext uri="{9D8B030D-6E8A-4147-A177-3AD203B41FA5}">
                      <a16:colId xmlns:a16="http://schemas.microsoft.com/office/drawing/2014/main" val="3332844678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3940082483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889378272"/>
                    </a:ext>
                  </a:extLst>
                </a:gridCol>
                <a:gridCol w="777897">
                  <a:extLst>
                    <a:ext uri="{9D8B030D-6E8A-4147-A177-3AD203B41FA5}">
                      <a16:colId xmlns:a16="http://schemas.microsoft.com/office/drawing/2014/main" val="227385074"/>
                    </a:ext>
                  </a:extLst>
                </a:gridCol>
              </a:tblGrid>
              <a:tr h="1266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핵심업무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(Task)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[A,B,C]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9700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부서장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2797"/>
                  </a:ext>
                </a:extLst>
              </a:tr>
              <a:tr h="255464">
                <a:tc rowSpan="17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 부문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Project 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효율화와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활용 관리 체계 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성과 향상과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관리체계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현황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분석과 개선방안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71885"/>
                  </a:ext>
                </a:extLst>
              </a:tr>
              <a:tr h="255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기반의 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-R&amp;D Project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관리체계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33669"/>
                  </a:ext>
                </a:extLst>
              </a:tr>
              <a:tr h="206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Stage &amp; Gate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제품서비스의 형태와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Stage &amp; Gate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25776"/>
                  </a:ext>
                </a:extLst>
              </a:tr>
              <a:tr h="21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유형과 관리방안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관리와 체계구축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6797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WBS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와 일정</a:t>
                      </a: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자원계획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WBS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개념과 활용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41573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재무회계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좌동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9898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원가 관리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좌동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63315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Risk 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Risk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분석 방법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WBS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Risk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식별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처리방안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3515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Risk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대응과 관리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조직적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개인별 대응 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5287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Risk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관리와 조기경보체계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(IT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화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EWS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조기경보 체계와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활용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92491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업무목표수립</a:t>
                      </a: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BSC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기반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성과관리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 관리와 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95203"/>
                  </a:ext>
                </a:extLst>
              </a:tr>
              <a:tr h="287460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조직역할과 업무목표 수립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업무목표 수립과 상시적 관리체계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1208"/>
                  </a:ext>
                </a:extLst>
              </a:tr>
              <a:tr h="287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업무계획수립과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BSC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125"/>
                  </a:ext>
                </a:extLst>
              </a:tr>
              <a:tr h="287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KPI, OKR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과 관리체계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24847"/>
                  </a:ext>
                </a:extLst>
              </a:tr>
              <a:tr h="251900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조직 관리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조직의 구조와 역할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효율적 조직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조직단위의 구조와 발전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80953"/>
                  </a:ext>
                </a:extLst>
              </a:tr>
              <a:tr h="25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설계의 원칙과 사례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8763"/>
                  </a:ext>
                </a:extLst>
              </a:tr>
              <a:tr h="300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성과 및 관리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조직 구조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조직의 유형과 운영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033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</p:spTree>
    <p:extLst>
      <p:ext uri="{BB962C8B-B14F-4D97-AF65-F5344CB8AC3E}">
        <p14:creationId xmlns:p14="http://schemas.microsoft.com/office/powerpoint/2010/main" val="268687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363" y="204029"/>
            <a:ext cx="3873176" cy="3693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55629-35F1-262A-6013-30E386784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58458"/>
              </p:ext>
            </p:extLst>
          </p:nvPr>
        </p:nvGraphicFramePr>
        <p:xfrm>
          <a:off x="471223" y="796590"/>
          <a:ext cx="8919605" cy="5739119"/>
        </p:xfrm>
        <a:graphic>
          <a:graphicData uri="http://schemas.openxmlformats.org/drawingml/2006/table">
            <a:tbl>
              <a:tblPr/>
              <a:tblGrid>
                <a:gridCol w="83586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1099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788079">
                  <a:extLst>
                    <a:ext uri="{9D8B030D-6E8A-4147-A177-3AD203B41FA5}">
                      <a16:colId xmlns:a16="http://schemas.microsoft.com/office/drawing/2014/main" val="3905156873"/>
                    </a:ext>
                  </a:extLst>
                </a:gridCol>
                <a:gridCol w="398299">
                  <a:extLst>
                    <a:ext uri="{9D8B030D-6E8A-4147-A177-3AD203B41FA5}">
                      <a16:colId xmlns:a16="http://schemas.microsoft.com/office/drawing/2014/main" val="321328974"/>
                    </a:ext>
                  </a:extLst>
                </a:gridCol>
                <a:gridCol w="278807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398297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</a:tblGrid>
              <a:tr h="2303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대상별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32349"/>
                  </a:ext>
                </a:extLst>
              </a:tr>
              <a:tr h="32408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트랜드와 기술예측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58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전략과 신사업 추진계획 수립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추진방향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 연계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연구소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KFS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연계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45516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활용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45516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유형과 관리 차별화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및 자원관리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체계와 대응 등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96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D0C023-A8B6-4589-AF13-4876EF1A69A3}"/>
              </a:ext>
            </a:extLst>
          </p:cNvPr>
          <p:cNvSpPr/>
          <p:nvPr/>
        </p:nvSpPr>
        <p:spPr>
          <a:xfrm>
            <a:off x="5766891" y="3400950"/>
            <a:ext cx="3579062" cy="15244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교육 목적에 기반한 종합 역량 강화 교육을 통한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체계 완성 추구 및 지속적 보완 추진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교육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Needs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및 보완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추가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교육평가를 목표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목적중심으로 구성하고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개선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보완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및 강화를 위한 운영에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초점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강사 및 참가자의 지속적 교류 채널 확보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초기 </a:t>
            </a:r>
            <a:r>
              <a:rPr lang="ko-KR" altLang="en-US" sz="11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산기협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인재개발서비스팀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향후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Homepage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및 운영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73" y="204029"/>
            <a:ext cx="1465466" cy="36933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운영 방향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BE700D8-8306-D3B9-CE66-5C460B88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70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교육 운영의 원칙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CC26CB-2F1C-76ED-FD92-EA14A81C1DB7}"/>
              </a:ext>
            </a:extLst>
          </p:cNvPr>
          <p:cNvSpPr/>
          <p:nvPr/>
        </p:nvSpPr>
        <p:spPr>
          <a:xfrm>
            <a:off x="588561" y="2406604"/>
            <a:ext cx="815447" cy="81666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주제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과목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일관성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46A55-1487-F233-6067-FDE0D1602FFA}"/>
              </a:ext>
            </a:extLst>
          </p:cNvPr>
          <p:cNvSpPr txBox="1"/>
          <p:nvPr/>
        </p:nvSpPr>
        <p:spPr>
          <a:xfrm>
            <a:off x="1507282" y="2093513"/>
            <a:ext cx="3438442" cy="1497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1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회차별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주제에 대한 세부과목의 중요도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활용도</a:t>
            </a:r>
            <a:b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중심의 구성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학습 효과 및 완성도 제고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※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 과정 및 세부 과목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과목에 대한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학습 기조 및 교육내용 연속성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유지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강사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Templates,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용어의 활용 등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핵심과목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(2~3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대한 사전 계획 수립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강사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/Presenter,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예상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시간확보 및 섭외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D05970-B400-408C-7647-5D0B767D3342}"/>
              </a:ext>
            </a:extLst>
          </p:cNvPr>
          <p:cNvSpPr/>
          <p:nvPr/>
        </p:nvSpPr>
        <p:spPr>
          <a:xfrm>
            <a:off x="605390" y="3685645"/>
            <a:ext cx="815447" cy="81666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세부과목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구성 및 운영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927EE-DE6B-D424-32EA-8225B6B68221}"/>
              </a:ext>
            </a:extLst>
          </p:cNvPr>
          <p:cNvSpPr txBox="1"/>
          <p:nvPr/>
        </p:nvSpPr>
        <p:spPr>
          <a:xfrm>
            <a:off x="1507282" y="3692311"/>
            <a:ext cx="3302186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정의 및 개념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/Process,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사례 및 활용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중심으로 소개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Talking Point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별도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부서장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Talking Point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실무자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/Process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회차별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전후 과정의 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Needs/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보완 과목 운영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참가자의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Needs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운영과정에서의 보완 과목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F5907-4E85-1924-9F41-EABA646B4C4C}"/>
              </a:ext>
            </a:extLst>
          </p:cNvPr>
          <p:cNvSpPr txBox="1"/>
          <p:nvPr/>
        </p:nvSpPr>
        <p:spPr>
          <a:xfrm>
            <a:off x="1507282" y="4898426"/>
            <a:ext cx="3446456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부서장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Talking Point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기업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기관의 활용의지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운영현황 등을 상호 논의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공유할 수 있는 장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場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마련을 위한 활동으로 진행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주요 운영현황 및 우수 운영 연구소에 대한 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현장 방문 연계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Trigger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확보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교육평가 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목적에 대한 적합성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효과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개선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보완점 중심으로 평가항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 구성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주기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주제별 주요 세부 과목 교육을 위한 운영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주기를 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년으로 구성</a:t>
            </a:r>
            <a:r>
              <a:rPr lang="en-US" altLang="ko-KR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운영</a:t>
            </a:r>
            <a:endParaRPr lang="en-US" altLang="ko-KR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41337B-FE80-DDAB-A87C-DD4B7F30A576}"/>
              </a:ext>
            </a:extLst>
          </p:cNvPr>
          <p:cNvSpPr/>
          <p:nvPr/>
        </p:nvSpPr>
        <p:spPr>
          <a:xfrm>
            <a:off x="605390" y="5093713"/>
            <a:ext cx="815447" cy="81666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운영효율성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및 주기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50645A09-83A5-146C-1EDC-D43C36C0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231" y="162135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운영 체계의 구조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BBD514-CA28-6D87-2EF0-E7B39EBE2B2A}"/>
              </a:ext>
            </a:extLst>
          </p:cNvPr>
          <p:cNvSpPr/>
          <p:nvPr/>
        </p:nvSpPr>
        <p:spPr>
          <a:xfrm>
            <a:off x="5766891" y="5048834"/>
            <a:ext cx="3579062" cy="11051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참가자에 대한 상시적지속적 인적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지식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Network 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구축으로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Alumni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활동 지원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강사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참가자 간의 지속적 연계 및 유대 체계 구축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교육내용에 대한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Q&amp;A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유지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계획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] Home page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개발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Open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E9F7F2-39E4-E2E6-9384-F34C057F911F}"/>
              </a:ext>
            </a:extLst>
          </p:cNvPr>
          <p:cNvSpPr/>
          <p:nvPr/>
        </p:nvSpPr>
        <p:spPr>
          <a:xfrm>
            <a:off x="5766891" y="2187822"/>
            <a:ext cx="3579062" cy="11051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핵심주제 선정 및 과목 운영 구체화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필수 과목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2~3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 선정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강사 및 </a:t>
            </a:r>
            <a:r>
              <a:rPr lang="ko-KR" altLang="en-US" sz="11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프리젠터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전체 운영 과목 확정 및  예상 강사 추천 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교육 내용 사전 공유 및 교재 등 일관성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연계성 확보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33EB1C-34DA-3E9E-E73D-8FB76EBF0315}"/>
              </a:ext>
            </a:extLst>
          </p:cNvPr>
          <p:cNvSpPr/>
          <p:nvPr/>
        </p:nvSpPr>
        <p:spPr>
          <a:xfrm>
            <a:off x="5151056" y="2352340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사전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활동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6C72C3-D380-CAF6-1620-680EE650C879}"/>
              </a:ext>
            </a:extLst>
          </p:cNvPr>
          <p:cNvSpPr/>
          <p:nvPr/>
        </p:nvSpPr>
        <p:spPr>
          <a:xfrm>
            <a:off x="5151056" y="5230181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사후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활동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16CBDB-80F1-64D3-F4FB-3D54DA95559C}"/>
              </a:ext>
            </a:extLst>
          </p:cNvPr>
          <p:cNvSpPr/>
          <p:nvPr/>
        </p:nvSpPr>
        <p:spPr>
          <a:xfrm>
            <a:off x="5151056" y="3704308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Needs 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및 대응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활동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6EC6C-EDD2-C539-DA3D-C2A016CFCB9C}"/>
              </a:ext>
            </a:extLst>
          </p:cNvPr>
          <p:cNvSpPr txBox="1"/>
          <p:nvPr/>
        </p:nvSpPr>
        <p:spPr>
          <a:xfrm>
            <a:off x="16828" y="813422"/>
            <a:ext cx="9695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전체 교육 과정의 운영을 </a:t>
            </a:r>
            <a:r>
              <a:rPr lang="en-US" altLang="ko-KR" sz="1400" b="1" dirty="0">
                <a:latin typeface="+mn-ea"/>
              </a:rPr>
              <a:t>2</a:t>
            </a:r>
            <a:r>
              <a:rPr lang="ko-KR" altLang="en-US" sz="1400" b="1" dirty="0">
                <a:latin typeface="+mn-ea"/>
              </a:rPr>
              <a:t>년을 주기로 주제와 세부과목을 정의하고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교육참가자의 지속적 참여와 온라인 공간의 인적</a:t>
            </a:r>
            <a:r>
              <a:rPr lang="en-US" altLang="ko-KR" sz="1400" b="1" dirty="0">
                <a:latin typeface="+mn-ea"/>
              </a:rPr>
              <a:t>·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지식 </a:t>
            </a:r>
            <a:r>
              <a:rPr lang="en-US" altLang="ko-KR" sz="1400" b="1" dirty="0">
                <a:latin typeface="+mn-ea"/>
              </a:rPr>
              <a:t>Network </a:t>
            </a:r>
            <a:r>
              <a:rPr lang="ko-KR" altLang="en-US" sz="1400" b="1" dirty="0">
                <a:latin typeface="+mn-ea"/>
              </a:rPr>
              <a:t>구축을 통하여 활동을 지원할 수 있는 체계를 확보함</a:t>
            </a:r>
            <a:r>
              <a:rPr lang="en-US" altLang="ko-KR" sz="1400" b="1" dirty="0">
                <a:latin typeface="+mn-ea"/>
              </a:rPr>
              <a:t>. </a:t>
            </a:r>
            <a:r>
              <a:rPr lang="ko-KR" altLang="en-US" sz="1400" b="1" dirty="0">
                <a:latin typeface="+mn-ea"/>
              </a:rPr>
              <a:t>또한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교육목표 및 목적의 완성도 제고를 위해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교육참가자의 의견 청취 등 평가를 추진함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7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7B077-7E74-20F9-A86A-A606A76E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443" y="204029"/>
            <a:ext cx="3724096" cy="36933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교육사례 발굴 및 지원</a:t>
            </a:r>
            <a:r>
              <a:rPr lang="en-US" altLang="ko-KR" dirty="0"/>
              <a:t>(</a:t>
            </a:r>
            <a:r>
              <a:rPr lang="ko-KR" altLang="en-US" dirty="0"/>
              <a:t>협의안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C1FD91-C286-7C05-FBA8-CE8261CA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5E639-AD85-0C50-9941-EA4793BE8360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3D7958F-0872-DDE7-F1B3-05BB6E2C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113" y="1626960"/>
            <a:ext cx="3077520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기업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Needs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대응 사례 개발 방안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8530D5-3A94-6B55-3F88-BC366A522080}"/>
              </a:ext>
            </a:extLst>
          </p:cNvPr>
          <p:cNvSpPr/>
          <p:nvPr/>
        </p:nvSpPr>
        <p:spPr>
          <a:xfrm>
            <a:off x="1458552" y="2210266"/>
            <a:ext cx="2827347" cy="3702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사례개발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E26FA7-267B-DFCA-8C98-D27798E86C62}"/>
              </a:ext>
            </a:extLst>
          </p:cNvPr>
          <p:cNvSpPr/>
          <p:nvPr/>
        </p:nvSpPr>
        <p:spPr>
          <a:xfrm>
            <a:off x="5884697" y="2210266"/>
            <a:ext cx="2827347" cy="37024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추진 방안 및 지원 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509CF-2991-7AD7-5618-A6D46AF3875D}"/>
              </a:ext>
            </a:extLst>
          </p:cNvPr>
          <p:cNvSpPr/>
          <p:nvPr/>
        </p:nvSpPr>
        <p:spPr>
          <a:xfrm>
            <a:off x="976105" y="2810514"/>
            <a:ext cx="1610017" cy="40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연간 계획 수립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5A03D-BF4B-3908-0558-57CB013E9976}"/>
              </a:ext>
            </a:extLst>
          </p:cNvPr>
          <p:cNvSpPr txBox="1"/>
          <p:nvPr/>
        </p:nvSpPr>
        <p:spPr>
          <a:xfrm>
            <a:off x="2698317" y="2748806"/>
            <a:ext cx="2434000" cy="1041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주제</a:t>
            </a: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세부주제에 대한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기업별 </a:t>
            </a:r>
            <a:r>
              <a:rPr lang="en-US" altLang="ko-KR" sz="1100" b="1" dirty="0">
                <a:latin typeface="+mn-ea"/>
              </a:rPr>
              <a:t>Needs </a:t>
            </a:r>
            <a:r>
              <a:rPr lang="ko-KR" altLang="en-US" sz="1100" b="1" dirty="0">
                <a:latin typeface="+mn-ea"/>
              </a:rPr>
              <a:t>조사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/>
              <a:t>취합 및 대상선정 및 수행 방안 협의</a:t>
            </a:r>
            <a:endParaRPr lang="en-US" altLang="ko-KR" sz="1100" b="1" dirty="0"/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/>
              <a:t>지원 및 사례 개발 일정계획 수립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목표 및 공유 범위 협의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C5C008-B367-AC40-5329-E27149C21C97}"/>
              </a:ext>
            </a:extLst>
          </p:cNvPr>
          <p:cNvSpPr/>
          <p:nvPr/>
        </p:nvSpPr>
        <p:spPr>
          <a:xfrm>
            <a:off x="976105" y="3921256"/>
            <a:ext cx="1610017" cy="40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Needs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기업별 세부</a:t>
            </a:r>
            <a:br>
              <a:rPr lang="en-US" altLang="ko-KR" sz="1100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활동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0AC8D-3F33-7F6A-8975-47ED5A4A03AC}"/>
              </a:ext>
            </a:extLst>
          </p:cNvPr>
          <p:cNvSpPr txBox="1"/>
          <p:nvPr/>
        </p:nvSpPr>
        <p:spPr>
          <a:xfrm>
            <a:off x="2698317" y="3859548"/>
            <a:ext cx="2103781" cy="1041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기업별 세부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개발</a:t>
            </a:r>
            <a:r>
              <a:rPr lang="en-US" altLang="ko-KR" sz="1100" b="1" dirty="0">
                <a:latin typeface="+mn-ea"/>
              </a:rPr>
              <a:t> Theme </a:t>
            </a:r>
            <a:r>
              <a:rPr lang="ko-KR" altLang="en-US" sz="1100" b="1" dirty="0">
                <a:latin typeface="+mn-ea"/>
              </a:rPr>
              <a:t>및 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Scope, </a:t>
            </a:r>
            <a:r>
              <a:rPr lang="ko-KR" altLang="en-US" sz="1100" b="1" dirty="0">
                <a:latin typeface="+mn-ea"/>
              </a:rPr>
              <a:t>일정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 err="1">
                <a:latin typeface="+mn-ea"/>
              </a:rPr>
              <a:t>추진팀</a:t>
            </a:r>
            <a:r>
              <a:rPr lang="ko-KR" altLang="en-US" sz="1100" b="1" dirty="0">
                <a:latin typeface="+mn-ea"/>
              </a:rPr>
              <a:t> 구성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- 1~2</a:t>
            </a:r>
            <a:r>
              <a:rPr lang="ko-KR" altLang="en-US" sz="1100" b="1" dirty="0">
                <a:latin typeface="+mn-ea"/>
              </a:rPr>
              <a:t>개월 이내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latin typeface="+mn-ea"/>
              </a:rPr>
              <a:t>추진팀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대상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기본교육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활동 목표 및 일정 협의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F75E01-6AB8-9666-07B5-9794A4CD6014}"/>
              </a:ext>
            </a:extLst>
          </p:cNvPr>
          <p:cNvSpPr/>
          <p:nvPr/>
        </p:nvSpPr>
        <p:spPr>
          <a:xfrm>
            <a:off x="976105" y="4975903"/>
            <a:ext cx="1610017" cy="40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기업별 개발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기업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Needs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중심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792C3-772F-CF87-F7BF-8D7342A279D5}"/>
              </a:ext>
            </a:extLst>
          </p:cNvPr>
          <p:cNvSpPr txBox="1"/>
          <p:nvPr/>
        </p:nvSpPr>
        <p:spPr>
          <a:xfrm>
            <a:off x="2698317" y="4914195"/>
            <a:ext cx="2512547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주제별 분류 및 강사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컨설턴트 배정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Workshop </a:t>
            </a:r>
            <a:r>
              <a:rPr lang="ko-KR" altLang="en-US" sz="1100" b="1" dirty="0">
                <a:latin typeface="+mn-ea"/>
              </a:rPr>
              <a:t>및 결과 도출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정리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중간 및 최종 보고회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기업별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3B48A5-B14F-787D-AFAF-DB948A0945B0}"/>
              </a:ext>
            </a:extLst>
          </p:cNvPr>
          <p:cNvSpPr/>
          <p:nvPr/>
        </p:nvSpPr>
        <p:spPr>
          <a:xfrm>
            <a:off x="976105" y="5828595"/>
            <a:ext cx="1610017" cy="4039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사례 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F61E-70B8-4A36-0617-940C39F75E20}"/>
              </a:ext>
            </a:extLst>
          </p:cNvPr>
          <p:cNvSpPr txBox="1"/>
          <p:nvPr/>
        </p:nvSpPr>
        <p:spPr>
          <a:xfrm>
            <a:off x="2698317" y="5766887"/>
            <a:ext cx="2111797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공유 범위에 대한 내부 협의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Process</a:t>
            </a:r>
            <a:r>
              <a:rPr lang="ko-KR" altLang="en-US" sz="1100" b="1" dirty="0">
                <a:latin typeface="+mn-ea"/>
              </a:rPr>
              <a:t>별 내용 발췌 및 가공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최종 공유 자료 확보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62F145-BCD7-E08A-3CD9-392A4DE02E9D}"/>
              </a:ext>
            </a:extLst>
          </p:cNvPr>
          <p:cNvSpPr/>
          <p:nvPr/>
        </p:nvSpPr>
        <p:spPr>
          <a:xfrm>
            <a:off x="5660305" y="4723467"/>
            <a:ext cx="712446" cy="5609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1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endParaRPr lang="ko-KR" altLang="ko-KR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1EC77-4828-22F9-0930-A7E771C44551}"/>
              </a:ext>
            </a:extLst>
          </p:cNvPr>
          <p:cNvSpPr txBox="1"/>
          <p:nvPr/>
        </p:nvSpPr>
        <p:spPr>
          <a:xfrm>
            <a:off x="6440064" y="4639317"/>
            <a:ext cx="2488502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기업 </a:t>
            </a:r>
            <a:r>
              <a:rPr lang="en-US" altLang="ko-KR" sz="1100" b="1" dirty="0">
                <a:latin typeface="+mn-ea"/>
              </a:rPr>
              <a:t>– KOITA  </a:t>
            </a:r>
            <a:r>
              <a:rPr lang="ko-KR" altLang="en-US" sz="1100" b="1" dirty="0">
                <a:latin typeface="+mn-ea"/>
              </a:rPr>
              <a:t>각</a:t>
            </a:r>
            <a:r>
              <a:rPr lang="en-US" altLang="ko-KR" sz="1100" b="1" dirty="0">
                <a:latin typeface="+mn-ea"/>
              </a:rPr>
              <a:t> 50% </a:t>
            </a:r>
            <a:r>
              <a:rPr lang="ko-KR" altLang="en-US" sz="1100" b="1" dirty="0">
                <a:latin typeface="+mn-ea"/>
              </a:rPr>
              <a:t>부담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강사료 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지원비용 기준마련</a:t>
            </a:r>
            <a:r>
              <a:rPr lang="en-US" altLang="ko-KR" sz="1100" b="1" dirty="0">
                <a:latin typeface="+mn-ea"/>
              </a:rPr>
              <a:t>)</a:t>
            </a: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Contents </a:t>
            </a:r>
            <a:r>
              <a:rPr lang="ko-KR" altLang="en-US" sz="1100" b="1" dirty="0">
                <a:latin typeface="+mn-ea"/>
              </a:rPr>
              <a:t>공개범위 및 내부 활용도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대응 조정</a:t>
            </a:r>
            <a:endParaRPr lang="ko-KR" altLang="en-US" sz="11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9712C1-06B8-1684-AC7F-9579B7EFE7DA}"/>
              </a:ext>
            </a:extLst>
          </p:cNvPr>
          <p:cNvSpPr/>
          <p:nvPr/>
        </p:nvSpPr>
        <p:spPr>
          <a:xfrm>
            <a:off x="5660305" y="5553718"/>
            <a:ext cx="712446" cy="5609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1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ko-KR" altLang="ko-KR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BF4A3-EA34-6F3F-C8A7-4C5A67508F9D}"/>
              </a:ext>
            </a:extLst>
          </p:cNvPr>
          <p:cNvSpPr txBox="1"/>
          <p:nvPr/>
        </p:nvSpPr>
        <p:spPr>
          <a:xfrm>
            <a:off x="6440064" y="5570545"/>
            <a:ext cx="2490105" cy="65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[</a:t>
            </a:r>
            <a:r>
              <a:rPr lang="ko-KR" altLang="en-US" sz="1100" b="1" dirty="0">
                <a:latin typeface="+mn-ea"/>
              </a:rPr>
              <a:t>공통주제</a:t>
            </a:r>
            <a:r>
              <a:rPr lang="en-US" altLang="ko-KR" sz="1100" b="1" dirty="0">
                <a:latin typeface="+mn-ea"/>
              </a:rPr>
              <a:t>] </a:t>
            </a:r>
            <a:r>
              <a:rPr lang="ko-KR" altLang="en-US" sz="1100" b="1" dirty="0">
                <a:latin typeface="+mn-ea"/>
              </a:rPr>
              <a:t>공동 수행 </a:t>
            </a:r>
            <a:r>
              <a:rPr lang="en-US" altLang="ko-KR" sz="1100" b="1" dirty="0">
                <a:latin typeface="+mn-ea"/>
              </a:rPr>
              <a:t>(2~3</a:t>
            </a:r>
            <a:r>
              <a:rPr lang="ko-KR" altLang="en-US" sz="1100" b="1" dirty="0">
                <a:latin typeface="+mn-ea"/>
              </a:rPr>
              <a:t>개 기업</a:t>
            </a:r>
            <a:r>
              <a:rPr lang="en-US" altLang="ko-KR" sz="1100" b="1" dirty="0">
                <a:latin typeface="+mn-ea"/>
              </a:rPr>
              <a:t>)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그룹으로 동시수행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[</a:t>
            </a:r>
            <a:r>
              <a:rPr lang="ko-KR" altLang="en-US" sz="1100" b="1" dirty="0">
                <a:latin typeface="+mn-ea"/>
              </a:rPr>
              <a:t>개별주제</a:t>
            </a:r>
            <a:r>
              <a:rPr lang="en-US" altLang="ko-KR" sz="1100" b="1" dirty="0">
                <a:latin typeface="+mn-ea"/>
              </a:rPr>
              <a:t>] 1</a:t>
            </a:r>
            <a:r>
              <a:rPr lang="ko-KR" altLang="en-US" sz="1100" b="1" dirty="0">
                <a:latin typeface="+mn-ea"/>
              </a:rPr>
              <a:t>개 기업 수행</a:t>
            </a:r>
            <a:endParaRPr lang="ko-KR" altLang="en-US" sz="11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52715B-94A3-1BDF-205D-7E406C5B7F2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781114" y="3214423"/>
            <a:ext cx="0" cy="70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9462D3-DFD3-59A6-82DF-198810C84A6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781114" y="4325165"/>
            <a:ext cx="0" cy="650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7F319D5-C74C-920B-9184-E344FCC5DAC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81114" y="5379812"/>
            <a:ext cx="0" cy="448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2390F5-F3CA-8474-06C9-FB0CED0616A3}"/>
              </a:ext>
            </a:extLst>
          </p:cNvPr>
          <p:cNvSpPr txBox="1"/>
          <p:nvPr/>
        </p:nvSpPr>
        <p:spPr>
          <a:xfrm>
            <a:off x="89756" y="807813"/>
            <a:ext cx="9783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사례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중심의 교육은  강사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 err="1">
                <a:latin typeface="+mn-ea"/>
              </a:rPr>
              <a:t>프리젠터의</a:t>
            </a:r>
            <a:r>
              <a:rPr lang="ko-KR" altLang="en-US" sz="1400" b="1" dirty="0">
                <a:latin typeface="+mn-ea"/>
              </a:rPr>
              <a:t> 개별 확보 자료</a:t>
            </a:r>
            <a:r>
              <a:rPr lang="en-US" altLang="ko-KR" sz="1400" b="1" dirty="0">
                <a:latin typeface="+mn-ea"/>
              </a:rPr>
              <a:t>(Case)</a:t>
            </a:r>
            <a:r>
              <a:rPr lang="ko-KR" altLang="en-US" sz="1400" b="1" dirty="0">
                <a:latin typeface="+mn-ea"/>
              </a:rPr>
              <a:t>를 중심으로 활용하지만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참가자의 관심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기업 특화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경험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에 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기반한 사례를 통한 효과 극대화를 위한 직접 사례개발을 추진할 수 있음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BFBADB-ACAE-2C97-7C46-4021C3C9E98C}"/>
              </a:ext>
            </a:extLst>
          </p:cNvPr>
          <p:cNvSpPr/>
          <p:nvPr/>
        </p:nvSpPr>
        <p:spPr>
          <a:xfrm>
            <a:off x="5660305" y="2877837"/>
            <a:ext cx="712446" cy="5609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대상</a:t>
            </a:r>
            <a:endParaRPr lang="en-US" altLang="ko-KR" sz="11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endParaRPr lang="ko-KR" altLang="ko-KR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A188B-D1DD-F250-12AB-F31820859DF2}"/>
              </a:ext>
            </a:extLst>
          </p:cNvPr>
          <p:cNvSpPr txBox="1"/>
          <p:nvPr/>
        </p:nvSpPr>
        <p:spPr>
          <a:xfrm>
            <a:off x="6440064" y="2793687"/>
            <a:ext cx="2308965" cy="820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공개 및 기본교육에 대한 효과에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대한 고민이 있는 기업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/>
              <a:t>당해연도 이슈 업무에 대한 사전 </a:t>
            </a:r>
            <a:br>
              <a:rPr lang="en-US" altLang="ko-KR" sz="1100" b="1" dirty="0"/>
            </a:br>
            <a:r>
              <a:rPr lang="ko-KR" altLang="en-US" sz="1100" b="1" dirty="0"/>
              <a:t>수행 역량 필요 기업 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E3700B0-26CE-E3D3-FA98-14C1E57E146A}"/>
              </a:ext>
            </a:extLst>
          </p:cNvPr>
          <p:cNvSpPr/>
          <p:nvPr/>
        </p:nvSpPr>
        <p:spPr>
          <a:xfrm>
            <a:off x="5660305" y="3792237"/>
            <a:ext cx="712446" cy="5609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고품질</a:t>
            </a:r>
            <a:endParaRPr lang="en-US" altLang="ko-KR" sz="11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수준관리</a:t>
            </a:r>
            <a:endParaRPr lang="ko-KR" altLang="ko-KR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5DD299-7975-9A08-4842-3FB7E4257103}"/>
              </a:ext>
            </a:extLst>
          </p:cNvPr>
          <p:cNvSpPr txBox="1"/>
          <p:nvPr/>
        </p:nvSpPr>
        <p:spPr>
          <a:xfrm>
            <a:off x="6440064" y="3708087"/>
            <a:ext cx="2355453" cy="651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기업</a:t>
            </a:r>
            <a:r>
              <a:rPr lang="en-US" altLang="ko-KR" sz="1100" b="1" dirty="0">
                <a:latin typeface="+mn-ea"/>
              </a:rPr>
              <a:t>-KOITA-</a:t>
            </a:r>
            <a:r>
              <a:rPr lang="ko-KR" altLang="en-US" sz="1100" b="1" dirty="0">
                <a:latin typeface="+mn-ea"/>
              </a:rPr>
              <a:t>강사의 상호 합의와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견제</a:t>
            </a:r>
            <a:endParaRPr lang="en-US" altLang="ko-KR" sz="1100" b="1" dirty="0">
              <a:latin typeface="+mn-ea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기업 </a:t>
            </a:r>
            <a:r>
              <a:rPr lang="en-US" altLang="ko-KR" sz="1100" b="1" dirty="0">
                <a:latin typeface="+mn-ea"/>
              </a:rPr>
              <a:t>Needs </a:t>
            </a:r>
            <a:r>
              <a:rPr lang="ko-KR" altLang="en-US" sz="1100" b="1" dirty="0">
                <a:latin typeface="+mn-ea"/>
              </a:rPr>
              <a:t>대응 보완 활동 지원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29884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1AF0A4-617C-9F6E-C02C-E23027ABFAE0}"/>
              </a:ext>
            </a:extLst>
          </p:cNvPr>
          <p:cNvSpPr/>
          <p:nvPr/>
        </p:nvSpPr>
        <p:spPr>
          <a:xfrm>
            <a:off x="2457099" y="1716604"/>
            <a:ext cx="5295667" cy="6956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59B600-DC6C-88BB-E1F8-1B2E91E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658" y="1864382"/>
            <a:ext cx="1018228" cy="461665"/>
          </a:xfrm>
        </p:spPr>
        <p:txBody>
          <a:bodyPr/>
          <a:lstStyle/>
          <a:p>
            <a:r>
              <a:rPr lang="ko-KR" altLang="en-US" sz="2400" dirty="0"/>
              <a:t>목  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A68BE8-4AF5-9068-21F5-B02B5319D8E7}"/>
              </a:ext>
            </a:extLst>
          </p:cNvPr>
          <p:cNvSpPr/>
          <p:nvPr/>
        </p:nvSpPr>
        <p:spPr>
          <a:xfrm>
            <a:off x="2457099" y="2501978"/>
            <a:ext cx="5295667" cy="2950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269875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기술경영 부서장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실무자 교육 현황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628650" indent="-269875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교육 및 운영개선방향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628650" indent="-269875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향후 교육 프로그램 및 운영계획</a:t>
            </a:r>
          </a:p>
        </p:txBody>
      </p:sp>
    </p:spTree>
    <p:extLst>
      <p:ext uri="{BB962C8B-B14F-4D97-AF65-F5344CB8AC3E}">
        <p14:creationId xmlns:p14="http://schemas.microsoft.com/office/powerpoint/2010/main" val="356664485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75" y="204029"/>
            <a:ext cx="1465466" cy="369332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운영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D06FF-64FB-0E8A-A993-6777CAAAEDAD}"/>
              </a:ext>
            </a:extLst>
          </p:cNvPr>
          <p:cNvSpPr txBox="1"/>
          <p:nvPr/>
        </p:nvSpPr>
        <p:spPr>
          <a:xfrm>
            <a:off x="1147151" y="2352773"/>
            <a:ext cx="3560828" cy="14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산학연 연구소 기술기획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연구관리 부서장</a:t>
            </a:r>
            <a:r>
              <a:rPr lang="en-US" altLang="ko-KR" sz="1100" b="1" dirty="0">
                <a:latin typeface="+mn-ea"/>
              </a:rPr>
              <a:t>·</a:t>
            </a:r>
            <a:r>
              <a:rPr lang="ko-KR" altLang="en-US" sz="1100" b="1" dirty="0">
                <a:latin typeface="+mn-ea"/>
              </a:rPr>
              <a:t>실무자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대상의 </a:t>
            </a:r>
            <a:r>
              <a:rPr lang="en-US" altLang="ko-KR" sz="1100" b="1" dirty="0">
                <a:latin typeface="+mn-ea"/>
              </a:rPr>
              <a:t>R&amp;D</a:t>
            </a:r>
            <a:r>
              <a:rPr lang="ko-KR" altLang="en-US" sz="1100" b="1" dirty="0">
                <a:latin typeface="+mn-ea"/>
              </a:rPr>
              <a:t>기획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연구관리 능력 제고</a:t>
            </a: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최신 기술혁신 방법론 및 기업사례 연구</a:t>
            </a:r>
            <a:endParaRPr lang="en-US" altLang="ko-KR" sz="1100" b="1" dirty="0">
              <a:latin typeface="+mn-ea"/>
            </a:endParaRP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우수연구소 현장 방문 학습 제공</a:t>
            </a: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R&amp;D </a:t>
            </a:r>
            <a:r>
              <a:rPr lang="ko-KR" altLang="en-US" sz="1100" b="1" dirty="0">
                <a:latin typeface="+mn-ea"/>
              </a:rPr>
              <a:t>생산성 향상 및 실무능력 향상</a:t>
            </a:r>
            <a:endParaRPr lang="en-US" altLang="ko-KR" sz="1100" b="1" dirty="0">
              <a:latin typeface="+mn-ea"/>
            </a:endParaRP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국내 대</a:t>
            </a:r>
            <a:r>
              <a:rPr lang="en-US" altLang="ko-KR" sz="1100" b="1" dirty="0">
                <a:latin typeface="+mn-ea"/>
              </a:rPr>
              <a:t>·</a:t>
            </a:r>
            <a:r>
              <a:rPr lang="ko-KR" altLang="en-US" sz="1100" b="1" dirty="0">
                <a:latin typeface="+mn-ea"/>
              </a:rPr>
              <a:t>중견기업 기술경영 부서장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실무자 간 정보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교류 및 네트워크 장 제공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DA4555-6125-0521-88DD-2D0D3AE2081E}"/>
              </a:ext>
            </a:extLst>
          </p:cNvPr>
          <p:cNvSpPr/>
          <p:nvPr/>
        </p:nvSpPr>
        <p:spPr>
          <a:xfrm>
            <a:off x="199316" y="2488754"/>
            <a:ext cx="925620" cy="85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과정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목적 및 목표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E063CC-EBFE-845B-1317-840EF9325E05}"/>
              </a:ext>
            </a:extLst>
          </p:cNvPr>
          <p:cNvSpPr/>
          <p:nvPr/>
        </p:nvSpPr>
        <p:spPr>
          <a:xfrm>
            <a:off x="199316" y="4513895"/>
            <a:ext cx="925620" cy="85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교육내용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및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운영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3B502-DCB6-1854-C510-210D7AB12116}"/>
              </a:ext>
            </a:extLst>
          </p:cNvPr>
          <p:cNvSpPr txBox="1"/>
          <p:nvPr/>
        </p:nvSpPr>
        <p:spPr>
          <a:xfrm>
            <a:off x="1147151" y="4243275"/>
            <a:ext cx="3560828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프로그램</a:t>
            </a:r>
            <a:r>
              <a:rPr lang="en-US" altLang="ko-KR" sz="1100" b="1" dirty="0">
                <a:latin typeface="+mn-ea"/>
              </a:rPr>
              <a:t>: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연 </a:t>
            </a:r>
            <a:r>
              <a:rPr lang="en-US" altLang="ko-KR" sz="1100" b="1" dirty="0">
                <a:latin typeface="+mn-ea"/>
              </a:rPr>
              <a:t>5</a:t>
            </a:r>
            <a:r>
              <a:rPr lang="ko-KR" altLang="en-US" sz="1100" b="1" dirty="0">
                <a:latin typeface="+mn-ea"/>
              </a:rPr>
              <a:t>회 </a:t>
            </a:r>
            <a:r>
              <a:rPr lang="en-US" altLang="ko-KR" sz="1100" b="1" dirty="0">
                <a:latin typeface="+mn-ea"/>
              </a:rPr>
              <a:t>1</a:t>
            </a:r>
            <a:r>
              <a:rPr lang="ko-KR" altLang="en-US" sz="1100" b="1" dirty="0">
                <a:latin typeface="+mn-ea"/>
              </a:rPr>
              <a:t>박 </a:t>
            </a:r>
            <a:r>
              <a:rPr lang="en-US" altLang="ko-KR" sz="1100" b="1" dirty="0">
                <a:latin typeface="+mn-ea"/>
              </a:rPr>
              <a:t>2</a:t>
            </a:r>
            <a:r>
              <a:rPr lang="ko-KR" altLang="en-US" sz="1100" b="1" dirty="0">
                <a:latin typeface="+mn-ea"/>
              </a:rPr>
              <a:t>일 집체교육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우수연구소 현장방문 포함</a:t>
            </a:r>
            <a:endParaRPr lang="en-US" altLang="ko-KR" sz="1100" b="1" dirty="0">
              <a:latin typeface="+mn-ea"/>
            </a:endParaRP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교육내용</a:t>
            </a:r>
            <a:r>
              <a:rPr lang="en-US" altLang="ko-KR" sz="1100" b="1" dirty="0">
                <a:latin typeface="+mn-ea"/>
              </a:rPr>
              <a:t>: 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최신경영이론과 트렌드 및 우수 기술혁신사례</a:t>
            </a: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교육형태</a:t>
            </a:r>
            <a:r>
              <a:rPr lang="en-US" altLang="ko-KR" sz="1100" b="1" dirty="0">
                <a:latin typeface="+mn-ea"/>
              </a:rPr>
              <a:t>: 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전문가의 이론학습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사례 강의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우수 기업 연구소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임원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팀장</a:t>
            </a:r>
            <a:r>
              <a:rPr lang="en-US" altLang="ko-KR" sz="1100" b="1" dirty="0">
                <a:latin typeface="+mn-ea"/>
              </a:rPr>
              <a:t>)</a:t>
            </a:r>
            <a:r>
              <a:rPr lang="ko-KR" altLang="en-US" sz="1100" b="1" dirty="0">
                <a:latin typeface="+mn-ea"/>
              </a:rPr>
              <a:t>의 사례발표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613837-4CED-524A-5562-1EE61671DC12}"/>
              </a:ext>
            </a:extLst>
          </p:cNvPr>
          <p:cNvCxnSpPr>
            <a:cxnSpLocks/>
          </p:cNvCxnSpPr>
          <p:nvPr/>
        </p:nvCxnSpPr>
        <p:spPr>
          <a:xfrm>
            <a:off x="783523" y="4007624"/>
            <a:ext cx="3765571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865AD0E-76FB-233E-8015-19DE3A5BB8BC}"/>
              </a:ext>
            </a:extLst>
          </p:cNvPr>
          <p:cNvSpPr/>
          <p:nvPr/>
        </p:nvSpPr>
        <p:spPr>
          <a:xfrm rot="5400000">
            <a:off x="3555675" y="3957895"/>
            <a:ext cx="3208815" cy="30564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0B85A9C-3BB0-CBB6-6215-4467A088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56479"/>
              </p:ext>
            </p:extLst>
          </p:nvPr>
        </p:nvGraphicFramePr>
        <p:xfrm>
          <a:off x="6037566" y="2157995"/>
          <a:ext cx="3226880" cy="197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89">
                  <a:extLst>
                    <a:ext uri="{9D8B030D-6E8A-4147-A177-3AD203B41FA5}">
                      <a16:colId xmlns:a16="http://schemas.microsoft.com/office/drawing/2014/main" val="104972865"/>
                    </a:ext>
                  </a:extLst>
                </a:gridCol>
                <a:gridCol w="1824648">
                  <a:extLst>
                    <a:ext uri="{9D8B030D-6E8A-4147-A177-3AD203B41FA5}">
                      <a16:colId xmlns:a16="http://schemas.microsoft.com/office/drawing/2014/main" val="515322855"/>
                    </a:ext>
                  </a:extLst>
                </a:gridCol>
                <a:gridCol w="499557">
                  <a:extLst>
                    <a:ext uri="{9D8B030D-6E8A-4147-A177-3AD203B41FA5}">
                      <a16:colId xmlns:a16="http://schemas.microsoft.com/office/drawing/2014/main" val="1511093215"/>
                    </a:ext>
                  </a:extLst>
                </a:gridCol>
                <a:gridCol w="507486">
                  <a:extLst>
                    <a:ext uri="{9D8B030D-6E8A-4147-A177-3AD203B41FA5}">
                      <a16:colId xmlns:a16="http://schemas.microsoft.com/office/drawing/2014/main" val="1963809901"/>
                    </a:ext>
                  </a:extLst>
                </a:gridCol>
              </a:tblGrid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주제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장소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5027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 Global Trend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Hot Issue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65937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미래 성장기반 구축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237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기술경영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Practice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08036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우수연구소 현장연수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921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기업환경변화와 대응전략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00474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CC0BF8-2FC6-4D67-8322-03C3CC310644}"/>
              </a:ext>
            </a:extLst>
          </p:cNvPr>
          <p:cNvSpPr/>
          <p:nvPr/>
        </p:nvSpPr>
        <p:spPr>
          <a:xfrm>
            <a:off x="5439308" y="2219131"/>
            <a:ext cx="538543" cy="18369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경영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부서장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F655BF-5204-8250-8500-55E57BE30464}"/>
              </a:ext>
            </a:extLst>
          </p:cNvPr>
          <p:cNvSpPr/>
          <p:nvPr/>
        </p:nvSpPr>
        <p:spPr>
          <a:xfrm>
            <a:off x="5439308" y="4264114"/>
            <a:ext cx="538543" cy="18369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경영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실무자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903FB-D3CA-D69A-761E-6D9FBD471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34688"/>
              </p:ext>
            </p:extLst>
          </p:nvPr>
        </p:nvGraphicFramePr>
        <p:xfrm>
          <a:off x="6037566" y="4240166"/>
          <a:ext cx="3226880" cy="18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53">
                  <a:extLst>
                    <a:ext uri="{9D8B030D-6E8A-4147-A177-3AD203B41FA5}">
                      <a16:colId xmlns:a16="http://schemas.microsoft.com/office/drawing/2014/main" val="104972865"/>
                    </a:ext>
                  </a:extLst>
                </a:gridCol>
                <a:gridCol w="1804984">
                  <a:extLst>
                    <a:ext uri="{9D8B030D-6E8A-4147-A177-3AD203B41FA5}">
                      <a16:colId xmlns:a16="http://schemas.microsoft.com/office/drawing/2014/main" val="515322855"/>
                    </a:ext>
                  </a:extLst>
                </a:gridCol>
                <a:gridCol w="499557">
                  <a:extLst>
                    <a:ext uri="{9D8B030D-6E8A-4147-A177-3AD203B41FA5}">
                      <a16:colId xmlns:a16="http://schemas.microsoft.com/office/drawing/2014/main" val="1511093215"/>
                    </a:ext>
                  </a:extLst>
                </a:gridCol>
                <a:gridCol w="507486">
                  <a:extLst>
                    <a:ext uri="{9D8B030D-6E8A-4147-A177-3AD203B41FA5}">
                      <a16:colId xmlns:a16="http://schemas.microsoft.com/office/drawing/2014/main" val="1963809901"/>
                    </a:ext>
                  </a:extLst>
                </a:gridCol>
              </a:tblGrid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주제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장소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5027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기술전략 수립과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65937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 사업계획 수립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237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사업성분석 및 사업화 전략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08036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우수연구소 현장연수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921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기술트렌드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연구개발 이슈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수도권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004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9FAA4F-BBCE-B30B-824E-8666AB2EF589}"/>
              </a:ext>
            </a:extLst>
          </p:cNvPr>
          <p:cNvSpPr txBox="1"/>
          <p:nvPr/>
        </p:nvSpPr>
        <p:spPr>
          <a:xfrm>
            <a:off x="979383" y="6059430"/>
            <a:ext cx="3421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</a:rPr>
              <a:t>※ </a:t>
            </a:r>
            <a:r>
              <a:rPr lang="ko-KR" altLang="en-US" sz="900" b="1" dirty="0">
                <a:latin typeface="맑은 고딕" panose="020B0503020000020004" pitchFamily="50" charset="-127"/>
              </a:rPr>
              <a:t>출처</a:t>
            </a:r>
            <a:r>
              <a:rPr lang="en-US" altLang="ko-KR" sz="900" b="1" dirty="0">
                <a:latin typeface="맑은 고딕" panose="020B0503020000020004" pitchFamily="50" charset="-127"/>
              </a:rPr>
              <a:t> : 2024</a:t>
            </a:r>
            <a:r>
              <a:rPr lang="ko-KR" altLang="en-US" sz="900" b="1" dirty="0">
                <a:latin typeface="맑은 고딕" panose="020B0503020000020004" pitchFamily="50" charset="-127"/>
              </a:rPr>
              <a:t>년</a:t>
            </a:r>
            <a:r>
              <a:rPr lang="en-US" altLang="ko-KR" sz="900" b="1" dirty="0">
                <a:latin typeface="맑은 고딕" panose="020B0503020000020004" pitchFamily="50" charset="-127"/>
              </a:rPr>
              <a:t>_KOITA_</a:t>
            </a:r>
            <a:r>
              <a:rPr lang="ko-KR" altLang="en-US" sz="900" b="1" dirty="0">
                <a:latin typeface="맑은 고딕" panose="020B0503020000020004" pitchFamily="50" charset="-127"/>
              </a:rPr>
              <a:t>기술경영부서장 실무자</a:t>
            </a:r>
            <a:r>
              <a:rPr lang="en-US" altLang="ko-KR" sz="900" b="1" dirty="0">
                <a:latin typeface="맑은 고딕" panose="020B0503020000020004" pitchFamily="50" charset="-127"/>
              </a:rPr>
              <a:t>_</a:t>
            </a:r>
            <a:r>
              <a:rPr lang="ko-KR" altLang="en-US" sz="900" b="1" dirty="0">
                <a:latin typeface="맑은 고딕" panose="020B0503020000020004" pitchFamily="50" charset="-127"/>
              </a:rPr>
              <a:t>교육과정안내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7BEB7-3DF7-9700-8077-BADB1FEF5C76}"/>
              </a:ext>
            </a:extLst>
          </p:cNvPr>
          <p:cNvSpPr txBox="1"/>
          <p:nvPr/>
        </p:nvSpPr>
        <p:spPr>
          <a:xfrm>
            <a:off x="72457" y="224392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4B5844-141A-8A79-652E-5ACCF8D9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52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추진 개요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9D8E8955-AECE-A392-2224-BB8027C4E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132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주요 운영 프로그램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(2024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년도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006E9-1995-6F43-092F-EC53CAC68886}"/>
              </a:ext>
            </a:extLst>
          </p:cNvPr>
          <p:cNvSpPr txBox="1"/>
          <p:nvPr/>
        </p:nvSpPr>
        <p:spPr>
          <a:xfrm>
            <a:off x="61708" y="813422"/>
            <a:ext cx="9711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</a:rPr>
              <a:t>연구소 기술기획 및 연구관리 부서장 실무자의 연구관리 역량제고를 위하여 매년 </a:t>
            </a:r>
            <a:r>
              <a:rPr lang="en-US" altLang="ko-KR" sz="1400" b="1" dirty="0">
                <a:latin typeface="맑은 고딕" panose="020B0503020000020004" pitchFamily="50" charset="-127"/>
              </a:rPr>
              <a:t>5</a:t>
            </a:r>
            <a:r>
              <a:rPr lang="ko-KR" altLang="en-US" sz="1400" b="1" dirty="0">
                <a:latin typeface="맑은 고딕" panose="020B0503020000020004" pitchFamily="50" charset="-127"/>
              </a:rPr>
              <a:t>회의 집체 교육을 통하여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최신 기술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혁신 방법론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현장방문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참여자 간의 교류 및 네트워크의 장을 제공하고자 </a:t>
            </a:r>
            <a:r>
              <a:rPr lang="en-US" altLang="ko-KR" sz="1400" b="1" dirty="0">
                <a:latin typeface="맑은 고딕" panose="020B0503020000020004" pitchFamily="50" charset="-127"/>
              </a:rPr>
              <a:t>‘</a:t>
            </a:r>
            <a:r>
              <a:rPr lang="ko-KR" altLang="en-US" sz="1400" b="1" dirty="0">
                <a:latin typeface="맑은 고딕" panose="020B0503020000020004" pitchFamily="50" charset="-127"/>
              </a:rPr>
              <a:t>기술경영 부서장 및 실무자 교육</a:t>
            </a:r>
            <a:r>
              <a:rPr lang="en-US" altLang="ko-KR" sz="1400" b="1" dirty="0">
                <a:latin typeface="맑은 고딕" panose="020B0503020000020004" pitchFamily="50" charset="-127"/>
              </a:rPr>
              <a:t>’</a:t>
            </a:r>
            <a:r>
              <a:rPr lang="ko-KR" altLang="en-US" sz="1400" b="1" dirty="0">
                <a:latin typeface="맑은 고딕" panose="020B0503020000020004" pitchFamily="50" charset="-127"/>
              </a:rPr>
              <a:t>을 진행해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오고 있음</a:t>
            </a:r>
            <a:r>
              <a:rPr lang="en-US" altLang="ko-KR" sz="1400" b="1" dirty="0">
                <a:latin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48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958" y="204029"/>
            <a:ext cx="3278462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운영 사례 </a:t>
            </a:r>
            <a:r>
              <a:rPr lang="en-US" altLang="ko-KR" dirty="0"/>
              <a:t>/ </a:t>
            </a:r>
            <a:r>
              <a:rPr lang="ko-KR" altLang="en-US" dirty="0"/>
              <a:t>① 부서장</a:t>
            </a:r>
            <a:r>
              <a:rPr lang="en-US" altLang="ko-KR" dirty="0"/>
              <a:t> </a:t>
            </a:r>
            <a:r>
              <a:rPr lang="ko-KR" altLang="en-US" dirty="0"/>
              <a:t>교육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18093-2079-EBF9-3F3F-C22AC515BA03}"/>
              </a:ext>
            </a:extLst>
          </p:cNvPr>
          <p:cNvSpPr txBox="1"/>
          <p:nvPr/>
        </p:nvSpPr>
        <p:spPr>
          <a:xfrm>
            <a:off x="1329061" y="2423440"/>
            <a:ext cx="3392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</a:rPr>
              <a:t>기본계획 </a:t>
            </a:r>
            <a:r>
              <a:rPr lang="en-US" altLang="ko-KR" sz="1100" b="1" dirty="0">
                <a:latin typeface="맑은 고딕" panose="020B0503020000020004" pitchFamily="50" charset="-127"/>
              </a:rPr>
              <a:t>1</a:t>
            </a:r>
            <a:r>
              <a:rPr lang="ko-KR" altLang="en-US" sz="1100" b="1" dirty="0">
                <a:latin typeface="맑은 고딕" panose="020B0503020000020004" pitchFamily="50" charset="-127"/>
              </a:rPr>
              <a:t>차 </a:t>
            </a:r>
            <a:r>
              <a:rPr lang="en-US" altLang="ko-KR" sz="1100" b="1" dirty="0">
                <a:latin typeface="맑은 고딕" panose="020B0503020000020004" pitchFamily="50" charset="-127"/>
              </a:rPr>
              <a:t>[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2024 Global Trend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Hot Issue </a:t>
            </a:r>
            <a:r>
              <a:rPr lang="en-US" altLang="ko-KR" sz="1100" b="1" dirty="0">
                <a:latin typeface="+mn-ea"/>
              </a:rPr>
              <a:t>]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 기술예측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리더십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사회전망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 err="1">
                <a:latin typeface="+mn-ea"/>
              </a:rPr>
              <a:t>기술트랜드</a:t>
            </a:r>
            <a:r>
              <a:rPr lang="ko-KR" altLang="en-US" sz="1100" b="1" dirty="0">
                <a:latin typeface="+mn-ea"/>
              </a:rPr>
              <a:t> 등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  </a:t>
            </a:r>
            <a:r>
              <a:rPr lang="ko-KR" altLang="en-US" sz="1100" b="1" dirty="0">
                <a:latin typeface="+mn-ea"/>
              </a:rPr>
              <a:t>세부과목 구성</a:t>
            </a:r>
            <a:endParaRPr lang="en-US" altLang="ko-KR" sz="1100" b="1" dirty="0">
              <a:latin typeface="+mn-ea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35</a:t>
            </a:r>
            <a:r>
              <a:rPr lang="ko-KR" altLang="en-US" sz="1100" b="1" dirty="0">
                <a:latin typeface="+mn-ea"/>
              </a:rPr>
              <a:t>명 참여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BC233B-A37B-0683-49C2-AEF4DC840876}"/>
              </a:ext>
            </a:extLst>
          </p:cNvPr>
          <p:cNvSpPr/>
          <p:nvPr/>
        </p:nvSpPr>
        <p:spPr>
          <a:xfrm>
            <a:off x="745638" y="2485149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계획 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VS.</a:t>
            </a: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운영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D49B-455A-8C6D-D30E-6E3CB43D7DE3}"/>
              </a:ext>
            </a:extLst>
          </p:cNvPr>
          <p:cNvSpPr txBox="1"/>
          <p:nvPr/>
        </p:nvSpPr>
        <p:spPr>
          <a:xfrm>
            <a:off x="5643007" y="2182217"/>
            <a:ext cx="380136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anose="020B0503020000020004" pitchFamily="50" charset="-127"/>
              </a:rPr>
              <a:t>1,2,3</a:t>
            </a:r>
            <a:r>
              <a:rPr lang="ko-KR" altLang="en-US" sz="1100" b="1" dirty="0">
                <a:latin typeface="맑은 고딕" panose="020B0503020000020004" pitchFamily="50" charset="-127"/>
              </a:rPr>
              <a:t>차 교육의 내용과 관심도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만족도 등에 대한 전반적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ko-KR" altLang="en-US" sz="1100" b="1" dirty="0">
                <a:latin typeface="맑은 고딕" panose="020B0503020000020004" pitchFamily="50" charset="-127"/>
              </a:rPr>
              <a:t>내용 확인을 통하여 개선점 분석</a:t>
            </a:r>
            <a:r>
              <a:rPr lang="en-US" altLang="ko-KR" sz="1100" b="1" dirty="0">
                <a:latin typeface="맑은 고딕" panose="020B0503020000020004" pitchFamily="50" charset="-127"/>
              </a:rPr>
              <a:t>.</a:t>
            </a: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</a:rPr>
              <a:t>높은 관심을 보이는 주제 및 세부과목</a:t>
            </a:r>
            <a:r>
              <a:rPr lang="en-US" altLang="ko-KR" sz="1100" b="1" dirty="0">
                <a:latin typeface="맑은 고딕" panose="020B0503020000020004" pitchFamily="50" charset="-127"/>
              </a:rPr>
              <a:t>]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비교적 처음 접하는 동향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시사성 짙은 과목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방법론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체계 등에 대한 실제 적용 사례 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교양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문화 등 가벼운 과목의 내용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anose="020B0503020000020004" pitchFamily="50" charset="-127"/>
              </a:rPr>
              <a:t>[</a:t>
            </a:r>
            <a:r>
              <a:rPr lang="ko-KR" altLang="en-US" sz="1100" b="1" dirty="0" err="1">
                <a:latin typeface="맑은 고딕" panose="020B0503020000020004" pitchFamily="50" charset="-127"/>
              </a:rPr>
              <a:t>비선호</a:t>
            </a:r>
            <a:r>
              <a:rPr lang="ko-KR" altLang="en-US" sz="1100" b="1" dirty="0">
                <a:latin typeface="맑은 고딕" panose="020B0503020000020004" pitchFamily="50" charset="-127"/>
              </a:rPr>
              <a:t> 주제 및 세부과목</a:t>
            </a:r>
            <a:r>
              <a:rPr lang="en-US" altLang="ko-KR" sz="1100" b="1" dirty="0">
                <a:latin typeface="맑은 고딕" panose="020B0503020000020004" pitchFamily="50" charset="-127"/>
              </a:rPr>
              <a:t>]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기본 방법론 및 이론적 내용 중심 과목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기본적 방법론 및 이론적 내용 중심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미래 필요한 지식내용이지만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현재 소속기업에서의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  </a:t>
            </a:r>
            <a:r>
              <a:rPr lang="ko-KR" altLang="en-US" sz="1100" b="1" dirty="0">
                <a:latin typeface="맑은 고딕" panose="020B0503020000020004" pitchFamily="50" charset="-127"/>
              </a:rPr>
              <a:t>활용 및 대응 필요성이 떨어지는 주제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</a:rPr>
              <a:t>기본개념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사례 중심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적절한 개선</a:t>
            </a:r>
            <a:r>
              <a:rPr lang="en-US" altLang="ko-KR" sz="1100" b="1" dirty="0">
                <a:latin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</a:rPr>
              <a:t>활용방안 등 토론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ko-KR" altLang="en-US" sz="1100" b="1" dirty="0">
                <a:latin typeface="맑은 고딕" panose="020B0503020000020004" pitchFamily="50" charset="-127"/>
              </a:rPr>
              <a:t>필요</a:t>
            </a:r>
            <a:r>
              <a:rPr lang="en-US" altLang="ko-KR" sz="1100" b="1" dirty="0">
                <a:latin typeface="맑은 고딕" panose="020B0503020000020004" pitchFamily="50" charset="-127"/>
              </a:rPr>
              <a:t>.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A6C6446-7876-8771-F1D7-E61F273842F6}"/>
              </a:ext>
            </a:extLst>
          </p:cNvPr>
          <p:cNvSpPr/>
          <p:nvPr/>
        </p:nvSpPr>
        <p:spPr>
          <a:xfrm>
            <a:off x="6652776" y="4729076"/>
            <a:ext cx="1604407" cy="230003"/>
          </a:xfrm>
          <a:prstGeom prst="downArrow">
            <a:avLst>
              <a:gd name="adj1" fmla="val 59790"/>
              <a:gd name="adj2" fmla="val 74390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457BE-0905-FE3C-CBE5-DBD08CE7A9F1}"/>
              </a:ext>
            </a:extLst>
          </p:cNvPr>
          <p:cNvSpPr txBox="1"/>
          <p:nvPr/>
        </p:nvSpPr>
        <p:spPr>
          <a:xfrm>
            <a:off x="818567" y="5963235"/>
            <a:ext cx="4347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</a:rPr>
              <a:t>※ </a:t>
            </a:r>
            <a:r>
              <a:rPr lang="ko-KR" altLang="en-US" sz="900" b="1" dirty="0">
                <a:latin typeface="맑은 고딕" panose="020B0503020000020004" pitchFamily="50" charset="-127"/>
              </a:rPr>
              <a:t>기술경영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부서장 교육</a:t>
            </a:r>
            <a:r>
              <a:rPr lang="en-US" altLang="ko-KR" sz="900" b="1" dirty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</a:rPr>
              <a:t>대전</a:t>
            </a:r>
            <a:r>
              <a:rPr lang="en-US" altLang="ko-KR" sz="900" b="1" dirty="0">
                <a:latin typeface="맑은 고딕" panose="020B0503020000020004" pitchFamily="50" charset="-127"/>
              </a:rPr>
              <a:t>, 2024. 02. 22~23 (2</a:t>
            </a:r>
            <a:r>
              <a:rPr lang="ko-KR" altLang="en-US" sz="900" b="1" dirty="0">
                <a:latin typeface="맑은 고딕" panose="020B0503020000020004" pitchFamily="50" charset="-127"/>
              </a:rPr>
              <a:t>일간</a:t>
            </a:r>
            <a:r>
              <a:rPr lang="en-US" altLang="ko-KR" sz="900" b="1" dirty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</a:rPr>
              <a:t>라마다 바이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윈덤</a:t>
            </a:r>
            <a:r>
              <a:rPr lang="ko-KR" altLang="en-US" sz="900" b="1" dirty="0">
                <a:latin typeface="맑은 고딕" panose="020B0503020000020004" pitchFamily="50" charset="-127"/>
              </a:rPr>
              <a:t> 호텔</a:t>
            </a:r>
            <a:r>
              <a:rPr lang="en-US" altLang="ko-KR" sz="900" b="1" dirty="0">
                <a:latin typeface="맑은 고딕" panose="020B0503020000020004" pitchFamily="50" charset="-127"/>
              </a:rPr>
              <a:t>)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B8E8E-20A9-CB37-A383-CBD222B21FA1}"/>
              </a:ext>
            </a:extLst>
          </p:cNvPr>
          <p:cNvSpPr/>
          <p:nvPr/>
        </p:nvSpPr>
        <p:spPr>
          <a:xfrm>
            <a:off x="5878153" y="5020785"/>
            <a:ext cx="3254627" cy="13687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주제별 사례 중심의 세부과목 및 강의내용 구성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연간 주제에 대한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Set-up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및 세부 과목에 대한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운영 방안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사례중심의 내용 구성 필요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실제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현황분석 및 혁신방법론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Process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도입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및 활용 사례 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문화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교양에 대한 적절한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Balancing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으로 참여도 제고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474572-D5C3-D8E5-1996-76643C5A3931}"/>
              </a:ext>
            </a:extLst>
          </p:cNvPr>
          <p:cNvSpPr/>
          <p:nvPr/>
        </p:nvSpPr>
        <p:spPr>
          <a:xfrm>
            <a:off x="5362517" y="5368594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시사점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B56B84F-456C-C4B0-1E2F-8151E276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52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부서장 교육 운영 사례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E10D4-EAF2-4CB5-56A7-47837894F443}"/>
              </a:ext>
            </a:extLst>
          </p:cNvPr>
          <p:cNvSpPr txBox="1"/>
          <p:nvPr/>
        </p:nvSpPr>
        <p:spPr>
          <a:xfrm>
            <a:off x="1994291" y="1994747"/>
            <a:ext cx="16514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n-ea"/>
              </a:rPr>
              <a:t>[2024</a:t>
            </a:r>
            <a:r>
              <a:rPr lang="ko-KR" altLang="en-US" sz="1200" b="1" dirty="0">
                <a:latin typeface="+mn-ea"/>
              </a:rPr>
              <a:t>년도 </a:t>
            </a:r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회</a:t>
            </a:r>
            <a:r>
              <a:rPr lang="en-US" altLang="ko-KR" sz="1200" b="1" dirty="0">
                <a:latin typeface="+mn-ea"/>
              </a:rPr>
              <a:t>, 2</a:t>
            </a:r>
            <a:r>
              <a:rPr lang="ko-KR" altLang="en-US" sz="1200" b="1" dirty="0">
                <a:latin typeface="+mn-ea"/>
              </a:rPr>
              <a:t>월 </a:t>
            </a:r>
            <a:r>
              <a:rPr lang="en-US" altLang="ko-KR" sz="1200" b="1" dirty="0">
                <a:latin typeface="+mn-ea"/>
              </a:rPr>
              <a:t>]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3D6A77C7-7E62-6A28-A603-DB733BCB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03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Issue 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및 시사점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7D971-49E3-020C-9433-DF665A4E0963}"/>
              </a:ext>
            </a:extLst>
          </p:cNvPr>
          <p:cNvSpPr txBox="1"/>
          <p:nvPr/>
        </p:nvSpPr>
        <p:spPr>
          <a:xfrm>
            <a:off x="61708" y="813422"/>
            <a:ext cx="958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</a:rPr>
              <a:t>부서장은 기본개념에 기반한 적용</a:t>
            </a:r>
            <a:r>
              <a:rPr lang="en-US" altLang="ko-KR" sz="1400" b="1" dirty="0">
                <a:latin typeface="맑은 고딕" panose="020B0503020000020004" pitchFamily="50" charset="-127"/>
              </a:rPr>
              <a:t>·</a:t>
            </a:r>
            <a:r>
              <a:rPr lang="ko-KR" altLang="en-US" sz="1400" b="1" dirty="0">
                <a:latin typeface="맑은 고딕" panose="020B0503020000020004" pitchFamily="50" charset="-127"/>
              </a:rPr>
              <a:t>활용사례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그리고 새로운 동향이나 시대적 </a:t>
            </a:r>
            <a:r>
              <a:rPr lang="en-US" altLang="ko-KR" sz="1400" b="1" dirty="0">
                <a:latin typeface="맑은 고딕" panose="020B0503020000020004" pitchFamily="50" charset="-127"/>
              </a:rPr>
              <a:t>Issue</a:t>
            </a:r>
            <a:r>
              <a:rPr lang="ko-KR" altLang="en-US" sz="1400" b="1" dirty="0">
                <a:latin typeface="맑은 고딕" panose="020B0503020000020004" pitchFamily="50" charset="-127"/>
              </a:rPr>
              <a:t>에 대한 새로운 현상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문화와 교양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등 주제의 과목에 대한 선호도가 높은 반면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기본적 방법론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이론 중심의 교육에 대하여 몰입도가 낮은 경향을 보임</a:t>
            </a:r>
            <a:r>
              <a:rPr lang="en-US" altLang="ko-KR" sz="1400" b="1" dirty="0">
                <a:latin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DE1FD-FC18-F8B8-3BD0-67162FDE2963}"/>
              </a:ext>
            </a:extLst>
          </p:cNvPr>
          <p:cNvSpPr txBox="1"/>
          <p:nvPr/>
        </p:nvSpPr>
        <p:spPr>
          <a:xfrm>
            <a:off x="55627" y="196343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C17FB2-63BA-4CF4-B8E2-8CD7DEC7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3" y="3236866"/>
            <a:ext cx="4063048" cy="26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353" y="204029"/>
            <a:ext cx="3278462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운영 사례 </a:t>
            </a:r>
            <a:r>
              <a:rPr lang="en-US" altLang="ko-KR" dirty="0"/>
              <a:t>/ </a:t>
            </a:r>
            <a:r>
              <a:rPr lang="ko-KR" altLang="en-US" dirty="0"/>
              <a:t>② 실무자</a:t>
            </a:r>
            <a:r>
              <a:rPr lang="en-US" altLang="ko-KR" dirty="0"/>
              <a:t> </a:t>
            </a:r>
            <a:r>
              <a:rPr lang="ko-KR" altLang="en-US" dirty="0"/>
              <a:t>교육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3CBA3-AF7F-F076-DEA7-0903047A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5" y="3321011"/>
            <a:ext cx="4294001" cy="2574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18093-2079-EBF9-3F3F-C22AC515BA03}"/>
              </a:ext>
            </a:extLst>
          </p:cNvPr>
          <p:cNvSpPr txBox="1"/>
          <p:nvPr/>
        </p:nvSpPr>
        <p:spPr>
          <a:xfrm>
            <a:off x="1329061" y="2423440"/>
            <a:ext cx="3754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</a:rPr>
              <a:t>기본계획 기준으로 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2</a:t>
            </a:r>
            <a:r>
              <a:rPr lang="ko-KR" altLang="en-US" sz="1100" b="1" dirty="0">
                <a:latin typeface="맑은 고딕" panose="020B0503020000020004" pitchFamily="50" charset="-127"/>
              </a:rPr>
              <a:t>차 </a:t>
            </a:r>
            <a:r>
              <a:rPr lang="en-US" altLang="ko-KR" sz="1100" b="1" dirty="0">
                <a:latin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+mn-ea"/>
              </a:rPr>
              <a:t>연구소 사업계획 수립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부산</a:t>
            </a:r>
            <a:r>
              <a:rPr lang="en-US" altLang="ko-KR" sz="1100" b="1" dirty="0">
                <a:latin typeface="+mn-ea"/>
              </a:rPr>
              <a:t>]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이나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협회의 연간 사업 추진 시급성에 따라 제주 행사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로 차수 및 주제 수정 실시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3</a:t>
            </a:r>
            <a:r>
              <a:rPr lang="ko-KR" altLang="en-US" sz="1100" b="1" dirty="0">
                <a:latin typeface="+mn-ea"/>
              </a:rPr>
              <a:t>차</a:t>
            </a:r>
            <a:r>
              <a:rPr lang="en-US" altLang="ko-KR" sz="1100" b="1" dirty="0">
                <a:latin typeface="+mn-ea"/>
              </a:rPr>
              <a:t>[</a:t>
            </a:r>
            <a:r>
              <a:rPr lang="ko-KR" altLang="en-US" sz="1100" b="1" dirty="0">
                <a:latin typeface="+mn-ea"/>
              </a:rPr>
              <a:t>사업성분석 및 사업화 전략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제주</a:t>
            </a:r>
            <a:r>
              <a:rPr lang="en-US" altLang="ko-KR" sz="1100" b="1" dirty="0">
                <a:latin typeface="+mn-ea"/>
              </a:rPr>
              <a:t>]</a:t>
            </a:r>
            <a:r>
              <a:rPr lang="ko-KR" altLang="en-US" sz="1100" b="1" dirty="0">
                <a:latin typeface="+mn-ea"/>
              </a:rPr>
              <a:t>로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진행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BC233B-A37B-0683-49C2-AEF4DC840876}"/>
              </a:ext>
            </a:extLst>
          </p:cNvPr>
          <p:cNvSpPr/>
          <p:nvPr/>
        </p:nvSpPr>
        <p:spPr>
          <a:xfrm>
            <a:off x="745638" y="2485149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계획 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VS.</a:t>
            </a: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운영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D49B-455A-8C6D-D30E-6E3CB43D7DE3}"/>
              </a:ext>
            </a:extLst>
          </p:cNvPr>
          <p:cNvSpPr txBox="1"/>
          <p:nvPr/>
        </p:nvSpPr>
        <p:spPr>
          <a:xfrm>
            <a:off x="5643007" y="2142949"/>
            <a:ext cx="3544881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</a:rPr>
              <a:t>연간 계획내 주제에 대한 세부 과목 구성에서의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misalignment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방법론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</a:rPr>
              <a:t>개념</a:t>
            </a:r>
            <a:r>
              <a:rPr lang="en-US" altLang="ko-KR" sz="1100" b="1" dirty="0">
                <a:latin typeface="맑은 고딕" panose="020B0503020000020004" pitchFamily="50" charset="-127"/>
              </a:rPr>
              <a:t>, best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Practice </a:t>
            </a:r>
            <a:r>
              <a:rPr lang="ko-KR" altLang="en-US" sz="1100" b="1" dirty="0">
                <a:latin typeface="맑은 고딕" panose="020B0503020000020004" pitchFamily="50" charset="-127"/>
              </a:rPr>
              <a:t>등 다양한 세부과목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ko-KR" altLang="en-US" sz="1100" b="1" dirty="0">
                <a:latin typeface="맑은 고딕" panose="020B0503020000020004" pitchFamily="50" charset="-127"/>
              </a:rPr>
              <a:t>  구성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고급 방법론 등은 수위 조절 필요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사업성분석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</a:rPr>
              <a:t>및 사업화 전략</a:t>
            </a:r>
            <a:r>
              <a:rPr lang="en-US" altLang="ko-KR" sz="1100" b="1" dirty="0">
                <a:latin typeface="맑은 고딕" panose="020B0503020000020004" pitchFamily="50" charset="-127"/>
              </a:rPr>
              <a:t>] </a:t>
            </a:r>
            <a:r>
              <a:rPr lang="ko-KR" altLang="en-US" sz="1100" b="1" dirty="0">
                <a:latin typeface="맑은 고딕" panose="020B0503020000020004" pitchFamily="50" charset="-127"/>
              </a:rPr>
              <a:t>주제에 대한 실제 운영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Scenario Planning, R&amp;D Project </a:t>
            </a:r>
            <a:r>
              <a:rPr lang="ko-KR" altLang="en-US" sz="1100" b="1" dirty="0">
                <a:latin typeface="맑은 고딕" panose="020B0503020000020004" pitchFamily="50" charset="-127"/>
              </a:rPr>
              <a:t>관리</a:t>
            </a:r>
            <a:r>
              <a:rPr lang="en-US" altLang="ko-KR" sz="1100" b="1" dirty="0">
                <a:latin typeface="맑은 고딕" panose="020B0503020000020004" pitchFamily="50" charset="-127"/>
              </a:rPr>
              <a:t>, 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ko-KR" altLang="en-US" sz="1100" b="1" dirty="0">
                <a:latin typeface="맑은 고딕" panose="020B0503020000020004" pitchFamily="50" charset="-127"/>
              </a:rPr>
              <a:t>기업 </a:t>
            </a:r>
            <a:r>
              <a:rPr lang="en-US" altLang="ko-KR" sz="1100" b="1" dirty="0">
                <a:latin typeface="맑은 고딕" panose="020B0503020000020004" pitchFamily="50" charset="-127"/>
              </a:rPr>
              <a:t>R&amp;D</a:t>
            </a:r>
            <a:r>
              <a:rPr lang="ko-KR" altLang="en-US" sz="1100" b="1" dirty="0">
                <a:latin typeface="맑은 고딕" panose="020B0503020000020004" pitchFamily="50" charset="-127"/>
              </a:rPr>
              <a:t> 체계 소개</a:t>
            </a:r>
            <a:r>
              <a:rPr lang="en-US" altLang="ko-KR" sz="1100" b="1" dirty="0">
                <a:latin typeface="맑은 고딕" panose="020B0503020000020004" pitchFamily="50" charset="-127"/>
              </a:rPr>
              <a:t>(Best</a:t>
            </a:r>
            <a:r>
              <a:rPr lang="ko-KR" altLang="en-US" sz="1100" b="1" dirty="0"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</a:rPr>
              <a:t>Practice),  </a:t>
            </a:r>
            <a:r>
              <a:rPr lang="ko-KR" altLang="en-US" sz="1100" b="1" dirty="0">
                <a:latin typeface="맑은 고딕" panose="020B0503020000020004" pitchFamily="50" charset="-127"/>
              </a:rPr>
              <a:t>교양 과목 등 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사업성분석</a:t>
            </a:r>
            <a:r>
              <a:rPr lang="en-US" altLang="ko-KR" sz="1100" b="1" dirty="0">
                <a:latin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</a:rPr>
              <a:t>및 사업화 전략</a:t>
            </a:r>
            <a:r>
              <a:rPr lang="en-US" altLang="ko-KR" sz="1100" b="1" dirty="0">
                <a:latin typeface="맑은 고딕" panose="020B0503020000020004" pitchFamily="50" charset="-127"/>
              </a:rPr>
              <a:t>]</a:t>
            </a:r>
            <a:r>
              <a:rPr lang="ko-KR" altLang="en-US" sz="1100" b="1" dirty="0">
                <a:latin typeface="맑은 고딕" panose="020B0503020000020004" pitchFamily="50" charset="-127"/>
              </a:rPr>
              <a:t>의 주제하에 구성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ko-KR" altLang="en-US" sz="1100" b="1" dirty="0">
                <a:latin typeface="맑은 고딕" panose="020B0503020000020004" pitchFamily="50" charset="-127"/>
              </a:rPr>
              <a:t>가능한 세부과목 예시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latin typeface="맑은 고딕" panose="020B0503020000020004" pitchFamily="50" charset="-127"/>
              </a:rPr>
              <a:t>①기술사업화 개요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   </a:t>
            </a:r>
            <a:r>
              <a:rPr lang="ko-KR" altLang="en-US" sz="1100" b="1" dirty="0">
                <a:latin typeface="맑은 고딕" panose="020B0503020000020004" pitchFamily="50" charset="-127"/>
              </a:rPr>
              <a:t>② </a:t>
            </a:r>
            <a:r>
              <a:rPr lang="en-US" altLang="ko-KR" sz="1100" b="1" dirty="0">
                <a:latin typeface="맑은 고딕" panose="020B0503020000020004" pitchFamily="50" charset="-127"/>
              </a:rPr>
              <a:t>Idea Generation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   </a:t>
            </a:r>
            <a:r>
              <a:rPr lang="ko-KR" altLang="en-US" sz="1100" b="1" dirty="0">
                <a:latin typeface="맑은 고딕" panose="020B0503020000020004" pitchFamily="50" charset="-127"/>
              </a:rPr>
              <a:t>③시장</a:t>
            </a:r>
            <a:r>
              <a:rPr lang="en-US" altLang="ko-KR" sz="1100" b="1" dirty="0">
                <a:latin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</a:rPr>
              <a:t>환경</a:t>
            </a:r>
            <a:r>
              <a:rPr lang="en-US" altLang="ko-KR" sz="1100" b="1" dirty="0">
                <a:latin typeface="맑은 고딕" panose="020B0503020000020004" pitchFamily="50" charset="-127"/>
              </a:rPr>
              <a:t>) </a:t>
            </a:r>
            <a:r>
              <a:rPr lang="ko-KR" altLang="en-US" sz="1100" b="1" dirty="0">
                <a:latin typeface="맑은 고딕" panose="020B0503020000020004" pitchFamily="50" charset="-127"/>
              </a:rPr>
              <a:t>분석과 신사업</a:t>
            </a:r>
            <a:r>
              <a:rPr lang="en-US" altLang="ko-KR" sz="1100" b="1" dirty="0">
                <a:latin typeface="맑은 고딕" panose="020B0503020000020004" pitchFamily="50" charset="-127"/>
              </a:rPr>
              <a:t>·</a:t>
            </a:r>
            <a:r>
              <a:rPr lang="ko-KR" altLang="en-US" sz="1100" b="1" dirty="0">
                <a:latin typeface="맑은 고딕" panose="020B0503020000020004" pitchFamily="50" charset="-127"/>
              </a:rPr>
              <a:t>신제품 </a:t>
            </a:r>
            <a:r>
              <a:rPr lang="en-US" altLang="ko-KR" sz="1100" b="1" dirty="0">
                <a:latin typeface="맑은 고딕" panose="020B0503020000020004" pitchFamily="50" charset="-127"/>
              </a:rPr>
              <a:t>Offering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   </a:t>
            </a:r>
            <a:r>
              <a:rPr lang="ko-KR" altLang="en-US" sz="1100" b="1" dirty="0">
                <a:latin typeface="맑은 고딕" panose="020B0503020000020004" pitchFamily="50" charset="-127"/>
              </a:rPr>
              <a:t>④ </a:t>
            </a:r>
            <a:r>
              <a:rPr lang="en-US" altLang="ko-KR" sz="1100" b="1" dirty="0">
                <a:latin typeface="맑은 고딕" panose="020B0503020000020004" pitchFamily="50" charset="-127"/>
              </a:rPr>
              <a:t>BM</a:t>
            </a:r>
            <a:r>
              <a:rPr lang="ko-KR" altLang="en-US" sz="1100" b="1" dirty="0">
                <a:latin typeface="맑은 고딕" panose="020B0503020000020004" pitchFamily="50" charset="-127"/>
              </a:rPr>
              <a:t>개발</a:t>
            </a:r>
            <a:r>
              <a:rPr lang="en-US" altLang="ko-KR" sz="1100" b="1" dirty="0">
                <a:latin typeface="맑은 고딕" panose="020B0503020000020004" pitchFamily="50" charset="-127"/>
              </a:rPr>
              <a:t>,  </a:t>
            </a:r>
            <a:r>
              <a:rPr lang="ko-KR" altLang="en-US" sz="1100" b="1" dirty="0">
                <a:latin typeface="맑은 고딕" panose="020B0503020000020004" pitchFamily="50" charset="-127"/>
              </a:rPr>
              <a:t>사업성 분석</a:t>
            </a:r>
            <a:r>
              <a:rPr lang="en-US" altLang="ko-KR" sz="1100" b="1" dirty="0">
                <a:latin typeface="맑은 고딕" panose="020B0503020000020004" pitchFamily="50" charset="-127"/>
              </a:rPr>
              <a:t>  (NPV, ECV </a:t>
            </a:r>
            <a:r>
              <a:rPr lang="ko-KR" altLang="en-US" sz="1100" b="1" dirty="0">
                <a:latin typeface="맑은 고딕" panose="020B0503020000020004" pitchFamily="50" charset="-127"/>
              </a:rPr>
              <a:t>등</a:t>
            </a:r>
            <a:r>
              <a:rPr lang="en-US" altLang="ko-KR" sz="1100" b="1" dirty="0">
                <a:latin typeface="맑은 고딕" panose="020B0503020000020004" pitchFamily="50" charset="-127"/>
              </a:rPr>
              <a:t>)</a:t>
            </a:r>
            <a:br>
              <a:rPr lang="en-US" altLang="ko-KR" sz="1100" b="1" dirty="0">
                <a:latin typeface="맑은 고딕" panose="020B0503020000020004" pitchFamily="50" charset="-127"/>
              </a:rPr>
            </a:br>
            <a:r>
              <a:rPr lang="en-US" altLang="ko-KR" sz="1100" b="1" dirty="0">
                <a:latin typeface="맑은 고딕" panose="020B0503020000020004" pitchFamily="50" charset="-127"/>
              </a:rPr>
              <a:t>   </a:t>
            </a:r>
            <a:r>
              <a:rPr lang="ko-KR" altLang="en-US" sz="1100" b="1" dirty="0">
                <a:latin typeface="맑은 고딕" panose="020B0503020000020004" pitchFamily="50" charset="-127"/>
              </a:rPr>
              <a:t>⑤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기술사업화 전략 수립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역량분석 포함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A6C6446-7876-8771-F1D7-E61F273842F6}"/>
              </a:ext>
            </a:extLst>
          </p:cNvPr>
          <p:cNvSpPr/>
          <p:nvPr/>
        </p:nvSpPr>
        <p:spPr>
          <a:xfrm>
            <a:off x="6529359" y="4902982"/>
            <a:ext cx="1604407" cy="230003"/>
          </a:xfrm>
          <a:prstGeom prst="downArrow">
            <a:avLst>
              <a:gd name="adj1" fmla="val 59790"/>
              <a:gd name="adj2" fmla="val 74390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457BE-0905-FE3C-CBE5-DBD08CE7A9F1}"/>
              </a:ext>
            </a:extLst>
          </p:cNvPr>
          <p:cNvSpPr txBox="1"/>
          <p:nvPr/>
        </p:nvSpPr>
        <p:spPr>
          <a:xfrm>
            <a:off x="818567" y="5963235"/>
            <a:ext cx="4091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</a:rPr>
              <a:t>※ </a:t>
            </a:r>
            <a:r>
              <a:rPr lang="ko-KR" altLang="en-US" sz="900" b="1" dirty="0">
                <a:latin typeface="맑은 고딕" panose="020B0503020000020004" pitchFamily="50" charset="-127"/>
              </a:rPr>
              <a:t>기술경영</a:t>
            </a:r>
            <a:r>
              <a:rPr lang="en-US" altLang="ko-KR" sz="900" b="1" dirty="0">
                <a:latin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</a:rPr>
              <a:t>실무자 교육</a:t>
            </a:r>
            <a:r>
              <a:rPr lang="en-US" altLang="ko-KR" sz="900" b="1" dirty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</a:rPr>
              <a:t>제주</a:t>
            </a:r>
            <a:r>
              <a:rPr lang="en-US" altLang="ko-KR" sz="900" b="1" dirty="0">
                <a:latin typeface="맑은 고딕" panose="020B0503020000020004" pitchFamily="50" charset="-127"/>
              </a:rPr>
              <a:t>, 2024. 04. 27~28 (2</a:t>
            </a:r>
            <a:r>
              <a:rPr lang="ko-KR" altLang="en-US" sz="900" b="1" dirty="0">
                <a:latin typeface="맑은 고딕" panose="020B0503020000020004" pitchFamily="50" charset="-127"/>
              </a:rPr>
              <a:t>일간</a:t>
            </a:r>
            <a:r>
              <a:rPr lang="en-US" altLang="ko-KR" sz="900" b="1" dirty="0"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</a:rPr>
              <a:t>제주 </a:t>
            </a:r>
            <a:r>
              <a:rPr lang="ko-KR" altLang="en-US" sz="900" b="1" dirty="0" err="1">
                <a:latin typeface="맑은 고딕" panose="020B0503020000020004" pitchFamily="50" charset="-127"/>
              </a:rPr>
              <a:t>그라벨</a:t>
            </a:r>
            <a:r>
              <a:rPr lang="ko-KR" altLang="en-US" sz="900" b="1" dirty="0">
                <a:latin typeface="맑은 고딕" panose="020B0503020000020004" pitchFamily="50" charset="-127"/>
              </a:rPr>
              <a:t> 호텔</a:t>
            </a:r>
            <a:r>
              <a:rPr lang="en-US" altLang="ko-KR" sz="900" b="1" dirty="0">
                <a:latin typeface="맑은 고딕" panose="020B0503020000020004" pitchFamily="50" charset="-127"/>
              </a:rPr>
              <a:t>)</a:t>
            </a:r>
            <a:endParaRPr lang="ko-KR" altLang="en-US" sz="900" b="1" dirty="0"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B8E8E-20A9-CB37-A383-CBD222B21FA1}"/>
              </a:ext>
            </a:extLst>
          </p:cNvPr>
          <p:cNvSpPr/>
          <p:nvPr/>
        </p:nvSpPr>
        <p:spPr>
          <a:xfrm>
            <a:off x="5929109" y="5161030"/>
            <a:ext cx="3006861" cy="12285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주제별 필수 과목 배치로 기술경영 실무자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필수 역량 기반 과목 배치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차수별 주제에 대한 세부과목 및 운영계획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Set-up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필요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특성 및 운영상 필요 세부과목 조정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차수별 운영계획 수립 및 필요 강사진 확보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474572-D5C3-D8E5-1996-76643C5A3931}"/>
              </a:ext>
            </a:extLst>
          </p:cNvPr>
          <p:cNvSpPr/>
          <p:nvPr/>
        </p:nvSpPr>
        <p:spPr>
          <a:xfrm>
            <a:off x="5362517" y="5368594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시사점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05233DF-C0FF-C454-B380-1DC01E58D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109" y="1694278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실무자 교육 운영 사례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86B6F-2920-7D34-DAF4-EFF0F641C135}"/>
              </a:ext>
            </a:extLst>
          </p:cNvPr>
          <p:cNvSpPr txBox="1"/>
          <p:nvPr/>
        </p:nvSpPr>
        <p:spPr>
          <a:xfrm>
            <a:off x="2084048" y="2056455"/>
            <a:ext cx="16514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n-ea"/>
              </a:rPr>
              <a:t>[2024</a:t>
            </a:r>
            <a:r>
              <a:rPr lang="ko-KR" altLang="en-US" sz="1200" b="1" dirty="0">
                <a:latin typeface="+mn-ea"/>
              </a:rPr>
              <a:t>년도 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회</a:t>
            </a:r>
            <a:r>
              <a:rPr lang="en-US" altLang="ko-KR" sz="1200" b="1" dirty="0">
                <a:latin typeface="+mn-ea"/>
              </a:rPr>
              <a:t>, 4</a:t>
            </a:r>
            <a:r>
              <a:rPr lang="ko-KR" altLang="en-US" sz="1200" b="1" dirty="0">
                <a:latin typeface="+mn-ea"/>
              </a:rPr>
              <a:t>월 </a:t>
            </a:r>
            <a:r>
              <a:rPr lang="en-US" altLang="ko-KR" sz="1200" b="1" dirty="0">
                <a:latin typeface="+mn-ea"/>
              </a:rPr>
              <a:t>]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CC7AF748-1C44-506B-CF9A-FFA47A13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989" y="1694278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Issue 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및 시사점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551D8-B9FC-39C3-1369-B6F3F07595DC}"/>
              </a:ext>
            </a:extLst>
          </p:cNvPr>
          <p:cNvSpPr txBox="1"/>
          <p:nvPr/>
        </p:nvSpPr>
        <p:spPr>
          <a:xfrm>
            <a:off x="61708" y="813422"/>
            <a:ext cx="972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</a:rPr>
              <a:t>연구소 기술기획 및 연구관리 실무자는 종합적 기술경영 체계에서의 핵심업무 중심의 주제와 세부 과목 구성을 통하여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순차적으로 운영할 필요가 있으며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새로운 동향이나 시대적 요구 보다는 현업에 필요한 방법론이나 실무를 위한 역량 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강화 세부과목 구성이 몰입도를 제고할 수 있음</a:t>
            </a:r>
            <a:r>
              <a:rPr lang="en-US" altLang="ko-KR" sz="1400" b="1" dirty="0">
                <a:latin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3CA1F-0131-B01E-1CD9-D2349158E4C9}"/>
              </a:ext>
            </a:extLst>
          </p:cNvPr>
          <p:cNvSpPr txBox="1"/>
          <p:nvPr/>
        </p:nvSpPr>
        <p:spPr>
          <a:xfrm>
            <a:off x="72457" y="224392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</p:spTree>
    <p:extLst>
      <p:ext uri="{BB962C8B-B14F-4D97-AF65-F5344CB8AC3E}">
        <p14:creationId xmlns:p14="http://schemas.microsoft.com/office/powerpoint/2010/main" val="420528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075" y="204029"/>
            <a:ext cx="2900153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운영현황 및 개선 </a:t>
            </a:r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1987" y="6589068"/>
            <a:ext cx="251992" cy="230832"/>
          </a:xfrm>
        </p:spPr>
        <p:txBody>
          <a:bodyPr/>
          <a:lstStyle/>
          <a:p>
            <a:pPr algn="ctr">
              <a:defRPr/>
            </a:pPr>
            <a:fld id="{7BB8427F-17BE-4C44-9B29-06858B2109A3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865AD0E-76FB-233E-8015-19DE3A5BB8BC}"/>
              </a:ext>
            </a:extLst>
          </p:cNvPr>
          <p:cNvSpPr/>
          <p:nvPr/>
        </p:nvSpPr>
        <p:spPr>
          <a:xfrm rot="5400000">
            <a:off x="3307812" y="3945477"/>
            <a:ext cx="3208815" cy="27747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FF1B25-B5CB-2EED-4D9C-09D1419A597A}"/>
              </a:ext>
            </a:extLst>
          </p:cNvPr>
          <p:cNvSpPr/>
          <p:nvPr/>
        </p:nvSpPr>
        <p:spPr>
          <a:xfrm>
            <a:off x="410557" y="2145668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운영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전반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67A2A6-8EF2-2B5C-F117-3EBD36F7C81D}"/>
              </a:ext>
            </a:extLst>
          </p:cNvPr>
          <p:cNvSpPr/>
          <p:nvPr/>
        </p:nvSpPr>
        <p:spPr>
          <a:xfrm>
            <a:off x="416171" y="3157499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주제 및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세부과정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683435-0D61-D7EF-BDF5-D3B42901D9B2}"/>
              </a:ext>
            </a:extLst>
          </p:cNvPr>
          <p:cNvSpPr/>
          <p:nvPr/>
        </p:nvSpPr>
        <p:spPr>
          <a:xfrm>
            <a:off x="445292" y="4484725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Best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Practice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9B403-8988-91AC-659A-59EBF9F00C8E}"/>
              </a:ext>
            </a:extLst>
          </p:cNvPr>
          <p:cNvSpPr txBox="1"/>
          <p:nvPr/>
        </p:nvSpPr>
        <p:spPr>
          <a:xfrm>
            <a:off x="1170176" y="2110419"/>
            <a:ext cx="3475952" cy="7899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연 </a:t>
            </a:r>
            <a:r>
              <a:rPr lang="en-US" altLang="ko-KR" sz="1050" dirty="0"/>
              <a:t>5</a:t>
            </a:r>
            <a:r>
              <a:rPr lang="ko-KR" altLang="en-US" sz="1050" dirty="0"/>
              <a:t>회</a:t>
            </a:r>
            <a:r>
              <a:rPr lang="en-US" altLang="ko-KR" sz="1050" dirty="0"/>
              <a:t>, 1</a:t>
            </a:r>
            <a:r>
              <a:rPr lang="ko-KR" altLang="en-US" sz="1050" dirty="0"/>
              <a:t>박 </a:t>
            </a:r>
            <a:r>
              <a:rPr lang="en-US" altLang="ko-KR" sz="1050" dirty="0"/>
              <a:t>2</a:t>
            </a:r>
            <a:r>
              <a:rPr lang="ko-KR" altLang="en-US" sz="1050" dirty="0"/>
              <a:t>일 교육과정으로 실시</a:t>
            </a:r>
            <a:r>
              <a:rPr lang="en-US" altLang="ko-KR" sz="1050" dirty="0"/>
              <a:t>, </a:t>
            </a:r>
            <a:r>
              <a:rPr lang="ko-KR" altLang="en-US" sz="1050" dirty="0"/>
              <a:t>각 </a:t>
            </a:r>
            <a:r>
              <a:rPr lang="en-US" altLang="ko-KR" sz="1050" dirty="0"/>
              <a:t>4~5</a:t>
            </a:r>
            <a:r>
              <a:rPr lang="ko-KR" altLang="en-US" sz="1050" dirty="0"/>
              <a:t>개의</a:t>
            </a:r>
            <a:br>
              <a:rPr lang="en-US" altLang="ko-KR" sz="1050" dirty="0"/>
            </a:br>
            <a:r>
              <a:rPr lang="ko-KR" altLang="en-US" sz="1050" dirty="0"/>
              <a:t>세부과목으로 구성</a:t>
            </a:r>
            <a:r>
              <a:rPr lang="en-US" altLang="ko-KR" sz="1050" dirty="0"/>
              <a:t>, </a:t>
            </a:r>
            <a:r>
              <a:rPr lang="ko-KR" altLang="en-US" sz="1050" dirty="0"/>
              <a:t>계획 수립 및 운영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/>
              <a:t> - </a:t>
            </a:r>
            <a:r>
              <a:rPr lang="ko-KR" altLang="en-US" sz="1050" dirty="0"/>
              <a:t>전국 주요 도시</a:t>
            </a:r>
            <a:r>
              <a:rPr lang="en-US" altLang="ko-KR" sz="1050" dirty="0"/>
              <a:t>(</a:t>
            </a:r>
            <a:r>
              <a:rPr lang="ko-KR" altLang="en-US" sz="1050" dirty="0"/>
              <a:t>서울</a:t>
            </a:r>
            <a:r>
              <a:rPr lang="en-US" altLang="ko-KR" sz="1050" dirty="0"/>
              <a:t>, </a:t>
            </a:r>
            <a:r>
              <a:rPr lang="ko-KR" altLang="en-US" sz="1050" dirty="0"/>
              <a:t>부산</a:t>
            </a:r>
            <a:r>
              <a:rPr lang="en-US" altLang="ko-KR" sz="1050" dirty="0"/>
              <a:t>, </a:t>
            </a:r>
            <a:r>
              <a:rPr lang="ko-KR" altLang="en-US" sz="1050" dirty="0"/>
              <a:t>대전</a:t>
            </a:r>
            <a:r>
              <a:rPr lang="en-US" altLang="ko-KR" sz="1050" dirty="0"/>
              <a:t>, </a:t>
            </a:r>
            <a:r>
              <a:rPr lang="ko-KR" altLang="en-US" sz="1050" dirty="0"/>
              <a:t>제주 등</a:t>
            </a:r>
            <a:r>
              <a:rPr lang="en-US" altLang="ko-KR" sz="1050" dirty="0"/>
              <a:t>) </a:t>
            </a:r>
          </a:p>
          <a:p>
            <a:r>
              <a:rPr lang="ko-KR" altLang="en-US" sz="1050" dirty="0"/>
              <a:t>각 참여자는</a:t>
            </a:r>
            <a:r>
              <a:rPr lang="en-US" altLang="ko-KR" sz="1050" dirty="0"/>
              <a:t>, </a:t>
            </a:r>
            <a:r>
              <a:rPr lang="ko-KR" altLang="en-US" sz="1050" dirty="0"/>
              <a:t>부서장 </a:t>
            </a:r>
            <a:r>
              <a:rPr lang="en-US" altLang="ko-KR" sz="1050" dirty="0"/>
              <a:t>20~30</a:t>
            </a:r>
            <a:r>
              <a:rPr lang="ko-KR" altLang="en-US" sz="1050" dirty="0"/>
              <a:t>명</a:t>
            </a:r>
            <a:r>
              <a:rPr lang="en-US" altLang="ko-KR" sz="1050" dirty="0"/>
              <a:t>, </a:t>
            </a:r>
            <a:r>
              <a:rPr lang="ko-KR" altLang="en-US" sz="1050" dirty="0"/>
              <a:t>실무자 </a:t>
            </a:r>
            <a:r>
              <a:rPr lang="en-US" altLang="ko-KR" sz="1050" dirty="0"/>
              <a:t>30~40</a:t>
            </a:r>
            <a:r>
              <a:rPr lang="ko-KR" altLang="en-US" sz="1050" dirty="0"/>
              <a:t>명 내외</a:t>
            </a:r>
            <a:endParaRPr lang="en-US" altLang="ko-KR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AEAA6-F8B0-87FF-4EC3-AD53087E83CA}"/>
              </a:ext>
            </a:extLst>
          </p:cNvPr>
          <p:cNvSpPr txBox="1"/>
          <p:nvPr/>
        </p:nvSpPr>
        <p:spPr>
          <a:xfrm>
            <a:off x="1210513" y="4540271"/>
            <a:ext cx="3365345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기업에 대한 혁신활동</a:t>
            </a:r>
            <a:r>
              <a:rPr lang="en-US" altLang="ko-KR" sz="1050" dirty="0"/>
              <a:t>, </a:t>
            </a:r>
            <a:r>
              <a:rPr lang="ko-KR" altLang="en-US" sz="1050" dirty="0"/>
              <a:t>운영체계 및 시스템 등</a:t>
            </a:r>
            <a:br>
              <a:rPr lang="en-US" altLang="ko-KR" sz="1050" dirty="0"/>
            </a:br>
            <a:r>
              <a:rPr lang="ko-KR" altLang="en-US" sz="1050" dirty="0"/>
              <a:t>소개 및 참가자의 관심 </a:t>
            </a:r>
            <a:r>
              <a:rPr lang="en-US" altLang="ko-KR" sz="1050" dirty="0"/>
              <a:t>Issue </a:t>
            </a:r>
            <a:r>
              <a:rPr lang="ko-KR" altLang="en-US" sz="1050" dirty="0"/>
              <a:t>에 대한 </a:t>
            </a:r>
            <a:r>
              <a:rPr lang="en-US" altLang="ko-KR" sz="1050" dirty="0"/>
              <a:t>Q&amp;A </a:t>
            </a:r>
            <a:r>
              <a:rPr lang="ko-KR" altLang="en-US" sz="1050" dirty="0"/>
              <a:t>등 진행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>
                <a:solidFill>
                  <a:srgbClr val="FF0000"/>
                </a:solidFill>
              </a:rPr>
              <a:t>기업별 섭외 및 지원기업의 신청 불확실성 상존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15D93-6880-995D-0599-399E838A843F}"/>
              </a:ext>
            </a:extLst>
          </p:cNvPr>
          <p:cNvSpPr txBox="1"/>
          <p:nvPr/>
        </p:nvSpPr>
        <p:spPr>
          <a:xfrm>
            <a:off x="1158956" y="2967530"/>
            <a:ext cx="3392595" cy="14875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주제의 구성이 세부과목 </a:t>
            </a:r>
            <a:r>
              <a:rPr lang="ko-KR" altLang="en-US" sz="1050" dirty="0" err="1"/>
              <a:t>구성시</a:t>
            </a:r>
            <a:r>
              <a:rPr lang="ko-KR" altLang="en-US" sz="1050" dirty="0"/>
              <a:t> 방법론 등에서 상호</a:t>
            </a:r>
            <a:br>
              <a:rPr lang="en-US" altLang="ko-KR" sz="1050" dirty="0"/>
            </a:br>
            <a:r>
              <a:rPr lang="ko-KR" altLang="en-US" sz="1050" dirty="0"/>
              <a:t>중복 가능성 상존</a:t>
            </a:r>
            <a:endParaRPr lang="en-US" altLang="ko-KR" sz="1050" dirty="0"/>
          </a:p>
          <a:p>
            <a:r>
              <a:rPr lang="ko-KR" altLang="en-US" sz="1050" dirty="0"/>
              <a:t>각 회별 </a:t>
            </a:r>
            <a:r>
              <a:rPr lang="ko-KR" altLang="en-US" sz="1050" dirty="0">
                <a:solidFill>
                  <a:srgbClr val="FF0000"/>
                </a:solidFill>
              </a:rPr>
              <a:t>주제와 세부 과정의 실제운영간 </a:t>
            </a:r>
            <a:r>
              <a:rPr lang="en-US" altLang="ko-KR" sz="1050" dirty="0">
                <a:solidFill>
                  <a:srgbClr val="FF0000"/>
                </a:solidFill>
              </a:rPr>
              <a:t>Gap</a:t>
            </a:r>
            <a:r>
              <a:rPr lang="ko-KR" altLang="en-US" sz="1050" dirty="0"/>
              <a:t> 존재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실시 시점에서의 상황 변동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세부 과정 및 강사 섭외 등 어려움 상존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ko-KR" altLang="en-US" sz="1050" dirty="0"/>
              <a:t>각 회별 주제별 세부 과정 구성은 명확히 연계되기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에 현실적 어려움</a:t>
            </a:r>
            <a:r>
              <a:rPr lang="en-US" altLang="ko-KR" sz="1050" dirty="0"/>
              <a:t>. 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>
                <a:solidFill>
                  <a:srgbClr val="FF0000"/>
                </a:solidFill>
              </a:rPr>
              <a:t>주제 및 세부 과목 변동 혹은 혼재되어 운영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4DB326A-034F-4E15-6E22-DF29B66ECDD7}"/>
              </a:ext>
            </a:extLst>
          </p:cNvPr>
          <p:cNvSpPr/>
          <p:nvPr/>
        </p:nvSpPr>
        <p:spPr>
          <a:xfrm>
            <a:off x="445294" y="5227418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우수 연구소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C6B27-9613-42DE-7BEF-5BF575863396}"/>
              </a:ext>
            </a:extLst>
          </p:cNvPr>
          <p:cNvSpPr txBox="1"/>
          <p:nvPr/>
        </p:nvSpPr>
        <p:spPr>
          <a:xfrm>
            <a:off x="1210513" y="5161726"/>
            <a:ext cx="3310843" cy="11131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우수 연구소 선별 및 방문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운영체계</a:t>
            </a:r>
            <a:r>
              <a:rPr lang="en-US" altLang="ko-KR" sz="1050" dirty="0"/>
              <a:t>, </a:t>
            </a:r>
            <a:r>
              <a:rPr lang="ko-KR" altLang="en-US" sz="1050" dirty="0"/>
              <a:t>주요 특징 및 전반적 내용에 대한 소개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주요 내용</a:t>
            </a:r>
            <a:r>
              <a:rPr lang="en-US" altLang="ko-KR" sz="1050" dirty="0"/>
              <a:t>, </a:t>
            </a:r>
            <a:r>
              <a:rPr lang="ko-KR" altLang="en-US" sz="1050" dirty="0"/>
              <a:t>개인별 관심사에 대하여 </a:t>
            </a:r>
            <a:r>
              <a:rPr lang="en-US" altLang="ko-KR" sz="1050" dirty="0"/>
              <a:t>Q&amp;A </a:t>
            </a:r>
            <a:r>
              <a:rPr lang="ko-KR" altLang="en-US" sz="1050" dirty="0"/>
              <a:t>실시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연구소 시설 </a:t>
            </a:r>
            <a:r>
              <a:rPr lang="en-US" altLang="ko-KR" sz="1050" dirty="0"/>
              <a:t>Tour </a:t>
            </a:r>
            <a:r>
              <a:rPr lang="ko-KR" altLang="en-US" sz="1050" dirty="0"/>
              <a:t>등으로</a:t>
            </a:r>
            <a:r>
              <a:rPr lang="en-US" altLang="ko-KR" sz="1050" dirty="0"/>
              <a:t> </a:t>
            </a:r>
            <a:r>
              <a:rPr lang="ko-KR" altLang="en-US" sz="1050" dirty="0"/>
              <a:t>진행</a:t>
            </a:r>
            <a:endParaRPr lang="en-US" altLang="ko-KR" sz="1050" dirty="0"/>
          </a:p>
          <a:p>
            <a:r>
              <a:rPr lang="ko-KR" altLang="en-US" sz="1050" dirty="0">
                <a:solidFill>
                  <a:srgbClr val="FF0000"/>
                </a:solidFill>
              </a:rPr>
              <a:t>사전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관심사항에 대한 준비가 없으면</a:t>
            </a:r>
            <a:r>
              <a:rPr lang="en-US" altLang="ko-KR" sz="1050" dirty="0">
                <a:solidFill>
                  <a:srgbClr val="FF0000"/>
                </a:solidFill>
              </a:rPr>
              <a:t>, </a:t>
            </a:r>
            <a:r>
              <a:rPr lang="ko-KR" altLang="en-US" sz="1050" dirty="0">
                <a:solidFill>
                  <a:srgbClr val="FF0000"/>
                </a:solidFill>
              </a:rPr>
              <a:t>운영 효과</a:t>
            </a:r>
            <a:br>
              <a:rPr lang="en-US" altLang="ko-KR" sz="1050" dirty="0">
                <a:solidFill>
                  <a:srgbClr val="FF0000"/>
                </a:solidFill>
              </a:rPr>
            </a:br>
            <a:r>
              <a:rPr lang="ko-KR" altLang="en-US" sz="1050" dirty="0">
                <a:solidFill>
                  <a:srgbClr val="FF0000"/>
                </a:solidFill>
              </a:rPr>
              <a:t>불투명 </a:t>
            </a:r>
            <a:r>
              <a:rPr lang="ko-KR" altLang="en-US" sz="1050" dirty="0"/>
              <a:t>및 공개기업</a:t>
            </a:r>
            <a:r>
              <a:rPr lang="en-US" altLang="ko-KR" sz="1050" dirty="0"/>
              <a:t>-</a:t>
            </a:r>
            <a:r>
              <a:rPr lang="ko-KR" altLang="en-US" sz="1050" dirty="0"/>
              <a:t>참가자 몰입도 저하</a:t>
            </a:r>
            <a:endParaRPr lang="en-US" altLang="ko-KR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EE2D26-EC9C-A042-8D15-65BD6B94F02F}"/>
              </a:ext>
            </a:extLst>
          </p:cNvPr>
          <p:cNvSpPr/>
          <p:nvPr/>
        </p:nvSpPr>
        <p:spPr>
          <a:xfrm>
            <a:off x="5196274" y="2254938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Theme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Framework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구축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01707-7AE0-3946-9D18-3E7DD58C15DA}"/>
              </a:ext>
            </a:extLst>
          </p:cNvPr>
          <p:cNvSpPr/>
          <p:nvPr/>
        </p:nvSpPr>
        <p:spPr>
          <a:xfrm>
            <a:off x="5215938" y="4145089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수평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수직적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역량 확보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186F1B-7077-0F5B-F2CD-DA2268FCBE67}"/>
              </a:ext>
            </a:extLst>
          </p:cNvPr>
          <p:cNvSpPr/>
          <p:nvPr/>
        </p:nvSpPr>
        <p:spPr>
          <a:xfrm>
            <a:off x="5215938" y="5279501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참가자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학습자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의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자발적 참여 유도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82DEF3-34F4-452C-1D8C-308449ED97DD}"/>
              </a:ext>
            </a:extLst>
          </p:cNvPr>
          <p:cNvSpPr/>
          <p:nvPr/>
        </p:nvSpPr>
        <p:spPr>
          <a:xfrm>
            <a:off x="5215938" y="3153696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Theme –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세부과정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연계강화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75995-89B9-1555-6767-B1BA58EC7ABE}"/>
              </a:ext>
            </a:extLst>
          </p:cNvPr>
          <p:cNvSpPr txBox="1"/>
          <p:nvPr/>
        </p:nvSpPr>
        <p:spPr>
          <a:xfrm>
            <a:off x="6383571" y="2208695"/>
            <a:ext cx="2921313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en-US" altLang="ko-KR" sz="1050" dirty="0"/>
              <a:t>MOT Framework </a:t>
            </a:r>
            <a:r>
              <a:rPr lang="ko-KR" altLang="en-US" sz="1050" dirty="0"/>
              <a:t>기반 </a:t>
            </a:r>
            <a:r>
              <a:rPr lang="en-US" altLang="ko-KR" sz="1050" dirty="0"/>
              <a:t>Theme </a:t>
            </a:r>
            <a:r>
              <a:rPr lang="ko-KR" altLang="en-US" sz="1050" dirty="0"/>
              <a:t>구성</a:t>
            </a:r>
            <a:br>
              <a:rPr lang="en-US" altLang="ko-KR" sz="1050" dirty="0"/>
            </a:br>
            <a:r>
              <a:rPr lang="en-US" altLang="ko-KR" sz="1050" dirty="0"/>
              <a:t>- KOITA</a:t>
            </a:r>
            <a:r>
              <a:rPr lang="ko-KR" altLang="en-US" sz="1050" dirty="0"/>
              <a:t> </a:t>
            </a:r>
            <a:r>
              <a:rPr lang="en-US" altLang="ko-KR" sz="1050" dirty="0"/>
              <a:t>Framework</a:t>
            </a:r>
            <a:r>
              <a:rPr lang="ko-KR" altLang="en-US" sz="1050" dirty="0"/>
              <a:t> 활용</a:t>
            </a:r>
            <a:br>
              <a:rPr lang="en-US" altLang="ko-KR" sz="1050" dirty="0"/>
            </a:br>
            <a:r>
              <a:rPr lang="en-US" altLang="ko-KR" sz="1050" dirty="0"/>
              <a:t>– </a:t>
            </a:r>
            <a:r>
              <a:rPr lang="ko-KR" altLang="en-US" sz="1050" dirty="0"/>
              <a:t>예</a:t>
            </a:r>
            <a:r>
              <a:rPr lang="en-US" altLang="ko-KR" sz="1050" dirty="0"/>
              <a:t>] </a:t>
            </a:r>
            <a:r>
              <a:rPr lang="ko-KR" altLang="en-US" sz="1050" dirty="0"/>
              <a:t>전략</a:t>
            </a:r>
            <a:r>
              <a:rPr lang="en-US" altLang="ko-KR" sz="1050" dirty="0"/>
              <a:t>, </a:t>
            </a:r>
            <a:r>
              <a:rPr lang="ko-KR" altLang="en-US" sz="1050" dirty="0"/>
              <a:t>연구개발</a:t>
            </a:r>
            <a:r>
              <a:rPr lang="en-US" altLang="ko-KR" sz="1050" dirty="0"/>
              <a:t>, </a:t>
            </a:r>
            <a:r>
              <a:rPr lang="ko-KR" altLang="en-US" sz="1050" dirty="0"/>
              <a:t>사업화</a:t>
            </a:r>
            <a:r>
              <a:rPr lang="en-US" altLang="ko-KR" sz="1050" dirty="0"/>
              <a:t>, R&amp;D Infra </a:t>
            </a:r>
            <a:r>
              <a:rPr lang="ko-KR" altLang="en-US" sz="1050" dirty="0"/>
              <a:t>등</a:t>
            </a:r>
            <a:endParaRPr lang="en-US" altLang="ko-KR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26ACB-8728-BAC2-E7CD-A64EB2FCB29D}"/>
              </a:ext>
            </a:extLst>
          </p:cNvPr>
          <p:cNvSpPr txBox="1"/>
          <p:nvPr/>
        </p:nvSpPr>
        <p:spPr>
          <a:xfrm>
            <a:off x="6403235" y="3033575"/>
            <a:ext cx="3203441" cy="7899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en-US" altLang="ko-KR" sz="1050" dirty="0"/>
              <a:t>MOT Framework</a:t>
            </a:r>
            <a:r>
              <a:rPr lang="ko-KR" altLang="en-US" sz="1050" dirty="0"/>
              <a:t>내 주요 </a:t>
            </a:r>
            <a:r>
              <a:rPr lang="en-US" altLang="ko-KR" sz="1050" dirty="0"/>
              <a:t>Task </a:t>
            </a:r>
            <a:r>
              <a:rPr lang="ko-KR" altLang="en-US" sz="1050" dirty="0"/>
              <a:t>수행 중심의</a:t>
            </a:r>
            <a:br>
              <a:rPr lang="en-US" altLang="ko-KR" sz="1050" dirty="0"/>
            </a:br>
            <a:r>
              <a:rPr lang="ko-KR" altLang="en-US" sz="1050" dirty="0"/>
              <a:t>세부 과정 개발</a:t>
            </a:r>
            <a:endParaRPr lang="en-US" altLang="ko-KR" sz="1050" dirty="0"/>
          </a:p>
          <a:p>
            <a:r>
              <a:rPr lang="en-US" altLang="ko-KR" sz="1050" dirty="0"/>
              <a:t>Event </a:t>
            </a:r>
            <a:r>
              <a:rPr lang="ko-KR" altLang="en-US" sz="1050" dirty="0"/>
              <a:t>성 세부</a:t>
            </a:r>
            <a:r>
              <a:rPr lang="en-US" altLang="ko-KR" sz="1050" dirty="0"/>
              <a:t> </a:t>
            </a:r>
            <a:r>
              <a:rPr lang="ko-KR" altLang="en-US" sz="1050" dirty="0"/>
              <a:t>과목은 상황을 고려하여 구성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예</a:t>
            </a:r>
            <a:r>
              <a:rPr lang="en-US" altLang="ko-KR" sz="1050" dirty="0"/>
              <a:t>] CES</a:t>
            </a:r>
            <a:r>
              <a:rPr lang="ko-KR" altLang="en-US" sz="1050" dirty="0"/>
              <a:t>에 나타난 기술</a:t>
            </a:r>
            <a:r>
              <a:rPr lang="en-US" altLang="ko-KR" sz="1050" dirty="0"/>
              <a:t> </a:t>
            </a:r>
            <a:r>
              <a:rPr lang="ko-KR" altLang="en-US" sz="1050" dirty="0"/>
              <a:t>및 기술경영 시사점 등 </a:t>
            </a:r>
            <a:endParaRPr lang="en-US" altLang="ko-KR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0A16B-D1FA-DAA0-E68D-FC2B263E9EBC}"/>
              </a:ext>
            </a:extLst>
          </p:cNvPr>
          <p:cNvSpPr txBox="1"/>
          <p:nvPr/>
        </p:nvSpPr>
        <p:spPr>
          <a:xfrm>
            <a:off x="6403234" y="4004079"/>
            <a:ext cx="3124894" cy="9515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기술경영의 다양한 지식 </a:t>
            </a:r>
            <a:r>
              <a:rPr lang="en-US" altLang="ko-KR" sz="1050" dirty="0"/>
              <a:t>Stream</a:t>
            </a:r>
            <a:r>
              <a:rPr lang="ko-KR" altLang="en-US" sz="1050" dirty="0"/>
              <a:t> 구성으로 대응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실무자 및 부서장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지식의 체계 및 깊이에서 차별화</a:t>
            </a:r>
            <a:endParaRPr lang="en-US" altLang="ko-KR" sz="1050" dirty="0"/>
          </a:p>
          <a:p>
            <a:r>
              <a:rPr lang="ko-KR" altLang="en-US" sz="1050" dirty="0"/>
              <a:t>기업의 현안 및 운영과정에서의 </a:t>
            </a:r>
            <a:r>
              <a:rPr lang="en-US" altLang="ko-KR" sz="1050" dirty="0"/>
              <a:t>Issue </a:t>
            </a:r>
            <a:r>
              <a:rPr lang="ko-KR" altLang="en-US" sz="1050" dirty="0"/>
              <a:t>에 대한</a:t>
            </a:r>
            <a:br>
              <a:rPr lang="en-US" altLang="ko-KR" sz="1050" dirty="0"/>
            </a:br>
            <a:r>
              <a:rPr lang="ko-KR" altLang="en-US" sz="1050" dirty="0"/>
              <a:t>혁신 및 대응</a:t>
            </a:r>
            <a:r>
              <a:rPr lang="en-US" altLang="ko-KR" sz="1050" dirty="0"/>
              <a:t>(</a:t>
            </a:r>
            <a:r>
              <a:rPr lang="ko-KR" altLang="en-US" sz="1050" dirty="0"/>
              <a:t>부서장 중심</a:t>
            </a:r>
            <a:r>
              <a:rPr lang="en-US" altLang="ko-KR" sz="105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3F303-C2A8-683C-6F2F-8D61E3106E61}"/>
              </a:ext>
            </a:extLst>
          </p:cNvPr>
          <p:cNvSpPr txBox="1"/>
          <p:nvPr/>
        </p:nvSpPr>
        <p:spPr>
          <a:xfrm>
            <a:off x="6403233" y="5221405"/>
            <a:ext cx="2671244" cy="7976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교육시간의 한계에 대한 대응 방안 마련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상시적 </a:t>
            </a:r>
            <a:r>
              <a:rPr lang="en-US" altLang="ko-KR" sz="1050" dirty="0"/>
              <a:t>Contact Point </a:t>
            </a:r>
            <a:r>
              <a:rPr lang="ko-KR" altLang="en-US" sz="1050" dirty="0"/>
              <a:t>마련 및 지원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과거</a:t>
            </a:r>
            <a:r>
              <a:rPr lang="en-US" altLang="ko-KR" sz="1050" dirty="0"/>
              <a:t> </a:t>
            </a:r>
            <a:r>
              <a:rPr lang="ko-KR" altLang="en-US" sz="1050" dirty="0"/>
              <a:t>자료 </a:t>
            </a:r>
            <a:r>
              <a:rPr lang="en-US" altLang="ko-KR" sz="1050" dirty="0"/>
              <a:t>Repository </a:t>
            </a:r>
            <a:r>
              <a:rPr lang="ko-KR" altLang="en-US" sz="1050" dirty="0"/>
              <a:t>제공</a:t>
            </a:r>
            <a:r>
              <a:rPr lang="en-US" altLang="ko-KR" sz="1050" dirty="0"/>
              <a:t>(</a:t>
            </a:r>
            <a:r>
              <a:rPr lang="ko-KR" altLang="en-US" sz="1050" dirty="0"/>
              <a:t>계획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차기 교육 반영 </a:t>
            </a:r>
            <a:r>
              <a:rPr lang="en-US" altLang="ko-KR" sz="1050" dirty="0"/>
              <a:t>Needs </a:t>
            </a:r>
            <a:r>
              <a:rPr lang="ko-KR" altLang="en-US" sz="1050" dirty="0"/>
              <a:t>파악 및 반영</a:t>
            </a:r>
            <a:endParaRPr lang="en-US" altLang="ko-KR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D2C5C6-4660-D331-D0AA-8466C92AC147}"/>
              </a:ext>
            </a:extLst>
          </p:cNvPr>
          <p:cNvCxnSpPr/>
          <p:nvPr/>
        </p:nvCxnSpPr>
        <p:spPr>
          <a:xfrm>
            <a:off x="1228083" y="2939542"/>
            <a:ext cx="3393939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2EBB81-2D08-872F-229F-698DFDDBB204}"/>
              </a:ext>
            </a:extLst>
          </p:cNvPr>
          <p:cNvCxnSpPr/>
          <p:nvPr/>
        </p:nvCxnSpPr>
        <p:spPr>
          <a:xfrm>
            <a:off x="1228083" y="4448588"/>
            <a:ext cx="3393939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791935-3314-2DD9-A1E5-545A10613411}"/>
              </a:ext>
            </a:extLst>
          </p:cNvPr>
          <p:cNvCxnSpPr/>
          <p:nvPr/>
        </p:nvCxnSpPr>
        <p:spPr>
          <a:xfrm>
            <a:off x="1228083" y="5161033"/>
            <a:ext cx="3393939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4">
            <a:extLst>
              <a:ext uri="{FF2B5EF4-FFF2-40B4-BE49-F238E27FC236}">
                <a16:creationId xmlns:a16="http://schemas.microsoft.com/office/drawing/2014/main" id="{2ED8D796-9631-9672-97C6-84B4D516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50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프로그램 운영 현황 및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Issues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D668238C-B98E-800C-BBF3-E9FCADED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107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개선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보완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1A731-8BE2-B6BA-D556-79311E63DE60}"/>
              </a:ext>
            </a:extLst>
          </p:cNvPr>
          <p:cNvSpPr txBox="1"/>
          <p:nvPr/>
        </p:nvSpPr>
        <p:spPr>
          <a:xfrm>
            <a:off x="61708" y="813422"/>
            <a:ext cx="9635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</a:rPr>
              <a:t>주제의 구성 및 세부과목의 발굴을 통한 체계의 구축을 위해  </a:t>
            </a:r>
            <a:r>
              <a:rPr lang="en-US" altLang="ko-KR" sz="1400" b="1" dirty="0">
                <a:latin typeface="맑은 고딕" panose="020B0503020000020004" pitchFamily="50" charset="-127"/>
              </a:rPr>
              <a:t>Framework </a:t>
            </a:r>
            <a:r>
              <a:rPr lang="ko-KR" altLang="en-US" sz="1400" b="1" dirty="0">
                <a:latin typeface="맑은 고딕" panose="020B0503020000020004" pitchFamily="50" charset="-127"/>
              </a:rPr>
              <a:t>확보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수평</a:t>
            </a:r>
            <a:r>
              <a:rPr lang="en-US" altLang="ko-KR" sz="1400" b="1" dirty="0">
                <a:latin typeface="맑은 고딕" panose="020B0503020000020004" pitchFamily="50" charset="-127"/>
              </a:rPr>
              <a:t>·</a:t>
            </a:r>
            <a:r>
              <a:rPr lang="ko-KR" altLang="en-US" sz="1400" b="1" dirty="0">
                <a:latin typeface="맑은 고딕" panose="020B0503020000020004" pitchFamily="50" charset="-127"/>
              </a:rPr>
              <a:t>수직적 역량강화 과정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참여자의 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자발적 참여와 학습을 위한 운영 등 개선</a:t>
            </a:r>
            <a:r>
              <a:rPr lang="en-US" altLang="ko-KR" sz="1400" b="1" dirty="0">
                <a:latin typeface="맑은 고딕" panose="020B0503020000020004" pitchFamily="50" charset="-127"/>
              </a:rPr>
              <a:t>·</a:t>
            </a:r>
            <a:r>
              <a:rPr lang="ko-KR" altLang="en-US" sz="1400" b="1" dirty="0">
                <a:latin typeface="맑은 고딕" panose="020B0503020000020004" pitchFamily="50" charset="-127"/>
              </a:rPr>
              <a:t>보완점이 있음</a:t>
            </a:r>
            <a:r>
              <a:rPr lang="en-US" altLang="ko-KR" sz="1400" b="1" dirty="0">
                <a:latin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2F335-B827-D23C-A433-10DEC22C4819}"/>
              </a:ext>
            </a:extLst>
          </p:cNvPr>
          <p:cNvSpPr txBox="1"/>
          <p:nvPr/>
        </p:nvSpPr>
        <p:spPr>
          <a:xfrm>
            <a:off x="55627" y="196343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</p:spTree>
    <p:extLst>
      <p:ext uri="{BB962C8B-B14F-4D97-AF65-F5344CB8AC3E}">
        <p14:creationId xmlns:p14="http://schemas.microsoft.com/office/powerpoint/2010/main" val="350128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943DDB-40E8-94AD-7523-8B0BBA2BAF63}"/>
              </a:ext>
            </a:extLst>
          </p:cNvPr>
          <p:cNvSpPr/>
          <p:nvPr/>
        </p:nvSpPr>
        <p:spPr>
          <a:xfrm>
            <a:off x="835860" y="4140045"/>
            <a:ext cx="3382719" cy="18736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77F94D-8BAD-1AEB-C1CD-523CDD25763B}"/>
              </a:ext>
            </a:extLst>
          </p:cNvPr>
          <p:cNvSpPr/>
          <p:nvPr/>
        </p:nvSpPr>
        <p:spPr>
          <a:xfrm>
            <a:off x="835860" y="2288806"/>
            <a:ext cx="3382719" cy="15651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2BD0EF-F556-63C6-538A-3ECFADAA40FD}"/>
              </a:ext>
            </a:extLst>
          </p:cNvPr>
          <p:cNvSpPr/>
          <p:nvPr/>
        </p:nvSpPr>
        <p:spPr>
          <a:xfrm>
            <a:off x="4612665" y="2720765"/>
            <a:ext cx="1497821" cy="3141497"/>
          </a:xfrm>
          <a:prstGeom prst="roundRect">
            <a:avLst>
              <a:gd name="adj" fmla="val 952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187" y="204029"/>
            <a:ext cx="324479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교육운영 및 체계구축 방향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1987" y="6589068"/>
            <a:ext cx="251992" cy="230832"/>
          </a:xfrm>
        </p:spPr>
        <p:txBody>
          <a:bodyPr/>
          <a:lstStyle/>
          <a:p>
            <a:pPr algn="ctr">
              <a:defRPr/>
            </a:pPr>
            <a:fld id="{7BB8427F-17BE-4C44-9B29-06858B2109A3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865AD0E-76FB-233E-8015-19DE3A5BB8BC}"/>
              </a:ext>
            </a:extLst>
          </p:cNvPr>
          <p:cNvSpPr/>
          <p:nvPr/>
        </p:nvSpPr>
        <p:spPr>
          <a:xfrm rot="5400000">
            <a:off x="4674029" y="3954129"/>
            <a:ext cx="3208815" cy="226515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EE2D26-EC9C-A042-8D15-65BD6B94F02F}"/>
              </a:ext>
            </a:extLst>
          </p:cNvPr>
          <p:cNvSpPr/>
          <p:nvPr/>
        </p:nvSpPr>
        <p:spPr>
          <a:xfrm>
            <a:off x="4756270" y="2928121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Theme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Framework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구축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01707-7AE0-3946-9D18-3E7DD58C15DA}"/>
              </a:ext>
            </a:extLst>
          </p:cNvPr>
          <p:cNvSpPr/>
          <p:nvPr/>
        </p:nvSpPr>
        <p:spPr>
          <a:xfrm>
            <a:off x="4756270" y="4335827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수평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·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수직적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역량 확보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186F1B-7077-0F5B-F2CD-DA2268FCBE67}"/>
              </a:ext>
            </a:extLst>
          </p:cNvPr>
          <p:cNvSpPr/>
          <p:nvPr/>
        </p:nvSpPr>
        <p:spPr>
          <a:xfrm>
            <a:off x="4756270" y="5055113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참가자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학습자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자발적 참여 유도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82DEF3-34F4-452C-1D8C-308449ED97DD}"/>
              </a:ext>
            </a:extLst>
          </p:cNvPr>
          <p:cNvSpPr/>
          <p:nvPr/>
        </p:nvSpPr>
        <p:spPr>
          <a:xfrm>
            <a:off x="4756270" y="3624925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Theme –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세부과정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연계강화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F6E1E-9FCB-FFE5-823B-FF999620335E}"/>
              </a:ext>
            </a:extLst>
          </p:cNvPr>
          <p:cNvSpPr txBox="1"/>
          <p:nvPr/>
        </p:nvSpPr>
        <p:spPr>
          <a:xfrm>
            <a:off x="923341" y="2424570"/>
            <a:ext cx="3334887" cy="1377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사업 및 기술전략 등 신개념의 기술</a:t>
            </a:r>
            <a:r>
              <a:rPr lang="en-US" altLang="ko-KR" sz="1050" dirty="0"/>
              <a:t>, </a:t>
            </a:r>
            <a:r>
              <a:rPr lang="ko-KR" altLang="en-US" sz="1050" dirty="0"/>
              <a:t>동향 등 파악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새로운 방안</a:t>
            </a:r>
            <a:r>
              <a:rPr lang="en-US" altLang="ko-KR" sz="1050" dirty="0"/>
              <a:t>, </a:t>
            </a:r>
            <a:r>
              <a:rPr lang="ko-KR" altLang="en-US" sz="1050" dirty="0"/>
              <a:t>전략</a:t>
            </a:r>
            <a:r>
              <a:rPr lang="en-US" altLang="ko-KR" sz="1050" dirty="0"/>
              <a:t>·</a:t>
            </a:r>
            <a:r>
              <a:rPr lang="ko-KR" altLang="en-US" sz="1050" dirty="0"/>
              <a:t>기획 방향을 위한 </a:t>
            </a:r>
            <a:r>
              <a:rPr lang="en-US" altLang="ko-KR" sz="1050" dirty="0"/>
              <a:t>Insight </a:t>
            </a:r>
            <a:r>
              <a:rPr lang="ko-KR" altLang="en-US" sz="1050" dirty="0"/>
              <a:t>확보</a:t>
            </a:r>
            <a:endParaRPr lang="en-US" altLang="ko-KR" sz="1050" dirty="0"/>
          </a:p>
          <a:p>
            <a:r>
              <a:rPr lang="ko-KR" altLang="en-US" sz="1050" dirty="0"/>
              <a:t>새로운 방법론</a:t>
            </a:r>
            <a:r>
              <a:rPr lang="en-US" altLang="ko-KR" sz="1050" dirty="0"/>
              <a:t>, </a:t>
            </a:r>
            <a:r>
              <a:rPr lang="ko-KR" altLang="en-US" sz="1050" dirty="0"/>
              <a:t>타사 체계 등 적용</a:t>
            </a:r>
            <a:r>
              <a:rPr lang="en-US" altLang="ko-KR" sz="1050" dirty="0"/>
              <a:t>/</a:t>
            </a:r>
            <a:r>
              <a:rPr lang="ko-KR" altLang="en-US" sz="1050" dirty="0"/>
              <a:t>활용 사례 파악</a:t>
            </a:r>
            <a:endParaRPr lang="en-US" altLang="ko-KR" sz="1050" dirty="0"/>
          </a:p>
          <a:p>
            <a:r>
              <a:rPr lang="ko-KR" altLang="en-US" sz="1050" dirty="0"/>
              <a:t>기업별 기법</a:t>
            </a:r>
            <a:r>
              <a:rPr lang="en-US" altLang="ko-KR" sz="1050" dirty="0"/>
              <a:t>, </a:t>
            </a:r>
            <a:r>
              <a:rPr lang="ko-KR" altLang="en-US" sz="1050" dirty="0"/>
              <a:t>체계 등 적용 </a:t>
            </a:r>
            <a:r>
              <a:rPr lang="en-US" altLang="ko-KR" sz="1050" dirty="0"/>
              <a:t>Issue</a:t>
            </a:r>
            <a:r>
              <a:rPr lang="ko-KR" altLang="en-US" sz="1050" dirty="0"/>
              <a:t>에 대한 </a:t>
            </a:r>
            <a:r>
              <a:rPr lang="en-US" altLang="ko-KR" sz="1050" dirty="0"/>
              <a:t>Solution </a:t>
            </a:r>
            <a:br>
              <a:rPr lang="en-US" altLang="ko-KR" sz="1050" dirty="0"/>
            </a:br>
            <a:r>
              <a:rPr lang="ko-KR" altLang="en-US" sz="1050" dirty="0"/>
              <a:t>탐색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향후 </a:t>
            </a:r>
            <a:r>
              <a:rPr lang="en-US" altLang="ko-KR" sz="1050" dirty="0"/>
              <a:t>R&amp;D </a:t>
            </a:r>
            <a:r>
              <a:rPr lang="ko-KR" altLang="en-US" sz="1050" dirty="0"/>
              <a:t>기획</a:t>
            </a:r>
            <a:r>
              <a:rPr lang="en-US" altLang="ko-KR" sz="1050" dirty="0"/>
              <a:t>/</a:t>
            </a:r>
            <a:r>
              <a:rPr lang="ko-KR" altLang="en-US" sz="1050" dirty="0"/>
              <a:t>관리 업무 협력 등을 위한 타기업</a:t>
            </a:r>
            <a:br>
              <a:rPr lang="en-US" altLang="ko-KR" sz="1050" dirty="0"/>
            </a:br>
            <a:r>
              <a:rPr lang="ko-KR" altLang="en-US" sz="1050" dirty="0"/>
              <a:t>및 기관과의 </a:t>
            </a:r>
            <a:r>
              <a:rPr lang="en-US" altLang="ko-KR" sz="1050" dirty="0"/>
              <a:t>Network </a:t>
            </a:r>
            <a:r>
              <a:rPr lang="ko-KR" altLang="en-US" sz="1050" dirty="0"/>
              <a:t>구축</a:t>
            </a:r>
            <a:endParaRPr lang="en-US" altLang="ko-KR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FA06E5-B040-A4FD-7426-5BEB06A243A1}"/>
              </a:ext>
            </a:extLst>
          </p:cNvPr>
          <p:cNvSpPr txBox="1"/>
          <p:nvPr/>
        </p:nvSpPr>
        <p:spPr>
          <a:xfrm>
            <a:off x="895292" y="4225320"/>
            <a:ext cx="3354123" cy="170046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주제 및 세부 과목에 대한 기업별 해당 업무 담당자</a:t>
            </a:r>
            <a:br>
              <a:rPr lang="en-US" altLang="ko-KR" sz="1050" dirty="0"/>
            </a:br>
            <a:r>
              <a:rPr lang="ko-KR" altLang="en-US" sz="1050" dirty="0"/>
              <a:t>중심 참가</a:t>
            </a:r>
            <a:br>
              <a:rPr lang="en-US" altLang="ko-KR" sz="1050" dirty="0"/>
            </a:br>
            <a:r>
              <a:rPr lang="en-US" altLang="ko-KR" sz="1050" dirty="0"/>
              <a:t>-</a:t>
            </a:r>
            <a:r>
              <a:rPr lang="ko-KR" altLang="en-US" sz="1050" dirty="0"/>
              <a:t> 전략기획</a:t>
            </a:r>
            <a:r>
              <a:rPr lang="en-US" altLang="ko-KR" sz="1050" dirty="0"/>
              <a:t>, R&amp;D </a:t>
            </a:r>
            <a:r>
              <a:rPr lang="ko-KR" altLang="en-US" sz="1050" dirty="0"/>
              <a:t>관리</a:t>
            </a:r>
            <a:r>
              <a:rPr lang="en-US" altLang="ko-KR" sz="1050" dirty="0"/>
              <a:t>, </a:t>
            </a:r>
            <a:r>
              <a:rPr lang="ko-KR" altLang="en-US" sz="1050" dirty="0"/>
              <a:t>연구원 등</a:t>
            </a:r>
            <a:endParaRPr lang="en-US" altLang="ko-KR" sz="1050" dirty="0"/>
          </a:p>
          <a:p>
            <a:r>
              <a:rPr lang="ko-KR" altLang="en-US" sz="1050" dirty="0"/>
              <a:t>기술경영 기법에 대한 </a:t>
            </a:r>
            <a:r>
              <a:rPr lang="en-US" altLang="ko-KR" sz="1050" dirty="0"/>
              <a:t>Process,</a:t>
            </a:r>
            <a:r>
              <a:rPr lang="ko-KR" altLang="en-US" sz="1050" dirty="0"/>
              <a:t> 주요 활동내용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사례 등 기본 지식 습득</a:t>
            </a:r>
            <a:endParaRPr lang="en-US" altLang="ko-KR" sz="1050" dirty="0"/>
          </a:p>
          <a:p>
            <a:r>
              <a:rPr lang="ko-KR" altLang="en-US" sz="1050" dirty="0"/>
              <a:t>기술경영 관련 자료의 상시적 접근</a:t>
            </a:r>
            <a:r>
              <a:rPr lang="en-US" altLang="ko-KR" sz="1050" dirty="0"/>
              <a:t>, </a:t>
            </a:r>
            <a:r>
              <a:rPr lang="ko-KR" altLang="en-US" sz="1050" dirty="0"/>
              <a:t>확보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관련 </a:t>
            </a:r>
            <a:r>
              <a:rPr lang="en-US" altLang="ko-KR" sz="1050" dirty="0"/>
              <a:t>Know-how</a:t>
            </a:r>
            <a:r>
              <a:rPr lang="ko-KR" altLang="en-US" sz="1050" dirty="0"/>
              <a:t>에 대한 </a:t>
            </a:r>
            <a:r>
              <a:rPr lang="en-US" altLang="ko-KR" sz="1050" dirty="0"/>
              <a:t>Q&amp;A</a:t>
            </a:r>
          </a:p>
          <a:p>
            <a:r>
              <a:rPr lang="ko-KR" altLang="en-US" sz="1050" dirty="0"/>
              <a:t>현업과 관련된 지식</a:t>
            </a:r>
            <a:r>
              <a:rPr lang="en-US" altLang="ko-KR" sz="1050" dirty="0"/>
              <a:t>, </a:t>
            </a:r>
            <a:r>
              <a:rPr lang="ko-KR" altLang="en-US" sz="1050" dirty="0"/>
              <a:t>사례</a:t>
            </a:r>
            <a:r>
              <a:rPr lang="en-US" altLang="ko-KR" sz="1050" dirty="0"/>
              <a:t>, </a:t>
            </a:r>
            <a:r>
              <a:rPr lang="ko-KR" altLang="en-US" sz="1050" dirty="0"/>
              <a:t>방법론 등 지원</a:t>
            </a:r>
            <a:r>
              <a:rPr lang="en-US" altLang="ko-KR" sz="1050" dirty="0"/>
              <a:t>·</a:t>
            </a:r>
            <a:r>
              <a:rPr lang="ko-KR" altLang="en-US" sz="1050" dirty="0"/>
              <a:t>협력을 </a:t>
            </a:r>
            <a:br>
              <a:rPr lang="en-US" altLang="ko-KR" sz="1050" dirty="0"/>
            </a:br>
            <a:r>
              <a:rPr lang="ko-KR" altLang="en-US" sz="1050" dirty="0"/>
              <a:t>위한 향후 </a:t>
            </a:r>
            <a:r>
              <a:rPr lang="en-US" altLang="ko-KR" sz="1050" dirty="0"/>
              <a:t>R&amp;D </a:t>
            </a:r>
            <a:r>
              <a:rPr lang="ko-KR" altLang="en-US" sz="1050" dirty="0"/>
              <a:t>기획</a:t>
            </a:r>
            <a:r>
              <a:rPr lang="en-US" altLang="ko-KR" sz="1050" dirty="0"/>
              <a:t>/</a:t>
            </a:r>
            <a:r>
              <a:rPr lang="ko-KR" altLang="en-US" sz="1050" dirty="0"/>
              <a:t>관리 업무 인적 교류</a:t>
            </a:r>
            <a:endParaRPr lang="en-US" altLang="ko-KR" sz="10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C421B1-6FFE-8445-7F97-564F8CC2AB8F}"/>
              </a:ext>
            </a:extLst>
          </p:cNvPr>
          <p:cNvSpPr/>
          <p:nvPr/>
        </p:nvSpPr>
        <p:spPr>
          <a:xfrm>
            <a:off x="313679" y="2720762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부서장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7E1BFC-E454-3EF4-A256-6EAE35043769}"/>
              </a:ext>
            </a:extLst>
          </p:cNvPr>
          <p:cNvSpPr/>
          <p:nvPr/>
        </p:nvSpPr>
        <p:spPr>
          <a:xfrm>
            <a:off x="313679" y="4667367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실무자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11BC3C-876F-341D-F494-F681FE6346FC}"/>
              </a:ext>
            </a:extLst>
          </p:cNvPr>
          <p:cNvSpPr/>
          <p:nvPr/>
        </p:nvSpPr>
        <p:spPr>
          <a:xfrm>
            <a:off x="4630894" y="2403443"/>
            <a:ext cx="1461362" cy="392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2"/>
                </a:solidFill>
                <a:latin typeface="맑은 고딕" panose="020B0503020000020004" pitchFamily="50" charset="-127"/>
              </a:rPr>
              <a:t>개선</a:t>
            </a:r>
            <a:r>
              <a:rPr lang="en-US" altLang="ko-KR" sz="1300" b="1" dirty="0">
                <a:solidFill>
                  <a:schemeClr val="bg2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300" b="1" dirty="0">
                <a:solidFill>
                  <a:schemeClr val="bg2"/>
                </a:solidFill>
                <a:latin typeface="맑은 고딕" panose="020B0503020000020004" pitchFamily="50" charset="-127"/>
              </a:rPr>
              <a:t>보완 </a:t>
            </a:r>
            <a:r>
              <a:rPr lang="en-US" altLang="ko-KR" sz="1300" b="1" dirty="0">
                <a:solidFill>
                  <a:schemeClr val="bg2"/>
                </a:solidFill>
                <a:latin typeface="맑은 고딕" panose="020B0503020000020004" pitchFamily="50" charset="-127"/>
              </a:rPr>
              <a:t>Point</a:t>
            </a:r>
            <a:endParaRPr lang="ko-KR" altLang="en-US" sz="1300" b="1" dirty="0">
              <a:solidFill>
                <a:schemeClr val="bg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71FC061A-1FC1-0F6E-8A99-240A470DEA51}"/>
              </a:ext>
            </a:extLst>
          </p:cNvPr>
          <p:cNvSpPr/>
          <p:nvPr/>
        </p:nvSpPr>
        <p:spPr>
          <a:xfrm>
            <a:off x="4162483" y="3719307"/>
            <a:ext cx="499273" cy="527323"/>
          </a:xfrm>
          <a:prstGeom prst="mathPlus">
            <a:avLst/>
          </a:prstGeom>
          <a:solidFill>
            <a:schemeClr val="bg2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D216B44C-C746-2916-D37D-A96551B5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498" y="170550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참가자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Needs 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및 기대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lang="ko-KR" altLang="en-US" sz="1400" b="1" dirty="0" err="1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예시적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095158B9-0650-4E63-759F-5147EAD2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953" y="1705500"/>
            <a:ext cx="2056276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교육체계 및 운영 비전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439797-F4AA-E905-DB63-EAC9B26BD0D3}"/>
              </a:ext>
            </a:extLst>
          </p:cNvPr>
          <p:cNvGrpSpPr/>
          <p:nvPr/>
        </p:nvGrpSpPr>
        <p:grpSpPr>
          <a:xfrm>
            <a:off x="6793502" y="2664664"/>
            <a:ext cx="2670283" cy="2491072"/>
            <a:chOff x="6594280" y="2496368"/>
            <a:chExt cx="3064544" cy="283388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7F0CB2-E2F9-A752-5227-F318DD03FA2A}"/>
                </a:ext>
              </a:extLst>
            </p:cNvPr>
            <p:cNvSpPr/>
            <p:nvPr/>
          </p:nvSpPr>
          <p:spPr>
            <a:xfrm>
              <a:off x="7309590" y="2496368"/>
              <a:ext cx="1615627" cy="1632456"/>
            </a:xfrm>
            <a:prstGeom prst="ellipse">
              <a:avLst/>
            </a:prstGeom>
            <a:solidFill>
              <a:srgbClr val="FF9966">
                <a:alpha val="60000"/>
              </a:srgbClr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기술경영</a:t>
              </a:r>
              <a:endPara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실무 및 혁신 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Campus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3AB3EE-315B-32D1-E5DF-F533F7ED7080}"/>
                </a:ext>
              </a:extLst>
            </p:cNvPr>
            <p:cNvSpPr/>
            <p:nvPr/>
          </p:nvSpPr>
          <p:spPr>
            <a:xfrm>
              <a:off x="6594280" y="3646380"/>
              <a:ext cx="1615628" cy="1632456"/>
            </a:xfrm>
            <a:prstGeom prst="ellipse">
              <a:avLst/>
            </a:prstGeom>
            <a:solidFill>
              <a:srgbClr val="FFFFCC">
                <a:alpha val="60000"/>
              </a:srgbClr>
            </a:solidFill>
            <a:ln w="12700">
              <a:solidFill>
                <a:srgbClr val="FFE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지식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·Know-how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교류의 장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EA08F43-C608-FA69-DA8B-FF3A87844D85}"/>
                </a:ext>
              </a:extLst>
            </p:cNvPr>
            <p:cNvSpPr/>
            <p:nvPr/>
          </p:nvSpPr>
          <p:spPr>
            <a:xfrm>
              <a:off x="8043198" y="3697795"/>
              <a:ext cx="1615626" cy="1632456"/>
            </a:xfrm>
            <a:prstGeom prst="ellipse">
              <a:avLst/>
            </a:prstGeom>
            <a:solidFill>
              <a:srgbClr val="D6EDBD">
                <a:alpha val="60000"/>
              </a:srgbClr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MOT Skill Hub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단계적 구축</a:t>
              </a:r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)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433774-718A-D213-BA9B-F3792EFFA709}"/>
              </a:ext>
            </a:extLst>
          </p:cNvPr>
          <p:cNvSpPr txBox="1"/>
          <p:nvPr/>
        </p:nvSpPr>
        <p:spPr>
          <a:xfrm>
            <a:off x="6613973" y="2193438"/>
            <a:ext cx="21887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기술경영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실무 지식 제공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 체계적 지식체계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(Curriculum)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실무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전문 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Skill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0CB2-61F1-DAA9-2CA1-C3504298EE43}"/>
              </a:ext>
            </a:extLst>
          </p:cNvPr>
          <p:cNvSpPr txBox="1"/>
          <p:nvPr/>
        </p:nvSpPr>
        <p:spPr>
          <a:xfrm>
            <a:off x="6322263" y="5172250"/>
            <a:ext cx="181524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혁신을 위한 상호 교류 및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지식체계 공유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특정 주제별  이슈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및 혁신 아이디어 공유</a:t>
            </a:r>
            <a:endParaRPr lang="en-US" altLang="ko-KR" sz="1050" b="1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인적 및 지식 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Network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050" b="1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B22AB-0653-CD98-FFAB-25AD21F14113}"/>
              </a:ext>
            </a:extLst>
          </p:cNvPr>
          <p:cNvSpPr txBox="1"/>
          <p:nvPr/>
        </p:nvSpPr>
        <p:spPr>
          <a:xfrm>
            <a:off x="8129240" y="5172250"/>
            <a:ext cx="1699824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기술경영 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Alumni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및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상시 교류체계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관련 자료 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Repository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Q&amp;A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체계</a:t>
            </a:r>
            <a:b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</a:b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강사 </a:t>
            </a:r>
            <a:r>
              <a:rPr lang="en-US" altLang="ko-KR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vs. </a:t>
            </a:r>
            <a:r>
              <a:rPr lang="ko-KR" altLang="en-US" sz="1050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참가자 간</a:t>
            </a:r>
            <a:endParaRPr lang="en-US" altLang="ko-KR" sz="1050" b="1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C552E-5A19-734B-5C25-2C1A33688EE8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C7EC8-ED5A-6E28-D531-41B4EF469182}"/>
              </a:ext>
            </a:extLst>
          </p:cNvPr>
          <p:cNvSpPr txBox="1"/>
          <p:nvPr/>
        </p:nvSpPr>
        <p:spPr>
          <a:xfrm>
            <a:off x="61708" y="813422"/>
            <a:ext cx="98748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</a:rPr>
              <a:t>개선 및 보완점과 전략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새로운 방법론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타사 혁신사례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실무 역량의 강화 다양한 요구들에 대하여 </a:t>
            </a:r>
            <a:r>
              <a:rPr lang="en-US" altLang="ko-KR" sz="1400" b="1" dirty="0">
                <a:latin typeface="맑은 고딕" panose="020B0503020000020004" pitchFamily="50" charset="-127"/>
              </a:rPr>
              <a:t>‘</a:t>
            </a:r>
            <a:r>
              <a:rPr lang="ko-KR" altLang="en-US" sz="1400" b="1" dirty="0">
                <a:latin typeface="맑은 고딕" panose="020B0503020000020004" pitchFamily="50" charset="-127"/>
              </a:rPr>
              <a:t>기술경영 실무 및 혁신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en-US" altLang="ko-KR" sz="1400" b="1" dirty="0">
                <a:latin typeface="맑은 고딕" panose="020B0503020000020004" pitchFamily="50" charset="-127"/>
              </a:rPr>
              <a:t>Campus‘</a:t>
            </a:r>
            <a:r>
              <a:rPr lang="ko-KR" altLang="en-US" sz="1400" b="1" dirty="0">
                <a:latin typeface="맑은 고딕" panose="020B0503020000020004" pitchFamily="50" charset="-127"/>
              </a:rPr>
              <a:t>의</a:t>
            </a:r>
            <a:r>
              <a:rPr lang="en-US" altLang="ko-KR" sz="1400" b="1" dirty="0">
                <a:latin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</a:rPr>
              <a:t>역할</a:t>
            </a:r>
            <a:r>
              <a:rPr lang="en-US" altLang="ko-KR" sz="1400" b="1" dirty="0">
                <a:latin typeface="맑은 고딕" panose="020B0503020000020004" pitchFamily="50" charset="-127"/>
              </a:rPr>
              <a:t>, ‘</a:t>
            </a:r>
            <a:r>
              <a:rPr lang="ko-KR" altLang="en-US" sz="1400" b="1" dirty="0">
                <a:latin typeface="맑은 고딕" panose="020B0503020000020004" pitchFamily="50" charset="-127"/>
              </a:rPr>
              <a:t>지식</a:t>
            </a:r>
            <a:r>
              <a:rPr lang="en-US" altLang="ko-KR" sz="1400" b="1" dirty="0">
                <a:latin typeface="맑은 고딕" panose="020B0503020000020004" pitchFamily="50" charset="-127"/>
              </a:rPr>
              <a:t>, Know-how </a:t>
            </a:r>
            <a:r>
              <a:rPr lang="ko-KR" altLang="en-US" sz="1400" b="1" dirty="0">
                <a:latin typeface="맑은 고딕" panose="020B0503020000020004" pitchFamily="50" charset="-127"/>
              </a:rPr>
              <a:t>교류</a:t>
            </a:r>
            <a:r>
              <a:rPr lang="en-US" altLang="ko-KR" sz="1400" b="1" dirty="0">
                <a:latin typeface="맑은 고딕" panose="020B0503020000020004" pitchFamily="50" charset="-127"/>
              </a:rPr>
              <a:t>‘</a:t>
            </a:r>
            <a:r>
              <a:rPr lang="ko-KR" altLang="en-US" sz="1400" b="1" dirty="0">
                <a:latin typeface="맑은 고딕" panose="020B0503020000020004" pitchFamily="50" charset="-127"/>
              </a:rPr>
              <a:t>를</a:t>
            </a:r>
            <a:r>
              <a:rPr lang="en-US" altLang="ko-KR" sz="1400" b="1" dirty="0">
                <a:latin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</a:rPr>
              <a:t>통한 네트워크 효과의 제고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그리고 참가자</a:t>
            </a:r>
            <a:r>
              <a:rPr lang="en-US" altLang="ko-KR" sz="1400" b="1" dirty="0">
                <a:latin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</a:rPr>
              <a:t>강사 상호간의 상시적 </a:t>
            </a:r>
            <a:r>
              <a:rPr lang="en-US" altLang="ko-KR" sz="1400" b="1" dirty="0">
                <a:latin typeface="맑은 고딕" panose="020B0503020000020004" pitchFamily="50" charset="-127"/>
              </a:rPr>
              <a:t>Skill </a:t>
            </a:r>
            <a:r>
              <a:rPr lang="ko-KR" altLang="en-US" sz="1400" b="1" dirty="0">
                <a:latin typeface="맑은 고딕" panose="020B0503020000020004" pitchFamily="50" charset="-127"/>
              </a:rPr>
              <a:t>및 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역량의 강화를 위한 </a:t>
            </a:r>
            <a:r>
              <a:rPr lang="en-US" altLang="ko-KR" sz="1400" b="1" dirty="0">
                <a:latin typeface="맑은 고딕" panose="020B0503020000020004" pitchFamily="50" charset="-127"/>
              </a:rPr>
              <a:t>‘MOT Skill Hub’ </a:t>
            </a:r>
            <a:r>
              <a:rPr lang="ko-KR" altLang="en-US" sz="1400" b="1" dirty="0">
                <a:latin typeface="맑은 고딕" panose="020B0503020000020004" pitchFamily="50" charset="-127"/>
              </a:rPr>
              <a:t>체계의 구축과 활용 등 체계의 고도화를 통한 운영이 필요함</a:t>
            </a:r>
            <a:r>
              <a:rPr lang="en-US" altLang="ko-KR" sz="1400" b="1" dirty="0">
                <a:latin typeface="맑은 고딕" panose="020B0503020000020004" pitchFamily="50" charset="-127"/>
              </a:rPr>
              <a:t>. </a:t>
            </a:r>
            <a:endParaRPr lang="ko-KR" altLang="en-US" sz="1400" b="1" dirty="0"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2D80FA-4A2D-2F8E-B811-931C32CEFBFF}"/>
              </a:ext>
            </a:extLst>
          </p:cNvPr>
          <p:cNvSpPr txBox="1"/>
          <p:nvPr/>
        </p:nvSpPr>
        <p:spPr>
          <a:xfrm>
            <a:off x="7825693" y="3938091"/>
            <a:ext cx="7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+mn-ea"/>
              </a:rPr>
              <a:t>KOITA</a:t>
            </a:r>
            <a:endParaRPr lang="ko-KR" altLang="en-US" sz="1400" b="1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1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39E2417-DADC-B162-B904-6B3C596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942" y="204029"/>
            <a:ext cx="324479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과정운영과 개선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7B5C-CCE5-7969-8C01-29C2E05A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8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20F120-5F00-6355-1B12-F47EFAF64A66}"/>
              </a:ext>
            </a:extLst>
          </p:cNvPr>
          <p:cNvSpPr/>
          <p:nvPr/>
        </p:nvSpPr>
        <p:spPr>
          <a:xfrm>
            <a:off x="549762" y="3034916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주제 및 세부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과목 구성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825431-D6EA-5566-0C6F-6D9E9C18265A}"/>
              </a:ext>
            </a:extLst>
          </p:cNvPr>
          <p:cNvSpPr/>
          <p:nvPr/>
        </p:nvSpPr>
        <p:spPr>
          <a:xfrm>
            <a:off x="549762" y="3966140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기술경영 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Best Practice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CAA71F-5F26-71EC-DA75-50090890CA3B}"/>
              </a:ext>
            </a:extLst>
          </p:cNvPr>
          <p:cNvSpPr/>
          <p:nvPr/>
        </p:nvSpPr>
        <p:spPr>
          <a:xfrm>
            <a:off x="549762" y="4830051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우수연구소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현장연수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FCC234-C8A8-8A29-3DA8-8AC15EA1AEAD}"/>
              </a:ext>
            </a:extLst>
          </p:cNvPr>
          <p:cNvSpPr/>
          <p:nvPr/>
        </p:nvSpPr>
        <p:spPr>
          <a:xfrm>
            <a:off x="549762" y="5637865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기타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문화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교양 등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F5A9A-5092-FBFE-DD0A-58329EA30AAB}"/>
              </a:ext>
            </a:extLst>
          </p:cNvPr>
          <p:cNvSpPr txBox="1"/>
          <p:nvPr/>
        </p:nvSpPr>
        <p:spPr>
          <a:xfrm>
            <a:off x="1834408" y="3018087"/>
            <a:ext cx="6803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부서장</a:t>
            </a:r>
            <a:endParaRPr lang="en-US" altLang="ko-KR" sz="1050" b="1" dirty="0"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31B56-8896-1112-968E-7E48FD1C723E}"/>
              </a:ext>
            </a:extLst>
          </p:cNvPr>
          <p:cNvSpPr txBox="1"/>
          <p:nvPr/>
        </p:nvSpPr>
        <p:spPr>
          <a:xfrm>
            <a:off x="1834408" y="4095166"/>
            <a:ext cx="78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부서장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latin typeface="맑은 고딕" panose="020B0503020000020004" pitchFamily="50" charset="-127"/>
              </a:rPr>
              <a:t>(</a:t>
            </a:r>
            <a:r>
              <a:rPr lang="ko-KR" altLang="en-US" sz="1050" b="1" dirty="0">
                <a:latin typeface="맑은 고딕" panose="020B0503020000020004" pitchFamily="50" charset="-127"/>
              </a:rPr>
              <a:t>실무자</a:t>
            </a:r>
            <a:r>
              <a:rPr lang="en-US" altLang="ko-KR" sz="1050" b="1" dirty="0">
                <a:latin typeface="맑은 고딕" panose="020B0503020000020004" pitchFamily="50" charset="-127"/>
              </a:rPr>
              <a:t>)</a:t>
            </a:r>
            <a:endParaRPr lang="ko-KR" altLang="en-US" sz="1050" b="1" dirty="0"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7244E1-0082-5973-C04F-A8819216F04C}"/>
              </a:ext>
            </a:extLst>
          </p:cNvPr>
          <p:cNvSpPr txBox="1"/>
          <p:nvPr/>
        </p:nvSpPr>
        <p:spPr>
          <a:xfrm>
            <a:off x="1834408" y="4964687"/>
            <a:ext cx="545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공통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30BFD-D13E-E14E-8216-BDEEE778C49E}"/>
              </a:ext>
            </a:extLst>
          </p:cNvPr>
          <p:cNvSpPr txBox="1"/>
          <p:nvPr/>
        </p:nvSpPr>
        <p:spPr>
          <a:xfrm>
            <a:off x="1834408" y="5817379"/>
            <a:ext cx="545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공통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3BB78-D540-3714-7EE4-D07DBE073C42}"/>
              </a:ext>
            </a:extLst>
          </p:cNvPr>
          <p:cNvSpPr txBox="1"/>
          <p:nvPr/>
        </p:nvSpPr>
        <p:spPr>
          <a:xfrm>
            <a:off x="2507584" y="2922717"/>
            <a:ext cx="2196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  <a:latin typeface="+mn-ea"/>
                <a:ea typeface="+mn-ea"/>
              </a:rPr>
              <a:t>Global Trend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및 미래성장기반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기업환경변화 대응전략 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63F81-D140-935C-AC0C-FD1733667F83}"/>
              </a:ext>
            </a:extLst>
          </p:cNvPr>
          <p:cNvSpPr txBox="1"/>
          <p:nvPr/>
        </p:nvSpPr>
        <p:spPr>
          <a:xfrm>
            <a:off x="2507583" y="3337844"/>
            <a:ext cx="22191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기술전략 수립과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  <a:ea typeface="+mn-ea"/>
              </a:rPr>
              <a:t>R&amp;D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기획</a:t>
            </a:r>
            <a:endParaRPr lang="en-US" altLang="ko-KR" sz="105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사업성분석 및 사업화 전략</a:t>
            </a:r>
            <a:endParaRPr lang="en-US" altLang="ko-KR" sz="105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 err="1">
                <a:solidFill>
                  <a:schemeClr val="tx1"/>
                </a:solidFill>
                <a:latin typeface="+mn-ea"/>
                <a:ea typeface="+mn-ea"/>
              </a:rPr>
              <a:t>기술트랜드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 및 연구개발 이슈 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E1748-FEFB-BF5D-B3FD-900EC8DED6C2}"/>
              </a:ext>
            </a:extLst>
          </p:cNvPr>
          <p:cNvSpPr txBox="1"/>
          <p:nvPr/>
        </p:nvSpPr>
        <p:spPr>
          <a:xfrm>
            <a:off x="2507584" y="4067117"/>
            <a:ext cx="19498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혁신 및 운영체계 등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사례 공유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51768-23ED-25DA-B481-D2414AA6B123}"/>
              </a:ext>
            </a:extLst>
          </p:cNvPr>
          <p:cNvSpPr txBox="1"/>
          <p:nvPr/>
        </p:nvSpPr>
        <p:spPr>
          <a:xfrm>
            <a:off x="2507584" y="4790784"/>
            <a:ext cx="22191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050" b="1" dirty="0">
                <a:latin typeface="+mn-ea"/>
              </a:rPr>
              <a:t>기업 연구소 경영체계 전반 소개</a:t>
            </a:r>
            <a:endParaRPr lang="en-US" altLang="ko-KR" sz="1050" b="1" dirty="0">
              <a:latin typeface="+mn-ea"/>
            </a:endParaRPr>
          </a:p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주요 시설 등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Tour</a:t>
            </a:r>
          </a:p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연구소 운영 관련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Q&amp;A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ADA1A-B96B-BA6E-62F2-576CEF8DEC0F}"/>
              </a:ext>
            </a:extLst>
          </p:cNvPr>
          <p:cNvSpPr txBox="1"/>
          <p:nvPr/>
        </p:nvSpPr>
        <p:spPr>
          <a:xfrm>
            <a:off x="2507584" y="5626646"/>
            <a:ext cx="21198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 특화 교양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지식 소개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시대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시기적 특정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issue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세미나 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F86BA-BA08-B5CF-6284-B1155C5A2CDE}"/>
              </a:ext>
            </a:extLst>
          </p:cNvPr>
          <p:cNvSpPr txBox="1"/>
          <p:nvPr/>
        </p:nvSpPr>
        <p:spPr>
          <a:xfrm>
            <a:off x="1834408" y="3433213"/>
            <a:ext cx="6803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실무자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320F00-8E16-1F11-F4E4-39F2255A3F40}"/>
              </a:ext>
            </a:extLst>
          </p:cNvPr>
          <p:cNvSpPr/>
          <p:nvPr/>
        </p:nvSpPr>
        <p:spPr>
          <a:xfrm>
            <a:off x="5963234" y="5632255"/>
            <a:ext cx="2552467" cy="667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특성을 고려하여 공통 운영 유지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시대적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시점에서의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Issue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세미나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</a:t>
            </a:r>
            <a:b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논의 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D9236A-38E0-C122-8AC0-AF71D3B4C792}"/>
              </a:ext>
            </a:extLst>
          </p:cNvPr>
          <p:cNvSpPr/>
          <p:nvPr/>
        </p:nvSpPr>
        <p:spPr>
          <a:xfrm>
            <a:off x="5391032" y="2064412"/>
            <a:ext cx="392687" cy="3388330"/>
          </a:xfrm>
          <a:prstGeom prst="rect">
            <a:avLst/>
          </a:prstGeom>
          <a:solidFill>
            <a:srgbClr val="FFEB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개선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영역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389467-A2F0-DE4B-BCC9-27CC92D78F28}"/>
              </a:ext>
            </a:extLst>
          </p:cNvPr>
          <p:cNvSpPr/>
          <p:nvPr/>
        </p:nvSpPr>
        <p:spPr>
          <a:xfrm>
            <a:off x="549762" y="2126123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전반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F6EADC-6F0F-8FD9-8812-A5C732737DC9}"/>
              </a:ext>
            </a:extLst>
          </p:cNvPr>
          <p:cNvSpPr txBox="1"/>
          <p:nvPr/>
        </p:nvSpPr>
        <p:spPr>
          <a:xfrm>
            <a:off x="2507584" y="2120511"/>
            <a:ext cx="20845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매년초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부서장 및 실무자 교육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참가자 모집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연속성 부재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95A23A-C18B-EF63-653A-3D1BE23D153A}"/>
              </a:ext>
            </a:extLst>
          </p:cNvPr>
          <p:cNvSpPr txBox="1"/>
          <p:nvPr/>
        </p:nvSpPr>
        <p:spPr>
          <a:xfrm>
            <a:off x="1834408" y="2294414"/>
            <a:ext cx="545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공통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734346-43CA-5C1E-052B-D42D292A3CB6}"/>
              </a:ext>
            </a:extLst>
          </p:cNvPr>
          <p:cNvSpPr txBox="1"/>
          <p:nvPr/>
        </p:nvSpPr>
        <p:spPr>
          <a:xfrm>
            <a:off x="5867869" y="2064414"/>
            <a:ext cx="340381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목적에 따른 참가 대상별 역량 체계 구축 및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ko-KR" altLang="en-US" sz="1050" b="1" dirty="0">
                <a:latin typeface="맑은 고딕" panose="020B0503020000020004" pitchFamily="50" charset="-127"/>
              </a:rPr>
              <a:t>세부 프로그램  개발</a:t>
            </a:r>
            <a:r>
              <a:rPr lang="en-US" altLang="ko-KR" sz="1050" b="1" dirty="0">
                <a:latin typeface="맑은 고딕" panose="020B0503020000020004" pitchFamily="50" charset="-127"/>
              </a:rPr>
              <a:t>·</a:t>
            </a:r>
            <a:r>
              <a:rPr lang="ko-KR" altLang="en-US" sz="1050" b="1" dirty="0">
                <a:latin typeface="맑은 고딕" panose="020B0503020000020004" pitchFamily="50" charset="-127"/>
              </a:rPr>
              <a:t>운영 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latin typeface="맑은 고딕" panose="020B0503020000020004" pitchFamily="50" charset="-127"/>
              </a:rPr>
              <a:t>기술경영</a:t>
            </a:r>
            <a:r>
              <a:rPr lang="en-US" altLang="ko-KR" sz="1050" b="1" dirty="0">
                <a:latin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</a:rPr>
              <a:t>업무 체계 및 역량 개발 목표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latin typeface="맑은 고딕" panose="020B0503020000020004" pitchFamily="50" charset="-127"/>
              </a:rPr>
              <a:t>전체 프로그램 구성 및 운영 </a:t>
            </a:r>
            <a:r>
              <a:rPr lang="en-US" altLang="ko-KR" sz="1050" b="1" dirty="0">
                <a:latin typeface="맑은 고딕" panose="020B0503020000020004" pitchFamily="50" charset="-127"/>
              </a:rPr>
              <a:t>Cycle </a:t>
            </a:r>
            <a:r>
              <a:rPr lang="ko-KR" altLang="en-US" sz="1050" b="1" dirty="0">
                <a:latin typeface="맑은 고딕" panose="020B0503020000020004" pitchFamily="50" charset="-127"/>
              </a:rPr>
              <a:t>및 </a:t>
            </a:r>
            <a:r>
              <a:rPr lang="en-US" altLang="ko-KR" sz="1050" b="1" dirty="0">
                <a:latin typeface="맑은 고딕" panose="020B0503020000020004" pitchFamily="50" charset="-127"/>
              </a:rPr>
              <a:t>Time-frame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</a:rPr>
              <a:t>구성</a:t>
            </a:r>
            <a:r>
              <a:rPr lang="en-US" altLang="ko-KR" sz="1050" b="1" dirty="0">
                <a:latin typeface="맑은 고딕" panose="020B0503020000020004" pitchFamily="50" charset="-127"/>
              </a:rPr>
              <a:t> </a:t>
            </a:r>
            <a:endParaRPr lang="ko-KR" altLang="en-US" sz="1050" b="1" dirty="0">
              <a:latin typeface="맑은 고딕" panose="020B0503020000020004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61AA077-FF5A-0BB2-48BE-E4850063650A}"/>
              </a:ext>
            </a:extLst>
          </p:cNvPr>
          <p:cNvCxnSpPr/>
          <p:nvPr/>
        </p:nvCxnSpPr>
        <p:spPr>
          <a:xfrm>
            <a:off x="5076882" y="2210266"/>
            <a:ext cx="0" cy="471225"/>
          </a:xfrm>
          <a:prstGeom prst="straightConnector1">
            <a:avLst/>
          </a:prstGeom>
          <a:ln w="38100">
            <a:solidFill>
              <a:srgbClr val="9797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34BCABA-CA60-8B8A-B276-ACCBA7BEA7A1}"/>
              </a:ext>
            </a:extLst>
          </p:cNvPr>
          <p:cNvCxnSpPr>
            <a:cxnSpLocks/>
          </p:cNvCxnSpPr>
          <p:nvPr/>
        </p:nvCxnSpPr>
        <p:spPr>
          <a:xfrm>
            <a:off x="5071273" y="2872223"/>
            <a:ext cx="0" cy="2625393"/>
          </a:xfrm>
          <a:prstGeom prst="straightConnector1">
            <a:avLst/>
          </a:prstGeom>
          <a:ln w="38100">
            <a:solidFill>
              <a:srgbClr val="9797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28711DF-41E2-421A-FED5-8FC5D01B4698}"/>
              </a:ext>
            </a:extLst>
          </p:cNvPr>
          <p:cNvSpPr txBox="1"/>
          <p:nvPr/>
        </p:nvSpPr>
        <p:spPr>
          <a:xfrm>
            <a:off x="5867869" y="3466866"/>
            <a:ext cx="3580147" cy="159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주제별</a:t>
            </a:r>
            <a:r>
              <a:rPr lang="en-US" altLang="ko-KR" sz="1050" b="1" dirty="0">
                <a:latin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</a:rPr>
              <a:t>세부 과목에 따라 </a:t>
            </a:r>
            <a:r>
              <a:rPr lang="en-US" altLang="ko-KR" sz="1050" b="1" dirty="0">
                <a:latin typeface="맑은 고딕" panose="020B0503020000020004" pitchFamily="50" charset="-127"/>
              </a:rPr>
              <a:t>Vertical Integration </a:t>
            </a:r>
            <a:r>
              <a:rPr lang="ko-KR" altLang="en-US" sz="1050" b="1" dirty="0">
                <a:latin typeface="맑은 고딕" panose="020B0503020000020004" pitchFamily="50" charset="-127"/>
              </a:rPr>
              <a:t>하여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ko-KR" altLang="en-US" sz="1050" b="1" dirty="0">
                <a:latin typeface="맑은 고딕" panose="020B0503020000020004" pitchFamily="50" charset="-127"/>
              </a:rPr>
              <a:t>전체 운영 </a:t>
            </a:r>
            <a:r>
              <a:rPr lang="en-US" altLang="ko-KR" sz="1050" b="1" dirty="0">
                <a:latin typeface="맑은 고딕" panose="020B0503020000020004" pitchFamily="50" charset="-127"/>
              </a:rPr>
              <a:t>Curriculum </a:t>
            </a:r>
            <a:r>
              <a:rPr lang="ko-KR" altLang="en-US" sz="1050" b="1" dirty="0">
                <a:latin typeface="맑은 고딕" panose="020B0503020000020004" pitchFamily="50" charset="-127"/>
              </a:rPr>
              <a:t>구성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</a:t>
            </a:r>
            <a:r>
              <a:rPr lang="ko-KR" altLang="en-US" sz="1050" b="1" dirty="0">
                <a:latin typeface="맑은 고딕" panose="020B0503020000020004" pitchFamily="50" charset="-127"/>
              </a:rPr>
              <a:t> 주요 업무</a:t>
            </a:r>
            <a:r>
              <a:rPr lang="en-US" altLang="ko-KR" sz="1050" b="1" dirty="0">
                <a:latin typeface="맑은 고딕" panose="020B0503020000020004" pitchFamily="50" charset="-127"/>
              </a:rPr>
              <a:t>(Task)</a:t>
            </a:r>
            <a:r>
              <a:rPr lang="ko-KR" altLang="en-US" sz="1050" b="1" dirty="0">
                <a:latin typeface="맑은 고딕" panose="020B0503020000020004" pitchFamily="50" charset="-127"/>
              </a:rPr>
              <a:t>별 요구 방법론</a:t>
            </a:r>
            <a:r>
              <a:rPr lang="en-US" altLang="ko-KR" sz="1050" b="1" dirty="0">
                <a:latin typeface="맑은 고딕" panose="020B0503020000020004" pitchFamily="50" charset="-127"/>
              </a:rPr>
              <a:t>, Process 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 Case Study </a:t>
            </a:r>
            <a:r>
              <a:rPr lang="ko-KR" altLang="en-US" sz="1050" b="1" dirty="0">
                <a:latin typeface="맑은 고딕" panose="020B0503020000020004" pitchFamily="50" charset="-127"/>
              </a:rPr>
              <a:t>혹은 </a:t>
            </a:r>
            <a:r>
              <a:rPr lang="en-US" altLang="ko-KR" sz="1050" b="1" dirty="0">
                <a:latin typeface="맑은 고딕" panose="020B0503020000020004" pitchFamily="50" charset="-127"/>
              </a:rPr>
              <a:t>Best Practice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latin typeface="맑은 고딕" panose="020B0503020000020004" pitchFamily="50" charset="-127"/>
              </a:rPr>
              <a:t>차수별</a:t>
            </a:r>
            <a:r>
              <a:rPr lang="en-US" altLang="ko-KR" sz="1050" b="1" dirty="0">
                <a:latin typeface="맑은 고딕" panose="020B0503020000020004" pitchFamily="50" charset="-127"/>
              </a:rPr>
              <a:t> 3~4</a:t>
            </a:r>
            <a:r>
              <a:rPr lang="ko-KR" altLang="en-US" sz="1050" b="1" dirty="0">
                <a:latin typeface="맑은 고딕" panose="020B0503020000020004" pitchFamily="50" charset="-127"/>
              </a:rPr>
              <a:t>개 세부 과목으로 구성</a:t>
            </a:r>
            <a:endParaRPr lang="en-US" altLang="ko-KR" sz="1050" b="1" dirty="0">
              <a:latin typeface="맑은 고딕" panose="020B0503020000020004" pitchFamily="50" charset="-127"/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0" b="1" dirty="0">
                <a:latin typeface="맑은 고딕" panose="020B0503020000020004" pitchFamily="50" charset="-127"/>
              </a:rPr>
              <a:t>부서장</a:t>
            </a:r>
            <a:r>
              <a:rPr lang="en-US" altLang="ko-KR" sz="1050" b="1" dirty="0">
                <a:latin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</a:rPr>
              <a:t>및 실무자 교육 </a:t>
            </a:r>
            <a:r>
              <a:rPr lang="en-US" altLang="ko-KR" sz="1050" b="1" dirty="0">
                <a:latin typeface="맑은 고딕" panose="020B0503020000020004" pitchFamily="50" charset="-127"/>
              </a:rPr>
              <a:t>Needs </a:t>
            </a:r>
            <a:r>
              <a:rPr lang="ko-KR" altLang="en-US" sz="1050" b="1" dirty="0">
                <a:latin typeface="맑은 고딕" panose="020B0503020000020004" pitchFamily="50" charset="-127"/>
              </a:rPr>
              <a:t>및 역량 강화 </a:t>
            </a:r>
            <a:r>
              <a:rPr lang="en-US" altLang="ko-KR" sz="1050" b="1" dirty="0">
                <a:latin typeface="맑은 고딕" panose="020B0503020000020004" pitchFamily="50" charset="-127"/>
              </a:rPr>
              <a:t>Point </a:t>
            </a:r>
            <a:r>
              <a:rPr lang="ko-KR" altLang="en-US" sz="1050" b="1" dirty="0">
                <a:latin typeface="맑은 고딕" panose="020B0503020000020004" pitchFamily="50" charset="-127"/>
              </a:rPr>
              <a:t>고려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ko-KR" altLang="en-US" sz="1050" b="1" dirty="0">
                <a:latin typeface="맑은 고딕" panose="020B0503020000020004" pitchFamily="50" charset="-127"/>
              </a:rPr>
              <a:t>우수 연구소 </a:t>
            </a:r>
            <a:r>
              <a:rPr lang="en-US" altLang="ko-KR" sz="1050" b="1" dirty="0">
                <a:latin typeface="맑은 고딕" panose="020B0503020000020004" pitchFamily="50" charset="-127"/>
              </a:rPr>
              <a:t>Tour </a:t>
            </a:r>
            <a:r>
              <a:rPr lang="ko-KR" altLang="en-US" sz="1050" b="1" dirty="0">
                <a:latin typeface="맑은 고딕" panose="020B0503020000020004" pitchFamily="50" charset="-127"/>
              </a:rPr>
              <a:t>대상 발굴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latin typeface="맑은 고딕" panose="020B0503020000020004" pitchFamily="50" charset="-127"/>
              </a:rPr>
              <a:t>주제와 연계한 사전 지식 및 교육</a:t>
            </a:r>
            <a:br>
              <a:rPr lang="en-US" altLang="ko-KR" sz="1050" b="1" dirty="0">
                <a:latin typeface="맑은 고딕" panose="020B0503020000020004" pitchFamily="50" charset="-127"/>
              </a:rPr>
            </a:br>
            <a:r>
              <a:rPr lang="en-US" altLang="ko-KR" sz="1050" b="1" dirty="0">
                <a:latin typeface="맑은 고딕" panose="020B0503020000020004" pitchFamily="50" charset="-127"/>
              </a:rPr>
              <a:t>- </a:t>
            </a:r>
            <a:r>
              <a:rPr lang="ko-KR" altLang="en-US" sz="1050" b="1" dirty="0">
                <a:latin typeface="맑은 고딕" panose="020B0503020000020004" pitchFamily="50" charset="-127"/>
              </a:rPr>
              <a:t>대상 기업연구소</a:t>
            </a:r>
            <a:r>
              <a:rPr lang="en-US" altLang="ko-KR" sz="1050" b="1" dirty="0">
                <a:latin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</a:rPr>
              <a:t>기관 추천 및 선정</a:t>
            </a:r>
            <a:endParaRPr lang="en-US" altLang="ko-KR" sz="1050" b="1" dirty="0">
              <a:latin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9BECCB-574C-FD8F-802B-F302BB5AC6DC}"/>
              </a:ext>
            </a:extLst>
          </p:cNvPr>
          <p:cNvSpPr/>
          <p:nvPr/>
        </p:nvSpPr>
        <p:spPr>
          <a:xfrm>
            <a:off x="5391032" y="5615425"/>
            <a:ext cx="392687" cy="695619"/>
          </a:xfrm>
          <a:prstGeom prst="rect">
            <a:avLst/>
          </a:prstGeom>
          <a:solidFill>
            <a:srgbClr val="FFEB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유지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영역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5AA88C2-1315-A5D2-C842-71F50FF58741}"/>
              </a:ext>
            </a:extLst>
          </p:cNvPr>
          <p:cNvCxnSpPr>
            <a:cxnSpLocks/>
          </p:cNvCxnSpPr>
          <p:nvPr/>
        </p:nvCxnSpPr>
        <p:spPr>
          <a:xfrm>
            <a:off x="5076882" y="5660304"/>
            <a:ext cx="0" cy="622689"/>
          </a:xfrm>
          <a:prstGeom prst="straightConnector1">
            <a:avLst/>
          </a:prstGeom>
          <a:ln w="38100">
            <a:solidFill>
              <a:srgbClr val="9797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4">
            <a:extLst>
              <a:ext uri="{FF2B5EF4-FFF2-40B4-BE49-F238E27FC236}">
                <a16:creationId xmlns:a16="http://schemas.microsoft.com/office/drawing/2014/main" id="{87A34527-1822-87AA-9C82-BC7A156B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38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현재 프로그램 및 운영 내용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7" name="AutoShape 4">
            <a:extLst>
              <a:ext uri="{FF2B5EF4-FFF2-40B4-BE49-F238E27FC236}">
                <a16:creationId xmlns:a16="http://schemas.microsoft.com/office/drawing/2014/main" id="{3AB0A536-F41E-AC26-EE61-AADCD3A6E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604" y="1632570"/>
            <a:ext cx="2056276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교육 내용 및 개선 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8C976-7927-266D-ABAE-D6E8228DEC5C}"/>
              </a:ext>
            </a:extLst>
          </p:cNvPr>
          <p:cNvSpPr txBox="1"/>
          <p:nvPr/>
        </p:nvSpPr>
        <p:spPr>
          <a:xfrm>
            <a:off x="16828" y="813422"/>
            <a:ext cx="9794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</a:rPr>
              <a:t>R&amp;D</a:t>
            </a:r>
            <a:r>
              <a:rPr lang="ko-KR" altLang="en-US" sz="1400" b="1" dirty="0">
                <a:latin typeface="맑은 고딕" panose="020B0503020000020004" pitchFamily="50" charset="-127"/>
              </a:rPr>
              <a:t>기획</a:t>
            </a:r>
            <a:r>
              <a:rPr lang="en-US" altLang="ko-KR" sz="1400" b="1" dirty="0">
                <a:latin typeface="맑은 고딕" panose="020B0503020000020004" pitchFamily="50" charset="-127"/>
              </a:rPr>
              <a:t>·</a:t>
            </a:r>
            <a:r>
              <a:rPr lang="ko-KR" altLang="en-US" sz="1400" b="1" dirty="0">
                <a:latin typeface="맑은 고딕" panose="020B0503020000020004" pitchFamily="50" charset="-127"/>
              </a:rPr>
              <a:t>관리 업무 수행 역량의 강화를 위한 요구수준의 완성을 위한 교육주제</a:t>
            </a:r>
            <a:r>
              <a:rPr lang="en-US" altLang="ko-KR" sz="1400" b="1" dirty="0">
                <a:latin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맑은 고딕" panose="020B0503020000020004" pitchFamily="50" charset="-127"/>
              </a:rPr>
              <a:t> 세부 과목 운영과 </a:t>
            </a:r>
            <a:r>
              <a:rPr lang="en-US" altLang="ko-KR" sz="1400" b="1" dirty="0">
                <a:latin typeface="맑은 고딕" panose="020B0503020000020004" pitchFamily="50" charset="-127"/>
              </a:rPr>
              <a:t>Time-frame </a:t>
            </a:r>
            <a:r>
              <a:rPr lang="ko-KR" altLang="en-US" sz="1400" b="1" dirty="0">
                <a:latin typeface="맑은 고딕" panose="020B0503020000020004" pitchFamily="50" charset="-127"/>
              </a:rPr>
              <a:t>등 현재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운영 구조를 수평적 확대와 수직 통합형 교육 내용으로 확장 재편성할 필요가 있음</a:t>
            </a:r>
            <a:r>
              <a:rPr lang="en-US" altLang="ko-KR" sz="1400" b="1" dirty="0">
                <a:latin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F755E-EF8D-4618-9970-683FB1ADD0A6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</p:spTree>
    <p:extLst>
      <p:ext uri="{BB962C8B-B14F-4D97-AF65-F5344CB8AC3E}">
        <p14:creationId xmlns:p14="http://schemas.microsoft.com/office/powerpoint/2010/main" val="92200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987" y="204029"/>
            <a:ext cx="3326552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주제 및 세부과목 구성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69050A1-9AE8-80B4-182A-FD29AEE024F3}"/>
              </a:ext>
            </a:extLst>
          </p:cNvPr>
          <p:cNvSpPr/>
          <p:nvPr/>
        </p:nvSpPr>
        <p:spPr>
          <a:xfrm>
            <a:off x="712456" y="2333683"/>
            <a:ext cx="538543" cy="325930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1E2BBBF-96F7-A8BC-3D7A-28CA9D313144}"/>
              </a:ext>
            </a:extLst>
          </p:cNvPr>
          <p:cNvSpPr/>
          <p:nvPr/>
        </p:nvSpPr>
        <p:spPr>
          <a:xfrm rot="16200000">
            <a:off x="2116311" y="985925"/>
            <a:ext cx="538543" cy="345283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FF9ECC-4590-A80B-249A-2076F965591A}"/>
              </a:ext>
            </a:extLst>
          </p:cNvPr>
          <p:cNvSpPr txBox="1"/>
          <p:nvPr/>
        </p:nvSpPr>
        <p:spPr>
          <a:xfrm>
            <a:off x="1293755" y="2561873"/>
            <a:ext cx="20297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chemeClr val="accent2"/>
                </a:solidFill>
                <a:latin typeface="+mn-ea"/>
              </a:rPr>
              <a:t>실무 기반 지식의 다양성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4E290-0703-8E1E-7028-97A3AE5E06CE}"/>
              </a:ext>
            </a:extLst>
          </p:cNvPr>
          <p:cNvSpPr txBox="1"/>
          <p:nvPr/>
        </p:nvSpPr>
        <p:spPr>
          <a:xfrm rot="16200000">
            <a:off x="93256" y="4037254"/>
            <a:ext cx="18036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>
                <a:solidFill>
                  <a:schemeClr val="accent2"/>
                </a:solidFill>
                <a:latin typeface="+mn-ea"/>
              </a:rPr>
              <a:t>지식의 깊이와 통합성</a:t>
            </a:r>
            <a:endParaRPr lang="ko-KR" altLang="en-US" sz="13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60EE2-577E-030B-0418-C7D7415349BB}"/>
              </a:ext>
            </a:extLst>
          </p:cNvPr>
          <p:cNvSpPr/>
          <p:nvPr/>
        </p:nvSpPr>
        <p:spPr>
          <a:xfrm>
            <a:off x="594649" y="5615424"/>
            <a:ext cx="813423" cy="7124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요구지식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차별성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FB602F6-5679-4B82-FC46-0725FC18A9EF}"/>
              </a:ext>
            </a:extLst>
          </p:cNvPr>
          <p:cNvSpPr/>
          <p:nvPr/>
        </p:nvSpPr>
        <p:spPr>
          <a:xfrm>
            <a:off x="4061515" y="2372949"/>
            <a:ext cx="813423" cy="7124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핵심업무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요구지식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일관성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81FE20-F303-BFCF-8A13-FB66E12E0E93}"/>
              </a:ext>
            </a:extLst>
          </p:cNvPr>
          <p:cNvSpPr/>
          <p:nvPr/>
        </p:nvSpPr>
        <p:spPr>
          <a:xfrm>
            <a:off x="2647841" y="3119051"/>
            <a:ext cx="1346356" cy="19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569A57-D4E7-E14E-1022-3A5A35685FA3}"/>
              </a:ext>
            </a:extLst>
          </p:cNvPr>
          <p:cNvSpPr/>
          <p:nvPr/>
        </p:nvSpPr>
        <p:spPr>
          <a:xfrm>
            <a:off x="2659060" y="3377103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개념과 방법론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B23131-958D-C052-07DA-E342A36F26BF}"/>
              </a:ext>
            </a:extLst>
          </p:cNvPr>
          <p:cNvSpPr/>
          <p:nvPr/>
        </p:nvSpPr>
        <p:spPr>
          <a:xfrm>
            <a:off x="1262215" y="3119051"/>
            <a:ext cx="1335136" cy="19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산업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기술동향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827BA1-0FC8-151F-E6DF-24C5CD719E1A}"/>
              </a:ext>
            </a:extLst>
          </p:cNvPr>
          <p:cNvSpPr/>
          <p:nvPr/>
        </p:nvSpPr>
        <p:spPr>
          <a:xfrm>
            <a:off x="4039072" y="3119051"/>
            <a:ext cx="729276" cy="19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6C4D82-646F-5BAB-DAD6-664DFE8C061F}"/>
              </a:ext>
            </a:extLst>
          </p:cNvPr>
          <p:cNvSpPr/>
          <p:nvPr/>
        </p:nvSpPr>
        <p:spPr>
          <a:xfrm>
            <a:off x="2659060" y="3601496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활용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Process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EC30C5-51B8-55B5-D7A5-F03AC1B9D271}"/>
              </a:ext>
            </a:extLst>
          </p:cNvPr>
          <p:cNvSpPr/>
          <p:nvPr/>
        </p:nvSpPr>
        <p:spPr>
          <a:xfrm>
            <a:off x="2659060" y="4089550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Best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Practice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D2EFEF-8560-C6FD-961A-88D288DEE671}"/>
              </a:ext>
            </a:extLst>
          </p:cNvPr>
          <p:cNvSpPr/>
          <p:nvPr/>
        </p:nvSpPr>
        <p:spPr>
          <a:xfrm>
            <a:off x="2659060" y="3853938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우수 연구소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3319B5-741F-9BB0-3E03-2BE00CFC4512}"/>
              </a:ext>
            </a:extLst>
          </p:cNvPr>
          <p:cNvSpPr/>
          <p:nvPr/>
        </p:nvSpPr>
        <p:spPr>
          <a:xfrm>
            <a:off x="1262215" y="4448582"/>
            <a:ext cx="133513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환경변화와 시사점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C4E926-03C3-6EB0-45A6-D0FA662A7941}"/>
              </a:ext>
            </a:extLst>
          </p:cNvPr>
          <p:cNvSpPr/>
          <p:nvPr/>
        </p:nvSpPr>
        <p:spPr>
          <a:xfrm>
            <a:off x="1262215" y="4207357"/>
            <a:ext cx="133513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기술 동향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DBAE29-D375-CC53-879D-F58E211F7E4B}"/>
              </a:ext>
            </a:extLst>
          </p:cNvPr>
          <p:cNvSpPr/>
          <p:nvPr/>
        </p:nvSpPr>
        <p:spPr>
          <a:xfrm>
            <a:off x="1262215" y="3966136"/>
            <a:ext cx="133513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산업 동향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3BEC1-87AB-3C81-CF24-32CF78C6FDD2}"/>
              </a:ext>
            </a:extLst>
          </p:cNvPr>
          <p:cNvSpPr/>
          <p:nvPr/>
        </p:nvSpPr>
        <p:spPr>
          <a:xfrm>
            <a:off x="4039072" y="3388323"/>
            <a:ext cx="72927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시사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교양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BFC3FD-0A1B-A71B-34C3-E8ACF91CF1A0}"/>
              </a:ext>
            </a:extLst>
          </p:cNvPr>
          <p:cNvSpPr/>
          <p:nvPr/>
        </p:nvSpPr>
        <p:spPr>
          <a:xfrm>
            <a:off x="4039072" y="3601496"/>
            <a:ext cx="72927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문화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예술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4B51F2-7241-99EF-58EA-47619190FF54}"/>
              </a:ext>
            </a:extLst>
          </p:cNvPr>
          <p:cNvSpPr/>
          <p:nvPr/>
        </p:nvSpPr>
        <p:spPr>
          <a:xfrm>
            <a:off x="1262215" y="4846879"/>
            <a:ext cx="1335136" cy="369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기업의 대응과 전략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F176BD-5044-3491-FBBF-AF8B67873CA0}"/>
              </a:ext>
            </a:extLst>
          </p:cNvPr>
          <p:cNvSpPr/>
          <p:nvPr/>
        </p:nvSpPr>
        <p:spPr>
          <a:xfrm>
            <a:off x="2659060" y="4846880"/>
            <a:ext cx="1329526" cy="369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방법론체계 구축과</a:t>
            </a:r>
            <a:endParaRPr lang="en-US" altLang="ko-KR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Issue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논의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83027E-49FC-057C-0D08-AC90AD367B7E}"/>
              </a:ext>
            </a:extLst>
          </p:cNvPr>
          <p:cNvSpPr/>
          <p:nvPr/>
        </p:nvSpPr>
        <p:spPr>
          <a:xfrm>
            <a:off x="5643476" y="2150427"/>
            <a:ext cx="3842724" cy="1684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연구소에서 실제 이루어 지는 기술경영 업무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(Task)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에 기반하여 연관되는 방법론과 실무에서 적용하기 위한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Process,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활용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적용 형태 등에 대하여 기본 개념에서 실무적용 방안까지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교육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기초에서 실무 역량 확보에 소요되는 핵심 내용 교육 및 향후 심화 과정 운영에 대한 연계 지식 학습 혹은 제공</a:t>
            </a:r>
            <a:endParaRPr lang="en-US" altLang="ko-KR" sz="1051" b="1" dirty="0">
              <a:solidFill>
                <a:schemeClr val="tx1"/>
              </a:solidFill>
              <a:latin typeface="+mn-ea"/>
            </a:endParaRP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지속적 역량함양을 위한 토론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추가 교육 요구 청취 및 반영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자료 공유 등 지식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Network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구축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05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9C0D70-1A4D-945A-C2AC-E56B1E4AD9F1}"/>
              </a:ext>
            </a:extLst>
          </p:cNvPr>
          <p:cNvSpPr/>
          <p:nvPr/>
        </p:nvSpPr>
        <p:spPr>
          <a:xfrm>
            <a:off x="5238079" y="3938091"/>
            <a:ext cx="405395" cy="16997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1" b="1">
                <a:solidFill>
                  <a:schemeClr val="tx1"/>
                </a:solidFill>
                <a:latin typeface="+mn-ea"/>
              </a:rPr>
              <a:t>부서장</a:t>
            </a:r>
            <a:endParaRPr lang="ko-KR" altLang="en-US" sz="105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48595EF-8BA9-EE6F-C727-0A185D07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38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프로그램 구성개념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예시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B769EDA0-7D5A-E642-0523-D004FF80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239" y="1632570"/>
            <a:ext cx="2056276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참가대상별 차별화 방안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927762-AE3B-E834-A951-0A5467312DD4}"/>
              </a:ext>
            </a:extLst>
          </p:cNvPr>
          <p:cNvSpPr/>
          <p:nvPr/>
        </p:nvSpPr>
        <p:spPr>
          <a:xfrm>
            <a:off x="1189281" y="3892070"/>
            <a:ext cx="3691259" cy="1403596"/>
          </a:xfrm>
          <a:prstGeom prst="roundRect">
            <a:avLst>
              <a:gd name="adj" fmla="val 922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0A19FF-A0DE-0482-8BA1-45889C678DB9}"/>
              </a:ext>
            </a:extLst>
          </p:cNvPr>
          <p:cNvSpPr/>
          <p:nvPr/>
        </p:nvSpPr>
        <p:spPr>
          <a:xfrm>
            <a:off x="1189281" y="3280600"/>
            <a:ext cx="3691259" cy="1089446"/>
          </a:xfrm>
          <a:prstGeom prst="roundRect">
            <a:avLst>
              <a:gd name="adj" fmla="val 9220"/>
            </a:avLst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A9FEC-B2D3-1457-96B2-0B53286DC215}"/>
              </a:ext>
            </a:extLst>
          </p:cNvPr>
          <p:cNvSpPr txBox="1"/>
          <p:nvPr/>
        </p:nvSpPr>
        <p:spPr>
          <a:xfrm>
            <a:off x="16828" y="813422"/>
            <a:ext cx="9662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</a:rPr>
              <a:t>각 주제별 세부 과목을 </a:t>
            </a:r>
            <a:r>
              <a:rPr lang="en-US" altLang="ko-KR" sz="1400" b="1" dirty="0">
                <a:latin typeface="맑은 고딕" panose="020B0503020000020004" pitchFamily="50" charset="-127"/>
              </a:rPr>
              <a:t>[ </a:t>
            </a:r>
            <a:r>
              <a:rPr lang="ko-KR" altLang="en-US" sz="1400" b="1" dirty="0">
                <a:latin typeface="맑은 고딕" panose="020B0503020000020004" pitchFamily="50" charset="-127"/>
              </a:rPr>
              <a:t>개념과 방법론</a:t>
            </a:r>
            <a:r>
              <a:rPr lang="en-US" altLang="ko-KR" sz="1400" b="1" dirty="0">
                <a:latin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</a:rPr>
              <a:t>→</a:t>
            </a:r>
            <a:r>
              <a:rPr lang="en-US" altLang="ko-KR" sz="1400" b="1" dirty="0">
                <a:latin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</a:rPr>
              <a:t>활용</a:t>
            </a:r>
            <a:r>
              <a:rPr lang="en-US" altLang="ko-KR" sz="1400" b="1" dirty="0">
                <a:latin typeface="맑은 고딕" panose="020B0503020000020004" pitchFamily="50" charset="-127"/>
              </a:rPr>
              <a:t> Process </a:t>
            </a:r>
            <a:r>
              <a:rPr lang="ko-KR" altLang="en-US" sz="1400" b="1" dirty="0">
                <a:latin typeface="맑은 고딕" panose="020B0503020000020004" pitchFamily="50" charset="-127"/>
              </a:rPr>
              <a:t>→</a:t>
            </a:r>
            <a:r>
              <a:rPr lang="en-US" altLang="ko-KR" sz="1400" b="1" dirty="0">
                <a:latin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</a:rPr>
              <a:t>사례 </a:t>
            </a:r>
            <a:r>
              <a:rPr lang="en-US" altLang="ko-KR" sz="1400" b="1" dirty="0">
                <a:latin typeface="맑은 고딕" panose="020B0503020000020004" pitchFamily="50" charset="-127"/>
              </a:rPr>
              <a:t>] </a:t>
            </a:r>
            <a:r>
              <a:rPr lang="ko-KR" altLang="en-US" sz="1400" b="1" dirty="0">
                <a:latin typeface="맑은 고딕" panose="020B0503020000020004" pitchFamily="50" charset="-127"/>
              </a:rPr>
              <a:t>등으로 구성하고</a:t>
            </a:r>
            <a:r>
              <a:rPr lang="en-US" altLang="ko-KR" sz="1400" b="1" dirty="0">
                <a:latin typeface="맑은 고딕" panose="020B0503020000020004" pitchFamily="50" charset="-127"/>
              </a:rPr>
              <a:t>,  </a:t>
            </a:r>
            <a:r>
              <a:rPr lang="ko-KR" altLang="en-US" sz="1400" b="1" dirty="0">
                <a:latin typeface="맑은 고딕" panose="020B0503020000020004" pitchFamily="50" charset="-127"/>
              </a:rPr>
              <a:t>난이도와 직위별 활용성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토론과 </a:t>
            </a:r>
            <a:br>
              <a:rPr lang="en-US" altLang="ko-KR" sz="1400" b="1" dirty="0">
                <a:latin typeface="맑은 고딕" panose="020B0503020000020004" pitchFamily="50" charset="-127"/>
              </a:rPr>
            </a:br>
            <a:r>
              <a:rPr lang="ko-KR" altLang="en-US" sz="1400" b="1" dirty="0">
                <a:latin typeface="맑은 고딕" panose="020B0503020000020004" pitchFamily="50" charset="-127"/>
              </a:rPr>
              <a:t>공유를 통한 구체화 요소를 고려하여</a:t>
            </a:r>
            <a:r>
              <a:rPr lang="en-US" altLang="ko-KR" sz="1400" b="1" dirty="0">
                <a:latin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</a:rPr>
              <a:t>부서장 및 실무자로 구분하여 세부 구성함</a:t>
            </a:r>
            <a:r>
              <a:rPr lang="en-US" altLang="ko-KR" sz="1400" b="1" dirty="0">
                <a:latin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FF850-8038-4941-4E94-62D94684C0A4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7CE36B-6ADB-F374-B4E3-6F35888F2985}"/>
              </a:ext>
            </a:extLst>
          </p:cNvPr>
          <p:cNvSpPr/>
          <p:nvPr/>
        </p:nvSpPr>
        <p:spPr>
          <a:xfrm>
            <a:off x="5671524" y="3958872"/>
            <a:ext cx="3842724" cy="1684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연구기획관리 및 운영과정에서 발생될 수 있는 다양한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Issue(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서비스의 차별성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이론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vs. </a:t>
            </a:r>
            <a:r>
              <a:rPr lang="ko-KR" altLang="en-US" sz="1051" b="1" dirty="0" err="1">
                <a:solidFill>
                  <a:schemeClr val="tx1"/>
                </a:solidFill>
                <a:latin typeface="+mn-ea"/>
              </a:rPr>
              <a:t>실무간의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Gap, </a:t>
            </a:r>
            <a:br>
              <a:rPr lang="en-US" altLang="ko-KR" sz="1051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방법과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체계의 연계성 등 사례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/Know-how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요구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에 대한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Case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연구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및 토론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새로운 방법론과 시대적 요구에 따른 체계의 통합화 등에 대한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Process,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개념과 의미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사례 공유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현업에서 발생된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Issue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에 대하여 재 논의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토론을 위한 관련 세미나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교육 등 발굴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F6855-FFC4-3CF7-0F0F-6177D9735BB7}"/>
              </a:ext>
            </a:extLst>
          </p:cNvPr>
          <p:cNvSpPr/>
          <p:nvPr/>
        </p:nvSpPr>
        <p:spPr>
          <a:xfrm>
            <a:off x="5238079" y="2142950"/>
            <a:ext cx="405395" cy="16997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실무자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958CF4-CB46-2539-6F61-E1CD0F595C25}"/>
              </a:ext>
            </a:extLst>
          </p:cNvPr>
          <p:cNvSpPr/>
          <p:nvPr/>
        </p:nvSpPr>
        <p:spPr>
          <a:xfrm>
            <a:off x="5026562" y="2052802"/>
            <a:ext cx="265471" cy="196645"/>
          </a:xfrm>
          <a:prstGeom prst="rect">
            <a:avLst/>
          </a:prstGeom>
          <a:solidFill>
            <a:srgbClr val="006600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47FAF7-ED70-D02E-06C8-B799BDCF07EC}"/>
              </a:ext>
            </a:extLst>
          </p:cNvPr>
          <p:cNvSpPr/>
          <p:nvPr/>
        </p:nvSpPr>
        <p:spPr>
          <a:xfrm>
            <a:off x="5051085" y="3882988"/>
            <a:ext cx="265471" cy="196645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546769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4822</Words>
  <Application>Microsoft Office PowerPoint</Application>
  <PresentationFormat>A4 용지(210x297mm)</PresentationFormat>
  <Paragraphs>864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KoPub돋움체 Bold</vt:lpstr>
      <vt:lpstr>굴림</vt:lpstr>
      <vt:lpstr>맑은 고딕</vt:lpstr>
      <vt:lpstr>Arial</vt:lpstr>
      <vt:lpstr>Calibri</vt:lpstr>
      <vt:lpstr>Wingdings</vt:lpstr>
      <vt:lpstr>3_디자인 사용자 지정</vt:lpstr>
      <vt:lpstr>2_기본 디자인</vt:lpstr>
      <vt:lpstr>Office 테마</vt:lpstr>
      <vt:lpstr>기술경영 부서장·실무자 교육 개선방안</vt:lpstr>
      <vt:lpstr>목  차</vt:lpstr>
      <vt:lpstr>1. 운영 개요</vt:lpstr>
      <vt:lpstr>2. 운영 사례 / ① 부서장 교육</vt:lpstr>
      <vt:lpstr>2. 운영 사례 / ② 실무자 교육</vt:lpstr>
      <vt:lpstr>3. 운영현황 및 개선 Point</vt:lpstr>
      <vt:lpstr>1. 교육운영 및 체계구축 방향</vt:lpstr>
      <vt:lpstr>1. 현재 과정운영과 개선 방안</vt:lpstr>
      <vt:lpstr>2. 주제 및 세부과목 구성 방안</vt:lpstr>
      <vt:lpstr>3. 교육 과정 개발 및 구성 Framework</vt:lpstr>
      <vt:lpstr>1. 교육 과정 및 과목 구성방안</vt:lpstr>
      <vt:lpstr>2. 주제 구성(안)</vt:lpstr>
      <vt:lpstr>3. 교육 과정 및 세부 과목 List</vt:lpstr>
      <vt:lpstr>3. 교육 과정 및 세부 과목 List</vt:lpstr>
      <vt:lpstr>3. 교육 과정 및 세부 과목 List</vt:lpstr>
      <vt:lpstr>4. 교육 과정별 세부 과목구성(보기)</vt:lpstr>
      <vt:lpstr>5. 운영 방향</vt:lpstr>
      <vt:lpstr>6. 교육사례 발굴 및 지원(협의안)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113</cp:revision>
  <dcterms:created xsi:type="dcterms:W3CDTF">2024-09-24T02:35:10Z</dcterms:created>
  <dcterms:modified xsi:type="dcterms:W3CDTF">2024-10-28T02:34:23Z</dcterms:modified>
</cp:coreProperties>
</file>