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50" r:id="rId2"/>
    <p:sldMasterId id="2147483669" r:id="rId3"/>
  </p:sldMasterIdLst>
  <p:notesMasterIdLst>
    <p:notesMasterId r:id="rId20"/>
  </p:notesMasterIdLst>
  <p:sldIdLst>
    <p:sldId id="256" r:id="rId4"/>
    <p:sldId id="259" r:id="rId5"/>
    <p:sldId id="261" r:id="rId6"/>
    <p:sldId id="756" r:id="rId7"/>
    <p:sldId id="260" r:id="rId8"/>
    <p:sldId id="757" r:id="rId9"/>
    <p:sldId id="262" r:id="rId10"/>
    <p:sldId id="257" r:id="rId11"/>
    <p:sldId id="263" r:id="rId12"/>
    <p:sldId id="761" r:id="rId13"/>
    <p:sldId id="774" r:id="rId14"/>
    <p:sldId id="775" r:id="rId15"/>
    <p:sldId id="772" r:id="rId16"/>
    <p:sldId id="773" r:id="rId17"/>
    <p:sldId id="776" r:id="rId18"/>
    <p:sldId id="293" r:id="rId1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EDBD"/>
    <a:srgbClr val="9797E5"/>
    <a:srgbClr val="BA8CDC"/>
    <a:srgbClr val="C09200"/>
    <a:srgbClr val="F6BB00"/>
    <a:srgbClr val="FFF1C5"/>
    <a:srgbClr val="FFE07D"/>
    <a:srgbClr val="FFEBAB"/>
    <a:srgbClr val="6161FF"/>
    <a:srgbClr val="E1F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16" autoAdjust="0"/>
  </p:normalViewPr>
  <p:slideViewPr>
    <p:cSldViewPr snapToGrid="0">
      <p:cViewPr varScale="1">
        <p:scale>
          <a:sx n="107" d="100"/>
          <a:sy n="107" d="100"/>
        </p:scale>
        <p:origin x="13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27E7D-4681-403A-98F5-761F5362F2D2}" type="datetimeFigureOut">
              <a:rPr lang="ko-KR" altLang="en-US" smtClean="0"/>
              <a:t>2024-10-07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D4439-9D67-4D29-AB22-FE3B2600B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435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2823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045AB4-2EC4-4342-9F15-32643FA5E4C5}" type="slidenum">
              <a:rPr kumimoji="0" lang="ko-KR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2823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altLang="ko-K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5325" y="739775"/>
            <a:ext cx="5345113" cy="3700463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en-US" dirty="0">
              <a:ea typeface="맑은 고딕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1"/>
          <p:cNvSpPr>
            <a:spLocks noChangeArrowheads="1"/>
          </p:cNvSpPr>
          <p:nvPr userDrawn="1"/>
        </p:nvSpPr>
        <p:spPr bwMode="gray">
          <a:xfrm>
            <a:off x="307977" y="6584950"/>
            <a:ext cx="3159126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accent1"/>
              </a:buClr>
              <a:buSzPct val="75000"/>
              <a:buFont typeface="Wingdings" pitchFamily="2" charset="2"/>
              <a:buNone/>
              <a:defRPr/>
            </a:pPr>
            <a:r>
              <a:rPr kumimoji="1" lang="en-US" altLang="ko-KR" sz="900" b="0" dirty="0">
                <a:latin typeface="맑은 고딕" pitchFamily="50" charset="-127"/>
                <a:ea typeface="맑은 고딕" pitchFamily="50" charset="-127"/>
              </a:rPr>
              <a:t>© SBP Inc. all right  reserved.</a:t>
            </a:r>
          </a:p>
        </p:txBody>
      </p:sp>
      <p:sp>
        <p:nvSpPr>
          <p:cNvPr id="739333" name="PresentationTitle"/>
          <p:cNvSpPr>
            <a:spLocks noGrp="1" noChangeArrowheads="1"/>
          </p:cNvSpPr>
          <p:nvPr>
            <p:ph type="ctrTitle" sz="quarter"/>
          </p:nvPr>
        </p:nvSpPr>
        <p:spPr>
          <a:xfrm>
            <a:off x="731840" y="2241551"/>
            <a:ext cx="8324850" cy="666750"/>
          </a:xfrm>
          <a:prstGeom prst="rect">
            <a:avLst/>
          </a:prstGeom>
        </p:spPr>
        <p:txBody>
          <a:bodyPr tIns="42351" rIns="84705" bIns="42351"/>
          <a:lstStyle>
            <a:lvl1pPr>
              <a:defRPr sz="2800"/>
            </a:lvl1pPr>
          </a:lstStyle>
          <a:p>
            <a:r>
              <a:rPr lang="en-GB" altLang="ko-KR"/>
              <a:t>Click to edit Master title style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560" y="6485241"/>
            <a:ext cx="1134253" cy="328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72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39289" y="204029"/>
            <a:ext cx="2738250" cy="369332"/>
          </a:xfrm>
          <a:prstGeom prst="rect">
            <a:avLst/>
          </a:prstGeom>
        </p:spPr>
        <p:txBody>
          <a:bodyPr/>
          <a:lstStyle>
            <a:lvl1pPr algn="r">
              <a:defRPr sz="1800"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FE87CC-5144-41FF-ACA2-A7ED5EFCCD4E}" type="slidenum">
              <a:rPr lang="en-US" altLang="ko-KR">
                <a:solidFill>
                  <a:srgbClr val="000000"/>
                </a:solidFill>
              </a:rPr>
              <a:pPr/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02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458" y="148532"/>
            <a:ext cx="3018775" cy="40011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960309" y="6589068"/>
            <a:ext cx="335348" cy="230832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9554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3699" y="229096"/>
            <a:ext cx="2363147" cy="329193"/>
          </a:xfrm>
        </p:spPr>
        <p:txBody>
          <a:bodyPr wrap="none">
            <a:spAutoFit/>
          </a:bodyPr>
          <a:lstStyle>
            <a:lvl1pPr algn="r">
              <a:defRPr sz="1539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684617" y="6573047"/>
            <a:ext cx="328936" cy="223907"/>
          </a:xfrm>
        </p:spPr>
        <p:txBody>
          <a:bodyPr wrap="none">
            <a:spAutoFit/>
          </a:bodyPr>
          <a:lstStyle>
            <a:lvl1pPr algn="ctr">
              <a:defRPr sz="855" b="1">
                <a:solidFill>
                  <a:schemeClr val="tx1"/>
                </a:solidFill>
              </a:defRPr>
            </a:lvl1pPr>
          </a:lstStyle>
          <a:p>
            <a:fld id="{685A9487-5A3A-489E-B4E8-105FC6642F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062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5908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8" indent="0" algn="ctr">
              <a:buNone/>
              <a:defRPr sz="1500"/>
            </a:lvl2pPr>
            <a:lvl3pPr marL="685796" indent="0" algn="ctr">
              <a:buNone/>
              <a:defRPr sz="1350"/>
            </a:lvl3pPr>
            <a:lvl4pPr marL="1028694" indent="0" algn="ctr">
              <a:buNone/>
              <a:defRPr sz="1200"/>
            </a:lvl4pPr>
            <a:lvl5pPr marL="1371592" indent="0" algn="ctr">
              <a:buNone/>
              <a:defRPr sz="1200"/>
            </a:lvl5pPr>
            <a:lvl6pPr marL="1714490" indent="0" algn="ctr">
              <a:buNone/>
              <a:defRPr sz="1200"/>
            </a:lvl6pPr>
            <a:lvl7pPr marL="2057388" indent="0" algn="ctr">
              <a:buNone/>
              <a:defRPr sz="1200"/>
            </a:lvl7pPr>
            <a:lvl8pPr marL="2400286" indent="0" algn="ctr">
              <a:buNone/>
              <a:defRPr sz="1200"/>
            </a:lvl8pPr>
            <a:lvl9pPr marL="2743185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019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19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6716" y="2415314"/>
            <a:ext cx="4536498" cy="443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defTabSz="93977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ko-KR" altLang="en-US" sz="3200" b="1">
                <a:solidFill>
                  <a:schemeClr val="tx1"/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147820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solidFill>
                  <a:srgbClr val="000000"/>
                </a:solidFill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724390" y="6248400"/>
            <a:ext cx="1893491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7280308" y="330456"/>
            <a:ext cx="2452915" cy="338554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16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100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286161"/>
            <a:ext cx="72768" cy="276999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 sz="180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3" name="Line 10"/>
          <p:cNvSpPr>
            <a:spLocks noChangeShapeType="1"/>
          </p:cNvSpPr>
          <p:nvPr userDrawn="1"/>
        </p:nvSpPr>
        <p:spPr bwMode="auto">
          <a:xfrm>
            <a:off x="6" y="817563"/>
            <a:ext cx="6045068" cy="0"/>
          </a:xfrm>
          <a:prstGeom prst="line">
            <a:avLst/>
          </a:prstGeom>
          <a:noFill/>
          <a:ln w="63500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Line 11"/>
          <p:cNvSpPr>
            <a:spLocks noChangeShapeType="1"/>
          </p:cNvSpPr>
          <p:nvPr userDrawn="1"/>
        </p:nvSpPr>
        <p:spPr bwMode="auto">
          <a:xfrm>
            <a:off x="6038194" y="841375"/>
            <a:ext cx="3860932" cy="0"/>
          </a:xfrm>
          <a:prstGeom prst="line">
            <a:avLst/>
          </a:prstGeom>
          <a:noFill/>
          <a:ln w="15875">
            <a:solidFill>
              <a:srgbClr val="333399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8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8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46078" y="180757"/>
            <a:ext cx="4417386" cy="489099"/>
          </a:xfrm>
          <a:prstGeom prst="rect">
            <a:avLst/>
          </a:prstGeo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2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06" y="6530869"/>
            <a:ext cx="1172579" cy="2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2739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C4BD15-6737-7206-5FBC-54F705EAB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4EF45-049F-AEFC-8C8E-5813BEDD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71B09-2000-4B88-2A24-E7A9459F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F8E07-CFF8-3C3C-E2D0-57D9A70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2CC0F-69C4-4E45-B67D-1490B7F7048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53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94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707871" y="1844824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26973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864771" y="1175845"/>
            <a:ext cx="4155304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572996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2" y="0"/>
            <a:ext cx="9903599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8841021" y="6322263"/>
            <a:ext cx="814701" cy="294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473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ctr" defTabSz="914377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60309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86"/>
            <a:ext cx="9906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latinLnBrk="0">
              <a:defRPr/>
            </a:pPr>
            <a:endParaRPr lang="ko-KR" altLang="en-US" sz="1800" kern="0" dirty="0">
              <a:solidFill>
                <a:prstClr val="white"/>
              </a:solidFill>
              <a:latin typeface="맑은 고딕"/>
              <a:ea typeface="맑은 고딕" pitchFamily="50" charset="-127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43249" y="147148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377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055169" y="6637295"/>
            <a:ext cx="830198" cy="21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45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6" r:id="rId5"/>
    <p:sldLayoutId id="2147483667" r:id="rId6"/>
    <p:sldLayoutId id="2147483668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1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77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6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54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891" indent="-34289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971" indent="-22859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160" indent="-228594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349" indent="-228594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537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726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914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103" indent="-22859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CDDCCE7-2901-402E-BAB6-E56C292DFB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943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hdr="0" ftr="0" dt="0"/>
  <p:txStyles>
    <p:titleStyle>
      <a:lvl1pPr algn="l" defTabSz="685796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9" indent="-171449" algn="l" defTabSz="685796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1434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85724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20014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1543041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1885939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35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33" indent="-171449" algn="l" defTabSz="685796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9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94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92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90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88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86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85" algn="l" defTabSz="685796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033BC34-769F-790B-62ED-1407ACD37E41}"/>
              </a:ext>
            </a:extLst>
          </p:cNvPr>
          <p:cNvSpPr/>
          <p:nvPr/>
        </p:nvSpPr>
        <p:spPr>
          <a:xfrm>
            <a:off x="1144649" y="2157641"/>
            <a:ext cx="7872875" cy="122413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30AEA9-7991-C502-4182-491683908654}"/>
              </a:ext>
            </a:extLst>
          </p:cNvPr>
          <p:cNvSpPr txBox="1"/>
          <p:nvPr/>
        </p:nvSpPr>
        <p:spPr>
          <a:xfrm>
            <a:off x="3250075" y="5399395"/>
            <a:ext cx="3536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</a:rPr>
              <a:t>(</a:t>
            </a:r>
            <a:r>
              <a:rPr lang="ko-KR" altLang="en-US" sz="2400" b="1" dirty="0">
                <a:latin typeface="+mn-ea"/>
              </a:rPr>
              <a:t>주</a:t>
            </a:r>
            <a:r>
              <a:rPr lang="en-US" altLang="ko-KR" sz="2400" b="1" dirty="0">
                <a:latin typeface="+mn-ea"/>
              </a:rPr>
              <a:t>)SBP </a:t>
            </a:r>
            <a:r>
              <a:rPr lang="ko-KR" altLang="en-US" sz="2400" b="1" dirty="0">
                <a:latin typeface="+mn-ea"/>
              </a:rPr>
              <a:t>전략경영연구소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764ACE12-F9D8-F404-8473-AC50E8BCD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68" y="2521901"/>
            <a:ext cx="7106112" cy="443199"/>
          </a:xfrm>
        </p:spPr>
        <p:txBody>
          <a:bodyPr/>
          <a:lstStyle/>
          <a:p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기술경영 부서장</a:t>
            </a:r>
            <a:r>
              <a:rPr lang="en-US" altLang="ko-KR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·</a:t>
            </a:r>
            <a:r>
              <a:rPr lang="ko-KR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</a:rPr>
              <a:t>실무자 교육 개선방안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85C035-4CA5-A95A-C3F9-7D5B0A75CEC7}"/>
              </a:ext>
            </a:extLst>
          </p:cNvPr>
          <p:cNvSpPr txBox="1"/>
          <p:nvPr/>
        </p:nvSpPr>
        <p:spPr>
          <a:xfrm>
            <a:off x="4164479" y="4148404"/>
            <a:ext cx="1691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2024. 10. 04</a:t>
            </a:r>
            <a:endParaRPr lang="ko-KR" altLang="en-US" sz="2000" b="1" dirty="0">
              <a:latin typeface="+mn-ea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362FDB4-1D56-03B8-2B2C-A283B8E4B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845717"/>
              </p:ext>
            </p:extLst>
          </p:nvPr>
        </p:nvGraphicFramePr>
        <p:xfrm>
          <a:off x="8578813" y="467224"/>
          <a:ext cx="780389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389">
                  <a:extLst>
                    <a:ext uri="{9D8B030D-6E8A-4147-A177-3AD203B41FA5}">
                      <a16:colId xmlns:a16="http://schemas.microsoft.com/office/drawing/2014/main" val="325047963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논의용</a:t>
                      </a:r>
                    </a:p>
                  </a:txBody>
                  <a:tcPr marL="36000" marR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6013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6161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234" y="204029"/>
            <a:ext cx="3408305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과정 및 과목 구성방안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71AF-F2ED-7F7C-EAFC-4E9E2CE5FE5C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39A8E58-D4F7-1867-9B82-56EDDAA8D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46699"/>
              </p:ext>
            </p:extLst>
          </p:nvPr>
        </p:nvGraphicFramePr>
        <p:xfrm>
          <a:off x="3562076" y="2647833"/>
          <a:ext cx="1802404" cy="313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2008361300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161635209"/>
                    </a:ext>
                  </a:extLst>
                </a:gridCol>
              </a:tblGrid>
              <a:tr h="3534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부서장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bg1"/>
                          </a:solidFill>
                        </a:rPr>
                        <a:t>실무자</a:t>
                      </a:r>
                    </a:p>
                  </a:txBody>
                  <a:tcPr marL="36000" marR="36000" marT="36000" marB="3600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818576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marL="36000" marR="36000" marT="36000" marB="3600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19648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○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810114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545627"/>
                  </a:ext>
                </a:extLst>
              </a:tr>
              <a:tr h="395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공통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목적 연계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1~2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회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연간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635696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85215"/>
                  </a:ext>
                </a:extLst>
              </a:tr>
              <a:tr h="395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●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08448"/>
                  </a:ext>
                </a:extLst>
              </a:tr>
              <a:tr h="39511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공통</a:t>
                      </a: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27544"/>
                  </a:ext>
                </a:extLst>
              </a:tr>
            </a:tbl>
          </a:graphicData>
        </a:graphic>
      </p:graphicFrame>
      <p:grpSp>
        <p:nvGrpSpPr>
          <p:cNvPr id="18" name="그룹 17">
            <a:extLst>
              <a:ext uri="{FF2B5EF4-FFF2-40B4-BE49-F238E27FC236}">
                <a16:creationId xmlns:a16="http://schemas.microsoft.com/office/drawing/2014/main" id="{226F2157-03D9-8E28-DA2C-82592129CFE5}"/>
              </a:ext>
            </a:extLst>
          </p:cNvPr>
          <p:cNvGrpSpPr/>
          <p:nvPr/>
        </p:nvGrpSpPr>
        <p:grpSpPr>
          <a:xfrm>
            <a:off x="467423" y="2647833"/>
            <a:ext cx="3042857" cy="3091007"/>
            <a:chOff x="807814" y="2406611"/>
            <a:chExt cx="3365890" cy="309100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4C69908-046C-ED36-BA79-B9160ECA8A4A}"/>
                </a:ext>
              </a:extLst>
            </p:cNvPr>
            <p:cNvSpPr/>
            <p:nvPr/>
          </p:nvSpPr>
          <p:spPr>
            <a:xfrm>
              <a:off x="813423" y="2771251"/>
              <a:ext cx="510493" cy="2330763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교육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주제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11EE65D-FA89-75C5-5017-B33492B8762F}"/>
                </a:ext>
              </a:extLst>
            </p:cNvPr>
            <p:cNvSpPr/>
            <p:nvPr/>
          </p:nvSpPr>
          <p:spPr>
            <a:xfrm>
              <a:off x="1284649" y="2772050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기본 개념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2195A62-9E9C-1A83-632D-7ECE8776FC0A}"/>
                </a:ext>
              </a:extLst>
            </p:cNvPr>
            <p:cNvSpPr/>
            <p:nvPr/>
          </p:nvSpPr>
          <p:spPr>
            <a:xfrm>
              <a:off x="1284649" y="3171148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분석 방법론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B691CBC-D174-EEEF-FCB5-D16CF88E9CF3}"/>
                </a:ext>
              </a:extLst>
            </p:cNvPr>
            <p:cNvSpPr/>
            <p:nvPr/>
          </p:nvSpPr>
          <p:spPr>
            <a:xfrm>
              <a:off x="1284649" y="3570246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사례 및 활용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방안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실습 포함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CCFC67B-C7AF-43CA-CEE1-389E7D87412F}"/>
                </a:ext>
              </a:extLst>
            </p:cNvPr>
            <p:cNvSpPr/>
            <p:nvPr/>
          </p:nvSpPr>
          <p:spPr>
            <a:xfrm>
              <a:off x="1284649" y="3969344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현장 방문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084A343-2555-5503-7446-FB020F84ADB5}"/>
                </a:ext>
              </a:extLst>
            </p:cNvPr>
            <p:cNvSpPr/>
            <p:nvPr/>
          </p:nvSpPr>
          <p:spPr>
            <a:xfrm>
              <a:off x="1284649" y="4368442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새로운 동향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36D178A-D0FD-5E6C-7A58-2BDF3DEB661B}"/>
                </a:ext>
              </a:extLst>
            </p:cNvPr>
            <p:cNvSpPr/>
            <p:nvPr/>
          </p:nvSpPr>
          <p:spPr>
            <a:xfrm>
              <a:off x="1284649" y="4767540"/>
              <a:ext cx="2889055" cy="3309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이슈와 토론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219AC52-041D-CAA4-73CC-4BCD32663133}"/>
                </a:ext>
              </a:extLst>
            </p:cNvPr>
            <p:cNvSpPr/>
            <p:nvPr/>
          </p:nvSpPr>
          <p:spPr>
            <a:xfrm>
              <a:off x="807814" y="5166639"/>
              <a:ext cx="3365890" cy="330979"/>
            </a:xfrm>
            <a:prstGeom prst="rect">
              <a:avLst/>
            </a:prstGeom>
            <a:solidFill>
              <a:srgbClr val="D6ED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문화와 교양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A63E523-C125-78B6-44EC-701A9D86AFB5}"/>
                </a:ext>
              </a:extLst>
            </p:cNvPr>
            <p:cNvSpPr/>
            <p:nvPr/>
          </p:nvSpPr>
          <p:spPr>
            <a:xfrm>
              <a:off x="813424" y="2406611"/>
              <a:ext cx="3360280" cy="297320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bg1"/>
                  </a:solidFill>
                </a:rPr>
                <a:t>교육 주제별 운영 구조</a:t>
              </a:r>
            </a:p>
          </p:txBody>
        </p:sp>
      </p:grpSp>
      <p:sp>
        <p:nvSpPr>
          <p:cNvPr id="17" name="타원 16">
            <a:extLst>
              <a:ext uri="{FF2B5EF4-FFF2-40B4-BE49-F238E27FC236}">
                <a16:creationId xmlns:a16="http://schemas.microsoft.com/office/drawing/2014/main" id="{5949F7C2-61AD-4779-C4CB-962673304F61}"/>
              </a:ext>
            </a:extLst>
          </p:cNvPr>
          <p:cNvSpPr/>
          <p:nvPr/>
        </p:nvSpPr>
        <p:spPr>
          <a:xfrm>
            <a:off x="5966380" y="5205936"/>
            <a:ext cx="651206" cy="656352"/>
          </a:xfrm>
          <a:prstGeom prst="ellipse">
            <a:avLst/>
          </a:prstGeom>
          <a:solidFill>
            <a:srgbClr val="BA8CDC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536056-2527-8C83-2265-1569322BAADE}"/>
              </a:ext>
            </a:extLst>
          </p:cNvPr>
          <p:cNvSpPr/>
          <p:nvPr/>
        </p:nvSpPr>
        <p:spPr>
          <a:xfrm>
            <a:off x="6625315" y="5052979"/>
            <a:ext cx="2848885" cy="1150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기본개념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방법론 및 사례를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</a:rPr>
              <a:t>개 과목으로 구성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대부분의 구성은 사례 중심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새로운 방법이나 기업의 적용 동향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적용활용 기업의 이슈와 토론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317EACB-4A22-17FE-E58B-478C8BD8689A}"/>
              </a:ext>
            </a:extLst>
          </p:cNvPr>
          <p:cNvSpPr/>
          <p:nvPr/>
        </p:nvSpPr>
        <p:spPr>
          <a:xfrm>
            <a:off x="5930820" y="2434185"/>
            <a:ext cx="651206" cy="656352"/>
          </a:xfrm>
          <a:prstGeom prst="ellipse">
            <a:avLst/>
          </a:prstGeom>
          <a:solidFill>
            <a:srgbClr val="FFE07D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실무자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4C02C8-16E2-8BA3-B187-91225E96B6F6}"/>
              </a:ext>
            </a:extLst>
          </p:cNvPr>
          <p:cNvSpPr/>
          <p:nvPr/>
        </p:nvSpPr>
        <p:spPr>
          <a:xfrm>
            <a:off x="6610075" y="2244517"/>
            <a:ext cx="2848885" cy="1088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기본개념 및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방법론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새로운 동향을  과목의 주요 내용으로 구성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사례를 근거로 제시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개념과 실무 적용을 위한 간략 실습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Session </a:t>
            </a:r>
            <a:r>
              <a:rPr lang="ko-KR" altLang="en-US" sz="1100" b="1" dirty="0">
                <a:solidFill>
                  <a:schemeClr val="tx1"/>
                </a:solidFill>
              </a:rPr>
              <a:t>운영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34710CB4-FD10-13F2-6935-E8C247367441}"/>
              </a:ext>
            </a:extLst>
          </p:cNvPr>
          <p:cNvSpPr/>
          <p:nvPr/>
        </p:nvSpPr>
        <p:spPr>
          <a:xfrm>
            <a:off x="5930820" y="3799676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현장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4812A6-D6D3-560B-67D8-741E4F89092E}"/>
              </a:ext>
            </a:extLst>
          </p:cNvPr>
          <p:cNvSpPr/>
          <p:nvPr/>
        </p:nvSpPr>
        <p:spPr>
          <a:xfrm>
            <a:off x="6610075" y="3620168"/>
            <a:ext cx="2848885" cy="10883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주제 혹은 교육내용에 대한 현장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적용 사례의 직접 확인 목적으로 활용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일괄 방문보다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연간 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회 정도로 분산실시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목적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학습내용 연계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지역적 분산 고려</a:t>
            </a:r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114DD9B2-66EF-B7AA-9253-09CFF5EAB96F}"/>
              </a:ext>
            </a:extLst>
          </p:cNvPr>
          <p:cNvSpPr/>
          <p:nvPr/>
        </p:nvSpPr>
        <p:spPr>
          <a:xfrm>
            <a:off x="5466080" y="2341880"/>
            <a:ext cx="452120" cy="3693160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8140D2F-C2E2-6945-0450-19710889DDA1}"/>
              </a:ext>
            </a:extLst>
          </p:cNvPr>
          <p:cNvSpPr/>
          <p:nvPr/>
        </p:nvSpPr>
        <p:spPr>
          <a:xfrm>
            <a:off x="5374640" y="2006600"/>
            <a:ext cx="599440" cy="370840"/>
          </a:xfrm>
          <a:prstGeom prst="roundRect">
            <a:avLst/>
          </a:prstGeom>
          <a:solidFill>
            <a:srgbClr val="C092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ko-KR" altLang="en-US" sz="1000" b="1">
                <a:solidFill>
                  <a:schemeClr val="bg1"/>
                </a:solidFill>
                <a:latin typeface="+mn-ea"/>
              </a:rPr>
              <a:t>실무중심</a:t>
            </a:r>
            <a:endParaRPr lang="ko-KR" altLang="en-US" sz="1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582BE31-4795-4F25-4B90-33EA36E1B3E7}"/>
              </a:ext>
            </a:extLst>
          </p:cNvPr>
          <p:cNvSpPr/>
          <p:nvPr/>
        </p:nvSpPr>
        <p:spPr>
          <a:xfrm>
            <a:off x="5374640" y="6019800"/>
            <a:ext cx="599440" cy="370840"/>
          </a:xfrm>
          <a:prstGeom prst="roundRect">
            <a:avLst/>
          </a:prstGeom>
          <a:solidFill>
            <a:srgbClr val="7030A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사례</a:t>
            </a:r>
            <a:r>
              <a:rPr lang="en-US" altLang="ko-KR" sz="1000" b="1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이슈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중심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6EDA3029-0259-44DD-4549-43B1F9DF3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939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주제별 세부구성 방안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예시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D74B30A9-666A-2733-43DB-2A35099E2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822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세부 과정 개발 및 운영 방안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A2A6E-37B5-9396-5C22-33D512C139D7}"/>
              </a:ext>
            </a:extLst>
          </p:cNvPr>
          <p:cNvSpPr txBox="1"/>
          <p:nvPr/>
        </p:nvSpPr>
        <p:spPr>
          <a:xfrm>
            <a:off x="16828" y="813422"/>
            <a:ext cx="9863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교육의 운영구조를 정의개념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방법론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사례 및 활용방안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신규동향 및 이슈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토론으로 구성하고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부서장 및 실무자의 요구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역량에 따른 세미나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토론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현장학습 등으로 세부 과목을 구성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운영함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562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3F33A03-040E-B70C-EB76-8EC48A8063F2}"/>
              </a:ext>
            </a:extLst>
          </p:cNvPr>
          <p:cNvSpPr/>
          <p:nvPr/>
        </p:nvSpPr>
        <p:spPr>
          <a:xfrm>
            <a:off x="5553716" y="2659053"/>
            <a:ext cx="387078" cy="3242474"/>
          </a:xfrm>
          <a:prstGeom prst="downArrow">
            <a:avLst/>
          </a:prstGeom>
          <a:solidFill>
            <a:srgbClr val="9797E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699C00-34C6-F3CB-60DB-5726CB70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4528" y="204029"/>
            <a:ext cx="1863011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주제 구성</a:t>
            </a:r>
            <a:r>
              <a:rPr lang="en-US" altLang="ko-KR" dirty="0"/>
              <a:t>(</a:t>
            </a:r>
            <a:r>
              <a:rPr lang="ko-KR" altLang="en-US" dirty="0"/>
              <a:t>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4F03B5-94AA-E281-1193-7EC627A0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DD4B0-1179-F932-E971-6A2E6A2C5F96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FA9DCBE-3F43-DC94-B672-00E580B41D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8681"/>
              </p:ext>
            </p:extLst>
          </p:nvPr>
        </p:nvGraphicFramePr>
        <p:xfrm>
          <a:off x="611914" y="2203087"/>
          <a:ext cx="3467100" cy="4071316"/>
        </p:xfrm>
        <a:graphic>
          <a:graphicData uri="http://schemas.openxmlformats.org/drawingml/2006/table">
            <a:tbl>
              <a:tblPr/>
              <a:tblGrid>
                <a:gridCol w="1337310">
                  <a:extLst>
                    <a:ext uri="{9D8B030D-6E8A-4147-A177-3AD203B41FA5}">
                      <a16:colId xmlns:a16="http://schemas.microsoft.com/office/drawing/2014/main" val="347174407"/>
                    </a:ext>
                  </a:extLst>
                </a:gridCol>
                <a:gridCol w="2129790">
                  <a:extLst>
                    <a:ext uri="{9D8B030D-6E8A-4147-A177-3AD203B41FA5}">
                      <a16:colId xmlns:a16="http://schemas.microsoft.com/office/drawing/2014/main" val="400898490"/>
                    </a:ext>
                  </a:extLst>
                </a:gridCol>
              </a:tblGrid>
              <a:tr h="297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핵심업무</a:t>
                      </a:r>
                      <a:r>
                        <a:rPr lang="en-US" altLang="ko-KR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Task) </a:t>
                      </a:r>
                      <a:r>
                        <a:rPr lang="ko-KR" altLang="en-US" sz="1050" b="1" i="0" u="none" strike="noStrike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066972"/>
                  </a:ext>
                </a:extLst>
              </a:tr>
              <a:tr h="314493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기획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 및 예측</a:t>
                      </a:r>
                      <a:endParaRPr lang="en-US" altLang="ko-KR" sz="105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69106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322409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사업전략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35031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032485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전략수립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085773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과제 중심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575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497799"/>
                  </a:ext>
                </a:extLst>
              </a:tr>
              <a:tr h="314493">
                <a:tc rowSpan="5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부문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Project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375438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재무회계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092471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Risk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85682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업무목표수립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375003"/>
                  </a:ext>
                </a:extLst>
              </a:tr>
              <a:tr h="3144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관리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571581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27BA93-D7F9-B2C0-F604-2AF71E580405}"/>
              </a:ext>
            </a:extLst>
          </p:cNvPr>
          <p:cNvSpPr/>
          <p:nvPr/>
        </p:nvSpPr>
        <p:spPr>
          <a:xfrm>
            <a:off x="4839774" y="2354627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환경동향과 사업 </a:t>
            </a:r>
            <a:r>
              <a:rPr lang="en-US" altLang="ko-KR" sz="1100" b="1" dirty="0">
                <a:solidFill>
                  <a:schemeClr val="tx1"/>
                </a:solidFill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</a:rPr>
              <a:t>기술예측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18D5D7D-1D84-34EC-8F03-52971BCDF3EF}"/>
              </a:ext>
            </a:extLst>
          </p:cNvPr>
          <p:cNvSpPr/>
          <p:nvPr/>
        </p:nvSpPr>
        <p:spPr>
          <a:xfrm>
            <a:off x="4839774" y="3083490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사업 및 기술전략 수립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79C601-EEAA-A7A9-038F-154B5769A5EE}"/>
              </a:ext>
            </a:extLst>
          </p:cNvPr>
          <p:cNvSpPr/>
          <p:nvPr/>
        </p:nvSpPr>
        <p:spPr>
          <a:xfrm>
            <a:off x="4839774" y="3812353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R&amp;D </a:t>
            </a:r>
            <a:r>
              <a:rPr lang="ko-KR" altLang="en-US" sz="1100" b="1" dirty="0">
                <a:solidFill>
                  <a:schemeClr val="tx1"/>
                </a:solidFill>
              </a:rPr>
              <a:t>기획과 사업화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7DB4B9D-F665-B623-E3BD-8DD6B528B6D5}"/>
              </a:ext>
            </a:extLst>
          </p:cNvPr>
          <p:cNvSpPr/>
          <p:nvPr/>
        </p:nvSpPr>
        <p:spPr>
          <a:xfrm>
            <a:off x="4839774" y="4541216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R&amp;D Project </a:t>
            </a:r>
            <a:r>
              <a:rPr lang="ko-KR" altLang="en-US" sz="1100" b="1" dirty="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F10F1C-666E-46D0-A70D-244783229A64}"/>
              </a:ext>
            </a:extLst>
          </p:cNvPr>
          <p:cNvSpPr/>
          <p:nvPr/>
        </p:nvSpPr>
        <p:spPr>
          <a:xfrm>
            <a:off x="4839774" y="5270079"/>
            <a:ext cx="1905000" cy="345440"/>
          </a:xfrm>
          <a:prstGeom prst="round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업무 목표와 조직</a:t>
            </a: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9609038-6AD8-2F39-0529-6758D124B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518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핵심업무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(Task)</a:t>
            </a: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69DB3879-C8CD-2C55-4C57-E4A3666A7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1934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주제 및 세부과목 구성 내용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F3445836-EC77-9EE6-C45E-871AFF0E2EEA}"/>
              </a:ext>
            </a:extLst>
          </p:cNvPr>
          <p:cNvSpPr/>
          <p:nvPr/>
        </p:nvSpPr>
        <p:spPr>
          <a:xfrm>
            <a:off x="5442765" y="5892137"/>
            <a:ext cx="638274" cy="5479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단계별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F7A9892-CFCF-95F7-52E3-B867047F5032}"/>
              </a:ext>
            </a:extLst>
          </p:cNvPr>
          <p:cNvSpPr/>
          <p:nvPr/>
        </p:nvSpPr>
        <p:spPr>
          <a:xfrm>
            <a:off x="5912745" y="4981517"/>
            <a:ext cx="1559529" cy="218783"/>
          </a:xfrm>
          <a:prstGeom prst="round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우수연구소 방문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57FA1-2448-446B-B78C-1954135F0978}"/>
              </a:ext>
            </a:extLst>
          </p:cNvPr>
          <p:cNvSpPr txBox="1"/>
          <p:nvPr/>
        </p:nvSpPr>
        <p:spPr>
          <a:xfrm>
            <a:off x="6838364" y="2283195"/>
            <a:ext cx="2472472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산업기술 동향과 시사점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기업의 주요 운영방향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기술예측과 </a:t>
            </a:r>
            <a:r>
              <a:rPr lang="en-US" altLang="ko-KR" sz="1050" b="1" dirty="0"/>
              <a:t>Intelligence </a:t>
            </a:r>
            <a:r>
              <a:rPr lang="ko-KR" altLang="en-US" sz="1050" b="1" dirty="0"/>
              <a:t>활동 체계 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DB92E0-097D-DA99-EE7B-05C18E02AB0B}"/>
              </a:ext>
            </a:extLst>
          </p:cNvPr>
          <p:cNvSpPr txBox="1"/>
          <p:nvPr/>
        </p:nvSpPr>
        <p:spPr>
          <a:xfrm>
            <a:off x="6838364" y="3001252"/>
            <a:ext cx="21919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전략수립 </a:t>
            </a:r>
            <a:r>
              <a:rPr lang="en-US" altLang="ko-KR" sz="1050" b="1" dirty="0"/>
              <a:t>Process</a:t>
            </a:r>
            <a:r>
              <a:rPr lang="ko-KR" altLang="en-US" sz="1050" b="1" dirty="0"/>
              <a:t>와 핵심 방법론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전략수립 사례와 활용방안 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중장기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기술</a:t>
            </a:r>
            <a:r>
              <a:rPr lang="en-US" altLang="ko-KR" sz="1050" b="1" dirty="0"/>
              <a:t>, R&amp;D </a:t>
            </a:r>
            <a:r>
              <a:rPr lang="ko-KR" altLang="en-US" sz="1050" b="1" dirty="0"/>
              <a:t>전략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3BF5FD-27C6-A336-0A98-5218FCC4B406}"/>
              </a:ext>
            </a:extLst>
          </p:cNvPr>
          <p:cNvSpPr txBox="1"/>
          <p:nvPr/>
        </p:nvSpPr>
        <p:spPr>
          <a:xfrm>
            <a:off x="6838364" y="3730528"/>
            <a:ext cx="246606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/>
              <a:t>R&amp;D </a:t>
            </a:r>
            <a:r>
              <a:rPr lang="ko-KR" altLang="en-US" sz="1050" b="1" dirty="0"/>
              <a:t>기획 방법론과 주요 </a:t>
            </a:r>
            <a:r>
              <a:rPr lang="en-US" altLang="ko-KR" sz="1050" b="1" dirty="0"/>
              <a:t>Skill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/>
              <a:t>Idea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Generation </a:t>
            </a:r>
            <a:r>
              <a:rPr lang="ko-KR" altLang="en-US" sz="1050" b="1" dirty="0"/>
              <a:t>및 신사업 발굴 사례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기술사업화 </a:t>
            </a:r>
            <a:r>
              <a:rPr lang="en-US" altLang="ko-KR" sz="1050" b="1" dirty="0"/>
              <a:t>Process</a:t>
            </a:r>
            <a:r>
              <a:rPr lang="ko-KR" altLang="en-US" sz="1050" b="1" dirty="0"/>
              <a:t>와 주요 활동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E7665-17FB-7175-551F-E8D43E85B23E}"/>
              </a:ext>
            </a:extLst>
          </p:cNvPr>
          <p:cNvSpPr txBox="1"/>
          <p:nvPr/>
        </p:nvSpPr>
        <p:spPr>
          <a:xfrm>
            <a:off x="6838364" y="4476635"/>
            <a:ext cx="274818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/>
              <a:t>Project</a:t>
            </a:r>
            <a:r>
              <a:rPr lang="ko-KR" altLang="en-US" sz="1050" b="1" dirty="0"/>
              <a:t> 의 정의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개념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관리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설계 방법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/>
              <a:t>Project </a:t>
            </a:r>
            <a:r>
              <a:rPr lang="ko-KR" altLang="en-US" sz="1050" b="1" dirty="0"/>
              <a:t>관리와 </a:t>
            </a:r>
            <a:r>
              <a:rPr lang="en-US" altLang="ko-KR" sz="1050" b="1" dirty="0"/>
              <a:t>TRM, IT</a:t>
            </a:r>
            <a:r>
              <a:rPr lang="ko-KR" altLang="en-US" sz="1050" b="1" dirty="0"/>
              <a:t>화</a:t>
            </a:r>
            <a:r>
              <a:rPr lang="en-US" altLang="ko-KR" sz="1050" b="1" dirty="0"/>
              <a:t>(</a:t>
            </a:r>
            <a:r>
              <a:rPr lang="ko-KR" altLang="en-US" sz="1050" b="1" dirty="0"/>
              <a:t>전략 연계포함</a:t>
            </a:r>
            <a:r>
              <a:rPr lang="en-US" altLang="ko-KR" sz="1050" b="1" dirty="0"/>
              <a:t>)</a:t>
            </a:r>
          </a:p>
        </p:txBody>
      </p:sp>
      <p:sp>
        <p:nvSpPr>
          <p:cNvPr id="21" name="화살표: 위쪽/아래쪽 20">
            <a:extLst>
              <a:ext uri="{FF2B5EF4-FFF2-40B4-BE49-F238E27FC236}">
                <a16:creationId xmlns:a16="http://schemas.microsoft.com/office/drawing/2014/main" id="{031DFB35-501B-E5CF-E795-126676F775BC}"/>
              </a:ext>
            </a:extLst>
          </p:cNvPr>
          <p:cNvSpPr/>
          <p:nvPr/>
        </p:nvSpPr>
        <p:spPr>
          <a:xfrm>
            <a:off x="5245178" y="2776859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3" name="화살표: 위쪽/아래쪽 22">
            <a:extLst>
              <a:ext uri="{FF2B5EF4-FFF2-40B4-BE49-F238E27FC236}">
                <a16:creationId xmlns:a16="http://schemas.microsoft.com/office/drawing/2014/main" id="{99AEE268-9B26-BC80-E913-F1F45E7DB48B}"/>
              </a:ext>
            </a:extLst>
          </p:cNvPr>
          <p:cNvSpPr/>
          <p:nvPr/>
        </p:nvSpPr>
        <p:spPr>
          <a:xfrm>
            <a:off x="5245178" y="3506136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화살표: 위쪽/아래쪽 23">
            <a:extLst>
              <a:ext uri="{FF2B5EF4-FFF2-40B4-BE49-F238E27FC236}">
                <a16:creationId xmlns:a16="http://schemas.microsoft.com/office/drawing/2014/main" id="{3179FEE1-C80C-83C8-2FB3-931C04975A36}"/>
              </a:ext>
            </a:extLst>
          </p:cNvPr>
          <p:cNvSpPr/>
          <p:nvPr/>
        </p:nvSpPr>
        <p:spPr>
          <a:xfrm>
            <a:off x="5245178" y="4224193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화살표: 위쪽/아래쪽 24">
            <a:extLst>
              <a:ext uri="{FF2B5EF4-FFF2-40B4-BE49-F238E27FC236}">
                <a16:creationId xmlns:a16="http://schemas.microsoft.com/office/drawing/2014/main" id="{17D9301F-307D-A4AE-7F57-EE7BABA49D21}"/>
              </a:ext>
            </a:extLst>
          </p:cNvPr>
          <p:cNvSpPr/>
          <p:nvPr/>
        </p:nvSpPr>
        <p:spPr>
          <a:xfrm>
            <a:off x="5245178" y="4936639"/>
            <a:ext cx="134636" cy="280491"/>
          </a:xfrm>
          <a:prstGeom prst="upDownArrow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2AB9A5-0EFB-E774-0B76-836429144FEE}"/>
              </a:ext>
            </a:extLst>
          </p:cNvPr>
          <p:cNvSpPr txBox="1"/>
          <p:nvPr/>
        </p:nvSpPr>
        <p:spPr>
          <a:xfrm>
            <a:off x="4579233" y="2681491"/>
            <a:ext cx="6463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b="1" dirty="0">
                <a:latin typeface="+mn-ea"/>
              </a:rPr>
              <a:t>Needs/</a:t>
            </a:r>
          </a:p>
          <a:p>
            <a:pPr algn="ctr"/>
            <a:r>
              <a:rPr lang="ko-KR" altLang="en-US" sz="1050" b="1" dirty="0">
                <a:latin typeface="+mn-ea"/>
              </a:rPr>
              <a:t>보완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EB2753-B5FF-3500-7D59-0068FBAACF92}"/>
              </a:ext>
            </a:extLst>
          </p:cNvPr>
          <p:cNvSpPr txBox="1"/>
          <p:nvPr/>
        </p:nvSpPr>
        <p:spPr>
          <a:xfrm>
            <a:off x="6838364" y="5278837"/>
            <a:ext cx="17094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업무 목표수립과 평가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조직 관리의 방법과 사례</a:t>
            </a:r>
            <a:endParaRPr lang="en-US" altLang="ko-KR" sz="105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AAD356-8985-6203-AD33-56591E1F5BE0}"/>
              </a:ext>
            </a:extLst>
          </p:cNvPr>
          <p:cNvSpPr txBox="1"/>
          <p:nvPr/>
        </p:nvSpPr>
        <p:spPr>
          <a:xfrm>
            <a:off x="5849635" y="1970070"/>
            <a:ext cx="2694969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[※ 3.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교육 과정 및 세부 과목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List 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참조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]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2AEB48-3134-D8AC-1D55-41E17B04E5B6}"/>
              </a:ext>
            </a:extLst>
          </p:cNvPr>
          <p:cNvSpPr txBox="1"/>
          <p:nvPr/>
        </p:nvSpPr>
        <p:spPr>
          <a:xfrm>
            <a:off x="16828" y="813422"/>
            <a:ext cx="9701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전략</a:t>
            </a:r>
            <a:r>
              <a:rPr lang="en-US" altLang="ko-KR" sz="1400" b="1" dirty="0">
                <a:latin typeface="+mn-ea"/>
              </a:rPr>
              <a:t>·</a:t>
            </a:r>
            <a:r>
              <a:rPr lang="ko-KR" altLang="en-US" sz="1400" b="1" dirty="0">
                <a:latin typeface="+mn-ea"/>
              </a:rPr>
              <a:t>기획 및 관리부문별 요구 핵심업무</a:t>
            </a:r>
            <a:r>
              <a:rPr lang="en-US" altLang="ko-KR" sz="1400" b="1" dirty="0">
                <a:latin typeface="+mn-ea"/>
              </a:rPr>
              <a:t>(Task)</a:t>
            </a:r>
            <a:r>
              <a:rPr lang="ko-KR" altLang="en-US" sz="1400" b="1" dirty="0">
                <a:latin typeface="+mn-ea"/>
              </a:rPr>
              <a:t>명을 </a:t>
            </a:r>
            <a:r>
              <a:rPr lang="en-US" altLang="ko-KR" sz="1400" b="1" dirty="0">
                <a:latin typeface="+mn-ea"/>
              </a:rPr>
              <a:t>List-up </a:t>
            </a:r>
            <a:r>
              <a:rPr lang="ko-KR" altLang="en-US" sz="1400" b="1" dirty="0">
                <a:latin typeface="+mn-ea"/>
              </a:rPr>
              <a:t>하여</a:t>
            </a:r>
            <a:r>
              <a:rPr lang="en-US" altLang="ko-KR" sz="1400" b="1" dirty="0">
                <a:latin typeface="+mn-ea"/>
              </a:rPr>
              <a:t> </a:t>
            </a:r>
            <a:r>
              <a:rPr lang="ko-KR" altLang="en-US" sz="1400" b="1" dirty="0">
                <a:latin typeface="+mn-ea"/>
              </a:rPr>
              <a:t>세부 과목을 확보</a:t>
            </a:r>
            <a:r>
              <a:rPr lang="en-US" altLang="ko-KR" sz="1400" b="1" dirty="0">
                <a:latin typeface="+mn-ea"/>
              </a:rPr>
              <a:t>(3. </a:t>
            </a:r>
            <a:r>
              <a:rPr lang="ko-KR" altLang="en-US" sz="1400" b="1" dirty="0">
                <a:latin typeface="+mn-ea"/>
              </a:rPr>
              <a:t>교육 과정 및 세부 과목 </a:t>
            </a:r>
            <a:r>
              <a:rPr lang="en-US" altLang="ko-KR" sz="1400" b="1" dirty="0">
                <a:latin typeface="+mn-ea"/>
              </a:rPr>
              <a:t>List) </a:t>
            </a:r>
            <a:r>
              <a:rPr lang="ko-KR" altLang="en-US" sz="1400" b="1" dirty="0">
                <a:latin typeface="+mn-ea"/>
              </a:rPr>
              <a:t>하고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전문가 및 </a:t>
            </a:r>
            <a:r>
              <a:rPr lang="en-US" altLang="ko-KR" sz="1400" b="1" dirty="0">
                <a:latin typeface="+mn-ea"/>
              </a:rPr>
              <a:t>KOITA </a:t>
            </a:r>
            <a:r>
              <a:rPr lang="ko-KR" altLang="en-US" sz="1400" b="1" dirty="0">
                <a:latin typeface="+mn-ea"/>
              </a:rPr>
              <a:t>와의 운영실적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교육자의 </a:t>
            </a:r>
            <a:r>
              <a:rPr lang="en-US" altLang="ko-KR" sz="1400" b="1" dirty="0">
                <a:latin typeface="+mn-ea"/>
              </a:rPr>
              <a:t>Needs </a:t>
            </a:r>
            <a:r>
              <a:rPr lang="ko-KR" altLang="en-US" sz="1400" b="1" dirty="0">
                <a:latin typeface="+mn-ea"/>
              </a:rPr>
              <a:t>등을 고려하여 전체 주제와 과목을 정의함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1381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822" y="204029"/>
            <a:ext cx="3414717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및 세부 과목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371AF-F2ED-7F7C-EAFC-4E9E2CE5FE5C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7324F-A98D-419C-A724-41CE7DF9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08682"/>
              </p:ext>
            </p:extLst>
          </p:nvPr>
        </p:nvGraphicFramePr>
        <p:xfrm>
          <a:off x="280488" y="795708"/>
          <a:ext cx="9385222" cy="5748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92">
                  <a:extLst>
                    <a:ext uri="{9D8B030D-6E8A-4147-A177-3AD203B41FA5}">
                      <a16:colId xmlns:a16="http://schemas.microsoft.com/office/drawing/2014/main" val="2282119765"/>
                    </a:ext>
                  </a:extLst>
                </a:gridCol>
                <a:gridCol w="1441722">
                  <a:extLst>
                    <a:ext uri="{9D8B030D-6E8A-4147-A177-3AD203B41FA5}">
                      <a16:colId xmlns:a16="http://schemas.microsoft.com/office/drawing/2014/main" val="1186078560"/>
                    </a:ext>
                  </a:extLst>
                </a:gridCol>
                <a:gridCol w="2528132">
                  <a:extLst>
                    <a:ext uri="{9D8B030D-6E8A-4147-A177-3AD203B41FA5}">
                      <a16:colId xmlns:a16="http://schemas.microsoft.com/office/drawing/2014/main" val="1324266942"/>
                    </a:ext>
                  </a:extLst>
                </a:gridCol>
                <a:gridCol w="2644119">
                  <a:extLst>
                    <a:ext uri="{9D8B030D-6E8A-4147-A177-3AD203B41FA5}">
                      <a16:colId xmlns:a16="http://schemas.microsoft.com/office/drawing/2014/main" val="3332844678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3940082483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889378272"/>
                    </a:ext>
                  </a:extLst>
                </a:gridCol>
                <a:gridCol w="777897">
                  <a:extLst>
                    <a:ext uri="{9D8B030D-6E8A-4147-A177-3AD203B41FA5}">
                      <a16:colId xmlns:a16="http://schemas.microsoft.com/office/drawing/2014/main" val="227385074"/>
                    </a:ext>
                  </a:extLst>
                </a:gridCol>
              </a:tblGrid>
              <a:tr h="126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핵심업무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[A,B,C]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9700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2797"/>
                  </a:ext>
                </a:extLst>
              </a:tr>
              <a:tr h="126658">
                <a:tc rowSpan="17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 예측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환경분석과 예측 방법론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환경분석과 예측 방법론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71885"/>
                  </a:ext>
                </a:extLst>
              </a:tr>
              <a:tr h="21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Intelligence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IT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활용방안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Intelligence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전략적 활용방안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797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기술예측과 시나리오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플래닝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환경변화와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Scenario Planning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157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중장기전략수립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Portfolio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전략적 의사결정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35151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기업의 전략과 신사업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신기술 발굴 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기업 전략과 신사업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의미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645259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발굴 및 선정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외부 환경분석과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Idea Generation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16104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Business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Roadmap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BPTRM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구축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 전략과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Roadmap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Product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Roadmap 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917118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Technology Roadmap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AHP,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자원투입계획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79567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TRM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 및 관리체계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46056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신사업과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Business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1" dirty="0">
                          <a:latin typeface="+mn-ea"/>
                          <a:ea typeface="+mn-ea"/>
                        </a:rPr>
                        <a:t>Model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신사업과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Model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혁신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73026"/>
                  </a:ext>
                </a:extLst>
              </a:tr>
              <a:tr h="130823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계획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목표수립과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KFS(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환경분석과 사업목표 수립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7998"/>
                  </a:ext>
                </a:extLst>
              </a:tr>
              <a:tr h="2616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핵심역량 및 확보전략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제품내 핵심활동과 역량분석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37784"/>
                  </a:ext>
                </a:extLst>
              </a:tr>
              <a:tr h="13082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 계획수립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Process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주요활동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주요업무와 활동계획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자원계획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903614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기술전략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수립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제품별 기술전략수립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기술개발 및 확보계획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핵심기술역량 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(In-house vs. Outsourcing)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854580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핵심기술분석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핵심기술 경쟁력 분석 및 달성방안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59005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r>
                        <a:rPr kumimoji="1" lang="ko-KR" altLang="en-US" sz="1100" b="1" dirty="0">
                          <a:latin typeface="+mn-ea"/>
                          <a:ea typeface="+mn-ea"/>
                        </a:rPr>
                        <a:t>수립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 및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중장기전략 및 연구소 역할 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39036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활동범위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기술개발 영역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00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78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2590" y="204029"/>
            <a:ext cx="3324949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및 세부 과목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7324F-A98D-419C-A724-41CE7DF9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580295"/>
              </p:ext>
            </p:extLst>
          </p:nvPr>
        </p:nvGraphicFramePr>
        <p:xfrm>
          <a:off x="280488" y="795708"/>
          <a:ext cx="9385222" cy="42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92">
                  <a:extLst>
                    <a:ext uri="{9D8B030D-6E8A-4147-A177-3AD203B41FA5}">
                      <a16:colId xmlns:a16="http://schemas.microsoft.com/office/drawing/2014/main" val="2282119765"/>
                    </a:ext>
                  </a:extLst>
                </a:gridCol>
                <a:gridCol w="1441722">
                  <a:extLst>
                    <a:ext uri="{9D8B030D-6E8A-4147-A177-3AD203B41FA5}">
                      <a16:colId xmlns:a16="http://schemas.microsoft.com/office/drawing/2014/main" val="1186078560"/>
                    </a:ext>
                  </a:extLst>
                </a:gridCol>
                <a:gridCol w="2528132">
                  <a:extLst>
                    <a:ext uri="{9D8B030D-6E8A-4147-A177-3AD203B41FA5}">
                      <a16:colId xmlns:a16="http://schemas.microsoft.com/office/drawing/2014/main" val="1324266942"/>
                    </a:ext>
                  </a:extLst>
                </a:gridCol>
                <a:gridCol w="2644119">
                  <a:extLst>
                    <a:ext uri="{9D8B030D-6E8A-4147-A177-3AD203B41FA5}">
                      <a16:colId xmlns:a16="http://schemas.microsoft.com/office/drawing/2014/main" val="3332844678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3940082483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889378272"/>
                    </a:ext>
                  </a:extLst>
                </a:gridCol>
                <a:gridCol w="777897">
                  <a:extLst>
                    <a:ext uri="{9D8B030D-6E8A-4147-A177-3AD203B41FA5}">
                      <a16:colId xmlns:a16="http://schemas.microsoft.com/office/drawing/2014/main" val="227385074"/>
                    </a:ext>
                  </a:extLst>
                </a:gridCol>
              </a:tblGrid>
              <a:tr h="126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핵심업무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[A,B,C]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9700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2797"/>
                  </a:ext>
                </a:extLst>
              </a:tr>
              <a:tr h="126658">
                <a:tc rowSpan="1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</a:p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부문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기획</a:t>
                      </a:r>
                      <a:endParaRPr kumimoji="1" lang="en-US" altLang="ko-KR" sz="1100" b="1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(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과제기획중심</a:t>
                      </a: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)</a:t>
                      </a: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산업동향 및 시장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소비자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소비자 분석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71885"/>
                  </a:ext>
                </a:extLst>
              </a:tr>
              <a:tr h="21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 과제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Idea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발굴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Idea Generation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및 평가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797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제안 및 특허 선행조사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과제 제안서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연구개발계획서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시장동향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제품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Concept,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재무성과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특허 선행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조사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개발계획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자원투입 등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1573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연구개발계획서 작성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9898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Project Portfolio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투입 전략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Portfolio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63315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기술사업화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사업화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대상 분석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기술사업화 개념과 활용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3515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특허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Portfolio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5287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Business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Model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Model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 기술가치 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92491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기술마케팅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좌동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9520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기술완성도 및 가치평가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기술가치평가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1208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기술사업화 전략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Time-to-market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시장범위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제품수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분석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기술통합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광범위 </a:t>
                      </a:r>
                      <a:r>
                        <a:rPr kumimoji="1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적용성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사업화 전략 수립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809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EB55D-CBA5-4B19-7F4F-10429539071F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</p:spTree>
    <p:extLst>
      <p:ext uri="{BB962C8B-B14F-4D97-AF65-F5344CB8AC3E}">
        <p14:creationId xmlns:p14="http://schemas.microsoft.com/office/powerpoint/2010/main" val="248506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234" y="204029"/>
            <a:ext cx="3408305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및 세부 과목 </a:t>
            </a:r>
            <a:r>
              <a:rPr lang="en-US" altLang="ko-KR" dirty="0"/>
              <a:t>List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D87324F-A98D-419C-A724-41CE7DF93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261328"/>
              </p:ext>
            </p:extLst>
          </p:nvPr>
        </p:nvGraphicFramePr>
        <p:xfrm>
          <a:off x="246829" y="857413"/>
          <a:ext cx="9385222" cy="5300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92">
                  <a:extLst>
                    <a:ext uri="{9D8B030D-6E8A-4147-A177-3AD203B41FA5}">
                      <a16:colId xmlns:a16="http://schemas.microsoft.com/office/drawing/2014/main" val="2282119765"/>
                    </a:ext>
                  </a:extLst>
                </a:gridCol>
                <a:gridCol w="1441722">
                  <a:extLst>
                    <a:ext uri="{9D8B030D-6E8A-4147-A177-3AD203B41FA5}">
                      <a16:colId xmlns:a16="http://schemas.microsoft.com/office/drawing/2014/main" val="1186078560"/>
                    </a:ext>
                  </a:extLst>
                </a:gridCol>
                <a:gridCol w="2528132">
                  <a:extLst>
                    <a:ext uri="{9D8B030D-6E8A-4147-A177-3AD203B41FA5}">
                      <a16:colId xmlns:a16="http://schemas.microsoft.com/office/drawing/2014/main" val="1324266942"/>
                    </a:ext>
                  </a:extLst>
                </a:gridCol>
                <a:gridCol w="2644119">
                  <a:extLst>
                    <a:ext uri="{9D8B030D-6E8A-4147-A177-3AD203B41FA5}">
                      <a16:colId xmlns:a16="http://schemas.microsoft.com/office/drawing/2014/main" val="3332844678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3940082483"/>
                    </a:ext>
                  </a:extLst>
                </a:gridCol>
                <a:gridCol w="570330">
                  <a:extLst>
                    <a:ext uri="{9D8B030D-6E8A-4147-A177-3AD203B41FA5}">
                      <a16:colId xmlns:a16="http://schemas.microsoft.com/office/drawing/2014/main" val="889378272"/>
                    </a:ext>
                  </a:extLst>
                </a:gridCol>
                <a:gridCol w="777897">
                  <a:extLst>
                    <a:ext uri="{9D8B030D-6E8A-4147-A177-3AD203B41FA5}">
                      <a16:colId xmlns:a16="http://schemas.microsoft.com/office/drawing/2014/main" val="227385074"/>
                    </a:ext>
                  </a:extLst>
                </a:gridCol>
              </a:tblGrid>
              <a:tr h="12665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핵심업무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(Task)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구성 과정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중요도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[A,B,C]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997000"/>
                  </a:ext>
                </a:extLst>
              </a:tr>
              <a:tr h="1266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부서장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실무자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52797"/>
                  </a:ext>
                </a:extLst>
              </a:tr>
              <a:tr h="255464">
                <a:tc rowSpan="17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 부문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Project 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효율화와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IT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활용 관리 체계 </a:t>
                      </a:r>
                      <a:endParaRPr lang="en-US" altLang="ko-KR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성과 향상과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관리체계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현황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분석과 개선방안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471885"/>
                  </a:ext>
                </a:extLst>
              </a:tr>
              <a:tr h="2554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기반의 전략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-R&amp;D Project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관리체계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333669"/>
                  </a:ext>
                </a:extLst>
              </a:tr>
              <a:tr h="206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Stage &amp; Gate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제품서비스의 형태와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Stage &amp; Gate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설계 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925776"/>
                  </a:ext>
                </a:extLst>
              </a:tr>
              <a:tr h="2152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유형과 관리방안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관리와 체계구축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6797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WBS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와 일정</a:t>
                      </a: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,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자원계획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WBS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개념과 활용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741573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재무회계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회계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좌동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598984"/>
                  </a:ext>
                </a:extLst>
              </a:tr>
              <a:tr h="1706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dirty="0"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Project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원가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좌동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563315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Risk 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Risk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분석 방법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WBS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와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Risk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의 식별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처리방안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3515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Risk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의 대응과 관리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Risk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대한 조직적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개인별 대응 방안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3852873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Risk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관리와 조기경보체계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(IT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화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)</a:t>
                      </a:r>
                      <a:b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</a:b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 - EWS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조기경보 체계와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활용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924911"/>
                  </a:ext>
                </a:extLst>
              </a:tr>
              <a:tr h="146282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업무목표수립</a:t>
                      </a:r>
                      <a:r>
                        <a:rPr kumimoji="1" lang="en-US" altLang="ko-KR" sz="1100" b="1" dirty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관리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BSC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기반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성과관리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 관리와 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9095203"/>
                  </a:ext>
                </a:extLst>
              </a:tr>
              <a:tr h="287460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dirty="0">
                          <a:latin typeface="맑은 고딕" pitchFamily="50" charset="-127"/>
                          <a:ea typeface="+mn-ea"/>
                        </a:rPr>
                        <a:t>조직역할과 업무목표 수립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업무목표 수립과 상시적 관리체계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451208"/>
                  </a:ext>
                </a:extLst>
              </a:tr>
              <a:tr h="287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업무계획수립과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BSC</a:t>
                      </a: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49125"/>
                  </a:ext>
                </a:extLst>
              </a:tr>
              <a:tr h="2874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KPI, OKR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과 관리체계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224847"/>
                  </a:ext>
                </a:extLst>
              </a:tr>
              <a:tr h="251900">
                <a:tc vMerge="1"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+mn-ea"/>
                        </a:rPr>
                        <a:t>조직 관리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조직의 구조와 역할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효율적 조직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조직단위의 구조와 발전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080953"/>
                  </a:ext>
                </a:extLst>
              </a:tr>
              <a:tr h="2519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 설계의 원칙과 사례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68763"/>
                  </a:ext>
                </a:extLst>
              </a:tr>
              <a:tr h="3006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성과 및 관리 </a:t>
                      </a:r>
                      <a:r>
                        <a:rPr kumimoji="1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Issue</a:t>
                      </a: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와 조직 구조</a:t>
                      </a:r>
                      <a:endParaRPr kumimoji="1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조직의 유형과 운영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●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6033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</p:spTree>
    <p:extLst>
      <p:ext uri="{BB962C8B-B14F-4D97-AF65-F5344CB8AC3E}">
        <p14:creationId xmlns:p14="http://schemas.microsoft.com/office/powerpoint/2010/main" val="268687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D0C023-A8B6-4589-AF13-4876EF1A69A3}"/>
              </a:ext>
            </a:extLst>
          </p:cNvPr>
          <p:cNvSpPr/>
          <p:nvPr/>
        </p:nvSpPr>
        <p:spPr>
          <a:xfrm>
            <a:off x="5766891" y="3528571"/>
            <a:ext cx="3433207" cy="117245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교육 목적에 기반한 종합 역량 강화 교육을 통한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체계 완성 추구 및 지속적 보완 추진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교육</a:t>
            </a:r>
            <a:r>
              <a:rPr lang="en-US" altLang="ko-KR" sz="1100" b="1" dirty="0">
                <a:solidFill>
                  <a:schemeClr val="tx1"/>
                </a:solidFill>
              </a:rPr>
              <a:t> Needs </a:t>
            </a:r>
            <a:r>
              <a:rPr lang="ko-KR" altLang="en-US" sz="1100" b="1" dirty="0">
                <a:solidFill>
                  <a:schemeClr val="tx1"/>
                </a:solidFill>
              </a:rPr>
              <a:t>및 보완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추가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강사 및 참가자의 지속적 교류 채널 확보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초기 </a:t>
            </a:r>
            <a:r>
              <a:rPr lang="ko-KR" altLang="en-US" sz="1100" b="1" dirty="0" err="1">
                <a:solidFill>
                  <a:schemeClr val="tx1"/>
                </a:solidFill>
              </a:rPr>
              <a:t>산기협</a:t>
            </a:r>
            <a:r>
              <a:rPr lang="ko-KR" altLang="en-US" sz="1100" b="1" dirty="0">
                <a:solidFill>
                  <a:schemeClr val="tx1"/>
                </a:solidFill>
              </a:rPr>
              <a:t> 교육서비스팀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향후 </a:t>
            </a:r>
            <a:r>
              <a:rPr lang="en-US" altLang="ko-KR" sz="1100" b="1" dirty="0">
                <a:solidFill>
                  <a:schemeClr val="tx1"/>
                </a:solidFill>
              </a:rPr>
              <a:t>Homepage </a:t>
            </a:r>
            <a:r>
              <a:rPr lang="ko-KR" altLang="en-US" sz="1100" b="1" dirty="0">
                <a:solidFill>
                  <a:schemeClr val="tx1"/>
                </a:solidFill>
              </a:rPr>
              <a:t>개설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및 운영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73" y="204029"/>
            <a:ext cx="1465466" cy="369332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운영 방향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767B8-2703-3ECF-0D04-4A6F79D7D079}"/>
              </a:ext>
            </a:extLst>
          </p:cNvPr>
          <p:cNvSpPr txBox="1"/>
          <p:nvPr/>
        </p:nvSpPr>
        <p:spPr>
          <a:xfrm>
            <a:off x="55627" y="196343"/>
            <a:ext cx="4291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Ⅲ. </a:t>
            </a:r>
            <a:r>
              <a:rPr lang="ko-KR" altLang="en-US" sz="2000" b="1" dirty="0">
                <a:latin typeface="+mn-ea"/>
              </a:rPr>
              <a:t>향후 교육 프로그램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운영계획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BE700D8-8306-D3B9-CE66-5C460B88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70" y="162696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교육 운영의 원칙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ACC26CB-2F1C-76ED-FD92-EA14A81C1DB7}"/>
              </a:ext>
            </a:extLst>
          </p:cNvPr>
          <p:cNvSpPr/>
          <p:nvPr/>
        </p:nvSpPr>
        <p:spPr>
          <a:xfrm>
            <a:off x="588561" y="2406604"/>
            <a:ext cx="815447" cy="81666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주제</a:t>
            </a:r>
            <a:r>
              <a:rPr lang="en-US" altLang="ko-KR" sz="1100" b="1" dirty="0">
                <a:solidFill>
                  <a:schemeClr val="bg1"/>
                </a:solidFill>
              </a:rPr>
              <a:t>-</a:t>
            </a:r>
            <a:r>
              <a:rPr lang="ko-KR" altLang="en-US" sz="1100" b="1" dirty="0">
                <a:solidFill>
                  <a:schemeClr val="bg1"/>
                </a:solidFill>
              </a:rPr>
              <a:t>과목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일관성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46A55-1487-F233-6067-FDE0D1602FFA}"/>
              </a:ext>
            </a:extLst>
          </p:cNvPr>
          <p:cNvSpPr txBox="1"/>
          <p:nvPr/>
        </p:nvSpPr>
        <p:spPr>
          <a:xfrm>
            <a:off x="1507282" y="2093513"/>
            <a:ext cx="3438442" cy="1497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각 </a:t>
            </a:r>
            <a:r>
              <a:rPr lang="ko-KR" altLang="en-US" sz="11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회차별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주제에 대한 세부과목의 중요도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활용도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중심의 구성으로 학습 효과 및 완성도 제고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※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교육 과정 및 세부 과목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List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 과목에 대한 학습 기조 및 교육내용 연속성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유지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강사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Templates,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용어의 활용 등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핵심과목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(2~3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대한 사전 계획 수립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강사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/Presenter,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예상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시간확보 및 섭외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  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4D05970-B400-408C-7647-5D0B767D3342}"/>
              </a:ext>
            </a:extLst>
          </p:cNvPr>
          <p:cNvSpPr/>
          <p:nvPr/>
        </p:nvSpPr>
        <p:spPr>
          <a:xfrm>
            <a:off x="605390" y="3685645"/>
            <a:ext cx="815447" cy="81666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세부과목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구성 및 운영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4927EE-DE6B-D424-32EA-8225B6B68221}"/>
              </a:ext>
            </a:extLst>
          </p:cNvPr>
          <p:cNvSpPr txBox="1"/>
          <p:nvPr/>
        </p:nvSpPr>
        <p:spPr>
          <a:xfrm>
            <a:off x="1507282" y="3692311"/>
            <a:ext cx="3302186" cy="1159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정의 및 개념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/Process,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사례 및 활용을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중심으로 소개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Talking Point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를 별도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포함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부서장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사례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활용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Talking Point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실무자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/Process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중심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회차별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전후 과정의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Needs/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보완 과목 운영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참가자의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Needs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운영과정에서의 보완 과목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F5907-4E85-1924-9F41-EABA646B4C4C}"/>
              </a:ext>
            </a:extLst>
          </p:cNvPr>
          <p:cNvSpPr txBox="1"/>
          <p:nvPr/>
        </p:nvSpPr>
        <p:spPr>
          <a:xfrm>
            <a:off x="1507282" y="4898426"/>
            <a:ext cx="3446456" cy="137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부서장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Talking Point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는 기업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기관의 활용의지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운영현황 등을 상호 논의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공유할 수 있는 장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場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마련을 위한 활동으로 진행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공통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주요 운영현황 및 우수 운영 연구소에 대한 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현장 방문 연계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Trigger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확보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3527" indent="-83527" defTabSz="844062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주기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주제별 주요 세부 과목 교육을 위한 운영</a:t>
            </a:r>
            <a:b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주기를 </a:t>
            </a:r>
            <a:r>
              <a:rPr lang="en-US" altLang="ko-KR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1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년으로 구성</a:t>
            </a:r>
            <a:endParaRPr lang="en-US" altLang="ko-KR" sz="11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141337B-FE80-DDAB-A87C-DD4B7F30A576}"/>
              </a:ext>
            </a:extLst>
          </p:cNvPr>
          <p:cNvSpPr/>
          <p:nvPr/>
        </p:nvSpPr>
        <p:spPr>
          <a:xfrm>
            <a:off x="605390" y="5093713"/>
            <a:ext cx="815447" cy="816669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운영효율성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및 주기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50645A09-83A5-146C-1EDC-D43C36C0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231" y="162135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운영 체계의 구조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BBD514-CA28-6D87-2EF0-E7B39EBE2B2A}"/>
              </a:ext>
            </a:extLst>
          </p:cNvPr>
          <p:cNvSpPr/>
          <p:nvPr/>
        </p:nvSpPr>
        <p:spPr>
          <a:xfrm>
            <a:off x="5766891" y="4796391"/>
            <a:ext cx="3433207" cy="11051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참가자에 대한 상시적지속적 인적</a:t>
            </a:r>
            <a:r>
              <a:rPr lang="en-US" altLang="ko-KR" sz="1100" b="1" dirty="0">
                <a:solidFill>
                  <a:schemeClr val="tx1"/>
                </a:solidFill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</a:rPr>
              <a:t>지식 </a:t>
            </a:r>
            <a:r>
              <a:rPr lang="en-US" altLang="ko-KR" sz="1100" b="1" dirty="0">
                <a:solidFill>
                  <a:schemeClr val="tx1"/>
                </a:solidFill>
              </a:rPr>
              <a:t>Network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구축으로 </a:t>
            </a:r>
            <a:r>
              <a:rPr lang="en-US" altLang="ko-KR" sz="1100" b="1" dirty="0">
                <a:solidFill>
                  <a:schemeClr val="tx1"/>
                </a:solidFill>
              </a:rPr>
              <a:t>Alumni </a:t>
            </a:r>
            <a:r>
              <a:rPr lang="ko-KR" altLang="en-US" sz="1100" b="1" dirty="0">
                <a:solidFill>
                  <a:schemeClr val="tx1"/>
                </a:solidFill>
              </a:rPr>
              <a:t>활동 지원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강사</a:t>
            </a:r>
            <a:r>
              <a:rPr lang="en-US" altLang="ko-KR" sz="1100" b="1" dirty="0">
                <a:solidFill>
                  <a:schemeClr val="tx1"/>
                </a:solidFill>
              </a:rPr>
              <a:t>-</a:t>
            </a:r>
            <a:r>
              <a:rPr lang="ko-KR" altLang="en-US" sz="1100" b="1" dirty="0">
                <a:solidFill>
                  <a:schemeClr val="tx1"/>
                </a:solidFill>
              </a:rPr>
              <a:t>참가자 간의 지속적 연계 및 유대 체계 구축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교육내용에 대한 </a:t>
            </a:r>
            <a:r>
              <a:rPr lang="en-US" altLang="ko-KR" sz="1100" b="1" dirty="0">
                <a:solidFill>
                  <a:schemeClr val="tx1"/>
                </a:solidFill>
              </a:rPr>
              <a:t>Q&amp;A </a:t>
            </a:r>
            <a:r>
              <a:rPr lang="ko-KR" altLang="en-US" sz="1100" b="1" dirty="0">
                <a:solidFill>
                  <a:schemeClr val="tx1"/>
                </a:solidFill>
              </a:rPr>
              <a:t>유지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[</a:t>
            </a:r>
            <a:r>
              <a:rPr lang="ko-KR" altLang="en-US" sz="1100" b="1" dirty="0">
                <a:solidFill>
                  <a:schemeClr val="tx1"/>
                </a:solidFill>
              </a:rPr>
              <a:t>계획</a:t>
            </a:r>
            <a:r>
              <a:rPr lang="en-US" altLang="ko-KR" sz="1100" b="1" dirty="0">
                <a:solidFill>
                  <a:schemeClr val="tx1"/>
                </a:solidFill>
              </a:rPr>
              <a:t>] Home page</a:t>
            </a:r>
            <a:r>
              <a:rPr lang="ko-KR" altLang="en-US" sz="1100" b="1" dirty="0">
                <a:solidFill>
                  <a:schemeClr val="tx1"/>
                </a:solidFill>
              </a:rPr>
              <a:t> 개발 </a:t>
            </a:r>
            <a:r>
              <a:rPr lang="en-US" altLang="ko-KR" sz="1100" b="1" dirty="0">
                <a:solidFill>
                  <a:schemeClr val="tx1"/>
                </a:solidFill>
              </a:rPr>
              <a:t>Open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E9F7F2-39E4-E2E6-9384-F34C057F911F}"/>
              </a:ext>
            </a:extLst>
          </p:cNvPr>
          <p:cNvSpPr/>
          <p:nvPr/>
        </p:nvSpPr>
        <p:spPr>
          <a:xfrm>
            <a:off x="5766891" y="2316852"/>
            <a:ext cx="3433207" cy="110513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핵심주제 선정 및 과목 운영 구체화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필수 과목 </a:t>
            </a:r>
            <a:r>
              <a:rPr lang="en-US" altLang="ko-KR" sz="1100" b="1" dirty="0">
                <a:solidFill>
                  <a:schemeClr val="tx1"/>
                </a:solidFill>
              </a:rPr>
              <a:t>2~3</a:t>
            </a:r>
            <a:r>
              <a:rPr lang="ko-KR" altLang="en-US" sz="1100" b="1" dirty="0">
                <a:solidFill>
                  <a:schemeClr val="tx1"/>
                </a:solidFill>
              </a:rPr>
              <a:t>개 선정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강사 및 </a:t>
            </a:r>
            <a:r>
              <a:rPr lang="ko-KR" altLang="en-US" sz="1100" b="1" dirty="0" err="1">
                <a:solidFill>
                  <a:schemeClr val="tx1"/>
                </a:solidFill>
              </a:rPr>
              <a:t>프리젠터</a:t>
            </a:r>
            <a:r>
              <a:rPr lang="ko-KR" altLang="en-US" sz="1100" b="1" dirty="0">
                <a:solidFill>
                  <a:schemeClr val="tx1"/>
                </a:solidFill>
              </a:rPr>
              <a:t> 확보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전체 운영 과목 확정 및  예상 강사 추천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교육 내용 사전 공유 및 교재 등 일관성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연계성 확보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133EB1C-34DA-3E9E-E73D-8FB76EBF0315}"/>
              </a:ext>
            </a:extLst>
          </p:cNvPr>
          <p:cNvSpPr/>
          <p:nvPr/>
        </p:nvSpPr>
        <p:spPr>
          <a:xfrm>
            <a:off x="5151056" y="2481370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활동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6C72C3-D380-CAF6-1620-680EE650C879}"/>
              </a:ext>
            </a:extLst>
          </p:cNvPr>
          <p:cNvSpPr/>
          <p:nvPr/>
        </p:nvSpPr>
        <p:spPr>
          <a:xfrm>
            <a:off x="5151056" y="4977738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사후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활동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316CBDB-80F1-64D3-F4FB-3D54DA95559C}"/>
              </a:ext>
            </a:extLst>
          </p:cNvPr>
          <p:cNvSpPr/>
          <p:nvPr/>
        </p:nvSpPr>
        <p:spPr>
          <a:xfrm>
            <a:off x="5151056" y="3715529"/>
            <a:ext cx="651206" cy="65635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Needs 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및 대응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활동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06EC6C-EDD2-C539-DA3D-C2A016CFCB9C}"/>
              </a:ext>
            </a:extLst>
          </p:cNvPr>
          <p:cNvSpPr txBox="1"/>
          <p:nvPr/>
        </p:nvSpPr>
        <p:spPr>
          <a:xfrm>
            <a:off x="16828" y="813422"/>
            <a:ext cx="9695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전체 교육 과정의 운영을 </a:t>
            </a:r>
            <a:r>
              <a:rPr lang="en-US" altLang="ko-KR" sz="1400" b="1" dirty="0">
                <a:latin typeface="+mn-ea"/>
              </a:rPr>
              <a:t>2</a:t>
            </a:r>
            <a:r>
              <a:rPr lang="ko-KR" altLang="en-US" sz="1400" b="1" dirty="0">
                <a:latin typeface="+mn-ea"/>
              </a:rPr>
              <a:t>년을 주기로 주제와 세부과목을 정의하고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교육참가자의 지속적 참여와 온라인 공간의 인적</a:t>
            </a:r>
            <a:r>
              <a:rPr lang="en-US" altLang="ko-KR" sz="1400" b="1" dirty="0">
                <a:latin typeface="+mn-ea"/>
              </a:rPr>
              <a:t>·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지식 </a:t>
            </a:r>
            <a:r>
              <a:rPr lang="en-US" altLang="ko-KR" sz="1400" b="1" dirty="0">
                <a:latin typeface="+mn-ea"/>
              </a:rPr>
              <a:t>Network </a:t>
            </a:r>
            <a:r>
              <a:rPr lang="ko-KR" altLang="en-US" sz="1400" b="1" dirty="0">
                <a:latin typeface="+mn-ea"/>
              </a:rPr>
              <a:t>구축을 통하여 활동을 지원할 수 있는 체계를 확보함</a:t>
            </a:r>
            <a:r>
              <a:rPr lang="en-US" altLang="ko-KR" sz="1400" b="1" dirty="0">
                <a:latin typeface="+mn-ea"/>
              </a:rPr>
              <a:t>. 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07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533905" y="5025510"/>
            <a:ext cx="184731" cy="36933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348" name="Text Box 3"/>
          <p:cNvSpPr txBox="1">
            <a:spLocks noChangeArrowheads="1"/>
          </p:cNvSpPr>
          <p:nvPr/>
        </p:nvSpPr>
        <p:spPr bwMode="auto">
          <a:xfrm>
            <a:off x="2625972" y="2560646"/>
            <a:ext cx="4585189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ko-KR" sz="4400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Thank you</a:t>
            </a:r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715111" y="4705350"/>
            <a:ext cx="664698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ko-KR" sz="2800" b="1" dirty="0">
                <a:solidFill>
                  <a:srgbClr val="080808"/>
                </a:solidFill>
                <a:latin typeface="맑은 고딕" pitchFamily="50" charset="-127"/>
                <a:ea typeface="맑은 고딕" pitchFamily="50" charset="-127"/>
              </a:rPr>
              <a:t>Beyond Your Capabilities…</a:t>
            </a:r>
            <a:endParaRPr lang="en-US" altLang="ko-KR" sz="2000" b="1" dirty="0">
              <a:solidFill>
                <a:srgbClr val="080808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4294967295"/>
          </p:nvPr>
        </p:nvSpPr>
        <p:spPr>
          <a:xfrm>
            <a:off x="9188450" y="6594476"/>
            <a:ext cx="336550" cy="231775"/>
          </a:xfrm>
        </p:spPr>
        <p:txBody>
          <a:bodyPr/>
          <a:lstStyle/>
          <a:p>
            <a:pPr>
              <a:defRPr/>
            </a:pPr>
            <a:fld id="{94B34C97-DD1A-4997-AC9C-EE717AE7F9AA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4775" y="204029"/>
            <a:ext cx="1465466" cy="369332"/>
          </a:xfrm>
        </p:spPr>
        <p:txBody>
          <a:bodyPr/>
          <a:lstStyle/>
          <a:p>
            <a:r>
              <a:rPr lang="en-US" altLang="ko-KR"/>
              <a:t>1. </a:t>
            </a:r>
            <a:r>
              <a:rPr lang="ko-KR" altLang="en-US" dirty="0"/>
              <a:t>운영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2D06FF-64FB-0E8A-A993-6777CAAAEDAD}"/>
              </a:ext>
            </a:extLst>
          </p:cNvPr>
          <p:cNvSpPr txBox="1"/>
          <p:nvPr/>
        </p:nvSpPr>
        <p:spPr>
          <a:xfrm>
            <a:off x="1147151" y="2352773"/>
            <a:ext cx="3560828" cy="14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산학연 연구소 기술기획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연구관리 부서장</a:t>
            </a:r>
            <a:r>
              <a:rPr lang="en-US" altLang="ko-KR" sz="1100" b="1" dirty="0">
                <a:latin typeface="+mn-ea"/>
              </a:rPr>
              <a:t>·</a:t>
            </a:r>
            <a:r>
              <a:rPr lang="ko-KR" altLang="en-US" sz="1100" b="1" dirty="0">
                <a:latin typeface="+mn-ea"/>
              </a:rPr>
              <a:t>실무자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대상의 </a:t>
            </a:r>
            <a:r>
              <a:rPr lang="en-US" altLang="ko-KR" sz="1100" b="1" dirty="0">
                <a:latin typeface="+mn-ea"/>
              </a:rPr>
              <a:t>R&amp;D</a:t>
            </a:r>
            <a:r>
              <a:rPr lang="ko-KR" altLang="en-US" sz="1100" b="1" dirty="0">
                <a:latin typeface="+mn-ea"/>
              </a:rPr>
              <a:t>기획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연구관리 능력 제고</a:t>
            </a: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최신 기술혁신 방법론 및 기업사례 연구</a:t>
            </a:r>
            <a:endParaRPr lang="en-US" altLang="ko-KR" sz="1100" b="1" dirty="0">
              <a:latin typeface="+mn-ea"/>
            </a:endParaRP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우수연구소 현장 방문 학습 제공</a:t>
            </a: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R&amp;D </a:t>
            </a:r>
            <a:r>
              <a:rPr lang="ko-KR" altLang="en-US" sz="1100" b="1" dirty="0">
                <a:latin typeface="+mn-ea"/>
              </a:rPr>
              <a:t>생산성 향상 및 실무능력 향상</a:t>
            </a:r>
            <a:endParaRPr lang="en-US" altLang="ko-KR" sz="1100" b="1" dirty="0">
              <a:latin typeface="+mn-ea"/>
            </a:endParaRP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국내 대</a:t>
            </a:r>
            <a:r>
              <a:rPr lang="en-US" altLang="ko-KR" sz="1100" b="1" dirty="0">
                <a:latin typeface="+mn-ea"/>
              </a:rPr>
              <a:t>·</a:t>
            </a:r>
            <a:r>
              <a:rPr lang="ko-KR" altLang="en-US" sz="1100" b="1" dirty="0">
                <a:latin typeface="+mn-ea"/>
              </a:rPr>
              <a:t>중견기업 기술경영 부서장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실무자 간 정보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교류 및 네트워크 장 제공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BDA4555-6125-0521-88DD-2D0D3AE2081E}"/>
              </a:ext>
            </a:extLst>
          </p:cNvPr>
          <p:cNvSpPr/>
          <p:nvPr/>
        </p:nvSpPr>
        <p:spPr>
          <a:xfrm>
            <a:off x="199316" y="2488754"/>
            <a:ext cx="925620" cy="85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과정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목적 및 목표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E063CC-EBFE-845B-1317-840EF9325E05}"/>
              </a:ext>
            </a:extLst>
          </p:cNvPr>
          <p:cNvSpPr/>
          <p:nvPr/>
        </p:nvSpPr>
        <p:spPr>
          <a:xfrm>
            <a:off x="199316" y="4513895"/>
            <a:ext cx="925620" cy="85830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교육내용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및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운영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3B502-DCB6-1854-C510-210D7AB12116}"/>
              </a:ext>
            </a:extLst>
          </p:cNvPr>
          <p:cNvSpPr txBox="1"/>
          <p:nvPr/>
        </p:nvSpPr>
        <p:spPr>
          <a:xfrm>
            <a:off x="1147151" y="4243275"/>
            <a:ext cx="3560828" cy="154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프로그램</a:t>
            </a:r>
            <a:r>
              <a:rPr lang="en-US" altLang="ko-KR" sz="1100" b="1" dirty="0">
                <a:latin typeface="+mn-ea"/>
              </a:rPr>
              <a:t>: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연 </a:t>
            </a:r>
            <a:r>
              <a:rPr lang="en-US" altLang="ko-KR" sz="1100" b="1" dirty="0">
                <a:latin typeface="+mn-ea"/>
              </a:rPr>
              <a:t>5</a:t>
            </a:r>
            <a:r>
              <a:rPr lang="ko-KR" altLang="en-US" sz="1100" b="1" dirty="0">
                <a:latin typeface="+mn-ea"/>
              </a:rPr>
              <a:t>회 </a:t>
            </a:r>
            <a:r>
              <a:rPr lang="en-US" altLang="ko-KR" sz="1100" b="1" dirty="0">
                <a:latin typeface="+mn-ea"/>
              </a:rPr>
              <a:t>1</a:t>
            </a:r>
            <a:r>
              <a:rPr lang="ko-KR" altLang="en-US" sz="1100" b="1" dirty="0">
                <a:latin typeface="+mn-ea"/>
              </a:rPr>
              <a:t>박 </a:t>
            </a:r>
            <a:r>
              <a:rPr lang="en-US" altLang="ko-KR" sz="1100" b="1" dirty="0">
                <a:latin typeface="+mn-ea"/>
              </a:rPr>
              <a:t>2</a:t>
            </a:r>
            <a:r>
              <a:rPr lang="ko-KR" altLang="en-US" sz="1100" b="1" dirty="0">
                <a:latin typeface="+mn-ea"/>
              </a:rPr>
              <a:t>일 집체교육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우수연구소 현장방문 포함</a:t>
            </a:r>
            <a:endParaRPr lang="en-US" altLang="ko-KR" sz="1100" b="1" dirty="0">
              <a:latin typeface="+mn-ea"/>
            </a:endParaRP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교육내용</a:t>
            </a:r>
            <a:r>
              <a:rPr lang="en-US" altLang="ko-KR" sz="1100" b="1" dirty="0">
                <a:latin typeface="+mn-ea"/>
              </a:rPr>
              <a:t>: 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최신경영이론과 트렌드 및 우수 기술혁신사례</a:t>
            </a:r>
          </a:p>
          <a:p>
            <a:pPr marL="90486" indent="-90486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n-ea"/>
              </a:rPr>
              <a:t>교육형태</a:t>
            </a:r>
            <a:r>
              <a:rPr lang="en-US" altLang="ko-KR" sz="1100" b="1" dirty="0">
                <a:latin typeface="+mn-ea"/>
              </a:rPr>
              <a:t>: 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전문가의 이론학습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사례 강의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 </a:t>
            </a:r>
            <a:r>
              <a:rPr lang="ko-KR" altLang="en-US" sz="1100" b="1" dirty="0">
                <a:latin typeface="+mn-ea"/>
              </a:rPr>
              <a:t>우수 기업 연구소</a:t>
            </a:r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임원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팀장</a:t>
            </a:r>
            <a:r>
              <a:rPr lang="en-US" altLang="ko-KR" sz="1100" b="1" dirty="0">
                <a:latin typeface="+mn-ea"/>
              </a:rPr>
              <a:t>)</a:t>
            </a:r>
            <a:r>
              <a:rPr lang="ko-KR" altLang="en-US" sz="1100" b="1" dirty="0">
                <a:latin typeface="+mn-ea"/>
              </a:rPr>
              <a:t>의 사례발표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D613837-4CED-524A-5562-1EE61671DC12}"/>
              </a:ext>
            </a:extLst>
          </p:cNvPr>
          <p:cNvCxnSpPr>
            <a:cxnSpLocks/>
          </p:cNvCxnSpPr>
          <p:nvPr/>
        </p:nvCxnSpPr>
        <p:spPr>
          <a:xfrm>
            <a:off x="783523" y="4007624"/>
            <a:ext cx="3765571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865AD0E-76FB-233E-8015-19DE3A5BB8BC}"/>
              </a:ext>
            </a:extLst>
          </p:cNvPr>
          <p:cNvSpPr/>
          <p:nvPr/>
        </p:nvSpPr>
        <p:spPr>
          <a:xfrm rot="5400000">
            <a:off x="3555675" y="3957895"/>
            <a:ext cx="3208815" cy="305647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0B85A9C-3BB0-CBB6-6215-4467A0882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456479"/>
              </p:ext>
            </p:extLst>
          </p:nvPr>
        </p:nvGraphicFramePr>
        <p:xfrm>
          <a:off x="6037566" y="2157995"/>
          <a:ext cx="3226880" cy="1971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189">
                  <a:extLst>
                    <a:ext uri="{9D8B030D-6E8A-4147-A177-3AD203B41FA5}">
                      <a16:colId xmlns:a16="http://schemas.microsoft.com/office/drawing/2014/main" val="104972865"/>
                    </a:ext>
                  </a:extLst>
                </a:gridCol>
                <a:gridCol w="1824648">
                  <a:extLst>
                    <a:ext uri="{9D8B030D-6E8A-4147-A177-3AD203B41FA5}">
                      <a16:colId xmlns:a16="http://schemas.microsoft.com/office/drawing/2014/main" val="515322855"/>
                    </a:ext>
                  </a:extLst>
                </a:gridCol>
                <a:gridCol w="499557">
                  <a:extLst>
                    <a:ext uri="{9D8B030D-6E8A-4147-A177-3AD203B41FA5}">
                      <a16:colId xmlns:a16="http://schemas.microsoft.com/office/drawing/2014/main" val="1511093215"/>
                    </a:ext>
                  </a:extLst>
                </a:gridCol>
                <a:gridCol w="507486">
                  <a:extLst>
                    <a:ext uri="{9D8B030D-6E8A-4147-A177-3AD203B41FA5}">
                      <a16:colId xmlns:a16="http://schemas.microsoft.com/office/drawing/2014/main" val="1963809901"/>
                    </a:ext>
                  </a:extLst>
                </a:gridCol>
              </a:tblGrid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주제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5027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 Global Trend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Hot Issue 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65937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미래 성장기반 구축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237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기술경영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Best Practice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08036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우수연구소 현장연수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921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년 기업환경변화와 대응전략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00474"/>
                  </a:ext>
                </a:extLst>
              </a:tr>
            </a:tbl>
          </a:graphicData>
        </a:graphic>
      </p:graphicFrame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ECC0BF8-2FC6-4D67-8322-03C3CC310644}"/>
              </a:ext>
            </a:extLst>
          </p:cNvPr>
          <p:cNvSpPr/>
          <p:nvPr/>
        </p:nvSpPr>
        <p:spPr>
          <a:xfrm>
            <a:off x="5439308" y="2219131"/>
            <a:ext cx="538543" cy="1836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기술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경영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부서장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CF655BF-5204-8250-8500-55E57BE30464}"/>
              </a:ext>
            </a:extLst>
          </p:cNvPr>
          <p:cNvSpPr/>
          <p:nvPr/>
        </p:nvSpPr>
        <p:spPr>
          <a:xfrm>
            <a:off x="5439308" y="4264114"/>
            <a:ext cx="538543" cy="183696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기술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경영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실무자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C9903FB-D3CA-D69A-761E-6D9FBD471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534688"/>
              </p:ext>
            </p:extLst>
          </p:nvPr>
        </p:nvGraphicFramePr>
        <p:xfrm>
          <a:off x="6037566" y="4240166"/>
          <a:ext cx="3226880" cy="189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853">
                  <a:extLst>
                    <a:ext uri="{9D8B030D-6E8A-4147-A177-3AD203B41FA5}">
                      <a16:colId xmlns:a16="http://schemas.microsoft.com/office/drawing/2014/main" val="104972865"/>
                    </a:ext>
                  </a:extLst>
                </a:gridCol>
                <a:gridCol w="1804984">
                  <a:extLst>
                    <a:ext uri="{9D8B030D-6E8A-4147-A177-3AD203B41FA5}">
                      <a16:colId xmlns:a16="http://schemas.microsoft.com/office/drawing/2014/main" val="515322855"/>
                    </a:ext>
                  </a:extLst>
                </a:gridCol>
                <a:gridCol w="499557">
                  <a:extLst>
                    <a:ext uri="{9D8B030D-6E8A-4147-A177-3AD203B41FA5}">
                      <a16:colId xmlns:a16="http://schemas.microsoft.com/office/drawing/2014/main" val="1511093215"/>
                    </a:ext>
                  </a:extLst>
                </a:gridCol>
                <a:gridCol w="507486">
                  <a:extLst>
                    <a:ext uri="{9D8B030D-6E8A-4147-A177-3AD203B41FA5}">
                      <a16:colId xmlns:a16="http://schemas.microsoft.com/office/drawing/2014/main" val="1963809901"/>
                    </a:ext>
                  </a:extLst>
                </a:gridCol>
              </a:tblGrid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 주제  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일정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장소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65027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기술전략 수립과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65937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 사업계획 수립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부산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237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사업성분석 및 사업화 전략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008036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우수연구소 현장연수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092110"/>
                  </a:ext>
                </a:extLst>
              </a:tr>
              <a:tr h="3045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1000" b="1" dirty="0">
                          <a:latin typeface="+mn-ea"/>
                          <a:ea typeface="+mn-ea"/>
                        </a:rPr>
                        <a:t>차</a:t>
                      </a:r>
                      <a:endParaRPr lang="ko-KR" altLang="en-US" sz="5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 </a:t>
                      </a:r>
                      <a:r>
                        <a:rPr lang="ko-KR" altLang="en-US" sz="1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기술트렌드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및 연구개발 이슈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11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수도권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530047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A9FAA4F-BBCE-B30B-824E-8666AB2EF589}"/>
              </a:ext>
            </a:extLst>
          </p:cNvPr>
          <p:cNvSpPr txBox="1"/>
          <p:nvPr/>
        </p:nvSpPr>
        <p:spPr>
          <a:xfrm>
            <a:off x="979383" y="6059430"/>
            <a:ext cx="3379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※ </a:t>
            </a:r>
            <a:r>
              <a:rPr lang="ko-KR" altLang="en-US" sz="900" b="1" dirty="0"/>
              <a:t>출처</a:t>
            </a:r>
            <a:r>
              <a:rPr lang="en-US" altLang="ko-KR" sz="900" b="1" dirty="0"/>
              <a:t> : 2024</a:t>
            </a:r>
            <a:r>
              <a:rPr lang="ko-KR" altLang="en-US" sz="900" b="1" dirty="0"/>
              <a:t>년</a:t>
            </a:r>
            <a:r>
              <a:rPr lang="en-US" altLang="ko-KR" sz="900" b="1" dirty="0"/>
              <a:t>_KOITA_</a:t>
            </a:r>
            <a:r>
              <a:rPr lang="ko-KR" altLang="en-US" sz="900" b="1" dirty="0"/>
              <a:t>기술경영부서장 실무자</a:t>
            </a:r>
            <a:r>
              <a:rPr lang="en-US" altLang="ko-KR" sz="900" b="1" dirty="0"/>
              <a:t>_</a:t>
            </a:r>
            <a:r>
              <a:rPr lang="ko-KR" altLang="en-US" sz="900" b="1" dirty="0"/>
              <a:t>교육과정안내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7BEB7-3DF7-9700-8077-BADB1FEF5C76}"/>
              </a:ext>
            </a:extLst>
          </p:cNvPr>
          <p:cNvSpPr txBox="1"/>
          <p:nvPr/>
        </p:nvSpPr>
        <p:spPr>
          <a:xfrm>
            <a:off x="72457" y="224392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4B5844-141A-8A79-652E-5ACCF8D92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52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추진 개요</a:t>
            </a:r>
          </a:p>
        </p:txBody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9D8E8955-AECE-A392-2224-BB8027C4E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132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주요 운영 프로그램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(2024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년도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006E9-1995-6F43-092F-EC53CAC68886}"/>
              </a:ext>
            </a:extLst>
          </p:cNvPr>
          <p:cNvSpPr txBox="1"/>
          <p:nvPr/>
        </p:nvSpPr>
        <p:spPr>
          <a:xfrm>
            <a:off x="61708" y="813422"/>
            <a:ext cx="9730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연구소 기술기획 및 연구관리 부서장 실무자의 연구관리 역량제고를 위하여 매년 </a:t>
            </a:r>
            <a:r>
              <a:rPr lang="en-US" altLang="ko-KR" sz="1400" b="1" dirty="0"/>
              <a:t>5</a:t>
            </a:r>
            <a:r>
              <a:rPr lang="ko-KR" altLang="en-US" sz="1400" b="1" dirty="0"/>
              <a:t>회의 집체 교육을 통하여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최신 기술혁신</a:t>
            </a:r>
            <a:br>
              <a:rPr lang="en-US" altLang="ko-KR" sz="1400" b="1" dirty="0"/>
            </a:br>
            <a:r>
              <a:rPr lang="ko-KR" altLang="en-US" sz="1400" b="1" dirty="0"/>
              <a:t>방법론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현장방문</a:t>
            </a:r>
            <a:r>
              <a:rPr lang="en-US" altLang="ko-KR" sz="1400" b="1" dirty="0"/>
              <a:t>, </a:t>
            </a:r>
            <a:r>
              <a:rPr lang="ko-KR" altLang="en-US" sz="1400" b="1" dirty="0" err="1"/>
              <a:t>참여자간의</a:t>
            </a:r>
            <a:r>
              <a:rPr lang="ko-KR" altLang="en-US" sz="1400" b="1" dirty="0"/>
              <a:t> 교류 및 네트워크의 장을 제공하고자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기술경영 부서장 및 실무자 교육</a:t>
            </a:r>
            <a:r>
              <a:rPr lang="en-US" altLang="ko-KR" sz="1400" b="1" dirty="0"/>
              <a:t>’</a:t>
            </a:r>
            <a:r>
              <a:rPr lang="ko-KR" altLang="en-US" sz="1400" b="1" dirty="0"/>
              <a:t>을 진행해 오고 있음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248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7958" y="204029"/>
            <a:ext cx="3278462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운영 사례 </a:t>
            </a:r>
            <a:r>
              <a:rPr lang="en-US" altLang="ko-KR" dirty="0"/>
              <a:t>/ </a:t>
            </a:r>
            <a:r>
              <a:rPr lang="ko-KR" altLang="en-US" dirty="0"/>
              <a:t>① 부서장</a:t>
            </a:r>
            <a:r>
              <a:rPr lang="en-US" altLang="ko-KR" dirty="0"/>
              <a:t> </a:t>
            </a:r>
            <a:r>
              <a:rPr lang="ko-KR" altLang="en-US" dirty="0"/>
              <a:t>교육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18093-2079-EBF9-3F3F-C22AC515BA03}"/>
              </a:ext>
            </a:extLst>
          </p:cNvPr>
          <p:cNvSpPr txBox="1"/>
          <p:nvPr/>
        </p:nvSpPr>
        <p:spPr>
          <a:xfrm>
            <a:off x="1329061" y="2423440"/>
            <a:ext cx="3355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/>
              <a:t>기본계획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차 </a:t>
            </a:r>
            <a:r>
              <a:rPr lang="en-US" altLang="ko-KR" sz="1100" b="1" dirty="0"/>
              <a:t>[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2024 Global Trend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  <a:ea typeface="+mn-ea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  <a:ea typeface="+mn-ea"/>
              </a:rPr>
              <a:t>Hot Issue </a:t>
            </a:r>
            <a:r>
              <a:rPr lang="en-US" altLang="ko-KR" sz="1100" b="1" dirty="0">
                <a:latin typeface="+mn-ea"/>
              </a:rPr>
              <a:t>]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 기술예측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리더십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사회전망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 err="1">
                <a:latin typeface="+mn-ea"/>
              </a:rPr>
              <a:t>기술트랜드</a:t>
            </a:r>
            <a:r>
              <a:rPr lang="ko-KR" altLang="en-US" sz="1100" b="1" dirty="0">
                <a:latin typeface="+mn-ea"/>
              </a:rPr>
              <a:t> 등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  </a:t>
            </a:r>
            <a:r>
              <a:rPr lang="ko-KR" altLang="en-US" sz="1100" b="1" dirty="0">
                <a:latin typeface="+mn-ea"/>
              </a:rPr>
              <a:t>세부과목 구성</a:t>
            </a:r>
            <a:endParaRPr lang="en-US" altLang="ko-KR" sz="1100" b="1" dirty="0"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n-ea"/>
              </a:rPr>
              <a:t>35</a:t>
            </a:r>
            <a:r>
              <a:rPr lang="ko-KR" altLang="en-US" sz="1100" b="1" dirty="0">
                <a:latin typeface="+mn-ea"/>
              </a:rPr>
              <a:t>명 참여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BC233B-A37B-0683-49C2-AEF4DC840876}"/>
              </a:ext>
            </a:extLst>
          </p:cNvPr>
          <p:cNvSpPr/>
          <p:nvPr/>
        </p:nvSpPr>
        <p:spPr>
          <a:xfrm>
            <a:off x="745638" y="2485149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계획 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VS.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운영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D49B-455A-8C6D-D30E-6E3CB43D7DE3}"/>
              </a:ext>
            </a:extLst>
          </p:cNvPr>
          <p:cNvSpPr txBox="1"/>
          <p:nvPr/>
        </p:nvSpPr>
        <p:spPr>
          <a:xfrm>
            <a:off x="5643007" y="2182217"/>
            <a:ext cx="3657091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/>
              <a:t>1,2,3</a:t>
            </a:r>
            <a:r>
              <a:rPr lang="ko-KR" altLang="en-US" sz="1100" b="1" dirty="0"/>
              <a:t>차 교육의 내용과 관심도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만족도 등에 대한 전반적</a:t>
            </a:r>
            <a:br>
              <a:rPr lang="en-US" altLang="ko-KR" sz="1100" b="1" dirty="0"/>
            </a:br>
            <a:r>
              <a:rPr lang="ko-KR" altLang="en-US" sz="1100" b="1" dirty="0"/>
              <a:t>내용 확인을 통하여 개선점 분석</a:t>
            </a:r>
            <a:r>
              <a:rPr lang="en-US" altLang="ko-KR" sz="1100" b="1" dirty="0"/>
              <a:t>.</a:t>
            </a:r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높은 관심을 보이는 주제 및 세부과목</a:t>
            </a:r>
            <a:r>
              <a:rPr lang="en-US" altLang="ko-KR" sz="1100" b="1" dirty="0"/>
              <a:t>]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비교적 처음 접하는 동향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시사성 짙은 과목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방법론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체계 등에 대한 실제 적용 사례 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교양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문화 등 가벼운 과목의 내용</a:t>
            </a:r>
            <a:endParaRPr lang="en-US" altLang="ko-KR" sz="1100" b="1" dirty="0"/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/>
              <a:t>[</a:t>
            </a:r>
            <a:r>
              <a:rPr lang="ko-KR" altLang="en-US" sz="1100" b="1" dirty="0" err="1"/>
              <a:t>비선호</a:t>
            </a:r>
            <a:r>
              <a:rPr lang="ko-KR" altLang="en-US" sz="1100" b="1" dirty="0"/>
              <a:t> 주제 및 세부과목</a:t>
            </a:r>
            <a:r>
              <a:rPr lang="en-US" altLang="ko-KR" sz="1100" b="1" dirty="0"/>
              <a:t>]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기본 방법론 및 이론적 내용 중심 과목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기본적 방법론 및 이론적 내용 중심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미래 필요한 지식내용이지만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현재 소속기업에서의</a:t>
            </a:r>
            <a:br>
              <a:rPr lang="en-US" altLang="ko-KR" sz="1100" b="1" dirty="0"/>
            </a:br>
            <a:r>
              <a:rPr lang="en-US" altLang="ko-KR" sz="1100" b="1" dirty="0"/>
              <a:t>  </a:t>
            </a:r>
            <a:r>
              <a:rPr lang="ko-KR" altLang="en-US" sz="1100" b="1" dirty="0"/>
              <a:t>활용 및 대응 필요성이 떨어지는 주제</a:t>
            </a:r>
            <a:endParaRPr lang="en-US" altLang="ko-KR" sz="1100" b="1" dirty="0"/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/>
              <a:t>기본개념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사례 중심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적절한 개선</a:t>
            </a:r>
            <a:r>
              <a:rPr lang="en-US" altLang="ko-KR" sz="1100" b="1" dirty="0"/>
              <a:t>/</a:t>
            </a:r>
            <a:r>
              <a:rPr lang="ko-KR" altLang="en-US" sz="1100" b="1" dirty="0"/>
              <a:t>활용방안 등 토론</a:t>
            </a:r>
            <a:br>
              <a:rPr lang="en-US" altLang="ko-KR" sz="1100" b="1" dirty="0"/>
            </a:br>
            <a:r>
              <a:rPr lang="ko-KR" altLang="en-US" sz="1100" b="1" dirty="0"/>
              <a:t>필요</a:t>
            </a:r>
            <a:r>
              <a:rPr lang="en-US" altLang="ko-KR" sz="1100" b="1" dirty="0"/>
              <a:t>.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A6C6446-7876-8771-F1D7-E61F273842F6}"/>
              </a:ext>
            </a:extLst>
          </p:cNvPr>
          <p:cNvSpPr/>
          <p:nvPr/>
        </p:nvSpPr>
        <p:spPr>
          <a:xfrm>
            <a:off x="6652776" y="4729076"/>
            <a:ext cx="1604407" cy="230003"/>
          </a:xfrm>
          <a:prstGeom prst="downArrow">
            <a:avLst>
              <a:gd name="adj1" fmla="val 59790"/>
              <a:gd name="adj2" fmla="val 74390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457BE-0905-FE3C-CBE5-DBD08CE7A9F1}"/>
              </a:ext>
            </a:extLst>
          </p:cNvPr>
          <p:cNvSpPr txBox="1"/>
          <p:nvPr/>
        </p:nvSpPr>
        <p:spPr>
          <a:xfrm>
            <a:off x="818567" y="5963235"/>
            <a:ext cx="42017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※ </a:t>
            </a:r>
            <a:r>
              <a:rPr lang="ko-KR" altLang="en-US" sz="900" b="1" dirty="0"/>
              <a:t>기술경영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부서장 교육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대전</a:t>
            </a:r>
            <a:r>
              <a:rPr lang="en-US" altLang="ko-KR" sz="900" b="1" dirty="0"/>
              <a:t>, 2024. 02. 22~23 (2</a:t>
            </a:r>
            <a:r>
              <a:rPr lang="ko-KR" altLang="en-US" sz="900" b="1" dirty="0"/>
              <a:t>일간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라마다 바이 </a:t>
            </a:r>
            <a:r>
              <a:rPr lang="ko-KR" altLang="en-US" sz="900" b="1" dirty="0" err="1"/>
              <a:t>윈덤</a:t>
            </a:r>
            <a:r>
              <a:rPr lang="ko-KR" altLang="en-US" sz="900" b="1" dirty="0"/>
              <a:t> 호텔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B8E8E-20A9-CB37-A383-CBD222B21FA1}"/>
              </a:ext>
            </a:extLst>
          </p:cNvPr>
          <p:cNvSpPr/>
          <p:nvPr/>
        </p:nvSpPr>
        <p:spPr>
          <a:xfrm>
            <a:off x="5878153" y="5020785"/>
            <a:ext cx="3254627" cy="1368795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주제별 사례 중심의 세부과목 및 강의내용 구성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연간 주제에 대한 </a:t>
            </a:r>
            <a:r>
              <a:rPr lang="en-US" altLang="ko-KR" sz="1100" b="1" dirty="0">
                <a:solidFill>
                  <a:schemeClr val="tx1"/>
                </a:solidFill>
              </a:rPr>
              <a:t>Set-up </a:t>
            </a:r>
            <a:r>
              <a:rPr lang="ko-KR" altLang="en-US" sz="1100" b="1" dirty="0">
                <a:solidFill>
                  <a:schemeClr val="tx1"/>
                </a:solidFill>
              </a:rPr>
              <a:t>및 세부 과목에 대한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운영 방안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사례중심의 내용 구성 필요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실제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현황분석 및 혁신방법론</a:t>
            </a:r>
            <a:r>
              <a:rPr lang="en-US" altLang="ko-KR" sz="1100" b="1" dirty="0">
                <a:solidFill>
                  <a:schemeClr val="tx1"/>
                </a:solidFill>
              </a:rPr>
              <a:t>, Process </a:t>
            </a:r>
            <a:r>
              <a:rPr lang="ko-KR" altLang="en-US" sz="1100" b="1" dirty="0">
                <a:solidFill>
                  <a:schemeClr val="tx1"/>
                </a:solidFill>
              </a:rPr>
              <a:t>도입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</a:rPr>
              <a:t>및 활용 사례 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문화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교양에 대한 적절한 </a:t>
            </a:r>
            <a:r>
              <a:rPr lang="en-US" altLang="ko-KR" sz="1100" b="1" dirty="0">
                <a:solidFill>
                  <a:schemeClr val="tx1"/>
                </a:solidFill>
              </a:rPr>
              <a:t>Balancing</a:t>
            </a:r>
            <a:r>
              <a:rPr lang="ko-KR" altLang="en-US" sz="1100" b="1" dirty="0">
                <a:solidFill>
                  <a:schemeClr val="tx1"/>
                </a:solidFill>
              </a:rPr>
              <a:t>으로 참여도 제고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474572-D5C3-D8E5-1996-76643C5A3931}"/>
              </a:ext>
            </a:extLst>
          </p:cNvPr>
          <p:cNvSpPr/>
          <p:nvPr/>
        </p:nvSpPr>
        <p:spPr>
          <a:xfrm>
            <a:off x="5362517" y="5368594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시사점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B56B84F-456C-C4B0-1E2F-8151E2768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352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부서장 교육 운영 사례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E10D4-EAF2-4CB5-56A7-47837894F443}"/>
              </a:ext>
            </a:extLst>
          </p:cNvPr>
          <p:cNvSpPr txBox="1"/>
          <p:nvPr/>
        </p:nvSpPr>
        <p:spPr>
          <a:xfrm>
            <a:off x="1994291" y="1994747"/>
            <a:ext cx="16514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n-ea"/>
              </a:rPr>
              <a:t>[2024</a:t>
            </a:r>
            <a:r>
              <a:rPr lang="ko-KR" altLang="en-US" sz="1200" b="1" dirty="0">
                <a:latin typeface="+mn-ea"/>
              </a:rPr>
              <a:t>년도 </a:t>
            </a:r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회</a:t>
            </a:r>
            <a:r>
              <a:rPr lang="en-US" altLang="ko-KR" sz="1200" b="1" dirty="0">
                <a:latin typeface="+mn-ea"/>
              </a:rPr>
              <a:t>, 2</a:t>
            </a:r>
            <a:r>
              <a:rPr lang="ko-KR" altLang="en-US" sz="1200" b="1" dirty="0">
                <a:latin typeface="+mn-ea"/>
              </a:rPr>
              <a:t>월 </a:t>
            </a:r>
            <a:r>
              <a:rPr lang="en-US" altLang="ko-KR" sz="1200" b="1" dirty="0">
                <a:latin typeface="+mn-ea"/>
              </a:rPr>
              <a:t>]</a:t>
            </a:r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3D6A77C7-7E62-6A28-A603-DB733BCB2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03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Issue 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시사점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7D971-49E3-020C-9433-DF665A4E0963}"/>
              </a:ext>
            </a:extLst>
          </p:cNvPr>
          <p:cNvSpPr txBox="1"/>
          <p:nvPr/>
        </p:nvSpPr>
        <p:spPr>
          <a:xfrm>
            <a:off x="61708" y="813422"/>
            <a:ext cx="9744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부서장은 기본개념에 기반한 적용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활용사례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새로운 동향이나 시대적 </a:t>
            </a:r>
            <a:r>
              <a:rPr lang="en-US" altLang="ko-KR" sz="1400" b="1" dirty="0"/>
              <a:t>Issue</a:t>
            </a:r>
            <a:r>
              <a:rPr lang="ko-KR" altLang="en-US" sz="1400" b="1" dirty="0"/>
              <a:t>에 대한 새로운 현상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문화와 교양</a:t>
            </a:r>
            <a:br>
              <a:rPr lang="en-US" altLang="ko-KR" sz="1400" b="1" dirty="0"/>
            </a:br>
            <a:r>
              <a:rPr lang="ko-KR" altLang="en-US" sz="1400" b="1" dirty="0"/>
              <a:t> 등 가벼운 주제의 과목에 대한 선호도가 높은 반면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기본적 방법론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이론 중심의 교육에 대하여 몰입도가 낮은 경향을 보임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9DE1FD-FC18-F8B8-3BD0-67162FDE2963}"/>
              </a:ext>
            </a:extLst>
          </p:cNvPr>
          <p:cNvSpPr txBox="1"/>
          <p:nvPr/>
        </p:nvSpPr>
        <p:spPr>
          <a:xfrm>
            <a:off x="55627" y="19634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C17FB2-63BA-4CF4-B8E2-8CD7DEC7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93" y="3236866"/>
            <a:ext cx="4063048" cy="26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1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2353" y="204029"/>
            <a:ext cx="3278462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운영 사례 </a:t>
            </a:r>
            <a:r>
              <a:rPr lang="en-US" altLang="ko-KR" dirty="0"/>
              <a:t>/ </a:t>
            </a:r>
            <a:r>
              <a:rPr lang="ko-KR" altLang="en-US" dirty="0"/>
              <a:t>② 실무자</a:t>
            </a:r>
            <a:r>
              <a:rPr lang="en-US" altLang="ko-KR" dirty="0"/>
              <a:t> </a:t>
            </a:r>
            <a:r>
              <a:rPr lang="ko-KR" altLang="en-US" dirty="0"/>
              <a:t>교육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33CBA3-AF7F-F076-DEA7-0903047A9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45" y="3321011"/>
            <a:ext cx="4294001" cy="257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418093-2079-EBF9-3F3F-C22AC515BA03}"/>
              </a:ext>
            </a:extLst>
          </p:cNvPr>
          <p:cNvSpPr txBox="1"/>
          <p:nvPr/>
        </p:nvSpPr>
        <p:spPr>
          <a:xfrm>
            <a:off x="1329061" y="2423440"/>
            <a:ext cx="37545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/>
              <a:t>기본계획 기준으로 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2</a:t>
            </a:r>
            <a:r>
              <a:rPr lang="ko-KR" altLang="en-US" sz="1100" b="1" dirty="0"/>
              <a:t>차 </a:t>
            </a:r>
            <a:r>
              <a:rPr lang="en-US" altLang="ko-KR" sz="1100" b="1" dirty="0"/>
              <a:t>[</a:t>
            </a:r>
            <a:r>
              <a:rPr lang="ko-KR" altLang="en-US" sz="1100" b="1" dirty="0">
                <a:latin typeface="+mn-ea"/>
              </a:rPr>
              <a:t>연구소 사업계획 수립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부산</a:t>
            </a:r>
            <a:r>
              <a:rPr lang="en-US" altLang="ko-KR" sz="1100" b="1" dirty="0">
                <a:latin typeface="+mn-ea"/>
              </a:rPr>
              <a:t>]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이나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협회의 연간 사업 추진 시급성에 따라 제주 행사</a:t>
            </a:r>
            <a:br>
              <a:rPr lang="en-US" altLang="ko-KR" sz="1100" b="1" dirty="0">
                <a:latin typeface="+mn-ea"/>
              </a:rPr>
            </a:br>
            <a:r>
              <a:rPr lang="ko-KR" altLang="en-US" sz="1100" b="1" dirty="0">
                <a:latin typeface="+mn-ea"/>
              </a:rPr>
              <a:t>로 차수 및 주제 수정 실시</a:t>
            </a:r>
            <a:br>
              <a:rPr lang="en-US" altLang="ko-KR" sz="1100" b="1" dirty="0">
                <a:latin typeface="+mn-ea"/>
              </a:rPr>
            </a:br>
            <a:r>
              <a:rPr lang="en-US" altLang="ko-KR" sz="1100" b="1" dirty="0">
                <a:latin typeface="+mn-ea"/>
              </a:rPr>
              <a:t>-</a:t>
            </a:r>
            <a:r>
              <a:rPr lang="ko-KR" altLang="en-US" sz="1100" b="1" dirty="0">
                <a:latin typeface="+mn-ea"/>
              </a:rPr>
              <a:t> </a:t>
            </a:r>
            <a:r>
              <a:rPr lang="en-US" altLang="ko-KR" sz="1100" b="1" dirty="0">
                <a:latin typeface="+mn-ea"/>
              </a:rPr>
              <a:t>3</a:t>
            </a:r>
            <a:r>
              <a:rPr lang="ko-KR" altLang="en-US" sz="1100" b="1" dirty="0">
                <a:latin typeface="+mn-ea"/>
              </a:rPr>
              <a:t>차</a:t>
            </a:r>
            <a:r>
              <a:rPr lang="en-US" altLang="ko-KR" sz="1100" b="1" dirty="0">
                <a:latin typeface="+mn-ea"/>
              </a:rPr>
              <a:t>[</a:t>
            </a:r>
            <a:r>
              <a:rPr lang="ko-KR" altLang="en-US" sz="1100" b="1" dirty="0">
                <a:latin typeface="+mn-ea"/>
              </a:rPr>
              <a:t>사업성분석 및 사업화 전략</a:t>
            </a:r>
            <a:r>
              <a:rPr lang="en-US" altLang="ko-KR" sz="1100" b="1" dirty="0">
                <a:latin typeface="+mn-ea"/>
              </a:rPr>
              <a:t>, </a:t>
            </a:r>
            <a:r>
              <a:rPr lang="ko-KR" altLang="en-US" sz="1100" b="1" dirty="0">
                <a:latin typeface="+mn-ea"/>
              </a:rPr>
              <a:t>제주</a:t>
            </a:r>
            <a:r>
              <a:rPr lang="en-US" altLang="ko-KR" sz="1100" b="1" dirty="0">
                <a:latin typeface="+mn-ea"/>
              </a:rPr>
              <a:t>]</a:t>
            </a:r>
            <a:r>
              <a:rPr lang="ko-KR" altLang="en-US" sz="1100" b="1" dirty="0">
                <a:latin typeface="+mn-ea"/>
              </a:rPr>
              <a:t>로</a:t>
            </a:r>
            <a:r>
              <a:rPr lang="en-US" altLang="ko-KR" sz="1100" b="1" dirty="0">
                <a:latin typeface="+mn-ea"/>
              </a:rPr>
              <a:t> </a:t>
            </a:r>
            <a:r>
              <a:rPr lang="ko-KR" altLang="en-US" sz="1100" b="1" dirty="0">
                <a:latin typeface="+mn-ea"/>
              </a:rPr>
              <a:t>진행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2BC233B-A37B-0683-49C2-AEF4DC840876}"/>
              </a:ext>
            </a:extLst>
          </p:cNvPr>
          <p:cNvSpPr/>
          <p:nvPr/>
        </p:nvSpPr>
        <p:spPr>
          <a:xfrm>
            <a:off x="745638" y="2485149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계획 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VS.</a:t>
            </a:r>
          </a:p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운영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51D49B-455A-8C6D-D30E-6E3CB43D7DE3}"/>
              </a:ext>
            </a:extLst>
          </p:cNvPr>
          <p:cNvSpPr txBox="1"/>
          <p:nvPr/>
        </p:nvSpPr>
        <p:spPr>
          <a:xfrm>
            <a:off x="5643007" y="2142949"/>
            <a:ext cx="3413435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/>
              <a:t>연간 계획내 주제에 대한 세부 과목 구성에서의</a:t>
            </a:r>
            <a:br>
              <a:rPr lang="en-US" altLang="ko-KR" sz="1100" b="1" dirty="0"/>
            </a:br>
            <a:r>
              <a:rPr lang="en-US" altLang="ko-KR" sz="1100" b="1" dirty="0"/>
              <a:t>misalignment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 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방법론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개념</a:t>
            </a:r>
            <a:r>
              <a:rPr lang="en-US" altLang="ko-KR" sz="1100" b="1" dirty="0"/>
              <a:t>, best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Practice </a:t>
            </a:r>
            <a:r>
              <a:rPr lang="ko-KR" altLang="en-US" sz="1100" b="1" dirty="0"/>
              <a:t>등 다양한 세부과목</a:t>
            </a:r>
            <a:br>
              <a:rPr lang="en-US" altLang="ko-KR" sz="1100" b="1" dirty="0"/>
            </a:br>
            <a:r>
              <a:rPr lang="ko-KR" altLang="en-US" sz="1100" b="1" dirty="0"/>
              <a:t>  구성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고급 방법론 등은 수위 조절 필요</a:t>
            </a:r>
            <a:endParaRPr lang="en-US" altLang="ko-KR" sz="1100" b="1" dirty="0"/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사업성분석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및 사업화 전략</a:t>
            </a:r>
            <a:r>
              <a:rPr lang="en-US" altLang="ko-KR" sz="1100" b="1" dirty="0"/>
              <a:t>] </a:t>
            </a:r>
            <a:r>
              <a:rPr lang="ko-KR" altLang="en-US" sz="1100" b="1" dirty="0"/>
              <a:t>주제에 대한 실제 운영</a:t>
            </a:r>
            <a:br>
              <a:rPr lang="en-US" altLang="ko-KR" sz="1100" b="1" dirty="0"/>
            </a:br>
            <a:r>
              <a:rPr lang="en-US" altLang="ko-KR" sz="1100" b="1" dirty="0"/>
              <a:t>- Scenario Planning, R&amp;D Project </a:t>
            </a:r>
            <a:r>
              <a:rPr lang="ko-KR" altLang="en-US" sz="1100" b="1" dirty="0"/>
              <a:t>관리</a:t>
            </a:r>
            <a:r>
              <a:rPr lang="en-US" altLang="ko-KR" sz="1100" b="1" dirty="0"/>
              <a:t>, </a:t>
            </a:r>
            <a:br>
              <a:rPr lang="en-US" altLang="ko-KR" sz="1100" b="1" dirty="0"/>
            </a:br>
            <a:r>
              <a:rPr lang="ko-KR" altLang="en-US" sz="1100" b="1" dirty="0"/>
              <a:t>기업 </a:t>
            </a:r>
            <a:r>
              <a:rPr lang="en-US" altLang="ko-KR" sz="1100" b="1" dirty="0"/>
              <a:t>R&amp;D</a:t>
            </a:r>
            <a:r>
              <a:rPr lang="ko-KR" altLang="en-US" sz="1100" b="1" dirty="0"/>
              <a:t> 체계 소개</a:t>
            </a:r>
            <a:r>
              <a:rPr lang="en-US" altLang="ko-KR" sz="1100" b="1" dirty="0"/>
              <a:t>(Best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Practice),  </a:t>
            </a:r>
            <a:r>
              <a:rPr lang="ko-KR" altLang="en-US" sz="1100" b="1" dirty="0"/>
              <a:t>교양 과목 등 </a:t>
            </a:r>
            <a:endParaRPr lang="en-US" altLang="ko-KR" sz="1100" b="1" dirty="0"/>
          </a:p>
          <a:p>
            <a:pPr marL="90488" indent="-904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/>
              <a:t>[</a:t>
            </a:r>
            <a:r>
              <a:rPr lang="ko-KR" altLang="en-US" sz="1100" b="1" dirty="0"/>
              <a:t>사업성분석</a:t>
            </a:r>
            <a:r>
              <a:rPr lang="en-US" altLang="ko-KR" sz="1100" b="1" dirty="0"/>
              <a:t> </a:t>
            </a:r>
            <a:r>
              <a:rPr lang="ko-KR" altLang="en-US" sz="1100" b="1" dirty="0"/>
              <a:t>및 사업화 전략</a:t>
            </a:r>
            <a:r>
              <a:rPr lang="en-US" altLang="ko-KR" sz="1100" b="1" dirty="0"/>
              <a:t>]</a:t>
            </a:r>
            <a:r>
              <a:rPr lang="ko-KR" altLang="en-US" sz="1100" b="1" dirty="0"/>
              <a:t>의 주제하에 구성</a:t>
            </a:r>
            <a:br>
              <a:rPr lang="en-US" altLang="ko-KR" sz="1100" b="1" dirty="0"/>
            </a:br>
            <a:r>
              <a:rPr lang="ko-KR" altLang="en-US" sz="1100" b="1" dirty="0"/>
              <a:t>가능한 세부과목 예시</a:t>
            </a:r>
            <a:br>
              <a:rPr lang="en-US" altLang="ko-KR" sz="1100" b="1" dirty="0"/>
            </a:br>
            <a:r>
              <a:rPr lang="en-US" altLang="ko-KR" sz="1100" b="1" dirty="0"/>
              <a:t>- </a:t>
            </a:r>
            <a:r>
              <a:rPr lang="ko-KR" altLang="en-US" sz="1100" b="1" dirty="0"/>
              <a:t>①기술사업화 개요</a:t>
            </a:r>
            <a:br>
              <a:rPr lang="en-US" altLang="ko-KR" sz="1100" b="1" dirty="0"/>
            </a:br>
            <a:r>
              <a:rPr lang="en-US" altLang="ko-KR" sz="1100" b="1" dirty="0"/>
              <a:t>   </a:t>
            </a:r>
            <a:r>
              <a:rPr lang="ko-KR" altLang="en-US" sz="1100" b="1" dirty="0"/>
              <a:t>② </a:t>
            </a:r>
            <a:r>
              <a:rPr lang="en-US" altLang="ko-KR" sz="1100" b="1" dirty="0"/>
              <a:t>Idea Generation</a:t>
            </a:r>
            <a:br>
              <a:rPr lang="en-US" altLang="ko-KR" sz="1100" b="1" dirty="0"/>
            </a:br>
            <a:r>
              <a:rPr lang="en-US" altLang="ko-KR" sz="1100" b="1" dirty="0"/>
              <a:t>   </a:t>
            </a:r>
            <a:r>
              <a:rPr lang="ko-KR" altLang="en-US" sz="1100" b="1" dirty="0"/>
              <a:t>③시장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환경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분석과 신사업</a:t>
            </a:r>
            <a:r>
              <a:rPr lang="en-US" altLang="ko-KR" sz="1100" b="1" dirty="0"/>
              <a:t>·</a:t>
            </a:r>
            <a:r>
              <a:rPr lang="ko-KR" altLang="en-US" sz="1100" b="1" dirty="0"/>
              <a:t>신제품 </a:t>
            </a:r>
            <a:r>
              <a:rPr lang="en-US" altLang="ko-KR" sz="1100" b="1" dirty="0"/>
              <a:t>Offering</a:t>
            </a:r>
            <a:br>
              <a:rPr lang="en-US" altLang="ko-KR" sz="1100" b="1" dirty="0"/>
            </a:br>
            <a:r>
              <a:rPr lang="en-US" altLang="ko-KR" sz="1100" b="1" dirty="0"/>
              <a:t>   </a:t>
            </a:r>
            <a:r>
              <a:rPr lang="ko-KR" altLang="en-US" sz="1100" b="1" dirty="0"/>
              <a:t>④ </a:t>
            </a:r>
            <a:r>
              <a:rPr lang="en-US" altLang="ko-KR" sz="1100" b="1" dirty="0"/>
              <a:t>BM</a:t>
            </a:r>
            <a:r>
              <a:rPr lang="ko-KR" altLang="en-US" sz="1100" b="1" dirty="0"/>
              <a:t>개발</a:t>
            </a:r>
            <a:r>
              <a:rPr lang="en-US" altLang="ko-KR" sz="1100" b="1" dirty="0"/>
              <a:t>,  </a:t>
            </a:r>
            <a:r>
              <a:rPr lang="ko-KR" altLang="en-US" sz="1100" b="1" dirty="0"/>
              <a:t>사업성 분석</a:t>
            </a:r>
            <a:r>
              <a:rPr lang="en-US" altLang="ko-KR" sz="1100" b="1" dirty="0"/>
              <a:t>  (NPV, ECV </a:t>
            </a:r>
            <a:r>
              <a:rPr lang="ko-KR" altLang="en-US" sz="1100" b="1" dirty="0"/>
              <a:t>등</a:t>
            </a:r>
            <a:r>
              <a:rPr lang="en-US" altLang="ko-KR" sz="1100" b="1" dirty="0"/>
              <a:t>)</a:t>
            </a:r>
            <a:br>
              <a:rPr lang="en-US" altLang="ko-KR" sz="1100" b="1" dirty="0"/>
            </a:br>
            <a:r>
              <a:rPr lang="en-US" altLang="ko-KR" sz="1100" b="1" dirty="0"/>
              <a:t>   </a:t>
            </a:r>
            <a:r>
              <a:rPr lang="ko-KR" altLang="en-US" sz="1100" b="1" dirty="0"/>
              <a:t>⑤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기술사업화 전략 수립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역량분석 포함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9A6C6446-7876-8771-F1D7-E61F273842F6}"/>
              </a:ext>
            </a:extLst>
          </p:cNvPr>
          <p:cNvSpPr/>
          <p:nvPr/>
        </p:nvSpPr>
        <p:spPr>
          <a:xfrm>
            <a:off x="6529359" y="4902982"/>
            <a:ext cx="1604407" cy="230003"/>
          </a:xfrm>
          <a:prstGeom prst="downArrow">
            <a:avLst>
              <a:gd name="adj1" fmla="val 59790"/>
              <a:gd name="adj2" fmla="val 74390"/>
            </a:avLst>
          </a:prstGeom>
          <a:solidFill>
            <a:schemeClr val="bg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7457BE-0905-FE3C-CBE5-DBD08CE7A9F1}"/>
              </a:ext>
            </a:extLst>
          </p:cNvPr>
          <p:cNvSpPr txBox="1"/>
          <p:nvPr/>
        </p:nvSpPr>
        <p:spPr>
          <a:xfrm>
            <a:off x="818567" y="5963235"/>
            <a:ext cx="39453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/>
              <a:t>※ </a:t>
            </a:r>
            <a:r>
              <a:rPr lang="ko-KR" altLang="en-US" sz="900" b="1" dirty="0"/>
              <a:t>기술경영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실무자 교육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제주</a:t>
            </a:r>
            <a:r>
              <a:rPr lang="en-US" altLang="ko-KR" sz="900" b="1" dirty="0"/>
              <a:t>, 2024. 04. 27~28 (2</a:t>
            </a:r>
            <a:r>
              <a:rPr lang="ko-KR" altLang="en-US" sz="900" b="1" dirty="0"/>
              <a:t>일간</a:t>
            </a:r>
            <a:r>
              <a:rPr lang="en-US" altLang="ko-KR" sz="900" b="1" dirty="0"/>
              <a:t>, </a:t>
            </a:r>
            <a:r>
              <a:rPr lang="ko-KR" altLang="en-US" sz="900" b="1" dirty="0"/>
              <a:t>제주 </a:t>
            </a:r>
            <a:r>
              <a:rPr lang="ko-KR" altLang="en-US" sz="900" b="1" dirty="0" err="1"/>
              <a:t>그라벨</a:t>
            </a:r>
            <a:r>
              <a:rPr lang="ko-KR" altLang="en-US" sz="900" b="1" dirty="0"/>
              <a:t> 호텔</a:t>
            </a:r>
            <a:r>
              <a:rPr lang="en-US" altLang="ko-KR" sz="900" b="1" dirty="0"/>
              <a:t>)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1B8E8E-20A9-CB37-A383-CBD222B21FA1}"/>
              </a:ext>
            </a:extLst>
          </p:cNvPr>
          <p:cNvSpPr/>
          <p:nvPr/>
        </p:nvSpPr>
        <p:spPr>
          <a:xfrm>
            <a:off x="5929109" y="5161030"/>
            <a:ext cx="3006861" cy="122855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주제별 필수 과목 배치로 기술경영 실무자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필수 역량 기반 과목 배치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차수별 주제에 대한 세부과목 및 운영계획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Set-up</a:t>
            </a:r>
            <a:r>
              <a:rPr lang="ko-KR" altLang="en-US" sz="1100" b="1" dirty="0">
                <a:solidFill>
                  <a:schemeClr val="tx1"/>
                </a:solidFill>
              </a:rPr>
              <a:t> 필요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특성 및 운영상 필요 세부과목 조정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차수별 운영계획 수립 및 필요 강사진 확보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C474572-D5C3-D8E5-1996-76643C5A3931}"/>
              </a:ext>
            </a:extLst>
          </p:cNvPr>
          <p:cNvSpPr/>
          <p:nvPr/>
        </p:nvSpPr>
        <p:spPr>
          <a:xfrm>
            <a:off x="5362517" y="5368594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시사점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05233DF-C0FF-C454-B380-1DC01E58D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109" y="1694278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실무자 교육 운영 사례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86B6F-2920-7D34-DAF4-EFF0F641C135}"/>
              </a:ext>
            </a:extLst>
          </p:cNvPr>
          <p:cNvSpPr txBox="1"/>
          <p:nvPr/>
        </p:nvSpPr>
        <p:spPr>
          <a:xfrm>
            <a:off x="2084048" y="2056455"/>
            <a:ext cx="1651414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+mn-ea"/>
              </a:rPr>
              <a:t>[2024</a:t>
            </a:r>
            <a:r>
              <a:rPr lang="ko-KR" altLang="en-US" sz="1200" b="1" dirty="0">
                <a:latin typeface="+mn-ea"/>
              </a:rPr>
              <a:t>년도 </a:t>
            </a:r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회</a:t>
            </a:r>
            <a:r>
              <a:rPr lang="en-US" altLang="ko-KR" sz="1200" b="1" dirty="0">
                <a:latin typeface="+mn-ea"/>
              </a:rPr>
              <a:t>, 4</a:t>
            </a:r>
            <a:r>
              <a:rPr lang="ko-KR" altLang="en-US" sz="1200" b="1" dirty="0">
                <a:latin typeface="+mn-ea"/>
              </a:rPr>
              <a:t>월 </a:t>
            </a:r>
            <a:r>
              <a:rPr lang="en-US" altLang="ko-KR" sz="1200" b="1" dirty="0">
                <a:latin typeface="+mn-ea"/>
              </a:rPr>
              <a:t>]</a:t>
            </a: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CC7AF748-1C44-506B-CF9A-FFA47A13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9989" y="1694278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Issue 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시사점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551D8-B9FC-39C3-1369-B6F3F07595DC}"/>
              </a:ext>
            </a:extLst>
          </p:cNvPr>
          <p:cNvSpPr txBox="1"/>
          <p:nvPr/>
        </p:nvSpPr>
        <p:spPr>
          <a:xfrm>
            <a:off x="61708" y="813422"/>
            <a:ext cx="97274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연구소 기술기획 및 연구관리 실무자는 종합적 기술경영 체계에서의 핵심업무 중심의 주제와 세부 과목 구성을 통하여</a:t>
            </a:r>
            <a:br>
              <a:rPr lang="en-US" altLang="ko-KR" sz="1400" b="1" dirty="0"/>
            </a:br>
            <a:r>
              <a:rPr lang="ko-KR" altLang="en-US" sz="1400" b="1" dirty="0"/>
              <a:t>순차적으로 운영할 필요가 있으며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새로운 동향이나 시대적 요구 보다는 현업에 필요한 방법론이나 실무를 위한 역량 강화</a:t>
            </a:r>
            <a:br>
              <a:rPr lang="en-US" altLang="ko-KR" sz="1400" b="1" dirty="0"/>
            </a:br>
            <a:r>
              <a:rPr lang="ko-KR" altLang="en-US" sz="1400" b="1" dirty="0"/>
              <a:t>세부과목 구성이 몰입도를 제고할 수 있음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3CA1F-0131-B01E-1CD9-D2349158E4C9}"/>
              </a:ext>
            </a:extLst>
          </p:cNvPr>
          <p:cNvSpPr txBox="1"/>
          <p:nvPr/>
        </p:nvSpPr>
        <p:spPr>
          <a:xfrm>
            <a:off x="72457" y="224392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</p:spTree>
    <p:extLst>
      <p:ext uri="{BB962C8B-B14F-4D97-AF65-F5344CB8AC3E}">
        <p14:creationId xmlns:p14="http://schemas.microsoft.com/office/powerpoint/2010/main" val="42052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075" y="204029"/>
            <a:ext cx="2900153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운영현황 및 개선 </a:t>
            </a:r>
            <a:r>
              <a:rPr lang="en-US" altLang="ko-KR" dirty="0"/>
              <a:t>Point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1987" y="6589068"/>
            <a:ext cx="251992" cy="230832"/>
          </a:xfrm>
        </p:spPr>
        <p:txBody>
          <a:bodyPr/>
          <a:lstStyle/>
          <a:p>
            <a:pPr algn="ctr">
              <a:defRPr/>
            </a:pPr>
            <a:fld id="{7BB8427F-17BE-4C44-9B29-06858B2109A3}" type="slidenum">
              <a:rPr lang="en-US" altLang="ko-KR" smtClean="0"/>
              <a:pPr algn="ctr">
                <a:defRPr/>
              </a:pPr>
              <a:t>5</a:t>
            </a:fld>
            <a:endParaRPr lang="en-US" altLang="ko-KR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865AD0E-76FB-233E-8015-19DE3A5BB8BC}"/>
              </a:ext>
            </a:extLst>
          </p:cNvPr>
          <p:cNvSpPr/>
          <p:nvPr/>
        </p:nvSpPr>
        <p:spPr>
          <a:xfrm rot="5400000">
            <a:off x="3307812" y="3945477"/>
            <a:ext cx="3208815" cy="277472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FF1B25-B5CB-2EED-4D9C-09D1419A597A}"/>
              </a:ext>
            </a:extLst>
          </p:cNvPr>
          <p:cNvSpPr/>
          <p:nvPr/>
        </p:nvSpPr>
        <p:spPr>
          <a:xfrm>
            <a:off x="410557" y="2145668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운영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전반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67A2A6-8EF2-2B5C-F117-3EBD36F7C81D}"/>
              </a:ext>
            </a:extLst>
          </p:cNvPr>
          <p:cNvSpPr/>
          <p:nvPr/>
        </p:nvSpPr>
        <p:spPr>
          <a:xfrm>
            <a:off x="416171" y="3157499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주제 및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세부과정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9683435-0D61-D7EF-BDF5-D3B42901D9B2}"/>
              </a:ext>
            </a:extLst>
          </p:cNvPr>
          <p:cNvSpPr/>
          <p:nvPr/>
        </p:nvSpPr>
        <p:spPr>
          <a:xfrm>
            <a:off x="445292" y="4484725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Best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Practice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9B403-8988-91AC-659A-59EBF9F00C8E}"/>
              </a:ext>
            </a:extLst>
          </p:cNvPr>
          <p:cNvSpPr txBox="1"/>
          <p:nvPr/>
        </p:nvSpPr>
        <p:spPr>
          <a:xfrm>
            <a:off x="1170176" y="2110419"/>
            <a:ext cx="3475952" cy="7899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연 </a:t>
            </a:r>
            <a:r>
              <a:rPr lang="en-US" altLang="ko-KR" sz="1050" dirty="0"/>
              <a:t>5</a:t>
            </a:r>
            <a:r>
              <a:rPr lang="ko-KR" altLang="en-US" sz="1050" dirty="0"/>
              <a:t>회</a:t>
            </a:r>
            <a:r>
              <a:rPr lang="en-US" altLang="ko-KR" sz="1050" dirty="0"/>
              <a:t>, 1</a:t>
            </a:r>
            <a:r>
              <a:rPr lang="ko-KR" altLang="en-US" sz="1050" dirty="0"/>
              <a:t>박 </a:t>
            </a:r>
            <a:r>
              <a:rPr lang="en-US" altLang="ko-KR" sz="1050" dirty="0"/>
              <a:t>2</a:t>
            </a:r>
            <a:r>
              <a:rPr lang="ko-KR" altLang="en-US" sz="1050" dirty="0"/>
              <a:t>일 교육과정으로 실시</a:t>
            </a:r>
            <a:r>
              <a:rPr lang="en-US" altLang="ko-KR" sz="1050" dirty="0"/>
              <a:t>, </a:t>
            </a:r>
            <a:r>
              <a:rPr lang="ko-KR" altLang="en-US" sz="1050" dirty="0"/>
              <a:t>각 </a:t>
            </a:r>
            <a:r>
              <a:rPr lang="en-US" altLang="ko-KR" sz="1050" dirty="0"/>
              <a:t>4~5</a:t>
            </a:r>
            <a:r>
              <a:rPr lang="ko-KR" altLang="en-US" sz="1050" dirty="0"/>
              <a:t>개의</a:t>
            </a:r>
            <a:br>
              <a:rPr lang="en-US" altLang="ko-KR" sz="1050" dirty="0"/>
            </a:br>
            <a:r>
              <a:rPr lang="ko-KR" altLang="en-US" sz="1050" dirty="0"/>
              <a:t>세부과목으로 구성</a:t>
            </a:r>
            <a:r>
              <a:rPr lang="en-US" altLang="ko-KR" sz="1050" dirty="0"/>
              <a:t>, </a:t>
            </a:r>
            <a:r>
              <a:rPr lang="ko-KR" altLang="en-US" sz="1050" dirty="0"/>
              <a:t>계획 수립 및 운영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/>
              <a:t> - </a:t>
            </a:r>
            <a:r>
              <a:rPr lang="ko-KR" altLang="en-US" sz="1050" dirty="0"/>
              <a:t>전국 주요 도시</a:t>
            </a:r>
            <a:r>
              <a:rPr lang="en-US" altLang="ko-KR" sz="1050" dirty="0"/>
              <a:t>(</a:t>
            </a:r>
            <a:r>
              <a:rPr lang="ko-KR" altLang="en-US" sz="1050" dirty="0"/>
              <a:t>서울</a:t>
            </a:r>
            <a:r>
              <a:rPr lang="en-US" altLang="ko-KR" sz="1050" dirty="0"/>
              <a:t>, </a:t>
            </a:r>
            <a:r>
              <a:rPr lang="ko-KR" altLang="en-US" sz="1050" dirty="0"/>
              <a:t>부산</a:t>
            </a:r>
            <a:r>
              <a:rPr lang="en-US" altLang="ko-KR" sz="1050" dirty="0"/>
              <a:t>, </a:t>
            </a:r>
            <a:r>
              <a:rPr lang="ko-KR" altLang="en-US" sz="1050" dirty="0"/>
              <a:t>대전</a:t>
            </a:r>
            <a:r>
              <a:rPr lang="en-US" altLang="ko-KR" sz="1050" dirty="0"/>
              <a:t>, </a:t>
            </a:r>
            <a:r>
              <a:rPr lang="ko-KR" altLang="en-US" sz="1050" dirty="0"/>
              <a:t>제주 등</a:t>
            </a:r>
            <a:r>
              <a:rPr lang="en-US" altLang="ko-KR" sz="1050" dirty="0"/>
              <a:t>) </a:t>
            </a:r>
          </a:p>
          <a:p>
            <a:r>
              <a:rPr lang="ko-KR" altLang="en-US" sz="1050" dirty="0"/>
              <a:t>각 참여자는</a:t>
            </a:r>
            <a:r>
              <a:rPr lang="en-US" altLang="ko-KR" sz="1050" dirty="0"/>
              <a:t>, </a:t>
            </a:r>
            <a:r>
              <a:rPr lang="ko-KR" altLang="en-US" sz="1050" dirty="0"/>
              <a:t>부서장 </a:t>
            </a:r>
            <a:r>
              <a:rPr lang="en-US" altLang="ko-KR" sz="1050" dirty="0"/>
              <a:t>20~30</a:t>
            </a:r>
            <a:r>
              <a:rPr lang="ko-KR" altLang="en-US" sz="1050" dirty="0"/>
              <a:t>명</a:t>
            </a:r>
            <a:r>
              <a:rPr lang="en-US" altLang="ko-KR" sz="1050" dirty="0"/>
              <a:t>, </a:t>
            </a:r>
            <a:r>
              <a:rPr lang="ko-KR" altLang="en-US" sz="1050" dirty="0"/>
              <a:t>실무자 </a:t>
            </a:r>
            <a:r>
              <a:rPr lang="en-US" altLang="ko-KR" sz="1050" dirty="0"/>
              <a:t>30~40</a:t>
            </a:r>
            <a:r>
              <a:rPr lang="ko-KR" altLang="en-US" sz="1050" dirty="0"/>
              <a:t>명 내외</a:t>
            </a:r>
            <a:endParaRPr lang="en-US" altLang="ko-KR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AEAA6-F8B0-87FF-4EC3-AD53087E83CA}"/>
              </a:ext>
            </a:extLst>
          </p:cNvPr>
          <p:cNvSpPr txBox="1"/>
          <p:nvPr/>
        </p:nvSpPr>
        <p:spPr>
          <a:xfrm>
            <a:off x="1210513" y="4540271"/>
            <a:ext cx="3365345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기업에 대한 혁신활동</a:t>
            </a:r>
            <a:r>
              <a:rPr lang="en-US" altLang="ko-KR" sz="1050" dirty="0"/>
              <a:t>, </a:t>
            </a:r>
            <a:r>
              <a:rPr lang="ko-KR" altLang="en-US" sz="1050" dirty="0"/>
              <a:t>운영체계 및 시스템 등</a:t>
            </a:r>
            <a:br>
              <a:rPr lang="en-US" altLang="ko-KR" sz="1050" dirty="0"/>
            </a:br>
            <a:r>
              <a:rPr lang="ko-KR" altLang="en-US" sz="1050" dirty="0"/>
              <a:t>소개 및 참가자의 관심 </a:t>
            </a:r>
            <a:r>
              <a:rPr lang="en-US" altLang="ko-KR" sz="1050" dirty="0"/>
              <a:t>Issue </a:t>
            </a:r>
            <a:r>
              <a:rPr lang="ko-KR" altLang="en-US" sz="1050" dirty="0"/>
              <a:t>에 대한 </a:t>
            </a:r>
            <a:r>
              <a:rPr lang="en-US" altLang="ko-KR" sz="1050" dirty="0"/>
              <a:t>Q&amp;A </a:t>
            </a:r>
            <a:r>
              <a:rPr lang="ko-KR" altLang="en-US" sz="1050" dirty="0"/>
              <a:t>등 진행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>
                <a:solidFill>
                  <a:srgbClr val="FF0000"/>
                </a:solidFill>
              </a:rPr>
              <a:t>기업별 섭외 및 지원기업의 신청 불확실성 상존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015D93-6880-995D-0599-399E838A843F}"/>
              </a:ext>
            </a:extLst>
          </p:cNvPr>
          <p:cNvSpPr txBox="1"/>
          <p:nvPr/>
        </p:nvSpPr>
        <p:spPr>
          <a:xfrm>
            <a:off x="1158956" y="2967530"/>
            <a:ext cx="3392595" cy="14875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주제의 구성이 세부과목 </a:t>
            </a:r>
            <a:r>
              <a:rPr lang="ko-KR" altLang="en-US" sz="1050" dirty="0" err="1"/>
              <a:t>구성시</a:t>
            </a:r>
            <a:r>
              <a:rPr lang="ko-KR" altLang="en-US" sz="1050" dirty="0"/>
              <a:t> 방법론 등에서 상호</a:t>
            </a:r>
            <a:br>
              <a:rPr lang="en-US" altLang="ko-KR" sz="1050" dirty="0"/>
            </a:br>
            <a:r>
              <a:rPr lang="ko-KR" altLang="en-US" sz="1050" dirty="0"/>
              <a:t>중복 가능성 상존</a:t>
            </a:r>
            <a:endParaRPr lang="en-US" altLang="ko-KR" sz="1050" dirty="0"/>
          </a:p>
          <a:p>
            <a:r>
              <a:rPr lang="ko-KR" altLang="en-US" sz="1050" dirty="0"/>
              <a:t>각 회별 </a:t>
            </a:r>
            <a:r>
              <a:rPr lang="ko-KR" altLang="en-US" sz="1050" dirty="0">
                <a:solidFill>
                  <a:srgbClr val="FF0000"/>
                </a:solidFill>
              </a:rPr>
              <a:t>주제와 세부 과정의 실제운영간 </a:t>
            </a:r>
            <a:r>
              <a:rPr lang="en-US" altLang="ko-KR" sz="1050" dirty="0">
                <a:solidFill>
                  <a:srgbClr val="FF0000"/>
                </a:solidFill>
              </a:rPr>
              <a:t>Gap</a:t>
            </a:r>
            <a:r>
              <a:rPr lang="ko-KR" altLang="en-US" sz="1050" dirty="0"/>
              <a:t> 존재</a:t>
            </a:r>
            <a:r>
              <a:rPr lang="en-US" altLang="ko-KR" sz="1050" dirty="0"/>
              <a:t>.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실시 시점에서의 상황 변동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세부 과정 및 강사 섭외 등 어려움 상존</a:t>
            </a:r>
            <a:endParaRPr lang="en-US" altLang="ko-KR" sz="1050" dirty="0"/>
          </a:p>
          <a:p>
            <a:r>
              <a:rPr lang="en-US" altLang="ko-KR" sz="1050" dirty="0"/>
              <a:t> </a:t>
            </a:r>
            <a:r>
              <a:rPr lang="ko-KR" altLang="en-US" sz="1050" dirty="0"/>
              <a:t>각 회별 주제별 세부 과정 구성은 명확히 연계되기</a:t>
            </a:r>
            <a:br>
              <a:rPr lang="en-US" altLang="ko-KR" sz="1050" dirty="0"/>
            </a:br>
            <a:r>
              <a:rPr lang="en-US" altLang="ko-KR" sz="1050" dirty="0"/>
              <a:t> </a:t>
            </a:r>
            <a:r>
              <a:rPr lang="ko-KR" altLang="en-US" sz="1050" dirty="0"/>
              <a:t>에 현실적 어려움</a:t>
            </a:r>
            <a:r>
              <a:rPr lang="en-US" altLang="ko-KR" sz="1050" dirty="0"/>
              <a:t>. 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>
                <a:solidFill>
                  <a:srgbClr val="FF0000"/>
                </a:solidFill>
              </a:rPr>
              <a:t>주제 및 세부 과목 변동 혹은 혼재되어 운영</a:t>
            </a:r>
            <a:endParaRPr lang="en-US" altLang="ko-KR" sz="1050" dirty="0">
              <a:solidFill>
                <a:srgbClr val="FF0000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4DB326A-034F-4E15-6E22-DF29B66ECDD7}"/>
              </a:ext>
            </a:extLst>
          </p:cNvPr>
          <p:cNvSpPr/>
          <p:nvPr/>
        </p:nvSpPr>
        <p:spPr>
          <a:xfrm>
            <a:off x="445294" y="5227418"/>
            <a:ext cx="792289" cy="6231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6000" rIns="72000" bIns="36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우수 연구소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 방문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C6B27-9613-42DE-7BEF-5BF575863396}"/>
              </a:ext>
            </a:extLst>
          </p:cNvPr>
          <p:cNvSpPr txBox="1"/>
          <p:nvPr/>
        </p:nvSpPr>
        <p:spPr>
          <a:xfrm>
            <a:off x="1210513" y="5161726"/>
            <a:ext cx="3310843" cy="11131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우수 연구소 선별 및 방문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운영체계</a:t>
            </a:r>
            <a:r>
              <a:rPr lang="en-US" altLang="ko-KR" sz="1050" dirty="0"/>
              <a:t>, </a:t>
            </a:r>
            <a:r>
              <a:rPr lang="ko-KR" altLang="en-US" sz="1050" dirty="0"/>
              <a:t>주요 특징 및 전반적 내용에 대한 소개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주요 내용</a:t>
            </a:r>
            <a:r>
              <a:rPr lang="en-US" altLang="ko-KR" sz="1050" dirty="0"/>
              <a:t>, </a:t>
            </a:r>
            <a:r>
              <a:rPr lang="ko-KR" altLang="en-US" sz="1050" dirty="0"/>
              <a:t>개인별 관심사에 대하여 </a:t>
            </a:r>
            <a:r>
              <a:rPr lang="en-US" altLang="ko-KR" sz="1050" dirty="0"/>
              <a:t>Q&amp;A </a:t>
            </a:r>
            <a:r>
              <a:rPr lang="ko-KR" altLang="en-US" sz="1050" dirty="0"/>
              <a:t>실시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연구소 시설 </a:t>
            </a:r>
            <a:r>
              <a:rPr lang="en-US" altLang="ko-KR" sz="1050" dirty="0"/>
              <a:t>Tour </a:t>
            </a:r>
            <a:r>
              <a:rPr lang="ko-KR" altLang="en-US" sz="1050" dirty="0"/>
              <a:t>등으로</a:t>
            </a:r>
            <a:r>
              <a:rPr lang="en-US" altLang="ko-KR" sz="1050" dirty="0"/>
              <a:t> </a:t>
            </a:r>
            <a:r>
              <a:rPr lang="ko-KR" altLang="en-US" sz="1050" dirty="0"/>
              <a:t>진행</a:t>
            </a:r>
            <a:endParaRPr lang="en-US" altLang="ko-KR" sz="1050" dirty="0"/>
          </a:p>
          <a:p>
            <a:r>
              <a:rPr lang="ko-KR" altLang="en-US" sz="1050" dirty="0">
                <a:solidFill>
                  <a:srgbClr val="FF0000"/>
                </a:solidFill>
              </a:rPr>
              <a:t>사전</a:t>
            </a:r>
            <a:r>
              <a:rPr lang="en-US" altLang="ko-KR" sz="1050" dirty="0">
                <a:solidFill>
                  <a:srgbClr val="FF0000"/>
                </a:solidFill>
              </a:rPr>
              <a:t> </a:t>
            </a:r>
            <a:r>
              <a:rPr lang="ko-KR" altLang="en-US" sz="1050" dirty="0">
                <a:solidFill>
                  <a:srgbClr val="FF0000"/>
                </a:solidFill>
              </a:rPr>
              <a:t>관심사항에 대한 준비가 없으면</a:t>
            </a:r>
            <a:r>
              <a:rPr lang="en-US" altLang="ko-KR" sz="1050" dirty="0">
                <a:solidFill>
                  <a:srgbClr val="FF0000"/>
                </a:solidFill>
              </a:rPr>
              <a:t>, </a:t>
            </a:r>
            <a:r>
              <a:rPr lang="ko-KR" altLang="en-US" sz="1050" dirty="0">
                <a:solidFill>
                  <a:srgbClr val="FF0000"/>
                </a:solidFill>
              </a:rPr>
              <a:t>운영 효과</a:t>
            </a:r>
            <a:br>
              <a:rPr lang="en-US" altLang="ko-KR" sz="1050" dirty="0">
                <a:solidFill>
                  <a:srgbClr val="FF0000"/>
                </a:solidFill>
              </a:rPr>
            </a:br>
            <a:r>
              <a:rPr lang="ko-KR" altLang="en-US" sz="1050" dirty="0">
                <a:solidFill>
                  <a:srgbClr val="FF0000"/>
                </a:solidFill>
              </a:rPr>
              <a:t>불투명 </a:t>
            </a:r>
            <a:r>
              <a:rPr lang="ko-KR" altLang="en-US" sz="1050" dirty="0"/>
              <a:t>및 공개기업</a:t>
            </a:r>
            <a:r>
              <a:rPr lang="en-US" altLang="ko-KR" sz="1050" dirty="0"/>
              <a:t>-</a:t>
            </a:r>
            <a:r>
              <a:rPr lang="ko-KR" altLang="en-US" sz="1050" dirty="0"/>
              <a:t>참가자 몰입도 저하</a:t>
            </a:r>
            <a:endParaRPr lang="en-US" altLang="ko-KR" sz="10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EE2D26-EC9C-A042-8D15-65BD6B94F02F}"/>
              </a:ext>
            </a:extLst>
          </p:cNvPr>
          <p:cNvSpPr/>
          <p:nvPr/>
        </p:nvSpPr>
        <p:spPr>
          <a:xfrm>
            <a:off x="5196274" y="2254938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Theme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의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Framework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구축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01707-7AE0-3946-9D18-3E7DD58C15DA}"/>
              </a:ext>
            </a:extLst>
          </p:cNvPr>
          <p:cNvSpPr/>
          <p:nvPr/>
        </p:nvSpPr>
        <p:spPr>
          <a:xfrm>
            <a:off x="5215938" y="4145089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수평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수직적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역량 확보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86F1B-7077-0F5B-F2CD-DA2268FCBE67}"/>
              </a:ext>
            </a:extLst>
          </p:cNvPr>
          <p:cNvSpPr/>
          <p:nvPr/>
        </p:nvSpPr>
        <p:spPr>
          <a:xfrm>
            <a:off x="5215938" y="5279501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참가자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학습자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의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자발적 참여 유도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82DEF3-34F4-452C-1D8C-308449ED97DD}"/>
              </a:ext>
            </a:extLst>
          </p:cNvPr>
          <p:cNvSpPr/>
          <p:nvPr/>
        </p:nvSpPr>
        <p:spPr>
          <a:xfrm>
            <a:off x="5215938" y="3153696"/>
            <a:ext cx="1210611" cy="423415"/>
          </a:xfrm>
          <a:prstGeom prst="rect">
            <a:avLst/>
          </a:prstGeom>
          <a:solidFill>
            <a:srgbClr val="D6EDBD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  <a:latin typeface="+mn-ea"/>
              </a:rPr>
              <a:t>Theme –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세부과정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+mn-ea"/>
              </a:rPr>
              <a:t>연계강화</a:t>
            </a:r>
            <a:endParaRPr lang="en-US" altLang="ko-KR" sz="105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475995-89B9-1555-6767-B1BA58EC7ABE}"/>
              </a:ext>
            </a:extLst>
          </p:cNvPr>
          <p:cNvSpPr txBox="1"/>
          <p:nvPr/>
        </p:nvSpPr>
        <p:spPr>
          <a:xfrm>
            <a:off x="6383571" y="2208695"/>
            <a:ext cx="2921313" cy="577081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en-US" altLang="ko-KR" sz="1050" dirty="0"/>
              <a:t>MOT Framework </a:t>
            </a:r>
            <a:r>
              <a:rPr lang="ko-KR" altLang="en-US" sz="1050" dirty="0"/>
              <a:t>기반 </a:t>
            </a:r>
            <a:r>
              <a:rPr lang="en-US" altLang="ko-KR" sz="1050" dirty="0"/>
              <a:t>Theme </a:t>
            </a:r>
            <a:r>
              <a:rPr lang="ko-KR" altLang="en-US" sz="1050" dirty="0"/>
              <a:t>구성</a:t>
            </a:r>
            <a:br>
              <a:rPr lang="en-US" altLang="ko-KR" sz="1050" dirty="0"/>
            </a:br>
            <a:r>
              <a:rPr lang="en-US" altLang="ko-KR" sz="1050" dirty="0"/>
              <a:t>- KOITA</a:t>
            </a:r>
            <a:r>
              <a:rPr lang="ko-KR" altLang="en-US" sz="1050" dirty="0"/>
              <a:t> </a:t>
            </a:r>
            <a:r>
              <a:rPr lang="en-US" altLang="ko-KR" sz="1050" dirty="0"/>
              <a:t>Framework</a:t>
            </a:r>
            <a:r>
              <a:rPr lang="ko-KR" altLang="en-US" sz="1050" dirty="0"/>
              <a:t> 활용</a:t>
            </a:r>
            <a:br>
              <a:rPr lang="en-US" altLang="ko-KR" sz="1050" dirty="0"/>
            </a:br>
            <a:r>
              <a:rPr lang="en-US" altLang="ko-KR" sz="1050" dirty="0"/>
              <a:t>– </a:t>
            </a:r>
            <a:r>
              <a:rPr lang="ko-KR" altLang="en-US" sz="1050" dirty="0"/>
              <a:t>예</a:t>
            </a:r>
            <a:r>
              <a:rPr lang="en-US" altLang="ko-KR" sz="1050" dirty="0"/>
              <a:t>] </a:t>
            </a:r>
            <a:r>
              <a:rPr lang="ko-KR" altLang="en-US" sz="1050" dirty="0"/>
              <a:t>전략</a:t>
            </a:r>
            <a:r>
              <a:rPr lang="en-US" altLang="ko-KR" sz="1050" dirty="0"/>
              <a:t>, </a:t>
            </a:r>
            <a:r>
              <a:rPr lang="ko-KR" altLang="en-US" sz="1050" dirty="0"/>
              <a:t>연구개발</a:t>
            </a:r>
            <a:r>
              <a:rPr lang="en-US" altLang="ko-KR" sz="1050" dirty="0"/>
              <a:t>, </a:t>
            </a:r>
            <a:r>
              <a:rPr lang="ko-KR" altLang="en-US" sz="1050" dirty="0"/>
              <a:t>사업화</a:t>
            </a:r>
            <a:r>
              <a:rPr lang="en-US" altLang="ko-KR" sz="1050" dirty="0"/>
              <a:t>, R&amp;D Infra </a:t>
            </a:r>
            <a:r>
              <a:rPr lang="ko-KR" altLang="en-US" sz="1050" dirty="0"/>
              <a:t>등</a:t>
            </a:r>
            <a:endParaRPr lang="en-US" altLang="ko-KR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26ACB-8728-BAC2-E7CD-A64EB2FCB29D}"/>
              </a:ext>
            </a:extLst>
          </p:cNvPr>
          <p:cNvSpPr txBox="1"/>
          <p:nvPr/>
        </p:nvSpPr>
        <p:spPr>
          <a:xfrm>
            <a:off x="6403235" y="3033575"/>
            <a:ext cx="3203441" cy="78996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en-US" altLang="ko-KR" sz="1050" dirty="0"/>
              <a:t>MOT Framework</a:t>
            </a:r>
            <a:r>
              <a:rPr lang="ko-KR" altLang="en-US" sz="1050" dirty="0"/>
              <a:t>내 주요 </a:t>
            </a:r>
            <a:r>
              <a:rPr lang="en-US" altLang="ko-KR" sz="1050" dirty="0"/>
              <a:t>Task </a:t>
            </a:r>
            <a:r>
              <a:rPr lang="ko-KR" altLang="en-US" sz="1050" dirty="0"/>
              <a:t>수행 중심의</a:t>
            </a:r>
            <a:br>
              <a:rPr lang="en-US" altLang="ko-KR" sz="1050" dirty="0"/>
            </a:br>
            <a:r>
              <a:rPr lang="ko-KR" altLang="en-US" sz="1050" dirty="0"/>
              <a:t>세부 과정 개발</a:t>
            </a:r>
            <a:endParaRPr lang="en-US" altLang="ko-KR" sz="1050" dirty="0"/>
          </a:p>
          <a:p>
            <a:r>
              <a:rPr lang="en-US" altLang="ko-KR" sz="1050" dirty="0"/>
              <a:t>Event </a:t>
            </a:r>
            <a:r>
              <a:rPr lang="ko-KR" altLang="en-US" sz="1050" dirty="0"/>
              <a:t>성 세부</a:t>
            </a:r>
            <a:r>
              <a:rPr lang="en-US" altLang="ko-KR" sz="1050" dirty="0"/>
              <a:t> </a:t>
            </a:r>
            <a:r>
              <a:rPr lang="ko-KR" altLang="en-US" sz="1050" dirty="0"/>
              <a:t>과목은 상황을 고려하여 구성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예</a:t>
            </a:r>
            <a:r>
              <a:rPr lang="en-US" altLang="ko-KR" sz="1050" dirty="0"/>
              <a:t>] CES</a:t>
            </a:r>
            <a:r>
              <a:rPr lang="ko-KR" altLang="en-US" sz="1050" dirty="0"/>
              <a:t>에 나타난 기술</a:t>
            </a:r>
            <a:r>
              <a:rPr lang="en-US" altLang="ko-KR" sz="1050" dirty="0"/>
              <a:t> </a:t>
            </a:r>
            <a:r>
              <a:rPr lang="ko-KR" altLang="en-US" sz="1050" dirty="0"/>
              <a:t>및 기술경영 시사점 등 </a:t>
            </a:r>
            <a:endParaRPr lang="en-US" altLang="ko-KR" sz="10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0A16B-D1FA-DAA0-E68D-FC2B263E9EBC}"/>
              </a:ext>
            </a:extLst>
          </p:cNvPr>
          <p:cNvSpPr txBox="1"/>
          <p:nvPr/>
        </p:nvSpPr>
        <p:spPr>
          <a:xfrm>
            <a:off x="6403234" y="4004079"/>
            <a:ext cx="3124894" cy="95154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기술경영의 다양한 지식 </a:t>
            </a:r>
            <a:r>
              <a:rPr lang="en-US" altLang="ko-KR" sz="1050" dirty="0"/>
              <a:t>Stream</a:t>
            </a:r>
            <a:r>
              <a:rPr lang="ko-KR" altLang="en-US" sz="1050" dirty="0"/>
              <a:t> 구성으로 대응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실무자 및 부서장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지식의 체계 및 깊이에서 차별화</a:t>
            </a:r>
            <a:endParaRPr lang="en-US" altLang="ko-KR" sz="1050" dirty="0"/>
          </a:p>
          <a:p>
            <a:r>
              <a:rPr lang="ko-KR" altLang="en-US" sz="1050" dirty="0"/>
              <a:t>기업의 현안 및 운영과정에서의 </a:t>
            </a:r>
            <a:r>
              <a:rPr lang="en-US" altLang="ko-KR" sz="1050" dirty="0"/>
              <a:t>Issue </a:t>
            </a:r>
            <a:r>
              <a:rPr lang="ko-KR" altLang="en-US" sz="1050" dirty="0"/>
              <a:t>에 대한</a:t>
            </a:r>
            <a:br>
              <a:rPr lang="en-US" altLang="ko-KR" sz="1050" dirty="0"/>
            </a:br>
            <a:r>
              <a:rPr lang="ko-KR" altLang="en-US" sz="1050" dirty="0"/>
              <a:t>혁신 및 대응</a:t>
            </a:r>
            <a:r>
              <a:rPr lang="en-US" altLang="ko-KR" sz="1050" dirty="0"/>
              <a:t>(</a:t>
            </a:r>
            <a:r>
              <a:rPr lang="ko-KR" altLang="en-US" sz="1050" dirty="0"/>
              <a:t>부서장 중심</a:t>
            </a:r>
            <a:r>
              <a:rPr lang="en-US" altLang="ko-KR" sz="105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43F303-C2A8-683C-6F2F-8D61E3106E61}"/>
              </a:ext>
            </a:extLst>
          </p:cNvPr>
          <p:cNvSpPr txBox="1"/>
          <p:nvPr/>
        </p:nvSpPr>
        <p:spPr>
          <a:xfrm>
            <a:off x="6403233" y="5221405"/>
            <a:ext cx="2671244" cy="797654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교육시간의 한계에 대한 대응 방안 마련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상시적 </a:t>
            </a:r>
            <a:r>
              <a:rPr lang="en-US" altLang="ko-KR" sz="1050" dirty="0"/>
              <a:t>Contact Point </a:t>
            </a:r>
            <a:r>
              <a:rPr lang="ko-KR" altLang="en-US" sz="1050" dirty="0"/>
              <a:t>마련 및 지원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과거</a:t>
            </a:r>
            <a:r>
              <a:rPr lang="en-US" altLang="ko-KR" sz="1050" dirty="0"/>
              <a:t> </a:t>
            </a:r>
            <a:r>
              <a:rPr lang="ko-KR" altLang="en-US" sz="1050" dirty="0"/>
              <a:t>자료 </a:t>
            </a:r>
            <a:r>
              <a:rPr lang="en-US" altLang="ko-KR" sz="1050" dirty="0"/>
              <a:t>Repository </a:t>
            </a:r>
            <a:r>
              <a:rPr lang="ko-KR" altLang="en-US" sz="1050" dirty="0"/>
              <a:t>제공</a:t>
            </a:r>
            <a:r>
              <a:rPr lang="en-US" altLang="ko-KR" sz="1050" dirty="0"/>
              <a:t>(</a:t>
            </a:r>
            <a:r>
              <a:rPr lang="ko-KR" altLang="en-US" sz="1050" dirty="0"/>
              <a:t>계획</a:t>
            </a:r>
            <a:r>
              <a:rPr lang="en-US" altLang="ko-KR" sz="1050" dirty="0"/>
              <a:t>)</a:t>
            </a:r>
          </a:p>
          <a:p>
            <a:r>
              <a:rPr lang="ko-KR" altLang="en-US" sz="1050" dirty="0"/>
              <a:t>차기 교육 반영 </a:t>
            </a:r>
            <a:r>
              <a:rPr lang="en-US" altLang="ko-KR" sz="1050" dirty="0"/>
              <a:t>Needs </a:t>
            </a:r>
            <a:r>
              <a:rPr lang="ko-KR" altLang="en-US" sz="1050" dirty="0"/>
              <a:t>파악 및 반영</a:t>
            </a:r>
            <a:endParaRPr lang="en-US" altLang="ko-KR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6D2C5C6-4660-D331-D0AA-8466C92AC147}"/>
              </a:ext>
            </a:extLst>
          </p:cNvPr>
          <p:cNvCxnSpPr/>
          <p:nvPr/>
        </p:nvCxnSpPr>
        <p:spPr>
          <a:xfrm>
            <a:off x="1228083" y="2939542"/>
            <a:ext cx="3393939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B2EBB81-2D08-872F-229F-698DFDDBB204}"/>
              </a:ext>
            </a:extLst>
          </p:cNvPr>
          <p:cNvCxnSpPr/>
          <p:nvPr/>
        </p:nvCxnSpPr>
        <p:spPr>
          <a:xfrm>
            <a:off x="1228083" y="4448588"/>
            <a:ext cx="3393939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A791935-3314-2DD9-A1E5-545A10613411}"/>
              </a:ext>
            </a:extLst>
          </p:cNvPr>
          <p:cNvCxnSpPr/>
          <p:nvPr/>
        </p:nvCxnSpPr>
        <p:spPr>
          <a:xfrm>
            <a:off x="1228083" y="5161033"/>
            <a:ext cx="3393939" cy="0"/>
          </a:xfrm>
          <a:prstGeom prst="line">
            <a:avLst/>
          </a:prstGeom>
          <a:ln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utoShape 4">
            <a:extLst>
              <a:ext uri="{FF2B5EF4-FFF2-40B4-BE49-F238E27FC236}">
                <a16:creationId xmlns:a16="http://schemas.microsoft.com/office/drawing/2014/main" id="{2ED8D796-9631-9672-97C6-84B4D5169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450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프로그램 운영 현황 및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Issues</a:t>
            </a:r>
          </a:p>
        </p:txBody>
      </p:sp>
      <p:sp>
        <p:nvSpPr>
          <p:cNvPr id="31" name="AutoShape 4">
            <a:extLst>
              <a:ext uri="{FF2B5EF4-FFF2-40B4-BE49-F238E27FC236}">
                <a16:creationId xmlns:a16="http://schemas.microsoft.com/office/drawing/2014/main" id="{D668238C-B98E-800C-BBF3-E9FCADED4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107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개선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/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보완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1A731-8BE2-B6BA-D556-79311E63DE60}"/>
              </a:ext>
            </a:extLst>
          </p:cNvPr>
          <p:cNvSpPr txBox="1"/>
          <p:nvPr/>
        </p:nvSpPr>
        <p:spPr>
          <a:xfrm>
            <a:off x="61708" y="813422"/>
            <a:ext cx="9942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주제의 구성 및 세부과목의 발굴을 통한 체계의 구축을 위해  </a:t>
            </a:r>
            <a:r>
              <a:rPr lang="en-US" altLang="ko-KR" sz="1400" b="1" dirty="0"/>
              <a:t>Framework </a:t>
            </a:r>
            <a:r>
              <a:rPr lang="ko-KR" altLang="en-US" sz="1400" b="1" dirty="0"/>
              <a:t>확보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수평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수직적 역량강화 과정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참여자의 자발적</a:t>
            </a:r>
            <a:br>
              <a:rPr lang="en-US" altLang="ko-KR" sz="1400" b="1" dirty="0"/>
            </a:br>
            <a:r>
              <a:rPr lang="ko-KR" altLang="en-US" sz="1400" b="1" dirty="0"/>
              <a:t>참여와 학습을 위한 운영 등 개선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보완점이 있음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2F335-B827-D23C-A433-10DEC22C4819}"/>
              </a:ext>
            </a:extLst>
          </p:cNvPr>
          <p:cNvSpPr txBox="1"/>
          <p:nvPr/>
        </p:nvSpPr>
        <p:spPr>
          <a:xfrm>
            <a:off x="55627" y="196343"/>
            <a:ext cx="4525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Ⅰ. </a:t>
            </a:r>
            <a:r>
              <a:rPr lang="ko-KR" altLang="en-US" sz="2000" b="1" dirty="0">
                <a:latin typeface="+mn-ea"/>
              </a:rPr>
              <a:t>기술경영 부서장</a:t>
            </a:r>
            <a:r>
              <a:rPr lang="en-US" altLang="ko-KR" sz="2000" b="1" dirty="0">
                <a:latin typeface="+mn-ea"/>
              </a:rPr>
              <a:t>·</a:t>
            </a:r>
            <a:r>
              <a:rPr lang="ko-KR" altLang="en-US" sz="2000" b="1" dirty="0">
                <a:latin typeface="+mn-ea"/>
              </a:rPr>
              <a:t>실무자 교육 현황</a:t>
            </a:r>
          </a:p>
        </p:txBody>
      </p:sp>
    </p:spTree>
    <p:extLst>
      <p:ext uri="{BB962C8B-B14F-4D97-AF65-F5344CB8AC3E}">
        <p14:creationId xmlns:p14="http://schemas.microsoft.com/office/powerpoint/2010/main" val="350128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943DDB-40E8-94AD-7523-8B0BBA2BAF63}"/>
              </a:ext>
            </a:extLst>
          </p:cNvPr>
          <p:cNvSpPr/>
          <p:nvPr/>
        </p:nvSpPr>
        <p:spPr>
          <a:xfrm>
            <a:off x="835860" y="4140045"/>
            <a:ext cx="3382719" cy="187367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A77F94D-8BAD-1AEB-C1CD-523CDD25763B}"/>
              </a:ext>
            </a:extLst>
          </p:cNvPr>
          <p:cNvSpPr/>
          <p:nvPr/>
        </p:nvSpPr>
        <p:spPr>
          <a:xfrm>
            <a:off x="835860" y="2288806"/>
            <a:ext cx="3382719" cy="156513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032BD0EF-F556-63C6-538A-3ECFADAA40FD}"/>
              </a:ext>
            </a:extLst>
          </p:cNvPr>
          <p:cNvSpPr/>
          <p:nvPr/>
        </p:nvSpPr>
        <p:spPr>
          <a:xfrm>
            <a:off x="4612665" y="2720765"/>
            <a:ext cx="1497821" cy="3141497"/>
          </a:xfrm>
          <a:prstGeom prst="roundRect">
            <a:avLst>
              <a:gd name="adj" fmla="val 9524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187" y="204029"/>
            <a:ext cx="324479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교육운영 및 체계구축 방향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1987" y="6589068"/>
            <a:ext cx="251992" cy="230832"/>
          </a:xfrm>
        </p:spPr>
        <p:txBody>
          <a:bodyPr/>
          <a:lstStyle/>
          <a:p>
            <a:pPr algn="ctr">
              <a:defRPr/>
            </a:pPr>
            <a:fld id="{7BB8427F-17BE-4C44-9B29-06858B2109A3}" type="slidenum">
              <a:rPr lang="en-US" altLang="ko-KR" smtClean="0"/>
              <a:pPr algn="ctr">
                <a:defRPr/>
              </a:pPr>
              <a:t>6</a:t>
            </a:fld>
            <a:endParaRPr lang="en-US" altLang="ko-KR" dirty="0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865AD0E-76FB-233E-8015-19DE3A5BB8BC}"/>
              </a:ext>
            </a:extLst>
          </p:cNvPr>
          <p:cNvSpPr/>
          <p:nvPr/>
        </p:nvSpPr>
        <p:spPr>
          <a:xfrm rot="5400000">
            <a:off x="4674029" y="3954129"/>
            <a:ext cx="3208815" cy="226515"/>
          </a:xfrm>
          <a:prstGeom prst="triangle">
            <a:avLst/>
          </a:prstGeom>
          <a:solidFill>
            <a:schemeClr val="bg1">
              <a:lumMod val="6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EE2D26-EC9C-A042-8D15-65BD6B94F02F}"/>
              </a:ext>
            </a:extLst>
          </p:cNvPr>
          <p:cNvSpPr/>
          <p:nvPr/>
        </p:nvSpPr>
        <p:spPr>
          <a:xfrm>
            <a:off x="4756270" y="2928121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Theme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</a:p>
          <a:p>
            <a:pPr algn="ctr"/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Framework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구축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F01707-7AE0-3946-9D18-3E7DD58C15DA}"/>
              </a:ext>
            </a:extLst>
          </p:cNvPr>
          <p:cNvSpPr/>
          <p:nvPr/>
        </p:nvSpPr>
        <p:spPr>
          <a:xfrm>
            <a:off x="4756270" y="4335827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수평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·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수직적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역량 확보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3186F1B-7077-0F5B-F2CD-DA2268FCBE67}"/>
              </a:ext>
            </a:extLst>
          </p:cNvPr>
          <p:cNvSpPr/>
          <p:nvPr/>
        </p:nvSpPr>
        <p:spPr>
          <a:xfrm>
            <a:off x="4756270" y="5055113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참가자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학습자</a:t>
            </a:r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)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의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자발적 참여 유도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782DEF3-34F4-452C-1D8C-308449ED97DD}"/>
              </a:ext>
            </a:extLst>
          </p:cNvPr>
          <p:cNvSpPr/>
          <p:nvPr/>
        </p:nvSpPr>
        <p:spPr>
          <a:xfrm>
            <a:off x="4756270" y="3624925"/>
            <a:ext cx="1210611" cy="42341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Theme – </a:t>
            </a:r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세부과정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05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연계강화</a:t>
            </a:r>
            <a:endParaRPr lang="en-US" altLang="ko-KR" sz="105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EF6E1E-9FCB-FFE5-823B-FF999620335E}"/>
              </a:ext>
            </a:extLst>
          </p:cNvPr>
          <p:cNvSpPr txBox="1"/>
          <p:nvPr/>
        </p:nvSpPr>
        <p:spPr>
          <a:xfrm>
            <a:off x="923341" y="2424570"/>
            <a:ext cx="3334887" cy="13773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사업 및 기술전략 등 신개념의 기술</a:t>
            </a:r>
            <a:r>
              <a:rPr lang="en-US" altLang="ko-KR" sz="1050" dirty="0"/>
              <a:t>, </a:t>
            </a:r>
            <a:r>
              <a:rPr lang="ko-KR" altLang="en-US" sz="1050" dirty="0"/>
              <a:t>동향 등 파악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새로운 방안</a:t>
            </a:r>
            <a:r>
              <a:rPr lang="en-US" altLang="ko-KR" sz="1050" dirty="0"/>
              <a:t>, </a:t>
            </a:r>
            <a:r>
              <a:rPr lang="ko-KR" altLang="en-US" sz="1050" dirty="0"/>
              <a:t>전략</a:t>
            </a:r>
            <a:r>
              <a:rPr lang="en-US" altLang="ko-KR" sz="1050" dirty="0"/>
              <a:t>·</a:t>
            </a:r>
            <a:r>
              <a:rPr lang="ko-KR" altLang="en-US" sz="1050" dirty="0"/>
              <a:t>기획 방향을 위한 </a:t>
            </a:r>
            <a:r>
              <a:rPr lang="en-US" altLang="ko-KR" sz="1050" dirty="0"/>
              <a:t>Insight </a:t>
            </a:r>
            <a:r>
              <a:rPr lang="ko-KR" altLang="en-US" sz="1050" dirty="0"/>
              <a:t>확보</a:t>
            </a:r>
            <a:endParaRPr lang="en-US" altLang="ko-KR" sz="1050" dirty="0"/>
          </a:p>
          <a:p>
            <a:r>
              <a:rPr lang="ko-KR" altLang="en-US" sz="1050" dirty="0"/>
              <a:t>새로운 방법론</a:t>
            </a:r>
            <a:r>
              <a:rPr lang="en-US" altLang="ko-KR" sz="1050" dirty="0"/>
              <a:t>, </a:t>
            </a:r>
            <a:r>
              <a:rPr lang="ko-KR" altLang="en-US" sz="1050" dirty="0"/>
              <a:t>타사 체계 등 적용</a:t>
            </a:r>
            <a:r>
              <a:rPr lang="en-US" altLang="ko-KR" sz="1050" dirty="0"/>
              <a:t>/</a:t>
            </a:r>
            <a:r>
              <a:rPr lang="ko-KR" altLang="en-US" sz="1050" dirty="0"/>
              <a:t>활용 사례 파악</a:t>
            </a:r>
            <a:endParaRPr lang="en-US" altLang="ko-KR" sz="1050" dirty="0"/>
          </a:p>
          <a:p>
            <a:r>
              <a:rPr lang="ko-KR" altLang="en-US" sz="1050" dirty="0"/>
              <a:t>기업별 기법</a:t>
            </a:r>
            <a:r>
              <a:rPr lang="en-US" altLang="ko-KR" sz="1050" dirty="0"/>
              <a:t>, </a:t>
            </a:r>
            <a:r>
              <a:rPr lang="ko-KR" altLang="en-US" sz="1050" dirty="0"/>
              <a:t>체계 등 적용 </a:t>
            </a:r>
            <a:r>
              <a:rPr lang="en-US" altLang="ko-KR" sz="1050" dirty="0"/>
              <a:t>Issue</a:t>
            </a:r>
            <a:r>
              <a:rPr lang="ko-KR" altLang="en-US" sz="1050" dirty="0"/>
              <a:t>에 대한 </a:t>
            </a:r>
            <a:r>
              <a:rPr lang="en-US" altLang="ko-KR" sz="1050" dirty="0"/>
              <a:t>Solution </a:t>
            </a:r>
            <a:br>
              <a:rPr lang="en-US" altLang="ko-KR" sz="1050" dirty="0"/>
            </a:br>
            <a:r>
              <a:rPr lang="ko-KR" altLang="en-US" sz="1050" dirty="0"/>
              <a:t>탐색</a:t>
            </a:r>
            <a:r>
              <a:rPr lang="en-US" altLang="ko-KR" sz="1050" dirty="0"/>
              <a:t> </a:t>
            </a:r>
          </a:p>
          <a:p>
            <a:r>
              <a:rPr lang="ko-KR" altLang="en-US" sz="1050" dirty="0"/>
              <a:t>향후 </a:t>
            </a:r>
            <a:r>
              <a:rPr lang="en-US" altLang="ko-KR" sz="1050" dirty="0"/>
              <a:t>R&amp;D </a:t>
            </a:r>
            <a:r>
              <a:rPr lang="ko-KR" altLang="en-US" sz="1050" dirty="0"/>
              <a:t>기획</a:t>
            </a:r>
            <a:r>
              <a:rPr lang="en-US" altLang="ko-KR" sz="1050" dirty="0"/>
              <a:t>/</a:t>
            </a:r>
            <a:r>
              <a:rPr lang="ko-KR" altLang="en-US" sz="1050" dirty="0"/>
              <a:t>관리 업무 협력 등을 위한 타기업</a:t>
            </a:r>
            <a:br>
              <a:rPr lang="en-US" altLang="ko-KR" sz="1050" dirty="0"/>
            </a:br>
            <a:r>
              <a:rPr lang="ko-KR" altLang="en-US" sz="1050" dirty="0"/>
              <a:t>및 기관과의 </a:t>
            </a:r>
            <a:r>
              <a:rPr lang="en-US" altLang="ko-KR" sz="1050" dirty="0"/>
              <a:t>Network </a:t>
            </a:r>
            <a:r>
              <a:rPr lang="ko-KR" altLang="en-US" sz="1050" dirty="0"/>
              <a:t>구축</a:t>
            </a:r>
            <a:endParaRPr lang="en-US" altLang="ko-KR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FA06E5-B040-A4FD-7426-5BEB06A243A1}"/>
              </a:ext>
            </a:extLst>
          </p:cNvPr>
          <p:cNvSpPr txBox="1"/>
          <p:nvPr/>
        </p:nvSpPr>
        <p:spPr>
          <a:xfrm>
            <a:off x="895292" y="4225320"/>
            <a:ext cx="3354123" cy="170046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90488" indent="-90488">
              <a:spcBef>
                <a:spcPts val="400"/>
              </a:spcBef>
              <a:buFont typeface="Arial" panose="020B0604020202020204" pitchFamily="34" charset="0"/>
              <a:buChar char="•"/>
              <a:defRPr sz="1100" b="1">
                <a:latin typeface="+mn-ea"/>
              </a:defRPr>
            </a:lvl1pPr>
          </a:lstStyle>
          <a:p>
            <a:r>
              <a:rPr lang="ko-KR" altLang="en-US" sz="1050" dirty="0"/>
              <a:t>주제 및 세부 과목에 대한 기업별 해당 업무 담당자</a:t>
            </a:r>
            <a:br>
              <a:rPr lang="en-US" altLang="ko-KR" sz="1050" dirty="0"/>
            </a:br>
            <a:r>
              <a:rPr lang="ko-KR" altLang="en-US" sz="1050" dirty="0"/>
              <a:t>중심 참가</a:t>
            </a:r>
            <a:br>
              <a:rPr lang="en-US" altLang="ko-KR" sz="1050" dirty="0"/>
            </a:br>
            <a:r>
              <a:rPr lang="en-US" altLang="ko-KR" sz="1050" dirty="0"/>
              <a:t>-</a:t>
            </a:r>
            <a:r>
              <a:rPr lang="ko-KR" altLang="en-US" sz="1050" dirty="0"/>
              <a:t> 전략기획</a:t>
            </a:r>
            <a:r>
              <a:rPr lang="en-US" altLang="ko-KR" sz="1050" dirty="0"/>
              <a:t>, R&amp;D </a:t>
            </a:r>
            <a:r>
              <a:rPr lang="ko-KR" altLang="en-US" sz="1050" dirty="0"/>
              <a:t>관리</a:t>
            </a:r>
            <a:r>
              <a:rPr lang="en-US" altLang="ko-KR" sz="1050" dirty="0"/>
              <a:t>, </a:t>
            </a:r>
            <a:r>
              <a:rPr lang="ko-KR" altLang="en-US" sz="1050" dirty="0"/>
              <a:t>연구원 등</a:t>
            </a:r>
            <a:endParaRPr lang="en-US" altLang="ko-KR" sz="1050" dirty="0"/>
          </a:p>
          <a:p>
            <a:r>
              <a:rPr lang="ko-KR" altLang="en-US" sz="1050" dirty="0"/>
              <a:t>기술경영 기법에 대한 </a:t>
            </a:r>
            <a:r>
              <a:rPr lang="en-US" altLang="ko-KR" sz="1050" dirty="0"/>
              <a:t>Process,</a:t>
            </a:r>
            <a:r>
              <a:rPr lang="ko-KR" altLang="en-US" sz="1050" dirty="0"/>
              <a:t> 주요 활동내용</a:t>
            </a:r>
            <a:r>
              <a:rPr lang="en-US" altLang="ko-KR" sz="1050" dirty="0"/>
              <a:t>, </a:t>
            </a:r>
            <a:br>
              <a:rPr lang="en-US" altLang="ko-KR" sz="1050" dirty="0"/>
            </a:br>
            <a:r>
              <a:rPr lang="ko-KR" altLang="en-US" sz="1050" dirty="0"/>
              <a:t>사례 등 기본 지식 습득</a:t>
            </a:r>
            <a:endParaRPr lang="en-US" altLang="ko-KR" sz="1050" dirty="0"/>
          </a:p>
          <a:p>
            <a:r>
              <a:rPr lang="ko-KR" altLang="en-US" sz="1050" dirty="0"/>
              <a:t>기술경영 관련 자료의 상시적 접근</a:t>
            </a:r>
            <a:r>
              <a:rPr lang="en-US" altLang="ko-KR" sz="1050" dirty="0"/>
              <a:t>, </a:t>
            </a:r>
            <a:r>
              <a:rPr lang="ko-KR" altLang="en-US" sz="1050" dirty="0"/>
              <a:t>확보</a:t>
            </a:r>
            <a:br>
              <a:rPr lang="en-US" altLang="ko-KR" sz="1050" dirty="0"/>
            </a:br>
            <a:r>
              <a:rPr lang="en-US" altLang="ko-KR" sz="1050" dirty="0"/>
              <a:t>- </a:t>
            </a:r>
            <a:r>
              <a:rPr lang="ko-KR" altLang="en-US" sz="1050" dirty="0"/>
              <a:t>관련 </a:t>
            </a:r>
            <a:r>
              <a:rPr lang="en-US" altLang="ko-KR" sz="1050" dirty="0"/>
              <a:t>Know-how</a:t>
            </a:r>
            <a:r>
              <a:rPr lang="ko-KR" altLang="en-US" sz="1050" dirty="0"/>
              <a:t>에 대한 </a:t>
            </a:r>
            <a:r>
              <a:rPr lang="en-US" altLang="ko-KR" sz="1050" dirty="0"/>
              <a:t>Q&amp;A</a:t>
            </a:r>
          </a:p>
          <a:p>
            <a:r>
              <a:rPr lang="ko-KR" altLang="en-US" sz="1050" dirty="0"/>
              <a:t>현업과 관련된 지식</a:t>
            </a:r>
            <a:r>
              <a:rPr lang="en-US" altLang="ko-KR" sz="1050" dirty="0"/>
              <a:t>, </a:t>
            </a:r>
            <a:r>
              <a:rPr lang="ko-KR" altLang="en-US" sz="1050" dirty="0"/>
              <a:t>사례</a:t>
            </a:r>
            <a:r>
              <a:rPr lang="en-US" altLang="ko-KR" sz="1050" dirty="0"/>
              <a:t>, </a:t>
            </a:r>
            <a:r>
              <a:rPr lang="ko-KR" altLang="en-US" sz="1050" dirty="0"/>
              <a:t>방법론 등 지원</a:t>
            </a:r>
            <a:r>
              <a:rPr lang="en-US" altLang="ko-KR" sz="1050" dirty="0"/>
              <a:t>·</a:t>
            </a:r>
            <a:r>
              <a:rPr lang="ko-KR" altLang="en-US" sz="1050" dirty="0"/>
              <a:t>협력을 </a:t>
            </a:r>
            <a:br>
              <a:rPr lang="en-US" altLang="ko-KR" sz="1050" dirty="0"/>
            </a:br>
            <a:r>
              <a:rPr lang="ko-KR" altLang="en-US" sz="1050" dirty="0"/>
              <a:t>위한 향후 </a:t>
            </a:r>
            <a:r>
              <a:rPr lang="en-US" altLang="ko-KR" sz="1050" dirty="0"/>
              <a:t>R&amp;D </a:t>
            </a:r>
            <a:r>
              <a:rPr lang="ko-KR" altLang="en-US" sz="1050" dirty="0"/>
              <a:t>기획</a:t>
            </a:r>
            <a:r>
              <a:rPr lang="en-US" altLang="ko-KR" sz="1050" dirty="0"/>
              <a:t>/</a:t>
            </a:r>
            <a:r>
              <a:rPr lang="ko-KR" altLang="en-US" sz="1050" dirty="0"/>
              <a:t>관리 업무 인적 교류</a:t>
            </a:r>
            <a:endParaRPr lang="en-US" altLang="ko-KR" sz="105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6C421B1-6FFE-8445-7F97-564F8CC2AB8F}"/>
              </a:ext>
            </a:extLst>
          </p:cNvPr>
          <p:cNvSpPr/>
          <p:nvPr/>
        </p:nvSpPr>
        <p:spPr>
          <a:xfrm>
            <a:off x="313679" y="2720762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부서장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7E1BFC-E454-3EF4-A256-6EAE35043769}"/>
              </a:ext>
            </a:extLst>
          </p:cNvPr>
          <p:cNvSpPr/>
          <p:nvPr/>
        </p:nvSpPr>
        <p:spPr>
          <a:xfrm>
            <a:off x="313679" y="4667367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실무자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F11BC3C-876F-341D-F494-F681FE6346FC}"/>
              </a:ext>
            </a:extLst>
          </p:cNvPr>
          <p:cNvSpPr/>
          <p:nvPr/>
        </p:nvSpPr>
        <p:spPr>
          <a:xfrm>
            <a:off x="4630894" y="2403443"/>
            <a:ext cx="1461362" cy="3926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b="1" dirty="0">
                <a:solidFill>
                  <a:schemeClr val="bg2"/>
                </a:solidFill>
              </a:rPr>
              <a:t>개선</a:t>
            </a:r>
            <a:r>
              <a:rPr lang="en-US" altLang="ko-KR" sz="1300" b="1" dirty="0">
                <a:solidFill>
                  <a:schemeClr val="bg2"/>
                </a:solidFill>
              </a:rPr>
              <a:t>/</a:t>
            </a:r>
            <a:r>
              <a:rPr lang="ko-KR" altLang="en-US" sz="1300" b="1" dirty="0">
                <a:solidFill>
                  <a:schemeClr val="bg2"/>
                </a:solidFill>
              </a:rPr>
              <a:t>보완 </a:t>
            </a:r>
            <a:r>
              <a:rPr lang="en-US" altLang="ko-KR" sz="1300" b="1" dirty="0">
                <a:solidFill>
                  <a:schemeClr val="bg2"/>
                </a:solidFill>
              </a:rPr>
              <a:t>Point</a:t>
            </a:r>
            <a:endParaRPr lang="ko-KR" altLang="en-US" sz="1300" b="1" dirty="0">
              <a:solidFill>
                <a:schemeClr val="bg2"/>
              </a:solidFill>
            </a:endParaRPr>
          </a:p>
        </p:txBody>
      </p:sp>
      <p:sp>
        <p:nvSpPr>
          <p:cNvPr id="34" name="더하기 기호 33">
            <a:extLst>
              <a:ext uri="{FF2B5EF4-FFF2-40B4-BE49-F238E27FC236}">
                <a16:creationId xmlns:a16="http://schemas.microsoft.com/office/drawing/2014/main" id="{71FC061A-1FC1-0F6E-8A99-240A470DEA51}"/>
              </a:ext>
            </a:extLst>
          </p:cNvPr>
          <p:cNvSpPr/>
          <p:nvPr/>
        </p:nvSpPr>
        <p:spPr>
          <a:xfrm>
            <a:off x="4162483" y="3719307"/>
            <a:ext cx="499273" cy="527323"/>
          </a:xfrm>
          <a:prstGeom prst="mathPlus">
            <a:avLst/>
          </a:prstGeom>
          <a:solidFill>
            <a:schemeClr val="bg2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8" name="AutoShape 4">
            <a:extLst>
              <a:ext uri="{FF2B5EF4-FFF2-40B4-BE49-F238E27FC236}">
                <a16:creationId xmlns:a16="http://schemas.microsoft.com/office/drawing/2014/main" id="{D216B44C-C746-2916-D37D-A96551B54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8" y="170550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참가자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Needs 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및 기대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lang="ko-KR" altLang="en-US" sz="1400" b="1" dirty="0" err="1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예시적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095158B9-0650-4E63-759F-5147EAD2B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953" y="1705500"/>
            <a:ext cx="2056276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교육체계 및 운영 비전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9439797-F4AA-E905-DB63-EAC9B26BD0D3}"/>
              </a:ext>
            </a:extLst>
          </p:cNvPr>
          <p:cNvGrpSpPr/>
          <p:nvPr/>
        </p:nvGrpSpPr>
        <p:grpSpPr>
          <a:xfrm>
            <a:off x="6793502" y="2664664"/>
            <a:ext cx="2670283" cy="2491072"/>
            <a:chOff x="6594280" y="2496368"/>
            <a:chExt cx="3064544" cy="2833883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7F0CB2-E2F9-A752-5227-F318DD03FA2A}"/>
                </a:ext>
              </a:extLst>
            </p:cNvPr>
            <p:cNvSpPr/>
            <p:nvPr/>
          </p:nvSpPr>
          <p:spPr>
            <a:xfrm>
              <a:off x="7309590" y="2496368"/>
              <a:ext cx="1615627" cy="1632456"/>
            </a:xfrm>
            <a:prstGeom prst="ellipse">
              <a:avLst/>
            </a:prstGeom>
            <a:solidFill>
              <a:srgbClr val="FF9966">
                <a:alpha val="6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기술경영</a:t>
              </a:r>
              <a:endParaRPr lang="en-US" altLang="ko-KR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실무 및 혁신 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Campus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83AB3EE-315B-32D1-E5DF-F533F7ED7080}"/>
                </a:ext>
              </a:extLst>
            </p:cNvPr>
            <p:cNvSpPr/>
            <p:nvPr/>
          </p:nvSpPr>
          <p:spPr>
            <a:xfrm>
              <a:off x="6594280" y="3646380"/>
              <a:ext cx="1615628" cy="1632456"/>
            </a:xfrm>
            <a:prstGeom prst="ellipse">
              <a:avLst/>
            </a:prstGeom>
            <a:solidFill>
              <a:srgbClr val="FFFFCC">
                <a:alpha val="6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rIns="72000" rtlCol="0" anchor="ctr"/>
            <a:lstStyle/>
            <a:p>
              <a:pPr algn="ctr"/>
              <a:r>
                <a:rPr lang="ko-KR" altLang="en-US" sz="1100" b="1" dirty="0">
                  <a:solidFill>
                    <a:schemeClr val="tx1"/>
                  </a:solidFill>
                </a:rPr>
                <a:t>지식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·Know-how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교류의 장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EA08F43-C608-FA69-DA8B-FF3A87844D85}"/>
                </a:ext>
              </a:extLst>
            </p:cNvPr>
            <p:cNvSpPr/>
            <p:nvPr/>
          </p:nvSpPr>
          <p:spPr>
            <a:xfrm>
              <a:off x="8043198" y="3697795"/>
              <a:ext cx="1615626" cy="1632456"/>
            </a:xfrm>
            <a:prstGeom prst="ellipse">
              <a:avLst/>
            </a:prstGeom>
            <a:solidFill>
              <a:srgbClr val="D6EDBD">
                <a:alpha val="6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MOT Skill Hub</a:t>
              </a:r>
            </a:p>
            <a:p>
              <a:pPr algn="ctr"/>
              <a:r>
                <a:rPr lang="en-US" altLang="ko-KR" sz="1100" b="1" dirty="0">
                  <a:solidFill>
                    <a:schemeClr val="tx1"/>
                  </a:solidFill>
                </a:rPr>
                <a:t>(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단계적 구축</a:t>
              </a:r>
              <a:r>
                <a:rPr lang="en-US" altLang="ko-KR" sz="1100" b="1" dirty="0">
                  <a:solidFill>
                    <a:schemeClr val="tx1"/>
                  </a:solidFill>
                </a:rPr>
                <a:t>)</a:t>
              </a:r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433774-718A-D213-BA9B-F3792EFFA709}"/>
              </a:ext>
            </a:extLst>
          </p:cNvPr>
          <p:cNvSpPr txBox="1"/>
          <p:nvPr/>
        </p:nvSpPr>
        <p:spPr>
          <a:xfrm>
            <a:off x="6613973" y="2193438"/>
            <a:ext cx="213904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</a:rPr>
              <a:t>기술경영</a:t>
            </a:r>
            <a:r>
              <a:rPr lang="en-US" altLang="ko-KR" sz="1050" b="1" dirty="0">
                <a:solidFill>
                  <a:schemeClr val="accent2"/>
                </a:solidFill>
              </a:rPr>
              <a:t> </a:t>
            </a:r>
            <a:r>
              <a:rPr lang="ko-KR" altLang="en-US" sz="1050" b="1" dirty="0">
                <a:solidFill>
                  <a:schemeClr val="accent2"/>
                </a:solidFill>
              </a:rPr>
              <a:t>실무 지식 제공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en-US" altLang="ko-KR" sz="1050" b="1" dirty="0">
                <a:solidFill>
                  <a:schemeClr val="accent2"/>
                </a:solidFill>
              </a:rPr>
              <a:t>-</a:t>
            </a:r>
            <a:r>
              <a:rPr lang="ko-KR" altLang="en-US" sz="1050" b="1" dirty="0">
                <a:solidFill>
                  <a:schemeClr val="accent2"/>
                </a:solidFill>
              </a:rPr>
              <a:t> 체계적 지식체계</a:t>
            </a:r>
            <a:r>
              <a:rPr lang="en-US" altLang="ko-KR" sz="1050" b="1" dirty="0">
                <a:solidFill>
                  <a:schemeClr val="accent2"/>
                </a:solidFill>
              </a:rPr>
              <a:t>(Curriculum)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en-US" altLang="ko-KR" sz="1050" b="1" dirty="0">
                <a:solidFill>
                  <a:schemeClr val="accent2"/>
                </a:solidFill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</a:rPr>
              <a:t>실무</a:t>
            </a:r>
            <a:r>
              <a:rPr lang="en-US" altLang="ko-KR" sz="1050" b="1" dirty="0">
                <a:solidFill>
                  <a:schemeClr val="accent2"/>
                </a:solidFill>
              </a:rPr>
              <a:t>·</a:t>
            </a:r>
            <a:r>
              <a:rPr lang="ko-KR" altLang="en-US" sz="1050" b="1" dirty="0">
                <a:solidFill>
                  <a:schemeClr val="accent2"/>
                </a:solidFill>
              </a:rPr>
              <a:t>전문 </a:t>
            </a:r>
            <a:r>
              <a:rPr lang="en-US" altLang="ko-KR" sz="1050" b="1" dirty="0">
                <a:solidFill>
                  <a:schemeClr val="accent2"/>
                </a:solidFill>
              </a:rPr>
              <a:t>Skill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10CB2-61F1-DAA9-2CA1-C3504298EE43}"/>
              </a:ext>
            </a:extLst>
          </p:cNvPr>
          <p:cNvSpPr txBox="1"/>
          <p:nvPr/>
        </p:nvSpPr>
        <p:spPr>
          <a:xfrm>
            <a:off x="6322263" y="5172250"/>
            <a:ext cx="173829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</a:rPr>
              <a:t>혁신을 위한 상호 교류 및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ko-KR" altLang="en-US" sz="1050" b="1" dirty="0">
                <a:solidFill>
                  <a:schemeClr val="accent2"/>
                </a:solidFill>
              </a:rPr>
              <a:t>지식체계 공유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en-US" altLang="ko-KR" sz="1050" b="1" dirty="0">
                <a:solidFill>
                  <a:schemeClr val="accent2"/>
                </a:solidFill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</a:rPr>
              <a:t>특정 주제별  이슈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en-US" altLang="ko-KR" sz="1050" b="1" dirty="0">
                <a:solidFill>
                  <a:schemeClr val="accent2"/>
                </a:solidFill>
              </a:rPr>
              <a:t>  </a:t>
            </a:r>
            <a:r>
              <a:rPr lang="ko-KR" altLang="en-US" sz="1050" b="1" dirty="0">
                <a:solidFill>
                  <a:schemeClr val="accent2"/>
                </a:solidFill>
              </a:rPr>
              <a:t>및 혁신 아이디어 공유</a:t>
            </a:r>
            <a:endParaRPr lang="en-US" altLang="ko-KR" sz="1050" b="1" dirty="0">
              <a:solidFill>
                <a:schemeClr val="accent2"/>
              </a:solidFill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</a:rPr>
              <a:t>인적 및 지식 </a:t>
            </a:r>
            <a:r>
              <a:rPr lang="en-US" altLang="ko-KR" sz="1050" b="1" dirty="0">
                <a:solidFill>
                  <a:schemeClr val="accent2"/>
                </a:solidFill>
              </a:rPr>
              <a:t>Network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ko-KR" altLang="en-US" sz="1050" b="1" dirty="0">
                <a:solidFill>
                  <a:schemeClr val="accent2"/>
                </a:solidFill>
              </a:rPr>
              <a:t>구축</a:t>
            </a:r>
            <a:endParaRPr lang="en-US" altLang="ko-KR" sz="1050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B22AB-0653-CD98-FFAB-25AD21F14113}"/>
              </a:ext>
            </a:extLst>
          </p:cNvPr>
          <p:cNvSpPr txBox="1"/>
          <p:nvPr/>
        </p:nvSpPr>
        <p:spPr>
          <a:xfrm>
            <a:off x="8129240" y="5172250"/>
            <a:ext cx="163089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accent2"/>
                </a:solidFill>
              </a:rPr>
              <a:t>기술경영 </a:t>
            </a:r>
            <a:r>
              <a:rPr lang="en-US" altLang="ko-KR" sz="1050" b="1" dirty="0">
                <a:solidFill>
                  <a:schemeClr val="accent2"/>
                </a:solidFill>
              </a:rPr>
              <a:t>Alumni </a:t>
            </a:r>
            <a:r>
              <a:rPr lang="ko-KR" altLang="en-US" sz="1050" b="1" dirty="0">
                <a:solidFill>
                  <a:schemeClr val="accent2"/>
                </a:solidFill>
              </a:rPr>
              <a:t>및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ko-KR" altLang="en-US" sz="1050" b="1" dirty="0">
                <a:solidFill>
                  <a:schemeClr val="accent2"/>
                </a:solidFill>
              </a:rPr>
              <a:t>상시 교류체계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en-US" altLang="ko-KR" sz="1050" b="1" dirty="0">
                <a:solidFill>
                  <a:schemeClr val="accent2"/>
                </a:solidFill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</a:rPr>
              <a:t>관련 자료 </a:t>
            </a:r>
            <a:r>
              <a:rPr lang="en-US" altLang="ko-KR" sz="1050" b="1" dirty="0">
                <a:solidFill>
                  <a:schemeClr val="accent2"/>
                </a:solidFill>
              </a:rPr>
              <a:t>Repository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accent2"/>
                </a:solidFill>
              </a:rPr>
              <a:t>Q&amp;A </a:t>
            </a:r>
            <a:r>
              <a:rPr lang="ko-KR" altLang="en-US" sz="1050" b="1" dirty="0">
                <a:solidFill>
                  <a:schemeClr val="accent2"/>
                </a:solidFill>
              </a:rPr>
              <a:t>체계</a:t>
            </a:r>
            <a:br>
              <a:rPr lang="en-US" altLang="ko-KR" sz="1050" b="1" dirty="0">
                <a:solidFill>
                  <a:schemeClr val="accent2"/>
                </a:solidFill>
              </a:rPr>
            </a:br>
            <a:r>
              <a:rPr lang="en-US" altLang="ko-KR" sz="1050" b="1" dirty="0">
                <a:solidFill>
                  <a:schemeClr val="accent2"/>
                </a:solidFill>
              </a:rPr>
              <a:t>- </a:t>
            </a:r>
            <a:r>
              <a:rPr lang="ko-KR" altLang="en-US" sz="1050" b="1" dirty="0">
                <a:solidFill>
                  <a:schemeClr val="accent2"/>
                </a:solidFill>
              </a:rPr>
              <a:t>강사 </a:t>
            </a:r>
            <a:r>
              <a:rPr lang="en-US" altLang="ko-KR" sz="1050" b="1" dirty="0">
                <a:solidFill>
                  <a:schemeClr val="accent2"/>
                </a:solidFill>
              </a:rPr>
              <a:t>vs. </a:t>
            </a:r>
            <a:r>
              <a:rPr lang="ko-KR" altLang="en-US" sz="1050" b="1" dirty="0">
                <a:solidFill>
                  <a:schemeClr val="accent2"/>
                </a:solidFill>
              </a:rPr>
              <a:t>참가자 간</a:t>
            </a:r>
            <a:endParaRPr lang="en-US" altLang="ko-KR" sz="105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C552E-5A19-734B-5C25-2C1A33688EE8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0C7EC8-ED5A-6E28-D531-41B4EF469182}"/>
              </a:ext>
            </a:extLst>
          </p:cNvPr>
          <p:cNvSpPr txBox="1"/>
          <p:nvPr/>
        </p:nvSpPr>
        <p:spPr>
          <a:xfrm>
            <a:off x="61708" y="813422"/>
            <a:ext cx="98624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개선 및 보완점과 전략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새로운 방법론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타사 혁신사례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실무 역량의 강화 다양한 요구들에 대하여 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기술경영 실무 및 혁신</a:t>
            </a:r>
            <a:br>
              <a:rPr lang="en-US" altLang="ko-KR" sz="1400" b="1" dirty="0"/>
            </a:br>
            <a:r>
              <a:rPr lang="en-US" altLang="ko-KR" sz="1400" b="1" dirty="0"/>
              <a:t>Campus‘</a:t>
            </a:r>
            <a:r>
              <a:rPr lang="ko-KR" altLang="en-US" sz="1400" b="1" dirty="0"/>
              <a:t>의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역할</a:t>
            </a:r>
            <a:r>
              <a:rPr lang="en-US" altLang="ko-KR" sz="1400" b="1" dirty="0"/>
              <a:t>, ‘</a:t>
            </a:r>
            <a:r>
              <a:rPr lang="ko-KR" altLang="en-US" sz="1400" b="1" dirty="0"/>
              <a:t>지식</a:t>
            </a:r>
            <a:r>
              <a:rPr lang="en-US" altLang="ko-KR" sz="1400" b="1" dirty="0"/>
              <a:t>, Know-how </a:t>
            </a:r>
            <a:r>
              <a:rPr lang="ko-KR" altLang="en-US" sz="1400" b="1" dirty="0"/>
              <a:t>교류</a:t>
            </a:r>
            <a:r>
              <a:rPr lang="en-US" altLang="ko-KR" sz="1400" b="1" dirty="0"/>
              <a:t>‘</a:t>
            </a:r>
            <a:r>
              <a:rPr lang="ko-KR" altLang="en-US" sz="1400" b="1" dirty="0"/>
              <a:t>를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통한 네트워크 효과의 제고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그리고 참가자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강사 상호간의 상시적 </a:t>
            </a:r>
            <a:r>
              <a:rPr lang="en-US" altLang="ko-KR" sz="1400" b="1" dirty="0"/>
              <a:t>Skill </a:t>
            </a:r>
            <a:r>
              <a:rPr lang="ko-KR" altLang="en-US" sz="1400" b="1" dirty="0"/>
              <a:t>및 역량의 </a:t>
            </a:r>
            <a:br>
              <a:rPr lang="en-US" altLang="ko-KR" sz="1400" b="1" dirty="0"/>
            </a:br>
            <a:r>
              <a:rPr lang="ko-KR" altLang="en-US" sz="1400" b="1" dirty="0"/>
              <a:t>교류강화를 위한 </a:t>
            </a:r>
            <a:r>
              <a:rPr lang="en-US" altLang="ko-KR" sz="1400" b="1" dirty="0"/>
              <a:t>‘MOT Skill Hub’ </a:t>
            </a:r>
            <a:r>
              <a:rPr lang="ko-KR" altLang="en-US" sz="1400" b="1" dirty="0"/>
              <a:t>체계의 구축과 활용 등 체계의 고도화를 통한 운영이 필요함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9113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39E2417-DADC-B162-B904-6B3C596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8942" y="204029"/>
            <a:ext cx="3244799" cy="369332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현재 과정운영과 개선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4577B5C-CCE5-7969-8C01-29C2E05A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7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020F120-5F00-6355-1B12-F47EFAF64A66}"/>
              </a:ext>
            </a:extLst>
          </p:cNvPr>
          <p:cNvSpPr/>
          <p:nvPr/>
        </p:nvSpPr>
        <p:spPr>
          <a:xfrm>
            <a:off x="549762" y="3034916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주제 및 세부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과목 구성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825431-D6EA-5566-0C6F-6D9E9C18265A}"/>
              </a:ext>
            </a:extLst>
          </p:cNvPr>
          <p:cNvSpPr/>
          <p:nvPr/>
        </p:nvSpPr>
        <p:spPr>
          <a:xfrm>
            <a:off x="549762" y="3966140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기술경영 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Best Practice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1CAA71F-5F26-71EC-DA75-50090890CA3B}"/>
              </a:ext>
            </a:extLst>
          </p:cNvPr>
          <p:cNvSpPr/>
          <p:nvPr/>
        </p:nvSpPr>
        <p:spPr>
          <a:xfrm>
            <a:off x="549762" y="4830051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우수연구소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현장연수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5FCC234-C8A8-8A29-3DA8-8AC15EA1AEAD}"/>
              </a:ext>
            </a:extLst>
          </p:cNvPr>
          <p:cNvSpPr/>
          <p:nvPr/>
        </p:nvSpPr>
        <p:spPr>
          <a:xfrm>
            <a:off x="549762" y="5637865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문화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교양 등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1F5A9A-5092-FBFE-DD0A-58329EA30AAB}"/>
              </a:ext>
            </a:extLst>
          </p:cNvPr>
          <p:cNvSpPr txBox="1"/>
          <p:nvPr/>
        </p:nvSpPr>
        <p:spPr>
          <a:xfrm>
            <a:off x="1834408" y="3018087"/>
            <a:ext cx="680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부서장</a:t>
            </a:r>
            <a:endParaRPr lang="en-US" altLang="ko-KR" sz="105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331B56-8896-1112-968E-7E48FD1C723E}"/>
              </a:ext>
            </a:extLst>
          </p:cNvPr>
          <p:cNvSpPr txBox="1"/>
          <p:nvPr/>
        </p:nvSpPr>
        <p:spPr>
          <a:xfrm>
            <a:off x="1834408" y="4095166"/>
            <a:ext cx="7893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부서장</a:t>
            </a:r>
            <a:endParaRPr lang="en-US" altLang="ko-KR" sz="1050" b="1" dirty="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/>
              <a:t>(</a:t>
            </a:r>
            <a:r>
              <a:rPr lang="ko-KR" altLang="en-US" sz="1050" b="1" dirty="0"/>
              <a:t>실무자</a:t>
            </a:r>
            <a:r>
              <a:rPr lang="en-US" altLang="ko-KR" sz="1050" b="1" dirty="0"/>
              <a:t>)</a:t>
            </a:r>
            <a:endParaRPr lang="ko-KR" altLang="en-US" sz="105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7244E1-0082-5973-C04F-A8819216F04C}"/>
              </a:ext>
            </a:extLst>
          </p:cNvPr>
          <p:cNvSpPr txBox="1"/>
          <p:nvPr/>
        </p:nvSpPr>
        <p:spPr>
          <a:xfrm>
            <a:off x="1834408" y="4964687"/>
            <a:ext cx="545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/>
              <a:t>공통</a:t>
            </a:r>
            <a:endParaRPr lang="ko-KR" altLang="en-US" sz="105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30BFD-D13E-E14E-8216-BDEEE778C49E}"/>
              </a:ext>
            </a:extLst>
          </p:cNvPr>
          <p:cNvSpPr txBox="1"/>
          <p:nvPr/>
        </p:nvSpPr>
        <p:spPr>
          <a:xfrm>
            <a:off x="1834408" y="5817379"/>
            <a:ext cx="545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/>
              <a:t>공통</a:t>
            </a:r>
            <a:endParaRPr lang="ko-KR" altLang="en-US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3BB78-D540-3714-7EE4-D07DBE073C42}"/>
              </a:ext>
            </a:extLst>
          </p:cNvPr>
          <p:cNvSpPr txBox="1"/>
          <p:nvPr/>
        </p:nvSpPr>
        <p:spPr>
          <a:xfrm>
            <a:off x="2507584" y="2922717"/>
            <a:ext cx="219675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  <a:latin typeface="+mn-ea"/>
                <a:ea typeface="+mn-ea"/>
              </a:rPr>
              <a:t>Global Trend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및 미래성장기반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기업환경변화 대응전략 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963F81-D140-935C-AC0C-FD1733667F83}"/>
              </a:ext>
            </a:extLst>
          </p:cNvPr>
          <p:cNvSpPr txBox="1"/>
          <p:nvPr/>
        </p:nvSpPr>
        <p:spPr>
          <a:xfrm>
            <a:off x="2507583" y="3337844"/>
            <a:ext cx="22191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기술전략 수립과 </a:t>
            </a:r>
            <a:r>
              <a:rPr lang="en-US" altLang="ko-KR" sz="1050" b="1" dirty="0">
                <a:solidFill>
                  <a:schemeClr val="tx1"/>
                </a:solidFill>
                <a:latin typeface="+mn-ea"/>
                <a:ea typeface="+mn-ea"/>
              </a:rPr>
              <a:t>R&amp;D 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기획</a:t>
            </a:r>
            <a:endParaRPr lang="en-US" altLang="ko-KR" sz="105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사업성분석 및 사업화 전략</a:t>
            </a:r>
            <a:endParaRPr lang="en-US" altLang="ko-KR" sz="1050" b="1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90488" indent="-90488" algn="l" latinLnBrk="1">
              <a:buFont typeface="Arial" panose="020B0604020202020204" pitchFamily="34" charset="0"/>
              <a:buChar char="•"/>
            </a:pPr>
            <a:r>
              <a:rPr lang="ko-KR" altLang="en-US" sz="1050" b="1" dirty="0" err="1">
                <a:solidFill>
                  <a:schemeClr val="tx1"/>
                </a:solidFill>
                <a:latin typeface="+mn-ea"/>
                <a:ea typeface="+mn-ea"/>
              </a:rPr>
              <a:t>기술트랜드</a:t>
            </a:r>
            <a:r>
              <a:rPr lang="ko-KR" altLang="en-US" sz="1050" b="1" dirty="0">
                <a:solidFill>
                  <a:schemeClr val="tx1"/>
                </a:solidFill>
                <a:latin typeface="+mn-ea"/>
                <a:ea typeface="+mn-ea"/>
              </a:rPr>
              <a:t> 및 연구개발 이슈 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DE1748-FEFB-BF5D-B3FD-900EC8DED6C2}"/>
              </a:ext>
            </a:extLst>
          </p:cNvPr>
          <p:cNvSpPr txBox="1"/>
          <p:nvPr/>
        </p:nvSpPr>
        <p:spPr>
          <a:xfrm>
            <a:off x="2507584" y="4067117"/>
            <a:ext cx="19498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혁신 및 운영체계 등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사례 공유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51768-23ED-25DA-B481-D2414AA6B123}"/>
              </a:ext>
            </a:extLst>
          </p:cNvPr>
          <p:cNvSpPr txBox="1"/>
          <p:nvPr/>
        </p:nvSpPr>
        <p:spPr>
          <a:xfrm>
            <a:off x="2507584" y="4790784"/>
            <a:ext cx="22191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050" b="1" dirty="0">
                <a:latin typeface="+mn-ea"/>
              </a:rPr>
              <a:t>기업 연구소 경영체계 전반 소개</a:t>
            </a:r>
            <a:endParaRPr lang="en-US" altLang="ko-KR" sz="1050" b="1" dirty="0">
              <a:latin typeface="+mn-ea"/>
            </a:endParaRPr>
          </a:p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주요 시설 등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Tour</a:t>
            </a:r>
          </a:p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연구소 운영 관련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Q&amp;A</a:t>
            </a:r>
            <a:endParaRPr kumimoji="0" lang="ko-KR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ADA1A-B96B-BA6E-62F2-576CEF8DEC0F}"/>
              </a:ext>
            </a:extLst>
          </p:cNvPr>
          <p:cNvSpPr txBox="1"/>
          <p:nvPr/>
        </p:nvSpPr>
        <p:spPr>
          <a:xfrm>
            <a:off x="2507584" y="5626646"/>
            <a:ext cx="211981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지역 특화 교양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지식 소개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시대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시기적 특정 </a:t>
            </a: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issue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세미나 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F86BA-BA08-B5CF-6284-B1155C5A2CDE}"/>
              </a:ext>
            </a:extLst>
          </p:cNvPr>
          <p:cNvSpPr txBox="1"/>
          <p:nvPr/>
        </p:nvSpPr>
        <p:spPr>
          <a:xfrm>
            <a:off x="1834408" y="3433213"/>
            <a:ext cx="68031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실무자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9320F00-8E16-1F11-F4E4-39F2255A3F40}"/>
              </a:ext>
            </a:extLst>
          </p:cNvPr>
          <p:cNvSpPr/>
          <p:nvPr/>
        </p:nvSpPr>
        <p:spPr>
          <a:xfrm>
            <a:off x="5963234" y="5632255"/>
            <a:ext cx="2552467" cy="6675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특성을 고려하여 공통 운영 유지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시대적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시점에서의 </a:t>
            </a:r>
            <a:r>
              <a:rPr lang="en-US" altLang="ko-KR" sz="1100" b="1" dirty="0">
                <a:solidFill>
                  <a:schemeClr val="tx1"/>
                </a:solidFill>
              </a:rPr>
              <a:t>Issue </a:t>
            </a:r>
            <a:r>
              <a:rPr lang="ko-KR" altLang="en-US" sz="1100" b="1" dirty="0">
                <a:solidFill>
                  <a:schemeClr val="tx1"/>
                </a:solidFill>
              </a:rPr>
              <a:t>세미나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논의 등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D9236A-38E0-C122-8AC0-AF71D3B4C792}"/>
              </a:ext>
            </a:extLst>
          </p:cNvPr>
          <p:cNvSpPr/>
          <p:nvPr/>
        </p:nvSpPr>
        <p:spPr>
          <a:xfrm>
            <a:off x="5391032" y="2064412"/>
            <a:ext cx="392687" cy="3388330"/>
          </a:xfrm>
          <a:prstGeom prst="rect">
            <a:avLst/>
          </a:prstGeom>
          <a:solidFill>
            <a:srgbClr val="FFEB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개선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영역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389467-A2F0-DE4B-BCC9-27CC92D78F28}"/>
              </a:ext>
            </a:extLst>
          </p:cNvPr>
          <p:cNvSpPr/>
          <p:nvPr/>
        </p:nvSpPr>
        <p:spPr>
          <a:xfrm>
            <a:off x="549762" y="2126123"/>
            <a:ext cx="1200501" cy="64512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전반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F6EADC-6F0F-8FD9-8812-A5C732737DC9}"/>
              </a:ext>
            </a:extLst>
          </p:cNvPr>
          <p:cNvSpPr txBox="1"/>
          <p:nvPr/>
        </p:nvSpPr>
        <p:spPr>
          <a:xfrm>
            <a:off x="2507584" y="2120511"/>
            <a:ext cx="208454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marR="0" lvl="0" indent="-90488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매년초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부서장 및 실무자 교육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참가자 모집</a:t>
            </a:r>
            <a:b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프로그램 연속성 부재</a:t>
            </a:r>
            <a:endParaRPr kumimoji="0" lang="en-US" altLang="ko-KR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95A23A-C18B-EF63-653A-3D1BE23D153A}"/>
              </a:ext>
            </a:extLst>
          </p:cNvPr>
          <p:cNvSpPr txBox="1"/>
          <p:nvPr/>
        </p:nvSpPr>
        <p:spPr>
          <a:xfrm>
            <a:off x="1834408" y="2294414"/>
            <a:ext cx="5456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/>
              <a:t>공통</a:t>
            </a:r>
            <a:endParaRPr lang="ko-KR" altLang="en-US" sz="105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F734346-43CA-5C1E-052B-D42D292A3CB6}"/>
              </a:ext>
            </a:extLst>
          </p:cNvPr>
          <p:cNvSpPr txBox="1"/>
          <p:nvPr/>
        </p:nvSpPr>
        <p:spPr>
          <a:xfrm>
            <a:off x="5867869" y="2064414"/>
            <a:ext cx="3229089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/>
              <a:t>목적에 따른 참가 대상별 역량 체계 구축 및</a:t>
            </a:r>
            <a:br>
              <a:rPr lang="en-US" altLang="ko-KR" sz="1050" b="1" dirty="0"/>
            </a:br>
            <a:r>
              <a:rPr lang="ko-KR" altLang="en-US" sz="1050" b="1" dirty="0"/>
              <a:t>세부 프로그램  개발</a:t>
            </a:r>
            <a:r>
              <a:rPr lang="en-US" altLang="ko-KR" sz="1050" b="1" dirty="0"/>
              <a:t>·</a:t>
            </a:r>
            <a:r>
              <a:rPr lang="ko-KR" altLang="en-US" sz="1050" b="1" dirty="0"/>
              <a:t>운영 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기술경영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업무 체계 및 역량 개발 목표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전체 프로그램 구성 및 운영 </a:t>
            </a:r>
            <a:r>
              <a:rPr lang="en-US" altLang="ko-KR" sz="1050" b="1" dirty="0"/>
              <a:t>Cycle </a:t>
            </a:r>
            <a:r>
              <a:rPr lang="ko-KR" altLang="en-US" sz="1050" b="1" dirty="0"/>
              <a:t>및 </a:t>
            </a:r>
            <a:r>
              <a:rPr lang="en-US" altLang="ko-KR" sz="1050" b="1" dirty="0"/>
              <a:t>Time-frame</a:t>
            </a:r>
            <a:br>
              <a:rPr lang="en-US" altLang="ko-KR" sz="1050" b="1" dirty="0"/>
            </a:br>
            <a:r>
              <a:rPr lang="en-US" altLang="ko-KR" sz="1050" b="1" dirty="0"/>
              <a:t> </a:t>
            </a:r>
            <a:r>
              <a:rPr lang="ko-KR" altLang="en-US" sz="1050" b="1" dirty="0"/>
              <a:t>구성</a:t>
            </a:r>
            <a:r>
              <a:rPr lang="en-US" altLang="ko-KR" sz="1050" b="1" dirty="0"/>
              <a:t> </a:t>
            </a:r>
            <a:endParaRPr lang="ko-KR" altLang="en-US" sz="105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61AA077-FF5A-0BB2-48BE-E4850063650A}"/>
              </a:ext>
            </a:extLst>
          </p:cNvPr>
          <p:cNvCxnSpPr/>
          <p:nvPr/>
        </p:nvCxnSpPr>
        <p:spPr>
          <a:xfrm>
            <a:off x="5076882" y="2210266"/>
            <a:ext cx="0" cy="471225"/>
          </a:xfrm>
          <a:prstGeom prst="straightConnector1">
            <a:avLst/>
          </a:prstGeom>
          <a:ln w="38100">
            <a:solidFill>
              <a:srgbClr val="9797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F34BCABA-CA60-8B8A-B276-ACCBA7BEA7A1}"/>
              </a:ext>
            </a:extLst>
          </p:cNvPr>
          <p:cNvCxnSpPr>
            <a:cxnSpLocks/>
          </p:cNvCxnSpPr>
          <p:nvPr/>
        </p:nvCxnSpPr>
        <p:spPr>
          <a:xfrm>
            <a:off x="5071273" y="2872223"/>
            <a:ext cx="0" cy="2625393"/>
          </a:xfrm>
          <a:prstGeom prst="straightConnector1">
            <a:avLst/>
          </a:prstGeom>
          <a:ln w="38100">
            <a:solidFill>
              <a:srgbClr val="9797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D28711DF-41E2-421A-FED5-8FC5D01B4698}"/>
              </a:ext>
            </a:extLst>
          </p:cNvPr>
          <p:cNvSpPr txBox="1"/>
          <p:nvPr/>
        </p:nvSpPr>
        <p:spPr>
          <a:xfrm>
            <a:off x="5867869" y="3466866"/>
            <a:ext cx="3402213" cy="1597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0" b="1" dirty="0"/>
              <a:t>주제별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세부 과목에 따라 </a:t>
            </a:r>
            <a:r>
              <a:rPr lang="en-US" altLang="ko-KR" sz="1050" b="1" dirty="0"/>
              <a:t>Vertical Integration </a:t>
            </a:r>
            <a:r>
              <a:rPr lang="ko-KR" altLang="en-US" sz="1050" b="1" dirty="0"/>
              <a:t>하여</a:t>
            </a:r>
            <a:br>
              <a:rPr lang="en-US" altLang="ko-KR" sz="1050" b="1" dirty="0"/>
            </a:br>
            <a:r>
              <a:rPr lang="ko-KR" altLang="en-US" sz="1050" b="1" dirty="0"/>
              <a:t>전체 운영 </a:t>
            </a:r>
            <a:r>
              <a:rPr lang="en-US" altLang="ko-KR" sz="1050" b="1" dirty="0"/>
              <a:t>Curriculum </a:t>
            </a:r>
            <a:r>
              <a:rPr lang="ko-KR" altLang="en-US" sz="1050" b="1" dirty="0"/>
              <a:t>구성</a:t>
            </a:r>
            <a:br>
              <a:rPr lang="en-US" altLang="ko-KR" sz="1050" b="1" dirty="0"/>
            </a:br>
            <a:r>
              <a:rPr lang="en-US" altLang="ko-KR" sz="1050" b="1" dirty="0"/>
              <a:t>-</a:t>
            </a:r>
            <a:r>
              <a:rPr lang="ko-KR" altLang="en-US" sz="1050" b="1" dirty="0"/>
              <a:t> 주요 업무</a:t>
            </a:r>
            <a:r>
              <a:rPr lang="en-US" altLang="ko-KR" sz="1050" b="1" dirty="0"/>
              <a:t>(Task)</a:t>
            </a:r>
            <a:r>
              <a:rPr lang="ko-KR" altLang="en-US" sz="1050" b="1" dirty="0"/>
              <a:t>별 요구 방법론</a:t>
            </a:r>
            <a:r>
              <a:rPr lang="en-US" altLang="ko-KR" sz="1050" b="1" dirty="0"/>
              <a:t>, Process </a:t>
            </a:r>
            <a:br>
              <a:rPr lang="en-US" altLang="ko-KR" sz="1050" b="1" dirty="0"/>
            </a:br>
            <a:r>
              <a:rPr lang="en-US" altLang="ko-KR" sz="1050" b="1" dirty="0"/>
              <a:t>- Case Study </a:t>
            </a:r>
            <a:r>
              <a:rPr lang="ko-KR" altLang="en-US" sz="1050" b="1" dirty="0"/>
              <a:t>혹은 </a:t>
            </a:r>
            <a:r>
              <a:rPr lang="en-US" altLang="ko-KR" sz="1050" b="1" dirty="0"/>
              <a:t>Best Practice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차수별</a:t>
            </a:r>
            <a:r>
              <a:rPr lang="en-US" altLang="ko-KR" sz="1050" b="1" dirty="0"/>
              <a:t> 3~4</a:t>
            </a:r>
            <a:r>
              <a:rPr lang="ko-KR" altLang="en-US" sz="1050" b="1" dirty="0"/>
              <a:t>개 세부 과목으로 구성</a:t>
            </a:r>
            <a:endParaRPr lang="en-US" altLang="ko-KR" sz="1050" b="1" dirty="0"/>
          </a:p>
          <a:p>
            <a:pPr marL="90488" indent="-904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0" b="1" dirty="0"/>
              <a:t>부서장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및 실무자 교육 </a:t>
            </a:r>
            <a:r>
              <a:rPr lang="en-US" altLang="ko-KR" sz="1050" b="1" dirty="0"/>
              <a:t>Needs </a:t>
            </a:r>
            <a:r>
              <a:rPr lang="ko-KR" altLang="en-US" sz="1050" b="1" dirty="0"/>
              <a:t>및 역량 강화 </a:t>
            </a:r>
            <a:r>
              <a:rPr lang="en-US" altLang="ko-KR" sz="1050" b="1" dirty="0"/>
              <a:t>Point </a:t>
            </a:r>
            <a:r>
              <a:rPr lang="ko-KR" altLang="en-US" sz="1050" b="1" dirty="0"/>
              <a:t>고려</a:t>
            </a:r>
            <a:br>
              <a:rPr lang="en-US" altLang="ko-KR" sz="1050" b="1" dirty="0"/>
            </a:br>
            <a:r>
              <a:rPr lang="ko-KR" altLang="en-US" sz="1050" b="1" dirty="0"/>
              <a:t>우수 연구소 </a:t>
            </a:r>
            <a:r>
              <a:rPr lang="en-US" altLang="ko-KR" sz="1050" b="1" dirty="0"/>
              <a:t>Tour </a:t>
            </a:r>
            <a:r>
              <a:rPr lang="ko-KR" altLang="en-US" sz="1050" b="1" dirty="0"/>
              <a:t>대상 발굴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주제와 연계한 사전 지식 및 교육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대상 기업연구소</a:t>
            </a:r>
            <a:r>
              <a:rPr lang="en-US" altLang="ko-KR" sz="1050" b="1" dirty="0"/>
              <a:t>/</a:t>
            </a:r>
            <a:r>
              <a:rPr lang="ko-KR" altLang="en-US" sz="1050" b="1" dirty="0"/>
              <a:t>기관 추천 및 선정</a:t>
            </a:r>
            <a:endParaRPr lang="en-US" altLang="ko-KR" sz="105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59BECCB-574C-FD8F-802B-F302BB5AC6DC}"/>
              </a:ext>
            </a:extLst>
          </p:cNvPr>
          <p:cNvSpPr/>
          <p:nvPr/>
        </p:nvSpPr>
        <p:spPr>
          <a:xfrm>
            <a:off x="5391032" y="5615425"/>
            <a:ext cx="392687" cy="695619"/>
          </a:xfrm>
          <a:prstGeom prst="rect">
            <a:avLst/>
          </a:prstGeom>
          <a:solidFill>
            <a:srgbClr val="FFEBA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유지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영역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5AA88C2-1315-A5D2-C842-71F50FF58741}"/>
              </a:ext>
            </a:extLst>
          </p:cNvPr>
          <p:cNvCxnSpPr>
            <a:cxnSpLocks/>
          </p:cNvCxnSpPr>
          <p:nvPr/>
        </p:nvCxnSpPr>
        <p:spPr>
          <a:xfrm>
            <a:off x="5076882" y="5660304"/>
            <a:ext cx="0" cy="622689"/>
          </a:xfrm>
          <a:prstGeom prst="straightConnector1">
            <a:avLst/>
          </a:prstGeom>
          <a:ln w="38100">
            <a:solidFill>
              <a:srgbClr val="9797E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AutoShape 4">
            <a:extLst>
              <a:ext uri="{FF2B5EF4-FFF2-40B4-BE49-F238E27FC236}">
                <a16:creationId xmlns:a16="http://schemas.microsoft.com/office/drawing/2014/main" id="{87A34527-1822-87AA-9C82-BC7A156B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8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현재 프로그램 및 운영 내용</a:t>
            </a:r>
            <a:endParaRPr lang="en-US" altLang="ko-KR" sz="1400" b="1" dirty="0">
              <a:solidFill>
                <a:srgbClr val="990033"/>
              </a:solidFill>
              <a:latin typeface="맑은 고딕" pitchFamily="50" charset="-127"/>
              <a:ea typeface="맑은 고딕" pitchFamily="50" charset="-127"/>
              <a:cs typeface="Times New Roman" pitchFamily="18" charset="0"/>
            </a:endParaRPr>
          </a:p>
        </p:txBody>
      </p:sp>
      <p:sp>
        <p:nvSpPr>
          <p:cNvPr id="67" name="AutoShape 4">
            <a:extLst>
              <a:ext uri="{FF2B5EF4-FFF2-40B4-BE49-F238E27FC236}">
                <a16:creationId xmlns:a16="http://schemas.microsoft.com/office/drawing/2014/main" id="{3AB0A536-F41E-AC26-EE61-AADCD3A6E1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604" y="1632570"/>
            <a:ext cx="2056276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교육 내용 및 구성 방안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8C976-7927-266D-ABAE-D6E8228DEC5C}"/>
              </a:ext>
            </a:extLst>
          </p:cNvPr>
          <p:cNvSpPr txBox="1"/>
          <p:nvPr/>
        </p:nvSpPr>
        <p:spPr>
          <a:xfrm>
            <a:off x="16828" y="813422"/>
            <a:ext cx="99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R&amp;D</a:t>
            </a:r>
            <a:r>
              <a:rPr lang="ko-KR" altLang="en-US" sz="1400" b="1" dirty="0"/>
              <a:t>기획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관리 업무 수행 역량의 강화를 위한 요구수준의 완성을 위한 교육주제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세부 과목 운영과 </a:t>
            </a:r>
            <a:r>
              <a:rPr lang="en-US" altLang="ko-KR" sz="1400" b="1" dirty="0"/>
              <a:t>Time-frame </a:t>
            </a:r>
            <a:r>
              <a:rPr lang="ko-KR" altLang="en-US" sz="1400" b="1" dirty="0"/>
              <a:t>등을 고려하여</a:t>
            </a:r>
            <a:endParaRPr lang="en-US" altLang="ko-KR" sz="1400" b="1" dirty="0"/>
          </a:p>
          <a:p>
            <a:r>
              <a:rPr lang="ko-KR" altLang="en-US" sz="1400" b="1" dirty="0"/>
              <a:t>현재 운영 구조를 수평적 확대와 수직 통합형 교육 내용으로 확장 재편성할 필요가 있음</a:t>
            </a:r>
            <a:r>
              <a:rPr lang="en-US" altLang="ko-KR" sz="1400" b="1" dirty="0"/>
              <a:t>.</a:t>
            </a:r>
            <a:r>
              <a:rPr lang="ko-KR" altLang="en-US" sz="14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5F755E-EF8D-4618-9970-683FB1ADD0A6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</p:spTree>
    <p:extLst>
      <p:ext uri="{BB962C8B-B14F-4D97-AF65-F5344CB8AC3E}">
        <p14:creationId xmlns:p14="http://schemas.microsoft.com/office/powerpoint/2010/main" val="92200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0D9012-2C96-4BB0-869C-C90AEC6F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987" y="204029"/>
            <a:ext cx="3326552" cy="369332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주제 및 세부과목 구성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EF122C-16D8-5CDF-8128-C5544B8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69050A1-9AE8-80B4-182A-FD29AEE024F3}"/>
              </a:ext>
            </a:extLst>
          </p:cNvPr>
          <p:cNvSpPr/>
          <p:nvPr/>
        </p:nvSpPr>
        <p:spPr>
          <a:xfrm>
            <a:off x="712456" y="2333683"/>
            <a:ext cx="538543" cy="3259301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1E2BBBF-96F7-A8BC-3D7A-28CA9D313144}"/>
              </a:ext>
            </a:extLst>
          </p:cNvPr>
          <p:cNvSpPr/>
          <p:nvPr/>
        </p:nvSpPr>
        <p:spPr>
          <a:xfrm rot="16200000">
            <a:off x="2116311" y="985925"/>
            <a:ext cx="538543" cy="3452838"/>
          </a:xfrm>
          <a:prstGeom prst="downArrow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FF9ECC-4590-A80B-249A-2076F965591A}"/>
              </a:ext>
            </a:extLst>
          </p:cNvPr>
          <p:cNvSpPr txBox="1"/>
          <p:nvPr/>
        </p:nvSpPr>
        <p:spPr>
          <a:xfrm>
            <a:off x="1293755" y="2561873"/>
            <a:ext cx="202972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chemeClr val="accent2"/>
                </a:solidFill>
                <a:latin typeface="+mn-ea"/>
              </a:rPr>
              <a:t>실무 기반 지식의 다양성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C4E290-0703-8E1E-7028-97A3AE5E06CE}"/>
              </a:ext>
            </a:extLst>
          </p:cNvPr>
          <p:cNvSpPr txBox="1"/>
          <p:nvPr/>
        </p:nvSpPr>
        <p:spPr>
          <a:xfrm rot="16200000">
            <a:off x="93256" y="4037254"/>
            <a:ext cx="180369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>
                <a:solidFill>
                  <a:schemeClr val="accent2"/>
                </a:solidFill>
                <a:latin typeface="+mn-ea"/>
              </a:rPr>
              <a:t>지식의 깊이와 통합성</a:t>
            </a:r>
            <a:endParaRPr lang="ko-KR" altLang="en-US" sz="13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EE460EE2-577E-030B-0418-C7D7415349BB}"/>
              </a:ext>
            </a:extLst>
          </p:cNvPr>
          <p:cNvSpPr/>
          <p:nvPr/>
        </p:nvSpPr>
        <p:spPr>
          <a:xfrm>
            <a:off x="594649" y="5615424"/>
            <a:ext cx="813423" cy="7124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요구지식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차별성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FB602F6-5679-4B82-FC46-0725FC18A9EF}"/>
              </a:ext>
            </a:extLst>
          </p:cNvPr>
          <p:cNvSpPr/>
          <p:nvPr/>
        </p:nvSpPr>
        <p:spPr>
          <a:xfrm>
            <a:off x="4061515" y="2372949"/>
            <a:ext cx="813423" cy="71244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핵심업무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요구지식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일관성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481FE20-F303-BFCF-8A13-FB66E12E0E93}"/>
              </a:ext>
            </a:extLst>
          </p:cNvPr>
          <p:cNvSpPr/>
          <p:nvPr/>
        </p:nvSpPr>
        <p:spPr>
          <a:xfrm>
            <a:off x="2647841" y="3119051"/>
            <a:ext cx="1346356" cy="1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A </a:t>
            </a:r>
            <a:r>
              <a:rPr lang="ko-KR" altLang="en-US" sz="1100" b="1" dirty="0">
                <a:solidFill>
                  <a:schemeClr val="tx1"/>
                </a:solidFill>
              </a:rPr>
              <a:t>주제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569A57-D4E7-E14E-1022-3A5A35685FA3}"/>
              </a:ext>
            </a:extLst>
          </p:cNvPr>
          <p:cNvSpPr/>
          <p:nvPr/>
        </p:nvSpPr>
        <p:spPr>
          <a:xfrm>
            <a:off x="2659060" y="3377103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개념과 방법론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B23131-958D-C052-07DA-E342A36F26BF}"/>
              </a:ext>
            </a:extLst>
          </p:cNvPr>
          <p:cNvSpPr/>
          <p:nvPr/>
        </p:nvSpPr>
        <p:spPr>
          <a:xfrm>
            <a:off x="1262215" y="3119051"/>
            <a:ext cx="1335136" cy="1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산업</a:t>
            </a:r>
            <a:r>
              <a:rPr lang="en-US" altLang="ko-KR" sz="1100" b="1" dirty="0">
                <a:solidFill>
                  <a:schemeClr val="tx1"/>
                </a:solidFill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</a:rPr>
              <a:t>기술동향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5827BA1-0FC8-151F-E6DF-24C5CD719E1A}"/>
              </a:ext>
            </a:extLst>
          </p:cNvPr>
          <p:cNvSpPr/>
          <p:nvPr/>
        </p:nvSpPr>
        <p:spPr>
          <a:xfrm>
            <a:off x="4039072" y="3119051"/>
            <a:ext cx="729276" cy="1908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기타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6C4D82-646F-5BAB-DAD6-664DFE8C061F}"/>
              </a:ext>
            </a:extLst>
          </p:cNvPr>
          <p:cNvSpPr/>
          <p:nvPr/>
        </p:nvSpPr>
        <p:spPr>
          <a:xfrm>
            <a:off x="2659060" y="3601496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활용 </a:t>
            </a:r>
            <a:r>
              <a:rPr lang="en-US" altLang="ko-KR" sz="1100" b="1" dirty="0">
                <a:solidFill>
                  <a:schemeClr val="tx1"/>
                </a:solidFill>
              </a:rPr>
              <a:t>Process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CEC30C5-51B8-55B5-D7A5-F03AC1B9D271}"/>
              </a:ext>
            </a:extLst>
          </p:cNvPr>
          <p:cNvSpPr/>
          <p:nvPr/>
        </p:nvSpPr>
        <p:spPr>
          <a:xfrm>
            <a:off x="2659060" y="4089550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Best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Practice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DD2EFEF-8560-C6FD-961A-88D288DEE671}"/>
              </a:ext>
            </a:extLst>
          </p:cNvPr>
          <p:cNvSpPr/>
          <p:nvPr/>
        </p:nvSpPr>
        <p:spPr>
          <a:xfrm>
            <a:off x="2659060" y="3853938"/>
            <a:ext cx="1329526" cy="19073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우수 연구소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13319B5-741F-9BB0-3E03-2BE00CFC4512}"/>
              </a:ext>
            </a:extLst>
          </p:cNvPr>
          <p:cNvSpPr/>
          <p:nvPr/>
        </p:nvSpPr>
        <p:spPr>
          <a:xfrm>
            <a:off x="1262215" y="4448582"/>
            <a:ext cx="133513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환경변화와 시사점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0C4E926-03C3-6EB0-45A6-D0FA662A7941}"/>
              </a:ext>
            </a:extLst>
          </p:cNvPr>
          <p:cNvSpPr/>
          <p:nvPr/>
        </p:nvSpPr>
        <p:spPr>
          <a:xfrm>
            <a:off x="1262215" y="4207357"/>
            <a:ext cx="133513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기술 동향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5DBAE29-D375-CC53-879D-F58E211F7E4B}"/>
              </a:ext>
            </a:extLst>
          </p:cNvPr>
          <p:cNvSpPr/>
          <p:nvPr/>
        </p:nvSpPr>
        <p:spPr>
          <a:xfrm>
            <a:off x="1262215" y="3966136"/>
            <a:ext cx="133513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산업 동향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83BEC1-87AB-3C81-CF24-32CF78C6FDD2}"/>
              </a:ext>
            </a:extLst>
          </p:cNvPr>
          <p:cNvSpPr/>
          <p:nvPr/>
        </p:nvSpPr>
        <p:spPr>
          <a:xfrm>
            <a:off x="4039072" y="3388323"/>
            <a:ext cx="72927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시사</a:t>
            </a:r>
            <a:r>
              <a:rPr lang="en-US" altLang="ko-KR" sz="1100" b="1" dirty="0">
                <a:solidFill>
                  <a:schemeClr val="tx1"/>
                </a:solidFill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</a:rPr>
              <a:t>교양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CBFC3FD-0A1B-A71B-34C3-E8ACF91CF1A0}"/>
              </a:ext>
            </a:extLst>
          </p:cNvPr>
          <p:cNvSpPr/>
          <p:nvPr/>
        </p:nvSpPr>
        <p:spPr>
          <a:xfrm>
            <a:off x="4039072" y="3601496"/>
            <a:ext cx="729276" cy="19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문화</a:t>
            </a:r>
            <a:r>
              <a:rPr lang="en-US" altLang="ko-KR" sz="1100" b="1" dirty="0">
                <a:solidFill>
                  <a:schemeClr val="tx1"/>
                </a:solidFill>
              </a:rPr>
              <a:t>·</a:t>
            </a:r>
            <a:r>
              <a:rPr lang="ko-KR" altLang="en-US" sz="1100" b="1" dirty="0">
                <a:solidFill>
                  <a:schemeClr val="tx1"/>
                </a:solidFill>
              </a:rPr>
              <a:t>예술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84B51F2-7241-99EF-58EA-47619190FF54}"/>
              </a:ext>
            </a:extLst>
          </p:cNvPr>
          <p:cNvSpPr/>
          <p:nvPr/>
        </p:nvSpPr>
        <p:spPr>
          <a:xfrm>
            <a:off x="1262215" y="4846879"/>
            <a:ext cx="1335136" cy="36929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기업의 대응과 전략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CF176BD-5044-3491-FBBF-AF8B67873CA0}"/>
              </a:ext>
            </a:extLst>
          </p:cNvPr>
          <p:cNvSpPr/>
          <p:nvPr/>
        </p:nvSpPr>
        <p:spPr>
          <a:xfrm>
            <a:off x="2659060" y="4846880"/>
            <a:ext cx="1329526" cy="369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방법론체계 구축과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Issue </a:t>
            </a:r>
            <a:r>
              <a:rPr lang="ko-KR" altLang="en-US" sz="1100" b="1" dirty="0">
                <a:solidFill>
                  <a:schemeClr val="tx1"/>
                </a:solidFill>
              </a:rPr>
              <a:t>논의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983027E-49FC-057C-0D08-AC90AD367B7E}"/>
              </a:ext>
            </a:extLst>
          </p:cNvPr>
          <p:cNvSpPr/>
          <p:nvPr/>
        </p:nvSpPr>
        <p:spPr>
          <a:xfrm>
            <a:off x="5643476" y="2402869"/>
            <a:ext cx="3842724" cy="16846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연구소에서 실제 이루어 지는 기술경영 업무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(Task)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에 기반하여 연관되는 방법론과 실무에서 적용하기 위한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Process,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활용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적용 형태 등에 대하여 기본 개념에서 실무적용 방안까지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교육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기초에서 실무 역량 확보에 소요되는 핵심 내용 교육 및 향후 심화 과정 운영에 대한 연계 지식 학습 혹은 제공</a:t>
            </a:r>
            <a:endParaRPr lang="en-US" altLang="ko-KR" sz="1051" b="1" dirty="0">
              <a:solidFill>
                <a:schemeClr val="tx1"/>
              </a:solidFill>
              <a:latin typeface="+mn-ea"/>
            </a:endParaRP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지속적 역량함양을 위한 토론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추가 교육 요구 청취 및 반영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자료 공유 등 지식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Network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구축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. </a:t>
            </a:r>
            <a:endParaRPr lang="ko-KR" altLang="en-US" sz="105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7CE36B-6ADB-F374-B4E3-6F35888F2985}"/>
              </a:ext>
            </a:extLst>
          </p:cNvPr>
          <p:cNvSpPr/>
          <p:nvPr/>
        </p:nvSpPr>
        <p:spPr>
          <a:xfrm>
            <a:off x="5671524" y="4239362"/>
            <a:ext cx="3842724" cy="168460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연구기획관리 및 운영과정에서 발생될 수 있는 다양한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Issue(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제품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·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서비스의 차별성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이론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vs. </a:t>
            </a:r>
            <a:r>
              <a:rPr lang="ko-KR" altLang="en-US" sz="1051" b="1" dirty="0" err="1">
                <a:solidFill>
                  <a:schemeClr val="tx1"/>
                </a:solidFill>
                <a:latin typeface="+mn-ea"/>
              </a:rPr>
              <a:t>실무간의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Gap, </a:t>
            </a:r>
            <a:br>
              <a:rPr lang="en-US" altLang="ko-KR" sz="1051" b="1" dirty="0">
                <a:solidFill>
                  <a:schemeClr val="tx1"/>
                </a:solidFill>
                <a:latin typeface="+mn-ea"/>
              </a:rPr>
            </a:b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방법과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체계의 연계성 등 사례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/Know-how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요구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에 대한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Case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연구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및 토론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.</a:t>
            </a: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새로운 방법론과 시대적 요구에 따른 체계의 통합화 등에 대한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Process,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개념과 의미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사례 공유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 </a:t>
            </a:r>
          </a:p>
          <a:p>
            <a:pPr marL="88898" indent="-8889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현업에서 발생된 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Issue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에 대하여 재 논의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토론을 위한 관련 세미나</a:t>
            </a:r>
            <a:r>
              <a:rPr lang="en-US" altLang="ko-KR" sz="1051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교육 등 발굴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9C0D70-1A4D-945A-C2AC-E56B1E4AD9F1}"/>
              </a:ext>
            </a:extLst>
          </p:cNvPr>
          <p:cNvSpPr/>
          <p:nvPr/>
        </p:nvSpPr>
        <p:spPr>
          <a:xfrm>
            <a:off x="5238079" y="2395392"/>
            <a:ext cx="405395" cy="1699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1" b="1">
                <a:solidFill>
                  <a:schemeClr val="tx1"/>
                </a:solidFill>
                <a:latin typeface="+mn-ea"/>
              </a:rPr>
              <a:t>부서장</a:t>
            </a:r>
            <a:endParaRPr lang="ko-KR" altLang="en-US" sz="105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6F6855-FFC4-3CF7-0F0F-6177D9735BB7}"/>
              </a:ext>
            </a:extLst>
          </p:cNvPr>
          <p:cNvSpPr/>
          <p:nvPr/>
        </p:nvSpPr>
        <p:spPr>
          <a:xfrm>
            <a:off x="5238079" y="4229801"/>
            <a:ext cx="405395" cy="16997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+mn-ea"/>
              </a:rPr>
              <a:t>실무자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1958CF4-CB46-2539-6F61-E1CD0F595C25}"/>
              </a:ext>
            </a:extLst>
          </p:cNvPr>
          <p:cNvSpPr/>
          <p:nvPr/>
        </p:nvSpPr>
        <p:spPr>
          <a:xfrm>
            <a:off x="5026562" y="2271584"/>
            <a:ext cx="265471" cy="196645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347FAF7-ED70-D02E-06C8-B799BDCF07EC}"/>
              </a:ext>
            </a:extLst>
          </p:cNvPr>
          <p:cNvSpPr/>
          <p:nvPr/>
        </p:nvSpPr>
        <p:spPr>
          <a:xfrm>
            <a:off x="5073525" y="4163479"/>
            <a:ext cx="265471" cy="196645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848595EF-8BA9-EE6F-C727-0A185D079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3838" y="1632570"/>
            <a:ext cx="2735873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프로그램 구성개념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[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예시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]</a:t>
            </a:r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B769EDA0-7D5A-E642-0523-D004FF80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3239" y="1632570"/>
            <a:ext cx="2056276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참가대상별 차별화 방안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6927762-AE3B-E834-A951-0A5467312DD4}"/>
              </a:ext>
            </a:extLst>
          </p:cNvPr>
          <p:cNvSpPr/>
          <p:nvPr/>
        </p:nvSpPr>
        <p:spPr>
          <a:xfrm>
            <a:off x="1189281" y="3892070"/>
            <a:ext cx="3691259" cy="1403596"/>
          </a:xfrm>
          <a:prstGeom prst="roundRect">
            <a:avLst>
              <a:gd name="adj" fmla="val 9220"/>
            </a:avLst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F0A19FF-A0DE-0482-8BA1-45889C678DB9}"/>
              </a:ext>
            </a:extLst>
          </p:cNvPr>
          <p:cNvSpPr/>
          <p:nvPr/>
        </p:nvSpPr>
        <p:spPr>
          <a:xfrm>
            <a:off x="1189281" y="3280600"/>
            <a:ext cx="3691259" cy="1089446"/>
          </a:xfrm>
          <a:prstGeom prst="roundRect">
            <a:avLst>
              <a:gd name="adj" fmla="val 9220"/>
            </a:avLst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A9FEC-B2D3-1457-96B2-0B53286DC215}"/>
              </a:ext>
            </a:extLst>
          </p:cNvPr>
          <p:cNvSpPr txBox="1"/>
          <p:nvPr/>
        </p:nvSpPr>
        <p:spPr>
          <a:xfrm>
            <a:off x="16828" y="813422"/>
            <a:ext cx="967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각 주제별 세부 과목을 </a:t>
            </a:r>
            <a:r>
              <a:rPr lang="en-US" altLang="ko-KR" sz="1400" b="1" dirty="0"/>
              <a:t>[ </a:t>
            </a:r>
            <a:r>
              <a:rPr lang="ko-KR" altLang="en-US" sz="1400" b="1" dirty="0"/>
              <a:t>개념과 방법론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→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활용</a:t>
            </a:r>
            <a:r>
              <a:rPr lang="en-US" altLang="ko-KR" sz="1400" b="1" dirty="0"/>
              <a:t> Process </a:t>
            </a:r>
            <a:r>
              <a:rPr lang="ko-KR" altLang="en-US" sz="1400" b="1" dirty="0"/>
              <a:t>→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사례 </a:t>
            </a:r>
            <a:r>
              <a:rPr lang="en-US" altLang="ko-KR" sz="1400" b="1" dirty="0"/>
              <a:t>] </a:t>
            </a:r>
            <a:r>
              <a:rPr lang="ko-KR" altLang="en-US" sz="1400" b="1" dirty="0"/>
              <a:t>등으로 구성하고</a:t>
            </a:r>
            <a:r>
              <a:rPr lang="en-US" altLang="ko-KR" sz="1400" b="1" dirty="0"/>
              <a:t>,  </a:t>
            </a:r>
            <a:r>
              <a:rPr lang="ko-KR" altLang="en-US" sz="1400" b="1" dirty="0"/>
              <a:t>난이도와 직위별 활용성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토론과 공유를</a:t>
            </a:r>
            <a:br>
              <a:rPr lang="en-US" altLang="ko-KR" sz="1400" b="1" dirty="0"/>
            </a:br>
            <a:r>
              <a:rPr lang="ko-KR" altLang="en-US" sz="1400" b="1" dirty="0"/>
              <a:t>통한 구체화 요소를 고려하여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부서장 및 실무자로 구분하여 세부 구성함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9FF850-8038-4941-4E94-62D94684C0A4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</p:spTree>
    <p:extLst>
      <p:ext uri="{BB962C8B-B14F-4D97-AF65-F5344CB8AC3E}">
        <p14:creationId xmlns:p14="http://schemas.microsoft.com/office/powerpoint/2010/main" val="417654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59AB8B4-4C3B-906D-3ECF-BF7EA7B4E003}"/>
              </a:ext>
            </a:extLst>
          </p:cNvPr>
          <p:cNvSpPr/>
          <p:nvPr/>
        </p:nvSpPr>
        <p:spPr>
          <a:xfrm>
            <a:off x="812112" y="2198508"/>
            <a:ext cx="8637639" cy="1799303"/>
          </a:xfrm>
          <a:prstGeom prst="rightArrow">
            <a:avLst>
              <a:gd name="adj1" fmla="val 86828"/>
              <a:gd name="adj2" fmla="val 30055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3729C5-CD67-0224-34CC-F52165B53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204" y="204029"/>
            <a:ext cx="4171335" cy="369332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교육 과정 개발 및 구성 </a:t>
            </a:r>
            <a:r>
              <a:rPr lang="en-US" altLang="ko-KR" dirty="0"/>
              <a:t>Framework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C02648-E386-F138-7926-08A65AA1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43665" y="6589068"/>
            <a:ext cx="251992" cy="230832"/>
          </a:xfrm>
        </p:spPr>
        <p:txBody>
          <a:bodyPr/>
          <a:lstStyle/>
          <a:p>
            <a:fld id="{F9FE87CC-5144-41FF-ACA2-A7ED5EFCCD4E}" type="slidenum">
              <a:rPr lang="en-US" altLang="ko-KR" smtClean="0">
                <a:solidFill>
                  <a:srgbClr val="000000"/>
                </a:solidFill>
              </a:rPr>
              <a:pPr/>
              <a:t>9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74D231-FC37-CBE5-67C4-F7265B842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98645"/>
              </p:ext>
            </p:extLst>
          </p:nvPr>
        </p:nvGraphicFramePr>
        <p:xfrm>
          <a:off x="1263583" y="2557521"/>
          <a:ext cx="7831390" cy="13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088">
                  <a:extLst>
                    <a:ext uri="{9D8B030D-6E8A-4147-A177-3AD203B41FA5}">
                      <a16:colId xmlns:a16="http://schemas.microsoft.com/office/drawing/2014/main" val="2462939509"/>
                    </a:ext>
                  </a:extLst>
                </a:gridCol>
                <a:gridCol w="697181">
                  <a:extLst>
                    <a:ext uri="{9D8B030D-6E8A-4147-A177-3AD203B41FA5}">
                      <a16:colId xmlns:a16="http://schemas.microsoft.com/office/drawing/2014/main" val="1770498030"/>
                    </a:ext>
                  </a:extLst>
                </a:gridCol>
                <a:gridCol w="438048">
                  <a:extLst>
                    <a:ext uri="{9D8B030D-6E8A-4147-A177-3AD203B41FA5}">
                      <a16:colId xmlns:a16="http://schemas.microsoft.com/office/drawing/2014/main" val="220718000"/>
                    </a:ext>
                  </a:extLst>
                </a:gridCol>
                <a:gridCol w="600773">
                  <a:extLst>
                    <a:ext uri="{9D8B030D-6E8A-4147-A177-3AD203B41FA5}">
                      <a16:colId xmlns:a16="http://schemas.microsoft.com/office/drawing/2014/main" val="3069959568"/>
                    </a:ext>
                  </a:extLst>
                </a:gridCol>
                <a:gridCol w="600773">
                  <a:extLst>
                    <a:ext uri="{9D8B030D-6E8A-4147-A177-3AD203B41FA5}">
                      <a16:colId xmlns:a16="http://schemas.microsoft.com/office/drawing/2014/main" val="332348376"/>
                    </a:ext>
                  </a:extLst>
                </a:gridCol>
                <a:gridCol w="631462">
                  <a:extLst>
                    <a:ext uri="{9D8B030D-6E8A-4147-A177-3AD203B41FA5}">
                      <a16:colId xmlns:a16="http://schemas.microsoft.com/office/drawing/2014/main" val="2395440558"/>
                    </a:ext>
                  </a:extLst>
                </a:gridCol>
                <a:gridCol w="743103">
                  <a:extLst>
                    <a:ext uri="{9D8B030D-6E8A-4147-A177-3AD203B41FA5}">
                      <a16:colId xmlns:a16="http://schemas.microsoft.com/office/drawing/2014/main" val="3097752652"/>
                    </a:ext>
                  </a:extLst>
                </a:gridCol>
                <a:gridCol w="427754">
                  <a:extLst>
                    <a:ext uri="{9D8B030D-6E8A-4147-A177-3AD203B41FA5}">
                      <a16:colId xmlns:a16="http://schemas.microsoft.com/office/drawing/2014/main" val="3339643623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721394170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2897252627"/>
                    </a:ext>
                  </a:extLst>
                </a:gridCol>
                <a:gridCol w="600772">
                  <a:extLst>
                    <a:ext uri="{9D8B030D-6E8A-4147-A177-3AD203B41FA5}">
                      <a16:colId xmlns:a16="http://schemas.microsoft.com/office/drawing/2014/main" val="1890724516"/>
                    </a:ext>
                  </a:extLst>
                </a:gridCol>
                <a:gridCol w="663021">
                  <a:extLst>
                    <a:ext uri="{9D8B030D-6E8A-4147-A177-3AD203B41FA5}">
                      <a16:colId xmlns:a16="http://schemas.microsoft.com/office/drawing/2014/main" val="1667820609"/>
                    </a:ext>
                  </a:extLst>
                </a:gridCol>
                <a:gridCol w="559871">
                  <a:extLst>
                    <a:ext uri="{9D8B030D-6E8A-4147-A177-3AD203B41FA5}">
                      <a16:colId xmlns:a16="http://schemas.microsoft.com/office/drawing/2014/main" val="3726979673"/>
                    </a:ext>
                  </a:extLst>
                </a:gridCol>
              </a:tblGrid>
              <a:tr h="1939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Ⅰ. 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기술전략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Ⅱ. 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기술개발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Ⅲ. 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기술사업화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Ⅳ. </a:t>
                      </a:r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기술인프라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9987"/>
                  </a:ext>
                </a:extLst>
              </a:tr>
              <a:tr h="5596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신사업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신제품구상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사업전략과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전략연계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전략의 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실행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이전</a:t>
                      </a:r>
                      <a:endParaRPr lang="ko-KR" altLang="en-US" sz="1800" dirty="0"/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사업화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전략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기술거래 및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협상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지적자산전략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인사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조직관리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예산 및  회계처리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기술정보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7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7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01356"/>
                  </a:ext>
                </a:extLst>
              </a:tr>
              <a:tr h="498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신사업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프로세스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신사업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신제품 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도메인분석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연구소비전설정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MOT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환경분석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기술기획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수립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기술확보전략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lang="en-US" altLang="ko-KR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수행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평가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 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이전</a:t>
                      </a:r>
                      <a:endParaRPr lang="ko-KR" altLang="en-US" sz="1800" dirty="0"/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ko-KR" altLang="en-US" sz="6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사업화전략</a:t>
                      </a:r>
                      <a:endParaRPr lang="ko-KR" altLang="en-US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기술가치평가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기술거래 전략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기술 </a:t>
                      </a:r>
                      <a:r>
                        <a:rPr lang="ko-KR" altLang="en-US" sz="6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라이센싱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및</a:t>
                      </a: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협상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③ 기술 창업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연구원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HRD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조직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예산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연구개발비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회계처리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기술정보</a:t>
                      </a:r>
                      <a:b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검색 및 획득</a:t>
                      </a: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특허 관리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① 지식경영체계</a:t>
                      </a:r>
                      <a:endParaRPr lang="en-US" altLang="ko-KR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 </a:t>
                      </a:r>
                      <a:r>
                        <a:rPr 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600" b="1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l" fontAlgn="ctr"/>
                      <a:r>
                        <a:rPr lang="en-US" altLang="ko-KR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600" b="1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시스템</a:t>
                      </a:r>
                      <a:endParaRPr lang="ko-KR" altLang="en-US" sz="6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/>
                        <a:t>① </a:t>
                      </a:r>
                      <a:r>
                        <a:rPr lang="en-US" altLang="ko-KR" sz="700" b="1" dirty="0"/>
                        <a:t>Trends</a:t>
                      </a:r>
                    </a:p>
                    <a:p>
                      <a:pPr latinLnBrk="1"/>
                      <a:r>
                        <a:rPr lang="ko-KR" altLang="en-US" sz="700" b="1" dirty="0"/>
                        <a:t>② 시사</a:t>
                      </a:r>
                      <a:endParaRPr lang="en-US" altLang="ko-KR" sz="700" b="1" dirty="0"/>
                    </a:p>
                    <a:p>
                      <a:pPr latinLnBrk="1"/>
                      <a:r>
                        <a:rPr lang="ko-KR" altLang="en-US" sz="700" b="1" dirty="0"/>
                        <a:t>③ 기타 </a:t>
                      </a:r>
                      <a:r>
                        <a:rPr lang="en-US" altLang="ko-KR" sz="700" b="1" dirty="0"/>
                        <a:t>Special Issues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745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E5536F0-1196-ADC8-A547-6BD53FFF81CF}"/>
              </a:ext>
            </a:extLst>
          </p:cNvPr>
          <p:cNvSpPr txBox="1"/>
          <p:nvPr/>
        </p:nvSpPr>
        <p:spPr>
          <a:xfrm>
            <a:off x="4395974" y="2286989"/>
            <a:ext cx="150707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b="1" dirty="0">
                <a:solidFill>
                  <a:schemeClr val="accent2"/>
                </a:solidFill>
                <a:latin typeface="+mn-ea"/>
              </a:rPr>
              <a:t>MOT</a:t>
            </a:r>
            <a:r>
              <a:rPr lang="ko-KR" altLang="en-US" sz="1300" b="1" dirty="0">
                <a:solidFill>
                  <a:schemeClr val="accent2"/>
                </a:solidFill>
                <a:latin typeface="+mn-ea"/>
              </a:rPr>
              <a:t> </a:t>
            </a:r>
            <a:r>
              <a:rPr lang="en-US" altLang="ko-KR" sz="1300" b="1" dirty="0">
                <a:solidFill>
                  <a:schemeClr val="accent2"/>
                </a:solidFill>
                <a:latin typeface="+mn-ea"/>
              </a:rPr>
              <a:t>Framework</a:t>
            </a:r>
            <a:endParaRPr lang="ko-KR" altLang="en-US" sz="13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D6F1C4F-9C08-3CEC-C248-845CD3F22453}"/>
              </a:ext>
            </a:extLst>
          </p:cNvPr>
          <p:cNvSpPr/>
          <p:nvPr/>
        </p:nvSpPr>
        <p:spPr>
          <a:xfrm>
            <a:off x="664630" y="5708623"/>
            <a:ext cx="889819" cy="707923"/>
          </a:xfrm>
          <a:prstGeom prst="roundRect">
            <a:avLst>
              <a:gd name="adj" fmla="val 40278"/>
            </a:avLst>
          </a:prstGeom>
          <a:solidFill>
            <a:schemeClr val="bg1"/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Task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수행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역량 강화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940103-EE99-80E3-CB8E-2A87131207FC}"/>
              </a:ext>
            </a:extLst>
          </p:cNvPr>
          <p:cNvSpPr/>
          <p:nvPr/>
        </p:nvSpPr>
        <p:spPr>
          <a:xfrm>
            <a:off x="1352700" y="4012557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방법론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(Methodology)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068DB3-52C4-D444-9D54-0753E78A6BBA}"/>
              </a:ext>
            </a:extLst>
          </p:cNvPr>
          <p:cNvSpPr/>
          <p:nvPr/>
        </p:nvSpPr>
        <p:spPr>
          <a:xfrm>
            <a:off x="1352700" y="4382907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기획 및 활용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(Planning &amp; Implementation)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03D32-EF7E-0519-59A9-D2173E11277A}"/>
              </a:ext>
            </a:extLst>
          </p:cNvPr>
          <p:cNvSpPr/>
          <p:nvPr/>
        </p:nvSpPr>
        <p:spPr>
          <a:xfrm>
            <a:off x="1352700" y="4738503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통합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및 연계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(Integration  &amp; Aligning)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F3B38A-D26C-C65F-0510-257E9A09A964}"/>
              </a:ext>
            </a:extLst>
          </p:cNvPr>
          <p:cNvSpPr/>
          <p:nvPr/>
        </p:nvSpPr>
        <p:spPr>
          <a:xfrm>
            <a:off x="1352700" y="5099022"/>
            <a:ext cx="7208146" cy="319548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Issue</a:t>
            </a:r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 개선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및 해결 </a:t>
            </a:r>
            <a:r>
              <a:rPr lang="en-US" altLang="ko-KR" sz="1051" b="1" dirty="0">
                <a:solidFill>
                  <a:schemeClr val="tx1"/>
                </a:solidFill>
                <a:latin typeface="+mj-ea"/>
                <a:ea typeface="+mj-ea"/>
              </a:rPr>
              <a:t>(Enhancement  &amp; Modifying)</a:t>
            </a:r>
            <a:endParaRPr lang="ko-KR" altLang="en-US" sz="1051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CFEC9CB-E0C7-6204-EB90-A396F69F6438}"/>
              </a:ext>
            </a:extLst>
          </p:cNvPr>
          <p:cNvSpPr/>
          <p:nvPr/>
        </p:nvSpPr>
        <p:spPr>
          <a:xfrm>
            <a:off x="8548245" y="4012556"/>
            <a:ext cx="537670" cy="1406013"/>
          </a:xfrm>
          <a:prstGeom prst="rect">
            <a:avLst/>
          </a:prstGeom>
          <a:solidFill>
            <a:srgbClr val="EEF8E4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공통</a:t>
            </a:r>
            <a:endParaRPr lang="en-US" altLang="ko-KR" sz="1051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051" b="1" dirty="0">
                <a:solidFill>
                  <a:schemeClr val="tx1"/>
                </a:solidFill>
                <a:latin typeface="+mj-ea"/>
                <a:ea typeface="+mj-ea"/>
              </a:rPr>
              <a:t>주제영역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AD1E25-8071-DD8F-2E2B-9741022FCF0E}"/>
              </a:ext>
            </a:extLst>
          </p:cNvPr>
          <p:cNvSpPr/>
          <p:nvPr/>
        </p:nvSpPr>
        <p:spPr>
          <a:xfrm>
            <a:off x="1293893" y="3938814"/>
            <a:ext cx="7913837" cy="919316"/>
          </a:xfrm>
          <a:prstGeom prst="roundRect">
            <a:avLst>
              <a:gd name="adj" fmla="val 9220"/>
            </a:avLst>
          </a:prstGeom>
          <a:noFill/>
          <a:ln w="127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9F94AF-D042-3116-6466-56932A10BCA8}"/>
              </a:ext>
            </a:extLst>
          </p:cNvPr>
          <p:cNvSpPr/>
          <p:nvPr/>
        </p:nvSpPr>
        <p:spPr>
          <a:xfrm>
            <a:off x="8243790" y="4150208"/>
            <a:ext cx="226830" cy="196645"/>
          </a:xfrm>
          <a:prstGeom prst="rect">
            <a:avLst/>
          </a:prstGeom>
          <a:solidFill>
            <a:srgbClr val="006600"/>
          </a:solidFill>
          <a:ln w="1270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3A069D-ECC9-9B9C-38FA-28497266CECF}"/>
              </a:ext>
            </a:extLst>
          </p:cNvPr>
          <p:cNvSpPr/>
          <p:nvPr/>
        </p:nvSpPr>
        <p:spPr>
          <a:xfrm>
            <a:off x="8479021" y="4150208"/>
            <a:ext cx="609080" cy="19664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</a:rPr>
              <a:t>실무자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78E5E16-8D7D-6048-F190-07F311BEF47F}"/>
              </a:ext>
            </a:extLst>
          </p:cNvPr>
          <p:cNvSpPr/>
          <p:nvPr/>
        </p:nvSpPr>
        <p:spPr>
          <a:xfrm>
            <a:off x="1293893" y="4548417"/>
            <a:ext cx="7913837" cy="938979"/>
          </a:xfrm>
          <a:prstGeom prst="roundRect">
            <a:avLst>
              <a:gd name="adj" fmla="val 9220"/>
            </a:avLst>
          </a:prstGeom>
          <a:noFill/>
          <a:ln w="127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95E07A-E472-C7DB-DA50-266F833C3754}"/>
              </a:ext>
            </a:extLst>
          </p:cNvPr>
          <p:cNvSpPr/>
          <p:nvPr/>
        </p:nvSpPr>
        <p:spPr>
          <a:xfrm>
            <a:off x="8256393" y="5010539"/>
            <a:ext cx="226830" cy="196645"/>
          </a:xfrm>
          <a:prstGeom prst="rect">
            <a:avLst/>
          </a:prstGeom>
          <a:solidFill>
            <a:srgbClr val="A50021"/>
          </a:solidFill>
          <a:ln w="12700"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2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B45EAC1-53C4-AED6-6CAC-2CAE64BC39A4}"/>
              </a:ext>
            </a:extLst>
          </p:cNvPr>
          <p:cNvSpPr/>
          <p:nvPr/>
        </p:nvSpPr>
        <p:spPr>
          <a:xfrm>
            <a:off x="8491625" y="5010539"/>
            <a:ext cx="609080" cy="196645"/>
          </a:xfrm>
          <a:prstGeom prst="rect">
            <a:avLst/>
          </a:prstGeom>
          <a:solidFill>
            <a:schemeClr val="bg1"/>
          </a:solidFill>
          <a:ln w="6350">
            <a:solidFill>
              <a:srgbClr val="A5002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1" b="1" dirty="0">
                <a:solidFill>
                  <a:schemeClr val="tx1"/>
                </a:solidFill>
              </a:rPr>
              <a:t>부서장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B9C34-BF5A-C3BB-5B53-D48FEE27CE59}"/>
              </a:ext>
            </a:extLst>
          </p:cNvPr>
          <p:cNvSpPr txBox="1"/>
          <p:nvPr/>
        </p:nvSpPr>
        <p:spPr>
          <a:xfrm>
            <a:off x="1456126" y="2065770"/>
            <a:ext cx="22541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Horizontal :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역량의 다양화 추구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82DDFCE-6695-3CC8-AF63-FE66DE960222}"/>
              </a:ext>
            </a:extLst>
          </p:cNvPr>
          <p:cNvSpPr txBox="1"/>
          <p:nvPr/>
        </p:nvSpPr>
        <p:spPr>
          <a:xfrm rot="16200000">
            <a:off x="-587845" y="3924066"/>
            <a:ext cx="2526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Vertical :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지식의</a:t>
            </a:r>
            <a:r>
              <a:rPr lang="en-US" altLang="ko-KR" sz="1100" b="1" dirty="0">
                <a:solidFill>
                  <a:srgbClr val="7030A0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rgbClr val="7030A0"/>
                </a:solidFill>
                <a:latin typeface="+mn-ea"/>
              </a:rPr>
              <a:t>깊이와 포괄적 활용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CC2F6FA6-B301-A1F5-66E7-29CEF5A17FFB}"/>
              </a:ext>
            </a:extLst>
          </p:cNvPr>
          <p:cNvSpPr/>
          <p:nvPr/>
        </p:nvSpPr>
        <p:spPr>
          <a:xfrm>
            <a:off x="721658" y="2296827"/>
            <a:ext cx="639096" cy="3505200"/>
          </a:xfrm>
          <a:prstGeom prst="downArrow">
            <a:avLst>
              <a:gd name="adj1" fmla="val 71393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B6462-F78E-948E-F090-7BE68FD22F62}"/>
              </a:ext>
            </a:extLst>
          </p:cNvPr>
          <p:cNvSpPr txBox="1"/>
          <p:nvPr/>
        </p:nvSpPr>
        <p:spPr>
          <a:xfrm rot="16200000">
            <a:off x="490459" y="4325051"/>
            <a:ext cx="12586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solidFill>
                  <a:schemeClr val="accent2"/>
                </a:solidFill>
              </a:rPr>
              <a:t>지식의 포괄성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874AC-D89A-DFFF-DEC2-14FE42354672}"/>
              </a:ext>
            </a:extLst>
          </p:cNvPr>
          <p:cNvSpPr txBox="1"/>
          <p:nvPr/>
        </p:nvSpPr>
        <p:spPr>
          <a:xfrm>
            <a:off x="16828" y="813422"/>
            <a:ext cx="99508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차수별 교육 주제와 세부 과목은 </a:t>
            </a:r>
            <a:r>
              <a:rPr lang="en-US" altLang="ko-KR" sz="1400" b="1" dirty="0">
                <a:latin typeface="+mn-ea"/>
              </a:rPr>
              <a:t>KOITA</a:t>
            </a:r>
            <a:r>
              <a:rPr lang="ko-KR" altLang="en-US" sz="1400" b="1" dirty="0">
                <a:latin typeface="+mn-ea"/>
              </a:rPr>
              <a:t>의 기술경영 </a:t>
            </a:r>
            <a:r>
              <a:rPr lang="en-US" altLang="ko-KR" sz="1400" b="1" dirty="0">
                <a:latin typeface="+mn-ea"/>
              </a:rPr>
              <a:t>Framework</a:t>
            </a:r>
            <a:r>
              <a:rPr lang="ko-KR" altLang="en-US" sz="1400" b="1" dirty="0">
                <a:latin typeface="+mn-ea"/>
              </a:rPr>
              <a:t>에 기반하여 실무 </a:t>
            </a:r>
            <a:r>
              <a:rPr lang="en-US" altLang="ko-KR" sz="1400" b="1" dirty="0">
                <a:latin typeface="+mn-ea"/>
              </a:rPr>
              <a:t>Task(</a:t>
            </a:r>
            <a:r>
              <a:rPr lang="ko-KR" altLang="en-US" sz="1400" b="1" dirty="0">
                <a:latin typeface="+mn-ea"/>
              </a:rPr>
              <a:t>업무</a:t>
            </a:r>
            <a:r>
              <a:rPr lang="en-US" altLang="ko-KR" sz="1400" b="1" dirty="0">
                <a:latin typeface="+mn-ea"/>
              </a:rPr>
              <a:t>)</a:t>
            </a:r>
            <a:r>
              <a:rPr lang="ko-KR" altLang="en-US" sz="1400" b="1" dirty="0">
                <a:latin typeface="+mn-ea"/>
              </a:rPr>
              <a:t>명을 중심으로 발굴하고</a:t>
            </a:r>
            <a:r>
              <a:rPr lang="en-US" altLang="ko-KR" sz="1400" b="1" dirty="0">
                <a:latin typeface="+mn-ea"/>
              </a:rPr>
              <a:t>, 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그와 연계하여 방법론</a:t>
            </a:r>
            <a:r>
              <a:rPr lang="en-US" altLang="ko-KR" sz="1400" b="1" dirty="0">
                <a:latin typeface="+mn-ea"/>
              </a:rPr>
              <a:t>, Process, </a:t>
            </a:r>
            <a:r>
              <a:rPr lang="ko-KR" altLang="en-US" sz="1400" b="1" dirty="0">
                <a:latin typeface="+mn-ea"/>
              </a:rPr>
              <a:t>사례</a:t>
            </a:r>
            <a:r>
              <a:rPr lang="en-US" altLang="ko-KR" sz="1400" b="1" dirty="0">
                <a:latin typeface="+mn-ea"/>
              </a:rPr>
              <a:t>(Best Practice)</a:t>
            </a:r>
            <a:r>
              <a:rPr lang="ko-KR" altLang="en-US" sz="1400" b="1" dirty="0">
                <a:latin typeface="+mn-ea"/>
              </a:rPr>
              <a:t>로 세부 과목으로 구성하며</a:t>
            </a:r>
            <a:r>
              <a:rPr lang="en-US" altLang="ko-KR" sz="1400" b="1" dirty="0">
                <a:latin typeface="+mn-ea"/>
              </a:rPr>
              <a:t>, </a:t>
            </a:r>
            <a:r>
              <a:rPr lang="ko-KR" altLang="en-US" sz="1400" b="1" dirty="0">
                <a:latin typeface="+mn-ea"/>
              </a:rPr>
              <a:t>그에 해당되는 핵심 운영체계를 보유한</a:t>
            </a:r>
            <a:br>
              <a:rPr lang="en-US" altLang="ko-KR" sz="1400" b="1" dirty="0">
                <a:latin typeface="+mn-ea"/>
              </a:rPr>
            </a:br>
            <a:r>
              <a:rPr lang="ko-KR" altLang="en-US" sz="1400" b="1" dirty="0">
                <a:latin typeface="+mn-ea"/>
              </a:rPr>
              <a:t>기업의 연구소를 대상으로 우수 연구소 현장 연수 프로그램을 개발함</a:t>
            </a:r>
            <a:r>
              <a:rPr lang="en-US" altLang="ko-KR" sz="1400" b="1" dirty="0">
                <a:latin typeface="+mn-ea"/>
              </a:rPr>
              <a:t>.</a:t>
            </a:r>
            <a:endParaRPr lang="ko-KR" altLang="en-US" sz="1400" b="1" dirty="0">
              <a:latin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837CCBBE-B753-AB14-4B12-7FA77D75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24" y="1632570"/>
            <a:ext cx="3212154" cy="344488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1399" tIns="45699" rIns="91399" bIns="45699" anchor="ctr"/>
          <a:lstStyle/>
          <a:p>
            <a:pPr algn="ctr" latinLnBrk="0">
              <a:defRPr/>
            </a:pP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기술경영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Framework</a:t>
            </a:r>
            <a:r>
              <a:rPr lang="ko-KR" altLang="en-US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과 고려 </a:t>
            </a:r>
            <a:r>
              <a:rPr lang="en-US" altLang="ko-KR" sz="1400" b="1" dirty="0">
                <a:solidFill>
                  <a:srgbClr val="990033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Point </a:t>
            </a:r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F3437A5F-592A-A7FB-AE79-19786AB1F73E}"/>
              </a:ext>
            </a:extLst>
          </p:cNvPr>
          <p:cNvSpPr/>
          <p:nvPr/>
        </p:nvSpPr>
        <p:spPr>
          <a:xfrm>
            <a:off x="3769796" y="5576155"/>
            <a:ext cx="2468319" cy="224393"/>
          </a:xfrm>
          <a:prstGeom prst="downArrow">
            <a:avLst>
              <a:gd name="adj1" fmla="val 50000"/>
              <a:gd name="adj2" fmla="val 70000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72FDAA-36CB-EBEF-49F9-5266414C0C2F}"/>
              </a:ext>
            </a:extLst>
          </p:cNvPr>
          <p:cNvSpPr/>
          <p:nvPr/>
        </p:nvSpPr>
        <p:spPr>
          <a:xfrm>
            <a:off x="2917102" y="5800548"/>
            <a:ext cx="4218581" cy="6395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Task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업무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명 중심의 주제 발굴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Task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 수행을 위한 필요 방법론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, Process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등의 세부 과목 구성</a:t>
            </a:r>
            <a:endParaRPr lang="en-US" altLang="ko-KR" sz="1100" b="1" dirty="0">
              <a:solidFill>
                <a:schemeClr val="tx1"/>
              </a:solidFill>
              <a:latin typeface="+mn-ea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주제와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연계된 우수</a:t>
            </a:r>
            <a:r>
              <a:rPr lang="en-US" altLang="ko-KR" sz="11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ea"/>
              </a:rPr>
              <a:t>연구소 발굴 및 연수 프로그램 운영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707F7C1-FDD8-5481-EA90-7ED19E52B3CF}"/>
              </a:ext>
            </a:extLst>
          </p:cNvPr>
          <p:cNvSpPr/>
          <p:nvPr/>
        </p:nvSpPr>
        <p:spPr>
          <a:xfrm>
            <a:off x="2333216" y="5834206"/>
            <a:ext cx="611470" cy="600250"/>
          </a:xfrm>
          <a:prstGeom prst="ellipse">
            <a:avLst/>
          </a:prstGeom>
          <a:solidFill>
            <a:schemeClr val="bg2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고려</a:t>
            </a:r>
            <a:endParaRPr lang="en-US" altLang="ko-KR" sz="1100" b="1" dirty="0">
              <a:solidFill>
                <a:schemeClr val="bg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Point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BC4F3E-2D95-877A-F327-13CF7299593B}"/>
              </a:ext>
            </a:extLst>
          </p:cNvPr>
          <p:cNvSpPr txBox="1"/>
          <p:nvPr/>
        </p:nvSpPr>
        <p:spPr>
          <a:xfrm>
            <a:off x="55627" y="196343"/>
            <a:ext cx="3086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Ⅱ. </a:t>
            </a:r>
            <a:r>
              <a:rPr lang="ko-KR" altLang="en-US" sz="2000" b="1" dirty="0">
                <a:latin typeface="+mn-ea"/>
              </a:rPr>
              <a:t>교육 및 운영개선방향</a:t>
            </a:r>
          </a:p>
        </p:txBody>
      </p:sp>
    </p:spTree>
    <p:extLst>
      <p:ext uri="{BB962C8B-B14F-4D97-AF65-F5344CB8AC3E}">
        <p14:creationId xmlns:p14="http://schemas.microsoft.com/office/powerpoint/2010/main" val="1227298364"/>
      </p:ext>
    </p:extLst>
  </p:cSld>
  <p:clrMapOvr>
    <a:masterClrMapping/>
  </p:clrMapOvr>
</p:sld>
</file>

<file path=ppt/theme/theme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 돋움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DEAE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pc="-60" dirty="0" err="1" smtClean="0">
            <a:ln>
              <a:solidFill>
                <a:schemeClr val="accent1"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2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ppt/theme/themeOverride3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4086</Words>
  <Application>Microsoft Office PowerPoint</Application>
  <PresentationFormat>A4 용지(210x297mm)</PresentationFormat>
  <Paragraphs>725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KoPub돋움체 Bold</vt:lpstr>
      <vt:lpstr>굴림</vt:lpstr>
      <vt:lpstr>맑은 고딕</vt:lpstr>
      <vt:lpstr>Arial</vt:lpstr>
      <vt:lpstr>Calibri</vt:lpstr>
      <vt:lpstr>Cambria</vt:lpstr>
      <vt:lpstr>Wingdings</vt:lpstr>
      <vt:lpstr>3_디자인 사용자 지정</vt:lpstr>
      <vt:lpstr>2_기본 디자인</vt:lpstr>
      <vt:lpstr>Office 테마</vt:lpstr>
      <vt:lpstr>기술경영 부서장·실무자 교육 개선방안</vt:lpstr>
      <vt:lpstr>1. 운영 개요</vt:lpstr>
      <vt:lpstr>2. 운영 사례 / ① 부서장 교육</vt:lpstr>
      <vt:lpstr>2. 운영 사례 / ② 실무자 교육</vt:lpstr>
      <vt:lpstr>3. 운영현황 및 개선 Point</vt:lpstr>
      <vt:lpstr>1. 교육운영 및 체계구축 방향</vt:lpstr>
      <vt:lpstr>1. 현재 과정운영과 개선 방안</vt:lpstr>
      <vt:lpstr>2. 주제 및 세부과목 구성 방안</vt:lpstr>
      <vt:lpstr>3. 교육 과정 개발 및 구성 Framework</vt:lpstr>
      <vt:lpstr>1. 교육 과정 및 과목 구성방안</vt:lpstr>
      <vt:lpstr>2. 주제 구성(안)</vt:lpstr>
      <vt:lpstr>3. 교육 과정 및 세부 과목 List</vt:lpstr>
      <vt:lpstr>3. 교육 과정 및 세부 과목 List</vt:lpstr>
      <vt:lpstr>3. 교육 과정 및 세부 과목 List</vt:lpstr>
      <vt:lpstr>4. 운영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Dongkee Lee</dc:creator>
  <cp:lastModifiedBy>창범 김</cp:lastModifiedBy>
  <cp:revision>91</cp:revision>
  <dcterms:created xsi:type="dcterms:W3CDTF">2024-09-24T02:35:10Z</dcterms:created>
  <dcterms:modified xsi:type="dcterms:W3CDTF">2024-10-07T03:15:00Z</dcterms:modified>
</cp:coreProperties>
</file>