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0" r:id="rId2"/>
    <p:sldMasterId id="2147483669" r:id="rId3"/>
  </p:sldMasterIdLst>
  <p:notesMasterIdLst>
    <p:notesMasterId r:id="rId18"/>
  </p:notesMasterIdLst>
  <p:sldIdLst>
    <p:sldId id="256" r:id="rId4"/>
    <p:sldId id="785" r:id="rId5"/>
    <p:sldId id="786" r:id="rId6"/>
    <p:sldId id="787" r:id="rId7"/>
    <p:sldId id="788" r:id="rId8"/>
    <p:sldId id="789" r:id="rId9"/>
    <p:sldId id="790" r:id="rId10"/>
    <p:sldId id="791" r:id="rId11"/>
    <p:sldId id="781" r:id="rId12"/>
    <p:sldId id="783" r:id="rId13"/>
    <p:sldId id="780" r:id="rId14"/>
    <p:sldId id="784" r:id="rId15"/>
    <p:sldId id="782" r:id="rId16"/>
    <p:sldId id="293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BFF"/>
    <a:srgbClr val="EBFAFF"/>
    <a:srgbClr val="FFF0C1"/>
    <a:srgbClr val="FFE07D"/>
    <a:srgbClr val="D6EDBD"/>
    <a:srgbClr val="C09200"/>
    <a:srgbClr val="9797E5"/>
    <a:srgbClr val="BA8CDC"/>
    <a:srgbClr val="F6BB00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5216" autoAdjust="0"/>
  </p:normalViewPr>
  <p:slideViewPr>
    <p:cSldViewPr snapToGrid="0">
      <p:cViewPr varScale="1">
        <p:scale>
          <a:sx n="79" d="100"/>
          <a:sy n="79" d="100"/>
        </p:scale>
        <p:origin x="12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27E7D-4681-403A-98F5-761F5362F2D2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D4439-9D67-4D29-AB22-FE3B2600B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3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282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045AB4-2EC4-4342-9F15-32643FA5E4C5}" type="slidenum">
              <a:rPr kumimoji="0" lang="ko-KR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28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5113" cy="3700463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>
            <a:spLocks noChangeArrowheads="1"/>
          </p:cNvSpPr>
          <p:nvPr userDrawn="1"/>
        </p:nvSpPr>
        <p:spPr bwMode="gray">
          <a:xfrm>
            <a:off x="307977" y="6584950"/>
            <a:ext cx="31591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ko-KR" sz="900" b="0" dirty="0">
                <a:latin typeface="맑은 고딕" pitchFamily="50" charset="-127"/>
                <a:ea typeface="맑은 고딕" pitchFamily="50" charset="-127"/>
              </a:rPr>
              <a:t>© SBP Inc. all right  reserved.</a:t>
            </a:r>
          </a:p>
        </p:txBody>
      </p:sp>
      <p:sp>
        <p:nvSpPr>
          <p:cNvPr id="739333" name="PresentationTitle"/>
          <p:cNvSpPr>
            <a:spLocks noGrp="1" noChangeArrowheads="1"/>
          </p:cNvSpPr>
          <p:nvPr>
            <p:ph type="ctrTitle" sz="quarter"/>
          </p:nvPr>
        </p:nvSpPr>
        <p:spPr>
          <a:xfrm>
            <a:off x="731840" y="2241551"/>
            <a:ext cx="8324850" cy="666750"/>
          </a:xfrm>
          <a:prstGeom prst="rect">
            <a:avLst/>
          </a:prstGeom>
        </p:spPr>
        <p:txBody>
          <a:bodyPr tIns="42351" rIns="84705" bIns="42351"/>
          <a:lstStyle>
            <a:lvl1pPr>
              <a:defRPr sz="2800"/>
            </a:lvl1pPr>
          </a:lstStyle>
          <a:p>
            <a:r>
              <a:rPr lang="en-GB" altLang="ko-KR"/>
              <a:t>Click to edit Master title style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60" y="6485241"/>
            <a:ext cx="1134253" cy="32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72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9289" y="204029"/>
            <a:ext cx="2738250" cy="369332"/>
          </a:xfrm>
          <a:prstGeom prst="rect">
            <a:avLst/>
          </a:prstGeom>
        </p:spPr>
        <p:txBody>
          <a:bodyPr/>
          <a:lstStyle>
            <a:lvl1pPr algn="r">
              <a:defRPr sz="1800"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E87CC-5144-41FF-ACA2-A7ED5EFCCD4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2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8" y="148532"/>
            <a:ext cx="3018775" cy="4001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60309" y="6589068"/>
            <a:ext cx="335348" cy="23083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955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6724" y="177656"/>
            <a:ext cx="3018775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2EADB-0E7B-4321-80DF-26A7C27B09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908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4" indent="0" algn="ctr">
              <a:buNone/>
              <a:defRPr sz="1200"/>
            </a:lvl4pPr>
            <a:lvl5pPr marL="1371592" indent="0" algn="ctr">
              <a:buNone/>
              <a:defRPr sz="1200"/>
            </a:lvl5pPr>
            <a:lvl6pPr marL="1714490" indent="0" algn="ctr">
              <a:buNone/>
              <a:defRPr sz="1200"/>
            </a:lvl6pPr>
            <a:lvl7pPr marL="2057388" indent="0" algn="ctr">
              <a:buNone/>
              <a:defRPr sz="1200"/>
            </a:lvl7pPr>
            <a:lvl8pPr marL="2400286" indent="0" algn="ctr">
              <a:buNone/>
              <a:defRPr sz="1200"/>
            </a:lvl8pPr>
            <a:lvl9pPr marL="274318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019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19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6716" y="2415314"/>
            <a:ext cx="4536498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39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147820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solidFill>
                  <a:srgbClr val="000000"/>
                </a:solidFill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solidFill>
                <a:srgbClr val="000000"/>
              </a:solidFill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724390" y="6248400"/>
            <a:ext cx="1893491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7280308" y="330456"/>
            <a:ext cx="2452915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100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9"/>
          <p:cNvSpPr>
            <a:spLocks noChangeArrowheads="1"/>
          </p:cNvSpPr>
          <p:nvPr userDrawn="1"/>
        </p:nvSpPr>
        <p:spPr bwMode="auto">
          <a:xfrm>
            <a:off x="0" y="286161"/>
            <a:ext cx="72768" cy="276999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 wrap="none" lIns="72000" tIns="0" rIns="0" bIns="0" anchor="ctr">
            <a:spAutoFit/>
          </a:bodyPr>
          <a:lstStyle/>
          <a:p>
            <a:pPr>
              <a:defRPr/>
            </a:pPr>
            <a:endParaRPr lang="ko-KR" altLang="ko-KR" sz="180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3" name="Line 10"/>
          <p:cNvSpPr>
            <a:spLocks noChangeShapeType="1"/>
          </p:cNvSpPr>
          <p:nvPr userDrawn="1"/>
        </p:nvSpPr>
        <p:spPr bwMode="auto">
          <a:xfrm>
            <a:off x="6" y="817563"/>
            <a:ext cx="6045068" cy="0"/>
          </a:xfrm>
          <a:prstGeom prst="line">
            <a:avLst/>
          </a:prstGeom>
          <a:noFill/>
          <a:ln w="635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6038194" y="841375"/>
            <a:ext cx="3860932" cy="0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46078" y="180757"/>
            <a:ext cx="4417386" cy="489099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73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4BD15-6737-7206-5FBC-54F705EAB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4EF45-049F-AEFC-8C8E-5813BEDD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71B09-2000-4B88-2A24-E7A9459F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F8E07-CFF8-3C3C-E2D0-57D9A703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CC0F-69C4-4E45-B67D-1490B7F704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39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4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07871" y="1844824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2697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864771" y="1175845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729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액자 11"/>
          <p:cNvSpPr/>
          <p:nvPr userDrawn="1"/>
        </p:nvSpPr>
        <p:spPr>
          <a:xfrm>
            <a:off x="2" y="0"/>
            <a:ext cx="9903599" cy="6858000"/>
          </a:xfrm>
          <a:prstGeom prst="frame">
            <a:avLst>
              <a:gd name="adj1" fmla="val 2917"/>
            </a:avLst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41021" y="6322263"/>
            <a:ext cx="814701" cy="29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7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60309" y="6589068"/>
            <a:ext cx="3353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9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92186"/>
            <a:ext cx="9906000" cy="365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ko-KR" altLang="en-US" sz="1800" kern="0" dirty="0">
              <a:solidFill>
                <a:prstClr val="white"/>
              </a:solidFill>
              <a:latin typeface="맑은 고딕"/>
              <a:ea typeface="맑은 고딕" pitchFamily="50" charset="-127"/>
            </a:endParaRPr>
          </a:p>
        </p:txBody>
      </p:sp>
      <p:sp>
        <p:nvSpPr>
          <p:cNvPr id="6" name="제목 개체 틀 5"/>
          <p:cNvSpPr>
            <a:spLocks noGrp="1"/>
          </p:cNvSpPr>
          <p:nvPr>
            <p:ph type="title"/>
          </p:nvPr>
        </p:nvSpPr>
        <p:spPr>
          <a:xfrm>
            <a:off x="43249" y="147148"/>
            <a:ext cx="3018775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l" defTabSz="914377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994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6" r:id="rId5"/>
    <p:sldLayoutId id="2147483668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000" b="1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맑은 고딕" pitchFamily="50" charset="-127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9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33BC34-769F-790B-62ED-1407ACD37E41}"/>
              </a:ext>
            </a:extLst>
          </p:cNvPr>
          <p:cNvSpPr/>
          <p:nvPr/>
        </p:nvSpPr>
        <p:spPr>
          <a:xfrm>
            <a:off x="1144649" y="2157641"/>
            <a:ext cx="7872875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0AEA9-7991-C502-4182-491683908654}"/>
              </a:ext>
            </a:extLst>
          </p:cNvPr>
          <p:cNvSpPr txBox="1"/>
          <p:nvPr/>
        </p:nvSpPr>
        <p:spPr>
          <a:xfrm>
            <a:off x="3250075" y="5399395"/>
            <a:ext cx="353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주</a:t>
            </a:r>
            <a:r>
              <a:rPr lang="en-US" altLang="ko-KR" sz="2400" b="1" dirty="0">
                <a:latin typeface="+mn-ea"/>
              </a:rPr>
              <a:t>)SBP </a:t>
            </a:r>
            <a:r>
              <a:rPr lang="ko-KR" altLang="en-US" sz="2400" b="1" dirty="0">
                <a:latin typeface="+mn-ea"/>
              </a:rPr>
              <a:t>전략경영연구소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764ACE12-F9D8-F404-8473-AC50E8BC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922" y="2336591"/>
            <a:ext cx="7355988" cy="858697"/>
          </a:xfrm>
        </p:spPr>
        <p:txBody>
          <a:bodyPr/>
          <a:lstStyle/>
          <a:p>
            <a:r>
              <a:rPr lang="ko-KR" altLang="en-US" sz="18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기술경영 부서장</a:t>
            </a:r>
            <a:r>
              <a:rPr lang="en-US" altLang="ko-KR" sz="18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·</a:t>
            </a:r>
            <a:r>
              <a:rPr lang="ko-KR" altLang="en-US" sz="18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실무자 교육</a:t>
            </a:r>
            <a:b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</a:br>
            <a:r>
              <a:rPr lang="ko-KR" altLang="en-US" sz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 </a:t>
            </a:r>
            <a:b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</a:b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    Task(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업무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)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별 세부과목 구성 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List (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안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5C035-4CA5-A95A-C3F9-7D5B0A75CEC7}"/>
              </a:ext>
            </a:extLst>
          </p:cNvPr>
          <p:cNvSpPr txBox="1"/>
          <p:nvPr/>
        </p:nvSpPr>
        <p:spPr>
          <a:xfrm>
            <a:off x="4164479" y="4148404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2024. 11. 15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362FDB4-1D56-03B8-2B2C-A283B8E4B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29592"/>
              </p:ext>
            </p:extLst>
          </p:nvPr>
        </p:nvGraphicFramePr>
        <p:xfrm>
          <a:off x="8578813" y="467224"/>
          <a:ext cx="7803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89">
                  <a:extLst>
                    <a:ext uri="{9D8B030D-6E8A-4147-A177-3AD203B41FA5}">
                      <a16:colId xmlns:a16="http://schemas.microsoft.com/office/drawing/2014/main" val="32504796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협의용</a:t>
                      </a: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1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6161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EE48-52B2-9450-F4C9-1C9D6E3BD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12705-10FD-58F4-D72A-B2B7DA49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E1F008-6C81-C75A-50D0-A8C42457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3C5238-2807-56DC-C86E-298DD3FBB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87981"/>
              </p:ext>
            </p:extLst>
          </p:nvPr>
        </p:nvGraphicFramePr>
        <p:xfrm>
          <a:off x="403907" y="1037812"/>
          <a:ext cx="9037413" cy="5361637"/>
        </p:xfrm>
        <a:graphic>
          <a:graphicData uri="http://schemas.openxmlformats.org/drawingml/2006/table">
            <a:tbl>
              <a:tblPr/>
              <a:tblGrid>
                <a:gridCol w="1099381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836340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150929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60586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34160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110743">
                  <a:extLst>
                    <a:ext uri="{9D8B030D-6E8A-4147-A177-3AD203B41FA5}">
                      <a16:colId xmlns:a16="http://schemas.microsoft.com/office/drawing/2014/main" val="3960472377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</a:t>
                      </a:r>
                      <a:r>
                        <a:rPr lang="ko-KR" altLang="en-US" sz="105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강사명</a:t>
                      </a:r>
                      <a:endParaRPr lang="ko-KR" alt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227584">
                <a:tc rowSpan="1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관리체계 개선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113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유형과 관리 차별화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0551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전략과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Project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연계 관리체계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093034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[Issue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 부처별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정책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회계처리 기분변동과 의미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전사적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관리와 체계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사례 기반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및 관리체계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활용과 성과관리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BSC,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MBO, KPI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목표와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방안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470926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조직 구조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조직의 유형과 협력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조정 구조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875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조직과 유형별 장단점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계층화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매트릭스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Hybrid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 등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98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 구축 및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운영에 대한 시스템적 이해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86404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기술전략 관리에 대한 시스템적 이해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(Intelligence, PRM,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396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관리에 대한 시스템적 이해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(KMS, HR, TT, WBS, Knowledge Graph, 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695172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사례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087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관리시스템 구축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운영상 주요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946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9794AA-4545-9BE2-6006-E96A66D09523}"/>
              </a:ext>
            </a:extLst>
          </p:cNvPr>
          <p:cNvSpPr txBox="1"/>
          <p:nvPr/>
        </p:nvSpPr>
        <p:spPr>
          <a:xfrm>
            <a:off x="55627" y="196343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</a:t>
            </a:r>
          </a:p>
        </p:txBody>
      </p:sp>
    </p:spTree>
    <p:extLst>
      <p:ext uri="{BB962C8B-B14F-4D97-AF65-F5344CB8AC3E}">
        <p14:creationId xmlns:p14="http://schemas.microsoft.com/office/powerpoint/2010/main" val="3212419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7FFF1-13F2-C213-82A3-D4392CAEA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9B8B5-A3A2-D6C7-BB6A-BE9B6DBA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1" y="204029"/>
            <a:ext cx="4104008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65D066-F26C-5252-89C8-6CAD1901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11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29046BC-22A4-F023-2A95-DD93F2664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74818"/>
              </p:ext>
            </p:extLst>
          </p:nvPr>
        </p:nvGraphicFramePr>
        <p:xfrm>
          <a:off x="403905" y="897567"/>
          <a:ext cx="9031805" cy="5335985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918632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091009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45379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110743">
                  <a:extLst>
                    <a:ext uri="{9D8B030D-6E8A-4147-A177-3AD203B41FA5}">
                      <a16:colId xmlns:a16="http://schemas.microsoft.com/office/drawing/2014/main" val="3765670388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</a:t>
                      </a:r>
                      <a:r>
                        <a:rPr lang="ko-KR" altLang="en-US" sz="105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강사명</a:t>
                      </a:r>
                      <a:endParaRPr lang="ko-KR" alt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88400"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기술예측 방법론과 활용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(display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신기술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동향과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대응방안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-[EX.} AI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기술의 등장과 발전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710744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Case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Study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293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체계와 수립 방법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기능별 역할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Monitoring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관리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293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전략수립 방법론과 활용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방법론의 활용과 활용체계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870008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핵심역량과 확보전략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사업계획 수립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주요활동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135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032485"/>
                  </a:ext>
                </a:extLst>
              </a:tr>
              <a:tr h="135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TRM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366899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전략에 포함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과제 기획의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특허선행분석과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Portfolio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핵심기술 관리 연계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6055"/>
                  </a:ext>
                </a:extLst>
              </a:tr>
              <a:tr h="135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 분석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와 성공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기반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800477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기술가치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8865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9CE99D-2FE4-B1F0-82EB-152490523BC4}"/>
              </a:ext>
            </a:extLst>
          </p:cNvPr>
          <p:cNvSpPr txBox="1"/>
          <p:nvPr/>
        </p:nvSpPr>
        <p:spPr>
          <a:xfrm>
            <a:off x="55627" y="196343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</a:t>
            </a:r>
          </a:p>
        </p:txBody>
      </p:sp>
    </p:spTree>
    <p:extLst>
      <p:ext uri="{BB962C8B-B14F-4D97-AF65-F5344CB8AC3E}">
        <p14:creationId xmlns:p14="http://schemas.microsoft.com/office/powerpoint/2010/main" val="402332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539AF-F63A-2771-BC44-1F9A2D637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3DEC2-288A-C71F-A52A-2978E194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1" y="204029"/>
            <a:ext cx="4104008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3DCDF5-E73E-5B66-5A10-309B2450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12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EF2406A-AFAC-8823-71E8-FACACA567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19335"/>
              </p:ext>
            </p:extLst>
          </p:nvPr>
        </p:nvGraphicFramePr>
        <p:xfrm>
          <a:off x="392684" y="1054642"/>
          <a:ext cx="9043026" cy="4646238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918632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091009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90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116353">
                  <a:extLst>
                    <a:ext uri="{9D8B030D-6E8A-4147-A177-3AD203B41FA5}">
                      <a16:colId xmlns:a16="http://schemas.microsoft.com/office/drawing/2014/main" val="146415905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</a:t>
                      </a:r>
                      <a:r>
                        <a:rPr lang="ko-KR" altLang="en-US" sz="105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강사명</a:t>
                      </a:r>
                      <a:endParaRPr lang="ko-KR" alt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12200"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대응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35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Stage &amp; Gate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관리체계 설계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56797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일정수립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·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및 자원분석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(WBS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2740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Project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관리와 전사적 자원관리의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화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255025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재무회계의 개념과 활용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방안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BSC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구조와 역할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역사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장단점 등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설계의 기본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Concept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핵심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837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 구축 및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운영에 대한 시스템적 이해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828949"/>
                  </a:ext>
                </a:extLst>
              </a:tr>
              <a:tr h="174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기술전략 관리에 대한 시스템적 이해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(Intelligence, PRM,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7997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관리에 대한 시스템적 이해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(KMS, HR, TT, WBS, Knowledge Graph, 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994127"/>
                  </a:ext>
                </a:extLst>
              </a:tr>
              <a:tr h="116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사례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3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관리시스템 구축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운영상 주요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6879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0E3CF0-CB61-A1F1-31E6-31C280B0A335}"/>
              </a:ext>
            </a:extLst>
          </p:cNvPr>
          <p:cNvSpPr txBox="1"/>
          <p:nvPr/>
        </p:nvSpPr>
        <p:spPr>
          <a:xfrm>
            <a:off x="55627" y="196343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</a:t>
            </a:r>
          </a:p>
        </p:txBody>
      </p:sp>
    </p:spTree>
    <p:extLst>
      <p:ext uri="{BB962C8B-B14F-4D97-AF65-F5344CB8AC3E}">
        <p14:creationId xmlns:p14="http://schemas.microsoft.com/office/powerpoint/2010/main" val="184401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29C5-CD67-0224-34CC-F52165B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122" y="204029"/>
            <a:ext cx="1332417" cy="369332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:</a:t>
            </a:r>
            <a:r>
              <a:rPr lang="ko-KR" altLang="en-US" dirty="0"/>
              <a:t> 종합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C02648-E386-F138-7926-08A65A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13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767B8-2703-3ECF-0D04-4A6F79D7D079}"/>
              </a:ext>
            </a:extLst>
          </p:cNvPr>
          <p:cNvSpPr txBox="1"/>
          <p:nvPr/>
        </p:nvSpPr>
        <p:spPr>
          <a:xfrm>
            <a:off x="55627" y="196343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교육 프로그램</a:t>
            </a:r>
            <a:r>
              <a:rPr lang="en-US" altLang="ko-KR" sz="2000" b="1" dirty="0">
                <a:latin typeface="+mn-ea"/>
              </a:rPr>
              <a:t> 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7F55629-35F1-262A-6013-30E3867847B4}"/>
              </a:ext>
            </a:extLst>
          </p:cNvPr>
          <p:cNvGraphicFramePr>
            <a:graphicFrameLocks noGrp="1"/>
          </p:cNvGraphicFramePr>
          <p:nvPr/>
        </p:nvGraphicFramePr>
        <p:xfrm>
          <a:off x="471223" y="796590"/>
          <a:ext cx="8919605" cy="5739119"/>
        </p:xfrm>
        <a:graphic>
          <a:graphicData uri="http://schemas.openxmlformats.org/drawingml/2006/table">
            <a:tbl>
              <a:tblPr/>
              <a:tblGrid>
                <a:gridCol w="835861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10993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2788079">
                  <a:extLst>
                    <a:ext uri="{9D8B030D-6E8A-4147-A177-3AD203B41FA5}">
                      <a16:colId xmlns:a16="http://schemas.microsoft.com/office/drawing/2014/main" val="3905156873"/>
                    </a:ext>
                  </a:extLst>
                </a:gridCol>
                <a:gridCol w="398299">
                  <a:extLst>
                    <a:ext uri="{9D8B030D-6E8A-4147-A177-3AD203B41FA5}">
                      <a16:colId xmlns:a16="http://schemas.microsoft.com/office/drawing/2014/main" val="321328974"/>
                    </a:ext>
                  </a:extLst>
                </a:gridCol>
                <a:gridCol w="2788076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398297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</a:tblGrid>
              <a:tr h="23031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대상별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337196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부서장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en-US" altLang="ko-KR" sz="105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실무자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en-US" altLang="ko-KR" sz="105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32349"/>
                  </a:ext>
                </a:extLst>
              </a:tr>
              <a:tr h="324088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 트랜드와 기술예측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기술예측 방법론과 활용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(display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 의사결정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사례와 활용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Case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Study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586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전략과 신사업 추진계획 수립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Portfolio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추진방향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 연계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체계와 수립 방법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Portfolio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연구소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목표수립과 핵심역량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KFS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핵심역량과 확보전략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사업계획 수립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주요활동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전략 연계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032485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연구소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Vision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전략에 포함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45516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Idea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발굴 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기획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제안의 핵심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과제 기획의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특허선행분석과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사업화 전략 수립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 활용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  <a:tr h="455168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관리체계 개선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유형과 관리 차별화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대응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 &amp; Gate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관리체계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및 자원관리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(WBS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재무회계의 개념과 활용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체계와 대응 등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방안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활용과 성과관리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BSC,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MBO, KPI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BSC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조직 구조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구조와 역할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역사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장단점 등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61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533905" y="5025510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2625972" y="2560646"/>
            <a:ext cx="458518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4400" dirty="0">
                <a:solidFill>
                  <a:srgbClr val="080808"/>
                </a:solidFill>
                <a:latin typeface="맑은 고딕" pitchFamily="50" charset="-127"/>
                <a:ea typeface="맑은 고딕" pitchFamily="50" charset="-127"/>
              </a:rPr>
              <a:t>Thank you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715111" y="4705350"/>
            <a:ext cx="66469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 b="1" dirty="0">
                <a:solidFill>
                  <a:srgbClr val="080808"/>
                </a:solidFill>
                <a:latin typeface="맑은 고딕" pitchFamily="50" charset="-127"/>
                <a:ea typeface="맑은 고딕" pitchFamily="50" charset="-127"/>
              </a:rPr>
              <a:t>Beyond Your Capabilities…</a:t>
            </a:r>
            <a:endParaRPr lang="en-US" altLang="ko-KR" sz="2000" b="1" dirty="0">
              <a:solidFill>
                <a:srgbClr val="08080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9188450" y="6594476"/>
            <a:ext cx="336550" cy="231775"/>
          </a:xfrm>
        </p:spPr>
        <p:txBody>
          <a:bodyPr/>
          <a:lstStyle/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F0459-3127-A0F6-2AA7-925B4600A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CF9A6-217C-34E9-E749-2A73FBEF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983D1AA-8D53-49E2-BB37-1F43DDF5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527BB-AA51-A960-D708-D45BD2329AD6}"/>
              </a:ext>
            </a:extLst>
          </p:cNvPr>
          <p:cNvSpPr txBox="1"/>
          <p:nvPr/>
        </p:nvSpPr>
        <p:spPr>
          <a:xfrm>
            <a:off x="55627" y="196343"/>
            <a:ext cx="411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운영계획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67EBD9F-2661-D8FF-27F8-D3622D104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396516"/>
              </p:ext>
            </p:extLst>
          </p:nvPr>
        </p:nvGraphicFramePr>
        <p:xfrm>
          <a:off x="409515" y="1856846"/>
          <a:ext cx="9026195" cy="4161033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89606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220035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88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099524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차수별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[Y]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 예측과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중장기 전략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○○년 산업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동향 및 전망</a:t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CES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미래사회 변화 방향 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기술예측과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전략적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의사결정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[EX.] Scenario Planning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의사결정</a:t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사례와 활용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이동기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기술전략 관리에 대한 시스템적 이해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(Intelligence, PRM,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TRM,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김창범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Technology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Roadmap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과 관리방안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남태영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059943"/>
                  </a:ext>
                </a:extLst>
              </a:tr>
              <a:tr h="18840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[Y+1]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중장기전략과 관리체계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○○년 산업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동향 및 전망</a:t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CES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미래사회 변화 방향 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연도별 특징 및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Upgrade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와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Resource Allocation</a:t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기존사업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VS.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 자원배분 방안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조정활동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이동기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구축 사례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(Ⅰ)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김창범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신제품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발굴 및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Business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Roadmap</a:t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Case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및 활용 중심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남태영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294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71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E423C-CA74-8EA1-0AB4-761FEAD50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CFF5B-31AE-11E2-F51E-DA02571F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43A994-486C-E66C-EAE0-9821DEB3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16A29-5518-4E3A-6DC2-6C9E4AFEC50D}"/>
              </a:ext>
            </a:extLst>
          </p:cNvPr>
          <p:cNvSpPr txBox="1"/>
          <p:nvPr/>
        </p:nvSpPr>
        <p:spPr>
          <a:xfrm>
            <a:off x="55627" y="196343"/>
            <a:ext cx="411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운영계획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30AFC0E-FC00-C48F-AD4E-1603B649F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20160"/>
              </p:ext>
            </p:extLst>
          </p:nvPr>
        </p:nvGraphicFramePr>
        <p:xfrm>
          <a:off x="387076" y="1307084"/>
          <a:ext cx="9026195" cy="2005353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89606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220035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88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099524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차수별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주제명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[Y]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과제기획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기업의 성장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Issue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신사업 전략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남태영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사업전략과 핵심역량 분석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이동기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운영에 대한 시스템적 이해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5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884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[Y+1]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사업화 체계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신사업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·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신기술 발굴과 사업화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남태영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전략과 중장기 전략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사례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(Ⅱ)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09241C-23E0-C0E1-5F27-B4641562A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88322"/>
              </p:ext>
            </p:extLst>
          </p:nvPr>
        </p:nvGraphicFramePr>
        <p:xfrm>
          <a:off x="409515" y="3685646"/>
          <a:ext cx="9026195" cy="2005353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89606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220035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88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099524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차수별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주제명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[Y]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경영체계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경영체계의 효율화 구조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체계 구축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Issue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Project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관리체계 개선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남태영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운영에 대한 시스템적 이해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884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[Y+1]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Risk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유형과 조직적 분석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대응방안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Project Risk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방안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남태영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관리시스템 구축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운영상 주요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Issue(Ⅰ)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02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91715-4064-B19F-9C7A-E83B20548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8BE7A-4723-D793-F4CF-2CFFD2C9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5AAD7B-6547-EAFA-F5E5-0A8CE077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4427E-37C7-9C4A-6F85-8FF391AC6638}"/>
              </a:ext>
            </a:extLst>
          </p:cNvPr>
          <p:cNvSpPr txBox="1"/>
          <p:nvPr/>
        </p:nvSpPr>
        <p:spPr>
          <a:xfrm>
            <a:off x="55627" y="196343"/>
            <a:ext cx="411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운영계획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D9EA170-35E8-1F92-F160-91A069E88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93089"/>
              </p:ext>
            </p:extLst>
          </p:nvPr>
        </p:nvGraphicFramePr>
        <p:xfrm>
          <a:off x="409515" y="3517352"/>
          <a:ext cx="9026195" cy="2413304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89606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220035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88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099524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83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차수별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주제명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[Y]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및 성과관리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조직의 구조와 장단점 비교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198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연구관리자 리더십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198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연구원 성과평가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833728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관리시스템 구축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운영상 주요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Issue(Ⅱ)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884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[Y+1]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회계와 성과관리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이슈와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OKR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운영체계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회계의 주요 고려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관리에 대한 시스템 사례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(KMS, HR, TT, WBS, Knowledge Graph, 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D6F295D-A002-066F-FD35-82FD683C6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95515"/>
              </p:ext>
            </p:extLst>
          </p:nvPr>
        </p:nvGraphicFramePr>
        <p:xfrm>
          <a:off x="415125" y="1239766"/>
          <a:ext cx="9026195" cy="2005353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89606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220035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88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099524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차수별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주제명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[Y]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 연구소 방문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884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[Y+1]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 연구소 방문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52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F0A5A-21A8-7E58-3876-43B319A37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3CD05-F389-2651-C84E-078D4FA3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1" y="204029"/>
            <a:ext cx="4104008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B1BD3A-4485-BA79-1FD4-0244799D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DDC19-71D8-4685-9B77-81CB4D1C0CA1}"/>
              </a:ext>
            </a:extLst>
          </p:cNvPr>
          <p:cNvSpPr txBox="1"/>
          <p:nvPr/>
        </p:nvSpPr>
        <p:spPr>
          <a:xfrm>
            <a:off x="55627" y="196343"/>
            <a:ext cx="411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운영계획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49860-67E3-267A-95AD-E35FFC2D5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78209"/>
              </p:ext>
            </p:extLst>
          </p:nvPr>
        </p:nvGraphicFramePr>
        <p:xfrm>
          <a:off x="409515" y="1856846"/>
          <a:ext cx="9026195" cy="3423993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89606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220035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88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099524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차수별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[Y]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 예측과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중장기 전략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○○년 산업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동향 및 전망</a:t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CES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미래사회 변화 방향 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기술예측과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Scenario Planning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활용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이동기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기술전략 관리에 대한 시스템적 이해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(Intelligence, PRM,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TRM,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김창범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Technology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Roadmap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실무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남태영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059943"/>
                  </a:ext>
                </a:extLst>
              </a:tr>
              <a:tr h="18840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[Y+1]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중장기전략과 관리체계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○○년 산업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동향 및 전망</a:t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CES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미래사회 변화 방향 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연도별 특징 및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Upgrade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전략체계와 수립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Process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이동기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구축 사례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(Ⅰ)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김창범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신제품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발굴 및 선정방안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남태영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294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00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071C2-91CA-29EE-F24C-CEE307EF1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05A07-D62C-F83F-CB47-89B754A3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B1369A-571D-BB0C-1A2F-BF1C3FA9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B8B12-1FAA-C92B-ECC5-D7FC4D2107D6}"/>
              </a:ext>
            </a:extLst>
          </p:cNvPr>
          <p:cNvSpPr txBox="1"/>
          <p:nvPr/>
        </p:nvSpPr>
        <p:spPr>
          <a:xfrm>
            <a:off x="55627" y="196343"/>
            <a:ext cx="411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운영계획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0BF449A-719A-4E2C-C963-3398DA679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25052"/>
              </p:ext>
            </p:extLst>
          </p:nvPr>
        </p:nvGraphicFramePr>
        <p:xfrm>
          <a:off x="387076" y="1307084"/>
          <a:ext cx="9026195" cy="2005353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89606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220035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88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099524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차수별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주제명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[Y]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과제기획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기업의 성장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Issue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신사업 전략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남태영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개념과 전략적 활용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이동기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운영에 대한 시스템적 이해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884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[Y+1]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사업화 체계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신사업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·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신기술 발굴과 사업화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남태영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핵심역량과 핵심기술의 분석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사례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(Ⅱ)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56C9C9F-1030-0BCD-E1C9-215913E6A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86302"/>
              </p:ext>
            </p:extLst>
          </p:nvPr>
        </p:nvGraphicFramePr>
        <p:xfrm>
          <a:off x="409515" y="3685646"/>
          <a:ext cx="9026195" cy="2005353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89606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220035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88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099524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차수별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주제명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[Y]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경영체계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경영체계와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효율화 구조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Issue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Project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관리체계 개선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남태영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운영에 대한 시스템적 이해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884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[Y+1]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Risk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분석과 관리 체계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Project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관리의 핵심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남태영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관리시스템 구축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운영상 주요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Issue(Ⅰ)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13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C5335-F34E-642A-37D7-612808FFC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EA23-18CB-1E43-82FB-802DCB72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44CDBB-FF27-1FDF-34C9-A314B8A8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B67D7-2D62-3E49-2A19-AE7BE3C5BB79}"/>
              </a:ext>
            </a:extLst>
          </p:cNvPr>
          <p:cNvSpPr txBox="1"/>
          <p:nvPr/>
        </p:nvSpPr>
        <p:spPr>
          <a:xfrm>
            <a:off x="55627" y="196343"/>
            <a:ext cx="411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운영계획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2E991C2-31D5-3F76-835C-81FE9BE8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57739"/>
              </p:ext>
            </p:extLst>
          </p:nvPr>
        </p:nvGraphicFramePr>
        <p:xfrm>
          <a:off x="409515" y="3517352"/>
          <a:ext cx="9026195" cy="2413304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89606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220035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88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099524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83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차수별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주제명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[Y]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및 성과관리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조직의 구조와 구축 동향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198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연구관리와 리더십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198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연구원 성과평가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833728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관리시스템 구축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운영상 주요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Issue(Ⅱ)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884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[Y+1]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회계 및 성과관리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이슈와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OKR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운영체계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회계의 주요 고려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관리에 대한 시스템 사례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(KMS, HR, TT, WBS, Knowledge Graph, 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4E33CFB-7A6A-250F-B114-88E4CB07A2AA}"/>
              </a:ext>
            </a:extLst>
          </p:cNvPr>
          <p:cNvGraphicFramePr>
            <a:graphicFrameLocks noGrp="1"/>
          </p:cNvGraphicFramePr>
          <p:nvPr/>
        </p:nvGraphicFramePr>
        <p:xfrm>
          <a:off x="415125" y="1239766"/>
          <a:ext cx="9026195" cy="2005353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89606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220035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88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099524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차수별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주제명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[Y]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 연구소 방문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884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[Y+1]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 연구소 방문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39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4D8E671-C055-D691-068C-69B1DD41E6BB}"/>
              </a:ext>
            </a:extLst>
          </p:cNvPr>
          <p:cNvSpPr/>
          <p:nvPr/>
        </p:nvSpPr>
        <p:spPr>
          <a:xfrm>
            <a:off x="1716604" y="2086853"/>
            <a:ext cx="6215676" cy="1239769"/>
          </a:xfrm>
          <a:prstGeom prst="roundRect">
            <a:avLst/>
          </a:prstGeom>
          <a:solidFill>
            <a:srgbClr val="EBFAFF"/>
          </a:solidFill>
          <a:ln w="28575">
            <a:solidFill>
              <a:srgbClr val="75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AB7954-5110-151B-CD31-BD27DE22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443" y="2386248"/>
            <a:ext cx="2052165" cy="584775"/>
          </a:xfrm>
        </p:spPr>
        <p:txBody>
          <a:bodyPr/>
          <a:lstStyle/>
          <a:p>
            <a:r>
              <a:rPr lang="en-US" altLang="ko-KR" sz="3200" dirty="0"/>
              <a:t>Appendix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280166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BAF70-7DF3-664F-B436-ECF70089E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5D65E-746E-6C48-6617-FDB9F90C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B5053C-726B-BE5C-515C-ABA344FE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3D792-E6D4-9D18-8786-749AF50EDCD6}"/>
              </a:ext>
            </a:extLst>
          </p:cNvPr>
          <p:cNvSpPr txBox="1"/>
          <p:nvPr/>
        </p:nvSpPr>
        <p:spPr>
          <a:xfrm>
            <a:off x="55627" y="196343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49AB43-A61D-63BD-9580-DB524193B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78995"/>
              </p:ext>
            </p:extLst>
          </p:nvPr>
        </p:nvGraphicFramePr>
        <p:xfrm>
          <a:off x="415125" y="891957"/>
          <a:ext cx="9026195" cy="5618538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89606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220035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88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099524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1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○○년 산업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동향 기술예측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CES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미래사회 변화 방향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기술예측과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의사결정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[EX.] Scenario Planning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의사결정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사례와 활용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기업의 기술예측 및 활용사례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기술전략 관리에 대한 시스템적 이해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(Intelligence, PRM,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059943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중장기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전략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Process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 기반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개념과 분석방법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핵심기술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관리와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TRM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547768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와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Project 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기존사업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VS.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 자원배분 방안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조정활동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신제품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발굴 및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Business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Roadmap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Case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및 활용 중심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294904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목표수립과 핵심역량 분석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기업의 성장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Issue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신사업 전략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 기반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Technology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Roadmap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과 관리방안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403060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신사업과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Idea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발굴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 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제안의 핵심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947108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Business Model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사업화 전략 수립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758749"/>
      </p:ext>
    </p:extLst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 돋움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EAE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pc="-60" dirty="0" err="1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2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3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4145</TotalTime>
  <Words>2230</Words>
  <Application>Microsoft Office PowerPoint</Application>
  <PresentationFormat>A4 용지(210x297mm)</PresentationFormat>
  <Paragraphs>598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KoPub돋움체 Bold</vt:lpstr>
      <vt:lpstr>굴림</vt:lpstr>
      <vt:lpstr>맑은 고딕</vt:lpstr>
      <vt:lpstr>Arial</vt:lpstr>
      <vt:lpstr>Calibri</vt:lpstr>
      <vt:lpstr>Wingdings</vt:lpstr>
      <vt:lpstr>3_디자인 사용자 지정</vt:lpstr>
      <vt:lpstr>2_기본 디자인</vt:lpstr>
      <vt:lpstr>Office 테마</vt:lpstr>
      <vt:lpstr>기술경영 부서장·실무자 교육       Task(업무)별 세부과목 구성 List (안)</vt:lpstr>
      <vt:lpstr>1. 교육 과정별 세부 과목구성(부서장)</vt:lpstr>
      <vt:lpstr>1. 교육 과정별 세부 과목구성(부서장)</vt:lpstr>
      <vt:lpstr>1. 교육 과정별 세부 과목구성(부서장)</vt:lpstr>
      <vt:lpstr>2. 교육 과정별 세부 과목구성(실무자)</vt:lpstr>
      <vt:lpstr>1. 교육 과정별 세부 과목구성(실무자)</vt:lpstr>
      <vt:lpstr>1. 교육 과정별 세부 과목구성(실무자)</vt:lpstr>
      <vt:lpstr>Appendix</vt:lpstr>
      <vt:lpstr>1. 교육 과정별 세부 과목구성(부서장)</vt:lpstr>
      <vt:lpstr>1. 교육 과정별 세부 과목구성(부서장)</vt:lpstr>
      <vt:lpstr>2. 교육 과정별 세부 과목구성(실무자)</vt:lpstr>
      <vt:lpstr>2. 교육 과정별 세부 과목구성(실무자)</vt:lpstr>
      <vt:lpstr>참고 : 종합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Dongkee Lee</dc:creator>
  <cp:lastModifiedBy>창범 김</cp:lastModifiedBy>
  <cp:revision>136</cp:revision>
  <dcterms:created xsi:type="dcterms:W3CDTF">2024-09-24T02:35:10Z</dcterms:created>
  <dcterms:modified xsi:type="dcterms:W3CDTF">2024-11-18T00:28:10Z</dcterms:modified>
</cp:coreProperties>
</file>