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50" r:id="rId2"/>
    <p:sldMasterId id="2147483669" r:id="rId3"/>
  </p:sldMasterIdLst>
  <p:notesMasterIdLst>
    <p:notesMasterId r:id="rId22"/>
  </p:notesMasterIdLst>
  <p:sldIdLst>
    <p:sldId id="256" r:id="rId4"/>
    <p:sldId id="792" r:id="rId5"/>
    <p:sldId id="793" r:id="rId6"/>
    <p:sldId id="794" r:id="rId7"/>
    <p:sldId id="795" r:id="rId8"/>
    <p:sldId id="796" r:id="rId9"/>
    <p:sldId id="797" r:id="rId10"/>
    <p:sldId id="791" r:id="rId11"/>
    <p:sldId id="801" r:id="rId12"/>
    <p:sldId id="781" r:id="rId13"/>
    <p:sldId id="783" r:id="rId14"/>
    <p:sldId id="780" r:id="rId15"/>
    <p:sldId id="784" r:id="rId16"/>
    <p:sldId id="782" r:id="rId17"/>
    <p:sldId id="798" r:id="rId18"/>
    <p:sldId id="799" r:id="rId19"/>
    <p:sldId id="800" r:id="rId20"/>
    <p:sldId id="293" r:id="rId2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DBFF"/>
    <a:srgbClr val="EBFAFF"/>
    <a:srgbClr val="FFF0C1"/>
    <a:srgbClr val="FFE07D"/>
    <a:srgbClr val="D6EDBD"/>
    <a:srgbClr val="C09200"/>
    <a:srgbClr val="9797E5"/>
    <a:srgbClr val="BA8CDC"/>
    <a:srgbClr val="F6BB00"/>
    <a:srgbClr val="FFF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5216" autoAdjust="0"/>
  </p:normalViewPr>
  <p:slideViewPr>
    <p:cSldViewPr snapToGrid="0">
      <p:cViewPr varScale="1">
        <p:scale>
          <a:sx n="107" d="100"/>
          <a:sy n="107" d="100"/>
        </p:scale>
        <p:origin x="13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24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27E7D-4681-403A-98F5-761F5362F2D2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D4439-9D67-4D29-AB22-FE3B2600B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43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282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045AB4-2EC4-4342-9F15-32643FA5E4C5}" type="slidenum">
              <a:rPr kumimoji="0" lang="ko-KR" alt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282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5113" cy="3700463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 dirty="0"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1"/>
          <p:cNvSpPr>
            <a:spLocks noChangeArrowheads="1"/>
          </p:cNvSpPr>
          <p:nvPr userDrawn="1"/>
        </p:nvSpPr>
        <p:spPr bwMode="gray">
          <a:xfrm>
            <a:off x="307977" y="6584950"/>
            <a:ext cx="315912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ko-KR" sz="900" b="0" dirty="0">
                <a:latin typeface="맑은 고딕" pitchFamily="50" charset="-127"/>
                <a:ea typeface="맑은 고딕" pitchFamily="50" charset="-127"/>
              </a:rPr>
              <a:t>© SBP Inc. all right  reserved.</a:t>
            </a:r>
          </a:p>
        </p:txBody>
      </p:sp>
      <p:sp>
        <p:nvSpPr>
          <p:cNvPr id="739333" name="PresentationTitle"/>
          <p:cNvSpPr>
            <a:spLocks noGrp="1" noChangeArrowheads="1"/>
          </p:cNvSpPr>
          <p:nvPr>
            <p:ph type="ctrTitle" sz="quarter"/>
          </p:nvPr>
        </p:nvSpPr>
        <p:spPr>
          <a:xfrm>
            <a:off x="731840" y="2241551"/>
            <a:ext cx="8324850" cy="666750"/>
          </a:xfrm>
          <a:prstGeom prst="rect">
            <a:avLst/>
          </a:prstGeom>
        </p:spPr>
        <p:txBody>
          <a:bodyPr tIns="42351" rIns="84705" bIns="42351"/>
          <a:lstStyle>
            <a:lvl1pPr>
              <a:defRPr sz="2800"/>
            </a:lvl1pPr>
          </a:lstStyle>
          <a:p>
            <a:r>
              <a:rPr lang="en-GB" altLang="ko-KR"/>
              <a:t>Click to edit Master title style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55169" y="6637295"/>
            <a:ext cx="830198" cy="21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560" y="6485241"/>
            <a:ext cx="1134253" cy="328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6720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39289" y="204029"/>
            <a:ext cx="2738250" cy="369332"/>
          </a:xfrm>
          <a:prstGeom prst="rect">
            <a:avLst/>
          </a:prstGeom>
        </p:spPr>
        <p:txBody>
          <a:bodyPr/>
          <a:lstStyle>
            <a:lvl1pPr algn="r">
              <a:defRPr sz="1800"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E87CC-5144-41FF-ACA2-A7ED5EFCCD4E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02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8" y="148532"/>
            <a:ext cx="3018775" cy="40011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960309" y="6589068"/>
            <a:ext cx="335348" cy="23083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8427F-17BE-4C44-9B29-06858B2109A3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9554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6724" y="177656"/>
            <a:ext cx="3018775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algn="r">
              <a:defRPr sz="2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2EADB-0E7B-4321-80DF-26A7C27B093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5908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8" indent="0" algn="ctr">
              <a:buNone/>
              <a:defRPr sz="1500"/>
            </a:lvl2pPr>
            <a:lvl3pPr marL="685796" indent="0" algn="ctr">
              <a:buNone/>
              <a:defRPr sz="1350"/>
            </a:lvl3pPr>
            <a:lvl4pPr marL="1028694" indent="0" algn="ctr">
              <a:buNone/>
              <a:defRPr sz="1200"/>
            </a:lvl4pPr>
            <a:lvl5pPr marL="1371592" indent="0" algn="ctr">
              <a:buNone/>
              <a:defRPr sz="1200"/>
            </a:lvl5pPr>
            <a:lvl6pPr marL="1714490" indent="0" algn="ctr">
              <a:buNone/>
              <a:defRPr sz="1200"/>
            </a:lvl6pPr>
            <a:lvl7pPr marL="2057388" indent="0" algn="ctr">
              <a:buNone/>
              <a:defRPr sz="1200"/>
            </a:lvl7pPr>
            <a:lvl8pPr marL="2400286" indent="0" algn="ctr">
              <a:buNone/>
              <a:defRPr sz="1200"/>
            </a:lvl8pPr>
            <a:lvl9pPr marL="2743185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CCE7-2901-402E-BAB6-E56C292DFB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589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6764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8" indent="0" algn="ctr">
              <a:buNone/>
              <a:defRPr sz="1500"/>
            </a:lvl2pPr>
            <a:lvl3pPr marL="685796" indent="0" algn="ctr">
              <a:buNone/>
              <a:defRPr sz="1350"/>
            </a:lvl3pPr>
            <a:lvl4pPr marL="1028694" indent="0" algn="ctr">
              <a:buNone/>
              <a:defRPr sz="1200"/>
            </a:lvl4pPr>
            <a:lvl5pPr marL="1371592" indent="0" algn="ctr">
              <a:buNone/>
              <a:defRPr sz="1200"/>
            </a:lvl5pPr>
            <a:lvl6pPr marL="1714490" indent="0" algn="ctr">
              <a:buNone/>
              <a:defRPr sz="1200"/>
            </a:lvl6pPr>
            <a:lvl7pPr marL="2057388" indent="0" algn="ctr">
              <a:buNone/>
              <a:defRPr sz="1200"/>
            </a:lvl7pPr>
            <a:lvl8pPr marL="2400286" indent="0" algn="ctr">
              <a:buNone/>
              <a:defRPr sz="1200"/>
            </a:lvl8pPr>
            <a:lvl9pPr marL="2743185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CCE7-2901-402E-BAB6-E56C292DFB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019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919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6716" y="2415314"/>
            <a:ext cx="4536498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3977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ko-KR" altLang="en-US" sz="3200" b="1">
                <a:solidFill>
                  <a:schemeClr val="tx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3147820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3797300" y="65373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E6845D3-FAAB-4C38-ACE6-5E2DDABA2DCA}" type="slidenum">
              <a:rPr lang="en-US" altLang="ko-KR" sz="1800" b="1" smtClean="0">
                <a:solidFill>
                  <a:srgbClr val="000000"/>
                </a:solidFill>
                <a:latin typeface="맑은 고딕" pitchFamily="50" charset="-127"/>
                <a:ea typeface="돋움체" pitchFamily="49" charset="-127"/>
              </a:rPr>
              <a:pPr>
                <a:defRPr/>
              </a:pPr>
              <a:t>‹#›</a:t>
            </a:fld>
            <a:endParaRPr lang="en-US" altLang="ko-KR" sz="1800" b="1" dirty="0">
              <a:solidFill>
                <a:srgbClr val="000000"/>
              </a:solidFill>
              <a:latin typeface="맑은 고딕" pitchFamily="50" charset="-127"/>
              <a:ea typeface="돋움체" pitchFamily="49" charset="-127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724390" y="6248400"/>
            <a:ext cx="1893491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7280308" y="330456"/>
            <a:ext cx="2452915" cy="338554"/>
          </a:xfrm>
          <a:prstGeom prst="rect">
            <a:avLst/>
          </a:prstGeom>
        </p:spPr>
        <p:txBody>
          <a:bodyPr wrap="none">
            <a:spAutoFit/>
          </a:bodyPr>
          <a:lstStyle>
            <a:lvl1pPr algn="r"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6" y="6530869"/>
            <a:ext cx="1172579" cy="293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100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9"/>
          <p:cNvSpPr>
            <a:spLocks noChangeArrowheads="1"/>
          </p:cNvSpPr>
          <p:nvPr userDrawn="1"/>
        </p:nvSpPr>
        <p:spPr bwMode="auto">
          <a:xfrm>
            <a:off x="0" y="286161"/>
            <a:ext cx="72768" cy="276999"/>
          </a:xfrm>
          <a:prstGeom prst="rect">
            <a:avLst/>
          </a:prstGeom>
          <a:solidFill>
            <a:srgbClr val="F0F0F0"/>
          </a:solidFill>
          <a:ln w="12700" algn="ctr">
            <a:noFill/>
            <a:miter lim="800000"/>
            <a:headEnd/>
            <a:tailEnd/>
          </a:ln>
        </p:spPr>
        <p:txBody>
          <a:bodyPr wrap="none" lIns="72000" tIns="0" rIns="0" bIns="0" anchor="ctr">
            <a:spAutoFit/>
          </a:bodyPr>
          <a:lstStyle/>
          <a:p>
            <a:pPr>
              <a:defRPr/>
            </a:pPr>
            <a:endParaRPr lang="ko-KR" altLang="ko-KR" sz="1800">
              <a:latin typeface="맑은 고딕" pitchFamily="50" charset="-127"/>
              <a:ea typeface="돋움체" pitchFamily="49" charset="-127"/>
            </a:endParaRPr>
          </a:p>
        </p:txBody>
      </p:sp>
      <p:sp>
        <p:nvSpPr>
          <p:cNvPr id="3" name="Line 10"/>
          <p:cNvSpPr>
            <a:spLocks noChangeShapeType="1"/>
          </p:cNvSpPr>
          <p:nvPr userDrawn="1"/>
        </p:nvSpPr>
        <p:spPr bwMode="auto">
          <a:xfrm>
            <a:off x="6" y="817563"/>
            <a:ext cx="6045068" cy="0"/>
          </a:xfrm>
          <a:prstGeom prst="line">
            <a:avLst/>
          </a:prstGeom>
          <a:noFill/>
          <a:ln w="635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Line 11"/>
          <p:cNvSpPr>
            <a:spLocks noChangeShapeType="1"/>
          </p:cNvSpPr>
          <p:nvPr userDrawn="1"/>
        </p:nvSpPr>
        <p:spPr bwMode="auto">
          <a:xfrm>
            <a:off x="6038194" y="841375"/>
            <a:ext cx="3860932" cy="0"/>
          </a:xfrm>
          <a:prstGeom prst="line">
            <a:avLst/>
          </a:prstGeom>
          <a:noFill/>
          <a:ln w="158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3797300" y="65373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E6845D3-FAAB-4C38-ACE6-5E2DDABA2DCA}" type="slidenum">
              <a:rPr lang="en-US" altLang="ko-KR" sz="1800" b="1" smtClean="0">
                <a:latin typeface="맑은 고딕" pitchFamily="50" charset="-127"/>
                <a:ea typeface="돋움체" pitchFamily="49" charset="-127"/>
              </a:rPr>
              <a:pPr>
                <a:defRPr/>
              </a:pPr>
              <a:t>‹#›</a:t>
            </a:fld>
            <a:endParaRPr lang="en-US" altLang="ko-KR" sz="1800" b="1" dirty="0">
              <a:latin typeface="맑은 고딕" pitchFamily="50" charset="-127"/>
              <a:ea typeface="돋움체" pitchFamily="49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46078" y="180757"/>
            <a:ext cx="4417386" cy="489099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6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6" y="6530869"/>
            <a:ext cx="1172579" cy="293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739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4BD15-6737-7206-5FBC-54F705EAB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4EF45-049F-AEFC-8C8E-5813BEDD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371B09-2000-4B88-2A24-E7A9459F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F8E07-CFF8-3C3C-E2D0-57D9A703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CC0F-69C4-4E45-B67D-1490B7F7048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39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34C97-DD1A-4997-AC9C-EE717AE7F9A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94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707871" y="1844824"/>
            <a:ext cx="4155304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26973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864771" y="1175845"/>
            <a:ext cx="4155304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57299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액자 11"/>
          <p:cNvSpPr/>
          <p:nvPr userDrawn="1"/>
        </p:nvSpPr>
        <p:spPr>
          <a:xfrm>
            <a:off x="2" y="0"/>
            <a:ext cx="9903599" cy="6858000"/>
          </a:xfrm>
          <a:prstGeom prst="frame">
            <a:avLst>
              <a:gd name="adj1" fmla="val 2917"/>
            </a:avLst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841021" y="6322263"/>
            <a:ext cx="814701" cy="294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473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ctr" defTabSz="914377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60309" y="6589068"/>
            <a:ext cx="33534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900" b="1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94B34C97-DD1A-4997-AC9C-EE717AE7F9A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692186"/>
            <a:ext cx="9906000" cy="365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rgbClr val="FF0000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endParaRPr lang="ko-KR" altLang="en-US" sz="1800" kern="0" dirty="0">
              <a:solidFill>
                <a:prstClr val="white"/>
              </a:solidFill>
              <a:latin typeface="맑은 고딕"/>
              <a:ea typeface="맑은 고딕" pitchFamily="50" charset="-127"/>
            </a:endParaRPr>
          </a:p>
        </p:txBody>
      </p:sp>
      <p:sp>
        <p:nvSpPr>
          <p:cNvPr id="6" name="제목 개체 틀 5"/>
          <p:cNvSpPr>
            <a:spLocks noGrp="1"/>
          </p:cNvSpPr>
          <p:nvPr>
            <p:ph type="title"/>
          </p:nvPr>
        </p:nvSpPr>
        <p:spPr>
          <a:xfrm>
            <a:off x="43249" y="147148"/>
            <a:ext cx="3018775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marL="0" marR="0" lvl="0" indent="0" algn="l" defTabSz="914377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제목 스타일 편집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055169" y="6637295"/>
            <a:ext cx="830198" cy="21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994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6" r:id="rId5"/>
    <p:sldLayoutId id="2147483668" r:id="rId6"/>
    <p:sldLayoutId id="2147483672" r:id="rId7"/>
    <p:sldLayoutId id="2147483673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000" b="1" i="0" u="none" strike="noStrike" kern="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맑은 고딕" pitchFamily="50" charset="-127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537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CDDCCE7-2901-402E-BAB6-E56C292DFB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94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685796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9" indent="-171449" algn="l" defTabSz="685796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14347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857245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200143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543041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1885939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7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35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33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8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6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4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2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90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8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86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85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033BC34-769F-790B-62ED-1407ACD37E41}"/>
              </a:ext>
            </a:extLst>
          </p:cNvPr>
          <p:cNvSpPr/>
          <p:nvPr/>
        </p:nvSpPr>
        <p:spPr>
          <a:xfrm>
            <a:off x="1144649" y="2157641"/>
            <a:ext cx="7872875" cy="1224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30AEA9-7991-C502-4182-491683908654}"/>
              </a:ext>
            </a:extLst>
          </p:cNvPr>
          <p:cNvSpPr txBox="1"/>
          <p:nvPr/>
        </p:nvSpPr>
        <p:spPr>
          <a:xfrm>
            <a:off x="3250075" y="5399395"/>
            <a:ext cx="3536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(</a:t>
            </a:r>
            <a:r>
              <a:rPr lang="ko-KR" altLang="en-US" sz="2400" b="1" dirty="0">
                <a:latin typeface="+mn-ea"/>
              </a:rPr>
              <a:t>주</a:t>
            </a:r>
            <a:r>
              <a:rPr lang="en-US" altLang="ko-KR" sz="2400" b="1" dirty="0">
                <a:latin typeface="+mn-ea"/>
              </a:rPr>
              <a:t>)SBP </a:t>
            </a:r>
            <a:r>
              <a:rPr lang="ko-KR" altLang="en-US" sz="2400" b="1" dirty="0">
                <a:latin typeface="+mn-ea"/>
              </a:rPr>
              <a:t>전략경영연구소</a:t>
            </a: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764ACE12-F9D8-F404-8473-AC50E8BC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459" y="2466923"/>
            <a:ext cx="7715254" cy="553998"/>
          </a:xfrm>
        </p:spPr>
        <p:txBody>
          <a:bodyPr/>
          <a:lstStyle/>
          <a:p>
            <a:r>
              <a:rPr lang="ko-KR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기술경영 부서장</a:t>
            </a:r>
            <a:r>
              <a:rPr lang="en-US" altLang="ko-KR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·</a:t>
            </a:r>
            <a:r>
              <a:rPr lang="ko-KR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실무자 교육 </a:t>
            </a:r>
            <a:r>
              <a:rPr lang="en-US" altLang="ko-KR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(</a:t>
            </a:r>
            <a:r>
              <a:rPr lang="ko-KR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안</a:t>
            </a:r>
            <a:r>
              <a:rPr lang="en-US" altLang="ko-KR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)</a:t>
            </a:r>
            <a:endParaRPr lang="ko-KR" alt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85C035-4CA5-A95A-C3F9-7D5B0A75CEC7}"/>
              </a:ext>
            </a:extLst>
          </p:cNvPr>
          <p:cNvSpPr txBox="1"/>
          <p:nvPr/>
        </p:nvSpPr>
        <p:spPr>
          <a:xfrm>
            <a:off x="4164479" y="4148404"/>
            <a:ext cx="1691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2024. 12. 02</a:t>
            </a:r>
            <a:endParaRPr lang="ko-KR" altLang="en-US" sz="2000" b="1" dirty="0">
              <a:latin typeface="+mn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362FDB4-1D56-03B8-2B2C-A283B8E4B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229592"/>
              </p:ext>
            </p:extLst>
          </p:nvPr>
        </p:nvGraphicFramePr>
        <p:xfrm>
          <a:off x="8578813" y="467224"/>
          <a:ext cx="780389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389">
                  <a:extLst>
                    <a:ext uri="{9D8B030D-6E8A-4147-A177-3AD203B41FA5}">
                      <a16:colId xmlns:a16="http://schemas.microsoft.com/office/drawing/2014/main" val="32504796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협의용</a:t>
                      </a:r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013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361616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BAF70-7DF3-664F-B436-ECF70089E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5D65E-746E-6C48-6617-FDB9F90CF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530" y="204029"/>
            <a:ext cx="4104009" cy="36933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교육 과정별 세부 과목구성</a:t>
            </a:r>
            <a:r>
              <a:rPr lang="en-US" altLang="ko-KR" dirty="0"/>
              <a:t>(</a:t>
            </a:r>
            <a:r>
              <a:rPr lang="ko-KR" altLang="en-US" dirty="0"/>
              <a:t>부서장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B5053C-726B-BE5C-515C-ABA344FE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FE87CC-5144-41FF-ACA2-A7ED5EFCCD4E}" type="slidenum">
              <a:rPr kumimoji="0" lang="en-US" altLang="ko-KR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3D792-E6D4-9D18-8786-749AF50EDCD6}"/>
              </a:ext>
            </a:extLst>
          </p:cNvPr>
          <p:cNvSpPr txBox="1"/>
          <p:nvPr/>
        </p:nvSpPr>
        <p:spPr>
          <a:xfrm>
            <a:off x="55627" y="196343"/>
            <a:ext cx="3965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참고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교육 프로그램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(Track #1)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949AB43-A61D-63BD-9580-DB524193B487}"/>
              </a:ext>
            </a:extLst>
          </p:cNvPr>
          <p:cNvGraphicFramePr>
            <a:graphicFrameLocks noGrp="1"/>
          </p:cNvGraphicFramePr>
          <p:nvPr/>
        </p:nvGraphicFramePr>
        <p:xfrm>
          <a:off x="415124" y="891957"/>
          <a:ext cx="8667167" cy="5850558"/>
        </p:xfrm>
        <a:graphic>
          <a:graphicData uri="http://schemas.openxmlformats.org/drawingml/2006/table">
            <a:tbl>
              <a:tblPr/>
              <a:tblGrid>
                <a:gridCol w="1293215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2160110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3886683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1327159">
                  <a:extLst>
                    <a:ext uri="{9D8B030D-6E8A-4147-A177-3AD203B41FA5}">
                      <a16:colId xmlns:a16="http://schemas.microsoft.com/office/drawing/2014/main" val="2928676034"/>
                    </a:ext>
                  </a:extLst>
                </a:gridCol>
              </a:tblGrid>
              <a:tr h="56751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세부과목명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162044">
                <a:tc rowSpan="1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기획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환경분석 및 예측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○○년 산업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 동향 기술예측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CES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미래사회 변화 방향 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691061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기술예측과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전략적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의사결정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[EX.] Scenario Planning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 의사결정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사례와 활용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795889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기업의 기술예측 및 활용사례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21375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기술전략 관리에 대한 시스템적 이해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(Intelligence, PRM,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TRM,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Project Pool)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059943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중장기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전략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구성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Process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사례 기반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2409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Portfolio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분석과 활용 사례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6319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핵심기술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분석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관리와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TRM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547768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Portfolio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와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 Project 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기존사업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VS.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신사업 자원배분 방안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조정활동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676534"/>
                  </a:ext>
                </a:extLst>
              </a:tr>
              <a:tr h="34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신사업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신제품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발굴 및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Business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Roadmap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Case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및 활용 중심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294904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사업전략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목표수립과 핵심역량 분석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350311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전략수립</a:t>
                      </a:r>
                    </a:p>
                  </a:txBody>
                  <a:tcPr marL="36000" marR="36000" marT="36000" marB="3600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기업의 성장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Issue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와 신사업 전략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사례 기반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857731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Technology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Roadmap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과 관리방안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403060"/>
                  </a:ext>
                </a:extLst>
              </a:tr>
              <a:tr h="22758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 중심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신사업과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Idea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발굴 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575"/>
                  </a:ext>
                </a:extLst>
              </a:tr>
              <a:tr h="2275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 Project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Portfolio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활용 선정방안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67449"/>
                  </a:ext>
                </a:extLst>
              </a:tr>
              <a:tr h="2275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과제 기획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제안의 핵심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Point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947108"/>
                  </a:ext>
                </a:extLst>
              </a:tr>
              <a:tr h="270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Business Model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 사업화 전략 수립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4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758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6EE48-52B2-9450-F4C9-1C9D6E3BD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12705-10FD-58F4-D72A-B2B7DA49C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530" y="204029"/>
            <a:ext cx="4104009" cy="36933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교육 과정별 세부 과목구성</a:t>
            </a:r>
            <a:r>
              <a:rPr lang="en-US" altLang="ko-KR" dirty="0"/>
              <a:t>(</a:t>
            </a:r>
            <a:r>
              <a:rPr lang="ko-KR" altLang="en-US" dirty="0"/>
              <a:t>부서장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E1F008-6C81-C75A-50D0-A8C42457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FE87CC-5144-41FF-ACA2-A7ED5EFCCD4E}" type="slidenum">
              <a:rPr kumimoji="0" lang="en-US" altLang="ko-KR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93C5238-2807-56DC-C86E-298DD3FBB879}"/>
              </a:ext>
            </a:extLst>
          </p:cNvPr>
          <p:cNvGraphicFramePr>
            <a:graphicFrameLocks noGrp="1"/>
          </p:cNvGraphicFramePr>
          <p:nvPr/>
        </p:nvGraphicFramePr>
        <p:xfrm>
          <a:off x="403907" y="1037812"/>
          <a:ext cx="8689605" cy="5586037"/>
        </p:xfrm>
        <a:graphic>
          <a:graphicData uri="http://schemas.openxmlformats.org/drawingml/2006/table">
            <a:tbl>
              <a:tblPr/>
              <a:tblGrid>
                <a:gridCol w="1327312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2217062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3804201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1341030">
                  <a:extLst>
                    <a:ext uri="{9D8B030D-6E8A-4147-A177-3AD203B41FA5}">
                      <a16:colId xmlns:a16="http://schemas.microsoft.com/office/drawing/2014/main" val="3960472377"/>
                    </a:ext>
                  </a:extLst>
                </a:gridCol>
              </a:tblGrid>
              <a:tr h="56751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세부과목명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227584">
                <a:tc rowSpan="1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관리체계 개선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375438"/>
                  </a:ext>
                </a:extLst>
              </a:tr>
              <a:tr h="1137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R&amp;D Project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유형과 관리 차별화 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055117"/>
                  </a:ext>
                </a:extLst>
              </a:tr>
              <a:tr h="1137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R&amp;D Project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와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Portfolio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관리체계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4419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전사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전략과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R&amp;D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Project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연계 관리체계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093034"/>
                  </a:ext>
                </a:extLst>
              </a:tr>
              <a:tr h="270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재무회계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[Issue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발생시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 부처별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 정책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회계처리 기분변동과 의미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092471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Risk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전사적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Risk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관리와 체계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사례 기반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Risk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및 관리체계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개인별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385682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업무목표수립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OKR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활용과 성과관리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BSC,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MBO, KPI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연계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375003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 목표와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방안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470926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 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Issue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조직 구조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571581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조직의 유형과 협력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조정 구조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1875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조직과 유형별 장단점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계층화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매트릭스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Hybrid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구조 등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598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시스템 구축 및 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및 운영에 대한 시스템적 이해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86404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기술전략 관리에 대한 시스템적 이해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(Intelligence, PRM,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TRM,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 Pool)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396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 관리에 대한 시스템적 이해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(KMS, HR, TT, WBS, Knowledge Graph, )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2695172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 사례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9087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관리시스템 구축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운영상 주요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9466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29794AA-4545-9BE2-6006-E96A66D09523}"/>
              </a:ext>
            </a:extLst>
          </p:cNvPr>
          <p:cNvSpPr txBox="1"/>
          <p:nvPr/>
        </p:nvSpPr>
        <p:spPr>
          <a:xfrm>
            <a:off x="55627" y="196343"/>
            <a:ext cx="3876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참고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교육 프로그램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(Track #1)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419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7FFF1-13F2-C213-82A3-D4392CAEA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9B8B5-A3A2-D6C7-BB6A-BE9B6DBA1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531" y="204029"/>
            <a:ext cx="4104008" cy="36933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교육 과정별 세부 과목구성</a:t>
            </a:r>
            <a:r>
              <a:rPr lang="en-US" altLang="ko-KR" dirty="0"/>
              <a:t>(</a:t>
            </a:r>
            <a:r>
              <a:rPr lang="ko-KR" altLang="en-US" dirty="0"/>
              <a:t>실무자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65D066-F26C-5252-89C8-6CAD1901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12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29046BC-22A4-F023-2A95-DD93F2664E04}"/>
              </a:ext>
            </a:extLst>
          </p:cNvPr>
          <p:cNvGraphicFramePr>
            <a:graphicFrameLocks noGrp="1"/>
          </p:cNvGraphicFramePr>
          <p:nvPr/>
        </p:nvGraphicFramePr>
        <p:xfrm>
          <a:off x="403905" y="897567"/>
          <a:ext cx="8768143" cy="5335985"/>
        </p:xfrm>
        <a:graphic>
          <a:graphicData uri="http://schemas.openxmlformats.org/drawingml/2006/table">
            <a:tbl>
              <a:tblPr/>
              <a:tblGrid>
                <a:gridCol w="1306241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2339174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3768523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1354205">
                  <a:extLst>
                    <a:ext uri="{9D8B030D-6E8A-4147-A177-3AD203B41FA5}">
                      <a16:colId xmlns:a16="http://schemas.microsoft.com/office/drawing/2014/main" val="3765670388"/>
                    </a:ext>
                  </a:extLst>
                </a:gridCol>
              </a:tblGrid>
              <a:tr h="56751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세부과목명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188400">
                <a:tc rowSpan="1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기획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환경분석 및 예측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기술예측 방법론과 활용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사례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(display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691061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신기술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동향과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대응방안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-[EX.} AI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기술의 등장과 발전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710744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Scenario Planning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Case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Study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포함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21375"/>
                  </a:ext>
                </a:extLst>
              </a:tr>
              <a:tr h="2931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전략의 체계와 수립 방법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분석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Process,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기능별 역할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Monitoring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관리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2409"/>
                  </a:ext>
                </a:extLst>
              </a:tr>
              <a:tr h="2931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전략수립 방법론과 활용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방법론의 활용과 활용체계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870008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사업전략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핵심역량과 확보전략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사업계획 수립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주요활동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350311"/>
                  </a:ext>
                </a:extLst>
              </a:tr>
              <a:tr h="1352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핵심기술 분석과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Roadmap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수립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032485"/>
                  </a:ext>
                </a:extLst>
              </a:tr>
              <a:tr h="1352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전략과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TRM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6366899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Portfolio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857731"/>
                  </a:ext>
                </a:extLst>
              </a:tr>
              <a:tr h="22758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 중심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과제 기획의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관리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575"/>
                  </a:ext>
                </a:extLst>
              </a:tr>
              <a:tr h="2275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특허선행분석과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Portfolio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핵심기술 관리 연계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특허전략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446055"/>
                  </a:ext>
                </a:extLst>
              </a:tr>
              <a:tr h="1352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Model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개념과 분석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497799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Process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와 성공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사례 기반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800477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기술가치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8865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9CE99D-2FE4-B1F0-82EB-152490523BC4}"/>
              </a:ext>
            </a:extLst>
          </p:cNvPr>
          <p:cNvSpPr txBox="1"/>
          <p:nvPr/>
        </p:nvSpPr>
        <p:spPr>
          <a:xfrm>
            <a:off x="55627" y="196343"/>
            <a:ext cx="3876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참고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교육 프로그램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(Track #1)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328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539AF-F63A-2771-BC44-1F9A2D637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3DEC2-288A-C71F-A52A-2978E1948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531" y="204029"/>
            <a:ext cx="4104008" cy="36933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교육 과정별 세부 과목구성</a:t>
            </a:r>
            <a:r>
              <a:rPr lang="en-US" altLang="ko-KR" dirty="0"/>
              <a:t>(</a:t>
            </a:r>
            <a:r>
              <a:rPr lang="ko-KR" altLang="en-US" dirty="0"/>
              <a:t>실무자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3DCDF5-E73E-5B66-5A10-309B2450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13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EF2406A-AFAC-8823-71E8-FACACA56757A}"/>
              </a:ext>
            </a:extLst>
          </p:cNvPr>
          <p:cNvGraphicFramePr>
            <a:graphicFrameLocks noGrp="1"/>
          </p:cNvGraphicFramePr>
          <p:nvPr/>
        </p:nvGraphicFramePr>
        <p:xfrm>
          <a:off x="392684" y="1054642"/>
          <a:ext cx="8818633" cy="4966638"/>
        </p:xfrm>
        <a:graphic>
          <a:graphicData uri="http://schemas.openxmlformats.org/drawingml/2006/table">
            <a:tbl>
              <a:tblPr/>
              <a:tblGrid>
                <a:gridCol w="1312739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2350810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3787269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1367815">
                  <a:extLst>
                    <a:ext uri="{9D8B030D-6E8A-4147-A177-3AD203B41FA5}">
                      <a16:colId xmlns:a16="http://schemas.microsoft.com/office/drawing/2014/main" val="1464159054"/>
                    </a:ext>
                  </a:extLst>
                </a:gridCol>
              </a:tblGrid>
              <a:tr h="56751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세부과목명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112200">
                <a:tc rowSpan="1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대응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375438"/>
                  </a:ext>
                </a:extLst>
              </a:tr>
              <a:tr h="176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Stage &amp; Gate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와 관리체계 설계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956797"/>
                  </a:ext>
                </a:extLst>
              </a:tr>
              <a:tr h="176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Stage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와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Portfolio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 방법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770724"/>
                  </a:ext>
                </a:extLst>
              </a:tr>
              <a:tr h="176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R&amp;D Project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제안과 선정방안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545523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일정수립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·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 및 자원분석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(WBS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2740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Project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관리와 전사적 자원관리의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IT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화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255025"/>
                  </a:ext>
                </a:extLst>
              </a:tr>
              <a:tr h="270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재무회계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재무회계의 개념과 활용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092471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Risk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Risk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방안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분야별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Risk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대응 사례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385682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업무목표수립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BSC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375003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 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조직의 구조와 역할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조직의 역사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장단점 등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571581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조직의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설계의 기본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Concept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핵심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8372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시스템 구축 및 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및 운영에 대한 시스템적 이해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828949"/>
                  </a:ext>
                </a:extLst>
              </a:tr>
              <a:tr h="1740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기술전략 관리에 대한 시스템적 이해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(Intelligence, PRM,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TRM,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 Pool)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7997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 관리에 대한 시스템적 이해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(KMS, HR, TT, WBS, Knowledge Graph, )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994127"/>
                  </a:ext>
                </a:extLst>
              </a:tr>
              <a:tr h="116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 사례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0753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관리시스템 구축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운영상 주요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6879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0E3CF0-CB61-A1F1-31E6-31C280B0A335}"/>
              </a:ext>
            </a:extLst>
          </p:cNvPr>
          <p:cNvSpPr txBox="1"/>
          <p:nvPr/>
        </p:nvSpPr>
        <p:spPr>
          <a:xfrm>
            <a:off x="55627" y="196343"/>
            <a:ext cx="3876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참고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교육 프로그램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(Track #1)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4016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729C5-CD67-0224-34CC-F52165B5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9455" y="204029"/>
            <a:ext cx="728084" cy="369332"/>
          </a:xfrm>
        </p:spPr>
        <p:txBody>
          <a:bodyPr/>
          <a:lstStyle/>
          <a:p>
            <a:r>
              <a:rPr lang="ko-KR" altLang="en-US" dirty="0"/>
              <a:t>종 합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C02648-E386-F138-7926-08A65AA1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14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7F55629-35F1-262A-6013-30E3867847B4}"/>
              </a:ext>
            </a:extLst>
          </p:cNvPr>
          <p:cNvGraphicFramePr>
            <a:graphicFrameLocks noGrp="1"/>
          </p:cNvGraphicFramePr>
          <p:nvPr/>
        </p:nvGraphicFramePr>
        <p:xfrm>
          <a:off x="471223" y="796590"/>
          <a:ext cx="8919605" cy="5739119"/>
        </p:xfrm>
        <a:graphic>
          <a:graphicData uri="http://schemas.openxmlformats.org/drawingml/2006/table">
            <a:tbl>
              <a:tblPr/>
              <a:tblGrid>
                <a:gridCol w="835861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1710993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2788079">
                  <a:extLst>
                    <a:ext uri="{9D8B030D-6E8A-4147-A177-3AD203B41FA5}">
                      <a16:colId xmlns:a16="http://schemas.microsoft.com/office/drawing/2014/main" val="3905156873"/>
                    </a:ext>
                  </a:extLst>
                </a:gridCol>
                <a:gridCol w="398299">
                  <a:extLst>
                    <a:ext uri="{9D8B030D-6E8A-4147-A177-3AD203B41FA5}">
                      <a16:colId xmlns:a16="http://schemas.microsoft.com/office/drawing/2014/main" val="321328974"/>
                    </a:ext>
                  </a:extLst>
                </a:gridCol>
                <a:gridCol w="2788076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398297">
                  <a:extLst>
                    <a:ext uri="{9D8B030D-6E8A-4147-A177-3AD203B41FA5}">
                      <a16:colId xmlns:a16="http://schemas.microsoft.com/office/drawing/2014/main" val="932607521"/>
                    </a:ext>
                  </a:extLst>
                </a:gridCol>
              </a:tblGrid>
              <a:tr h="23031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 대상별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예시적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337196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부서장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en-US" altLang="ko-KR" sz="105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실무자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en-US" altLang="ko-KR" sz="105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632349"/>
                  </a:ext>
                </a:extLst>
              </a:tr>
              <a:tr h="324088">
                <a:tc rowSpan="8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기획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환경분석 및 예측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 트랜드와 기술예측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기술예측 방법론과 활용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사례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(display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691061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Scenario Planning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 의사결정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사례와 활용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Scenario Planning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Case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Study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21375"/>
                  </a:ext>
                </a:extLst>
              </a:tr>
              <a:tr h="5862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 전략과 신사업 추진계획 수립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Portfolio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 추진방향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기술전략 연계 분석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전략의 체계와 수립 방법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Portfolio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분석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Process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전략과 연구소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2409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사업전략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환경분석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목표수립과 핵심역량 분석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KFS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핵심역량과 확보전략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사업계획 수립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주요활동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350311"/>
                  </a:ext>
                </a:extLst>
              </a:tr>
              <a:tr h="270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 전략 연계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핵심기술 분석과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Roadmap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수립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032485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연구소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Vision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사업전략과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전략에 포함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857731"/>
                  </a:ext>
                </a:extLst>
              </a:tr>
              <a:tr h="455168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 중심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신사업과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Idea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발굴 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 기획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제안의 핵심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과제 기획의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관리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특허선행분석과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Portfolio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575"/>
                  </a:ext>
                </a:extLst>
              </a:tr>
              <a:tr h="270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Model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사업화 전략 수립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Model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개념과 활용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497799"/>
                  </a:ext>
                </a:extLst>
              </a:tr>
              <a:tr h="455168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관리체계 개선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유형과 관리 차별화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대응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Stage &amp; Gate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관리체계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및 자원관리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(WBS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375438"/>
                  </a:ext>
                </a:extLst>
              </a:tr>
              <a:tr h="270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재무회계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재무회계의 개념과 활용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092471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Risk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Risk,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체계와 대응 등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분야별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Risk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대응 사례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Risk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방안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분야별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Risk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대응 사례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385682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업무목표수립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OKR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활용과 성과관리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BSC,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MBO, KPI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연계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BSC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375003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 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Issue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조직 구조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조직의 구조와 역할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조직의 역사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장단점 등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5715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A2455F-9D77-58EB-7656-32A7C88CF50D}"/>
              </a:ext>
            </a:extLst>
          </p:cNvPr>
          <p:cNvSpPr txBox="1"/>
          <p:nvPr/>
        </p:nvSpPr>
        <p:spPr>
          <a:xfrm>
            <a:off x="55627" y="196343"/>
            <a:ext cx="3876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참고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교육 프로그램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(Track #1)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2619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75739-86B4-297C-1392-C4032669B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AD11F7D-BD52-1542-D54B-632F3CE8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15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B314B88-340E-374C-A02E-A18A3518C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131340"/>
              </p:ext>
            </p:extLst>
          </p:nvPr>
        </p:nvGraphicFramePr>
        <p:xfrm>
          <a:off x="420735" y="784006"/>
          <a:ext cx="8768149" cy="5839837"/>
        </p:xfrm>
        <a:graphic>
          <a:graphicData uri="http://schemas.openxmlformats.org/drawingml/2006/table">
            <a:tbl>
              <a:tblPr/>
              <a:tblGrid>
                <a:gridCol w="1464430">
                  <a:extLst>
                    <a:ext uri="{9D8B030D-6E8A-4147-A177-3AD203B41FA5}">
                      <a16:colId xmlns:a16="http://schemas.microsoft.com/office/drawing/2014/main" val="3543281378"/>
                    </a:ext>
                  </a:extLst>
                </a:gridCol>
                <a:gridCol w="313149">
                  <a:extLst>
                    <a:ext uri="{9D8B030D-6E8A-4147-A177-3AD203B41FA5}">
                      <a16:colId xmlns:a16="http://schemas.microsoft.com/office/drawing/2014/main" val="1063302394"/>
                    </a:ext>
                  </a:extLst>
                </a:gridCol>
                <a:gridCol w="478933">
                  <a:extLst>
                    <a:ext uri="{9D8B030D-6E8A-4147-A177-3AD203B41FA5}">
                      <a16:colId xmlns:a16="http://schemas.microsoft.com/office/drawing/2014/main" val="3601059528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2960488541"/>
                    </a:ext>
                  </a:extLst>
                </a:gridCol>
                <a:gridCol w="561825">
                  <a:extLst>
                    <a:ext uri="{9D8B030D-6E8A-4147-A177-3AD203B41FA5}">
                      <a16:colId xmlns:a16="http://schemas.microsoft.com/office/drawing/2014/main" val="82929549"/>
                    </a:ext>
                  </a:extLst>
                </a:gridCol>
                <a:gridCol w="377620">
                  <a:extLst>
                    <a:ext uri="{9D8B030D-6E8A-4147-A177-3AD203B41FA5}">
                      <a16:colId xmlns:a16="http://schemas.microsoft.com/office/drawing/2014/main" val="3051034913"/>
                    </a:ext>
                  </a:extLst>
                </a:gridCol>
                <a:gridCol w="442092">
                  <a:extLst>
                    <a:ext uri="{9D8B030D-6E8A-4147-A177-3AD203B41FA5}">
                      <a16:colId xmlns:a16="http://schemas.microsoft.com/office/drawing/2014/main" val="4269120918"/>
                    </a:ext>
                  </a:extLst>
                </a:gridCol>
                <a:gridCol w="497355">
                  <a:extLst>
                    <a:ext uri="{9D8B030D-6E8A-4147-A177-3AD203B41FA5}">
                      <a16:colId xmlns:a16="http://schemas.microsoft.com/office/drawing/2014/main" val="2465916892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4125786316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2871944595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4063036561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2673014827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1344595877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3187478526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698928604"/>
                    </a:ext>
                  </a:extLst>
                </a:gridCol>
                <a:gridCol w="377620">
                  <a:extLst>
                    <a:ext uri="{9D8B030D-6E8A-4147-A177-3AD203B41FA5}">
                      <a16:colId xmlns:a16="http://schemas.microsoft.com/office/drawing/2014/main" val="2701370503"/>
                    </a:ext>
                  </a:extLst>
                </a:gridCol>
                <a:gridCol w="414460">
                  <a:extLst>
                    <a:ext uri="{9D8B030D-6E8A-4147-A177-3AD203B41FA5}">
                      <a16:colId xmlns:a16="http://schemas.microsoft.com/office/drawing/2014/main" val="3932071871"/>
                    </a:ext>
                  </a:extLst>
                </a:gridCol>
                <a:gridCol w="414460">
                  <a:extLst>
                    <a:ext uri="{9D8B030D-6E8A-4147-A177-3AD203B41FA5}">
                      <a16:colId xmlns:a16="http://schemas.microsoft.com/office/drawing/2014/main" val="2462620267"/>
                    </a:ext>
                  </a:extLst>
                </a:gridCol>
                <a:gridCol w="414460">
                  <a:extLst>
                    <a:ext uri="{9D8B030D-6E8A-4147-A177-3AD203B41FA5}">
                      <a16:colId xmlns:a16="http://schemas.microsoft.com/office/drawing/2014/main" val="1184919465"/>
                    </a:ext>
                  </a:extLst>
                </a:gridCol>
                <a:gridCol w="442092">
                  <a:extLst>
                    <a:ext uri="{9D8B030D-6E8A-4147-A177-3AD203B41FA5}">
                      <a16:colId xmlns:a16="http://schemas.microsoft.com/office/drawing/2014/main" val="2128766610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947954611"/>
                    </a:ext>
                  </a:extLst>
                </a:gridCol>
              </a:tblGrid>
              <a:tr h="2306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</a:t>
                      </a:r>
                      <a:b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활동별</a:t>
                      </a:r>
                      <a:b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방법론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DD9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비전 정립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 전략수립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단기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 수립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625592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DD9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비전수립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전략수립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사업계획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496133"/>
                  </a:ext>
                </a:extLst>
              </a:tr>
              <a:tr h="25614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장기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전망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Domain 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Roadmap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Portfoio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PTRM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사업별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계획서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출시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b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철수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진출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역량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강화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041579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환경분석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141877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Environmental Scan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95731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PEST(STEP, STEEP)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913999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Benchmarking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1776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Scenario 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206708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3C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0103549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Portfolio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33286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BCG Matrix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45196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GE PPM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859696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Mckinsey</a:t>
                      </a: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Strategy Matrix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665289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투자전략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계획수립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29072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Driver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05330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KFS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750894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Roadmap 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329651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-ORM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646025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-BRM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1806359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-SRM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475658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-PRM, TRM(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단계별 목표 포함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034221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핵심기술분석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자원계획포함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694224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기술경쟁력분석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635526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AHP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032510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BMO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832264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Idea Generation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184401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-Brainstorming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28616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-Brainwriting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45664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Model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923329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자산형태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판매방식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network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169332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구체화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Model Canvas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932989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핵심역량 분석법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24105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역량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Matrix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421325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현황진단 및 강화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확보 방안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471917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기술전략수립법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82195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경쟁기반 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934881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변화의 속도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961174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차별화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Option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114580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-Status,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Timeframe,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실행계획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989682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가치사슬 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029328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 Management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069300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신제품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신기술 정의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602625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Project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성격구분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991680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Project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개발단계 정의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299805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Stage &amp; Gate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503311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Gate Review System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493775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(Process,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Communication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28496"/>
                  </a:ext>
                </a:extLst>
              </a:tr>
              <a:tr h="1541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평가체계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이관 및 출시후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331614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생산팀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Protocol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94959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사업팀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Protocol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044805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실적추적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신제품 구분 기간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522219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예산집행실적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월별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반기별 등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488608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72914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NABC+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783524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QFD(HOQ)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323981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WBS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212833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PERT/CPM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458252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-CP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관리계획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902093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기대사업가치분석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(ECV)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98264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순현재가치분석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(NPV)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727981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MBO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39142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OKR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261277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MBO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546899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Balanced Scorecard(BSC)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4447973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Risk Management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432540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Matrix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655172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Cause-Effect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592984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Risk Map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6149110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Key Risk Indictor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도출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738018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조기경보체계 설계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35695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743BC39-A996-8E13-0393-ABEF8930185C}"/>
              </a:ext>
            </a:extLst>
          </p:cNvPr>
          <p:cNvSpPr txBox="1"/>
          <p:nvPr/>
        </p:nvSpPr>
        <p:spPr>
          <a:xfrm>
            <a:off x="55627" y="196343"/>
            <a:ext cx="4399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참고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교육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Matrix Chart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(Track #1)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8003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6DBFD-7E88-A178-C100-19E704942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736F1E-0EC0-D5D0-3040-D120D20A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16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8B1B245-C399-BF4D-A9A4-31A7C4A34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096596"/>
              </p:ext>
            </p:extLst>
          </p:nvPr>
        </p:nvGraphicFramePr>
        <p:xfrm>
          <a:off x="465613" y="783364"/>
          <a:ext cx="8768149" cy="5958609"/>
        </p:xfrm>
        <a:graphic>
          <a:graphicData uri="http://schemas.openxmlformats.org/drawingml/2006/table">
            <a:tbl>
              <a:tblPr/>
              <a:tblGrid>
                <a:gridCol w="1464430">
                  <a:extLst>
                    <a:ext uri="{9D8B030D-6E8A-4147-A177-3AD203B41FA5}">
                      <a16:colId xmlns:a16="http://schemas.microsoft.com/office/drawing/2014/main" val="3543281378"/>
                    </a:ext>
                  </a:extLst>
                </a:gridCol>
                <a:gridCol w="313149">
                  <a:extLst>
                    <a:ext uri="{9D8B030D-6E8A-4147-A177-3AD203B41FA5}">
                      <a16:colId xmlns:a16="http://schemas.microsoft.com/office/drawing/2014/main" val="1063302394"/>
                    </a:ext>
                  </a:extLst>
                </a:gridCol>
                <a:gridCol w="478933">
                  <a:extLst>
                    <a:ext uri="{9D8B030D-6E8A-4147-A177-3AD203B41FA5}">
                      <a16:colId xmlns:a16="http://schemas.microsoft.com/office/drawing/2014/main" val="3601059528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2960488541"/>
                    </a:ext>
                  </a:extLst>
                </a:gridCol>
                <a:gridCol w="561825">
                  <a:extLst>
                    <a:ext uri="{9D8B030D-6E8A-4147-A177-3AD203B41FA5}">
                      <a16:colId xmlns:a16="http://schemas.microsoft.com/office/drawing/2014/main" val="82929549"/>
                    </a:ext>
                  </a:extLst>
                </a:gridCol>
                <a:gridCol w="377620">
                  <a:extLst>
                    <a:ext uri="{9D8B030D-6E8A-4147-A177-3AD203B41FA5}">
                      <a16:colId xmlns:a16="http://schemas.microsoft.com/office/drawing/2014/main" val="3051034913"/>
                    </a:ext>
                  </a:extLst>
                </a:gridCol>
                <a:gridCol w="442092">
                  <a:extLst>
                    <a:ext uri="{9D8B030D-6E8A-4147-A177-3AD203B41FA5}">
                      <a16:colId xmlns:a16="http://schemas.microsoft.com/office/drawing/2014/main" val="4269120918"/>
                    </a:ext>
                  </a:extLst>
                </a:gridCol>
                <a:gridCol w="497355">
                  <a:extLst>
                    <a:ext uri="{9D8B030D-6E8A-4147-A177-3AD203B41FA5}">
                      <a16:colId xmlns:a16="http://schemas.microsoft.com/office/drawing/2014/main" val="2465916892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4125786316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2871944595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4063036561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2673014827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1344595877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3187478526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698928604"/>
                    </a:ext>
                  </a:extLst>
                </a:gridCol>
                <a:gridCol w="377620">
                  <a:extLst>
                    <a:ext uri="{9D8B030D-6E8A-4147-A177-3AD203B41FA5}">
                      <a16:colId xmlns:a16="http://schemas.microsoft.com/office/drawing/2014/main" val="2701370503"/>
                    </a:ext>
                  </a:extLst>
                </a:gridCol>
                <a:gridCol w="414460">
                  <a:extLst>
                    <a:ext uri="{9D8B030D-6E8A-4147-A177-3AD203B41FA5}">
                      <a16:colId xmlns:a16="http://schemas.microsoft.com/office/drawing/2014/main" val="3932071871"/>
                    </a:ext>
                  </a:extLst>
                </a:gridCol>
                <a:gridCol w="414460">
                  <a:extLst>
                    <a:ext uri="{9D8B030D-6E8A-4147-A177-3AD203B41FA5}">
                      <a16:colId xmlns:a16="http://schemas.microsoft.com/office/drawing/2014/main" val="2462620267"/>
                    </a:ext>
                  </a:extLst>
                </a:gridCol>
                <a:gridCol w="414460">
                  <a:extLst>
                    <a:ext uri="{9D8B030D-6E8A-4147-A177-3AD203B41FA5}">
                      <a16:colId xmlns:a16="http://schemas.microsoft.com/office/drawing/2014/main" val="1184919465"/>
                    </a:ext>
                  </a:extLst>
                </a:gridCol>
                <a:gridCol w="442092">
                  <a:extLst>
                    <a:ext uri="{9D8B030D-6E8A-4147-A177-3AD203B41FA5}">
                      <a16:colId xmlns:a16="http://schemas.microsoft.com/office/drawing/2014/main" val="2128766610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947954611"/>
                    </a:ext>
                  </a:extLst>
                </a:gridCol>
              </a:tblGrid>
              <a:tr h="1704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</a:t>
                      </a:r>
                      <a:b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활동별</a:t>
                      </a:r>
                      <a:b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방법론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DD9C4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·R&amp;D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전략수립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algn="ctr" defTabSz="685796" rtl="0" eaLnBrk="1" fontAlgn="ctr" latinLnBrk="1" hangingPunct="1"/>
                      <a:r>
                        <a:rPr lang="ko-KR" altLang="en-US" sz="5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기술사업화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algn="ctr" defTabSz="685796" rtl="0" eaLnBrk="1" fontAlgn="ctr" latinLnBrk="1" hangingPunct="1"/>
                      <a:r>
                        <a:rPr lang="en-US" sz="5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R&amp;D </a:t>
                      </a:r>
                      <a:r>
                        <a:rPr lang="ko-KR" altLang="en-US" sz="5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기획관리</a:t>
                      </a:r>
                    </a:p>
                  </a:txBody>
                  <a:tcPr marL="4763" marR="4763" marT="4763" marB="0" anchor="ctr"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625592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DD9C4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algn="ctr" defTabSz="685796" rtl="0" eaLnBrk="1" fontAlgn="ctr" latinLnBrk="1" hangingPunct="1"/>
                      <a:r>
                        <a:rPr lang="ko-KR" altLang="en-US" sz="5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기술사업화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algn="ctr" defTabSz="685796" rtl="0" eaLnBrk="1" fontAlgn="ctr" latinLnBrk="1" hangingPunct="1"/>
                      <a:r>
                        <a:rPr lang="en-US" sz="5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Project </a:t>
                      </a:r>
                      <a:r>
                        <a:rPr lang="ko-KR" altLang="en-US" sz="5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</a:t>
                      </a:r>
                    </a:p>
                  </a:txBody>
                  <a:tcPr marL="4763" marR="4763" marT="4763" marB="0" anchor="ctr"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496133"/>
                  </a:ext>
                </a:extLst>
              </a:tr>
              <a:tr h="18992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환경분석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KFS</a:t>
                      </a:r>
                      <a:b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(R&amp;D)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b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Portfolio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b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Roadmap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자원투입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기술사업화전략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시장성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기술성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사업가치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TF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기술가치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전사전략</a:t>
                      </a:r>
                      <a:b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연계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발굴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연구개발</a:t>
                      </a:r>
                      <a:b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계획서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검증계획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Gate Review)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일정계획</a:t>
                      </a:r>
                      <a:r>
                        <a:rPr lang="en-US" altLang="ko-KR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br>
                        <a:rPr lang="en-US" altLang="ko-KR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진척율</a:t>
                      </a:r>
                      <a:endParaRPr lang="ko-KR" alt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r>
                        <a:rPr lang="en-US" altLang="ko-KR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이관계획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성과분석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매출실적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추적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041579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환경분석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141877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Environmental Scan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95731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PEST(STEP, STEEP)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913999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Benchmarking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1776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Scenario 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206708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3C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0103549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Portfolio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33286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BCG Matrix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45196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GE PPM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859696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Mckinsey</a:t>
                      </a: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Strategy Matrix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665289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투자전략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계획수립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29072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Driver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05330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KFS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750894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Roadmap 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329651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-ORM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646025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-BRM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1806359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-SRM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475658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-PRM, TRM(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단계별 목표 포함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034221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핵심기술분석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자원계획포함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694224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기술경쟁력분석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635526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AHP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032510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BMO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832264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Idea Generation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184401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-Brainstorming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28616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-Brainwriting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45664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Model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923329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자산형태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판매방식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network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169332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구체화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Model Canvas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932989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핵심역량 분석법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24105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역량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Matrix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421325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현황진단 및 강화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확보 방안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471917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기술전략수립법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82195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경쟁기반 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934881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변화의 속도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961174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차별화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Option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114580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-Status,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Timeframe,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실행계획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989682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가치사슬 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029328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 Management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069300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신제품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신기술 정의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602625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Project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성격구분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991680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Project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개발단계 정의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299805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Stage &amp; Gate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503311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Gate Review System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493775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(Process,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Communication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28496"/>
                  </a:ext>
                </a:extLst>
              </a:tr>
              <a:tr h="11427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평가체계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이관 및 출시후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331614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생산팀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Protocol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94959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사업팀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Protocol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044805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실적추적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신제품 구분 기간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522219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예산집행실적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월별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반기별 등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488608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72914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NABC+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783524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QFD(HOQ)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323981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WBS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212833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PERT/CPM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458252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-CP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관리계획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902093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기대사업가치분석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(ECV)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98264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순현재가치분석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(NPV)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727981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MBO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39142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OKR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261277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MBO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546899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Balanced Scorecard(BSC)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4447973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Risk Management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432540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Matrix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655172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Cause-Effect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592984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Risk Map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6149110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Key Risk Indictor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도출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738018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조기경보체계 설계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35695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A9098BD-8C45-94FA-04CE-7D3F92815FF7}"/>
              </a:ext>
            </a:extLst>
          </p:cNvPr>
          <p:cNvSpPr txBox="1"/>
          <p:nvPr/>
        </p:nvSpPr>
        <p:spPr>
          <a:xfrm>
            <a:off x="55627" y="196343"/>
            <a:ext cx="4399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참고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교육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Matrix Chart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(Track #1)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05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A892A-897D-27B1-C8D5-DE99C0BFA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52AEBC8-76FD-8BDB-1522-D221E881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17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575ED0-36EF-515C-E5C8-72EDCF99A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554800"/>
              </p:ext>
            </p:extLst>
          </p:nvPr>
        </p:nvGraphicFramePr>
        <p:xfrm>
          <a:off x="671807" y="659222"/>
          <a:ext cx="8490119" cy="6030257"/>
        </p:xfrm>
        <a:graphic>
          <a:graphicData uri="http://schemas.openxmlformats.org/drawingml/2006/table">
            <a:tbl>
              <a:tblPr/>
              <a:tblGrid>
                <a:gridCol w="1630351">
                  <a:extLst>
                    <a:ext uri="{9D8B030D-6E8A-4147-A177-3AD203B41FA5}">
                      <a16:colId xmlns:a16="http://schemas.microsoft.com/office/drawing/2014/main" val="3543281378"/>
                    </a:ext>
                  </a:extLst>
                </a:gridCol>
                <a:gridCol w="348629">
                  <a:extLst>
                    <a:ext uri="{9D8B030D-6E8A-4147-A177-3AD203B41FA5}">
                      <a16:colId xmlns:a16="http://schemas.microsoft.com/office/drawing/2014/main" val="1063302394"/>
                    </a:ext>
                  </a:extLst>
                </a:gridCol>
                <a:gridCol w="533196">
                  <a:extLst>
                    <a:ext uri="{9D8B030D-6E8A-4147-A177-3AD203B41FA5}">
                      <a16:colId xmlns:a16="http://schemas.microsoft.com/office/drawing/2014/main" val="3601059528"/>
                    </a:ext>
                  </a:extLst>
                </a:gridCol>
                <a:gridCol w="317866">
                  <a:extLst>
                    <a:ext uri="{9D8B030D-6E8A-4147-A177-3AD203B41FA5}">
                      <a16:colId xmlns:a16="http://schemas.microsoft.com/office/drawing/2014/main" val="2960488541"/>
                    </a:ext>
                  </a:extLst>
                </a:gridCol>
                <a:gridCol w="625480">
                  <a:extLst>
                    <a:ext uri="{9D8B030D-6E8A-4147-A177-3AD203B41FA5}">
                      <a16:colId xmlns:a16="http://schemas.microsoft.com/office/drawing/2014/main" val="82929549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val="3051034913"/>
                    </a:ext>
                  </a:extLst>
                </a:gridCol>
                <a:gridCol w="492181">
                  <a:extLst>
                    <a:ext uri="{9D8B030D-6E8A-4147-A177-3AD203B41FA5}">
                      <a16:colId xmlns:a16="http://schemas.microsoft.com/office/drawing/2014/main" val="4269120918"/>
                    </a:ext>
                  </a:extLst>
                </a:gridCol>
                <a:gridCol w="553706">
                  <a:extLst>
                    <a:ext uri="{9D8B030D-6E8A-4147-A177-3AD203B41FA5}">
                      <a16:colId xmlns:a16="http://schemas.microsoft.com/office/drawing/2014/main" val="2465916892"/>
                    </a:ext>
                  </a:extLst>
                </a:gridCol>
                <a:gridCol w="317866">
                  <a:extLst>
                    <a:ext uri="{9D8B030D-6E8A-4147-A177-3AD203B41FA5}">
                      <a16:colId xmlns:a16="http://schemas.microsoft.com/office/drawing/2014/main" val="4125786316"/>
                    </a:ext>
                  </a:extLst>
                </a:gridCol>
                <a:gridCol w="317866">
                  <a:extLst>
                    <a:ext uri="{9D8B030D-6E8A-4147-A177-3AD203B41FA5}">
                      <a16:colId xmlns:a16="http://schemas.microsoft.com/office/drawing/2014/main" val="2871944595"/>
                    </a:ext>
                  </a:extLst>
                </a:gridCol>
                <a:gridCol w="317866">
                  <a:extLst>
                    <a:ext uri="{9D8B030D-6E8A-4147-A177-3AD203B41FA5}">
                      <a16:colId xmlns:a16="http://schemas.microsoft.com/office/drawing/2014/main" val="4063036561"/>
                    </a:ext>
                  </a:extLst>
                </a:gridCol>
                <a:gridCol w="317866">
                  <a:extLst>
                    <a:ext uri="{9D8B030D-6E8A-4147-A177-3AD203B41FA5}">
                      <a16:colId xmlns:a16="http://schemas.microsoft.com/office/drawing/2014/main" val="2673014827"/>
                    </a:ext>
                  </a:extLst>
                </a:gridCol>
                <a:gridCol w="317866">
                  <a:extLst>
                    <a:ext uri="{9D8B030D-6E8A-4147-A177-3AD203B41FA5}">
                      <a16:colId xmlns:a16="http://schemas.microsoft.com/office/drawing/2014/main" val="1344595877"/>
                    </a:ext>
                  </a:extLst>
                </a:gridCol>
                <a:gridCol w="317866">
                  <a:extLst>
                    <a:ext uri="{9D8B030D-6E8A-4147-A177-3AD203B41FA5}">
                      <a16:colId xmlns:a16="http://schemas.microsoft.com/office/drawing/2014/main" val="3187478526"/>
                    </a:ext>
                  </a:extLst>
                </a:gridCol>
                <a:gridCol w="317866">
                  <a:extLst>
                    <a:ext uri="{9D8B030D-6E8A-4147-A177-3AD203B41FA5}">
                      <a16:colId xmlns:a16="http://schemas.microsoft.com/office/drawing/2014/main" val="698928604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val="2701370503"/>
                    </a:ext>
                  </a:extLst>
                </a:gridCol>
                <a:gridCol w="461419">
                  <a:extLst>
                    <a:ext uri="{9D8B030D-6E8A-4147-A177-3AD203B41FA5}">
                      <a16:colId xmlns:a16="http://schemas.microsoft.com/office/drawing/2014/main" val="3932071871"/>
                    </a:ext>
                  </a:extLst>
                </a:gridCol>
                <a:gridCol w="461419">
                  <a:extLst>
                    <a:ext uri="{9D8B030D-6E8A-4147-A177-3AD203B41FA5}">
                      <a16:colId xmlns:a16="http://schemas.microsoft.com/office/drawing/2014/main" val="2462620267"/>
                    </a:ext>
                  </a:extLst>
                </a:gridCol>
              </a:tblGrid>
              <a:tr h="1859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</a:t>
                      </a:r>
                      <a:b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활동별</a:t>
                      </a:r>
                      <a:b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방법론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DD9C4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Risk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성과평가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625592"/>
                  </a:ext>
                </a:extLst>
              </a:tr>
              <a:tr h="1591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DD9C4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ERM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b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MBO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4763" marR="4763" marT="4763" marB="0" anchor="ctr"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496133"/>
                  </a:ext>
                </a:extLst>
              </a:tr>
              <a:tr h="1517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전략과제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 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추진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Process/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세부활동별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전개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(Level)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Risk 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식별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 및 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대응방안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KRI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ERM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동일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사업목표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Mission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b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추진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Issue/</a:t>
                      </a:r>
                      <a:b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달성목표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추진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Metrics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선별 및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041579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환경분석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141877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Environmental Scan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95731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PEST(STEP, STEEP)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913999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Benchmarking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1776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Scenario 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206708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3C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0103549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Portfolio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33286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BCG Matrix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45196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GE PPM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859696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Mckinsey</a:t>
                      </a: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Strategy Matrix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665289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투자전략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계획수립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29072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Driver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05330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KFS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750894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Roadmap 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329651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-ORM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646025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-BRM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1806359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-SRM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475658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-PRM, TRM(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단계별 목표 포함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034221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핵심기술분석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자원계획포함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694224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기술경쟁력분석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635526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AHP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032510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BMO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832264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Idea Generation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184401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-Brainstorming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28616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-Brainwriting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45664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Model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923329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자산형태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판매방식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network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169332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구체화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Model Canvas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932989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핵심역량 분석법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24105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역량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Matrix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421325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현황진단 및 강화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확보 방안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471917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기술전략수립법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82195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경쟁기반 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934881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변화의 속도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961174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차별화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Option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114580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-Status,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Timeframe,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실행계획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989682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가치사슬 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029328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 Management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069300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신제품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신기술 정의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602625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Project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성격구분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991680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Project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개발단계 정의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299805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Stage &amp; Gate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503311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Gate Review System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493775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(Process,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Communication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28496"/>
                  </a:ext>
                </a:extLst>
              </a:tr>
              <a:tr h="11003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평가체계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이관 및 출시후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331614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생산팀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Protocol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94959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사업팀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Protocol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044805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실적추적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신제품 구분 기간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522219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예산집행실적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월별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반기별 등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488608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72914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NABC+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783524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QFD(HOQ)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323981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WBS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212833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PERT/CPM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458252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-CP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관리계획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902093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기대사업가치분석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(ECV)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98264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순현재가치분석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(NPV)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727981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MBO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39142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OKR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261277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MBO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546899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Balanced Scorecard(BSC)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4447973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Risk Management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432540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Matrix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655172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Cause-Effect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592984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Risk Map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6149110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Key Risk Indictor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도출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738018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조기경보체계 설계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35695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49DFA72-6620-29EF-4863-4C5564BC7F6D}"/>
              </a:ext>
            </a:extLst>
          </p:cNvPr>
          <p:cNvSpPr txBox="1"/>
          <p:nvPr/>
        </p:nvSpPr>
        <p:spPr>
          <a:xfrm>
            <a:off x="55627" y="196343"/>
            <a:ext cx="4399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참고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교육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Matrix Chart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(Track #1)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577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533905" y="5025510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2625972" y="2560646"/>
            <a:ext cx="458518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4400" dirty="0">
                <a:solidFill>
                  <a:srgbClr val="080808"/>
                </a:solidFill>
                <a:latin typeface="맑은 고딕" pitchFamily="50" charset="-127"/>
                <a:ea typeface="맑은 고딕" pitchFamily="50" charset="-127"/>
              </a:rPr>
              <a:t>Thank you</a:t>
            </a:r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715111" y="4705350"/>
            <a:ext cx="66469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 b="1" dirty="0">
                <a:solidFill>
                  <a:srgbClr val="080808"/>
                </a:solidFill>
                <a:latin typeface="맑은 고딕" pitchFamily="50" charset="-127"/>
                <a:ea typeface="맑은 고딕" pitchFamily="50" charset="-127"/>
              </a:rPr>
              <a:t>Beyond Your Capabilities…</a:t>
            </a:r>
            <a:endParaRPr lang="en-US" altLang="ko-KR" sz="2000" b="1" dirty="0">
              <a:solidFill>
                <a:srgbClr val="08080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9188450" y="6594476"/>
            <a:ext cx="336550" cy="231775"/>
          </a:xfrm>
        </p:spPr>
        <p:txBody>
          <a:bodyPr/>
          <a:lstStyle/>
          <a:p>
            <a:pPr>
              <a:defRPr/>
            </a:pPr>
            <a:fld id="{94B34C97-DD1A-4997-AC9C-EE717AE7F9A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C6F74C-BFCD-BDD8-04C9-A0CE726DAE1F}"/>
              </a:ext>
            </a:extLst>
          </p:cNvPr>
          <p:cNvSpPr/>
          <p:nvPr/>
        </p:nvSpPr>
        <p:spPr>
          <a:xfrm>
            <a:off x="5138390" y="4186928"/>
            <a:ext cx="3206998" cy="18160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382B24-35D9-DBDB-DBDC-251131E331B7}"/>
              </a:ext>
            </a:extLst>
          </p:cNvPr>
          <p:cNvSpPr/>
          <p:nvPr/>
        </p:nvSpPr>
        <p:spPr>
          <a:xfrm>
            <a:off x="1592876" y="4213410"/>
            <a:ext cx="3206998" cy="18160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67E8AA-E115-D586-3738-6C009540999A}"/>
              </a:ext>
            </a:extLst>
          </p:cNvPr>
          <p:cNvSpPr/>
          <p:nvPr/>
        </p:nvSpPr>
        <p:spPr>
          <a:xfrm>
            <a:off x="5105374" y="3305809"/>
            <a:ext cx="3240014" cy="7609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맑은 고딕" panose="020B0503020000020004" pitchFamily="50" charset="-127"/>
                <a:cs typeface="+mn-cs"/>
              </a:rPr>
              <a:t>주요 참여자 기업특성 맞춤형 교육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dirty="0">
                <a:solidFill>
                  <a:srgbClr val="000000"/>
                </a:solidFill>
                <a:latin typeface="Cambria"/>
                <a:ea typeface="맑은 고딕" panose="020B0503020000020004" pitchFamily="50" charset="-127"/>
              </a:rPr>
              <a:t>- 1</a:t>
            </a:r>
            <a:r>
              <a:rPr lang="ko-KR" altLang="en-US" sz="1300" dirty="0">
                <a:solidFill>
                  <a:srgbClr val="000000"/>
                </a:solidFill>
                <a:latin typeface="Cambria"/>
                <a:ea typeface="맑은 고딕" panose="020B0503020000020004" pitchFamily="50" charset="-127"/>
              </a:rPr>
              <a:t>년 주기 과정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맑은 고딕" panose="020B0503020000020004" pitchFamily="50" charset="-127"/>
                <a:cs typeface="+mn-cs"/>
              </a:rPr>
              <a:t>  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B697019-9BC9-8106-4771-7AD1912327FC}"/>
              </a:ext>
            </a:extLst>
          </p:cNvPr>
          <p:cNvSpPr/>
          <p:nvPr/>
        </p:nvSpPr>
        <p:spPr>
          <a:xfrm>
            <a:off x="1559859" y="3291145"/>
            <a:ext cx="3240014" cy="7609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맑은 고딕" panose="020B0503020000020004" pitchFamily="50" charset="-127"/>
                <a:cs typeface="+mn-cs"/>
              </a:rPr>
              <a:t>실무자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맑은 고딕" panose="020B0503020000020004" pitchFamily="50" charset="-127"/>
                <a:cs typeface="+mn-cs"/>
              </a:rPr>
              <a:t>이론위주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맑은 고딕" panose="020B0503020000020004" pitchFamily="50" charset="-127"/>
                <a:cs typeface="+mn-cs"/>
              </a:rPr>
              <a:t>),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맑은 고딕" panose="020B0503020000020004" pitchFamily="50" charset="-127"/>
                <a:cs typeface="+mn-cs"/>
              </a:rPr>
              <a:t>부서장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맑은 고딕" panose="020B0503020000020004" pitchFamily="50" charset="-127"/>
                <a:cs typeface="+mn-cs"/>
              </a:rPr>
              <a:t>사례중심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맑은 고딕" panose="020B0503020000020004" pitchFamily="50" charset="-127"/>
                <a:cs typeface="+mn-cs"/>
              </a:rPr>
              <a:t>)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dirty="0">
                <a:solidFill>
                  <a:srgbClr val="000000"/>
                </a:solidFill>
                <a:latin typeface="Cambria"/>
                <a:ea typeface="맑은 고딕" panose="020B0503020000020004" pitchFamily="50" charset="-127"/>
              </a:rPr>
              <a:t>- 2</a:t>
            </a:r>
            <a:r>
              <a:rPr lang="ko-KR" altLang="en-US" sz="1300" dirty="0">
                <a:solidFill>
                  <a:srgbClr val="000000"/>
                </a:solidFill>
                <a:latin typeface="Cambria"/>
                <a:ea typeface="맑은 고딕" panose="020B0503020000020004" pitchFamily="50" charset="-127"/>
              </a:rPr>
              <a:t>년 주기 과정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30E96F4-79C2-F586-3823-18C7C7DD1A3A}"/>
              </a:ext>
            </a:extLst>
          </p:cNvPr>
          <p:cNvSpPr/>
          <p:nvPr/>
        </p:nvSpPr>
        <p:spPr>
          <a:xfrm>
            <a:off x="1524000" y="1174375"/>
            <a:ext cx="6750425" cy="142699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0030AE-D5E5-0364-4B96-84A4752D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2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9703A82-DE8F-E8ED-CF12-2823F0B6A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790" y="204029"/>
            <a:ext cx="1189749" cy="369332"/>
          </a:xfrm>
        </p:spPr>
        <p:txBody>
          <a:bodyPr/>
          <a:lstStyle/>
          <a:p>
            <a:r>
              <a:rPr lang="ko-KR" altLang="en-US" dirty="0"/>
              <a:t>운영 전략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15B23-154D-BD96-7C2B-685F3B046A23}"/>
              </a:ext>
            </a:extLst>
          </p:cNvPr>
          <p:cNvSpPr txBox="1"/>
          <p:nvPr/>
        </p:nvSpPr>
        <p:spPr>
          <a:xfrm>
            <a:off x="55627" y="196343"/>
            <a:ext cx="2916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MOT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교육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Master Plan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ED8C673-D3A1-13AF-5CF8-4F3B1E433417}"/>
              </a:ext>
            </a:extLst>
          </p:cNvPr>
          <p:cNvSpPr txBox="1">
            <a:spLocks/>
          </p:cNvSpPr>
          <p:nvPr/>
        </p:nvSpPr>
        <p:spPr>
          <a:xfrm>
            <a:off x="720903" y="2868351"/>
            <a:ext cx="644728" cy="307777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1400" dirty="0"/>
              <a:t>Track</a:t>
            </a:r>
            <a:endParaRPr lang="ko-KR" altLang="en-US" sz="1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06B2C02-9588-6A92-4501-C96DFB72BE97}"/>
              </a:ext>
            </a:extLst>
          </p:cNvPr>
          <p:cNvSpPr txBox="1">
            <a:spLocks/>
          </p:cNvSpPr>
          <p:nvPr/>
        </p:nvSpPr>
        <p:spPr>
          <a:xfrm>
            <a:off x="1745751" y="2888871"/>
            <a:ext cx="2746265" cy="307777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1400" dirty="0"/>
              <a:t>T1 [</a:t>
            </a:r>
            <a:r>
              <a:rPr lang="ko-KR" altLang="en-US" sz="1400" dirty="0"/>
              <a:t>기술경영의 이론 및 방법론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B9156E-60FC-F8AC-017E-5DA1D8385FA2}"/>
              </a:ext>
            </a:extLst>
          </p:cNvPr>
          <p:cNvSpPr txBox="1">
            <a:spLocks/>
          </p:cNvSpPr>
          <p:nvPr/>
        </p:nvSpPr>
        <p:spPr>
          <a:xfrm>
            <a:off x="5576535" y="2883262"/>
            <a:ext cx="1968809" cy="307777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1400" dirty="0"/>
              <a:t>T2 [</a:t>
            </a:r>
            <a:r>
              <a:rPr lang="ko-KR" altLang="en-US" sz="1400" dirty="0"/>
              <a:t>시스템</a:t>
            </a:r>
            <a:r>
              <a:rPr lang="en-US" altLang="ko-KR" sz="1400" dirty="0"/>
              <a:t>(</a:t>
            </a:r>
            <a:r>
              <a:rPr lang="ko-KR" altLang="en-US" sz="1400" dirty="0"/>
              <a:t>운영체계</a:t>
            </a:r>
            <a:r>
              <a:rPr lang="en-US" altLang="ko-KR" sz="1400" dirty="0"/>
              <a:t>)]</a:t>
            </a:r>
            <a:endParaRPr lang="ko-KR" altLang="en-US" sz="1400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261AE91-33EF-2C7F-9197-1668D18DA5C6}"/>
              </a:ext>
            </a:extLst>
          </p:cNvPr>
          <p:cNvSpPr txBox="1">
            <a:spLocks/>
          </p:cNvSpPr>
          <p:nvPr/>
        </p:nvSpPr>
        <p:spPr>
          <a:xfrm>
            <a:off x="2311641" y="4306165"/>
            <a:ext cx="1678665" cy="276999"/>
          </a:xfrm>
          <a:prstGeom prst="rect">
            <a:avLst/>
          </a:prstGeom>
          <a:noFill/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1200" b="0" dirty="0"/>
              <a:t>환경분석 및 사업전략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F6FEFFD8-41DB-9B58-A1DF-81A94B971B71}"/>
              </a:ext>
            </a:extLst>
          </p:cNvPr>
          <p:cNvSpPr txBox="1">
            <a:spLocks/>
          </p:cNvSpPr>
          <p:nvPr/>
        </p:nvSpPr>
        <p:spPr>
          <a:xfrm>
            <a:off x="2311641" y="4745737"/>
            <a:ext cx="1678665" cy="276999"/>
          </a:xfrm>
          <a:prstGeom prst="rect">
            <a:avLst/>
          </a:prstGeom>
          <a:noFill/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1200" b="0" dirty="0"/>
              <a:t>기술전략 및 과제기획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4C01783-9836-FB4A-59BC-54BAB1AEFFAF}"/>
              </a:ext>
            </a:extLst>
          </p:cNvPr>
          <p:cNvSpPr txBox="1">
            <a:spLocks/>
          </p:cNvSpPr>
          <p:nvPr/>
        </p:nvSpPr>
        <p:spPr>
          <a:xfrm>
            <a:off x="2349210" y="5186308"/>
            <a:ext cx="1548822" cy="276999"/>
          </a:xfrm>
          <a:prstGeom prst="rect">
            <a:avLst/>
          </a:prstGeom>
          <a:noFill/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1200" b="0" dirty="0"/>
              <a:t>R&amp;D </a:t>
            </a:r>
            <a:r>
              <a:rPr lang="ko-KR" altLang="en-US" sz="1200" b="0" dirty="0"/>
              <a:t>프로젝트 관리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F69F74B-AC66-12DA-CBF4-6E27223919BD}"/>
              </a:ext>
            </a:extLst>
          </p:cNvPr>
          <p:cNvSpPr txBox="1">
            <a:spLocks/>
          </p:cNvSpPr>
          <p:nvPr/>
        </p:nvSpPr>
        <p:spPr>
          <a:xfrm>
            <a:off x="2376105" y="5595792"/>
            <a:ext cx="1524776" cy="276999"/>
          </a:xfrm>
          <a:prstGeom prst="rect">
            <a:avLst/>
          </a:prstGeom>
          <a:noFill/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1200" b="0" dirty="0"/>
              <a:t>인프라 및 자원관리</a:t>
            </a: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32EE6E70-CF45-B3C4-5491-737B9CBE2C84}"/>
              </a:ext>
            </a:extLst>
          </p:cNvPr>
          <p:cNvSpPr txBox="1">
            <a:spLocks/>
          </p:cNvSpPr>
          <p:nvPr/>
        </p:nvSpPr>
        <p:spPr>
          <a:xfrm>
            <a:off x="5804787" y="4286748"/>
            <a:ext cx="2024913" cy="276999"/>
          </a:xfrm>
          <a:prstGeom prst="rect">
            <a:avLst/>
          </a:prstGeom>
          <a:noFill/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1200" b="0" dirty="0"/>
              <a:t>Overview(PM </a:t>
            </a:r>
            <a:r>
              <a:rPr lang="ko-KR" altLang="en-US" sz="1200" b="0" dirty="0"/>
              <a:t>시스템 개요</a:t>
            </a:r>
            <a:r>
              <a:rPr lang="en-US" altLang="ko-KR" sz="1200" b="0" dirty="0"/>
              <a:t>)</a:t>
            </a:r>
            <a:endParaRPr lang="ko-KR" altLang="en-US" sz="1200" b="0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BC460705-3581-7BC4-59E8-F12496E50CE7}"/>
              </a:ext>
            </a:extLst>
          </p:cNvPr>
          <p:cNvSpPr txBox="1">
            <a:spLocks/>
          </p:cNvSpPr>
          <p:nvPr/>
        </p:nvSpPr>
        <p:spPr>
          <a:xfrm>
            <a:off x="5804787" y="4618740"/>
            <a:ext cx="1923925" cy="276999"/>
          </a:xfrm>
          <a:prstGeom prst="rect">
            <a:avLst/>
          </a:prstGeom>
          <a:noFill/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1200" b="0" dirty="0"/>
              <a:t>Planning(</a:t>
            </a:r>
            <a:r>
              <a:rPr lang="ko-KR" altLang="en-US" sz="1200" b="0" dirty="0"/>
              <a:t>기획</a:t>
            </a:r>
            <a:r>
              <a:rPr lang="en-US" altLang="ko-KR" sz="1200" b="0" dirty="0"/>
              <a:t>/</a:t>
            </a:r>
            <a:r>
              <a:rPr lang="ko-KR" altLang="en-US" sz="1200" b="0" dirty="0"/>
              <a:t>전략 관리</a:t>
            </a:r>
            <a:r>
              <a:rPr lang="en-US" altLang="ko-KR" sz="1200" b="0" dirty="0"/>
              <a:t>)</a:t>
            </a:r>
            <a:endParaRPr lang="ko-KR" altLang="en-US" sz="1200" b="0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AE7AD1B8-687B-BC21-A981-D80D9F85C408}"/>
              </a:ext>
            </a:extLst>
          </p:cNvPr>
          <p:cNvSpPr txBox="1">
            <a:spLocks/>
          </p:cNvSpPr>
          <p:nvPr/>
        </p:nvSpPr>
        <p:spPr>
          <a:xfrm>
            <a:off x="5833391" y="4960696"/>
            <a:ext cx="1962397" cy="276999"/>
          </a:xfrm>
          <a:prstGeom prst="rect">
            <a:avLst/>
          </a:prstGeom>
          <a:noFill/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1200" b="0" dirty="0"/>
              <a:t>Resource(</a:t>
            </a:r>
            <a:r>
              <a:rPr lang="ko-KR" altLang="en-US" sz="1200" b="0" dirty="0"/>
              <a:t>지식</a:t>
            </a:r>
            <a:r>
              <a:rPr lang="en-US" altLang="ko-KR" sz="1200" b="0" dirty="0"/>
              <a:t>, HR, Tech.)</a:t>
            </a:r>
            <a:endParaRPr lang="ko-KR" altLang="en-US" sz="1200" b="0" dirty="0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D9ABC316-9BB6-D47C-5ACC-10EA4F3482E5}"/>
              </a:ext>
            </a:extLst>
          </p:cNvPr>
          <p:cNvSpPr txBox="1">
            <a:spLocks/>
          </p:cNvSpPr>
          <p:nvPr/>
        </p:nvSpPr>
        <p:spPr>
          <a:xfrm>
            <a:off x="5833391" y="5343285"/>
            <a:ext cx="1996059" cy="276999"/>
          </a:xfrm>
          <a:prstGeom prst="rect">
            <a:avLst/>
          </a:prstGeom>
          <a:noFill/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1200" b="0" dirty="0"/>
              <a:t>Implementation(</a:t>
            </a:r>
            <a:r>
              <a:rPr lang="ko-KR" altLang="en-US" sz="1200" b="0" dirty="0"/>
              <a:t>구축사례</a:t>
            </a:r>
            <a:r>
              <a:rPr lang="en-US" altLang="ko-KR" sz="1200" b="0" dirty="0"/>
              <a:t>)</a:t>
            </a:r>
            <a:endParaRPr lang="ko-KR" altLang="en-US" sz="1200" b="0" dirty="0"/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F4468717-A981-6233-B747-785052430E83}"/>
              </a:ext>
            </a:extLst>
          </p:cNvPr>
          <p:cNvSpPr txBox="1">
            <a:spLocks/>
          </p:cNvSpPr>
          <p:nvPr/>
        </p:nvSpPr>
        <p:spPr>
          <a:xfrm>
            <a:off x="6055800" y="5623957"/>
            <a:ext cx="1289135" cy="276999"/>
          </a:xfrm>
          <a:prstGeom prst="rect">
            <a:avLst/>
          </a:prstGeom>
          <a:noFill/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1200" b="0" dirty="0"/>
              <a:t>Operation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Issue</a:t>
            </a:r>
            <a:endParaRPr lang="ko-KR" altLang="en-US" sz="1200" b="0" dirty="0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9E2CF7A8-0823-9918-79F6-41467E62AF13}"/>
              </a:ext>
            </a:extLst>
          </p:cNvPr>
          <p:cNvSpPr txBox="1">
            <a:spLocks/>
          </p:cNvSpPr>
          <p:nvPr/>
        </p:nvSpPr>
        <p:spPr>
          <a:xfrm>
            <a:off x="1684305" y="1373547"/>
            <a:ext cx="6304073" cy="1020216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400" dirty="0"/>
              <a:t>실무지식 확보를 위한 과정의 </a:t>
            </a:r>
            <a:r>
              <a:rPr lang="en-US" altLang="ko-KR" sz="1400" dirty="0"/>
              <a:t>2 Track </a:t>
            </a:r>
            <a:r>
              <a:rPr lang="ko-KR" altLang="en-US" sz="1400" dirty="0"/>
              <a:t>화에 의한 </a:t>
            </a:r>
            <a:r>
              <a:rPr lang="en-US" altLang="ko-KR" sz="1400" dirty="0"/>
              <a:t>Master Plan </a:t>
            </a:r>
            <a:r>
              <a:rPr lang="ko-KR" altLang="en-US" sz="1400" dirty="0"/>
              <a:t>구성 </a:t>
            </a:r>
            <a:endParaRPr lang="en-US" altLang="ko-KR" sz="1400" dirty="0"/>
          </a:p>
          <a:p>
            <a:pPr algn="l">
              <a:lnSpc>
                <a:spcPct val="150000"/>
              </a:lnSpc>
            </a:pPr>
            <a:r>
              <a:rPr lang="en-US" altLang="ko-KR" sz="1400" dirty="0"/>
              <a:t>      1) </a:t>
            </a:r>
            <a:r>
              <a:rPr lang="ko-KR" altLang="en-US" sz="1400" dirty="0"/>
              <a:t>교육 참여자에</a:t>
            </a:r>
            <a:r>
              <a:rPr lang="en-US" altLang="ko-KR" sz="1400" dirty="0"/>
              <a:t> </a:t>
            </a:r>
            <a:r>
              <a:rPr lang="ko-KR" altLang="en-US" sz="1400" dirty="0"/>
              <a:t>대해 전반적인 </a:t>
            </a:r>
            <a:r>
              <a:rPr lang="en-US" altLang="ko-KR" sz="1400" dirty="0"/>
              <a:t>MOT </a:t>
            </a:r>
            <a:r>
              <a:rPr lang="ko-KR" altLang="en-US" sz="1400" dirty="0"/>
              <a:t>이론 및 방법론</a:t>
            </a:r>
            <a:r>
              <a:rPr lang="en-US" altLang="ko-KR" sz="1400" dirty="0"/>
              <a:t> 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/>
              <a:t>      2)</a:t>
            </a:r>
            <a:r>
              <a:rPr lang="ko-KR" altLang="en-US" sz="1400" dirty="0"/>
              <a:t> 조직내 실질적인 </a:t>
            </a:r>
            <a:r>
              <a:rPr lang="en-US" altLang="ko-KR" sz="1400" dirty="0"/>
              <a:t>MOT </a:t>
            </a:r>
            <a:r>
              <a:rPr lang="ko-KR" altLang="en-US" sz="1400" dirty="0"/>
              <a:t>운영체계를 갖추기 위한 시스템 구축 및 운영</a:t>
            </a:r>
            <a:endParaRPr lang="en-US" altLang="ko-KR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0B6CA2-023D-77B7-E935-CF2A63EB56DB}"/>
              </a:ext>
            </a:extLst>
          </p:cNvPr>
          <p:cNvSpPr txBox="1">
            <a:spLocks/>
          </p:cNvSpPr>
          <p:nvPr/>
        </p:nvSpPr>
        <p:spPr>
          <a:xfrm>
            <a:off x="591876" y="3438482"/>
            <a:ext cx="912429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1400" dirty="0"/>
              <a:t>Target</a:t>
            </a:r>
          </a:p>
          <a:p>
            <a:pPr algn="ctr"/>
            <a:r>
              <a:rPr lang="ko-KR" altLang="en-US" sz="1400" dirty="0"/>
              <a:t> </a:t>
            </a:r>
            <a:r>
              <a:rPr lang="en-US" altLang="ko-KR" sz="1400" dirty="0"/>
              <a:t>&amp; Cycle</a:t>
            </a:r>
            <a:endParaRPr lang="ko-KR" altLang="en-US" sz="1400" dirty="0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885FACE9-E004-F94C-4841-03ACC68C29F5}"/>
              </a:ext>
            </a:extLst>
          </p:cNvPr>
          <p:cNvSpPr txBox="1">
            <a:spLocks/>
          </p:cNvSpPr>
          <p:nvPr/>
        </p:nvSpPr>
        <p:spPr>
          <a:xfrm>
            <a:off x="754561" y="4444664"/>
            <a:ext cx="761747" cy="307777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1400" dirty="0"/>
              <a:t>Theme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A43535-1B98-5316-B88B-791FAD83736B}"/>
              </a:ext>
            </a:extLst>
          </p:cNvPr>
          <p:cNvSpPr/>
          <p:nvPr/>
        </p:nvSpPr>
        <p:spPr>
          <a:xfrm>
            <a:off x="661958" y="1267818"/>
            <a:ext cx="785375" cy="125659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교육 과정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Focus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66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E33E0-2876-26FA-DEB1-FAB4D9EE8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29FC092-AB90-54F0-B2A8-D32C45C0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830" y="204029"/>
            <a:ext cx="1274709" cy="369332"/>
          </a:xfrm>
        </p:spPr>
        <p:txBody>
          <a:bodyPr/>
          <a:lstStyle/>
          <a:p>
            <a:r>
              <a:rPr lang="ko-KR" altLang="en-US" dirty="0"/>
              <a:t>교과목</a:t>
            </a:r>
            <a:r>
              <a:rPr lang="en-US" altLang="ko-KR" dirty="0"/>
              <a:t>(</a:t>
            </a:r>
            <a:r>
              <a:rPr lang="ko-KR" altLang="en-US" dirty="0"/>
              <a:t>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0FCBE-3AB8-CA9D-4D53-55F36D35205B}"/>
              </a:ext>
            </a:extLst>
          </p:cNvPr>
          <p:cNvSpPr txBox="1"/>
          <p:nvPr/>
        </p:nvSpPr>
        <p:spPr>
          <a:xfrm>
            <a:off x="55627" y="196343"/>
            <a:ext cx="2916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MOT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교육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Master Plan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5CB2AA7-4ECA-B1E3-1FF1-CAC47B335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18" y="1632262"/>
            <a:ext cx="8471496" cy="3990329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29AE8170-C16D-85CC-DF40-E94B4645E4BF}"/>
              </a:ext>
            </a:extLst>
          </p:cNvPr>
          <p:cNvSpPr txBox="1">
            <a:spLocks/>
          </p:cNvSpPr>
          <p:nvPr/>
        </p:nvSpPr>
        <p:spPr>
          <a:xfrm>
            <a:off x="319934" y="1010997"/>
            <a:ext cx="3850734" cy="369332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dirty="0"/>
              <a:t>Track</a:t>
            </a:r>
            <a:r>
              <a:rPr lang="ko-KR" altLang="en-US" dirty="0"/>
              <a:t> </a:t>
            </a:r>
            <a:r>
              <a:rPr lang="en-US" altLang="ko-KR" dirty="0"/>
              <a:t>#1  </a:t>
            </a:r>
            <a:r>
              <a:rPr lang="ko-KR" altLang="en-US" dirty="0"/>
              <a:t>이론</a:t>
            </a:r>
            <a:r>
              <a:rPr lang="en-US" altLang="ko-KR" dirty="0"/>
              <a:t> </a:t>
            </a:r>
            <a:r>
              <a:rPr lang="ko-KR" altLang="en-US" dirty="0"/>
              <a:t>및 방법론 </a:t>
            </a:r>
            <a:r>
              <a:rPr lang="en-US" altLang="ko-KR" dirty="0"/>
              <a:t> (1</a:t>
            </a:r>
            <a:r>
              <a:rPr lang="ko-KR" altLang="en-US" dirty="0"/>
              <a:t>년차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179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68E67-7D46-3B12-5DFF-43FA4BFEA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1CAD52-6143-C39B-3BEB-B712F1654F87}"/>
              </a:ext>
            </a:extLst>
          </p:cNvPr>
          <p:cNvSpPr txBox="1"/>
          <p:nvPr/>
        </p:nvSpPr>
        <p:spPr>
          <a:xfrm>
            <a:off x="55627" y="196343"/>
            <a:ext cx="2916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MOT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교육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Master Plan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779AF436-C651-B1FB-CC36-D5356DA600B6}"/>
              </a:ext>
            </a:extLst>
          </p:cNvPr>
          <p:cNvSpPr txBox="1">
            <a:spLocks/>
          </p:cNvSpPr>
          <p:nvPr/>
        </p:nvSpPr>
        <p:spPr>
          <a:xfrm>
            <a:off x="319934" y="1010997"/>
            <a:ext cx="3687228" cy="369332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dirty="0"/>
              <a:t>Track #1 </a:t>
            </a:r>
            <a:r>
              <a:rPr lang="ko-KR" altLang="en-US" dirty="0"/>
              <a:t>이론</a:t>
            </a:r>
            <a:r>
              <a:rPr lang="en-US" altLang="ko-KR" dirty="0"/>
              <a:t> </a:t>
            </a:r>
            <a:r>
              <a:rPr lang="ko-KR" altLang="en-US" dirty="0"/>
              <a:t>및 방법론 </a:t>
            </a:r>
            <a:r>
              <a:rPr lang="en-US" altLang="ko-KR" dirty="0"/>
              <a:t>(2</a:t>
            </a:r>
            <a:r>
              <a:rPr lang="ko-KR" altLang="en-US" dirty="0"/>
              <a:t>년차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D80CFC-1A3D-643C-6E60-0F392175E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39" y="1591036"/>
            <a:ext cx="8538359" cy="4021824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546522E4-49AF-1821-9CF3-3D7AE4D04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830" y="204029"/>
            <a:ext cx="1274709" cy="369332"/>
          </a:xfrm>
        </p:spPr>
        <p:txBody>
          <a:bodyPr/>
          <a:lstStyle/>
          <a:p>
            <a:r>
              <a:rPr lang="ko-KR" altLang="en-US" dirty="0"/>
              <a:t>교과목</a:t>
            </a:r>
            <a:r>
              <a:rPr lang="en-US" altLang="ko-KR" dirty="0"/>
              <a:t>(</a:t>
            </a:r>
            <a:r>
              <a:rPr lang="ko-KR" altLang="en-US" dirty="0"/>
              <a:t>안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49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C06F0-EB4B-1E30-4317-A40126C37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D87ACB-C583-086D-5EBC-1A4472A119BB}"/>
              </a:ext>
            </a:extLst>
          </p:cNvPr>
          <p:cNvSpPr txBox="1"/>
          <p:nvPr/>
        </p:nvSpPr>
        <p:spPr>
          <a:xfrm>
            <a:off x="55627" y="196343"/>
            <a:ext cx="2916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MOT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교육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Master Plan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72138655-D506-C1FC-32EA-59EA6072C232}"/>
              </a:ext>
            </a:extLst>
          </p:cNvPr>
          <p:cNvSpPr txBox="1">
            <a:spLocks/>
          </p:cNvSpPr>
          <p:nvPr/>
        </p:nvSpPr>
        <p:spPr>
          <a:xfrm>
            <a:off x="319934" y="1010997"/>
            <a:ext cx="3078087" cy="369332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dirty="0"/>
              <a:t>Track #2  </a:t>
            </a:r>
            <a:r>
              <a:rPr lang="ko-KR" altLang="en-US" dirty="0"/>
              <a:t>시스템</a:t>
            </a:r>
            <a:r>
              <a:rPr lang="en-US" altLang="ko-KR" dirty="0"/>
              <a:t>(</a:t>
            </a:r>
            <a:r>
              <a:rPr lang="ko-KR" altLang="en-US" dirty="0"/>
              <a:t>운영체계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8D4722-8E9B-9A59-BA6F-B7E773F78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009" y="2015558"/>
            <a:ext cx="7557013" cy="4232842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2005B18B-2224-DC6B-366F-E5E8E4AB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830" y="204029"/>
            <a:ext cx="1274709" cy="369332"/>
          </a:xfrm>
        </p:spPr>
        <p:txBody>
          <a:bodyPr/>
          <a:lstStyle/>
          <a:p>
            <a:r>
              <a:rPr lang="ko-KR" altLang="en-US" dirty="0"/>
              <a:t>교과목</a:t>
            </a:r>
            <a:r>
              <a:rPr lang="en-US" altLang="ko-KR" dirty="0"/>
              <a:t>(</a:t>
            </a:r>
            <a:r>
              <a:rPr lang="ko-KR" altLang="en-US" dirty="0"/>
              <a:t>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F26508-5251-639A-C2CD-61448607EB8B}"/>
              </a:ext>
            </a:extLst>
          </p:cNvPr>
          <p:cNvSpPr txBox="1"/>
          <p:nvPr/>
        </p:nvSpPr>
        <p:spPr>
          <a:xfrm>
            <a:off x="1859044" y="1487096"/>
            <a:ext cx="6187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교육내용은  비중 높은 참가자의 산업분야</a:t>
            </a:r>
            <a:r>
              <a:rPr lang="en-US" altLang="ko-KR" sz="1400" dirty="0"/>
              <a:t>, </a:t>
            </a:r>
            <a:r>
              <a:rPr lang="ko-KR" altLang="en-US" sz="1400" dirty="0"/>
              <a:t>기업규모 등 고려하여 탄력적 운영</a:t>
            </a:r>
          </a:p>
        </p:txBody>
      </p:sp>
    </p:spTree>
    <p:extLst>
      <p:ext uri="{BB962C8B-B14F-4D97-AF65-F5344CB8AC3E}">
        <p14:creationId xmlns:p14="http://schemas.microsoft.com/office/powerpoint/2010/main" val="252163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13D0F-1323-81AE-6120-76D59DADA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329F6-72B8-A386-69D3-58C735B8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530" y="204029"/>
            <a:ext cx="4104009" cy="36933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교육 과정별 세부 과목구성</a:t>
            </a:r>
            <a:r>
              <a:rPr lang="en-US" altLang="ko-KR" dirty="0"/>
              <a:t>(</a:t>
            </a:r>
            <a:r>
              <a:rPr lang="ko-KR" altLang="en-US" dirty="0"/>
              <a:t>부서장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1F29E1-D223-99F4-5B55-908AE9E8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FE87CC-5144-41FF-ACA2-A7ED5EFCCD4E}" type="slidenum">
              <a:rPr kumimoji="0" lang="en-US" altLang="ko-KR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528AC-EF25-CC9A-363C-422A53321828}"/>
              </a:ext>
            </a:extLst>
          </p:cNvPr>
          <p:cNvSpPr txBox="1"/>
          <p:nvPr/>
        </p:nvSpPr>
        <p:spPr>
          <a:xfrm>
            <a:off x="55627" y="196343"/>
            <a:ext cx="3028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교육 프로그램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(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안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88276C-CCF5-B386-558B-1EB6C93F6FCA}"/>
              </a:ext>
            </a:extLst>
          </p:cNvPr>
          <p:cNvSpPr txBox="1"/>
          <p:nvPr/>
        </p:nvSpPr>
        <p:spPr>
          <a:xfrm>
            <a:off x="1019485" y="998304"/>
            <a:ext cx="5513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과정  </a:t>
            </a:r>
            <a:r>
              <a:rPr lang="en-US" altLang="ko-KR" sz="1400" dirty="0"/>
              <a:t>1</a:t>
            </a:r>
            <a:r>
              <a:rPr lang="ko-KR" altLang="en-US" sz="1400" dirty="0"/>
              <a:t>일차  </a:t>
            </a:r>
            <a:r>
              <a:rPr lang="en-US" altLang="ko-KR" sz="1400" dirty="0"/>
              <a:t>MOT </a:t>
            </a:r>
            <a:r>
              <a:rPr lang="ko-KR" altLang="en-US" sz="1400" dirty="0"/>
              <a:t> </a:t>
            </a:r>
            <a:r>
              <a:rPr lang="en-US" altLang="ko-KR" sz="1400" dirty="0"/>
              <a:t>3</a:t>
            </a:r>
            <a:r>
              <a:rPr lang="ko-KR" altLang="en-US" sz="1400" dirty="0"/>
              <a:t>개 과목</a:t>
            </a:r>
            <a:r>
              <a:rPr lang="en-US" altLang="ko-KR" sz="1400" dirty="0"/>
              <a:t>,      2</a:t>
            </a:r>
            <a:r>
              <a:rPr lang="ko-KR" altLang="en-US" sz="1400" dirty="0"/>
              <a:t>일차</a:t>
            </a:r>
            <a:r>
              <a:rPr lang="en-US" altLang="ko-KR" sz="1400" dirty="0"/>
              <a:t>  </a:t>
            </a:r>
            <a:r>
              <a:rPr lang="ko-KR" altLang="en-US" sz="1400" dirty="0"/>
              <a:t>산업</a:t>
            </a:r>
            <a:r>
              <a:rPr lang="en-US" altLang="ko-KR" sz="1400" dirty="0"/>
              <a:t>·</a:t>
            </a:r>
            <a:r>
              <a:rPr lang="ko-KR" altLang="en-US" sz="1400" dirty="0"/>
              <a:t>기술 동향</a:t>
            </a:r>
            <a:r>
              <a:rPr lang="en-US" altLang="ko-KR" sz="1400" dirty="0"/>
              <a:t>/</a:t>
            </a:r>
            <a:r>
              <a:rPr lang="ko-KR" altLang="en-US" sz="1400" dirty="0"/>
              <a:t>전망</a:t>
            </a:r>
            <a:r>
              <a:rPr lang="en-US" altLang="ko-KR" sz="1400" dirty="0"/>
              <a:t>, </a:t>
            </a:r>
            <a:r>
              <a:rPr lang="ko-KR" altLang="en-US" sz="1400" dirty="0"/>
              <a:t>교양 과목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F0443-DABF-7FE9-ED9A-88E39CC4D288}"/>
              </a:ext>
            </a:extLst>
          </p:cNvPr>
          <p:cNvSpPr txBox="1"/>
          <p:nvPr/>
        </p:nvSpPr>
        <p:spPr>
          <a:xfrm>
            <a:off x="516567" y="2035118"/>
            <a:ext cx="502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회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6BE7FA2-67FC-ACC8-4CFE-D2777BACB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393647"/>
              </p:ext>
            </p:extLst>
          </p:nvPr>
        </p:nvGraphicFramePr>
        <p:xfrm>
          <a:off x="1033943" y="1519386"/>
          <a:ext cx="8253491" cy="38192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7864">
                  <a:extLst>
                    <a:ext uri="{9D8B030D-6E8A-4147-A177-3AD203B41FA5}">
                      <a16:colId xmlns:a16="http://schemas.microsoft.com/office/drawing/2014/main" val="649854212"/>
                    </a:ext>
                  </a:extLst>
                </a:gridCol>
                <a:gridCol w="2731399">
                  <a:extLst>
                    <a:ext uri="{9D8B030D-6E8A-4147-A177-3AD203B41FA5}">
                      <a16:colId xmlns:a16="http://schemas.microsoft.com/office/drawing/2014/main" val="2633914765"/>
                    </a:ext>
                  </a:extLst>
                </a:gridCol>
                <a:gridCol w="1974228">
                  <a:extLst>
                    <a:ext uri="{9D8B030D-6E8A-4147-A177-3AD203B41FA5}">
                      <a16:colId xmlns:a16="http://schemas.microsoft.com/office/drawing/2014/main" val="2141554709"/>
                    </a:ext>
                  </a:extLst>
                </a:gridCol>
              </a:tblGrid>
              <a:tr h="345402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/>
                        <a:t>1 </a:t>
                      </a:r>
                      <a:r>
                        <a:rPr lang="ko-KR" altLang="en-US" sz="1200" dirty="0"/>
                        <a:t>일자 </a:t>
                      </a:r>
                      <a:r>
                        <a:rPr lang="en-US" altLang="ko-KR" sz="1200" dirty="0"/>
                        <a:t>(MOT </a:t>
                      </a:r>
                      <a:r>
                        <a:rPr lang="ko-KR" altLang="en-US" sz="1200" dirty="0"/>
                        <a:t>교육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/>
                        <a:t>2 </a:t>
                      </a:r>
                      <a:r>
                        <a:rPr lang="ko-KR" altLang="en-US" sz="1200" dirty="0"/>
                        <a:t>일차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산업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기술 </a:t>
                      </a:r>
                      <a:r>
                        <a:rPr lang="en-US" altLang="ko-KR" sz="1200" dirty="0"/>
                        <a:t>Trend, </a:t>
                      </a:r>
                      <a:r>
                        <a:rPr lang="ko-KR" altLang="en-US" sz="1200" dirty="0"/>
                        <a:t>교양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47664"/>
                  </a:ext>
                </a:extLst>
              </a:tr>
              <a:tr h="694765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</a:t>
                      </a:r>
                      <a:r>
                        <a:rPr lang="ko-KR" altLang="en-US" sz="1200" dirty="0"/>
                        <a:t>기술예측과 전략적 의사결정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</a:t>
                      </a:r>
                      <a:r>
                        <a:rPr lang="ko-KR" altLang="en-US" sz="1200" dirty="0"/>
                        <a:t>기업의 성장 </a:t>
                      </a:r>
                      <a:r>
                        <a:rPr lang="en-US" altLang="ko-KR" sz="1200" dirty="0"/>
                        <a:t>Issue</a:t>
                      </a:r>
                      <a:r>
                        <a:rPr lang="ko-KR" altLang="en-US" sz="1200" dirty="0"/>
                        <a:t>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신사업 전략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T2) R&amp;D PJ</a:t>
                      </a:r>
                      <a:r>
                        <a:rPr lang="ko-KR" altLang="en-US" sz="1200" dirty="0"/>
                        <a:t> 관리 시스템 </a:t>
                      </a:r>
                      <a:r>
                        <a:rPr lang="en-US" altLang="ko-KR" sz="1200" dirty="0"/>
                        <a:t>Overview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86094"/>
                  </a:ext>
                </a:extLst>
              </a:tr>
              <a:tr h="694765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</a:t>
                      </a:r>
                      <a:r>
                        <a:rPr lang="ko-KR" altLang="en-US" sz="1200" dirty="0"/>
                        <a:t>사업전략과 핵심역량 분석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Technology Roadmap</a:t>
                      </a:r>
                      <a:r>
                        <a:rPr lang="ko-KR" altLang="en-US" sz="1200" dirty="0"/>
                        <a:t>과 관리방안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T2) R&amp;D </a:t>
                      </a:r>
                      <a:r>
                        <a:rPr lang="ko-KR" altLang="en-US" sz="1200" dirty="0"/>
                        <a:t>기획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전략관리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497601"/>
                  </a:ext>
                </a:extLst>
              </a:tr>
              <a:tr h="694765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R&amp;D </a:t>
                      </a:r>
                      <a:r>
                        <a:rPr lang="ko-KR" altLang="en-US" sz="1200" dirty="0"/>
                        <a:t>경영체계의 효율화 구조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R&amp;D Issue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Project </a:t>
                      </a:r>
                      <a:r>
                        <a:rPr lang="ko-KR" altLang="en-US" sz="1200" dirty="0"/>
                        <a:t>관리체계 개선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T2) R&amp;D </a:t>
                      </a:r>
                      <a:r>
                        <a:rPr lang="ko-KR" altLang="en-US" sz="1200" dirty="0"/>
                        <a:t>자원관리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79424"/>
                  </a:ext>
                </a:extLst>
              </a:tr>
              <a:tr h="694765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우수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연구소 </a:t>
                      </a:r>
                      <a:r>
                        <a:rPr lang="en-US" altLang="ko-KR" sz="1200" dirty="0"/>
                        <a:t>Tour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T2) R&amp;D </a:t>
                      </a:r>
                      <a:r>
                        <a:rPr lang="ko-KR" altLang="en-US" sz="1200" dirty="0"/>
                        <a:t>관리 시스템 구축 및 운영 사례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24796"/>
                  </a:ext>
                </a:extLst>
              </a:tr>
              <a:tr h="694765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R&amp;D </a:t>
                      </a:r>
                      <a:r>
                        <a:rPr lang="ko-KR" altLang="en-US" sz="1200" dirty="0"/>
                        <a:t>조직의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구조화 장단점 비교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</a:t>
                      </a:r>
                      <a:r>
                        <a:rPr lang="ko-KR" altLang="en-US" sz="1200" dirty="0"/>
                        <a:t>연구원 성과평가 방안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T2) R&amp;D </a:t>
                      </a:r>
                      <a:r>
                        <a:rPr lang="ko-KR" altLang="en-US" sz="1200" dirty="0"/>
                        <a:t>관리 시스템 구축 및 운영상 주요 </a:t>
                      </a:r>
                      <a:r>
                        <a:rPr lang="en-US" altLang="ko-KR" sz="1200" dirty="0"/>
                        <a:t>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664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472D5BC-D8AA-51B4-331F-11F6145809B2}"/>
              </a:ext>
            </a:extLst>
          </p:cNvPr>
          <p:cNvSpPr txBox="1"/>
          <p:nvPr/>
        </p:nvSpPr>
        <p:spPr>
          <a:xfrm>
            <a:off x="516567" y="2753799"/>
            <a:ext cx="502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/>
              <a:t>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A86521-3376-030F-79B0-E0C994285CF9}"/>
              </a:ext>
            </a:extLst>
          </p:cNvPr>
          <p:cNvSpPr txBox="1"/>
          <p:nvPr/>
        </p:nvSpPr>
        <p:spPr>
          <a:xfrm>
            <a:off x="543461" y="3445534"/>
            <a:ext cx="502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/>
              <a:t>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6EE446-FD1E-5AB3-B5E6-AA9E53DBDF85}"/>
              </a:ext>
            </a:extLst>
          </p:cNvPr>
          <p:cNvSpPr txBox="1"/>
          <p:nvPr/>
        </p:nvSpPr>
        <p:spPr>
          <a:xfrm>
            <a:off x="543461" y="4137269"/>
            <a:ext cx="502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/>
              <a:t>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601441-7715-C5D7-CDAD-4BCC600FE734}"/>
              </a:ext>
            </a:extLst>
          </p:cNvPr>
          <p:cNvSpPr txBox="1"/>
          <p:nvPr/>
        </p:nvSpPr>
        <p:spPr>
          <a:xfrm>
            <a:off x="516567" y="4827427"/>
            <a:ext cx="502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</a:t>
            </a:r>
            <a:r>
              <a:rPr lang="ko-KR" altLang="en-US" sz="1400" dirty="0"/>
              <a:t>회</a:t>
            </a:r>
          </a:p>
        </p:txBody>
      </p:sp>
    </p:spTree>
    <p:extLst>
      <p:ext uri="{BB962C8B-B14F-4D97-AF65-F5344CB8AC3E}">
        <p14:creationId xmlns:p14="http://schemas.microsoft.com/office/powerpoint/2010/main" val="256940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40D52-8C10-F695-4DF5-4F02240A7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743B0-4322-5690-9562-29A5C2C8E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530" y="204029"/>
            <a:ext cx="4104009" cy="36933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교육 과정별 세부 과목구성</a:t>
            </a:r>
            <a:r>
              <a:rPr lang="en-US" altLang="ko-KR" dirty="0"/>
              <a:t>(</a:t>
            </a:r>
            <a:r>
              <a:rPr lang="ko-KR" altLang="en-US" dirty="0"/>
              <a:t>실무자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1D936B3-9679-7455-7591-2196A52E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FE87CC-5144-41FF-ACA2-A7ED5EFCCD4E}" type="slidenum">
              <a:rPr kumimoji="0" lang="en-US" altLang="ko-KR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AC050-64D6-1C19-25CE-4BCB6122EE16}"/>
              </a:ext>
            </a:extLst>
          </p:cNvPr>
          <p:cNvSpPr txBox="1"/>
          <p:nvPr/>
        </p:nvSpPr>
        <p:spPr>
          <a:xfrm>
            <a:off x="55627" y="196343"/>
            <a:ext cx="3028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교육 프로그램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(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안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116E6-B400-6762-B3CB-AFF78F45E502}"/>
              </a:ext>
            </a:extLst>
          </p:cNvPr>
          <p:cNvSpPr txBox="1"/>
          <p:nvPr/>
        </p:nvSpPr>
        <p:spPr>
          <a:xfrm>
            <a:off x="1019485" y="978834"/>
            <a:ext cx="5513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과정  </a:t>
            </a:r>
            <a:r>
              <a:rPr lang="en-US" altLang="ko-KR" sz="1400" dirty="0"/>
              <a:t>1</a:t>
            </a:r>
            <a:r>
              <a:rPr lang="ko-KR" altLang="en-US" sz="1400" dirty="0"/>
              <a:t>일차  </a:t>
            </a:r>
            <a:r>
              <a:rPr lang="en-US" altLang="ko-KR" sz="1400" dirty="0"/>
              <a:t>MOT </a:t>
            </a:r>
            <a:r>
              <a:rPr lang="ko-KR" altLang="en-US" sz="1400" dirty="0"/>
              <a:t> </a:t>
            </a:r>
            <a:r>
              <a:rPr lang="en-US" altLang="ko-KR" sz="1400" dirty="0"/>
              <a:t>3</a:t>
            </a:r>
            <a:r>
              <a:rPr lang="ko-KR" altLang="en-US" sz="1400" dirty="0"/>
              <a:t>개 과목</a:t>
            </a:r>
            <a:r>
              <a:rPr lang="en-US" altLang="ko-KR" sz="1400" dirty="0"/>
              <a:t>,      2</a:t>
            </a:r>
            <a:r>
              <a:rPr lang="ko-KR" altLang="en-US" sz="1400" dirty="0"/>
              <a:t>일차</a:t>
            </a:r>
            <a:r>
              <a:rPr lang="en-US" altLang="ko-KR" sz="1400" dirty="0"/>
              <a:t>  </a:t>
            </a:r>
            <a:r>
              <a:rPr lang="ko-KR" altLang="en-US" sz="1400" dirty="0"/>
              <a:t>산업</a:t>
            </a:r>
            <a:r>
              <a:rPr lang="en-US" altLang="ko-KR" sz="1400" dirty="0"/>
              <a:t>·</a:t>
            </a:r>
            <a:r>
              <a:rPr lang="ko-KR" altLang="en-US" sz="1400" dirty="0"/>
              <a:t>기술 동향</a:t>
            </a:r>
            <a:r>
              <a:rPr lang="en-US" altLang="ko-KR" sz="1400" dirty="0"/>
              <a:t>/</a:t>
            </a:r>
            <a:r>
              <a:rPr lang="ko-KR" altLang="en-US" sz="1400" dirty="0"/>
              <a:t>전망</a:t>
            </a:r>
            <a:r>
              <a:rPr lang="en-US" altLang="ko-KR" sz="1400" dirty="0"/>
              <a:t>, </a:t>
            </a:r>
            <a:r>
              <a:rPr lang="ko-KR" altLang="en-US" sz="1400" dirty="0"/>
              <a:t>교양 과목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19F0E-1592-443B-A376-0B0F02DFBBE2}"/>
              </a:ext>
            </a:extLst>
          </p:cNvPr>
          <p:cNvSpPr txBox="1"/>
          <p:nvPr/>
        </p:nvSpPr>
        <p:spPr>
          <a:xfrm>
            <a:off x="516567" y="2035118"/>
            <a:ext cx="502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회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7B70F3-F924-E8FB-8311-2B23B55C4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850638"/>
              </p:ext>
            </p:extLst>
          </p:nvPr>
        </p:nvGraphicFramePr>
        <p:xfrm>
          <a:off x="1033943" y="1519386"/>
          <a:ext cx="8253491" cy="38192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7864">
                  <a:extLst>
                    <a:ext uri="{9D8B030D-6E8A-4147-A177-3AD203B41FA5}">
                      <a16:colId xmlns:a16="http://schemas.microsoft.com/office/drawing/2014/main" val="649854212"/>
                    </a:ext>
                  </a:extLst>
                </a:gridCol>
                <a:gridCol w="2731399">
                  <a:extLst>
                    <a:ext uri="{9D8B030D-6E8A-4147-A177-3AD203B41FA5}">
                      <a16:colId xmlns:a16="http://schemas.microsoft.com/office/drawing/2014/main" val="2633914765"/>
                    </a:ext>
                  </a:extLst>
                </a:gridCol>
                <a:gridCol w="1974228">
                  <a:extLst>
                    <a:ext uri="{9D8B030D-6E8A-4147-A177-3AD203B41FA5}">
                      <a16:colId xmlns:a16="http://schemas.microsoft.com/office/drawing/2014/main" val="2141554709"/>
                    </a:ext>
                  </a:extLst>
                </a:gridCol>
              </a:tblGrid>
              <a:tr h="345402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/>
                        <a:t>1 </a:t>
                      </a:r>
                      <a:r>
                        <a:rPr lang="ko-KR" altLang="en-US" sz="1200" dirty="0"/>
                        <a:t>일자 </a:t>
                      </a:r>
                      <a:r>
                        <a:rPr lang="en-US" altLang="ko-KR" sz="1200" dirty="0"/>
                        <a:t>(MOT </a:t>
                      </a:r>
                      <a:r>
                        <a:rPr lang="ko-KR" altLang="en-US" sz="1200" dirty="0"/>
                        <a:t>교육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/>
                        <a:t>2 </a:t>
                      </a:r>
                      <a:r>
                        <a:rPr lang="ko-KR" altLang="en-US" sz="1200" dirty="0"/>
                        <a:t>일차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산업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기술 </a:t>
                      </a:r>
                      <a:r>
                        <a:rPr lang="en-US" altLang="ko-KR" sz="1200" dirty="0"/>
                        <a:t>Trend, </a:t>
                      </a:r>
                      <a:r>
                        <a:rPr lang="ko-KR" altLang="en-US" sz="1200" dirty="0"/>
                        <a:t>교양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47664"/>
                  </a:ext>
                </a:extLst>
              </a:tr>
              <a:tr h="694765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</a:t>
                      </a:r>
                      <a:r>
                        <a:rPr lang="ko-KR" altLang="en-US" sz="1200" dirty="0"/>
                        <a:t>기술예측과 </a:t>
                      </a:r>
                      <a:r>
                        <a:rPr lang="en-US" altLang="ko-KR" sz="1200" dirty="0"/>
                        <a:t>Scenario Planning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Technology Roadmap </a:t>
                      </a:r>
                      <a:r>
                        <a:rPr lang="ko-KR" altLang="en-US" sz="1200" dirty="0"/>
                        <a:t>실무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T2) </a:t>
                      </a:r>
                      <a:r>
                        <a:rPr lang="ko-KR" altLang="en-US" sz="1200" dirty="0"/>
                        <a:t>유형별 </a:t>
                      </a:r>
                      <a:r>
                        <a:rPr lang="en-US" altLang="ko-KR" sz="1200" dirty="0"/>
                        <a:t>R&amp;D PJ</a:t>
                      </a:r>
                      <a:r>
                        <a:rPr lang="ko-KR" altLang="en-US" sz="1200" dirty="0"/>
                        <a:t> 관리 시스템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86094"/>
                  </a:ext>
                </a:extLst>
              </a:tr>
              <a:tr h="694765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</a:t>
                      </a:r>
                      <a:r>
                        <a:rPr lang="ko-KR" altLang="en-US" sz="1200" dirty="0"/>
                        <a:t>기업의 성장 </a:t>
                      </a:r>
                      <a:r>
                        <a:rPr lang="en-US" altLang="ko-KR" sz="1200" dirty="0"/>
                        <a:t>Issue</a:t>
                      </a:r>
                      <a:r>
                        <a:rPr lang="ko-KR" altLang="en-US" sz="1200" dirty="0"/>
                        <a:t>와 신사업 전략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Portfolio</a:t>
                      </a:r>
                      <a:r>
                        <a:rPr lang="ko-KR" altLang="en-US" sz="1200" dirty="0"/>
                        <a:t>의 개념과 전략적 활용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T2) R&amp;D </a:t>
                      </a:r>
                      <a:r>
                        <a:rPr lang="ko-KR" altLang="en-US" sz="1200" dirty="0"/>
                        <a:t>기획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전략관리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497601"/>
                  </a:ext>
                </a:extLst>
              </a:tr>
              <a:tr h="694765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R&amp;D </a:t>
                      </a:r>
                      <a:r>
                        <a:rPr lang="ko-KR" altLang="en-US" sz="1200" dirty="0"/>
                        <a:t>경영체계의 효율화 구조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R&amp;D Issue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Project </a:t>
                      </a:r>
                      <a:r>
                        <a:rPr lang="ko-KR" altLang="en-US" sz="1200" dirty="0"/>
                        <a:t>관리체계 개선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T2) R&amp;D </a:t>
                      </a:r>
                      <a:r>
                        <a:rPr lang="ko-KR" altLang="en-US" sz="1200" dirty="0"/>
                        <a:t>자원관리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79424"/>
                  </a:ext>
                </a:extLst>
              </a:tr>
              <a:tr h="694765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우수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연구소 </a:t>
                      </a:r>
                      <a:r>
                        <a:rPr lang="en-US" altLang="ko-KR" sz="1200" dirty="0"/>
                        <a:t>Tour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T2) R&amp;D </a:t>
                      </a:r>
                      <a:r>
                        <a:rPr lang="ko-KR" altLang="en-US" sz="1200" dirty="0"/>
                        <a:t>관리 시스템 구축 및 운영 사례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24796"/>
                  </a:ext>
                </a:extLst>
              </a:tr>
              <a:tr h="694765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R&amp;D </a:t>
                      </a:r>
                      <a:r>
                        <a:rPr lang="ko-KR" altLang="en-US" sz="1200" dirty="0"/>
                        <a:t>조직의 구조와 구축 동향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</a:t>
                      </a:r>
                      <a:r>
                        <a:rPr lang="ko-KR" altLang="en-US" sz="1200" dirty="0"/>
                        <a:t>연구원 성과평가 방안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T2) R&amp;D </a:t>
                      </a:r>
                      <a:r>
                        <a:rPr lang="ko-KR" altLang="en-US" sz="1200" dirty="0"/>
                        <a:t>관리 시스템 구축 및 운영상 주요 </a:t>
                      </a:r>
                      <a:r>
                        <a:rPr lang="en-US" altLang="ko-KR" sz="1200" dirty="0"/>
                        <a:t>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664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1398995-1859-EBCA-28D3-7CE3C90AF12B}"/>
              </a:ext>
            </a:extLst>
          </p:cNvPr>
          <p:cNvSpPr txBox="1"/>
          <p:nvPr/>
        </p:nvSpPr>
        <p:spPr>
          <a:xfrm>
            <a:off x="516567" y="2753799"/>
            <a:ext cx="502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/>
              <a:t>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802C16-7555-24FF-69E3-526B170C9616}"/>
              </a:ext>
            </a:extLst>
          </p:cNvPr>
          <p:cNvSpPr txBox="1"/>
          <p:nvPr/>
        </p:nvSpPr>
        <p:spPr>
          <a:xfrm>
            <a:off x="543461" y="3445534"/>
            <a:ext cx="502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/>
              <a:t>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483083-2387-32D8-6326-9CB57D60C8A6}"/>
              </a:ext>
            </a:extLst>
          </p:cNvPr>
          <p:cNvSpPr txBox="1"/>
          <p:nvPr/>
        </p:nvSpPr>
        <p:spPr>
          <a:xfrm>
            <a:off x="543461" y="4137269"/>
            <a:ext cx="502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/>
              <a:t>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7CA9BF-A6CF-1D9E-CCC1-8435A4D3D107}"/>
              </a:ext>
            </a:extLst>
          </p:cNvPr>
          <p:cNvSpPr txBox="1"/>
          <p:nvPr/>
        </p:nvSpPr>
        <p:spPr>
          <a:xfrm>
            <a:off x="516567" y="4827427"/>
            <a:ext cx="502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</a:t>
            </a:r>
            <a:r>
              <a:rPr lang="ko-KR" altLang="en-US" sz="1400" dirty="0"/>
              <a:t>회</a:t>
            </a:r>
          </a:p>
        </p:txBody>
      </p:sp>
    </p:spTree>
    <p:extLst>
      <p:ext uri="{BB962C8B-B14F-4D97-AF65-F5344CB8AC3E}">
        <p14:creationId xmlns:p14="http://schemas.microsoft.com/office/powerpoint/2010/main" val="2017949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4D8E671-C055-D691-068C-69B1DD41E6BB}"/>
              </a:ext>
            </a:extLst>
          </p:cNvPr>
          <p:cNvSpPr/>
          <p:nvPr/>
        </p:nvSpPr>
        <p:spPr>
          <a:xfrm>
            <a:off x="1716604" y="2086853"/>
            <a:ext cx="6215676" cy="1239769"/>
          </a:xfrm>
          <a:prstGeom prst="roundRect">
            <a:avLst/>
          </a:prstGeom>
          <a:solidFill>
            <a:srgbClr val="EBFAFF"/>
          </a:solidFill>
          <a:ln w="28575">
            <a:solidFill>
              <a:srgbClr val="75D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AB7954-5110-151B-CD31-BD27DE22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443" y="2386248"/>
            <a:ext cx="2052165" cy="584775"/>
          </a:xfrm>
        </p:spPr>
        <p:txBody>
          <a:bodyPr/>
          <a:lstStyle/>
          <a:p>
            <a:r>
              <a:rPr lang="en-US" altLang="ko-KR" sz="3200" dirty="0"/>
              <a:t>Appendix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1280166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08250-4969-33E9-D076-385C2133A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2B57B-6A1E-D15C-A607-1D2ADDE95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9351" y="204029"/>
            <a:ext cx="2278188" cy="369332"/>
          </a:xfrm>
        </p:spPr>
        <p:txBody>
          <a:bodyPr/>
          <a:lstStyle/>
          <a:p>
            <a:r>
              <a:rPr lang="ko-KR" altLang="en-US" dirty="0"/>
              <a:t>부서장 실무자 공통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3E88245-699D-D2BD-8278-1CC9EC9E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FE87CC-5144-41FF-ACA2-A7ED5EFCCD4E}" type="slidenum">
              <a:rPr kumimoji="0" lang="en-US" altLang="ko-KR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173B31-2C7D-9332-C1CD-B2FA66CA9055}"/>
              </a:ext>
            </a:extLst>
          </p:cNvPr>
          <p:cNvSpPr txBox="1"/>
          <p:nvPr/>
        </p:nvSpPr>
        <p:spPr>
          <a:xfrm>
            <a:off x="55627" y="196343"/>
            <a:ext cx="4114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참고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교육 프로그램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(Track #2)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0B68072-913B-A00E-E0A1-9215F4E29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015811"/>
              </p:ext>
            </p:extLst>
          </p:nvPr>
        </p:nvGraphicFramePr>
        <p:xfrm>
          <a:off x="619416" y="1514519"/>
          <a:ext cx="8667167" cy="4276225"/>
        </p:xfrm>
        <a:graphic>
          <a:graphicData uri="http://schemas.openxmlformats.org/drawingml/2006/table">
            <a:tbl>
              <a:tblPr/>
              <a:tblGrid>
                <a:gridCol w="866829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1415443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5057736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1327159">
                  <a:extLst>
                    <a:ext uri="{9D8B030D-6E8A-4147-A177-3AD203B41FA5}">
                      <a16:colId xmlns:a16="http://schemas.microsoft.com/office/drawing/2014/main" val="2928676034"/>
                    </a:ext>
                  </a:extLst>
                </a:gridCol>
              </a:tblGrid>
              <a:tr h="3720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Track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교육 내용 </a:t>
                      </a: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  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과정 목표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321535">
                <a:tc row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j-ea"/>
                          <a:ea typeface="+mj-ea"/>
                        </a:rPr>
                        <a:t>MOT</a:t>
                      </a:r>
                    </a:p>
                    <a:p>
                      <a:pPr algn="ctr" latinLnBrk="1"/>
                      <a:r>
                        <a:rPr lang="ko-KR" altLang="en-US" sz="1100" b="1" dirty="0">
                          <a:latin typeface="+mj-ea"/>
                          <a:ea typeface="+mj-ea"/>
                        </a:rPr>
                        <a:t>시스템</a:t>
                      </a:r>
                      <a:r>
                        <a:rPr lang="en-US" altLang="ko-KR" sz="1100" b="1" dirty="0">
                          <a:latin typeface="+mj-ea"/>
                          <a:ea typeface="+mj-ea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100" b="1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b="1" dirty="0">
                          <a:latin typeface="+mj-ea"/>
                          <a:ea typeface="+mj-ea"/>
                        </a:rPr>
                        <a:t>운영체계</a:t>
                      </a:r>
                      <a:r>
                        <a:rPr lang="en-US" altLang="ko-KR" sz="1100" b="1" dirty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j-ea"/>
                          <a:ea typeface="+mj-ea"/>
                        </a:rPr>
                        <a:t>PM </a:t>
                      </a:r>
                      <a:r>
                        <a:rPr lang="ko-KR" altLang="en-US" sz="1100" b="1" dirty="0">
                          <a:latin typeface="+mj-ea"/>
                          <a:ea typeface="+mj-ea"/>
                        </a:rPr>
                        <a:t>시스템 개요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MOT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이론 및 방법론을 기업의 운영 시스템에 적용하기 위한 기본 지식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795889"/>
                  </a:ext>
                </a:extLst>
              </a:tr>
              <a:tr h="3215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기업유형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규모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산업분야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사업모델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발전단계 등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별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R&amp;D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시스템에 대한 이해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21375"/>
                  </a:ext>
                </a:extLst>
              </a:tr>
              <a:tr h="3215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Project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관리 항목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일정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비용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연구원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문서 등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과 항목별 관리기법에 대한 이해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059943"/>
                  </a:ext>
                </a:extLst>
              </a:tr>
              <a:tr h="3215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Stage Gate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등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MOT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방법론의 시스템 적용에 대한 기본 지식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07099"/>
                  </a:ext>
                </a:extLst>
              </a:tr>
              <a:tr h="3215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Planning</a:t>
                      </a:r>
                    </a:p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기획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전략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Intelligence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활동과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Strategy, Project Pool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관리 체계에 대한 이해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2409"/>
                  </a:ext>
                </a:extLst>
              </a:tr>
              <a:tr h="3215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전략관리 방법론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(Portfolio, PRM, TRM, Project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Pool)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의 시스템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적용 대한 이해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631994"/>
                  </a:ext>
                </a:extLst>
              </a:tr>
              <a:tr h="3215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EIS, Dashboard, Progress Status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등 시스템에 대한 이해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547768"/>
                  </a:ext>
                </a:extLst>
              </a:tr>
              <a:tr h="3215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Resource</a:t>
                      </a:r>
                    </a:p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지식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HR, Tech.)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R&amp;D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문서관리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기술분류 등 자원관리 시스템에 대한 이해 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857731"/>
                  </a:ext>
                </a:extLst>
              </a:tr>
              <a:tr h="3215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Open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R&amp;D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및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Vendor Long List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관리 체계에 대한 이해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403060"/>
                  </a:ext>
                </a:extLst>
              </a:tr>
              <a:tr h="3215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기술분류체계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Knowledge/Project Map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등에 대한 이해 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880"/>
                  </a:ext>
                </a:extLst>
              </a:tr>
              <a:tr h="335595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Implementation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R&amp;D Project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관리 시스템 구축 사례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575"/>
                  </a:ext>
                </a:extLst>
              </a:tr>
              <a:tr h="353213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Operation Issue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시스템 구축단계 및 운영단계에서 발생하는 다양한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Issue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에 대한 도출 및 토론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403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E4ACA7-01FC-71DA-24AD-32CF9FFE5A54}"/>
              </a:ext>
            </a:extLst>
          </p:cNvPr>
          <p:cNvSpPr txBox="1"/>
          <p:nvPr/>
        </p:nvSpPr>
        <p:spPr>
          <a:xfrm>
            <a:off x="706229" y="968645"/>
            <a:ext cx="8151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부서장</a:t>
            </a:r>
            <a:r>
              <a:rPr lang="en-US" altLang="ko-KR" sz="1400" dirty="0"/>
              <a:t>, </a:t>
            </a:r>
            <a:r>
              <a:rPr lang="ko-KR" altLang="en-US" sz="1400" dirty="0"/>
              <a:t>실무자 공통으로 교육 참가자의 비중이 높은 산업분야</a:t>
            </a:r>
            <a:r>
              <a:rPr lang="en-US" altLang="ko-KR" sz="1400" dirty="0"/>
              <a:t>/</a:t>
            </a:r>
            <a:r>
              <a:rPr lang="ko-KR" altLang="en-US" sz="1400" dirty="0"/>
              <a:t>규모 등 고려하여 맞춤형 교육으로 진행</a:t>
            </a:r>
          </a:p>
        </p:txBody>
      </p:sp>
    </p:spTree>
    <p:extLst>
      <p:ext uri="{BB962C8B-B14F-4D97-AF65-F5344CB8AC3E}">
        <p14:creationId xmlns:p14="http://schemas.microsoft.com/office/powerpoint/2010/main" val="3789388798"/>
      </p:ext>
    </p:extLst>
  </p:cSld>
  <p:clrMapOvr>
    <a:masterClrMapping/>
  </p:clrMapOvr>
</p:sld>
</file>

<file path=ppt/theme/theme1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 돋움">
      <a:majorFont>
        <a:latin typeface="KoPub돋움체 Bold"/>
        <a:ea typeface="KoPub돋움체 Bold"/>
        <a:cs typeface=""/>
      </a:majorFont>
      <a:minorFont>
        <a:latin typeface="KoPub돋움체 Light"/>
        <a:ea typeface="KoPub돋움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EAE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pc="-60" dirty="0" err="1" smtClean="0">
            <a:ln>
              <a:solidFill>
                <a:schemeClr val="accent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nC Standard 14">
    <a:dk1>
      <a:srgbClr val="3F3F3F"/>
    </a:dk1>
    <a:lt1>
      <a:srgbClr val="FFFFFF"/>
    </a:lt1>
    <a:dk2>
      <a:srgbClr val="86C100"/>
    </a:dk2>
    <a:lt2>
      <a:srgbClr val="336600"/>
    </a:lt2>
    <a:accent1>
      <a:srgbClr val="86C100"/>
    </a:accent1>
    <a:accent2>
      <a:srgbClr val="FF6400"/>
    </a:accent2>
    <a:accent3>
      <a:srgbClr val="FFFFFF"/>
    </a:accent3>
    <a:accent4>
      <a:srgbClr val="343434"/>
    </a:accent4>
    <a:accent5>
      <a:srgbClr val="C3DDAA"/>
    </a:accent5>
    <a:accent6>
      <a:srgbClr val="E75A00"/>
    </a:accent6>
    <a:hlink>
      <a:srgbClr val="FCC917"/>
    </a:hlink>
    <a:folHlink>
      <a:srgbClr val="00A2DF"/>
    </a:folHlink>
  </a:clrScheme>
</a:themeOverride>
</file>

<file path=ppt/theme/themeOverride2.xml><?xml version="1.0" encoding="utf-8"?>
<a:themeOverride xmlns:a="http://schemas.openxmlformats.org/drawingml/2006/main">
  <a:clrScheme name="InC Standard 14">
    <a:dk1>
      <a:srgbClr val="3F3F3F"/>
    </a:dk1>
    <a:lt1>
      <a:srgbClr val="FFFFFF"/>
    </a:lt1>
    <a:dk2>
      <a:srgbClr val="86C100"/>
    </a:dk2>
    <a:lt2>
      <a:srgbClr val="336600"/>
    </a:lt2>
    <a:accent1>
      <a:srgbClr val="86C100"/>
    </a:accent1>
    <a:accent2>
      <a:srgbClr val="FF6400"/>
    </a:accent2>
    <a:accent3>
      <a:srgbClr val="FFFFFF"/>
    </a:accent3>
    <a:accent4>
      <a:srgbClr val="343434"/>
    </a:accent4>
    <a:accent5>
      <a:srgbClr val="C3DDAA"/>
    </a:accent5>
    <a:accent6>
      <a:srgbClr val="E75A00"/>
    </a:accent6>
    <a:hlink>
      <a:srgbClr val="FCC917"/>
    </a:hlink>
    <a:folHlink>
      <a:srgbClr val="00A2DF"/>
    </a:folHlink>
  </a:clrScheme>
</a:themeOverride>
</file>

<file path=ppt/theme/themeOverride3.xml><?xml version="1.0" encoding="utf-8"?>
<a:themeOverride xmlns:a="http://schemas.openxmlformats.org/drawingml/2006/main">
  <a:clrScheme name="InC Standard 14">
    <a:dk1>
      <a:srgbClr val="3F3F3F"/>
    </a:dk1>
    <a:lt1>
      <a:srgbClr val="FFFFFF"/>
    </a:lt1>
    <a:dk2>
      <a:srgbClr val="86C100"/>
    </a:dk2>
    <a:lt2>
      <a:srgbClr val="336600"/>
    </a:lt2>
    <a:accent1>
      <a:srgbClr val="86C100"/>
    </a:accent1>
    <a:accent2>
      <a:srgbClr val="FF6400"/>
    </a:accent2>
    <a:accent3>
      <a:srgbClr val="FFFFFF"/>
    </a:accent3>
    <a:accent4>
      <a:srgbClr val="343434"/>
    </a:accent4>
    <a:accent5>
      <a:srgbClr val="C3DDAA"/>
    </a:accent5>
    <a:accent6>
      <a:srgbClr val="E75A00"/>
    </a:accent6>
    <a:hlink>
      <a:srgbClr val="FCC917"/>
    </a:hlink>
    <a:folHlink>
      <a:srgbClr val="00A2D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4662</TotalTime>
  <Words>6793</Words>
  <Application>Microsoft Office PowerPoint</Application>
  <PresentationFormat>A4 용지(210x297mm)</PresentationFormat>
  <Paragraphs>4451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KoPub돋움체 Bold</vt:lpstr>
      <vt:lpstr>굴림</vt:lpstr>
      <vt:lpstr>맑은 고딕</vt:lpstr>
      <vt:lpstr>Arial</vt:lpstr>
      <vt:lpstr>Calibri</vt:lpstr>
      <vt:lpstr>Cambria</vt:lpstr>
      <vt:lpstr>Wingdings</vt:lpstr>
      <vt:lpstr>3_디자인 사용자 지정</vt:lpstr>
      <vt:lpstr>2_기본 디자인</vt:lpstr>
      <vt:lpstr>Office 테마</vt:lpstr>
      <vt:lpstr>기술경영 부서장·실무자 교육 (안)</vt:lpstr>
      <vt:lpstr>운영 전략</vt:lpstr>
      <vt:lpstr>교과목(안)</vt:lpstr>
      <vt:lpstr>교과목(안)</vt:lpstr>
      <vt:lpstr>교과목(안)</vt:lpstr>
      <vt:lpstr>1. 교육 과정별 세부 과목구성(부서장)</vt:lpstr>
      <vt:lpstr>1. 교육 과정별 세부 과목구성(실무자)</vt:lpstr>
      <vt:lpstr>Appendix</vt:lpstr>
      <vt:lpstr>부서장 실무자 공통</vt:lpstr>
      <vt:lpstr>1. 교육 과정별 세부 과목구성(부서장)</vt:lpstr>
      <vt:lpstr>1. 교육 과정별 세부 과목구성(부서장)</vt:lpstr>
      <vt:lpstr>2. 교육 과정별 세부 과목구성(실무자)</vt:lpstr>
      <vt:lpstr>2. 교육 과정별 세부 과목구성(실무자)</vt:lpstr>
      <vt:lpstr>종 합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Dongkee Lee</dc:creator>
  <cp:lastModifiedBy>창범 김</cp:lastModifiedBy>
  <cp:revision>150</cp:revision>
  <dcterms:created xsi:type="dcterms:W3CDTF">2024-09-24T02:35:10Z</dcterms:created>
  <dcterms:modified xsi:type="dcterms:W3CDTF">2024-12-02T04:45:18Z</dcterms:modified>
</cp:coreProperties>
</file>