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</p:sldMasterIdLst>
  <p:notesMasterIdLst>
    <p:notesMasterId r:id="rId19"/>
  </p:notesMasterIdLst>
  <p:sldIdLst>
    <p:sldId id="256" r:id="rId4"/>
    <p:sldId id="792" r:id="rId5"/>
    <p:sldId id="785" r:id="rId6"/>
    <p:sldId id="786" r:id="rId7"/>
    <p:sldId id="787" r:id="rId8"/>
    <p:sldId id="788" r:id="rId9"/>
    <p:sldId id="789" r:id="rId10"/>
    <p:sldId id="790" r:id="rId11"/>
    <p:sldId id="791" r:id="rId12"/>
    <p:sldId id="781" r:id="rId13"/>
    <p:sldId id="783" r:id="rId14"/>
    <p:sldId id="780" r:id="rId15"/>
    <p:sldId id="784" r:id="rId16"/>
    <p:sldId id="782" r:id="rId17"/>
    <p:sldId id="293" r:id="rId1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EBFAFF"/>
    <a:srgbClr val="FFF0C1"/>
    <a:srgbClr val="FFE07D"/>
    <a:srgbClr val="D6EDBD"/>
    <a:srgbClr val="C09200"/>
    <a:srgbClr val="9797E5"/>
    <a:srgbClr val="BA8CDC"/>
    <a:srgbClr val="F6BB00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216" autoAdjust="0"/>
  </p:normalViewPr>
  <p:slideViewPr>
    <p:cSldViewPr snapToGrid="0">
      <p:cViewPr varScale="1">
        <p:scale>
          <a:sx n="107" d="100"/>
          <a:sy n="107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28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045AB4-2EC4-4342-9F15-32643FA5E4C5}" type="slidenum">
              <a:rPr kumimoji="0" lang="ko-KR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28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90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8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3BC34-769F-790B-62ED-1407ACD37E41}"/>
              </a:ext>
            </a:extLst>
          </p:cNvPr>
          <p:cNvSpPr/>
          <p:nvPr/>
        </p:nvSpPr>
        <p:spPr>
          <a:xfrm>
            <a:off x="1144649" y="2157641"/>
            <a:ext cx="7872875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0AEA9-7991-C502-4182-491683908654}"/>
              </a:ext>
            </a:extLst>
          </p:cNvPr>
          <p:cNvSpPr txBox="1"/>
          <p:nvPr/>
        </p:nvSpPr>
        <p:spPr>
          <a:xfrm>
            <a:off x="3250075" y="539939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주</a:t>
            </a:r>
            <a:r>
              <a:rPr lang="en-US" altLang="ko-KR" sz="2400" b="1" dirty="0">
                <a:latin typeface="+mn-ea"/>
              </a:rPr>
              <a:t>)SBP </a:t>
            </a:r>
            <a:r>
              <a:rPr lang="ko-KR" altLang="en-US" sz="2400" b="1" dirty="0">
                <a:latin typeface="+mn-ea"/>
              </a:rPr>
              <a:t>전략경영연구소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64ACE12-F9D8-F404-8473-AC50E8B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59" y="2466923"/>
            <a:ext cx="7715254" cy="553998"/>
          </a:xfrm>
        </p:spPr>
        <p:txBody>
          <a:bodyPr/>
          <a:lstStyle/>
          <a:p>
            <a:r>
              <a:rPr lang="ko-KR" altLang="en-US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기술경영 부서장</a:t>
            </a:r>
            <a:r>
              <a:rPr lang="en-US" altLang="ko-KR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·</a:t>
            </a:r>
            <a:r>
              <a:rPr lang="ko-KR" altLang="en-US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실무자 교육 </a:t>
            </a:r>
            <a:r>
              <a:rPr lang="en-US" altLang="ko-KR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(</a:t>
            </a:r>
            <a:r>
              <a:rPr lang="ko-KR" altLang="en-US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안</a:t>
            </a:r>
            <a:r>
              <a:rPr lang="en-US" altLang="ko-KR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)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5C035-4CA5-A95A-C3F9-7D5B0A75CEC7}"/>
              </a:ext>
            </a:extLst>
          </p:cNvPr>
          <p:cNvSpPr txBox="1"/>
          <p:nvPr/>
        </p:nvSpPr>
        <p:spPr>
          <a:xfrm>
            <a:off x="4164479" y="414840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2024. 11. 15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62FDB4-1D56-03B8-2B2C-A283B8E4B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29592"/>
              </p:ext>
            </p:extLst>
          </p:nvPr>
        </p:nvGraphicFramePr>
        <p:xfrm>
          <a:off x="8578813" y="467224"/>
          <a:ext cx="7803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89">
                  <a:extLst>
                    <a:ext uri="{9D8B030D-6E8A-4147-A177-3AD203B41FA5}">
                      <a16:colId xmlns:a16="http://schemas.microsoft.com/office/drawing/2014/main" val="32504796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협의용</a:t>
                      </a: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6161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BAF70-7DF3-664F-B436-ECF7008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D65E-746E-6C48-6617-FDB9F90C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5053C-726B-BE5C-515C-ABA344F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D792-E6D4-9D18-8786-749AF50EDCD6}"/>
              </a:ext>
            </a:extLst>
          </p:cNvPr>
          <p:cNvSpPr txBox="1"/>
          <p:nvPr/>
        </p:nvSpPr>
        <p:spPr>
          <a:xfrm>
            <a:off x="55627" y="196343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9AB43-A61D-63BD-9580-DB524193B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78995"/>
              </p:ext>
            </p:extLst>
          </p:nvPr>
        </p:nvGraphicFramePr>
        <p:xfrm>
          <a:off x="415125" y="891957"/>
          <a:ext cx="9026195" cy="5618538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기술예측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의사결정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[EX.] Scenario Planning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의사결정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사례와 활용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기술예측 및 활용사례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Process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개념과 분석방법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핵심기술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관리와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TRM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47768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와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VS.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 자원배분 방안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조정활동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 및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Case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활용 중심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9490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목표수립과 핵심역량 분석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성장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신사업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Technology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과 관리방안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03060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Idea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발굴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 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제안의 핵심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4710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 Model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5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EE48-52B2-9450-F4C9-1C9D6E3B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2705-10FD-58F4-D72A-B2B7DA49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E1F008-6C81-C75A-50D0-A8C42457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3C5238-2807-56DC-C86E-298DD3FBB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87981"/>
              </p:ext>
            </p:extLst>
          </p:nvPr>
        </p:nvGraphicFramePr>
        <p:xfrm>
          <a:off x="403907" y="1037812"/>
          <a:ext cx="9037413" cy="5361637"/>
        </p:xfrm>
        <a:graphic>
          <a:graphicData uri="http://schemas.openxmlformats.org/drawingml/2006/table">
            <a:tbl>
              <a:tblPr/>
              <a:tblGrid>
                <a:gridCol w="109938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83634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15092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60586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34160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110743">
                  <a:extLst>
                    <a:ext uri="{9D8B030D-6E8A-4147-A177-3AD203B41FA5}">
                      <a16:colId xmlns:a16="http://schemas.microsoft.com/office/drawing/2014/main" val="3960472377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강사명</a:t>
                      </a:r>
                      <a:endParaRPr lang="ko-KR" alt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227584">
                <a:tc rowSpan="1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1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유형과 관리 차별화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551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연계 관리체계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093034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[Issue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부처별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정책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회계처리 기분변동과 의미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전사적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관리와 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사례 기반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및 관리체계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목표와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470926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조직의 유형과 협력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87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조직과 유형별 장단점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매트릭스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Hybrid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98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86404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9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95172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087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946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9794AA-4545-9BE2-6006-E96A66D09523}"/>
              </a:ext>
            </a:extLst>
          </p:cNvPr>
          <p:cNvSpPr txBox="1"/>
          <p:nvPr/>
        </p:nvSpPr>
        <p:spPr>
          <a:xfrm>
            <a:off x="55627" y="196343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</a:t>
            </a:r>
          </a:p>
        </p:txBody>
      </p:sp>
    </p:spTree>
    <p:extLst>
      <p:ext uri="{BB962C8B-B14F-4D97-AF65-F5344CB8AC3E}">
        <p14:creationId xmlns:p14="http://schemas.microsoft.com/office/powerpoint/2010/main" val="321241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7FFF1-13F2-C213-82A3-D4392CAE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B8B5-A3A2-D6C7-BB6A-BE9B6DBA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65D066-F26C-5252-89C8-6CAD1901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9046BC-22A4-F023-2A95-DD93F2664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74818"/>
              </p:ext>
            </p:extLst>
          </p:nvPr>
        </p:nvGraphicFramePr>
        <p:xfrm>
          <a:off x="403905" y="897567"/>
          <a:ext cx="9031805" cy="5335985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91863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09100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45379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110743">
                  <a:extLst>
                    <a:ext uri="{9D8B030D-6E8A-4147-A177-3AD203B41FA5}">
                      <a16:colId xmlns:a16="http://schemas.microsoft.com/office/drawing/2014/main" val="3765670388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강사명</a:t>
                      </a:r>
                      <a:endParaRPr lang="ko-KR" alt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88400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동향과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-[EX.} AI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 등장과 발전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71074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Monitoring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관리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전략수립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방법론의 활용과 활용체계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70008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TRM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36689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핵심기술 관리 연계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05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분석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와 성공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800477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6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CE99D-2FE4-B1F0-82EB-152490523BC4}"/>
              </a:ext>
            </a:extLst>
          </p:cNvPr>
          <p:cNvSpPr txBox="1"/>
          <p:nvPr/>
        </p:nvSpPr>
        <p:spPr>
          <a:xfrm>
            <a:off x="55627" y="196343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</a:t>
            </a:r>
          </a:p>
        </p:txBody>
      </p:sp>
    </p:spTree>
    <p:extLst>
      <p:ext uri="{BB962C8B-B14F-4D97-AF65-F5344CB8AC3E}">
        <p14:creationId xmlns:p14="http://schemas.microsoft.com/office/powerpoint/2010/main" val="402332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39AF-F63A-2771-BC44-1F9A2D63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3DEC2-288A-C71F-A52A-2978E19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3DCDF5-E73E-5B66-5A10-309B245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F2406A-AFAC-8823-71E8-FACACA567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19335"/>
              </p:ext>
            </p:extLst>
          </p:nvPr>
        </p:nvGraphicFramePr>
        <p:xfrm>
          <a:off x="392684" y="1054642"/>
          <a:ext cx="9043026" cy="4646238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91863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09100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90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116353">
                  <a:extLst>
                    <a:ext uri="{9D8B030D-6E8A-4147-A177-3AD203B41FA5}">
                      <a16:colId xmlns:a16="http://schemas.microsoft.com/office/drawing/2014/main" val="146415905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강사명</a:t>
                      </a:r>
                      <a:endParaRPr lang="ko-KR" altLang="en-US" sz="1050" b="1" i="0" u="none" strike="noStrike" dirty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12200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352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관리체계 설계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6797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일정수립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및 자원분석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7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관리와 전사적 자원관리의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25502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기본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Concept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837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828949"/>
                  </a:ext>
                </a:extLst>
              </a:tr>
              <a:tr h="174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799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94127"/>
                  </a:ext>
                </a:extLst>
              </a:tr>
              <a:tr h="116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6879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E3CF0-CB61-A1F1-31E6-31C280B0A335}"/>
              </a:ext>
            </a:extLst>
          </p:cNvPr>
          <p:cNvSpPr txBox="1"/>
          <p:nvPr/>
        </p:nvSpPr>
        <p:spPr>
          <a:xfrm>
            <a:off x="55627" y="196343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</a:t>
            </a:r>
          </a:p>
        </p:txBody>
      </p:sp>
    </p:spTree>
    <p:extLst>
      <p:ext uri="{BB962C8B-B14F-4D97-AF65-F5344CB8AC3E}">
        <p14:creationId xmlns:p14="http://schemas.microsoft.com/office/powerpoint/2010/main" val="184401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122" y="204029"/>
            <a:ext cx="1332417" cy="369332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:</a:t>
            </a:r>
            <a:r>
              <a:rPr lang="ko-KR" altLang="en-US" dirty="0"/>
              <a:t> 종합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767B8-2703-3ECF-0D04-4A6F79D7D079}"/>
              </a:ext>
            </a:extLst>
          </p:cNvPr>
          <p:cNvSpPr txBox="1"/>
          <p:nvPr/>
        </p:nvSpPr>
        <p:spPr>
          <a:xfrm>
            <a:off x="55627" y="19634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교육 프로그램</a:t>
            </a:r>
            <a:r>
              <a:rPr lang="en-US" altLang="ko-KR" sz="2000" b="1" dirty="0">
                <a:latin typeface="+mn-ea"/>
              </a:rPr>
              <a:t> 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F55629-35F1-262A-6013-30E3867847B4}"/>
              </a:ext>
            </a:extLst>
          </p:cNvPr>
          <p:cNvGraphicFramePr>
            <a:graphicFrameLocks noGrp="1"/>
          </p:cNvGraphicFramePr>
          <p:nvPr/>
        </p:nvGraphicFramePr>
        <p:xfrm>
          <a:off x="471223" y="796590"/>
          <a:ext cx="8919605" cy="5739119"/>
        </p:xfrm>
        <a:graphic>
          <a:graphicData uri="http://schemas.openxmlformats.org/drawingml/2006/table">
            <a:tbl>
              <a:tblPr/>
              <a:tblGrid>
                <a:gridCol w="83586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1099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2788079">
                  <a:extLst>
                    <a:ext uri="{9D8B030D-6E8A-4147-A177-3AD203B41FA5}">
                      <a16:colId xmlns:a16="http://schemas.microsoft.com/office/drawing/2014/main" val="3905156873"/>
                    </a:ext>
                  </a:extLst>
                </a:gridCol>
                <a:gridCol w="398299">
                  <a:extLst>
                    <a:ext uri="{9D8B030D-6E8A-4147-A177-3AD203B41FA5}">
                      <a16:colId xmlns:a16="http://schemas.microsoft.com/office/drawing/2014/main" val="321328974"/>
                    </a:ext>
                  </a:extLst>
                </a:gridCol>
                <a:gridCol w="278807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398297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</a:tblGrid>
              <a:tr h="2303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대상별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32349"/>
                  </a:ext>
                </a:extLst>
              </a:tr>
              <a:tr h="324088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트랜드와 기술예측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의사결정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사례와 활용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586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전략과 신사업 추진계획 수립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추진방향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 연계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연구소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목표수립과 핵심역량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KFS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 연계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Vision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45516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Idea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발굴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기획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제안의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활용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45516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유형과 관리 차별화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및 자원관리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체계와 대응 등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1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33905" y="502551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625972" y="2560646"/>
            <a:ext cx="45851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4400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Thank you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15111" y="4705350"/>
            <a:ext cx="6646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Beyond Your Capabilities…</a:t>
            </a:r>
            <a:endParaRPr lang="en-US" altLang="ko-KR" sz="2000" b="1" dirty="0">
              <a:solidFill>
                <a:srgbClr val="08080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188450" y="6594476"/>
            <a:ext cx="336550" cy="231775"/>
          </a:xfrm>
        </p:spPr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030AE-D5E5-0364-4B96-84A4752D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9703A82-DE8F-E8ED-CF12-2823F0B6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363" y="204029"/>
            <a:ext cx="1204176" cy="369332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15B23-154D-BD96-7C2B-685F3B046A23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D8C673-D3A1-13AF-5CF8-4F3B1E433417}"/>
              </a:ext>
            </a:extLst>
          </p:cNvPr>
          <p:cNvSpPr txBox="1">
            <a:spLocks/>
          </p:cNvSpPr>
          <p:nvPr/>
        </p:nvSpPr>
        <p:spPr>
          <a:xfrm>
            <a:off x="1195424" y="1418334"/>
            <a:ext cx="1192955" cy="338554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600" dirty="0"/>
              <a:t>Track </a:t>
            </a:r>
            <a:r>
              <a:rPr lang="ko-KR" altLang="en-US" sz="1600" dirty="0"/>
              <a:t>운영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6B2C02-9588-6A92-4501-C96DFB72BE97}"/>
              </a:ext>
            </a:extLst>
          </p:cNvPr>
          <p:cNvSpPr txBox="1">
            <a:spLocks/>
          </p:cNvSpPr>
          <p:nvPr/>
        </p:nvSpPr>
        <p:spPr>
          <a:xfrm>
            <a:off x="1947654" y="1803054"/>
            <a:ext cx="1386918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400" b="0" dirty="0"/>
              <a:t>이론 및 방법론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B9156E-60FC-F8AC-017E-5DA1D8385FA2}"/>
              </a:ext>
            </a:extLst>
          </p:cNvPr>
          <p:cNvSpPr txBox="1">
            <a:spLocks/>
          </p:cNvSpPr>
          <p:nvPr/>
        </p:nvSpPr>
        <p:spPr>
          <a:xfrm>
            <a:off x="1947654" y="2459503"/>
            <a:ext cx="1550424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400" b="0" dirty="0"/>
              <a:t>시스템</a:t>
            </a:r>
            <a:r>
              <a:rPr lang="en-US" altLang="ko-KR" sz="1400" b="0" dirty="0"/>
              <a:t>(</a:t>
            </a:r>
            <a:r>
              <a:rPr lang="ko-KR" altLang="en-US" sz="1400" b="0" dirty="0"/>
              <a:t>운영체계</a:t>
            </a:r>
            <a:r>
              <a:rPr lang="en-US" altLang="ko-KR" sz="1400" b="0" dirty="0"/>
              <a:t>)</a:t>
            </a:r>
            <a:endParaRPr lang="ko-KR" altLang="en-US" sz="1400" b="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7D01C7C-A776-17EF-FADA-E01BB0BEDCB2}"/>
              </a:ext>
            </a:extLst>
          </p:cNvPr>
          <p:cNvSpPr txBox="1">
            <a:spLocks/>
          </p:cNvSpPr>
          <p:nvPr/>
        </p:nvSpPr>
        <p:spPr>
          <a:xfrm>
            <a:off x="3991608" y="1710722"/>
            <a:ext cx="4150495" cy="492443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b="0" dirty="0"/>
              <a:t>MOT </a:t>
            </a:r>
            <a:r>
              <a:rPr lang="ko-KR" altLang="en-US" sz="1400" b="0" dirty="0"/>
              <a:t>업무 수행자 대상의 기본 이론 및 실무 지식</a:t>
            </a:r>
            <a:endParaRPr lang="en-US" altLang="ko-KR" sz="1400" b="0" dirty="0"/>
          </a:p>
          <a:p>
            <a:pPr algn="l"/>
            <a:r>
              <a:rPr lang="en-US" altLang="ko-KR" sz="1200" b="0" dirty="0"/>
              <a:t>2</a:t>
            </a:r>
            <a:r>
              <a:rPr lang="ko-KR" altLang="en-US" sz="1200" b="0" dirty="0"/>
              <a:t>년을 </a:t>
            </a:r>
            <a:r>
              <a:rPr lang="en-US" altLang="ko-KR" sz="1200" b="0" dirty="0"/>
              <a:t>Cycle</a:t>
            </a:r>
            <a:r>
              <a:rPr lang="ko-KR" altLang="en-US" sz="1200" b="0" dirty="0"/>
              <a:t>로 실무자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이론위주</a:t>
            </a:r>
            <a:r>
              <a:rPr lang="en-US" altLang="ko-KR" sz="1200" b="0" dirty="0"/>
              <a:t>), </a:t>
            </a:r>
            <a:r>
              <a:rPr lang="ko-KR" altLang="en-US" sz="1200" b="0" dirty="0"/>
              <a:t>부서장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사례위주</a:t>
            </a:r>
            <a:r>
              <a:rPr lang="en-US" altLang="ko-KR" sz="1200" b="0" dirty="0"/>
              <a:t>)</a:t>
            </a:r>
            <a:r>
              <a:rPr lang="ko-KR" altLang="en-US" sz="1200" b="0" dirty="0"/>
              <a:t>을 구분</a:t>
            </a:r>
            <a:endParaRPr lang="en-US" altLang="ko-KR" sz="1200" b="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69E058D-C8A8-FABD-F027-9109E9D89896}"/>
              </a:ext>
            </a:extLst>
          </p:cNvPr>
          <p:cNvSpPr txBox="1">
            <a:spLocks/>
          </p:cNvSpPr>
          <p:nvPr/>
        </p:nvSpPr>
        <p:spPr>
          <a:xfrm>
            <a:off x="3991608" y="2367171"/>
            <a:ext cx="4357283" cy="492443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400" b="0" dirty="0"/>
              <a:t>조직 차원의 </a:t>
            </a:r>
            <a:r>
              <a:rPr lang="en-US" altLang="ko-KR" sz="1400" b="0" dirty="0"/>
              <a:t>MOT </a:t>
            </a:r>
            <a:r>
              <a:rPr lang="ko-KR" altLang="en-US" sz="1400" b="0" dirty="0"/>
              <a:t>시스템의 구축</a:t>
            </a:r>
            <a:r>
              <a:rPr lang="en-US" altLang="ko-KR" sz="1400" b="0" dirty="0"/>
              <a:t>,</a:t>
            </a:r>
            <a:r>
              <a:rPr lang="ko-KR" altLang="en-US" sz="1400" b="0" dirty="0"/>
              <a:t> 운영 실무 및 사례</a:t>
            </a:r>
            <a:endParaRPr lang="en-US" altLang="ko-KR" sz="1400" b="0" dirty="0"/>
          </a:p>
          <a:p>
            <a:pPr algn="l"/>
            <a:r>
              <a:rPr lang="en-US" altLang="ko-KR" sz="1200" b="0" dirty="0"/>
              <a:t>1</a:t>
            </a:r>
            <a:r>
              <a:rPr lang="ko-KR" altLang="en-US" sz="1200" b="0" dirty="0"/>
              <a:t>년을 </a:t>
            </a:r>
            <a:r>
              <a:rPr lang="en-US" altLang="ko-KR" sz="1200" b="0" dirty="0"/>
              <a:t>Cycle</a:t>
            </a:r>
            <a:r>
              <a:rPr lang="ko-KR" altLang="en-US" sz="1200" b="0" dirty="0"/>
              <a:t>로 참가자 구성과 환경 및 기술변화를 고려  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CBD1306-7EA4-4856-60EE-A37E79291F7D}"/>
              </a:ext>
            </a:extLst>
          </p:cNvPr>
          <p:cNvSpPr txBox="1">
            <a:spLocks/>
          </p:cNvSpPr>
          <p:nvPr/>
        </p:nvSpPr>
        <p:spPr>
          <a:xfrm>
            <a:off x="1076129" y="3429000"/>
            <a:ext cx="1560042" cy="338554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600" dirty="0"/>
              <a:t>이론 및 방법론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261AE91-33EF-2C7F-9197-1668D18DA5C6}"/>
              </a:ext>
            </a:extLst>
          </p:cNvPr>
          <p:cNvSpPr txBox="1">
            <a:spLocks/>
          </p:cNvSpPr>
          <p:nvPr/>
        </p:nvSpPr>
        <p:spPr>
          <a:xfrm>
            <a:off x="2182555" y="3872770"/>
            <a:ext cx="1925527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400" b="0" dirty="0"/>
              <a:t>환경분석 및 사업전략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6FEFFD8-41DB-9B58-A1DF-81A94B971B71}"/>
              </a:ext>
            </a:extLst>
          </p:cNvPr>
          <p:cNvSpPr txBox="1">
            <a:spLocks/>
          </p:cNvSpPr>
          <p:nvPr/>
        </p:nvSpPr>
        <p:spPr>
          <a:xfrm>
            <a:off x="2182555" y="4448534"/>
            <a:ext cx="1925527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400" b="0" dirty="0"/>
              <a:t>기술전략 및 과제기획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4C01783-9836-FB4A-59BC-54BAB1AEFFAF}"/>
              </a:ext>
            </a:extLst>
          </p:cNvPr>
          <p:cNvSpPr txBox="1">
            <a:spLocks/>
          </p:cNvSpPr>
          <p:nvPr/>
        </p:nvSpPr>
        <p:spPr>
          <a:xfrm>
            <a:off x="2211159" y="5035025"/>
            <a:ext cx="1771639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b="0" dirty="0"/>
              <a:t>R&amp;D </a:t>
            </a:r>
            <a:r>
              <a:rPr lang="ko-KR" altLang="en-US" sz="1400" b="0" dirty="0"/>
              <a:t>프로젝트 관리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69F74B-AC66-12DA-CBF4-6E27223919BD}"/>
              </a:ext>
            </a:extLst>
          </p:cNvPr>
          <p:cNvSpPr txBox="1">
            <a:spLocks/>
          </p:cNvSpPr>
          <p:nvPr/>
        </p:nvSpPr>
        <p:spPr>
          <a:xfrm>
            <a:off x="2211159" y="5629339"/>
            <a:ext cx="1745991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400" b="0" dirty="0"/>
              <a:t>인프라 및 자원관리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200AFFE-41F1-05B9-FF68-FE1B679AD5FF}"/>
              </a:ext>
            </a:extLst>
          </p:cNvPr>
          <p:cNvSpPr txBox="1">
            <a:spLocks/>
          </p:cNvSpPr>
          <p:nvPr/>
        </p:nvSpPr>
        <p:spPr>
          <a:xfrm>
            <a:off x="5355059" y="3429000"/>
            <a:ext cx="1768433" cy="338554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600" dirty="0"/>
              <a:t>시스템</a:t>
            </a:r>
            <a:r>
              <a:rPr lang="en-US" altLang="ko-KR" sz="1600" dirty="0"/>
              <a:t>(</a:t>
            </a:r>
            <a:r>
              <a:rPr lang="ko-KR" altLang="en-US" sz="1600" dirty="0"/>
              <a:t>운영체계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2EE6E70-CF45-B3C4-5491-737B9CBE2C84}"/>
              </a:ext>
            </a:extLst>
          </p:cNvPr>
          <p:cNvSpPr txBox="1">
            <a:spLocks/>
          </p:cNvSpPr>
          <p:nvPr/>
        </p:nvSpPr>
        <p:spPr>
          <a:xfrm>
            <a:off x="6461485" y="3872770"/>
            <a:ext cx="2332690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b="0" dirty="0"/>
              <a:t>Overview(PM </a:t>
            </a:r>
            <a:r>
              <a:rPr lang="ko-KR" altLang="en-US" sz="1400" b="0" dirty="0"/>
              <a:t>시스템 개요</a:t>
            </a:r>
            <a:r>
              <a:rPr lang="en-US" altLang="ko-KR" sz="1400" b="0" dirty="0"/>
              <a:t>)</a:t>
            </a:r>
            <a:endParaRPr lang="ko-KR" altLang="en-US" sz="1400" b="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C460705-3581-7BC4-59E8-F12496E50CE7}"/>
              </a:ext>
            </a:extLst>
          </p:cNvPr>
          <p:cNvSpPr txBox="1">
            <a:spLocks/>
          </p:cNvSpPr>
          <p:nvPr/>
        </p:nvSpPr>
        <p:spPr>
          <a:xfrm>
            <a:off x="6461485" y="4448534"/>
            <a:ext cx="2209259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b="0" dirty="0"/>
              <a:t>Planning(</a:t>
            </a:r>
            <a:r>
              <a:rPr lang="ko-KR" altLang="en-US" sz="1400" b="0" dirty="0"/>
              <a:t>기획</a:t>
            </a:r>
            <a:r>
              <a:rPr lang="en-US" altLang="ko-KR" sz="1400" b="0" dirty="0"/>
              <a:t>/</a:t>
            </a:r>
            <a:r>
              <a:rPr lang="ko-KR" altLang="en-US" sz="1400" b="0" dirty="0"/>
              <a:t>전략 관리</a:t>
            </a:r>
            <a:r>
              <a:rPr lang="en-US" altLang="ko-KR" sz="1400" b="0" dirty="0"/>
              <a:t>)</a:t>
            </a:r>
            <a:endParaRPr lang="ko-KR" altLang="en-US" sz="1400" b="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E7AD1B8-687B-BC21-A981-D80D9F85C408}"/>
              </a:ext>
            </a:extLst>
          </p:cNvPr>
          <p:cNvSpPr txBox="1">
            <a:spLocks/>
          </p:cNvSpPr>
          <p:nvPr/>
        </p:nvSpPr>
        <p:spPr>
          <a:xfrm>
            <a:off x="6490089" y="5035025"/>
            <a:ext cx="2258952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b="0" dirty="0"/>
              <a:t>Resource(</a:t>
            </a:r>
            <a:r>
              <a:rPr lang="ko-KR" altLang="en-US" sz="1400" b="0" dirty="0"/>
              <a:t>지식</a:t>
            </a:r>
            <a:r>
              <a:rPr lang="en-US" altLang="ko-KR" sz="1400" b="0" dirty="0"/>
              <a:t>, HR, Tech.)</a:t>
            </a:r>
            <a:endParaRPr lang="ko-KR" altLang="en-US" sz="1400" b="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9ABC316-9BB6-D47C-5ACC-10EA4F3482E5}"/>
              </a:ext>
            </a:extLst>
          </p:cNvPr>
          <p:cNvSpPr txBox="1">
            <a:spLocks/>
          </p:cNvSpPr>
          <p:nvPr/>
        </p:nvSpPr>
        <p:spPr>
          <a:xfrm>
            <a:off x="6490089" y="5629339"/>
            <a:ext cx="2300630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b="0" dirty="0"/>
              <a:t>Implementation(</a:t>
            </a:r>
            <a:r>
              <a:rPr lang="ko-KR" altLang="en-US" sz="1400" b="0" dirty="0"/>
              <a:t>구축사례</a:t>
            </a:r>
            <a:r>
              <a:rPr lang="en-US" altLang="ko-KR" sz="1400" b="0" dirty="0"/>
              <a:t>)</a:t>
            </a:r>
            <a:endParaRPr lang="ko-KR" altLang="en-US" sz="1400" b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F4468717-A981-6233-B747-785052430E83}"/>
              </a:ext>
            </a:extLst>
          </p:cNvPr>
          <p:cNvSpPr txBox="1">
            <a:spLocks/>
          </p:cNvSpPr>
          <p:nvPr/>
        </p:nvSpPr>
        <p:spPr>
          <a:xfrm>
            <a:off x="6461485" y="6149205"/>
            <a:ext cx="1471878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b="0" dirty="0"/>
              <a:t>Operation</a:t>
            </a:r>
            <a:r>
              <a:rPr lang="ko-KR" altLang="en-US" sz="1400" b="0" dirty="0"/>
              <a:t> </a:t>
            </a:r>
            <a:r>
              <a:rPr lang="en-US" altLang="ko-KR" sz="1400" b="0" dirty="0"/>
              <a:t>Issue</a:t>
            </a:r>
            <a:endParaRPr lang="ko-KR" altLang="en-US" sz="1400" b="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E2CF7A8-0823-9918-79F6-41467E62AF13}"/>
              </a:ext>
            </a:extLst>
          </p:cNvPr>
          <p:cNvSpPr txBox="1">
            <a:spLocks/>
          </p:cNvSpPr>
          <p:nvPr/>
        </p:nvSpPr>
        <p:spPr>
          <a:xfrm>
            <a:off x="773333" y="819349"/>
            <a:ext cx="8648574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400" b="0" dirty="0"/>
              <a:t>교육 참여자에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대한 </a:t>
            </a:r>
            <a:r>
              <a:rPr lang="en-US" altLang="ko-KR" sz="1400" b="0" dirty="0"/>
              <a:t>MOT </a:t>
            </a:r>
            <a:r>
              <a:rPr lang="ko-KR" altLang="en-US" sz="1400" b="0" dirty="0"/>
              <a:t>이론 및 실무 지식 함양 교과목과 더불어 기업 또는 연구소내 </a:t>
            </a:r>
            <a:r>
              <a:rPr lang="en-US" altLang="ko-KR" sz="1400" b="0" dirty="0"/>
              <a:t>MOT </a:t>
            </a:r>
            <a:r>
              <a:rPr lang="ko-KR" altLang="en-US" sz="1400" b="0" dirty="0"/>
              <a:t>체계를 갖추기 위한 시스템 구축 및 운영 교과목으로 이원화 하여 </a:t>
            </a:r>
            <a:r>
              <a:rPr lang="en-US" altLang="ko-KR" sz="1400" b="0" dirty="0"/>
              <a:t>2 Track</a:t>
            </a:r>
            <a:r>
              <a:rPr lang="ko-KR" altLang="en-US" sz="1400" b="0" dirty="0"/>
              <a:t>으로 운영 </a:t>
            </a:r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371066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0459-3127-A0F6-2AA7-925B4600A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CF9A6-217C-34E9-E749-2A73FBE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983D1AA-8D53-49E2-BB37-1F43DDF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527BB-AA51-A960-D708-D45BD2329AD6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62F43-C80D-1D88-E917-8F03A929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71" y="1512807"/>
            <a:ext cx="8992099" cy="360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E423C-CA74-8EA1-0AB4-761FEAD5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FF5B-31AE-11E2-F51E-DA02571F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43A994-486C-E66C-EAE0-9821DEB3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16A29-5518-4E3A-6DC2-6C9E4AFEC50D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901CE0-3D56-22A6-F14D-EB5F3A4F3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821523"/>
            <a:ext cx="7361487" cy="26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6243DE-0E55-4885-EDE5-882726B4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3533965"/>
            <a:ext cx="7466870" cy="28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2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91715-4064-B19F-9C7A-E83B20548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8BE7A-4723-D793-F4CF-2CFFD2C9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5AAD7B-6547-EAFA-F5E5-0A8CE077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4427E-37C7-9C4A-6F85-8FF391AC6638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89AC2-830D-C09C-065A-F9DB82D5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3" y="1131570"/>
            <a:ext cx="8279993" cy="49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2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F0A5A-21A8-7E58-3876-43B319A37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3CD05-F389-2651-C84E-078D4FA3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8B1BD3A-4485-BA79-1FD4-0244799D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DDC19-71D8-4685-9B77-81CB4D1C0CA1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C49860-67E3-267A-95AD-E35FFC2D5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78209"/>
              </p:ext>
            </p:extLst>
          </p:nvPr>
        </p:nvGraphicFramePr>
        <p:xfrm>
          <a:off x="409515" y="1856846"/>
          <a:ext cx="9026195" cy="342399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 예측과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 전략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및 전망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Scenario Planning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활용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이동기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기술전략 관리에 대한 시스템적 이해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(Intelligence, PRM,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TRM,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Technology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실무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18840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중장기전략과 관리체계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및 전망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연도별 특징 및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Upgrade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전략체계와 수립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 사례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(Ⅰ)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 및 선정방안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94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00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071C2-91CA-29EE-F24C-CEE307EF1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5A07-D62C-F83F-CB47-89B754A3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B1369A-571D-BB0C-1A2F-BF1C3FA9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B8B12-1FAA-C92B-ECC5-D7FC4D2107D6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BF449A-719A-4E2C-C963-3398DA679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425052"/>
              </p:ext>
            </p:extLst>
          </p:nvPr>
        </p:nvGraphicFramePr>
        <p:xfrm>
          <a:off x="387076" y="1307084"/>
          <a:ext cx="9026195" cy="200535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과제기획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성장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신사업 전략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개념과 전략적 활용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사업화 체계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신사업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신기술 발굴과 사업화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핵심역량과 핵심기술의 분석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(Ⅱ)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6C9C9F-1030-0BCD-E1C9-215913E6A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86302"/>
              </p:ext>
            </p:extLst>
          </p:nvPr>
        </p:nvGraphicFramePr>
        <p:xfrm>
          <a:off x="409515" y="3685646"/>
          <a:ext cx="9026195" cy="200535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경영체계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경영체계와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효율화 구조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관리체계 개선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남태영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분석과 관리 체계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관리의 핵심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남태영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관리시스템 구축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운영상 주요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Issue(Ⅰ)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13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C5335-F34E-642A-37D7-612808FFC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EA23-18CB-1E43-82FB-802DCB7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44CDBB-FF27-1FDF-34C9-A314B8A8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B67D7-2D62-3E49-2A19-AE7BE3C5BB79}"/>
              </a:ext>
            </a:extLst>
          </p:cNvPr>
          <p:cNvSpPr txBox="1"/>
          <p:nvPr/>
        </p:nvSpPr>
        <p:spPr>
          <a:xfrm>
            <a:off x="55627" y="196343"/>
            <a:ext cx="4110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2E991C2-31D5-3F76-835C-81FE9BE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57739"/>
              </p:ext>
            </p:extLst>
          </p:nvPr>
        </p:nvGraphicFramePr>
        <p:xfrm>
          <a:off x="409515" y="3517352"/>
          <a:ext cx="9026195" cy="2413304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83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및 성과관리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조직의 구조와 구축 동향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19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연구관리와 리더십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198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연구원 성과평가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833728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Issue(Ⅱ)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김창범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 및 성과관리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이슈와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OKR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운영체계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이동기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회계의 주요 고려 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 사례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김창범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E33CFB-7A6A-250F-B114-88E4CB07A2AA}"/>
              </a:ext>
            </a:extLst>
          </p:cNvPr>
          <p:cNvGraphicFramePr>
            <a:graphicFrameLocks noGrp="1"/>
          </p:cNvGraphicFramePr>
          <p:nvPr/>
        </p:nvGraphicFramePr>
        <p:xfrm>
          <a:off x="415125" y="1239766"/>
          <a:ext cx="9026195" cy="2005353"/>
        </p:xfrm>
        <a:graphic>
          <a:graphicData uri="http://schemas.openxmlformats.org/drawingml/2006/table">
            <a:tbl>
              <a:tblPr/>
              <a:tblGrid>
                <a:gridCol w="107140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89606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220035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594640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  <a:gridCol w="1250988">
                  <a:extLst>
                    <a:ext uri="{9D8B030D-6E8A-4147-A177-3AD203B41FA5}">
                      <a16:colId xmlns:a16="http://schemas.microsoft.com/office/drawing/2014/main" val="366852523"/>
                    </a:ext>
                  </a:extLst>
                </a:gridCol>
                <a:gridCol w="1099524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차수별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주제명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후보 강사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[Y]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 연구소 방문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88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 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</a:t>
                      </a: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[Y+1]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우수 연구소 방문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9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4D8E671-C055-D691-068C-69B1DD41E6BB}"/>
              </a:ext>
            </a:extLst>
          </p:cNvPr>
          <p:cNvSpPr/>
          <p:nvPr/>
        </p:nvSpPr>
        <p:spPr>
          <a:xfrm>
            <a:off x="1716604" y="2086853"/>
            <a:ext cx="6215676" cy="1239769"/>
          </a:xfrm>
          <a:prstGeom prst="roundRect">
            <a:avLst/>
          </a:prstGeom>
          <a:solidFill>
            <a:srgbClr val="EBFAFF"/>
          </a:solidFill>
          <a:ln w="28575">
            <a:solidFill>
              <a:srgbClr val="75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AB7954-5110-151B-CD31-BD27DE22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443" y="2386248"/>
            <a:ext cx="2052165" cy="584775"/>
          </a:xfrm>
        </p:spPr>
        <p:txBody>
          <a:bodyPr/>
          <a:lstStyle/>
          <a:p>
            <a:r>
              <a:rPr lang="en-US" altLang="ko-KR" sz="3200" dirty="0"/>
              <a:t>Appendix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280166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4325</TotalTime>
  <Words>1883</Words>
  <Application>Microsoft Office PowerPoint</Application>
  <PresentationFormat>A4 용지(210x297mm)</PresentationFormat>
  <Paragraphs>478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KoPub돋움체 Bold</vt:lpstr>
      <vt:lpstr>굴림</vt:lpstr>
      <vt:lpstr>맑은 고딕</vt:lpstr>
      <vt:lpstr>Arial</vt:lpstr>
      <vt:lpstr>Calibri</vt:lpstr>
      <vt:lpstr>Wingdings</vt:lpstr>
      <vt:lpstr>3_디자인 사용자 지정</vt:lpstr>
      <vt:lpstr>2_기본 디자인</vt:lpstr>
      <vt:lpstr>Office 테마</vt:lpstr>
      <vt:lpstr>기술경영 부서장·실무자 교육 (안)</vt:lpstr>
      <vt:lpstr>Overview</vt:lpstr>
      <vt:lpstr>1. 교육 과정별 세부 과목구성(부서장)</vt:lpstr>
      <vt:lpstr>1. 교육 과정별 세부 과목구성(부서장)</vt:lpstr>
      <vt:lpstr>1. 교육 과정별 세부 과목구성(부서장)</vt:lpstr>
      <vt:lpstr>2. 교육 과정별 세부 과목구성(실무자)</vt:lpstr>
      <vt:lpstr>1. 교육 과정별 세부 과목구성(실무자)</vt:lpstr>
      <vt:lpstr>1. 교육 과정별 세부 과목구성(실무자)</vt:lpstr>
      <vt:lpstr>Appendix</vt:lpstr>
      <vt:lpstr>1. 교육 과정별 세부 과목구성(부서장)</vt:lpstr>
      <vt:lpstr>1. 교육 과정별 세부 과목구성(부서장)</vt:lpstr>
      <vt:lpstr>2. 교육 과정별 세부 과목구성(실무자)</vt:lpstr>
      <vt:lpstr>2. 교육 과정별 세부 과목구성(실무자)</vt:lpstr>
      <vt:lpstr>참고 : 종합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138</cp:revision>
  <dcterms:created xsi:type="dcterms:W3CDTF">2024-09-24T02:35:10Z</dcterms:created>
  <dcterms:modified xsi:type="dcterms:W3CDTF">2024-12-01T03:56:09Z</dcterms:modified>
</cp:coreProperties>
</file>