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22"/>
  </p:notesMasterIdLst>
  <p:sldIdLst>
    <p:sldId id="256" r:id="rId4"/>
    <p:sldId id="792" r:id="rId5"/>
    <p:sldId id="793" r:id="rId6"/>
    <p:sldId id="794" r:id="rId7"/>
    <p:sldId id="795" r:id="rId8"/>
    <p:sldId id="796" r:id="rId9"/>
    <p:sldId id="797" r:id="rId10"/>
    <p:sldId id="791" r:id="rId11"/>
    <p:sldId id="801" r:id="rId12"/>
    <p:sldId id="781" r:id="rId13"/>
    <p:sldId id="783" r:id="rId14"/>
    <p:sldId id="780" r:id="rId15"/>
    <p:sldId id="784" r:id="rId16"/>
    <p:sldId id="782" r:id="rId17"/>
    <p:sldId id="798" r:id="rId18"/>
    <p:sldId id="799" r:id="rId19"/>
    <p:sldId id="800" r:id="rId20"/>
    <p:sldId id="293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BFAFF"/>
    <a:srgbClr val="FFF0C1"/>
    <a:srgbClr val="FFE07D"/>
    <a:srgbClr val="D6EDBD"/>
    <a:srgbClr val="C09200"/>
    <a:srgbClr val="9797E5"/>
    <a:srgbClr val="BA8CDC"/>
    <a:srgbClr val="F6BB00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104" d="100"/>
          <a:sy n="10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8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76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8" r:id="rId6"/>
    <p:sldLayoutId id="2147483672" r:id="rId7"/>
    <p:sldLayoutId id="214748367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59" y="2466923"/>
            <a:ext cx="7715254" cy="553998"/>
          </a:xfrm>
        </p:spPr>
        <p:txBody>
          <a:bodyPr/>
          <a:lstStyle/>
          <a:p>
            <a:r>
              <a:rPr lang="ko-KR" altLang="en-U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 </a:t>
            </a:r>
            <a:r>
              <a:rPr lang="en-US" altLang="ko-KR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안</a:t>
            </a:r>
            <a:r>
              <a:rPr lang="en-US" altLang="ko-KR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2024. 12. 02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29592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협의용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396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/>
        </p:nvGraphicFramePr>
        <p:xfrm>
          <a:off x="415124" y="891957"/>
          <a:ext cx="8667167" cy="5850558"/>
        </p:xfrm>
        <a:graphic>
          <a:graphicData uri="http://schemas.openxmlformats.org/drawingml/2006/table">
            <a:tbl>
              <a:tblPr/>
              <a:tblGrid>
                <a:gridCol w="1293215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16011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886683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27159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기술예측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의사결정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[EX.] Scenario Planning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의사결정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사례와 활용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기술예측 및 활용사례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Process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분석과 활용 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관리와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TRM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VS.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 자원배분 방안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조정활동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Case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활용 중심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핵심역량 분석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Idea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발굴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활용 선정방안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7449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제안의 핵심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4710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 Model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EE48-52B2-9450-F4C9-1C9D6E3B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2705-10FD-58F4-D72A-B2B7DA4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E1F008-6C81-C75A-50D0-A8C4245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3C5238-2807-56DC-C86E-298DD3FBB879}"/>
              </a:ext>
            </a:extLst>
          </p:cNvPr>
          <p:cNvGraphicFramePr>
            <a:graphicFrameLocks noGrp="1"/>
          </p:cNvGraphicFramePr>
          <p:nvPr/>
        </p:nvGraphicFramePr>
        <p:xfrm>
          <a:off x="403907" y="1037812"/>
          <a:ext cx="8689605" cy="5586037"/>
        </p:xfrm>
        <a:graphic>
          <a:graphicData uri="http://schemas.openxmlformats.org/drawingml/2006/table">
            <a:tbl>
              <a:tblPr/>
              <a:tblGrid>
                <a:gridCol w="132731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21706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804201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41030">
                  <a:extLst>
                    <a:ext uri="{9D8B030D-6E8A-4147-A177-3AD203B41FA5}">
                      <a16:colId xmlns:a16="http://schemas.microsoft.com/office/drawing/2014/main" val="3960472377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22758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유형과 관리 차별화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55117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41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연계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3034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[Issue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부처별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정책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회계처리 기분변동과 의미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전사적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 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기반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목표와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70926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유형과 협력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조직과 유형별 장단점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Hybrid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8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6404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9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95172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8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946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9794AA-4545-9BE2-6006-E96A66D09523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FFF1-13F2-C213-82A3-D4392CAE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B8B5-A3A2-D6C7-BB6A-BE9B6DB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65D066-F26C-5252-89C8-6CAD190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9046BC-22A4-F023-2A95-DD93F2664E04}"/>
              </a:ext>
            </a:extLst>
          </p:cNvPr>
          <p:cNvGraphicFramePr>
            <a:graphicFrameLocks noGrp="1"/>
          </p:cNvGraphicFramePr>
          <p:nvPr/>
        </p:nvGraphicFramePr>
        <p:xfrm>
          <a:off x="403905" y="897567"/>
          <a:ext cx="8768143" cy="5335985"/>
        </p:xfrm>
        <a:graphic>
          <a:graphicData uri="http://schemas.openxmlformats.org/drawingml/2006/table">
            <a:tbl>
              <a:tblPr/>
              <a:tblGrid>
                <a:gridCol w="130624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339174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768523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54205">
                  <a:extLst>
                    <a:ext uri="{9D8B030D-6E8A-4147-A177-3AD203B41FA5}">
                      <a16:colId xmlns:a16="http://schemas.microsoft.com/office/drawing/2014/main" val="3765670388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884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-[EX.} AI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등장과 발전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1074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Monitoring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관리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전략수립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방법론의 활용과 활용체계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0008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6689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Portfolio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핵심기술 관리 연계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05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분석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성공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00477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6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CE99D-2FE4-B1F0-82EB-152490523BC4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2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AF-F63A-2771-BC44-1F9A2D63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DEC2-288A-C71F-A52A-2978E19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3DCDF5-E73E-5B66-5A10-309B245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F2406A-AFAC-8823-71E8-FACACA56757A}"/>
              </a:ext>
            </a:extLst>
          </p:cNvPr>
          <p:cNvGraphicFramePr>
            <a:graphicFrameLocks noGrp="1"/>
          </p:cNvGraphicFramePr>
          <p:nvPr/>
        </p:nvGraphicFramePr>
        <p:xfrm>
          <a:off x="392684" y="1054642"/>
          <a:ext cx="8818633" cy="4966638"/>
        </p:xfrm>
        <a:graphic>
          <a:graphicData uri="http://schemas.openxmlformats.org/drawingml/2006/table">
            <a:tbl>
              <a:tblPr/>
              <a:tblGrid>
                <a:gridCol w="1312739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35081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78726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67815">
                  <a:extLst>
                    <a:ext uri="{9D8B030D-6E8A-4147-A177-3AD203B41FA5}">
                      <a16:colId xmlns:a16="http://schemas.microsoft.com/office/drawing/2014/main" val="146415905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12200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관리체계 설계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6797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방법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70724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제안과 선정방안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54552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일정수립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자원분석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7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관리와 전사적 자원관리의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25502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기본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7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28949"/>
                  </a:ext>
                </a:extLst>
              </a:tr>
              <a:tr h="174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9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4127"/>
                  </a:ext>
                </a:extLst>
              </a:tr>
              <a:tr h="116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879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E3CF0-CB61-A1F1-31E6-31C280B0A335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01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455" y="204029"/>
            <a:ext cx="728084" cy="369332"/>
          </a:xfrm>
        </p:spPr>
        <p:txBody>
          <a:bodyPr/>
          <a:lstStyle/>
          <a:p>
            <a:r>
              <a:rPr lang="ko-KR" altLang="en-US" dirty="0"/>
              <a:t>종 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/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A2455F-9D77-58EB-7656-32A7C88CF50D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1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75739-86B4-297C-1392-C4032669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D11F7D-BD52-1542-D54B-632F3CE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314B88-340E-374C-A02E-A18A3518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31340"/>
              </p:ext>
            </p:extLst>
          </p:nvPr>
        </p:nvGraphicFramePr>
        <p:xfrm>
          <a:off x="420735" y="784006"/>
          <a:ext cx="8768149" cy="5839837"/>
        </p:xfrm>
        <a:graphic>
          <a:graphicData uri="http://schemas.openxmlformats.org/drawingml/2006/table">
            <a:tbl>
              <a:tblPr/>
              <a:tblGrid>
                <a:gridCol w="1464430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1314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478933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561825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1184919465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2128766610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947954611"/>
                    </a:ext>
                  </a:extLst>
                </a:gridCol>
              </a:tblGrid>
              <a:tr h="230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 정립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수립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2561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Domain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철수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541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43BC39-A996-8E13-0393-ABEF8930185C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0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DBFD-7E88-A178-C100-19E70494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736F1E-0EC0-D5D0-3040-D120D20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B1B245-C399-BF4D-A9A4-31A7C4A3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96596"/>
              </p:ext>
            </p:extLst>
          </p:nvPr>
        </p:nvGraphicFramePr>
        <p:xfrm>
          <a:off x="465613" y="783364"/>
          <a:ext cx="8768149" cy="5958609"/>
        </p:xfrm>
        <a:graphic>
          <a:graphicData uri="http://schemas.openxmlformats.org/drawingml/2006/table">
            <a:tbl>
              <a:tblPr/>
              <a:tblGrid>
                <a:gridCol w="1464430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1314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478933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561825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1184919465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2128766610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947954611"/>
                    </a:ext>
                  </a:extLst>
                </a:gridCol>
              </a:tblGrid>
              <a:tr h="1704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·R&amp;D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기술사업화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</a:t>
                      </a:r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기획관리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기술사업화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189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(R&amp;D)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자원투입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기술사업화전략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시장성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기술성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사업가치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전사전략</a:t>
                      </a:r>
                      <a:b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</a:t>
                      </a:r>
                      <a:b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검증계획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Review)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일정계획</a:t>
                      </a:r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진척율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이관계획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성과분석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매출실적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추적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142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9098BD-8C45-94FA-04CE-7D3F92815FF7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892A-897D-27B1-C8D5-DE99C0BFA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2AEBC8-76FD-8BDB-1522-D221E881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575ED0-36EF-515C-E5C8-72EDCF99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54800"/>
              </p:ext>
            </p:extLst>
          </p:nvPr>
        </p:nvGraphicFramePr>
        <p:xfrm>
          <a:off x="671807" y="659222"/>
          <a:ext cx="8490119" cy="6030257"/>
        </p:xfrm>
        <a:graphic>
          <a:graphicData uri="http://schemas.openxmlformats.org/drawingml/2006/table">
            <a:tbl>
              <a:tblPr/>
              <a:tblGrid>
                <a:gridCol w="1630351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4862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533196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625480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92181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553706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61419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61419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</a:tblGrid>
              <a:tr h="185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성과평가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1591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151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세부활동별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(Level)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및 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Mission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달성목표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선별 및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100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9DFA72-6620-29EF-4863-4C5564BC7F6D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7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C6F74C-BFCD-BDD8-04C9-A0CE726DAE1F}"/>
              </a:ext>
            </a:extLst>
          </p:cNvPr>
          <p:cNvSpPr/>
          <p:nvPr/>
        </p:nvSpPr>
        <p:spPr>
          <a:xfrm>
            <a:off x="5138390" y="4186928"/>
            <a:ext cx="3206998" cy="1816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382B24-35D9-DBDB-DBDC-251131E331B7}"/>
              </a:ext>
            </a:extLst>
          </p:cNvPr>
          <p:cNvSpPr/>
          <p:nvPr/>
        </p:nvSpPr>
        <p:spPr>
          <a:xfrm>
            <a:off x="1592876" y="4213410"/>
            <a:ext cx="3206998" cy="1816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67E8AA-E115-D586-3738-6C009540999A}"/>
              </a:ext>
            </a:extLst>
          </p:cNvPr>
          <p:cNvSpPr/>
          <p:nvPr/>
        </p:nvSpPr>
        <p:spPr>
          <a:xfrm>
            <a:off x="5105374" y="3305809"/>
            <a:ext cx="3240014" cy="7609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697019-9BC9-8106-4771-7AD1912327FC}"/>
              </a:ext>
            </a:extLst>
          </p:cNvPr>
          <p:cNvSpPr/>
          <p:nvPr/>
        </p:nvSpPr>
        <p:spPr>
          <a:xfrm>
            <a:off x="1559859" y="3291145"/>
            <a:ext cx="3240014" cy="7609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0E96F4-79C2-F586-3823-18C7C7DD1A3A}"/>
              </a:ext>
            </a:extLst>
          </p:cNvPr>
          <p:cNvSpPr/>
          <p:nvPr/>
        </p:nvSpPr>
        <p:spPr>
          <a:xfrm>
            <a:off x="1524000" y="1174375"/>
            <a:ext cx="6750425" cy="142699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030AE-D5E5-0364-4B96-84A4752D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703A82-DE8F-E8ED-CF12-2823F0B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790" y="204029"/>
            <a:ext cx="1189749" cy="369332"/>
          </a:xfrm>
        </p:spPr>
        <p:txBody>
          <a:bodyPr/>
          <a:lstStyle/>
          <a:p>
            <a:r>
              <a:rPr lang="ko-KR" altLang="en-US" dirty="0"/>
              <a:t>운영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5B23-154D-BD96-7C2B-685F3B046A23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D8C673-D3A1-13AF-5CF8-4F3B1E433417}"/>
              </a:ext>
            </a:extLst>
          </p:cNvPr>
          <p:cNvSpPr txBox="1">
            <a:spLocks/>
          </p:cNvSpPr>
          <p:nvPr/>
        </p:nvSpPr>
        <p:spPr>
          <a:xfrm>
            <a:off x="720903" y="2868351"/>
            <a:ext cx="644728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Track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6B2C02-9588-6A92-4501-C96DFB72BE97}"/>
              </a:ext>
            </a:extLst>
          </p:cNvPr>
          <p:cNvSpPr txBox="1">
            <a:spLocks/>
          </p:cNvSpPr>
          <p:nvPr/>
        </p:nvSpPr>
        <p:spPr>
          <a:xfrm>
            <a:off x="2289904" y="2888871"/>
            <a:ext cx="1657826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T1 </a:t>
            </a:r>
            <a:r>
              <a:rPr lang="ko-KR" altLang="en-US" sz="1400" dirty="0"/>
              <a:t>이론 및 방법론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B9156E-60FC-F8AC-017E-5DA1D8385FA2}"/>
              </a:ext>
            </a:extLst>
          </p:cNvPr>
          <p:cNvSpPr txBox="1">
            <a:spLocks/>
          </p:cNvSpPr>
          <p:nvPr/>
        </p:nvSpPr>
        <p:spPr>
          <a:xfrm>
            <a:off x="5739220" y="2888871"/>
            <a:ext cx="1840568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T2 </a:t>
            </a:r>
            <a:r>
              <a:rPr lang="ko-KR" altLang="en-US" sz="1400" dirty="0"/>
              <a:t>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운영체계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D01C7C-A776-17EF-FADA-E01BB0BEDCB2}"/>
              </a:ext>
            </a:extLst>
          </p:cNvPr>
          <p:cNvSpPr txBox="1">
            <a:spLocks/>
          </p:cNvSpPr>
          <p:nvPr/>
        </p:nvSpPr>
        <p:spPr>
          <a:xfrm>
            <a:off x="1460185" y="3295470"/>
            <a:ext cx="3240014" cy="69705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/>
              <a:t>2</a:t>
            </a:r>
            <a:r>
              <a:rPr lang="ko-KR" altLang="en-US" sz="1400" dirty="0"/>
              <a:t>년 주기</a:t>
            </a:r>
            <a:r>
              <a:rPr lang="en-US" altLang="ko-KR" sz="1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300" b="0" dirty="0"/>
              <a:t>실무자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이론위주</a:t>
            </a:r>
            <a:r>
              <a:rPr lang="en-US" altLang="ko-KR" sz="1300" b="0" dirty="0"/>
              <a:t>), </a:t>
            </a:r>
            <a:r>
              <a:rPr lang="ko-KR" altLang="en-US" sz="1300" b="0" dirty="0"/>
              <a:t>부서장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사례위주</a:t>
            </a:r>
            <a:r>
              <a:rPr lang="en-US" altLang="ko-KR" sz="1300" b="0" dirty="0"/>
              <a:t>)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69E058D-C8A8-FABD-F027-9109E9D89896}"/>
              </a:ext>
            </a:extLst>
          </p:cNvPr>
          <p:cNvSpPr txBox="1">
            <a:spLocks/>
          </p:cNvSpPr>
          <p:nvPr/>
        </p:nvSpPr>
        <p:spPr>
          <a:xfrm>
            <a:off x="5105374" y="3291145"/>
            <a:ext cx="3088365" cy="69705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/>
              <a:t>1</a:t>
            </a:r>
            <a:r>
              <a:rPr lang="ko-KR" altLang="en-US" sz="1400" dirty="0"/>
              <a:t>년 주기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300" b="0" dirty="0"/>
              <a:t>주요 참여자 기업특성을 고려한 교육 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261AE91-33EF-2C7F-9197-1668D18DA5C6}"/>
              </a:ext>
            </a:extLst>
          </p:cNvPr>
          <p:cNvSpPr txBox="1">
            <a:spLocks/>
          </p:cNvSpPr>
          <p:nvPr/>
        </p:nvSpPr>
        <p:spPr>
          <a:xfrm>
            <a:off x="2311641" y="4306165"/>
            <a:ext cx="167866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환경분석 및 사업전략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FEFFD8-41DB-9B58-A1DF-81A94B971B71}"/>
              </a:ext>
            </a:extLst>
          </p:cNvPr>
          <p:cNvSpPr txBox="1">
            <a:spLocks/>
          </p:cNvSpPr>
          <p:nvPr/>
        </p:nvSpPr>
        <p:spPr>
          <a:xfrm>
            <a:off x="2311641" y="4745737"/>
            <a:ext cx="167866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기술전략 및 과제기획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4C01783-9836-FB4A-59BC-54BAB1AEFFAF}"/>
              </a:ext>
            </a:extLst>
          </p:cNvPr>
          <p:cNvSpPr txBox="1">
            <a:spLocks/>
          </p:cNvSpPr>
          <p:nvPr/>
        </p:nvSpPr>
        <p:spPr>
          <a:xfrm>
            <a:off x="2349210" y="5186308"/>
            <a:ext cx="1548822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R&amp;D </a:t>
            </a:r>
            <a:r>
              <a:rPr lang="ko-KR" altLang="en-US" sz="1200" b="0" dirty="0"/>
              <a:t>프로젝트 관리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69F74B-AC66-12DA-CBF4-6E27223919BD}"/>
              </a:ext>
            </a:extLst>
          </p:cNvPr>
          <p:cNvSpPr txBox="1">
            <a:spLocks/>
          </p:cNvSpPr>
          <p:nvPr/>
        </p:nvSpPr>
        <p:spPr>
          <a:xfrm>
            <a:off x="2376105" y="5595792"/>
            <a:ext cx="1524776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인프라 및 자원관리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2EE6E70-CF45-B3C4-5491-737B9CBE2C84}"/>
              </a:ext>
            </a:extLst>
          </p:cNvPr>
          <p:cNvSpPr txBox="1">
            <a:spLocks/>
          </p:cNvSpPr>
          <p:nvPr/>
        </p:nvSpPr>
        <p:spPr>
          <a:xfrm>
            <a:off x="5804787" y="4286748"/>
            <a:ext cx="2024913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Overview(PM </a:t>
            </a:r>
            <a:r>
              <a:rPr lang="ko-KR" altLang="en-US" sz="1200" b="0" dirty="0"/>
              <a:t>시스템 개요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C460705-3581-7BC4-59E8-F12496E50CE7}"/>
              </a:ext>
            </a:extLst>
          </p:cNvPr>
          <p:cNvSpPr txBox="1">
            <a:spLocks/>
          </p:cNvSpPr>
          <p:nvPr/>
        </p:nvSpPr>
        <p:spPr>
          <a:xfrm>
            <a:off x="5804787" y="4618740"/>
            <a:ext cx="192392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Planning(</a:t>
            </a:r>
            <a:r>
              <a:rPr lang="ko-KR" altLang="en-US" sz="1200" b="0" dirty="0"/>
              <a:t>기획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전략 관리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E7AD1B8-687B-BC21-A981-D80D9F85C408}"/>
              </a:ext>
            </a:extLst>
          </p:cNvPr>
          <p:cNvSpPr txBox="1">
            <a:spLocks/>
          </p:cNvSpPr>
          <p:nvPr/>
        </p:nvSpPr>
        <p:spPr>
          <a:xfrm>
            <a:off x="5833391" y="4960696"/>
            <a:ext cx="1962397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Resource(</a:t>
            </a:r>
            <a:r>
              <a:rPr lang="ko-KR" altLang="en-US" sz="1200" b="0" dirty="0"/>
              <a:t>지식</a:t>
            </a:r>
            <a:r>
              <a:rPr lang="en-US" altLang="ko-KR" sz="1200" b="0" dirty="0"/>
              <a:t>, HR, Tech.)</a:t>
            </a:r>
            <a:endParaRPr lang="ko-KR" altLang="en-US" sz="1200" b="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9ABC316-9BB6-D47C-5ACC-10EA4F3482E5}"/>
              </a:ext>
            </a:extLst>
          </p:cNvPr>
          <p:cNvSpPr txBox="1">
            <a:spLocks/>
          </p:cNvSpPr>
          <p:nvPr/>
        </p:nvSpPr>
        <p:spPr>
          <a:xfrm>
            <a:off x="5833391" y="5343285"/>
            <a:ext cx="1996059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Implementation(</a:t>
            </a:r>
            <a:r>
              <a:rPr lang="ko-KR" altLang="en-US" sz="1200" b="0" dirty="0"/>
              <a:t>구축사례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F4468717-A981-6233-B747-785052430E83}"/>
              </a:ext>
            </a:extLst>
          </p:cNvPr>
          <p:cNvSpPr txBox="1">
            <a:spLocks/>
          </p:cNvSpPr>
          <p:nvPr/>
        </p:nvSpPr>
        <p:spPr>
          <a:xfrm>
            <a:off x="6055800" y="5623957"/>
            <a:ext cx="128913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Operation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Issue</a:t>
            </a:r>
            <a:endParaRPr lang="ko-KR" altLang="en-US" sz="12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E2CF7A8-0823-9918-79F6-41467E62AF13}"/>
              </a:ext>
            </a:extLst>
          </p:cNvPr>
          <p:cNvSpPr txBox="1">
            <a:spLocks/>
          </p:cNvSpPr>
          <p:nvPr/>
        </p:nvSpPr>
        <p:spPr>
          <a:xfrm>
            <a:off x="1684305" y="1211965"/>
            <a:ext cx="6590120" cy="134338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0" dirty="0"/>
              <a:t>교육 과정의 초점을 </a:t>
            </a:r>
            <a:endParaRPr lang="en-US" altLang="ko-KR" sz="1400" b="0" dirty="0"/>
          </a:p>
          <a:p>
            <a:pPr algn="l">
              <a:lnSpc>
                <a:spcPct val="150000"/>
              </a:lnSpc>
            </a:pPr>
            <a:r>
              <a:rPr lang="en-US" altLang="ko-KR" sz="1400" b="0" dirty="0"/>
              <a:t>          1) </a:t>
            </a:r>
            <a:r>
              <a:rPr lang="ko-KR" altLang="en-US" sz="1400" b="0" dirty="0"/>
              <a:t>교육 참여자에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대해 전반적인 </a:t>
            </a:r>
            <a:r>
              <a:rPr lang="en-US" altLang="ko-KR" sz="1400" b="0" dirty="0"/>
              <a:t>MOT </a:t>
            </a:r>
            <a:r>
              <a:rPr lang="ko-KR" altLang="en-US" sz="1400" b="0" dirty="0"/>
              <a:t>이론 및 방법론과</a:t>
            </a:r>
            <a:r>
              <a:rPr lang="en-US" altLang="ko-KR" sz="1400" b="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dirty="0"/>
              <a:t>          2)</a:t>
            </a:r>
            <a:r>
              <a:rPr lang="ko-KR" altLang="en-US" sz="1400" b="0" dirty="0"/>
              <a:t> 조직내 실질적인 </a:t>
            </a:r>
            <a:r>
              <a:rPr lang="en-US" altLang="ko-KR" sz="1400" b="0" dirty="0"/>
              <a:t>MOT </a:t>
            </a:r>
            <a:r>
              <a:rPr lang="ko-KR" altLang="en-US" sz="1400" b="0" dirty="0"/>
              <a:t>운영체계를 갖추기 위한 시스템 구축 및 운영</a:t>
            </a:r>
            <a:endParaRPr lang="en-US" altLang="ko-KR" sz="1400" b="0" dirty="0"/>
          </a:p>
          <a:p>
            <a:pPr algn="l">
              <a:lnSpc>
                <a:spcPct val="150000"/>
              </a:lnSpc>
            </a:pPr>
            <a:r>
              <a:rPr lang="ko-KR" altLang="en-US" sz="1400" b="0" dirty="0"/>
              <a:t>관련한 실무지식을 갖출 수 있도록 </a:t>
            </a:r>
            <a:r>
              <a:rPr lang="en-US" altLang="ko-KR" sz="1400" b="0" dirty="0"/>
              <a:t>2 Track Master Plan</a:t>
            </a:r>
            <a:r>
              <a:rPr lang="ko-KR" altLang="en-US" sz="1400" b="0" dirty="0"/>
              <a:t>하에서 운영 </a:t>
            </a:r>
            <a:endParaRPr lang="en-US" altLang="ko-KR" sz="1400" b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0B6CA2-023D-77B7-E935-CF2A63EB56DB}"/>
              </a:ext>
            </a:extLst>
          </p:cNvPr>
          <p:cNvSpPr txBox="1">
            <a:spLocks/>
          </p:cNvSpPr>
          <p:nvPr/>
        </p:nvSpPr>
        <p:spPr>
          <a:xfrm>
            <a:off x="720903" y="3490105"/>
            <a:ext cx="633507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Cycle</a:t>
            </a:r>
            <a:endParaRPr lang="ko-KR" altLang="en-US" sz="14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85FACE9-E004-F94C-4841-03ACC68C29F5}"/>
              </a:ext>
            </a:extLst>
          </p:cNvPr>
          <p:cNvSpPr txBox="1">
            <a:spLocks/>
          </p:cNvSpPr>
          <p:nvPr/>
        </p:nvSpPr>
        <p:spPr>
          <a:xfrm>
            <a:off x="720903" y="4444664"/>
            <a:ext cx="543739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dirty="0"/>
              <a:t>분야</a:t>
            </a:r>
          </a:p>
        </p:txBody>
      </p:sp>
    </p:spTree>
    <p:extLst>
      <p:ext uri="{BB962C8B-B14F-4D97-AF65-F5344CB8AC3E}">
        <p14:creationId xmlns:p14="http://schemas.microsoft.com/office/powerpoint/2010/main" val="37106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E33E0-2876-26FA-DEB1-FAB4D9EE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9FC092-AB90-54F0-B2A8-D32C45C0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FCBE-3AB8-CA9D-4D53-55F36D35205B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CB2AA7-4ECA-B1E3-1FF1-CAC47B33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8" y="1632262"/>
            <a:ext cx="8471496" cy="3990329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29AE8170-C16D-85CC-DF40-E94B4645E4BF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850734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</a:t>
            </a:r>
            <a:r>
              <a:rPr lang="ko-KR" altLang="en-US" dirty="0"/>
              <a:t> </a:t>
            </a:r>
            <a:r>
              <a:rPr lang="en-US" altLang="ko-KR" dirty="0"/>
              <a:t>#1  </a:t>
            </a:r>
            <a:r>
              <a:rPr lang="ko-KR" altLang="en-US" dirty="0"/>
              <a:t>이론</a:t>
            </a:r>
            <a:r>
              <a:rPr lang="en-US" altLang="ko-KR" dirty="0"/>
              <a:t> </a:t>
            </a:r>
            <a:r>
              <a:rPr lang="ko-KR" altLang="en-US" dirty="0"/>
              <a:t>및 방법론 </a:t>
            </a:r>
            <a:r>
              <a:rPr lang="en-US" altLang="ko-KR" dirty="0"/>
              <a:t> (1</a:t>
            </a:r>
            <a:r>
              <a:rPr lang="ko-KR" altLang="en-US" dirty="0"/>
              <a:t>년차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7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E67-7D46-3B12-5DFF-43FA4BFE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CAD52-6143-C39B-3BEB-B712F1654F87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79AF436-C651-B1FB-CC36-D5356DA600B6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687228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 #1 </a:t>
            </a:r>
            <a:r>
              <a:rPr lang="ko-KR" altLang="en-US" dirty="0"/>
              <a:t>이론</a:t>
            </a:r>
            <a:r>
              <a:rPr lang="en-US" altLang="ko-KR" dirty="0"/>
              <a:t> </a:t>
            </a:r>
            <a:r>
              <a:rPr lang="ko-KR" altLang="en-US" dirty="0"/>
              <a:t>및 방법론 </a:t>
            </a:r>
            <a:r>
              <a:rPr lang="en-US" altLang="ko-KR" dirty="0"/>
              <a:t>(2</a:t>
            </a:r>
            <a:r>
              <a:rPr lang="ko-KR" altLang="en-US" dirty="0"/>
              <a:t>년차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D80CFC-1A3D-643C-6E60-0F392175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39" y="1591036"/>
            <a:ext cx="8538359" cy="402182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46522E4-49AF-1821-9CF3-3D7AE4D0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49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C06F0-EB4B-1E30-4317-A40126C3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87ACB-C583-086D-5EBC-1A4472A119BB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2138655-D506-C1FC-32EA-59EA6072C232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078087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 #2 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운영체계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D4722-8E9B-9A59-BA6F-B7E773F7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09" y="2015558"/>
            <a:ext cx="7557013" cy="423284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005B18B-2224-DC6B-366F-E5E8E4AB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26508-5251-639A-C2CD-61448607EB8B}"/>
              </a:ext>
            </a:extLst>
          </p:cNvPr>
          <p:cNvSpPr txBox="1"/>
          <p:nvPr/>
        </p:nvSpPr>
        <p:spPr>
          <a:xfrm>
            <a:off x="1859044" y="1487096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교육내용은  비중 높은 참가자의 산업분야</a:t>
            </a:r>
            <a:r>
              <a:rPr lang="en-US" altLang="ko-KR" sz="1400" dirty="0"/>
              <a:t>, </a:t>
            </a:r>
            <a:r>
              <a:rPr lang="ko-KR" altLang="en-US" sz="1400" dirty="0"/>
              <a:t>기업규모 등 고려하여 탄력적 운영</a:t>
            </a:r>
          </a:p>
        </p:txBody>
      </p:sp>
    </p:spTree>
    <p:extLst>
      <p:ext uri="{BB962C8B-B14F-4D97-AF65-F5344CB8AC3E}">
        <p14:creationId xmlns:p14="http://schemas.microsoft.com/office/powerpoint/2010/main" val="252163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3D0F-1323-81AE-6120-76D59DAD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29F6-72B8-A386-69D3-58C735B8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1F29E1-D223-99F4-5B55-908AE9E8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528AC-EF25-CC9A-363C-422A53321828}"/>
              </a:ext>
            </a:extLst>
          </p:cNvPr>
          <p:cNvSpPr txBox="1"/>
          <p:nvPr/>
        </p:nvSpPr>
        <p:spPr>
          <a:xfrm>
            <a:off x="55627" y="1963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276C-CCF5-B386-558B-1EB6C93F6FCA}"/>
              </a:ext>
            </a:extLst>
          </p:cNvPr>
          <p:cNvSpPr txBox="1"/>
          <p:nvPr/>
        </p:nvSpPr>
        <p:spPr>
          <a:xfrm>
            <a:off x="1019485" y="998304"/>
            <a:ext cx="551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과정  </a:t>
            </a:r>
            <a:r>
              <a:rPr lang="en-US" altLang="ko-KR" sz="1400" dirty="0"/>
              <a:t>1</a:t>
            </a:r>
            <a:r>
              <a:rPr lang="ko-KR" altLang="en-US" sz="1400" dirty="0"/>
              <a:t>일차  </a:t>
            </a:r>
            <a:r>
              <a:rPr lang="en-US" altLang="ko-KR" sz="1400" dirty="0"/>
              <a:t>MOT 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과목</a:t>
            </a:r>
            <a:r>
              <a:rPr lang="en-US" altLang="ko-KR" sz="1400" dirty="0"/>
              <a:t>,      2</a:t>
            </a:r>
            <a:r>
              <a:rPr lang="ko-KR" altLang="en-US" sz="1400" dirty="0"/>
              <a:t>일차</a:t>
            </a:r>
            <a:r>
              <a:rPr lang="en-US" altLang="ko-KR" sz="1400" dirty="0"/>
              <a:t>  </a:t>
            </a:r>
            <a:r>
              <a:rPr lang="ko-KR" altLang="en-US" sz="1400" dirty="0"/>
              <a:t>산업</a:t>
            </a:r>
            <a:r>
              <a:rPr lang="en-US" altLang="ko-KR" sz="1400" dirty="0"/>
              <a:t>·</a:t>
            </a:r>
            <a:r>
              <a:rPr lang="ko-KR" altLang="en-US" sz="1400" dirty="0"/>
              <a:t>기술 동향</a:t>
            </a:r>
            <a:r>
              <a:rPr lang="en-US" altLang="ko-KR" sz="1400" dirty="0"/>
              <a:t>/</a:t>
            </a:r>
            <a:r>
              <a:rPr lang="ko-KR" altLang="en-US" sz="1400" dirty="0"/>
              <a:t>전망</a:t>
            </a:r>
            <a:r>
              <a:rPr lang="en-US" altLang="ko-KR" sz="1400" dirty="0"/>
              <a:t>, </a:t>
            </a:r>
            <a:r>
              <a:rPr lang="ko-KR" altLang="en-US" sz="1400" dirty="0"/>
              <a:t>교양 과목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F0443-DABF-7FE9-ED9A-88E39CC4D288}"/>
              </a:ext>
            </a:extLst>
          </p:cNvPr>
          <p:cNvSpPr txBox="1"/>
          <p:nvPr/>
        </p:nvSpPr>
        <p:spPr>
          <a:xfrm>
            <a:off x="516567" y="2035118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BE7FA2-67FC-ACC8-4CFE-D2777BACB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3647"/>
              </p:ext>
            </p:extLst>
          </p:nvPr>
        </p:nvGraphicFramePr>
        <p:xfrm>
          <a:off x="1033943" y="1519386"/>
          <a:ext cx="8253491" cy="381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7864">
                  <a:extLst>
                    <a:ext uri="{9D8B030D-6E8A-4147-A177-3AD203B41FA5}">
                      <a16:colId xmlns:a16="http://schemas.microsoft.com/office/drawing/2014/main" val="649854212"/>
                    </a:ext>
                  </a:extLst>
                </a:gridCol>
                <a:gridCol w="2731399">
                  <a:extLst>
                    <a:ext uri="{9D8B030D-6E8A-4147-A177-3AD203B41FA5}">
                      <a16:colId xmlns:a16="http://schemas.microsoft.com/office/drawing/2014/main" val="2633914765"/>
                    </a:ext>
                  </a:extLst>
                </a:gridCol>
                <a:gridCol w="1974228">
                  <a:extLst>
                    <a:ext uri="{9D8B030D-6E8A-4147-A177-3AD203B41FA5}">
                      <a16:colId xmlns:a16="http://schemas.microsoft.com/office/drawing/2014/main" val="2141554709"/>
                    </a:ext>
                  </a:extLst>
                </a:gridCol>
              </a:tblGrid>
              <a:tr h="34540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en-US" altLang="ko-KR" sz="1200" dirty="0"/>
                        <a:t>(MOT </a:t>
                      </a:r>
                      <a:r>
                        <a:rPr lang="ko-KR" altLang="en-US" sz="1200" dirty="0"/>
                        <a:t>교육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일차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산업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기술 </a:t>
                      </a:r>
                      <a:r>
                        <a:rPr lang="en-US" altLang="ko-KR" sz="1200" dirty="0"/>
                        <a:t>Trend, </a:t>
                      </a:r>
                      <a:r>
                        <a:rPr lang="ko-KR" altLang="en-US" sz="1200" dirty="0"/>
                        <a:t>교양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766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기술예측과 전략적 의사결정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기업의 성장 </a:t>
                      </a:r>
                      <a:r>
                        <a:rPr lang="en-US" altLang="ko-KR" sz="1200" dirty="0"/>
                        <a:t>Issue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신사업 전략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PJ</a:t>
                      </a:r>
                      <a:r>
                        <a:rPr lang="ko-KR" altLang="en-US" sz="1200" dirty="0"/>
                        <a:t> 관리 시스템 </a:t>
                      </a:r>
                      <a:r>
                        <a:rPr lang="en-US" altLang="ko-KR" sz="1200" dirty="0"/>
                        <a:t>Overview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609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사업전략과 핵심역량 분석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Technology Roadmap</a:t>
                      </a:r>
                      <a:r>
                        <a:rPr lang="ko-KR" altLang="en-US" sz="1200" dirty="0"/>
                        <a:t>과 관리방안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전략관리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9760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경영체계의 효율화 구조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Issue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관리체계 개선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자원관리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7942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연구소 </a:t>
                      </a:r>
                      <a:r>
                        <a:rPr lang="en-US" altLang="ko-KR" sz="1200" dirty="0"/>
                        <a:t>Tour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4796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조직의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구조화 장단점 비교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연구원 성과평가 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운영상 주요 </a:t>
                      </a:r>
                      <a:r>
                        <a:rPr lang="en-US" altLang="ko-KR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72D5BC-D8AA-51B4-331F-11F6145809B2}"/>
              </a:ext>
            </a:extLst>
          </p:cNvPr>
          <p:cNvSpPr txBox="1"/>
          <p:nvPr/>
        </p:nvSpPr>
        <p:spPr>
          <a:xfrm>
            <a:off x="516567" y="275379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86521-3376-030F-79B0-E0C994285CF9}"/>
              </a:ext>
            </a:extLst>
          </p:cNvPr>
          <p:cNvSpPr txBox="1"/>
          <p:nvPr/>
        </p:nvSpPr>
        <p:spPr>
          <a:xfrm>
            <a:off x="543461" y="3445534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EE446-FD1E-5AB3-B5E6-AA9E53DBDF85}"/>
              </a:ext>
            </a:extLst>
          </p:cNvPr>
          <p:cNvSpPr txBox="1"/>
          <p:nvPr/>
        </p:nvSpPr>
        <p:spPr>
          <a:xfrm>
            <a:off x="543461" y="413726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01441-7715-C5D7-CDAD-4BCC600FE734}"/>
              </a:ext>
            </a:extLst>
          </p:cNvPr>
          <p:cNvSpPr txBox="1"/>
          <p:nvPr/>
        </p:nvSpPr>
        <p:spPr>
          <a:xfrm>
            <a:off x="516567" y="4827427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56940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40D52-8C10-F695-4DF5-4F02240A7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743B0-4322-5690-9562-29A5C2C8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D936B3-9679-7455-7591-2196A52E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AC050-64D6-1C19-25CE-4BCB6122EE16}"/>
              </a:ext>
            </a:extLst>
          </p:cNvPr>
          <p:cNvSpPr txBox="1"/>
          <p:nvPr/>
        </p:nvSpPr>
        <p:spPr>
          <a:xfrm>
            <a:off x="55627" y="1963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16E6-B400-6762-B3CB-AFF78F45E502}"/>
              </a:ext>
            </a:extLst>
          </p:cNvPr>
          <p:cNvSpPr txBox="1"/>
          <p:nvPr/>
        </p:nvSpPr>
        <p:spPr>
          <a:xfrm>
            <a:off x="1019485" y="978834"/>
            <a:ext cx="551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과정  </a:t>
            </a:r>
            <a:r>
              <a:rPr lang="en-US" altLang="ko-KR" sz="1400" dirty="0"/>
              <a:t>1</a:t>
            </a:r>
            <a:r>
              <a:rPr lang="ko-KR" altLang="en-US" sz="1400" dirty="0"/>
              <a:t>일차  </a:t>
            </a:r>
            <a:r>
              <a:rPr lang="en-US" altLang="ko-KR" sz="1400" dirty="0"/>
              <a:t>MOT 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과목</a:t>
            </a:r>
            <a:r>
              <a:rPr lang="en-US" altLang="ko-KR" sz="1400" dirty="0"/>
              <a:t>,      2</a:t>
            </a:r>
            <a:r>
              <a:rPr lang="ko-KR" altLang="en-US" sz="1400" dirty="0"/>
              <a:t>일차</a:t>
            </a:r>
            <a:r>
              <a:rPr lang="en-US" altLang="ko-KR" sz="1400" dirty="0"/>
              <a:t>  </a:t>
            </a:r>
            <a:r>
              <a:rPr lang="ko-KR" altLang="en-US" sz="1400" dirty="0"/>
              <a:t>산업</a:t>
            </a:r>
            <a:r>
              <a:rPr lang="en-US" altLang="ko-KR" sz="1400" dirty="0"/>
              <a:t>·</a:t>
            </a:r>
            <a:r>
              <a:rPr lang="ko-KR" altLang="en-US" sz="1400" dirty="0"/>
              <a:t>기술 동향</a:t>
            </a:r>
            <a:r>
              <a:rPr lang="en-US" altLang="ko-KR" sz="1400" dirty="0"/>
              <a:t>/</a:t>
            </a:r>
            <a:r>
              <a:rPr lang="ko-KR" altLang="en-US" sz="1400" dirty="0"/>
              <a:t>전망</a:t>
            </a:r>
            <a:r>
              <a:rPr lang="en-US" altLang="ko-KR" sz="1400" dirty="0"/>
              <a:t>, </a:t>
            </a:r>
            <a:r>
              <a:rPr lang="ko-KR" altLang="en-US" sz="1400" dirty="0"/>
              <a:t>교양 과목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19F0E-1592-443B-A376-0B0F02DFBBE2}"/>
              </a:ext>
            </a:extLst>
          </p:cNvPr>
          <p:cNvSpPr txBox="1"/>
          <p:nvPr/>
        </p:nvSpPr>
        <p:spPr>
          <a:xfrm>
            <a:off x="516567" y="2035118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B70F3-F924-E8FB-8311-2B23B55C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50638"/>
              </p:ext>
            </p:extLst>
          </p:nvPr>
        </p:nvGraphicFramePr>
        <p:xfrm>
          <a:off x="1033943" y="1519386"/>
          <a:ext cx="8253491" cy="381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7864">
                  <a:extLst>
                    <a:ext uri="{9D8B030D-6E8A-4147-A177-3AD203B41FA5}">
                      <a16:colId xmlns:a16="http://schemas.microsoft.com/office/drawing/2014/main" val="649854212"/>
                    </a:ext>
                  </a:extLst>
                </a:gridCol>
                <a:gridCol w="2731399">
                  <a:extLst>
                    <a:ext uri="{9D8B030D-6E8A-4147-A177-3AD203B41FA5}">
                      <a16:colId xmlns:a16="http://schemas.microsoft.com/office/drawing/2014/main" val="2633914765"/>
                    </a:ext>
                  </a:extLst>
                </a:gridCol>
                <a:gridCol w="1974228">
                  <a:extLst>
                    <a:ext uri="{9D8B030D-6E8A-4147-A177-3AD203B41FA5}">
                      <a16:colId xmlns:a16="http://schemas.microsoft.com/office/drawing/2014/main" val="2141554709"/>
                    </a:ext>
                  </a:extLst>
                </a:gridCol>
              </a:tblGrid>
              <a:tr h="34540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en-US" altLang="ko-KR" sz="1200" dirty="0"/>
                        <a:t>(MOT </a:t>
                      </a:r>
                      <a:r>
                        <a:rPr lang="ko-KR" altLang="en-US" sz="1200" dirty="0"/>
                        <a:t>교육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일차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산업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기술 </a:t>
                      </a:r>
                      <a:r>
                        <a:rPr lang="en-US" altLang="ko-KR" sz="1200" dirty="0"/>
                        <a:t>Trend, </a:t>
                      </a:r>
                      <a:r>
                        <a:rPr lang="ko-KR" altLang="en-US" sz="1200" dirty="0"/>
                        <a:t>교양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766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기술예측과 </a:t>
                      </a:r>
                      <a:r>
                        <a:rPr lang="en-US" altLang="ko-KR" sz="1200" dirty="0"/>
                        <a:t>Scenario Planning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Technology Roadmap </a:t>
                      </a:r>
                      <a:r>
                        <a:rPr lang="ko-KR" altLang="en-US" sz="1200" dirty="0"/>
                        <a:t>실무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</a:t>
                      </a:r>
                      <a:r>
                        <a:rPr lang="ko-KR" altLang="en-US" sz="1200" dirty="0"/>
                        <a:t>유형별 </a:t>
                      </a:r>
                      <a:r>
                        <a:rPr lang="en-US" altLang="ko-KR" sz="1200" dirty="0"/>
                        <a:t>R&amp;D PJ</a:t>
                      </a:r>
                      <a:r>
                        <a:rPr lang="ko-KR" altLang="en-US" sz="1200" dirty="0"/>
                        <a:t> 관리 시스템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609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기업의 성장 </a:t>
                      </a:r>
                      <a:r>
                        <a:rPr lang="en-US" altLang="ko-KR" sz="1200" dirty="0"/>
                        <a:t>Issue</a:t>
                      </a:r>
                      <a:r>
                        <a:rPr lang="ko-KR" altLang="en-US" sz="1200" dirty="0"/>
                        <a:t>와 신사업 전략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Portfolio</a:t>
                      </a:r>
                      <a:r>
                        <a:rPr lang="ko-KR" altLang="en-US" sz="1200" dirty="0"/>
                        <a:t>의 개념과 전략적 활용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전략관리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9760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경영체계의 효율화 구조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Issue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관리체계 개선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자원관리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7942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연구소 </a:t>
                      </a:r>
                      <a:r>
                        <a:rPr lang="en-US" altLang="ko-KR" sz="1200" dirty="0"/>
                        <a:t>Tour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4796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조직의 구조와 구축 동향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연구원 성과평가 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운영상 주요 </a:t>
                      </a:r>
                      <a:r>
                        <a:rPr lang="en-US" altLang="ko-KR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398995-1859-EBCA-28D3-7CE3C90AF12B}"/>
              </a:ext>
            </a:extLst>
          </p:cNvPr>
          <p:cNvSpPr txBox="1"/>
          <p:nvPr/>
        </p:nvSpPr>
        <p:spPr>
          <a:xfrm>
            <a:off x="516567" y="275379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2C16-7555-24FF-69E3-526B170C9616}"/>
              </a:ext>
            </a:extLst>
          </p:cNvPr>
          <p:cNvSpPr txBox="1"/>
          <p:nvPr/>
        </p:nvSpPr>
        <p:spPr>
          <a:xfrm>
            <a:off x="543461" y="3445534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83083-2387-32D8-6326-9CB57D60C8A6}"/>
              </a:ext>
            </a:extLst>
          </p:cNvPr>
          <p:cNvSpPr txBox="1"/>
          <p:nvPr/>
        </p:nvSpPr>
        <p:spPr>
          <a:xfrm>
            <a:off x="543461" y="413726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CA9BF-A6CF-1D9E-CCC1-8435A4D3D107}"/>
              </a:ext>
            </a:extLst>
          </p:cNvPr>
          <p:cNvSpPr txBox="1"/>
          <p:nvPr/>
        </p:nvSpPr>
        <p:spPr>
          <a:xfrm>
            <a:off x="516567" y="4827427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0179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D8E671-C055-D691-068C-69B1DD41E6BB}"/>
              </a:ext>
            </a:extLst>
          </p:cNvPr>
          <p:cNvSpPr/>
          <p:nvPr/>
        </p:nvSpPr>
        <p:spPr>
          <a:xfrm>
            <a:off x="1716604" y="2086853"/>
            <a:ext cx="6215676" cy="1239769"/>
          </a:xfrm>
          <a:prstGeom prst="roundRect">
            <a:avLst/>
          </a:prstGeom>
          <a:solidFill>
            <a:srgbClr val="EBFAFF"/>
          </a:solidFill>
          <a:ln w="28575">
            <a:solidFill>
              <a:srgbClr val="75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AB7954-5110-151B-CD31-BD27DE2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443" y="2386248"/>
            <a:ext cx="2052165" cy="584775"/>
          </a:xfrm>
        </p:spPr>
        <p:txBody>
          <a:bodyPr/>
          <a:lstStyle/>
          <a:p>
            <a:r>
              <a:rPr lang="en-US" altLang="ko-KR" sz="3200" dirty="0"/>
              <a:t>Appendix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28016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8250-4969-33E9-D076-385C2133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B57B-6A1E-D15C-A607-1D2ADDE9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351" y="204029"/>
            <a:ext cx="2278188" cy="369332"/>
          </a:xfrm>
        </p:spPr>
        <p:txBody>
          <a:bodyPr/>
          <a:lstStyle/>
          <a:p>
            <a:r>
              <a:rPr lang="ko-KR" altLang="en-US" dirty="0"/>
              <a:t>부서장 실무자 공통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E88245-699D-D2BD-8278-1CC9EC9E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73B31-2C7D-9332-C1CD-B2FA66CA9055}"/>
              </a:ext>
            </a:extLst>
          </p:cNvPr>
          <p:cNvSpPr txBox="1"/>
          <p:nvPr/>
        </p:nvSpPr>
        <p:spPr>
          <a:xfrm>
            <a:off x="55627" y="196343"/>
            <a:ext cx="4114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#2)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B68072-913B-A00E-E0A1-9215F4E2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15811"/>
              </p:ext>
            </p:extLst>
          </p:nvPr>
        </p:nvGraphicFramePr>
        <p:xfrm>
          <a:off x="619416" y="1514519"/>
          <a:ext cx="8667167" cy="4276225"/>
        </p:xfrm>
        <a:graphic>
          <a:graphicData uri="http://schemas.openxmlformats.org/drawingml/2006/table">
            <a:tbl>
              <a:tblPr/>
              <a:tblGrid>
                <a:gridCol w="866829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41544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505773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27159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37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Track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교육 내용 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 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과정 목표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21535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MOT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운영체계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PM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 개요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이론 및 방법론을 기업의 운영 시스템에 적용하기 위한 기본 지식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기업유형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규모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산업분야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사업모델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발전단계 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Project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항목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연구원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문서 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 항목별 관리기법에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Stage Gate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방법론의 시스템 적용에 대한 기본 지식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709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Planning</a:t>
                      </a: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기획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전략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Intelligence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활동과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Strategy, Project Pool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체계에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전략관리 방법론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(Portfolio, PRM, TRM, Project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Pool)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시스템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적용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EIS, Dashboard, Progress Status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등 시스템에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Resource</a:t>
                      </a: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지식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HR, Tech.)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문서관리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기술분류 등 자원관리 시스템에 대한 이해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Open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Vendor Long List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체계에 대한 이해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기술분류체계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Knowledge/Project Map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등에 대한 이해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880"/>
                  </a:ext>
                </a:extLst>
              </a:tr>
              <a:tr h="33559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Implementation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Project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시스템 구축 사례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35321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Operation Issue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 구축단계 및 운영단계에서 발생하는 다양한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에 대한 도출 및 토론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0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4ACA7-01FC-71DA-24AD-32CF9FFE5A54}"/>
              </a:ext>
            </a:extLst>
          </p:cNvPr>
          <p:cNvSpPr txBox="1"/>
          <p:nvPr/>
        </p:nvSpPr>
        <p:spPr>
          <a:xfrm>
            <a:off x="706229" y="968645"/>
            <a:ext cx="8151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부서장</a:t>
            </a:r>
            <a:r>
              <a:rPr lang="en-US" altLang="ko-KR" sz="1400" dirty="0"/>
              <a:t>, </a:t>
            </a:r>
            <a:r>
              <a:rPr lang="ko-KR" altLang="en-US" sz="1400" dirty="0"/>
              <a:t>실무자 공통으로 교육 참가자의 비중이 높은 산업분야</a:t>
            </a:r>
            <a:r>
              <a:rPr lang="en-US" altLang="ko-KR" sz="1400" dirty="0"/>
              <a:t>/</a:t>
            </a:r>
            <a:r>
              <a:rPr lang="ko-KR" altLang="en-US" sz="1400" dirty="0"/>
              <a:t>규모 등 고려하여 맞춤형 교육으로 진행</a:t>
            </a:r>
          </a:p>
        </p:txBody>
      </p:sp>
    </p:spTree>
    <p:extLst>
      <p:ext uri="{BB962C8B-B14F-4D97-AF65-F5344CB8AC3E}">
        <p14:creationId xmlns:p14="http://schemas.microsoft.com/office/powerpoint/2010/main" val="3789388798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6782</Words>
  <Application>Microsoft Office PowerPoint</Application>
  <PresentationFormat>A4 용지(210x297mm)</PresentationFormat>
  <Paragraphs>4449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KoPub돋움체 Bold</vt:lpstr>
      <vt:lpstr>굴림</vt:lpstr>
      <vt:lpstr>맑은 고딕</vt:lpstr>
      <vt:lpstr>Arial</vt:lpstr>
      <vt:lpstr>Calibri</vt:lpstr>
      <vt:lpstr>Wingdings</vt:lpstr>
      <vt:lpstr>3_디자인 사용자 지정</vt:lpstr>
      <vt:lpstr>2_기본 디자인</vt:lpstr>
      <vt:lpstr>Office 테마</vt:lpstr>
      <vt:lpstr>기술경영 부서장·실무자 교육 (안)</vt:lpstr>
      <vt:lpstr>운영 전략</vt:lpstr>
      <vt:lpstr>교과목(안)</vt:lpstr>
      <vt:lpstr>교과목(안)</vt:lpstr>
      <vt:lpstr>교과목(안)</vt:lpstr>
      <vt:lpstr>1. 교육 과정별 세부 과목구성(부서장)</vt:lpstr>
      <vt:lpstr>1. 교육 과정별 세부 과목구성(실무자)</vt:lpstr>
      <vt:lpstr>Appendix</vt:lpstr>
      <vt:lpstr>부서장 실무자 공통</vt:lpstr>
      <vt:lpstr>1. 교육 과정별 세부 과목구성(부서장)</vt:lpstr>
      <vt:lpstr>1. 교육 과정별 세부 과목구성(부서장)</vt:lpstr>
      <vt:lpstr>2. 교육 과정별 세부 과목구성(실무자)</vt:lpstr>
      <vt:lpstr>2. 교육 과정별 세부 과목구성(실무자)</vt:lpstr>
      <vt:lpstr>종 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147</cp:revision>
  <dcterms:created xsi:type="dcterms:W3CDTF">2024-09-24T02:35:10Z</dcterms:created>
  <dcterms:modified xsi:type="dcterms:W3CDTF">2024-12-02T02:41:02Z</dcterms:modified>
</cp:coreProperties>
</file>