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734" r:id="rId2"/>
    <p:sldId id="722" r:id="rId3"/>
    <p:sldId id="730" r:id="rId4"/>
    <p:sldId id="752" r:id="rId5"/>
    <p:sldId id="755" r:id="rId6"/>
    <p:sldId id="741" r:id="rId7"/>
    <p:sldId id="742" r:id="rId8"/>
    <p:sldId id="750" r:id="rId9"/>
    <p:sldId id="743" r:id="rId10"/>
    <p:sldId id="751" r:id="rId11"/>
    <p:sldId id="746" r:id="rId12"/>
    <p:sldId id="748" r:id="rId13"/>
    <p:sldId id="749" r:id="rId14"/>
    <p:sldId id="744" r:id="rId15"/>
    <p:sldId id="753" r:id="rId16"/>
    <p:sldId id="754" r:id="rId17"/>
    <p:sldId id="747" r:id="rId18"/>
    <p:sldId id="745" r:id="rId19"/>
    <p:sldId id="756" r:id="rId20"/>
    <p:sldId id="757" r:id="rId21"/>
    <p:sldId id="758" r:id="rId22"/>
    <p:sldId id="759" r:id="rId23"/>
    <p:sldId id="760" r:id="rId24"/>
    <p:sldId id="761" r:id="rId25"/>
    <p:sldId id="2005" r:id="rId26"/>
    <p:sldId id="2006" r:id="rId27"/>
    <p:sldId id="2047" r:id="rId28"/>
    <p:sldId id="2048" r:id="rId29"/>
    <p:sldId id="2049" r:id="rId30"/>
    <p:sldId id="919" r:id="rId31"/>
    <p:sldId id="920" r:id="rId32"/>
    <p:sldId id="923" r:id="rId33"/>
    <p:sldId id="921" r:id="rId34"/>
    <p:sldId id="922" r:id="rId35"/>
    <p:sldId id="924" r:id="rId36"/>
    <p:sldId id="907" r:id="rId37"/>
    <p:sldId id="914" r:id="rId38"/>
    <p:sldId id="908" r:id="rId39"/>
    <p:sldId id="909" r:id="rId40"/>
    <p:sldId id="910" r:id="rId41"/>
    <p:sldId id="911" r:id="rId42"/>
    <p:sldId id="912" r:id="rId43"/>
    <p:sldId id="913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D9"/>
    <a:srgbClr val="FFE7B7"/>
    <a:srgbClr val="9E6900"/>
    <a:srgbClr val="C1EFFF"/>
    <a:srgbClr val="E8D9F3"/>
    <a:srgbClr val="FFD0C5"/>
    <a:srgbClr val="808000"/>
    <a:srgbClr val="663300"/>
    <a:srgbClr val="FFC757"/>
    <a:srgbClr val="C9A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1602" y="30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6.xml"/><Relationship Id="rId1" Type="http://schemas.openxmlformats.org/officeDocument/2006/relationships/slide" Target="slides/slide25.xml"/><Relationship Id="rId5" Type="http://schemas.openxmlformats.org/officeDocument/2006/relationships/slide" Target="slides/slide29.xml"/><Relationship Id="rId4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2E27E29-952B-41D3-B2B7-522432A8C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1414" y="6524625"/>
            <a:ext cx="34336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9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C7B04D33-99E5-4160-AF2C-A478F54340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2718" y="6484751"/>
            <a:ext cx="1200117" cy="33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52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45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RNS l-109x4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29364" y="6343610"/>
            <a:ext cx="1289955" cy="360040"/>
          </a:xfrm>
          <a:prstGeom prst="rect">
            <a:avLst/>
          </a:prstGeom>
        </p:spPr>
      </p:pic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13808" y="6553579"/>
            <a:ext cx="907244" cy="227230"/>
          </a:xfrm>
          <a:prstGeom prst="rect">
            <a:avLst/>
          </a:prstGeom>
        </p:spPr>
        <p:txBody>
          <a:bodyPr lIns="0" tIns="0" rIns="0" bIns="0" anchor="ctr" anchorCtr="1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fld id="{0F66AB27-0403-4DED-973C-4CEEB23572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87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E0976-F80D-4C14-AE0B-1D950B527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154" y="1962220"/>
            <a:ext cx="5857693" cy="707886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defRPr sz="4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87B7A-F5A7-4673-AA3C-F39FBCBA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6714FF-C7D7-4BA2-83A9-FEE09C2B8F1C}" type="datetime1">
              <a:rPr lang="ko-KR" altLang="en-US" smtClean="0"/>
              <a:pPr/>
              <a:t>2025-04-24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FDCA0-8EBF-475C-9602-2C103643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A30E5-1C95-4C9C-A8AC-97B83D19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D86F-0910-4CD1-84CE-F84F02603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8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340017"/>
            <a:ext cx="72768" cy="169277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4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3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6" y="180752"/>
            <a:ext cx="4417385" cy="489099"/>
          </a:xfr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4" y="6530864"/>
            <a:ext cx="1172580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942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24580" y="6524625"/>
            <a:ext cx="35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7B04D33-99E5-4160-AF2C-A478F54340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4DD997-76DA-4205-BDD8-C3BAD4740D29}"/>
              </a:ext>
            </a:extLst>
          </p:cNvPr>
          <p:cNvGrpSpPr/>
          <p:nvPr userDrawn="1"/>
        </p:nvGrpSpPr>
        <p:grpSpPr>
          <a:xfrm>
            <a:off x="137583" y="73026"/>
            <a:ext cx="9628238" cy="660219"/>
            <a:chOff x="127000" y="73025"/>
            <a:chExt cx="8542338" cy="1052513"/>
          </a:xfrm>
        </p:grpSpPr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831C2148-2DDE-4EA6-B013-5B9A3DC6C35B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17513" y="180975"/>
              <a:ext cx="438150" cy="4746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7D3A311C-634D-42C3-BA5B-C16AAD3E10B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800100" y="180975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733AB65B-0256-4E1F-B268-30DD3AF24DFF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41338" y="603250"/>
              <a:ext cx="422275" cy="474663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A3536943-9576-4378-88BE-5719B638BFA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11225" y="603250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6FD6DC47-9B00-472E-8A4E-9EA22AD742B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127000" y="530225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D0F8A3A3-1C4E-44F7-99EB-784B2249668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2000" y="73025"/>
              <a:ext cx="31750" cy="105251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28A0166-29DB-4B00-A1D6-0479A6B53B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42913" y="863600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F2BC2F-E9F2-412D-B781-D3226FE87E5B}"/>
              </a:ext>
            </a:extLst>
          </p:cNvPr>
          <p:cNvCxnSpPr>
            <a:cxnSpLocks/>
          </p:cNvCxnSpPr>
          <p:nvPr userDrawn="1"/>
        </p:nvCxnSpPr>
        <p:spPr>
          <a:xfrm>
            <a:off x="381467" y="6525344"/>
            <a:ext cx="776988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01145" y="6435277"/>
            <a:ext cx="1232375" cy="33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674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6" r:id="rId3"/>
    <p:sldLayoutId id="2147483677" r:id="rId4"/>
    <p:sldLayoutId id="2147483678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763" y="1770181"/>
            <a:ext cx="7530812" cy="135774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DFD86F-0910-4CD1-84CE-F84F0260353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1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B8A8D7-F25C-4CC0-B558-29AD54E3D7C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704915" y="2343150"/>
            <a:ext cx="4605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활동과 관련 교육체계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5862" y="4237371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2025. 4.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14137" y="1897240"/>
            <a:ext cx="4113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기업의 전략과 </a:t>
            </a:r>
            <a:r>
              <a:rPr lang="en-US" altLang="ko-KR" b="1" i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b="1" i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기획관리를 위한 </a:t>
            </a:r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59" y="165965"/>
            <a:ext cx="1822598" cy="121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907987" y="5232620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SBP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전략경영연구소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84691"/>
              </p:ext>
            </p:extLst>
          </p:nvPr>
        </p:nvGraphicFramePr>
        <p:xfrm>
          <a:off x="8297529" y="738568"/>
          <a:ext cx="718880" cy="27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accent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논의용</a:t>
                      </a:r>
                    </a:p>
                  </a:txBody>
                  <a:tcPr marL="72000" marR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48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06" y="177656"/>
            <a:ext cx="5537093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(5)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중장기 사업전략</a:t>
              </a:r>
              <a:endPara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Review</a:t>
              </a:r>
              <a:endPara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제품별 핵심기술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R&amp;D Portfolio</a:t>
              </a: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R&amp;D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자원 및</a:t>
              </a:r>
              <a:b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Project Portfolio</a:t>
              </a:r>
              <a:endParaRPr kumimoji="1" lang="ko-KR" altLang="en-US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47808" y="1592565"/>
            <a:ext cx="1475383" cy="566591"/>
          </a:xfrm>
          <a:prstGeom prst="roundRect">
            <a:avLst/>
          </a:prstGeom>
          <a:solidFill>
            <a:srgbClr val="0033CC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전략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수립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355838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7"/>
            <a:ext cx="164852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Portfolio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신사업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vs.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기존사업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기술전략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내부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 vs.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외부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도입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공동 등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PRM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F6728-CAD6-5F1D-A1C9-C67193741BAE}"/>
              </a:ext>
            </a:extLst>
          </p:cNvPr>
          <p:cNvSpPr/>
          <p:nvPr/>
        </p:nvSpPr>
        <p:spPr bwMode="auto">
          <a:xfrm>
            <a:off x="2238321" y="5345067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기술전략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수립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927839" y="2316816"/>
            <a:ext cx="435937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B87FF6-C224-C83E-B871-44539A4C51C8}"/>
              </a:ext>
            </a:extLst>
          </p:cNvPr>
          <p:cNvCxnSpPr>
            <a:cxnSpLocks/>
          </p:cNvCxnSpPr>
          <p:nvPr/>
        </p:nvCxnSpPr>
        <p:spPr bwMode="auto">
          <a:xfrm>
            <a:off x="4863713" y="3944680"/>
            <a:ext cx="0" cy="522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318306" y="3620090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7"/>
            <a:ext cx="16821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요소기술의 분석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핵심기술분석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경쟁력 수준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확보 목표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TRM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구축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D2A5E7-D7B9-1455-4157-40BB969BCF55}"/>
              </a:ext>
            </a:extLst>
          </p:cNvPr>
          <p:cNvSpPr/>
          <p:nvPr/>
        </p:nvSpPr>
        <p:spPr bwMode="auto">
          <a:xfrm>
            <a:off x="4044681" y="3542248"/>
            <a:ext cx="1490127" cy="380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요소기술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F436F-EC41-DF90-83A8-7150B712A545}"/>
              </a:ext>
            </a:extLst>
          </p:cNvPr>
          <p:cNvSpPr/>
          <p:nvPr/>
        </p:nvSpPr>
        <p:spPr bwMode="auto">
          <a:xfrm>
            <a:off x="4050291" y="4201202"/>
            <a:ext cx="1490127" cy="347808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PRM/TRM</a:t>
            </a:r>
            <a:r>
              <a:rPr lang="ko-KR" altLang="en-US" sz="1100" b="1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b="1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핵심기술분석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633FCE-12F0-DBBC-0571-4F65CE15A5A1}"/>
              </a:ext>
            </a:extLst>
          </p:cNvPr>
          <p:cNvSpPr/>
          <p:nvPr/>
        </p:nvSpPr>
        <p:spPr bwMode="auto">
          <a:xfrm>
            <a:off x="4044681" y="4789692"/>
            <a:ext cx="1490127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핵심기술확보 방안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6BDA63A-8597-F7ED-9FA1-53328420242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4789745" y="4549010"/>
            <a:ext cx="5610" cy="2406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BB4E96-89E3-68F4-950A-D19912F5DAC4}"/>
              </a:ext>
            </a:extLst>
          </p:cNvPr>
          <p:cNvSpPr/>
          <p:nvPr/>
        </p:nvSpPr>
        <p:spPr bwMode="auto">
          <a:xfrm>
            <a:off x="3938090" y="4089004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E4CAEA-75BC-A013-509D-E434C84DE929}"/>
              </a:ext>
            </a:extLst>
          </p:cNvPr>
          <p:cNvSpPr/>
          <p:nvPr/>
        </p:nvSpPr>
        <p:spPr bwMode="auto">
          <a:xfrm>
            <a:off x="7864962" y="5559328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261A9-6630-FBD2-56E7-69B4D697A390}"/>
              </a:ext>
            </a:extLst>
          </p:cNvPr>
          <p:cNvSpPr txBox="1"/>
          <p:nvPr/>
        </p:nvSpPr>
        <p:spPr>
          <a:xfrm>
            <a:off x="8139844" y="5520057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별도 통합적 분석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Module 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포함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AEA0771-FCB8-0875-7D83-56B731718144}"/>
              </a:ext>
            </a:extLst>
          </p:cNvPr>
          <p:cNvSpPr/>
          <p:nvPr/>
        </p:nvSpPr>
        <p:spPr bwMode="auto">
          <a:xfrm>
            <a:off x="5871716" y="355838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자원투입 전략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55697"/>
            <a:ext cx="156677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분야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별 자원투입 방향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연구분야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연구소 중장기 비전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 운영방안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2695BB2-1896-65C5-8C07-7FB137A82735}"/>
              </a:ext>
            </a:extLst>
          </p:cNvPr>
          <p:cNvSpPr/>
          <p:nvPr/>
        </p:nvSpPr>
        <p:spPr bwMode="auto">
          <a:xfrm>
            <a:off x="5871716" y="415302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Portfolio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10A1714-D120-60EB-0908-DBA073CA2D5D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 bwMode="auto">
          <a:xfrm>
            <a:off x="6609405" y="3951073"/>
            <a:ext cx="0" cy="201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14B920-642C-340A-A196-5B140AFE547D}"/>
              </a:ext>
            </a:extLst>
          </p:cNvPr>
          <p:cNvSpPr/>
          <p:nvPr/>
        </p:nvSpPr>
        <p:spPr bwMode="auto">
          <a:xfrm>
            <a:off x="5871716" y="4767253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분야별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C80FCF-D8CD-33F1-4AEF-7C842F67BF1B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 bwMode="auto">
          <a:xfrm>
            <a:off x="6609405" y="4545713"/>
            <a:ext cx="0" cy="221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8880C1-812B-C764-290D-31BD13C9E8CC}"/>
              </a:ext>
            </a:extLst>
          </p:cNvPr>
          <p:cNvSpPr/>
          <p:nvPr/>
        </p:nvSpPr>
        <p:spPr bwMode="auto">
          <a:xfrm>
            <a:off x="4044681" y="5369153"/>
            <a:ext cx="1490127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563217-219D-71CE-0D40-C44F76132D6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 bwMode="auto">
          <a:xfrm>
            <a:off x="4789745" y="5137500"/>
            <a:ext cx="0" cy="2316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55697"/>
            <a:ext cx="1757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Item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별 자원투입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Project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Portfolio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[R&amp;D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Portfolio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연계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667548-E4BD-6E6A-349F-27D7297733E7}"/>
              </a:ext>
            </a:extLst>
          </p:cNvPr>
          <p:cNvSpPr/>
          <p:nvPr/>
        </p:nvSpPr>
        <p:spPr bwMode="auto">
          <a:xfrm>
            <a:off x="7631404" y="355838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연도별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수행계획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FD0AB-2F08-7136-9B65-9460A80E35BD}"/>
              </a:ext>
            </a:extLst>
          </p:cNvPr>
          <p:cNvSpPr/>
          <p:nvPr/>
        </p:nvSpPr>
        <p:spPr bwMode="auto">
          <a:xfrm>
            <a:off x="7631404" y="415302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R&amp;D Project</a:t>
            </a:r>
          </a:p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1CC549A-B9D1-A004-8654-CFDF17DBCBEA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 bwMode="auto">
          <a:xfrm>
            <a:off x="8369093" y="3951073"/>
            <a:ext cx="0" cy="201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5990930"/>
            <a:ext cx="3701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PRM/TRM : Product Roadmap, Technology Roadmap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2490B8-F1C6-CCFA-BD9B-0DE0F3A91206}"/>
              </a:ext>
            </a:extLst>
          </p:cNvPr>
          <p:cNvSpPr/>
          <p:nvPr/>
        </p:nvSpPr>
        <p:spPr bwMode="auto">
          <a:xfrm>
            <a:off x="2124653" y="5247141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5BCC4-9F9B-19DD-2BF7-33CC3E87D7C0}"/>
              </a:ext>
            </a:extLst>
          </p:cNvPr>
          <p:cNvSpPr/>
          <p:nvPr/>
        </p:nvSpPr>
        <p:spPr bwMode="auto">
          <a:xfrm>
            <a:off x="2238321" y="415863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Business Model</a:t>
            </a:r>
          </a:p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DB168B-D6E9-94BC-6993-C83FAA57F379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 bwMode="auto">
          <a:xfrm>
            <a:off x="2976010" y="3951072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BF07AFA-8363-6AC3-E2A4-DBBBD5374344}"/>
              </a:ext>
            </a:extLst>
          </p:cNvPr>
          <p:cNvCxnSpPr>
            <a:cxnSpLocks/>
            <a:stCxn id="40" idx="2"/>
            <a:endCxn id="66" idx="0"/>
          </p:cNvCxnSpPr>
          <p:nvPr/>
        </p:nvCxnSpPr>
        <p:spPr bwMode="auto">
          <a:xfrm>
            <a:off x="2976010" y="4551323"/>
            <a:ext cx="0" cy="2131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9D4B318-A9A3-81BF-6BC9-250D29B8D89C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 bwMode="auto">
          <a:xfrm>
            <a:off x="3713699" y="5541411"/>
            <a:ext cx="330982" cy="16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40559E4-9F9B-C784-3905-7C10E447CDAE}"/>
              </a:ext>
            </a:extLst>
          </p:cNvPr>
          <p:cNvCxnSpPr>
            <a:cxnSpLocks/>
            <a:endCxn id="66" idx="0"/>
          </p:cNvCxnSpPr>
          <p:nvPr/>
        </p:nvCxnSpPr>
        <p:spPr bwMode="auto">
          <a:xfrm>
            <a:off x="2976010" y="4587736"/>
            <a:ext cx="0" cy="1767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CD06E6-8925-8509-9415-15F5EF14CD0C}"/>
              </a:ext>
            </a:extLst>
          </p:cNvPr>
          <p:cNvSpPr/>
          <p:nvPr/>
        </p:nvSpPr>
        <p:spPr bwMode="auto">
          <a:xfrm>
            <a:off x="2238321" y="4764493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PRM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93B7C6-2834-1237-9AF1-CFFFC45B044C}"/>
              </a:ext>
            </a:extLst>
          </p:cNvPr>
          <p:cNvSpPr/>
          <p:nvPr/>
        </p:nvSpPr>
        <p:spPr bwMode="auto">
          <a:xfrm>
            <a:off x="2120510" y="4661203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B24D22E-686B-BAF5-FA1D-7FBBC4390F2C}"/>
              </a:ext>
            </a:extLst>
          </p:cNvPr>
          <p:cNvCxnSpPr>
            <a:cxnSpLocks/>
            <a:stCxn id="66" idx="2"/>
          </p:cNvCxnSpPr>
          <p:nvPr/>
        </p:nvCxnSpPr>
        <p:spPr bwMode="auto">
          <a:xfrm>
            <a:off x="2976010" y="5157180"/>
            <a:ext cx="0" cy="224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AA43E6A-D352-68BA-388C-93E88C8C3F42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 bwMode="auto">
          <a:xfrm>
            <a:off x="2976010" y="5157180"/>
            <a:ext cx="0" cy="187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4880484-37D5-F4D7-EF63-03B7136EE190}"/>
              </a:ext>
            </a:extLst>
          </p:cNvPr>
          <p:cNvCxnSpPr>
            <a:cxnSpLocks/>
            <a:stCxn id="66" idx="3"/>
            <a:endCxn id="8" idx="1"/>
          </p:cNvCxnSpPr>
          <p:nvPr/>
        </p:nvCxnSpPr>
        <p:spPr bwMode="auto">
          <a:xfrm flipV="1">
            <a:off x="3713699" y="4375106"/>
            <a:ext cx="336592" cy="585731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B174C05-BAB3-F1E1-D29E-CDED246802E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713700" y="5061260"/>
            <a:ext cx="330983" cy="396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267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06" y="177656"/>
            <a:ext cx="5537093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(6)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산업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Domain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과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사업 분석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 기존사업내 신사업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및 신사업 발굴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내부역량 및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추진방안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연도별 전개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(BRM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1592565"/>
            <a:ext cx="1613647" cy="566591"/>
          </a:xfrm>
          <a:prstGeom prst="roundRect">
            <a:avLst/>
          </a:prstGeom>
          <a:solidFill>
            <a:srgbClr val="9E6900"/>
          </a:solidFill>
          <a:ln w="28575" cap="flat" cmpd="sng" algn="ctr">
            <a:solidFill>
              <a:srgbClr val="FFC75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BRM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7"/>
            <a:ext cx="14209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산업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Domain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환경 및 산업분석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 환경예측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Value-chain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동향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Portfolio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우선순위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 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2330775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7"/>
            <a:ext cx="15042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산업동향분석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신사업 발굴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신제품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Group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신제품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Concept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NABC+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55697"/>
            <a:ext cx="139204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사업의 추진 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기술전략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R&amp;D/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생산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판매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역량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자원투입 방안 및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 분석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역량 확보 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F2389-6FEB-69C1-4D40-BFC525C2F5C4}"/>
              </a:ext>
            </a:extLst>
          </p:cNvPr>
          <p:cNvSpPr txBox="1"/>
          <p:nvPr/>
        </p:nvSpPr>
        <p:spPr>
          <a:xfrm>
            <a:off x="1257512" y="6219528"/>
            <a:ext cx="7406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BRM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Business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Roadmap,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NABC+ : Needs/Approach/Benefit/Competition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EWS : Early Warning System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D45E73-4B2F-E12B-0849-081D78375E59}"/>
              </a:ext>
            </a:extLst>
          </p:cNvPr>
          <p:cNvSpPr/>
          <p:nvPr/>
        </p:nvSpPr>
        <p:spPr bwMode="auto">
          <a:xfrm>
            <a:off x="1318306" y="4013496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ABC5A53-3205-4779-92B0-B309BF76A5A5}"/>
              </a:ext>
            </a:extLst>
          </p:cNvPr>
          <p:cNvCxnSpPr>
            <a:stCxn id="7" idx="0"/>
            <a:endCxn id="6" idx="0"/>
          </p:cNvCxnSpPr>
          <p:nvPr/>
        </p:nvCxnSpPr>
        <p:spPr bwMode="auto">
          <a:xfrm rot="16200000" flipV="1">
            <a:off x="7410005" y="690074"/>
            <a:ext cx="12700" cy="1782543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rgbClr val="9E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77937A-7E94-48DC-2CC3-018CD3D50B09}"/>
              </a:ext>
            </a:extLst>
          </p:cNvPr>
          <p:cNvSpPr txBox="1"/>
          <p:nvPr/>
        </p:nvSpPr>
        <p:spPr>
          <a:xfrm>
            <a:off x="7570612" y="2255697"/>
            <a:ext cx="1504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시장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성장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성숙도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긴급성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등 분석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기존산업 및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신산업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사업의 연도별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BRM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6B628A-4B49-1574-EDA5-C7CAC3F5D936}"/>
              </a:ext>
            </a:extLst>
          </p:cNvPr>
          <p:cNvSpPr/>
          <p:nvPr/>
        </p:nvSpPr>
        <p:spPr bwMode="auto">
          <a:xfrm>
            <a:off x="2238321" y="3951791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750442-7986-89B8-3B83-25CBF2FAB4E1}"/>
              </a:ext>
            </a:extLst>
          </p:cNvPr>
          <p:cNvSpPr/>
          <p:nvPr/>
        </p:nvSpPr>
        <p:spPr bwMode="auto">
          <a:xfrm>
            <a:off x="2238321" y="4552042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chain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74D625-6E6C-2746-40DC-4C7D890666C0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 bwMode="auto">
          <a:xfrm>
            <a:off x="2976010" y="4344478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44B5F4-76B9-9187-E4DA-4F228668288E}"/>
              </a:ext>
            </a:extLst>
          </p:cNvPr>
          <p:cNvSpPr/>
          <p:nvPr/>
        </p:nvSpPr>
        <p:spPr bwMode="auto">
          <a:xfrm>
            <a:off x="2238321" y="5208391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E2CF82A-7067-4CC6-152E-FFE663F2CF5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 bwMode="auto">
          <a:xfrm>
            <a:off x="2976010" y="4944729"/>
            <a:ext cx="0" cy="2636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239F64-8A05-AD00-AB17-A160B6DE52F6}"/>
              </a:ext>
            </a:extLst>
          </p:cNvPr>
          <p:cNvSpPr/>
          <p:nvPr/>
        </p:nvSpPr>
        <p:spPr bwMode="auto">
          <a:xfrm>
            <a:off x="4106390" y="3951791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발굴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7F180F-80FD-5926-5D1D-B8C7A4C04517}"/>
              </a:ext>
            </a:extLst>
          </p:cNvPr>
          <p:cNvSpPr/>
          <p:nvPr/>
        </p:nvSpPr>
        <p:spPr bwMode="auto">
          <a:xfrm>
            <a:off x="3960530" y="3830950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F1C2CF-6143-1F57-4BF2-2A60D47C5F3E}"/>
              </a:ext>
            </a:extLst>
          </p:cNvPr>
          <p:cNvSpPr/>
          <p:nvPr/>
        </p:nvSpPr>
        <p:spPr bwMode="auto">
          <a:xfrm>
            <a:off x="173903" y="1453501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F2C15B-45CF-9AE5-D97C-D5BE6FA82763}"/>
              </a:ext>
            </a:extLst>
          </p:cNvPr>
          <p:cNvSpPr/>
          <p:nvPr/>
        </p:nvSpPr>
        <p:spPr bwMode="auto">
          <a:xfrm>
            <a:off x="5867872" y="3951791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3C819E-13F4-77E3-1A56-136E895D77A2}"/>
              </a:ext>
            </a:extLst>
          </p:cNvPr>
          <p:cNvSpPr/>
          <p:nvPr/>
        </p:nvSpPr>
        <p:spPr bwMode="auto">
          <a:xfrm>
            <a:off x="5722012" y="3830950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E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47B6201-3A4B-6728-B48F-69E481BEDAEE}"/>
              </a:ext>
            </a:extLst>
          </p:cNvPr>
          <p:cNvSpPr/>
          <p:nvPr/>
        </p:nvSpPr>
        <p:spPr bwMode="auto">
          <a:xfrm>
            <a:off x="5886085" y="4552042"/>
            <a:ext cx="1438952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자원투입방안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07FDE01-1F34-38AC-0287-0C962AFB578B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6605561" y="4344478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7844F4-4698-C865-36D3-9D44B604B317}"/>
              </a:ext>
            </a:extLst>
          </p:cNvPr>
          <p:cNvSpPr/>
          <p:nvPr/>
        </p:nvSpPr>
        <p:spPr bwMode="auto">
          <a:xfrm>
            <a:off x="7752771" y="3963011"/>
            <a:ext cx="1438952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Criteria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정의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00F708-6D1B-5B0E-DAAB-43F660908FE4}"/>
              </a:ext>
            </a:extLst>
          </p:cNvPr>
          <p:cNvSpPr/>
          <p:nvPr/>
        </p:nvSpPr>
        <p:spPr bwMode="auto">
          <a:xfrm>
            <a:off x="7752771" y="4568871"/>
            <a:ext cx="1438952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BRM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전개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769B6A8-E6A4-B94D-576F-0A24A436ED1A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 bwMode="auto">
          <a:xfrm>
            <a:off x="8472247" y="4355698"/>
            <a:ext cx="0" cy="213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75524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06" y="177656"/>
            <a:ext cx="5537093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(6)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24580" y="6519015"/>
            <a:ext cx="352982" cy="246221"/>
          </a:xfrm>
        </p:spPr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D75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환경분석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신제품발굴 및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PRM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②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 핵심기술과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TRM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③</a:t>
              </a:r>
              <a:endParaRPr kumimoji="1" lang="en-US" altLang="ko-KR" sz="1300" b="1" baseline="30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자원계획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및 관리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방안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1592565"/>
            <a:ext cx="1613647" cy="566591"/>
          </a:xfrm>
          <a:prstGeom prst="roundRect">
            <a:avLst/>
          </a:prstGeom>
          <a:solidFill>
            <a:srgbClr val="9E6900"/>
          </a:solidFill>
          <a:ln w="28575" cap="flat" cmpd="sng" algn="ctr">
            <a:solidFill>
              <a:srgbClr val="FFC75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PRM/TRM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7"/>
            <a:ext cx="13135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환경분석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제품군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 전략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Review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2330775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7"/>
            <a:ext cx="161166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Trend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환경변화에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따른 신사업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신제품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발굴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Pipeline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혹은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영역확대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다변화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Product Roadmap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수립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보강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55697"/>
            <a:ext cx="164532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제품별 요소기술 도출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핵심기술 정의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경쟁력 분석 및 개발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목표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단계별 개발목표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55697"/>
            <a:ext cx="173669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투입 자원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투자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비용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인원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핵심기술 개발 일정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주요공정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공통핵심기술 관리체계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F2389-6FEB-69C1-4D40-BFC525C2F5C4}"/>
              </a:ext>
            </a:extLst>
          </p:cNvPr>
          <p:cNvSpPr txBox="1"/>
          <p:nvPr/>
        </p:nvSpPr>
        <p:spPr>
          <a:xfrm>
            <a:off x="999461" y="5972688"/>
            <a:ext cx="88056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PEST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Political, Economic, Socio-Cultural, Technological, STEP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Societal, Technological, Economical &amp; Environmental, Political,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   3C : Company, Competitor, Customer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3C : Company, Competitor, Customer,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PRM : Product Roadmap,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TRM : Technology Roadmap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AHP : Analytic Hierarchy Process, </a:t>
            </a:r>
            <a:r>
              <a:rPr lang="ko-KR" altLang="en-US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CTP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Technology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Platform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D45E73-4B2F-E12B-0849-081D78375E59}"/>
              </a:ext>
            </a:extLst>
          </p:cNvPr>
          <p:cNvSpPr/>
          <p:nvPr/>
        </p:nvSpPr>
        <p:spPr bwMode="auto">
          <a:xfrm>
            <a:off x="1054643" y="3845196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997106-44F8-E0AD-F289-E122452C488F}"/>
              </a:ext>
            </a:extLst>
          </p:cNvPr>
          <p:cNvSpPr/>
          <p:nvPr/>
        </p:nvSpPr>
        <p:spPr bwMode="auto">
          <a:xfrm>
            <a:off x="2283201" y="374911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PEST(STEP, STEEP)</a:t>
            </a:r>
            <a:r>
              <a:rPr lang="ko-KR" altLang="en-US" sz="1100" b="1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1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E041C1-6BF5-D2A2-2BE3-D197D8AB2D91}"/>
              </a:ext>
            </a:extLst>
          </p:cNvPr>
          <p:cNvSpPr/>
          <p:nvPr/>
        </p:nvSpPr>
        <p:spPr bwMode="auto">
          <a:xfrm>
            <a:off x="2283201" y="429887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Environmental Scan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Scenario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D5B5B-B18E-8666-DABB-70D8561A344B}"/>
              </a:ext>
            </a:extLst>
          </p:cNvPr>
          <p:cNvSpPr/>
          <p:nvPr/>
        </p:nvSpPr>
        <p:spPr bwMode="auto">
          <a:xfrm>
            <a:off x="2283201" y="484863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6A6766-9693-61C9-336D-E3C69659D89E}"/>
              </a:ext>
            </a:extLst>
          </p:cNvPr>
          <p:cNvSpPr/>
          <p:nvPr/>
        </p:nvSpPr>
        <p:spPr bwMode="auto">
          <a:xfrm>
            <a:off x="2283201" y="543205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61CB8B-3836-23DB-2A67-5725EA18097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 bwMode="auto">
          <a:xfrm>
            <a:off x="3020890" y="4691561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7AFCF6-863A-4334-D442-8BE118D1289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3020890" y="5241321"/>
            <a:ext cx="0" cy="190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008420B2-23BB-1345-3926-584B6C4233A1}"/>
              </a:ext>
            </a:extLst>
          </p:cNvPr>
          <p:cNvSpPr/>
          <p:nvPr/>
        </p:nvSpPr>
        <p:spPr bwMode="auto">
          <a:xfrm>
            <a:off x="1991487" y="4040822"/>
            <a:ext cx="213171" cy="1490458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C63249-A77F-3889-D90E-2864D7E1CEC2}"/>
              </a:ext>
            </a:extLst>
          </p:cNvPr>
          <p:cNvSpPr/>
          <p:nvPr/>
        </p:nvSpPr>
        <p:spPr bwMode="auto">
          <a:xfrm>
            <a:off x="1884900" y="3676186"/>
            <a:ext cx="443176" cy="40951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A78AF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Macro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BA778F3-89CC-2064-C478-98CC4C699A05}"/>
              </a:ext>
            </a:extLst>
          </p:cNvPr>
          <p:cNvSpPr/>
          <p:nvPr/>
        </p:nvSpPr>
        <p:spPr bwMode="auto">
          <a:xfrm>
            <a:off x="1884900" y="5516196"/>
            <a:ext cx="443176" cy="40951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A78AF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Micro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FD14E-A4C6-2F0D-8738-635595A8B58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3020890" y="4141801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70E088-040B-38B5-7BFA-22B4AC3F4BF8}"/>
              </a:ext>
            </a:extLst>
          </p:cNvPr>
          <p:cNvSpPr/>
          <p:nvPr/>
        </p:nvSpPr>
        <p:spPr bwMode="auto">
          <a:xfrm>
            <a:off x="4044683" y="374911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Idea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Generation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신기술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B8462D-DC8E-23E3-1632-4032CBD96AE4}"/>
              </a:ext>
            </a:extLst>
          </p:cNvPr>
          <p:cNvSpPr/>
          <p:nvPr/>
        </p:nvSpPr>
        <p:spPr bwMode="auto">
          <a:xfrm>
            <a:off x="4044683" y="429887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sz="1100" b="1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DADDAF-D1A2-5A75-C098-064F8349A6B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4782372" y="4141801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93CAEF-F75B-70B8-3F88-37029CC4FDFE}"/>
              </a:ext>
            </a:extLst>
          </p:cNvPr>
          <p:cNvSpPr/>
          <p:nvPr/>
        </p:nvSpPr>
        <p:spPr bwMode="auto">
          <a:xfrm>
            <a:off x="4044683" y="486546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PRM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C6AD0AF-AE89-1386-7A2B-98F54E5B0A9A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>
            <a:off x="4782372" y="4691561"/>
            <a:ext cx="0" cy="1739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CD32FB-6E25-4035-9A6D-62DA347712E9}"/>
              </a:ext>
            </a:extLst>
          </p:cNvPr>
          <p:cNvSpPr/>
          <p:nvPr/>
        </p:nvSpPr>
        <p:spPr bwMode="auto">
          <a:xfrm>
            <a:off x="5851043" y="374911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요소기술도출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3B9CD8-B8F0-E41E-3909-CF5CA7F465AB}"/>
              </a:ext>
            </a:extLst>
          </p:cNvPr>
          <p:cNvSpPr/>
          <p:nvPr/>
        </p:nvSpPr>
        <p:spPr bwMode="auto">
          <a:xfrm>
            <a:off x="5851043" y="429887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313A2-B812-1B9E-EF1E-48BB5909E18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 bwMode="auto">
          <a:xfrm>
            <a:off x="6588732" y="4141801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BACD21-CB62-8CED-9B3D-E5B920F24666}"/>
              </a:ext>
            </a:extLst>
          </p:cNvPr>
          <p:cNvSpPr/>
          <p:nvPr/>
        </p:nvSpPr>
        <p:spPr bwMode="auto">
          <a:xfrm>
            <a:off x="5851043" y="486546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TRM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D65EE9D-FFCC-2FD9-0211-937FF82C22AC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 bwMode="auto">
          <a:xfrm>
            <a:off x="6588732" y="4691561"/>
            <a:ext cx="0" cy="1739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3988DE-877D-86D0-7FD8-B141C12C3F94}"/>
              </a:ext>
            </a:extLst>
          </p:cNvPr>
          <p:cNvSpPr/>
          <p:nvPr/>
        </p:nvSpPr>
        <p:spPr bwMode="auto">
          <a:xfrm>
            <a:off x="7679843" y="374911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 자원투입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424DDF-7651-A587-42EC-D44DD1D4B3DA}"/>
              </a:ext>
            </a:extLst>
          </p:cNvPr>
          <p:cNvSpPr/>
          <p:nvPr/>
        </p:nvSpPr>
        <p:spPr bwMode="auto">
          <a:xfrm>
            <a:off x="7679843" y="429887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Risk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E0EF7EF-29D1-8FF1-D00F-C4EF40C9A90C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 bwMode="auto">
          <a:xfrm>
            <a:off x="8417532" y="4141801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919988-252E-B861-FE3A-532715857B63}"/>
              </a:ext>
            </a:extLst>
          </p:cNvPr>
          <p:cNvSpPr/>
          <p:nvPr/>
        </p:nvSpPr>
        <p:spPr bwMode="auto">
          <a:xfrm>
            <a:off x="7679843" y="486546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CTP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관리체계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AF10615-B2D4-437C-4571-22FC7C41F160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 bwMode="auto">
          <a:xfrm>
            <a:off x="8417532" y="4691561"/>
            <a:ext cx="0" cy="173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2B9E7C-264F-42FE-B979-DB0CA37530AF}"/>
              </a:ext>
            </a:extLst>
          </p:cNvPr>
          <p:cNvSpPr/>
          <p:nvPr/>
        </p:nvSpPr>
        <p:spPr bwMode="auto">
          <a:xfrm>
            <a:off x="173903" y="1453501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25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06" y="177656"/>
            <a:ext cx="5537093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(7)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기존 성공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실패제품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분석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미래 사업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제품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요구 역량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역량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Portfolio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역량강화 방안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47808" y="1592565"/>
            <a:ext cx="1475383" cy="566591"/>
          </a:xfrm>
          <a:prstGeom prst="roundRect">
            <a:avLst/>
          </a:prstGeom>
          <a:solidFill>
            <a:srgbClr val="9E6900"/>
          </a:solidFill>
          <a:ln w="28575" cap="flat" cmpd="sng" algn="ctr">
            <a:solidFill>
              <a:srgbClr val="FFC75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7"/>
            <a:ext cx="1566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성공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실패제품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List-up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Work Process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주요활동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 평가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Naming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927839" y="2316816"/>
            <a:ext cx="435937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318306" y="3620090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7"/>
            <a:ext cx="16950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미래제품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 정의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미래사업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Concept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Work Process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주요 요구활동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 평가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55697"/>
            <a:ext cx="163249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Internal Value-chain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핵심역량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Positioning Map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현재 핵심역량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vs.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미래요구 핵심역량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비교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전략적 의미 분석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55697"/>
            <a:ext cx="170784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핵심역량활동의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현황 및 경쟁력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내부 체계 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확보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강화 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Gap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원인분석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강화 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5990930"/>
            <a:ext cx="2371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AHP : Analytic Hierarchy Process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82606D-CC27-1013-373F-EE2BF4FA1797}"/>
              </a:ext>
            </a:extLst>
          </p:cNvPr>
          <p:cNvSpPr/>
          <p:nvPr/>
        </p:nvSpPr>
        <p:spPr bwMode="auto">
          <a:xfrm>
            <a:off x="2238321" y="366470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]Work Process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0C9D23E-FA7E-DFF4-A62D-6266F31776F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 bwMode="auto">
          <a:xfrm>
            <a:off x="2976010" y="4057392"/>
            <a:ext cx="0" cy="154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642C5A-E611-39B4-07DE-B0226E86755B}"/>
              </a:ext>
            </a:extLst>
          </p:cNvPr>
          <p:cNvSpPr/>
          <p:nvPr/>
        </p:nvSpPr>
        <p:spPr bwMode="auto">
          <a:xfrm>
            <a:off x="2238321" y="421228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Activity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FD4FFE-C849-C1DE-3B80-6B2FE0C60BA2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 bwMode="auto">
          <a:xfrm>
            <a:off x="2976010" y="4604971"/>
            <a:ext cx="0" cy="154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13561F-83F0-DBA5-E6BC-14A4FCC72D57}"/>
              </a:ext>
            </a:extLst>
          </p:cNvPr>
          <p:cNvSpPr/>
          <p:nvPr/>
        </p:nvSpPr>
        <p:spPr bwMode="auto">
          <a:xfrm>
            <a:off x="2238321" y="4759863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sz="1100" b="1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1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6A892A-8FCB-3587-F118-0660AAC4B7B6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 bwMode="auto">
          <a:xfrm>
            <a:off x="2976010" y="5152550"/>
            <a:ext cx="0" cy="154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A310CE-342F-D13C-D563-72BC9AD1AD1F}"/>
              </a:ext>
            </a:extLst>
          </p:cNvPr>
          <p:cNvSpPr/>
          <p:nvPr/>
        </p:nvSpPr>
        <p:spPr bwMode="auto">
          <a:xfrm>
            <a:off x="2238321" y="5307443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및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Naming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D6FBD1-8AFE-10B6-510B-F528366CA74D}"/>
              </a:ext>
            </a:extLst>
          </p:cNvPr>
          <p:cNvSpPr/>
          <p:nvPr/>
        </p:nvSpPr>
        <p:spPr bwMode="auto">
          <a:xfrm>
            <a:off x="5927818" y="366470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Internal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Chain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EE1D80-3FE0-E19C-A146-64AD363986BB}"/>
              </a:ext>
            </a:extLst>
          </p:cNvPr>
          <p:cNvSpPr/>
          <p:nvPr/>
        </p:nvSpPr>
        <p:spPr bwMode="auto">
          <a:xfrm>
            <a:off x="4077754" y="3664705"/>
            <a:ext cx="1475378" cy="392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]Work Process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B871B1C-3DC7-B68B-0753-EC2137CA3AF9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 bwMode="auto">
          <a:xfrm>
            <a:off x="4815443" y="4057392"/>
            <a:ext cx="0" cy="154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CCEC5A-B521-AA71-D299-7767151D9A7C}"/>
              </a:ext>
            </a:extLst>
          </p:cNvPr>
          <p:cNvSpPr/>
          <p:nvPr/>
        </p:nvSpPr>
        <p:spPr bwMode="auto">
          <a:xfrm>
            <a:off x="4077754" y="4212284"/>
            <a:ext cx="1475378" cy="392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Activity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003BBA-7ED9-DD5C-53E4-66BD505DEA2F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4815443" y="4604971"/>
            <a:ext cx="0" cy="154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968487-D5DD-12F7-D37D-1B134BFFDFCF}"/>
              </a:ext>
            </a:extLst>
          </p:cNvPr>
          <p:cNvSpPr/>
          <p:nvPr/>
        </p:nvSpPr>
        <p:spPr bwMode="auto">
          <a:xfrm>
            <a:off x="4077754" y="4759863"/>
            <a:ext cx="1475378" cy="392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AAAC2A9-AD8C-3A80-FE44-B9CF8F353673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 bwMode="auto">
          <a:xfrm>
            <a:off x="4815443" y="5152550"/>
            <a:ext cx="0" cy="154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72A2EA-D17E-35EB-7B02-F4B2C90883D7}"/>
              </a:ext>
            </a:extLst>
          </p:cNvPr>
          <p:cNvSpPr/>
          <p:nvPr/>
        </p:nvSpPr>
        <p:spPr bwMode="auto">
          <a:xfrm>
            <a:off x="4077754" y="5307443"/>
            <a:ext cx="1475378" cy="392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및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Naming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5084750-264F-C9E1-204A-FE95B21A1FE0}"/>
              </a:ext>
            </a:extLst>
          </p:cNvPr>
          <p:cNvSpPr/>
          <p:nvPr/>
        </p:nvSpPr>
        <p:spPr bwMode="auto">
          <a:xfrm>
            <a:off x="5927818" y="421759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역량요소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Positioning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BD5669-2D26-0069-134C-30D930A62511}"/>
              </a:ext>
            </a:extLst>
          </p:cNvPr>
          <p:cNvSpPr/>
          <p:nvPr/>
        </p:nvSpPr>
        <p:spPr bwMode="auto">
          <a:xfrm>
            <a:off x="5927818" y="478112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핵심역량명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전략적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DE98EA2-9ABD-8C7D-D316-34D5439AF55B}"/>
              </a:ext>
            </a:extLst>
          </p:cNvPr>
          <p:cNvCxnSpPr>
            <a:cxnSpLocks/>
            <a:stCxn id="33" idx="2"/>
            <a:endCxn id="62" idx="0"/>
          </p:cNvCxnSpPr>
          <p:nvPr/>
        </p:nvCxnSpPr>
        <p:spPr bwMode="auto">
          <a:xfrm>
            <a:off x="6665507" y="4057392"/>
            <a:ext cx="0" cy="160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D17A750-66C5-D60A-C405-9A6BAA9AF6D0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 bwMode="auto">
          <a:xfrm>
            <a:off x="6665507" y="4610285"/>
            <a:ext cx="0" cy="17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EBF6CE9-17CF-4155-956B-F9144075E339}"/>
              </a:ext>
            </a:extLst>
          </p:cNvPr>
          <p:cNvSpPr/>
          <p:nvPr/>
        </p:nvSpPr>
        <p:spPr bwMode="auto">
          <a:xfrm>
            <a:off x="7692823" y="366470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 및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85161A4-161E-C167-7248-3B656875E6C2}"/>
              </a:ext>
            </a:extLst>
          </p:cNvPr>
          <p:cNvSpPr/>
          <p:nvPr/>
        </p:nvSpPr>
        <p:spPr bwMode="auto">
          <a:xfrm>
            <a:off x="7692823" y="421759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경쟁력 원인 및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Gap</a:t>
            </a: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F57BE-6CF8-D375-F46C-F330903485E4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 bwMode="auto">
          <a:xfrm>
            <a:off x="8430512" y="4057392"/>
            <a:ext cx="0" cy="160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B2FEEA-209B-2118-E962-F6BD7E196ABB}"/>
              </a:ext>
            </a:extLst>
          </p:cNvPr>
          <p:cNvSpPr/>
          <p:nvPr/>
        </p:nvSpPr>
        <p:spPr bwMode="auto">
          <a:xfrm>
            <a:off x="7692823" y="479175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 및 확보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강화 방안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FCA5890-1FF5-9A74-0A70-1587AE04B3E3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 bwMode="auto">
          <a:xfrm>
            <a:off x="8430512" y="4610285"/>
            <a:ext cx="0" cy="181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32436A-8F8F-DC71-1B1E-9922FD5F701B}"/>
              </a:ext>
            </a:extLst>
          </p:cNvPr>
          <p:cNvSpPr/>
          <p:nvPr/>
        </p:nvSpPr>
        <p:spPr bwMode="auto">
          <a:xfrm>
            <a:off x="234992" y="1519906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E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73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06" y="177656"/>
            <a:ext cx="5537093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(8)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사업전략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Review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과제발굴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과제관리체계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BCB8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연계 관리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1592565"/>
            <a:ext cx="1613647" cy="566591"/>
          </a:xfrm>
          <a:prstGeom prst="roundRect">
            <a:avLst/>
          </a:prstGeom>
          <a:solidFill>
            <a:srgbClr val="0033CC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기획</a:t>
            </a:r>
            <a:endParaRPr kumimoji="1" lang="en-US" altLang="ko-KR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협의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과제기획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3715460"/>
            <a:ext cx="147537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중장기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29117"/>
            <a:ext cx="1637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전략내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BRM/PRM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Review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Portfolio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Review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2330775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B87FF6-C224-C83E-B871-44539A4C51C8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 bwMode="auto">
          <a:xfrm>
            <a:off x="4781793" y="4111460"/>
            <a:ext cx="0" cy="2042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318306" y="3777165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29117"/>
            <a:ext cx="16982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 동향 및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소비자 동향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신규 과제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(Project)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도출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 제안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연구개발계획서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특허분석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(Trend,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선행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D2A5E7-D7B9-1455-4157-40BB969BCF55}"/>
              </a:ext>
            </a:extLst>
          </p:cNvPr>
          <p:cNvSpPr/>
          <p:nvPr/>
        </p:nvSpPr>
        <p:spPr bwMode="auto">
          <a:xfrm>
            <a:off x="4047487" y="3715460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산업동향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Focus Paper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F436F-EC41-DF90-83A8-7150B712A545}"/>
              </a:ext>
            </a:extLst>
          </p:cNvPr>
          <p:cNvSpPr/>
          <p:nvPr/>
        </p:nvSpPr>
        <p:spPr bwMode="auto">
          <a:xfrm>
            <a:off x="4047487" y="4315711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Idea Generation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29117"/>
            <a:ext cx="16437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전략과제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-R&amp;D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연계관리체계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Work Flow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5990930"/>
            <a:ext cx="5078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BRM/PRM : Business/Product Roadmap, PMS : Project Management System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5BCC4-9F9B-19DD-2BF7-33CC3E87D7C0}"/>
              </a:ext>
            </a:extLst>
          </p:cNvPr>
          <p:cNvSpPr/>
          <p:nvPr/>
        </p:nvSpPr>
        <p:spPr bwMode="auto">
          <a:xfrm>
            <a:off x="2238321" y="4315711"/>
            <a:ext cx="147537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BRM/PRM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DB168B-D6E9-94BC-6993-C83FAA57F379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 bwMode="auto">
          <a:xfrm>
            <a:off x="2976010" y="4111460"/>
            <a:ext cx="0" cy="2042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9BDAB6-5347-C3F2-AC24-B13610E20D1C}"/>
              </a:ext>
            </a:extLst>
          </p:cNvPr>
          <p:cNvSpPr/>
          <p:nvPr/>
        </p:nvSpPr>
        <p:spPr bwMode="auto">
          <a:xfrm>
            <a:off x="2238321" y="4900154"/>
            <a:ext cx="147537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Portfolio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2E617EF-064D-873B-10E3-E97668FDB4BC}"/>
              </a:ext>
            </a:extLst>
          </p:cNvPr>
          <p:cNvCxnSpPr>
            <a:cxnSpLocks/>
            <a:stCxn id="40" idx="2"/>
            <a:endCxn id="24" idx="0"/>
          </p:cNvCxnSpPr>
          <p:nvPr/>
        </p:nvCxnSpPr>
        <p:spPr bwMode="auto">
          <a:xfrm>
            <a:off x="2976010" y="4711711"/>
            <a:ext cx="0" cy="188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0B8A64-EE11-61F8-13E0-D9D6EDFC90F4}"/>
              </a:ext>
            </a:extLst>
          </p:cNvPr>
          <p:cNvSpPr/>
          <p:nvPr/>
        </p:nvSpPr>
        <p:spPr bwMode="auto">
          <a:xfrm>
            <a:off x="4047487" y="4900154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연구개발계획서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866284-673F-242A-692D-E6BA75A0C2B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 bwMode="auto">
          <a:xfrm>
            <a:off x="4781793" y="4711711"/>
            <a:ext cx="0" cy="188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45A66D-0D46-88CA-5B1C-08014F4DA586}"/>
              </a:ext>
            </a:extLst>
          </p:cNvPr>
          <p:cNvSpPr/>
          <p:nvPr/>
        </p:nvSpPr>
        <p:spPr bwMode="auto">
          <a:xfrm>
            <a:off x="7630659" y="3715460"/>
            <a:ext cx="1468612" cy="3960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8D406-0ACB-2013-400B-0DF44393D2A4}"/>
              </a:ext>
            </a:extLst>
          </p:cNvPr>
          <p:cNvSpPr txBox="1"/>
          <p:nvPr/>
        </p:nvSpPr>
        <p:spPr>
          <a:xfrm>
            <a:off x="5806158" y="2229117"/>
            <a:ext cx="151547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Stage &amp; Gate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운영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선정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평가 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계획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신규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(Project)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최종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Go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 및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Project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Portfolio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D3F3CD-631C-14C4-AEEB-1FB968928331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 bwMode="auto">
          <a:xfrm>
            <a:off x="6588153" y="4111460"/>
            <a:ext cx="0" cy="2042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5AD413-FB40-1474-6D09-5C8223731A0E}"/>
              </a:ext>
            </a:extLst>
          </p:cNvPr>
          <p:cNvSpPr/>
          <p:nvPr/>
        </p:nvSpPr>
        <p:spPr bwMode="auto">
          <a:xfrm>
            <a:off x="5853847" y="3715460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Stage Gate System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42911-6F40-1FE0-2F5A-4160E81D24A1}"/>
              </a:ext>
            </a:extLst>
          </p:cNvPr>
          <p:cNvSpPr/>
          <p:nvPr/>
        </p:nvSpPr>
        <p:spPr bwMode="auto">
          <a:xfrm>
            <a:off x="5853847" y="4315711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Work Flow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88279B-73A3-8F73-1058-C6B5E50BB08E}"/>
              </a:ext>
            </a:extLst>
          </p:cNvPr>
          <p:cNvSpPr/>
          <p:nvPr/>
        </p:nvSpPr>
        <p:spPr bwMode="auto">
          <a:xfrm>
            <a:off x="5853847" y="4900154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Project Portfolio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E3F055-D04F-069A-5CB0-FA8A803A692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6588153" y="4711711"/>
            <a:ext cx="0" cy="188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DE2AD-0040-1E22-1408-FBA36D3C637C}"/>
              </a:ext>
            </a:extLst>
          </p:cNvPr>
          <p:cNvSpPr/>
          <p:nvPr/>
        </p:nvSpPr>
        <p:spPr bwMode="auto">
          <a:xfrm>
            <a:off x="4047487" y="5479260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특허분석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(Trend,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선행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78A71C-156B-A972-3C63-EC389C4E5BA7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 bwMode="auto">
          <a:xfrm>
            <a:off x="4781793" y="5296154"/>
            <a:ext cx="0" cy="183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5084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06" y="177656"/>
            <a:ext cx="5537093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(9)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R&amp;D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역할과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Project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관리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Rule/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원칙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운영체계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BCB8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연계 관리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1592565"/>
            <a:ext cx="1613647" cy="566591"/>
          </a:xfrm>
          <a:prstGeom prst="roundRect">
            <a:avLst/>
          </a:prstGeom>
          <a:solidFill>
            <a:srgbClr val="0033CC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kumimoji="1"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3732289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역할 및 조직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29117"/>
            <a:ext cx="16020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역할과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Project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Project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기획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관리 및 협력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2330775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B87FF6-C224-C83E-B871-44539A4C51C8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 bwMode="auto">
          <a:xfrm>
            <a:off x="4781793" y="4124688"/>
            <a:ext cx="0" cy="151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318306" y="3793994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29117"/>
            <a:ext cx="1515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Stage &amp; Gate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 ~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완료보고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연구개발계획서 등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관리양식 설계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심의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/Review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일정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자원관리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D2A5E7-D7B9-1455-4157-40BB969BCF55}"/>
              </a:ext>
            </a:extLst>
          </p:cNvPr>
          <p:cNvSpPr/>
          <p:nvPr/>
        </p:nvSpPr>
        <p:spPr bwMode="auto">
          <a:xfrm>
            <a:off x="4047487" y="3732288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Stage Gate System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F436F-EC41-DF90-83A8-7150B712A545}"/>
              </a:ext>
            </a:extLst>
          </p:cNvPr>
          <p:cNvSpPr/>
          <p:nvPr/>
        </p:nvSpPr>
        <p:spPr bwMode="auto">
          <a:xfrm>
            <a:off x="4047487" y="4276440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Work Flow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(WBS</a:t>
            </a:r>
            <a:r>
              <a:rPr lang="ko-KR" altLang="en-US" sz="1100" b="1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29117"/>
            <a:ext cx="1566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조직운영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담당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의사결정체계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GRB/GRT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경영전략회의 연계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 Go/Stop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등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의사결정체계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성과관리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29117"/>
            <a:ext cx="1616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체계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Process,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의사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결정구조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Templates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Work Flow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5990930"/>
            <a:ext cx="5022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PMS : Project Management System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WBS : Work Breakdown Structure, 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PERT/CPM : Program Evaluation &amp; Review Technique/Critical Path Method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5BCC4-9F9B-19DD-2BF7-33CC3E87D7C0}"/>
              </a:ext>
            </a:extLst>
          </p:cNvPr>
          <p:cNvSpPr/>
          <p:nvPr/>
        </p:nvSpPr>
        <p:spPr bwMode="auto">
          <a:xfrm>
            <a:off x="2238321" y="4276440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 구분</a:t>
            </a:r>
            <a:b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DB168B-D6E9-94BC-6993-C83FAA57F379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 bwMode="auto">
          <a:xfrm>
            <a:off x="2976010" y="4124689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9BDAB6-5347-C3F2-AC24-B13610E20D1C}"/>
              </a:ext>
            </a:extLst>
          </p:cNvPr>
          <p:cNvSpPr/>
          <p:nvPr/>
        </p:nvSpPr>
        <p:spPr bwMode="auto">
          <a:xfrm>
            <a:off x="2238321" y="4855273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관리와 조직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2E617EF-064D-873B-10E3-E97668FDB4BC}"/>
              </a:ext>
            </a:extLst>
          </p:cNvPr>
          <p:cNvCxnSpPr>
            <a:cxnSpLocks/>
            <a:stCxn id="40" idx="2"/>
            <a:endCxn id="24" idx="0"/>
          </p:cNvCxnSpPr>
          <p:nvPr/>
        </p:nvCxnSpPr>
        <p:spPr bwMode="auto">
          <a:xfrm>
            <a:off x="2976010" y="4668840"/>
            <a:ext cx="0" cy="1864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0B8A64-EE11-61F8-13E0-D9D6EDFC90F4}"/>
              </a:ext>
            </a:extLst>
          </p:cNvPr>
          <p:cNvSpPr/>
          <p:nvPr/>
        </p:nvSpPr>
        <p:spPr bwMode="auto">
          <a:xfrm>
            <a:off x="4047487" y="4834127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PERT/CPM</a:t>
            </a:r>
            <a:r>
              <a:rPr lang="ko-KR" altLang="en-US" sz="1100" b="1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866284-673F-242A-692D-E6BA75A0C2B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 bwMode="auto">
          <a:xfrm>
            <a:off x="4781793" y="4668840"/>
            <a:ext cx="0" cy="1652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C53315-8C68-D086-2AC9-D447147E7E18}"/>
              </a:ext>
            </a:extLst>
          </p:cNvPr>
          <p:cNvSpPr/>
          <p:nvPr/>
        </p:nvSpPr>
        <p:spPr bwMode="auto">
          <a:xfrm>
            <a:off x="5908185" y="3732288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의사결정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체계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45A66D-0D46-88CA-5B1C-08014F4DA586}"/>
              </a:ext>
            </a:extLst>
          </p:cNvPr>
          <p:cNvSpPr/>
          <p:nvPr/>
        </p:nvSpPr>
        <p:spPr bwMode="auto">
          <a:xfrm>
            <a:off x="7630659" y="3732288"/>
            <a:ext cx="1468612" cy="3924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PMS</a:t>
            </a:r>
            <a:r>
              <a:rPr lang="en-US" altLang="ko-KR" sz="1100" b="1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ko-KR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8F63CF-E34D-7987-2A3F-894A924B93FB}"/>
              </a:ext>
            </a:extLst>
          </p:cNvPr>
          <p:cNvSpPr/>
          <p:nvPr/>
        </p:nvSpPr>
        <p:spPr bwMode="auto">
          <a:xfrm>
            <a:off x="5910985" y="4343662"/>
            <a:ext cx="1475378" cy="39240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27B77F-0EA0-98F3-7D32-D47F09C8A423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 bwMode="auto">
          <a:xfrm>
            <a:off x="6642491" y="4124688"/>
            <a:ext cx="6183" cy="2189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C05E90-7B25-7705-5446-64338BE8CC74}"/>
              </a:ext>
            </a:extLst>
          </p:cNvPr>
          <p:cNvSpPr/>
          <p:nvPr/>
        </p:nvSpPr>
        <p:spPr bwMode="auto">
          <a:xfrm>
            <a:off x="5822989" y="4229249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G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208902-65DB-21E3-38DE-E15BD3C1CE75}"/>
              </a:ext>
            </a:extLst>
          </p:cNvPr>
          <p:cNvSpPr/>
          <p:nvPr/>
        </p:nvSpPr>
        <p:spPr bwMode="auto">
          <a:xfrm>
            <a:off x="4047487" y="5417551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3311A7-6489-11B9-F9D4-63E3BFD7E45B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 bwMode="auto">
          <a:xfrm>
            <a:off x="4781793" y="5226527"/>
            <a:ext cx="0" cy="191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59574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357" y="177656"/>
            <a:ext cx="5670142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(10)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기술개발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목적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결과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Review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사업화 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기술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Package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기술가치평가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 err="1">
                  <a:latin typeface="맑은 고딕" pitchFamily="50" charset="-127"/>
                  <a:ea typeface="맑은 고딕" pitchFamily="50" charset="-127"/>
                </a:rPr>
                <a:t>기술사업화전략</a:t>
              </a:r>
              <a:endParaRPr kumimoji="1" lang="ko-KR" altLang="en-US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1592565"/>
            <a:ext cx="1613647" cy="566591"/>
          </a:xfrm>
          <a:prstGeom prst="roundRect">
            <a:avLst/>
          </a:prstGeom>
          <a:solidFill>
            <a:srgbClr val="0033CC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기술사업화</a:t>
            </a:r>
            <a:endParaRPr kumimoji="1" lang="en-US" altLang="ko-KR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(R&amp;D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kumimoji="1"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4001565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Gate Review System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기술검토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29117"/>
            <a:ext cx="160364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수행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목적 및 결과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Review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내부사업화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양산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외부 매각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/License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/Spin-off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환경분석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2330775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318306" y="3921261"/>
            <a:ext cx="639519" cy="1931536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29117"/>
            <a:ext cx="1661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사업화 대상 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Generation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시장분석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적용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서비스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Business Model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기술마케팅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29117"/>
            <a:ext cx="1815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기술완성도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적합성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평가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유용성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경쟁력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사업매력도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자사적합도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기술가치 평가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매출액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재무재표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추정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할인율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기술기여도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29117"/>
            <a:ext cx="1669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상업화역량분석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Time-to-Market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시장선점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시장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범위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  (Geographical)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제품수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시장 세분화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기술통합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광범위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적용성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기술사업화 전략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5990930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BMO : Bruce Merrifield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Ohe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, 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5BCC4-9F9B-19DD-2BF7-33CC3E87D7C0}"/>
              </a:ext>
            </a:extLst>
          </p:cNvPr>
          <p:cNvSpPr/>
          <p:nvPr/>
        </p:nvSpPr>
        <p:spPr bwMode="auto">
          <a:xfrm>
            <a:off x="2238321" y="4545716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DB168B-D6E9-94BC-6993-C83FAA57F379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 bwMode="auto">
          <a:xfrm>
            <a:off x="2976010" y="4393965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9C72E9-DB8F-050E-A826-43FC8CB8A964}"/>
              </a:ext>
            </a:extLst>
          </p:cNvPr>
          <p:cNvSpPr/>
          <p:nvPr/>
        </p:nvSpPr>
        <p:spPr bwMode="auto">
          <a:xfrm>
            <a:off x="4039072" y="4001565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Idea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C2ABCE-997E-3679-BEA6-D68D52EEF4DB}"/>
              </a:ext>
            </a:extLst>
          </p:cNvPr>
          <p:cNvSpPr/>
          <p:nvPr/>
        </p:nvSpPr>
        <p:spPr bwMode="auto">
          <a:xfrm>
            <a:off x="4039072" y="4545716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시장분석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적용대상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AD5F66D-EF1B-28C2-FAC4-2637C607CBFA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 bwMode="auto">
          <a:xfrm>
            <a:off x="4776761" y="4393965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481D9-0BDF-ACC8-8D44-A70F7CB3E152}"/>
              </a:ext>
            </a:extLst>
          </p:cNvPr>
          <p:cNvSpPr/>
          <p:nvPr/>
        </p:nvSpPr>
        <p:spPr bwMode="auto">
          <a:xfrm>
            <a:off x="4039072" y="5084259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Business Model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E5D376-AB2E-C05D-110A-8E388E3E8015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4776761" y="4932508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4466FF-0432-63E3-C54C-E5ADEE81CE89}"/>
              </a:ext>
            </a:extLst>
          </p:cNvPr>
          <p:cNvSpPr/>
          <p:nvPr/>
        </p:nvSpPr>
        <p:spPr bwMode="auto">
          <a:xfrm>
            <a:off x="5806164" y="4001565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기술완성도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C68294-9B13-9651-A7A4-6946C797DB9B}"/>
              </a:ext>
            </a:extLst>
          </p:cNvPr>
          <p:cNvSpPr/>
          <p:nvPr/>
        </p:nvSpPr>
        <p:spPr bwMode="auto">
          <a:xfrm>
            <a:off x="5806164" y="4545716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BMO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ko-KR" sz="1100" b="1" i="0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0D273B-7F67-5824-A19D-0D9142FFD2B8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 bwMode="auto">
          <a:xfrm>
            <a:off x="6543853" y="4393965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9CAC79-FEA0-0403-0A29-C1ED071578A7}"/>
              </a:ext>
            </a:extLst>
          </p:cNvPr>
          <p:cNvSpPr/>
          <p:nvPr/>
        </p:nvSpPr>
        <p:spPr bwMode="auto">
          <a:xfrm>
            <a:off x="5806164" y="5084259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기술가치평가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4D66532-F5A7-1845-8839-DABD95010FC1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>
            <a:off x="6543853" y="4932508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AE991D-B049-2A5E-2DB2-FAECE723FCAF}"/>
              </a:ext>
            </a:extLst>
          </p:cNvPr>
          <p:cNvSpPr/>
          <p:nvPr/>
        </p:nvSpPr>
        <p:spPr bwMode="auto">
          <a:xfrm>
            <a:off x="7651793" y="4001565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상업화역량분석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12FBB9-6F26-E2E8-400E-FF79A4824510}"/>
              </a:ext>
            </a:extLst>
          </p:cNvPr>
          <p:cNvSpPr/>
          <p:nvPr/>
        </p:nvSpPr>
        <p:spPr bwMode="auto">
          <a:xfrm>
            <a:off x="7651793" y="4545716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기술사업화전략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DC7D576-F185-8B87-0085-4143C5E2D6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>
            <a:off x="8389482" y="4393965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BD5332-B678-2970-9686-2DD43021A5D3}"/>
              </a:ext>
            </a:extLst>
          </p:cNvPr>
          <p:cNvSpPr/>
          <p:nvPr/>
        </p:nvSpPr>
        <p:spPr bwMode="auto">
          <a:xfrm>
            <a:off x="7651793" y="5084259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사업계획서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7FF8ADD-512E-E062-0DD2-CDC0591929F6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>
            <a:off x="8389482" y="4932508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ED9DBB-FA55-7D7F-19FA-4E5E060F2D24}"/>
              </a:ext>
            </a:extLst>
          </p:cNvPr>
          <p:cNvSpPr/>
          <p:nvPr/>
        </p:nvSpPr>
        <p:spPr bwMode="auto">
          <a:xfrm>
            <a:off x="4039072" y="5622802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기술마케팅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CF74A6-D9C6-7AFF-9515-A9E98D22EC96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 bwMode="auto">
          <a:xfrm>
            <a:off x="4776761" y="5476659"/>
            <a:ext cx="0" cy="1461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3286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357" y="177656"/>
            <a:ext cx="5670142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(11)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Role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&amp; Mission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정의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수행방안 및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Indicator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도출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  KPI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및 관리방안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BCB8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연계 관리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1592565"/>
            <a:ext cx="1613647" cy="566591"/>
          </a:xfrm>
          <a:prstGeom prst="roundRect">
            <a:avLst/>
          </a:prstGeom>
          <a:solidFill>
            <a:srgbClr val="9E6900"/>
          </a:solidFill>
          <a:ln w="28575" cap="flat" cmpd="sng" algn="ctr">
            <a:solidFill>
              <a:srgbClr val="FFC75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목표수립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7"/>
            <a:ext cx="159563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SBU(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의 중장기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사업목표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Role &amp;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Mission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연도별 중점추진과제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2330775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7"/>
            <a:ext cx="146899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Issue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수행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Task(Work)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WBS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Output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Indicator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도출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BSC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관점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55697"/>
            <a:ext cx="14673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Indicator(metrics)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선정기준 도출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KPI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도출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관리방안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설계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평가등급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Scale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Check Point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Consensus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55697"/>
            <a:ext cx="120449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평가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Process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개인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합의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평가 시기별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인사체계 연계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F2389-6FEB-69C1-4D40-BFC525C2F5C4}"/>
              </a:ext>
            </a:extLst>
          </p:cNvPr>
          <p:cNvSpPr txBox="1"/>
          <p:nvPr/>
        </p:nvSpPr>
        <p:spPr>
          <a:xfrm>
            <a:off x="1257512" y="6219528"/>
            <a:ext cx="6546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KPI : Key Performance Indicator,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WBS : Work Breakdown Structure,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BSC : Balanced Score Card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D45E73-4B2F-E12B-0849-081D78375E59}"/>
              </a:ext>
            </a:extLst>
          </p:cNvPr>
          <p:cNvSpPr/>
          <p:nvPr/>
        </p:nvSpPr>
        <p:spPr bwMode="auto">
          <a:xfrm>
            <a:off x="1318306" y="4013496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D0C1B9-9C4B-F3F9-9526-C76EF180222C}"/>
              </a:ext>
            </a:extLst>
          </p:cNvPr>
          <p:cNvSpPr/>
          <p:nvPr/>
        </p:nvSpPr>
        <p:spPr bwMode="auto">
          <a:xfrm>
            <a:off x="2283201" y="3979121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Role &amp; Mission</a:t>
            </a:r>
            <a:endParaRPr lang="en-US" altLang="ko-KR" sz="11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AF756F-FA65-1972-3A2B-C1137CF4565C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3020890" y="4371808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E0F627-B42F-7F40-134E-BE0EB30E08F9}"/>
              </a:ext>
            </a:extLst>
          </p:cNvPr>
          <p:cNvSpPr/>
          <p:nvPr/>
        </p:nvSpPr>
        <p:spPr bwMode="auto">
          <a:xfrm>
            <a:off x="2283201" y="4523273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중점추진과제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[Issue &amp; Tree]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9AD1A5-64B7-125F-8725-D6A2236A2586}"/>
              </a:ext>
            </a:extLst>
          </p:cNvPr>
          <p:cNvSpPr/>
          <p:nvPr/>
        </p:nvSpPr>
        <p:spPr bwMode="auto">
          <a:xfrm>
            <a:off x="4033464" y="3979121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WBS</a:t>
            </a:r>
            <a:endParaRPr lang="en-US" altLang="ko-KR" sz="11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4001CF-9A2A-B305-6C6C-22126AD8735E}"/>
              </a:ext>
            </a:extLst>
          </p:cNvPr>
          <p:cNvSpPr/>
          <p:nvPr/>
        </p:nvSpPr>
        <p:spPr bwMode="auto">
          <a:xfrm>
            <a:off x="4033464" y="4534492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BSC</a:t>
            </a:r>
            <a:endParaRPr lang="en-US" altLang="ko-KR" sz="11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52EC63-F693-DEB0-3060-F0087811B24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 bwMode="auto">
          <a:xfrm>
            <a:off x="4771153" y="4371808"/>
            <a:ext cx="0" cy="1626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9EA3E0-05E5-6317-5DD5-59176A697320}"/>
              </a:ext>
            </a:extLst>
          </p:cNvPr>
          <p:cNvSpPr/>
          <p:nvPr/>
        </p:nvSpPr>
        <p:spPr bwMode="auto">
          <a:xfrm>
            <a:off x="5890314" y="3979121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방안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488CAA-7613-357F-30F8-0875E4C7B362}"/>
              </a:ext>
            </a:extLst>
          </p:cNvPr>
          <p:cNvSpPr/>
          <p:nvPr/>
        </p:nvSpPr>
        <p:spPr bwMode="auto">
          <a:xfrm>
            <a:off x="5890314" y="4534493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5AF9CF9-C97E-BEA7-3B07-DF2ECE7E8AC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>
            <a:off x="6628003" y="4371808"/>
            <a:ext cx="0" cy="162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D25394-1880-0296-A4A1-D27973716330}"/>
              </a:ext>
            </a:extLst>
          </p:cNvPr>
          <p:cNvSpPr/>
          <p:nvPr/>
        </p:nvSpPr>
        <p:spPr bwMode="auto">
          <a:xfrm>
            <a:off x="173903" y="1453501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H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04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357" y="177656"/>
            <a:ext cx="5670142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(12)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Risk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관리 목표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Risk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식별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Risk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분석 및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대응방안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BCB8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연계 관리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1592565"/>
            <a:ext cx="1613647" cy="566591"/>
          </a:xfrm>
          <a:prstGeom prst="roundRect">
            <a:avLst/>
          </a:prstGeom>
          <a:solidFill>
            <a:srgbClr val="9E6900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R&amp;D Risk </a:t>
            </a:r>
            <a:r>
              <a:rPr kumimoji="1"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7"/>
            <a:ext cx="13407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범위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연구실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/Project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활용목적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내부 체계 혁신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조기경보체계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Project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성공률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2330775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7"/>
            <a:ext cx="197554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과제의 정의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Process, Sub-Task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or Work Flow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WBS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 ①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Output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세부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Process, Sub-Task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or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Output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식별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Matrix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Impact/Likelihood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대응방안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55697"/>
            <a:ext cx="15539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세부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Causal Map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관리현황 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Issue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대응방향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교정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활동 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Issue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개선방안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관리체계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Risk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Owner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55697"/>
            <a:ext cx="16950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KRI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도출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data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확보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산식 개발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조기경보 및 관리 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EWS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③</a:t>
            </a:r>
            <a:endParaRPr lang="en-US" altLang="ko-KR" sz="1100" b="1" baseline="30000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 연계 개발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F2389-6FEB-69C1-4D40-BFC525C2F5C4}"/>
              </a:ext>
            </a:extLst>
          </p:cNvPr>
          <p:cNvSpPr txBox="1"/>
          <p:nvPr/>
        </p:nvSpPr>
        <p:spPr>
          <a:xfrm>
            <a:off x="1257512" y="6219528"/>
            <a:ext cx="6194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WBS : Work Breakdown Structure,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KRI : Key Risk Indicator,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EWS : Early Warning System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277116-F636-DC81-AA1C-7BF743487A41}"/>
              </a:ext>
            </a:extLst>
          </p:cNvPr>
          <p:cNvSpPr/>
          <p:nvPr/>
        </p:nvSpPr>
        <p:spPr bwMode="auto">
          <a:xfrm>
            <a:off x="2238321" y="4058380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향상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협의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FF3A3C-CFDC-D9F8-8F7C-2B8A485E615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4781793" y="4439355"/>
            <a:ext cx="0" cy="261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D45E73-4B2F-E12B-0849-081D78375E59}"/>
              </a:ext>
            </a:extLst>
          </p:cNvPr>
          <p:cNvSpPr/>
          <p:nvPr/>
        </p:nvSpPr>
        <p:spPr bwMode="auto">
          <a:xfrm>
            <a:off x="1318306" y="4013496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BEE75F-B20F-0550-EDD9-E8ED0B474E73}"/>
              </a:ext>
            </a:extLst>
          </p:cNvPr>
          <p:cNvSpPr/>
          <p:nvPr/>
        </p:nvSpPr>
        <p:spPr bwMode="auto">
          <a:xfrm>
            <a:off x="4047487" y="4058380"/>
            <a:ext cx="1468612" cy="380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WBS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 ①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355777-7428-5A01-489B-EF836B76FA4B}"/>
              </a:ext>
            </a:extLst>
          </p:cNvPr>
          <p:cNvSpPr/>
          <p:nvPr/>
        </p:nvSpPr>
        <p:spPr bwMode="auto">
          <a:xfrm>
            <a:off x="4047487" y="4701197"/>
            <a:ext cx="146861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Process, Task,</a:t>
            </a:r>
          </a:p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Output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식별</a:t>
            </a:r>
            <a:endParaRPr lang="ko-KR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343F48-B460-F6D4-6168-2EF170BEB7B9}"/>
              </a:ext>
            </a:extLst>
          </p:cNvPr>
          <p:cNvSpPr/>
          <p:nvPr/>
        </p:nvSpPr>
        <p:spPr bwMode="auto">
          <a:xfrm>
            <a:off x="2238321" y="4658631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</a:t>
            </a:r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대응방향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F29448-F848-FC1E-EAE3-524AE5AF30F3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 bwMode="auto">
          <a:xfrm>
            <a:off x="2976010" y="4451067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32C1DE-7D0B-8E12-EA0E-CAC087239558}"/>
              </a:ext>
            </a:extLst>
          </p:cNvPr>
          <p:cNvSpPr/>
          <p:nvPr/>
        </p:nvSpPr>
        <p:spPr bwMode="auto">
          <a:xfrm>
            <a:off x="7667873" y="4058380"/>
            <a:ext cx="1468612" cy="380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Indicator</a:t>
            </a:r>
          </a:p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(Leading/Lagging)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EB5757-6DE9-3914-55A7-B2E295AD81A0}"/>
              </a:ext>
            </a:extLst>
          </p:cNvPr>
          <p:cNvSpPr/>
          <p:nvPr/>
        </p:nvSpPr>
        <p:spPr bwMode="auto">
          <a:xfrm>
            <a:off x="7667873" y="4717599"/>
            <a:ext cx="1468612" cy="380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산식개발 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EWS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B3D0FB-4E3A-196C-C69A-153F593B537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 bwMode="auto">
          <a:xfrm>
            <a:off x="8402179" y="4439355"/>
            <a:ext cx="0" cy="278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2F2022-6B3D-5D09-F834-21BEDA6D4A89}"/>
              </a:ext>
            </a:extLst>
          </p:cNvPr>
          <p:cNvSpPr/>
          <p:nvPr/>
        </p:nvSpPr>
        <p:spPr bwMode="auto">
          <a:xfrm>
            <a:off x="5958379" y="5615464"/>
            <a:ext cx="1468612" cy="3365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관리현황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대응방안</a:t>
            </a:r>
            <a:endParaRPr lang="ko-KR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5E7C46B-624C-F128-01B1-C2828BD1A44A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 bwMode="auto">
          <a:xfrm flipV="1">
            <a:off x="7426991" y="4248868"/>
            <a:ext cx="240882" cy="10077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333C6-EC59-9E21-F072-4C91C390E61E}"/>
              </a:ext>
            </a:extLst>
          </p:cNvPr>
          <p:cNvSpPr/>
          <p:nvPr/>
        </p:nvSpPr>
        <p:spPr bwMode="auto">
          <a:xfrm>
            <a:off x="157074" y="1452390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G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FC2AC7-D11D-1CDD-5B19-A95F693AD743}"/>
              </a:ext>
            </a:extLst>
          </p:cNvPr>
          <p:cNvSpPr/>
          <p:nvPr/>
        </p:nvSpPr>
        <p:spPr bwMode="auto">
          <a:xfrm>
            <a:off x="5958379" y="4084118"/>
            <a:ext cx="146861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</a:t>
            </a:r>
          </a:p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(High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Impact)</a:t>
            </a:r>
            <a:endParaRPr lang="ko-KR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EE0556-D4E1-D7AD-D981-2245313A5884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 bwMode="auto">
          <a:xfrm>
            <a:off x="6692685" y="4431926"/>
            <a:ext cx="0" cy="1346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01676-4EA2-499E-6950-C4C347094153}"/>
              </a:ext>
            </a:extLst>
          </p:cNvPr>
          <p:cNvSpPr/>
          <p:nvPr/>
        </p:nvSpPr>
        <p:spPr bwMode="auto">
          <a:xfrm>
            <a:off x="5958379" y="4566562"/>
            <a:ext cx="146861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</a:t>
            </a:r>
          </a:p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(High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Impact)</a:t>
            </a:r>
            <a:endParaRPr lang="ko-KR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3A1DB2-05D4-501C-9C4E-B85FB456E4B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 bwMode="auto">
          <a:xfrm>
            <a:off x="4781793" y="5049005"/>
            <a:ext cx="0" cy="230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BAA1CB-EB34-67D3-22E8-B41915350E29}"/>
              </a:ext>
            </a:extLst>
          </p:cNvPr>
          <p:cNvSpPr/>
          <p:nvPr/>
        </p:nvSpPr>
        <p:spPr bwMode="auto">
          <a:xfrm>
            <a:off x="4047487" y="5279008"/>
            <a:ext cx="146861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Matrix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6B3A66-6E9C-72F0-4926-970411699189}"/>
              </a:ext>
            </a:extLst>
          </p:cNvPr>
          <p:cNvSpPr/>
          <p:nvPr/>
        </p:nvSpPr>
        <p:spPr bwMode="auto">
          <a:xfrm>
            <a:off x="5958379" y="5082665"/>
            <a:ext cx="146861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Causal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Map &amp;</a:t>
            </a:r>
          </a:p>
          <a:p>
            <a:pPr algn="ctr" fontAlgn="ctr"/>
            <a:r>
              <a:rPr lang="en-US" altLang="ko-KR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r>
              <a:rPr lang="ko-KR" altLang="en-US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EA3D2F-3419-A93E-5A56-6B9CC1F797DB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 bwMode="auto">
          <a:xfrm>
            <a:off x="6692685" y="4914370"/>
            <a:ext cx="0" cy="1682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8BF8E85-8F5D-072B-1ACE-EC8F3AAC481A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 bwMode="auto">
          <a:xfrm>
            <a:off x="6692685" y="5430473"/>
            <a:ext cx="0" cy="1849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56782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788" y="177656"/>
            <a:ext cx="4799711" cy="40011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기술경영 교육과정</a:t>
            </a:r>
            <a:r>
              <a:rPr lang="en-US" altLang="ko-KR" dirty="0"/>
              <a:t>/ </a:t>
            </a:r>
            <a:r>
              <a:rPr lang="ko-KR" altLang="en-US" dirty="0"/>
              <a:t>① 전략부분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1A182-DEFE-2FD0-8AE9-B481284DDCA1}"/>
              </a:ext>
            </a:extLst>
          </p:cNvPr>
          <p:cNvSpPr/>
          <p:nvPr/>
        </p:nvSpPr>
        <p:spPr bwMode="auto">
          <a:xfrm>
            <a:off x="347810" y="1677335"/>
            <a:ext cx="1116353" cy="110513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Task/Work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083AD8-3CC6-BE17-F361-FCFF5D5BD965}"/>
              </a:ext>
            </a:extLst>
          </p:cNvPr>
          <p:cNvGrpSpPr/>
          <p:nvPr/>
        </p:nvGrpSpPr>
        <p:grpSpPr>
          <a:xfrm>
            <a:off x="2619785" y="1699774"/>
            <a:ext cx="6692510" cy="1053976"/>
            <a:chOff x="2389782" y="1699774"/>
            <a:chExt cx="2445876" cy="1937062"/>
          </a:xfrm>
          <a:solidFill>
            <a:srgbClr val="FFD0C5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6943DD-B334-25E1-05B6-23E50D15A121}"/>
                </a:ext>
              </a:extLst>
            </p:cNvPr>
            <p:cNvSpPr/>
            <p:nvPr/>
          </p:nvSpPr>
          <p:spPr bwMode="auto">
            <a:xfrm>
              <a:off x="2389782" y="1699774"/>
              <a:ext cx="1116353" cy="432000"/>
            </a:xfrm>
            <a:prstGeom prst="roundRect">
              <a:avLst/>
            </a:prstGeom>
            <a:grp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중장기전략수립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CA6D11-EBBE-48D7-5DC5-E423579BB021}"/>
                </a:ext>
              </a:extLst>
            </p:cNvPr>
            <p:cNvSpPr/>
            <p:nvPr/>
          </p:nvSpPr>
          <p:spPr bwMode="auto">
            <a:xfrm>
              <a:off x="2956372" y="2192497"/>
              <a:ext cx="1116353" cy="432000"/>
            </a:xfrm>
            <a:prstGeom prst="roundRect">
              <a:avLst/>
            </a:prstGeom>
            <a:grp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사업전략</a:t>
              </a: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계획</a:t>
              </a: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수립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BA2886-32B3-AB1D-72CC-EED8E22BF3CD}"/>
                </a:ext>
              </a:extLst>
            </p:cNvPr>
            <p:cNvSpPr/>
            <p:nvPr/>
          </p:nvSpPr>
          <p:spPr bwMode="auto">
            <a:xfrm>
              <a:off x="3183205" y="2681479"/>
              <a:ext cx="1231715" cy="461702"/>
            </a:xfrm>
            <a:prstGeom prst="roundRect">
              <a:avLst/>
            </a:prstGeom>
            <a:grp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기술전략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수립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C86BA3-69E3-8361-50F4-D756A805C86B}"/>
                </a:ext>
              </a:extLst>
            </p:cNvPr>
            <p:cNvSpPr/>
            <p:nvPr/>
          </p:nvSpPr>
          <p:spPr bwMode="auto">
            <a:xfrm>
              <a:off x="3603943" y="3175134"/>
              <a:ext cx="1231715" cy="461702"/>
            </a:xfrm>
            <a:prstGeom prst="roundRect">
              <a:avLst/>
            </a:prstGeom>
            <a:grp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R&amp;D</a:t>
              </a:r>
              <a:r>
                <a: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전략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수립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21C1D1-27D6-9468-64B5-B19174116E51}"/>
              </a:ext>
            </a:extLst>
          </p:cNvPr>
          <p:cNvSpPr/>
          <p:nvPr/>
        </p:nvSpPr>
        <p:spPr bwMode="auto">
          <a:xfrm>
            <a:off x="4291514" y="4340341"/>
            <a:ext cx="1584000" cy="198000"/>
          </a:xfrm>
          <a:prstGeom prst="rect">
            <a:avLst/>
          </a:prstGeom>
          <a:solidFill>
            <a:srgbClr val="8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AE9A22-E6B9-727D-B1F5-BAEA4DBC8E76}"/>
              </a:ext>
            </a:extLst>
          </p:cNvPr>
          <p:cNvSpPr/>
          <p:nvPr/>
        </p:nvSpPr>
        <p:spPr bwMode="auto">
          <a:xfrm>
            <a:off x="4347615" y="2973760"/>
            <a:ext cx="1440000" cy="19800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신사업 기획</a:t>
            </a:r>
            <a:endParaRPr lang="ko-KR" altLang="ko-KR" sz="10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54E33B-BE4F-5828-A1AF-907211882973}"/>
              </a:ext>
            </a:extLst>
          </p:cNvPr>
          <p:cNvSpPr/>
          <p:nvPr/>
        </p:nvSpPr>
        <p:spPr bwMode="auto">
          <a:xfrm>
            <a:off x="4347615" y="3768285"/>
            <a:ext cx="1440000" cy="23958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BRM</a:t>
            </a:r>
            <a:endParaRPr lang="ko-KR" altLang="ko-KR" sz="10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569D01-215F-4075-7BDF-FDE16CFD6F5C}"/>
              </a:ext>
            </a:extLst>
          </p:cNvPr>
          <p:cNvSpPr/>
          <p:nvPr/>
        </p:nvSpPr>
        <p:spPr bwMode="auto">
          <a:xfrm>
            <a:off x="4347615" y="3537792"/>
            <a:ext cx="1440000" cy="19800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및 기능별 전략</a:t>
            </a:r>
            <a:endParaRPr lang="ko-KR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3EC168-63AA-9E2D-0207-5F18CCADDBC4}"/>
              </a:ext>
            </a:extLst>
          </p:cNvPr>
          <p:cNvSpPr/>
          <p:nvPr/>
        </p:nvSpPr>
        <p:spPr bwMode="auto">
          <a:xfrm>
            <a:off x="7752767" y="3287917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 및 역할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9DDBC7-AAAC-C3AA-960C-5ECE29F0AFCB}"/>
              </a:ext>
            </a:extLst>
          </p:cNvPr>
          <p:cNvSpPr/>
          <p:nvPr/>
        </p:nvSpPr>
        <p:spPr bwMode="auto">
          <a:xfrm>
            <a:off x="7752767" y="5077447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WBS</a:t>
            </a:r>
            <a:r>
              <a:rPr lang="ko-KR" altLang="en-US" sz="10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등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0405BA-E1E9-6D38-0A3E-64EFB5D2935C}"/>
              </a:ext>
            </a:extLst>
          </p:cNvPr>
          <p:cNvSpPr/>
          <p:nvPr/>
        </p:nvSpPr>
        <p:spPr bwMode="auto">
          <a:xfrm>
            <a:off x="6047384" y="3804644"/>
            <a:ext cx="1440000" cy="19800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확보계획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8BBDCB-A9C0-3A5E-199C-44C67E3945C9}"/>
              </a:ext>
            </a:extLst>
          </p:cNvPr>
          <p:cNvSpPr/>
          <p:nvPr/>
        </p:nvSpPr>
        <p:spPr bwMode="auto">
          <a:xfrm>
            <a:off x="6047384" y="3555323"/>
            <a:ext cx="1440000" cy="19800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14C43B-5487-EC28-B58D-EB5BD2A944EF}"/>
              </a:ext>
            </a:extLst>
          </p:cNvPr>
          <p:cNvSpPr/>
          <p:nvPr/>
        </p:nvSpPr>
        <p:spPr bwMode="auto">
          <a:xfrm>
            <a:off x="2367347" y="4867918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PEST(STEP, STEEP)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87AF1-788A-F6A2-E8A7-F305DF2FC32E}"/>
              </a:ext>
            </a:extLst>
          </p:cNvPr>
          <p:cNvSpPr/>
          <p:nvPr/>
        </p:nvSpPr>
        <p:spPr bwMode="auto">
          <a:xfrm>
            <a:off x="2367347" y="3244631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Environmental Scan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EDD684-43B4-F173-0934-BC270FE58BDF}"/>
              </a:ext>
            </a:extLst>
          </p:cNvPr>
          <p:cNvSpPr/>
          <p:nvPr/>
        </p:nvSpPr>
        <p:spPr bwMode="auto">
          <a:xfrm>
            <a:off x="2367347" y="5125421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409B3C-483E-B14B-CAC8-883E20315993}"/>
              </a:ext>
            </a:extLst>
          </p:cNvPr>
          <p:cNvSpPr/>
          <p:nvPr/>
        </p:nvSpPr>
        <p:spPr bwMode="auto">
          <a:xfrm>
            <a:off x="2367347" y="5358982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0289EF-AD47-F63C-0F68-13E50AA3E29A}"/>
              </a:ext>
            </a:extLst>
          </p:cNvPr>
          <p:cNvSpPr/>
          <p:nvPr/>
        </p:nvSpPr>
        <p:spPr bwMode="auto">
          <a:xfrm>
            <a:off x="2367347" y="3023797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Scenario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7E6CAF-46D4-8E10-B412-51E0F6AD709E}"/>
              </a:ext>
            </a:extLst>
          </p:cNvPr>
          <p:cNvSpPr/>
          <p:nvPr/>
        </p:nvSpPr>
        <p:spPr bwMode="auto">
          <a:xfrm>
            <a:off x="4347615" y="3198643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Business Model</a:t>
            </a:r>
            <a:endParaRPr lang="ko-KR" altLang="ko-KR" sz="10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AFCFF75-29DF-684E-BBA3-3AC65B69417A}"/>
              </a:ext>
            </a:extLst>
          </p:cNvPr>
          <p:cNvSpPr/>
          <p:nvPr/>
        </p:nvSpPr>
        <p:spPr bwMode="auto">
          <a:xfrm>
            <a:off x="4347615" y="4026088"/>
            <a:ext cx="1440000" cy="23958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PRM/TRM</a:t>
            </a:r>
            <a:endParaRPr lang="ko-KR" altLang="ko-KR" sz="10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9B67AD-4E8D-00A9-FD24-306228C1C00D}"/>
              </a:ext>
            </a:extLst>
          </p:cNvPr>
          <p:cNvSpPr/>
          <p:nvPr/>
        </p:nvSpPr>
        <p:spPr bwMode="auto">
          <a:xfrm>
            <a:off x="7762221" y="4838469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세부실행계획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(5W1H)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A50981A-CE26-486F-607B-52B710453C69}"/>
              </a:ext>
            </a:extLst>
          </p:cNvPr>
          <p:cNvSpPr/>
          <p:nvPr/>
        </p:nvSpPr>
        <p:spPr bwMode="auto">
          <a:xfrm>
            <a:off x="7760427" y="3789533"/>
            <a:ext cx="1440000" cy="19800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목표수립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AD73B2-4610-885F-909C-478A41E844B0}"/>
              </a:ext>
            </a:extLst>
          </p:cNvPr>
          <p:cNvSpPr/>
          <p:nvPr/>
        </p:nvSpPr>
        <p:spPr bwMode="auto">
          <a:xfrm>
            <a:off x="7760427" y="3537091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BSC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4AE8CFD-B2E0-AB34-B315-B2DD2A60936C}"/>
              </a:ext>
            </a:extLst>
          </p:cNvPr>
          <p:cNvSpPr/>
          <p:nvPr/>
        </p:nvSpPr>
        <p:spPr bwMode="auto">
          <a:xfrm>
            <a:off x="6051228" y="4053089"/>
            <a:ext cx="1440000" cy="19800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7A2D18C-47D0-9A9F-A8C2-A1A21EE1C8D1}"/>
              </a:ext>
            </a:extLst>
          </p:cNvPr>
          <p:cNvCxnSpPr/>
          <p:nvPr/>
        </p:nvCxnSpPr>
        <p:spPr bwMode="auto">
          <a:xfrm>
            <a:off x="2546857" y="2793689"/>
            <a:ext cx="70571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E269471-67BE-CDB9-1905-86FA308FE272}"/>
              </a:ext>
            </a:extLst>
          </p:cNvPr>
          <p:cNvSpPr/>
          <p:nvPr/>
        </p:nvSpPr>
        <p:spPr bwMode="auto">
          <a:xfrm>
            <a:off x="2210268" y="2950764"/>
            <a:ext cx="1722213" cy="2703930"/>
          </a:xfrm>
          <a:prstGeom prst="rect">
            <a:avLst/>
          </a:prstGeom>
          <a:noFill/>
          <a:ln w="28575" cap="flat" cmpd="sng" algn="ctr">
            <a:solidFill>
              <a:srgbClr val="808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84A9AA-6416-86FE-3CBD-58DDCCB9F8B3}"/>
              </a:ext>
            </a:extLst>
          </p:cNvPr>
          <p:cNvSpPr/>
          <p:nvPr/>
        </p:nvSpPr>
        <p:spPr bwMode="auto">
          <a:xfrm>
            <a:off x="4353224" y="4583781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BCG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B783C3D-73DF-5B89-9F45-5965E1ADC9D3}"/>
              </a:ext>
            </a:extLst>
          </p:cNvPr>
          <p:cNvSpPr/>
          <p:nvPr/>
        </p:nvSpPr>
        <p:spPr bwMode="auto">
          <a:xfrm>
            <a:off x="4353224" y="4802564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 PPM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D2C54E6-8FCF-9669-2ED3-842DDE5FD575}"/>
              </a:ext>
            </a:extLst>
          </p:cNvPr>
          <p:cNvSpPr/>
          <p:nvPr/>
        </p:nvSpPr>
        <p:spPr bwMode="auto">
          <a:xfrm rot="16200000">
            <a:off x="1222945" y="4258410"/>
            <a:ext cx="1875710" cy="190174"/>
          </a:xfrm>
          <a:prstGeom prst="rect">
            <a:avLst/>
          </a:prstGeom>
          <a:solidFill>
            <a:srgbClr val="8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r>
              <a:rPr lang="en-US" altLang="ko-KR" sz="1000" b="1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기술예측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1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BBB4FA-5B4C-3A8A-026A-F7033BE8253C}"/>
              </a:ext>
            </a:extLst>
          </p:cNvPr>
          <p:cNvSpPr/>
          <p:nvPr/>
        </p:nvSpPr>
        <p:spPr bwMode="auto">
          <a:xfrm>
            <a:off x="4280289" y="4515901"/>
            <a:ext cx="1584000" cy="790985"/>
          </a:xfrm>
          <a:prstGeom prst="rect">
            <a:avLst/>
          </a:prstGeom>
          <a:noFill/>
          <a:ln w="28575" cap="flat" cmpd="sng" algn="ctr">
            <a:solidFill>
              <a:srgbClr val="808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69D4219-FE3B-1D66-C4A4-7A7F6960074D}"/>
              </a:ext>
            </a:extLst>
          </p:cNvPr>
          <p:cNvSpPr/>
          <p:nvPr/>
        </p:nvSpPr>
        <p:spPr bwMode="auto">
          <a:xfrm>
            <a:off x="4353224" y="5038177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Mckinsey</a:t>
            </a:r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Portfolio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34CE5-ECD4-4E8F-3C62-3D1F39CAC4F6}"/>
              </a:ext>
            </a:extLst>
          </p:cNvPr>
          <p:cNvSpPr/>
          <p:nvPr/>
        </p:nvSpPr>
        <p:spPr bwMode="auto">
          <a:xfrm>
            <a:off x="347810" y="2922714"/>
            <a:ext cx="1116353" cy="346686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Sub-Task/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Tool or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Methodology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367CE4E5-93D1-897C-F549-D30C4ED56206}"/>
              </a:ext>
            </a:extLst>
          </p:cNvPr>
          <p:cNvSpPr/>
          <p:nvPr/>
        </p:nvSpPr>
        <p:spPr bwMode="auto">
          <a:xfrm flipH="1" flipV="1">
            <a:off x="1531480" y="3276133"/>
            <a:ext cx="364638" cy="2911494"/>
          </a:xfrm>
          <a:prstGeom prst="upDownArrow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난이도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31D52-25C0-F5F7-593E-62FC3F6FDCF7}"/>
              </a:ext>
            </a:extLst>
          </p:cNvPr>
          <p:cNvSpPr txBox="1"/>
          <p:nvPr/>
        </p:nvSpPr>
        <p:spPr>
          <a:xfrm>
            <a:off x="1480990" y="3001252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High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DA8DF-F281-7418-9581-0C59D9050902}"/>
              </a:ext>
            </a:extLst>
          </p:cNvPr>
          <p:cNvSpPr txBox="1"/>
          <p:nvPr/>
        </p:nvSpPr>
        <p:spPr>
          <a:xfrm>
            <a:off x="1480990" y="6170798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Low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25118D-DE12-D358-E7E7-91C1703AE477}"/>
              </a:ext>
            </a:extLst>
          </p:cNvPr>
          <p:cNvSpPr/>
          <p:nvPr/>
        </p:nvSpPr>
        <p:spPr bwMode="auto">
          <a:xfrm>
            <a:off x="2367347" y="3573454"/>
            <a:ext cx="1440000" cy="532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[Trend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 fontAlgn="ctr"/>
            <a:r>
              <a:rPr lang="ko-KR" altLang="en-US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전문가판단법</a:t>
            </a:r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Multi-Option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A546C1-192E-2ECA-2DA8-EE3E11573D9C}"/>
              </a:ext>
            </a:extLst>
          </p:cNvPr>
          <p:cNvSpPr/>
          <p:nvPr/>
        </p:nvSpPr>
        <p:spPr bwMode="auto">
          <a:xfrm>
            <a:off x="2311244" y="2984422"/>
            <a:ext cx="1559529" cy="116684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F445FF-B0FB-09DD-0614-ABE309917C9A}"/>
              </a:ext>
            </a:extLst>
          </p:cNvPr>
          <p:cNvSpPr/>
          <p:nvPr/>
        </p:nvSpPr>
        <p:spPr bwMode="auto">
          <a:xfrm>
            <a:off x="353419" y="869522"/>
            <a:ext cx="1643675" cy="415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전략활동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93D6F7-1B70-96A4-37DB-C1AF447D0EB6}"/>
              </a:ext>
            </a:extLst>
          </p:cNvPr>
          <p:cNvSpPr/>
          <p:nvPr/>
        </p:nvSpPr>
        <p:spPr bwMode="auto">
          <a:xfrm>
            <a:off x="7760427" y="4053194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OKR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07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화살표 16"/>
          <p:cNvSpPr/>
          <p:nvPr/>
        </p:nvSpPr>
        <p:spPr bwMode="auto">
          <a:xfrm>
            <a:off x="6446398" y="2062527"/>
            <a:ext cx="2008960" cy="680850"/>
          </a:xfrm>
          <a:prstGeom prst="rightArrow">
            <a:avLst>
              <a:gd name="adj1" fmla="val 85761"/>
              <a:gd name="adj2" fmla="val 50000"/>
            </a:avLst>
          </a:prstGeom>
          <a:solidFill>
            <a:srgbClr val="0000FF"/>
          </a:solidFill>
          <a:ln w="12700" cap="flat" cmpd="sng" algn="ctr">
            <a:solidFill>
              <a:srgbClr val="DDDD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lnSpc>
                <a:spcPct val="110000"/>
              </a:lnSpc>
              <a:spcBef>
                <a:spcPct val="20000"/>
              </a:spcBef>
            </a:pPr>
            <a:r>
              <a:rPr kumimoji="0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Function [R&amp;D]</a:t>
            </a:r>
            <a:endParaRPr kumimoji="0"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4805320" y="2015570"/>
            <a:ext cx="1937940" cy="774762"/>
          </a:xfrm>
          <a:prstGeom prst="rightArrow">
            <a:avLst>
              <a:gd name="adj1" fmla="val 86973"/>
              <a:gd name="adj2" fmla="val 50000"/>
            </a:avLst>
          </a:prstGeom>
          <a:solidFill>
            <a:srgbClr val="6969FF"/>
          </a:solidFill>
          <a:ln w="12700" cap="flat" cmpd="sng" algn="ctr">
            <a:solidFill>
              <a:srgbClr val="DDDD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fontAlgn="ctr" latinLnBrk="0" hangingPunct="1">
              <a:lnSpc>
                <a:spcPct val="110000"/>
              </a:lnSpc>
              <a:spcBef>
                <a:spcPct val="20000"/>
              </a:spcBef>
              <a:buClrTx/>
              <a:buSzTx/>
              <a:tabLst/>
            </a:pPr>
            <a:r>
              <a:rPr kumimoji="0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기술</a:t>
            </a: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3199753" y="1975956"/>
            <a:ext cx="1937940" cy="853991"/>
          </a:xfrm>
          <a:prstGeom prst="rightArrow">
            <a:avLst>
              <a:gd name="adj1" fmla="val 86897"/>
              <a:gd name="adj2" fmla="val 50000"/>
            </a:avLst>
          </a:prstGeom>
          <a:solidFill>
            <a:srgbClr val="C9C9FF"/>
          </a:solidFill>
          <a:ln w="12700" cap="flat" cmpd="sng" algn="ctr">
            <a:solidFill>
              <a:srgbClr val="DDDD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lnSpc>
                <a:spcPct val="110000"/>
              </a:lnSpc>
              <a:spcBef>
                <a:spcPct val="20000"/>
              </a:spcBef>
            </a:pPr>
            <a:r>
              <a:rPr kumimoji="0" lang="ko-KR" altLang="en-US" sz="1200" b="1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       사업</a:t>
            </a:r>
          </a:p>
        </p:txBody>
      </p:sp>
      <p:sp>
        <p:nvSpPr>
          <p:cNvPr id="3" name="오른쪽 화살표 2"/>
          <p:cNvSpPr/>
          <p:nvPr/>
        </p:nvSpPr>
        <p:spPr bwMode="auto">
          <a:xfrm>
            <a:off x="1620819" y="1939261"/>
            <a:ext cx="1937940" cy="927382"/>
          </a:xfrm>
          <a:prstGeom prst="rightArrow">
            <a:avLst>
              <a:gd name="adj1" fmla="val 91699"/>
              <a:gd name="adj2" fmla="val 50000"/>
            </a:avLst>
          </a:prstGeom>
          <a:solidFill>
            <a:srgbClr val="EBEBFF"/>
          </a:solidFill>
          <a:ln w="12700" cap="flat" cmpd="sng" algn="ctr">
            <a:solidFill>
              <a:srgbClr val="DDDD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맑은 고딕" pitchFamily="50" charset="-127"/>
                <a:ea typeface="맑은 고딕" pitchFamily="50" charset="-127"/>
              </a:rPr>
              <a:t>비전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맑은 고딕" pitchFamily="50" charset="-127"/>
                <a:ea typeface="맑은 고딕" pitchFamily="50" charset="-127"/>
              </a:rPr>
              <a:t>및 경영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770396" y="3024880"/>
            <a:ext cx="1371357" cy="35719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경영 전략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3198827" y="3024880"/>
            <a:ext cx="1555071" cy="35719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 사업 계획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4889048" y="3024880"/>
            <a:ext cx="1555071" cy="35719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기술확보 및 목표관리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6595201" y="3024880"/>
            <a:ext cx="1806737" cy="35719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연구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계획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85154" y="3519613"/>
            <a:ext cx="1300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 전략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전개 전략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경영목표 및 관리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168" y="3410645"/>
            <a:ext cx="180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중장기 사업환경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투자전략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SBU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별 사업목표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계획 관리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신제품전략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(PRM)</a:t>
            </a:r>
            <a:b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신시장 개척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5784" y="3410645"/>
            <a:ext cx="17251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 달성을 위한 </a:t>
            </a:r>
            <a:r>
              <a:rPr lang="ko-KR" altLang="en-US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b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신기술 개발 계획 및 관리</a:t>
            </a:r>
            <a:b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단계별 개발 계획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핵심기술 내재화를 위한</a:t>
            </a:r>
            <a:b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확보 전략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(TRM)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5900" y="6196218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※  PRM : Product Roadmap</a:t>
            </a:r>
          </a:p>
          <a:p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TRM : Technology Roadmap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5201" y="3410645"/>
            <a:ext cx="202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R&amp;D Portfolio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조직 관리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연도별 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추진 계획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Project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 방안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(PMS)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인력확보 및 육성계획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굽은 화살표 32"/>
          <p:cNvSpPr/>
          <p:nvPr/>
        </p:nvSpPr>
        <p:spPr bwMode="auto">
          <a:xfrm flipH="1" flipV="1">
            <a:off x="6686451" y="4222114"/>
            <a:ext cx="1152128" cy="556602"/>
          </a:xfrm>
          <a:prstGeom prst="bentArrow">
            <a:avLst/>
          </a:prstGeom>
          <a:solidFill>
            <a:srgbClr val="D8B08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사각형 설명선 36"/>
          <p:cNvSpPr/>
          <p:nvPr/>
        </p:nvSpPr>
        <p:spPr bwMode="auto">
          <a:xfrm>
            <a:off x="7317859" y="4752692"/>
            <a:ext cx="1300653" cy="603006"/>
          </a:xfrm>
          <a:prstGeom prst="wedgeRectCallout">
            <a:avLst>
              <a:gd name="adj1" fmla="val -66409"/>
              <a:gd name="adj2" fmla="val 7219"/>
            </a:avLst>
          </a:prstGeom>
          <a:solidFill>
            <a:srgbClr val="FFE8A7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수행</a:t>
            </a:r>
            <a:b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결과와 핵심기술의</a:t>
            </a:r>
            <a:b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 수준</a:t>
            </a:r>
          </a:p>
        </p:txBody>
      </p:sp>
      <p:sp>
        <p:nvSpPr>
          <p:cNvPr id="38" name="굽은 화살표 37"/>
          <p:cNvSpPr/>
          <p:nvPr/>
        </p:nvSpPr>
        <p:spPr bwMode="auto">
          <a:xfrm flipH="1" flipV="1">
            <a:off x="4732137" y="4229886"/>
            <a:ext cx="1152128" cy="556602"/>
          </a:xfrm>
          <a:prstGeom prst="bentArrow">
            <a:avLst/>
          </a:prstGeom>
          <a:solidFill>
            <a:srgbClr val="D8B08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사각형 설명선 38"/>
          <p:cNvSpPr/>
          <p:nvPr/>
        </p:nvSpPr>
        <p:spPr bwMode="auto">
          <a:xfrm>
            <a:off x="5260283" y="4760464"/>
            <a:ext cx="1300653" cy="603006"/>
          </a:xfrm>
          <a:prstGeom prst="wedgeRectCallout">
            <a:avLst>
              <a:gd name="adj1" fmla="val -65623"/>
              <a:gd name="adj2" fmla="val -49646"/>
            </a:avLst>
          </a:prstGeom>
          <a:solidFill>
            <a:srgbClr val="FFE8A7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신제품 사업</a:t>
            </a:r>
            <a:b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추진을 위한 기술확보</a:t>
            </a:r>
            <a:b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수준</a:t>
            </a:r>
          </a:p>
        </p:txBody>
      </p:sp>
      <p:sp>
        <p:nvSpPr>
          <p:cNvPr id="40" name="굽은 화살표 39"/>
          <p:cNvSpPr/>
          <p:nvPr/>
        </p:nvSpPr>
        <p:spPr bwMode="auto">
          <a:xfrm flipH="1" flipV="1">
            <a:off x="2886309" y="4226059"/>
            <a:ext cx="1152128" cy="556602"/>
          </a:xfrm>
          <a:prstGeom prst="bentArrow">
            <a:avLst/>
          </a:prstGeom>
          <a:solidFill>
            <a:srgbClr val="D8B08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사각형 설명선 40"/>
          <p:cNvSpPr/>
          <p:nvPr/>
        </p:nvSpPr>
        <p:spPr bwMode="auto">
          <a:xfrm>
            <a:off x="3462373" y="4760464"/>
            <a:ext cx="1300653" cy="603006"/>
          </a:xfrm>
          <a:prstGeom prst="wedgeRectCallout">
            <a:avLst>
              <a:gd name="adj1" fmla="val -65623"/>
              <a:gd name="adj2" fmla="val -49646"/>
            </a:avLst>
          </a:prstGeom>
          <a:solidFill>
            <a:srgbClr val="FFE8A7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연도별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중장기 경영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 달성 정도</a:t>
            </a:r>
          </a:p>
        </p:txBody>
      </p:sp>
      <p:sp>
        <p:nvSpPr>
          <p:cNvPr id="42" name="폭발 2 41"/>
          <p:cNvSpPr/>
          <p:nvPr/>
        </p:nvSpPr>
        <p:spPr bwMode="auto">
          <a:xfrm>
            <a:off x="1331790" y="4118531"/>
            <a:ext cx="1484385" cy="963046"/>
          </a:xfrm>
          <a:prstGeom prst="irregularSeal2">
            <a:avLst/>
          </a:prstGeom>
          <a:solidFill>
            <a:srgbClr val="FFEDC9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 경영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100" b="1" dirty="0"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kumimoji="0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608" y="774296"/>
            <a:ext cx="85715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기업의 경영활동은 경영목표에</a:t>
            </a:r>
            <a:r>
              <a:rPr lang="en-US" altLang="ko-KR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기반한 외부환경</a:t>
            </a:r>
            <a:r>
              <a:rPr lang="en-US" altLang="ko-KR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중장기 전략</a:t>
            </a:r>
            <a:r>
              <a:rPr lang="en-US" altLang="ko-KR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단위 사업계획</a:t>
            </a:r>
            <a:r>
              <a:rPr lang="en-US" altLang="ko-KR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제품별 기술개발</a:t>
            </a:r>
            <a:r>
              <a:rPr lang="en-US" altLang="ko-KR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세부 프로젝트의</a:t>
            </a:r>
            <a:br>
              <a:rPr lang="en-US" altLang="ko-KR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일괄 관리 및 내부 진행 현황 등에 대하여 실시간 반영을 위한 체계를 구축하여 대응해야 함</a:t>
            </a:r>
            <a:r>
              <a:rPr lang="en-US" altLang="ko-KR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3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A8DEBA9-EE0F-44D5-9A8A-C1F58646426F}"/>
              </a:ext>
            </a:extLst>
          </p:cNvPr>
          <p:cNvCxnSpPr>
            <a:cxnSpLocks/>
            <a:stCxn id="42" idx="1"/>
            <a:endCxn id="3" idx="1"/>
          </p:cNvCxnSpPr>
          <p:nvPr/>
        </p:nvCxnSpPr>
        <p:spPr>
          <a:xfrm rot="10800000" flipH="1">
            <a:off x="1331789" y="2402952"/>
            <a:ext cx="289029" cy="2289706"/>
          </a:xfrm>
          <a:prstGeom prst="bentConnector3">
            <a:avLst>
              <a:gd name="adj1" fmla="val -790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제목 1">
            <a:extLst>
              <a:ext uri="{FF2B5EF4-FFF2-40B4-BE49-F238E27FC236}">
                <a16:creationId xmlns:a16="http://schemas.microsoft.com/office/drawing/2014/main" id="{6B801E90-4906-4E4D-B7E6-A31EE98C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080" y="177656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기업의 </a:t>
            </a:r>
            <a:r>
              <a:rPr lang="en-US" altLang="ko-KR" sz="1800" b="1" dirty="0"/>
              <a:t>Work-Structure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 bwMode="auto">
          <a:xfrm>
            <a:off x="191373" y="1531089"/>
            <a:ext cx="1350335" cy="478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외부환경 및 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latin typeface="맑은 고딕" pitchFamily="50" charset="-127"/>
                <a:ea typeface="맑은 고딕" pitchFamily="50" charset="-127"/>
              </a:rPr>
              <a:t>Intelligence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Shape 30"/>
          <p:cNvCxnSpPr>
            <a:stCxn id="29" idx="3"/>
            <a:endCxn id="3" idx="0"/>
          </p:cNvCxnSpPr>
          <p:nvPr/>
        </p:nvCxnSpPr>
        <p:spPr bwMode="auto">
          <a:xfrm>
            <a:off x="1541708" y="1770322"/>
            <a:ext cx="1553360" cy="16893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hape 47"/>
          <p:cNvCxnSpPr>
            <a:stCxn id="29" idx="3"/>
            <a:endCxn id="15" idx="0"/>
          </p:cNvCxnSpPr>
          <p:nvPr/>
        </p:nvCxnSpPr>
        <p:spPr bwMode="auto">
          <a:xfrm>
            <a:off x="1541708" y="1770322"/>
            <a:ext cx="3168990" cy="2056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9" idx="3"/>
            <a:endCxn id="16" idx="0"/>
          </p:cNvCxnSpPr>
          <p:nvPr/>
        </p:nvCxnSpPr>
        <p:spPr bwMode="auto">
          <a:xfrm>
            <a:off x="1541708" y="1770322"/>
            <a:ext cx="4814171" cy="2452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직사각형 53"/>
          <p:cNvSpPr/>
          <p:nvPr/>
        </p:nvSpPr>
        <p:spPr bwMode="auto">
          <a:xfrm>
            <a:off x="1690577" y="5582094"/>
            <a:ext cx="6847368" cy="4890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Infrastructure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인력관리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ERP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등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종합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사업 관리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제품관리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고객 관리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구매 및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BOM, T/S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427841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20" y="177656"/>
            <a:ext cx="4889479" cy="40011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기술경영 교육과정</a:t>
            </a:r>
            <a:r>
              <a:rPr lang="en-US" altLang="ko-KR" dirty="0"/>
              <a:t> / </a:t>
            </a:r>
            <a:r>
              <a:rPr lang="ko-KR" altLang="en-US" dirty="0"/>
              <a:t>① 전략부분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1A182-DEFE-2FD0-8AE9-B481284DDCA1}"/>
              </a:ext>
            </a:extLst>
          </p:cNvPr>
          <p:cNvSpPr/>
          <p:nvPr/>
        </p:nvSpPr>
        <p:spPr bwMode="auto">
          <a:xfrm>
            <a:off x="347810" y="1677335"/>
            <a:ext cx="1116353" cy="110513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Task/Work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6943DD-B334-25E1-05B6-23E50D15A121}"/>
              </a:ext>
            </a:extLst>
          </p:cNvPr>
          <p:cNvSpPr/>
          <p:nvPr/>
        </p:nvSpPr>
        <p:spPr bwMode="auto">
          <a:xfrm>
            <a:off x="2053192" y="1699774"/>
            <a:ext cx="3054613" cy="235056"/>
          </a:xfrm>
          <a:prstGeom prst="roundRect">
            <a:avLst/>
          </a:prstGeom>
          <a:solidFill>
            <a:srgbClr val="FFD0C5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중장기전략수립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D11-EBBE-48D7-5DC5-E423579BB021}"/>
              </a:ext>
            </a:extLst>
          </p:cNvPr>
          <p:cNvSpPr/>
          <p:nvPr/>
        </p:nvSpPr>
        <p:spPr bwMode="auto">
          <a:xfrm>
            <a:off x="3603520" y="1967870"/>
            <a:ext cx="3054613" cy="235056"/>
          </a:xfrm>
          <a:prstGeom prst="roundRect">
            <a:avLst/>
          </a:prstGeom>
          <a:solidFill>
            <a:srgbClr val="FFD0C5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>
                <a:latin typeface="맑은 고딕" pitchFamily="50" charset="-127"/>
                <a:ea typeface="맑은 고딕" pitchFamily="50" charset="-127"/>
              </a:rPr>
              <a:t>사업전략</a:t>
            </a:r>
            <a:r>
              <a:rPr kumimoji="1" lang="en-US" altLang="ko-KR" sz="1100" b="1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>
                <a:latin typeface="맑은 고딕" pitchFamily="50" charset="-127"/>
                <a:ea typeface="맑은 고딕" pitchFamily="50" charset="-127"/>
              </a:rPr>
              <a:t>계획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수립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BA2886-32B3-AB1D-72CC-EED8E22BF3CD}"/>
              </a:ext>
            </a:extLst>
          </p:cNvPr>
          <p:cNvSpPr/>
          <p:nvPr/>
        </p:nvSpPr>
        <p:spPr bwMode="auto">
          <a:xfrm>
            <a:off x="4224190" y="2233930"/>
            <a:ext cx="3370271" cy="251217"/>
          </a:xfrm>
          <a:prstGeom prst="roundRect">
            <a:avLst/>
          </a:prstGeom>
          <a:solidFill>
            <a:srgbClr val="FFD0C5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기술전략수립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86BA3-69E3-8361-50F4-D756A805C86B}"/>
              </a:ext>
            </a:extLst>
          </p:cNvPr>
          <p:cNvSpPr/>
          <p:nvPr/>
        </p:nvSpPr>
        <p:spPr bwMode="auto">
          <a:xfrm>
            <a:off x="5375431" y="2502533"/>
            <a:ext cx="3370271" cy="251217"/>
          </a:xfrm>
          <a:prstGeom prst="roundRect">
            <a:avLst/>
          </a:prstGeom>
          <a:solidFill>
            <a:srgbClr val="FFD0C5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전략수립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7A2D18C-47D0-9A9F-A8C2-A1A21EE1C8D1}"/>
              </a:ext>
            </a:extLst>
          </p:cNvPr>
          <p:cNvCxnSpPr>
            <a:cxnSpLocks/>
          </p:cNvCxnSpPr>
          <p:nvPr/>
        </p:nvCxnSpPr>
        <p:spPr bwMode="auto">
          <a:xfrm>
            <a:off x="1755872" y="2793689"/>
            <a:ext cx="784813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34CE5-ECD4-4E8F-3C62-3D1F39CAC4F6}"/>
              </a:ext>
            </a:extLst>
          </p:cNvPr>
          <p:cNvSpPr/>
          <p:nvPr/>
        </p:nvSpPr>
        <p:spPr bwMode="auto">
          <a:xfrm>
            <a:off x="347810" y="2922714"/>
            <a:ext cx="488053" cy="346686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교육과정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F445FF-B0FB-09DD-0614-ABE309917C9A}"/>
              </a:ext>
            </a:extLst>
          </p:cNvPr>
          <p:cNvSpPr/>
          <p:nvPr/>
        </p:nvSpPr>
        <p:spPr bwMode="auto">
          <a:xfrm>
            <a:off x="353419" y="869522"/>
            <a:ext cx="1643675" cy="415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전략활동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0CEAA3-2E2A-C7A5-1487-F1327D21AC26}"/>
              </a:ext>
            </a:extLst>
          </p:cNvPr>
          <p:cNvSpPr/>
          <p:nvPr/>
        </p:nvSpPr>
        <p:spPr bwMode="auto">
          <a:xfrm>
            <a:off x="1744653" y="535176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환경분석과 예측방법론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554A89-0E02-E443-0FDC-067EC6F4660D}"/>
              </a:ext>
            </a:extLst>
          </p:cNvPr>
          <p:cNvSpPr/>
          <p:nvPr/>
        </p:nvSpPr>
        <p:spPr bwMode="auto">
          <a:xfrm>
            <a:off x="852694" y="2922715"/>
            <a:ext cx="594639" cy="1116000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rgbClr val="9E6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전문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98E590-2162-34CB-28D5-5ABDD78FEEC4}"/>
              </a:ext>
            </a:extLst>
          </p:cNvPr>
          <p:cNvSpPr/>
          <p:nvPr/>
        </p:nvSpPr>
        <p:spPr bwMode="auto">
          <a:xfrm>
            <a:off x="852694" y="4097972"/>
            <a:ext cx="594639" cy="1116000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rgbClr val="9E6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실무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F4AC68-5373-D4CF-6D87-2F8B8F65BAA5}"/>
              </a:ext>
            </a:extLst>
          </p:cNvPr>
          <p:cNvSpPr/>
          <p:nvPr/>
        </p:nvSpPr>
        <p:spPr bwMode="auto">
          <a:xfrm>
            <a:off x="852694" y="5273228"/>
            <a:ext cx="594639" cy="1116000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rgbClr val="9E6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입문</a:t>
            </a:r>
            <a:endParaRPr kumimoji="1" lang="en-US" altLang="ko-KR" sz="1100" b="1" dirty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선행과정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7487AC3-8CE8-A7E3-5F21-37A3E8C333ED}"/>
              </a:ext>
            </a:extLst>
          </p:cNvPr>
          <p:cNvSpPr/>
          <p:nvPr/>
        </p:nvSpPr>
        <p:spPr bwMode="auto">
          <a:xfrm>
            <a:off x="1744653" y="443746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기술예측과 시나리오 </a:t>
            </a:r>
            <a:r>
              <a:rPr kumimoji="1" lang="ko-KR" alt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플래닝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9BF3493-19E1-1962-A03A-4CCB6243481F}"/>
              </a:ext>
            </a:extLst>
          </p:cNvPr>
          <p:cNvSpPr/>
          <p:nvPr/>
        </p:nvSpPr>
        <p:spPr bwMode="auto">
          <a:xfrm>
            <a:off x="1744653" y="3657600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kumimoji="1" lang="ko-KR" alt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플래닝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AE0915B-889B-0E13-038B-55779CE06C03}"/>
              </a:ext>
            </a:extLst>
          </p:cNvPr>
          <p:cNvSpPr/>
          <p:nvPr/>
        </p:nvSpPr>
        <p:spPr bwMode="auto">
          <a:xfrm>
            <a:off x="3719307" y="2978810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기업의 중장기전략수립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[IT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연계 관리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9FC4BE8-304B-5868-14B5-763630C3B305}"/>
              </a:ext>
            </a:extLst>
          </p:cNvPr>
          <p:cNvSpPr/>
          <p:nvPr/>
        </p:nvSpPr>
        <p:spPr bwMode="auto">
          <a:xfrm>
            <a:off x="3719307" y="3421986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기업의 사업전략수립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474673E-EA22-70E8-0B7A-1E9039CE745A}"/>
              </a:ext>
            </a:extLst>
          </p:cNvPr>
          <p:cNvSpPr/>
          <p:nvPr/>
        </p:nvSpPr>
        <p:spPr bwMode="auto">
          <a:xfrm>
            <a:off x="5671523" y="4117603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핵심역량 및 확보전략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6D933D0-BD50-9FDF-AD7C-0E573466FD7F}"/>
              </a:ext>
            </a:extLst>
          </p:cNvPr>
          <p:cNvSpPr/>
          <p:nvPr/>
        </p:nvSpPr>
        <p:spPr bwMode="auto">
          <a:xfrm>
            <a:off x="5671523" y="3534183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전략수립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79514C3-84F7-283A-656C-7C75FCEA4FE9}"/>
              </a:ext>
            </a:extLst>
          </p:cNvPr>
          <p:cNvSpPr/>
          <p:nvPr/>
        </p:nvSpPr>
        <p:spPr bwMode="auto">
          <a:xfrm>
            <a:off x="3719307" y="4089557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기업의 사업 계획수립 실무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AB5D6EA-FDAB-E3B1-3513-B287EB73A132}"/>
              </a:ext>
            </a:extLst>
          </p:cNvPr>
          <p:cNvCxnSpPr/>
          <p:nvPr/>
        </p:nvCxnSpPr>
        <p:spPr bwMode="auto">
          <a:xfrm>
            <a:off x="1559529" y="4061507"/>
            <a:ext cx="8061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AEE6E56-2824-39FF-C174-B378E8D55004}"/>
              </a:ext>
            </a:extLst>
          </p:cNvPr>
          <p:cNvCxnSpPr/>
          <p:nvPr/>
        </p:nvCxnSpPr>
        <p:spPr bwMode="auto">
          <a:xfrm>
            <a:off x="1559529" y="5250788"/>
            <a:ext cx="8061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FA68916-00F9-27FE-BF43-8BDC5E86BF96}"/>
              </a:ext>
            </a:extLst>
          </p:cNvPr>
          <p:cNvSpPr/>
          <p:nvPr/>
        </p:nvSpPr>
        <p:spPr bwMode="auto">
          <a:xfrm>
            <a:off x="7590079" y="4089557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BSC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기반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성과지표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IT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연계관리 실무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B3CF4F7-2CA4-AFC1-DEAE-22C45B3AB780}"/>
              </a:ext>
            </a:extLst>
          </p:cNvPr>
          <p:cNvSpPr/>
          <p:nvPr/>
        </p:nvSpPr>
        <p:spPr bwMode="auto">
          <a:xfrm>
            <a:off x="7567643" y="3708093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BSC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기반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성과관리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4B5EA10-43BE-790B-ABF0-1433D77537DF}"/>
              </a:ext>
            </a:extLst>
          </p:cNvPr>
          <p:cNvSpPr/>
          <p:nvPr/>
        </p:nvSpPr>
        <p:spPr bwMode="auto">
          <a:xfrm>
            <a:off x="3724917" y="5340546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기업의 전략이해와 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신사업 의미 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B9633E7-C41C-2925-A543-3290B21E7A80}"/>
              </a:ext>
            </a:extLst>
          </p:cNvPr>
          <p:cNvSpPr/>
          <p:nvPr/>
        </p:nvSpPr>
        <p:spPr bwMode="auto">
          <a:xfrm>
            <a:off x="3719307" y="447663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신사업과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Business Model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창출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실무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3C3F505-35E9-B424-6B86-7E6306CC2929}"/>
              </a:ext>
            </a:extLst>
          </p:cNvPr>
          <p:cNvSpPr/>
          <p:nvPr/>
        </p:nvSpPr>
        <p:spPr bwMode="auto">
          <a:xfrm>
            <a:off x="3719307" y="4863711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신사업과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Business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Roadmap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7A97CFE-9C2A-2802-D54A-E673FDE62834}"/>
              </a:ext>
            </a:extLst>
          </p:cNvPr>
          <p:cNvSpPr/>
          <p:nvPr/>
        </p:nvSpPr>
        <p:spPr bwMode="auto">
          <a:xfrm>
            <a:off x="5637864" y="4499072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PRM/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T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RM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실무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[IT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연계관리 방안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75C4961-D2F3-AF27-9E10-44B18B460F23}"/>
              </a:ext>
            </a:extLst>
          </p:cNvPr>
          <p:cNvSpPr/>
          <p:nvPr/>
        </p:nvSpPr>
        <p:spPr bwMode="auto">
          <a:xfrm>
            <a:off x="7646178" y="5340546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조직목표와 업무계획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CEF0158-1F56-1DDE-6B19-930119D8E573}"/>
              </a:ext>
            </a:extLst>
          </p:cNvPr>
          <p:cNvSpPr/>
          <p:nvPr/>
        </p:nvSpPr>
        <p:spPr bwMode="auto">
          <a:xfrm>
            <a:off x="5671523" y="3152715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기술전략수립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52DF0A7-A7A9-3178-D791-BAAACFF1FBCB}"/>
              </a:ext>
            </a:extLst>
          </p:cNvPr>
          <p:cNvSpPr/>
          <p:nvPr/>
        </p:nvSpPr>
        <p:spPr bwMode="auto">
          <a:xfrm>
            <a:off x="7623738" y="448224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조직역할과 업무목표 수립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53C5F68-4C36-8400-C0CA-2CBB9A35BEAC}"/>
              </a:ext>
            </a:extLst>
          </p:cNvPr>
          <p:cNvSpPr/>
          <p:nvPr/>
        </p:nvSpPr>
        <p:spPr bwMode="auto">
          <a:xfrm>
            <a:off x="5637864" y="4886149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 Risk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관리실무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E8633F-017D-77FA-E373-AA524284A95A}"/>
              </a:ext>
            </a:extLst>
          </p:cNvPr>
          <p:cNvSpPr/>
          <p:nvPr/>
        </p:nvSpPr>
        <p:spPr bwMode="auto">
          <a:xfrm>
            <a:off x="1724105" y="486327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Portfolio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이론과 실제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4E517-16D6-ED8B-CE99-8C3572FCF5A6}"/>
              </a:ext>
            </a:extLst>
          </p:cNvPr>
          <p:cNvSpPr txBox="1"/>
          <p:nvPr/>
        </p:nvSpPr>
        <p:spPr>
          <a:xfrm>
            <a:off x="1963435" y="5710791"/>
            <a:ext cx="12461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Trend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분석법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전문가판단번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Multi-Option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958CC-BC2F-B550-E259-C48A1442BE6B}"/>
              </a:ext>
            </a:extLst>
          </p:cNvPr>
          <p:cNvSpPr txBox="1"/>
          <p:nvPr/>
        </p:nvSpPr>
        <p:spPr>
          <a:xfrm>
            <a:off x="7820083" y="3388328"/>
            <a:ext cx="1028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Causal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Map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CE3E7-2993-9F82-425B-35DC3A15A56D}"/>
              </a:ext>
            </a:extLst>
          </p:cNvPr>
          <p:cNvSpPr txBox="1"/>
          <p:nvPr/>
        </p:nvSpPr>
        <p:spPr>
          <a:xfrm>
            <a:off x="5845428" y="2866615"/>
            <a:ext cx="141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핵심기술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역량분석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BB42E-0714-0694-F238-C2E4CFA94A3A}"/>
              </a:ext>
            </a:extLst>
          </p:cNvPr>
          <p:cNvSpPr txBox="1"/>
          <p:nvPr/>
        </p:nvSpPr>
        <p:spPr>
          <a:xfrm>
            <a:off x="5576156" y="5480790"/>
            <a:ext cx="2010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Portfolio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와 신사업 전개방향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Idea Generation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AHP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Concept &amp; NABC+ 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06FC7-1D3F-4D0D-DC4C-560BEAC80D18}"/>
              </a:ext>
            </a:extLst>
          </p:cNvPr>
          <p:cNvSpPr txBox="1"/>
          <p:nvPr/>
        </p:nvSpPr>
        <p:spPr>
          <a:xfrm>
            <a:off x="7573251" y="5733231"/>
            <a:ext cx="19370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조직의 목표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사업계획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업무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활동의 세분화</a:t>
            </a:r>
            <a:b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- WBS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82904-80C8-3080-90E2-B766BD148906}"/>
              </a:ext>
            </a:extLst>
          </p:cNvPr>
          <p:cNvSpPr txBox="1"/>
          <p:nvPr/>
        </p:nvSpPr>
        <p:spPr>
          <a:xfrm>
            <a:off x="7820083" y="4852490"/>
            <a:ext cx="5552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KPI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OKR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79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21" y="177656"/>
            <a:ext cx="4889479" cy="40011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기술경영 교육과정 </a:t>
            </a:r>
            <a:r>
              <a:rPr lang="en-US" altLang="ko-KR" dirty="0"/>
              <a:t>/ </a:t>
            </a:r>
            <a:r>
              <a:rPr lang="ko-KR" altLang="en-US" dirty="0"/>
              <a:t>② 기획부분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1A182-DEFE-2FD0-8AE9-B481284DDCA1}"/>
              </a:ext>
            </a:extLst>
          </p:cNvPr>
          <p:cNvSpPr/>
          <p:nvPr/>
        </p:nvSpPr>
        <p:spPr bwMode="auto">
          <a:xfrm>
            <a:off x="347810" y="1677335"/>
            <a:ext cx="1116353" cy="110513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Task/Work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6943DD-B334-25E1-05B6-23E50D15A121}"/>
              </a:ext>
            </a:extLst>
          </p:cNvPr>
          <p:cNvSpPr/>
          <p:nvPr/>
        </p:nvSpPr>
        <p:spPr bwMode="auto">
          <a:xfrm>
            <a:off x="2619785" y="1699774"/>
            <a:ext cx="3054613" cy="235056"/>
          </a:xfrm>
          <a:prstGeom prst="roundRect">
            <a:avLst/>
          </a:prstGeom>
          <a:solidFill>
            <a:srgbClr val="E8D9F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신사업기획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계획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D11-EBBE-48D7-5DC5-E423579BB021}"/>
              </a:ext>
            </a:extLst>
          </p:cNvPr>
          <p:cNvSpPr/>
          <p:nvPr/>
        </p:nvSpPr>
        <p:spPr bwMode="auto">
          <a:xfrm>
            <a:off x="4170113" y="1967870"/>
            <a:ext cx="3054613" cy="235056"/>
          </a:xfrm>
          <a:prstGeom prst="roundRect">
            <a:avLst/>
          </a:prstGeom>
          <a:solidFill>
            <a:srgbClr val="E8D9F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핵심역량분석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BA2886-32B3-AB1D-72CC-EED8E22BF3CD}"/>
              </a:ext>
            </a:extLst>
          </p:cNvPr>
          <p:cNvSpPr/>
          <p:nvPr/>
        </p:nvSpPr>
        <p:spPr bwMode="auto">
          <a:xfrm>
            <a:off x="4790783" y="2233930"/>
            <a:ext cx="3370271" cy="251217"/>
          </a:xfrm>
          <a:prstGeom prst="roundRect">
            <a:avLst/>
          </a:prstGeom>
          <a:solidFill>
            <a:srgbClr val="E8D9F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BRM,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PRM, TRM</a:t>
            </a:r>
            <a:endParaRPr kumimoji="1"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86BA3-69E3-8361-50F4-D756A805C86B}"/>
              </a:ext>
            </a:extLst>
          </p:cNvPr>
          <p:cNvSpPr/>
          <p:nvPr/>
        </p:nvSpPr>
        <p:spPr bwMode="auto">
          <a:xfrm>
            <a:off x="5942024" y="2502533"/>
            <a:ext cx="3370271" cy="251217"/>
          </a:xfrm>
          <a:prstGeom prst="roundRect">
            <a:avLst/>
          </a:prstGeom>
          <a:solidFill>
            <a:srgbClr val="E8D9F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기획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과제기획중심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7A2D18C-47D0-9A9F-A8C2-A1A21EE1C8D1}"/>
              </a:ext>
            </a:extLst>
          </p:cNvPr>
          <p:cNvCxnSpPr/>
          <p:nvPr/>
        </p:nvCxnSpPr>
        <p:spPr bwMode="auto">
          <a:xfrm>
            <a:off x="2546857" y="2793689"/>
            <a:ext cx="70571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34CE5-ECD4-4E8F-3C62-3D1F39CAC4F6}"/>
              </a:ext>
            </a:extLst>
          </p:cNvPr>
          <p:cNvSpPr/>
          <p:nvPr/>
        </p:nvSpPr>
        <p:spPr bwMode="auto">
          <a:xfrm>
            <a:off x="347810" y="2922714"/>
            <a:ext cx="1116353" cy="346686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Sub-Task/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Tool or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Methodology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367CE4E5-93D1-897C-F549-D30C4ED56206}"/>
              </a:ext>
            </a:extLst>
          </p:cNvPr>
          <p:cNvSpPr/>
          <p:nvPr/>
        </p:nvSpPr>
        <p:spPr bwMode="auto">
          <a:xfrm flipH="1" flipV="1">
            <a:off x="1531480" y="3276133"/>
            <a:ext cx="364638" cy="2911494"/>
          </a:xfrm>
          <a:prstGeom prst="upDownArrow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난이도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31D52-25C0-F5F7-593E-62FC3F6FDCF7}"/>
              </a:ext>
            </a:extLst>
          </p:cNvPr>
          <p:cNvSpPr txBox="1"/>
          <p:nvPr/>
        </p:nvSpPr>
        <p:spPr>
          <a:xfrm>
            <a:off x="1480990" y="3001252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High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DA8DF-F281-7418-9581-0C59D9050902}"/>
              </a:ext>
            </a:extLst>
          </p:cNvPr>
          <p:cNvSpPr txBox="1"/>
          <p:nvPr/>
        </p:nvSpPr>
        <p:spPr>
          <a:xfrm>
            <a:off x="1480990" y="6170798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Low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F445FF-B0FB-09DD-0614-ABE309917C9A}"/>
              </a:ext>
            </a:extLst>
          </p:cNvPr>
          <p:cNvSpPr/>
          <p:nvPr/>
        </p:nvSpPr>
        <p:spPr bwMode="auto">
          <a:xfrm>
            <a:off x="353419" y="869522"/>
            <a:ext cx="1643675" cy="415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itchFamily="50" charset="-127"/>
                <a:ea typeface="맑은 고딕" pitchFamily="50" charset="-127"/>
              </a:rPr>
              <a:t>Ⅱ. </a:t>
            </a:r>
            <a:r>
              <a:rPr kumimoji="1" lang="ko-KR" altLang="en-US" sz="1400" b="1" dirty="0">
                <a:latin typeface="맑은 고딕" pitchFamily="50" charset="-127"/>
                <a:ea typeface="맑은 고딕" pitchFamily="50" charset="-127"/>
              </a:rPr>
              <a:t>기획활동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8823DFC-0935-F237-9284-DE8727B7803A}"/>
              </a:ext>
            </a:extLst>
          </p:cNvPr>
          <p:cNvGrpSpPr/>
          <p:nvPr/>
        </p:nvGrpSpPr>
        <p:grpSpPr>
          <a:xfrm>
            <a:off x="2542010" y="3234417"/>
            <a:ext cx="6571939" cy="2021664"/>
            <a:chOff x="2542010" y="3234417"/>
            <a:chExt cx="6571939" cy="202166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E4980A3-0BC2-1C1B-5F50-7A69CCB9AA59}"/>
                </a:ext>
              </a:extLst>
            </p:cNvPr>
            <p:cNvSpPr/>
            <p:nvPr/>
          </p:nvSpPr>
          <p:spPr bwMode="auto">
            <a:xfrm>
              <a:off x="2542010" y="3234417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Intelligence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921F720-456E-0E28-1938-AE0A7717727D}"/>
                </a:ext>
              </a:extLst>
            </p:cNvPr>
            <p:cNvSpPr/>
            <p:nvPr/>
          </p:nvSpPr>
          <p:spPr bwMode="auto">
            <a:xfrm>
              <a:off x="2542010" y="5058081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산업동향분석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E6E37DB-1E27-B744-7CAB-2B7574005F57}"/>
                </a:ext>
              </a:extLst>
            </p:cNvPr>
            <p:cNvSpPr/>
            <p:nvPr/>
          </p:nvSpPr>
          <p:spPr bwMode="auto">
            <a:xfrm>
              <a:off x="4160188" y="3830320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Idea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Generation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672A3B7-F7C3-8A45-D4FF-E9F5D0B74B55}"/>
                </a:ext>
              </a:extLst>
            </p:cNvPr>
            <p:cNvSpPr/>
            <p:nvPr/>
          </p:nvSpPr>
          <p:spPr bwMode="auto">
            <a:xfrm>
              <a:off x="4160188" y="4744720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AHP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9D250C3-CFE4-8509-0F05-1DB3634B1A71}"/>
                </a:ext>
              </a:extLst>
            </p:cNvPr>
            <p:cNvSpPr/>
            <p:nvPr/>
          </p:nvSpPr>
          <p:spPr bwMode="auto">
            <a:xfrm>
              <a:off x="4160188" y="3599151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신사업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신제품발굴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975402E-A169-2AEB-F290-2DF90449A6F5}"/>
                </a:ext>
              </a:extLst>
            </p:cNvPr>
            <p:cNvSpPr/>
            <p:nvPr/>
          </p:nvSpPr>
          <p:spPr bwMode="auto">
            <a:xfrm>
              <a:off x="5937613" y="4246419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ko-KR" altLang="en-US" sz="1000" b="1" u="none" strike="noStrike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요소기술 및 핵심기술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11B0F96-B4E1-5221-D1E5-3291A34F73CF}"/>
                </a:ext>
              </a:extLst>
            </p:cNvPr>
            <p:cNvSpPr/>
            <p:nvPr/>
          </p:nvSpPr>
          <p:spPr bwMode="auto">
            <a:xfrm>
              <a:off x="5937613" y="3861141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ko-KR" altLang="en-US" sz="1000" b="1" u="none" strike="noStrike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핵심기술 관리체계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6567CFA-10ED-03F4-DC8A-ABEFBC38938B}"/>
                </a:ext>
              </a:extLst>
            </p:cNvPr>
            <p:cNvSpPr/>
            <p:nvPr/>
          </p:nvSpPr>
          <p:spPr bwMode="auto">
            <a:xfrm>
              <a:off x="5937613" y="4498140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선행특허 및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62D66F8-4262-A80F-0382-BEF9E94B2F56}"/>
                </a:ext>
              </a:extLst>
            </p:cNvPr>
            <p:cNvSpPr/>
            <p:nvPr/>
          </p:nvSpPr>
          <p:spPr bwMode="auto">
            <a:xfrm>
              <a:off x="7668808" y="4174505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Risk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관리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A8C18E0-D140-FED5-0934-20F906370734}"/>
                </a:ext>
              </a:extLst>
            </p:cNvPr>
            <p:cNvSpPr/>
            <p:nvPr/>
          </p:nvSpPr>
          <p:spPr bwMode="auto">
            <a:xfrm>
              <a:off x="4160188" y="4457043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R&amp;D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Project Portfolio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2844F7A-5292-CE8E-41B2-D06FD437DBA9}"/>
                </a:ext>
              </a:extLst>
            </p:cNvPr>
            <p:cNvSpPr/>
            <p:nvPr/>
          </p:nvSpPr>
          <p:spPr bwMode="auto">
            <a:xfrm>
              <a:off x="4160188" y="3239555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R&amp;D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Portfolio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F77DB62-B825-6421-DFA2-7124C838EDF2}"/>
                </a:ext>
              </a:extLst>
            </p:cNvPr>
            <p:cNvSpPr/>
            <p:nvPr/>
          </p:nvSpPr>
          <p:spPr bwMode="auto">
            <a:xfrm>
              <a:off x="7673949" y="4457044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ko-KR" sz="1000" b="1" u="none" strike="noStrike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R&amp;D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b="1" u="none" strike="noStrike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Templates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467759D-2FDF-D65A-E560-8145E4706B5B}"/>
                </a:ext>
              </a:extLst>
            </p:cNvPr>
            <p:cNvSpPr/>
            <p:nvPr/>
          </p:nvSpPr>
          <p:spPr bwMode="auto">
            <a:xfrm>
              <a:off x="5937613" y="3629969"/>
              <a:ext cx="1440000" cy="19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/>
              <a:r>
                <a:rPr lang="en-US" altLang="ko-KR" sz="1000" b="1" u="none" strike="noStrike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Stage &amp; Gate </a:t>
              </a:r>
              <a:r>
                <a:rPr lang="ko-KR" altLang="en-US" sz="1000" b="1" u="none" strike="noStrike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체계</a:t>
              </a:r>
              <a:endPara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766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252" y="177656"/>
            <a:ext cx="4979247" cy="40011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기술경영 교육과정</a:t>
            </a:r>
            <a:r>
              <a:rPr lang="en-US" altLang="ko-KR" dirty="0"/>
              <a:t> / </a:t>
            </a:r>
            <a:r>
              <a:rPr lang="ko-KR" altLang="en-US" dirty="0"/>
              <a:t>② 기획부분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1A182-DEFE-2FD0-8AE9-B481284DDCA1}"/>
              </a:ext>
            </a:extLst>
          </p:cNvPr>
          <p:cNvSpPr/>
          <p:nvPr/>
        </p:nvSpPr>
        <p:spPr bwMode="auto">
          <a:xfrm>
            <a:off x="347810" y="1677335"/>
            <a:ext cx="1116353" cy="110513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Task/Work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7A2D18C-47D0-9A9F-A8C2-A1A21EE1C8D1}"/>
              </a:ext>
            </a:extLst>
          </p:cNvPr>
          <p:cNvCxnSpPr>
            <a:cxnSpLocks/>
          </p:cNvCxnSpPr>
          <p:nvPr/>
        </p:nvCxnSpPr>
        <p:spPr bwMode="auto">
          <a:xfrm>
            <a:off x="1755872" y="2793689"/>
            <a:ext cx="784813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34CE5-ECD4-4E8F-3C62-3D1F39CAC4F6}"/>
              </a:ext>
            </a:extLst>
          </p:cNvPr>
          <p:cNvSpPr/>
          <p:nvPr/>
        </p:nvSpPr>
        <p:spPr bwMode="auto">
          <a:xfrm>
            <a:off x="347810" y="2922714"/>
            <a:ext cx="488053" cy="346686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교육과정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F445FF-B0FB-09DD-0614-ABE309917C9A}"/>
              </a:ext>
            </a:extLst>
          </p:cNvPr>
          <p:cNvSpPr/>
          <p:nvPr/>
        </p:nvSpPr>
        <p:spPr bwMode="auto">
          <a:xfrm>
            <a:off x="353419" y="869522"/>
            <a:ext cx="1643675" cy="415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itchFamily="50" charset="-127"/>
                <a:ea typeface="맑은 고딕" pitchFamily="50" charset="-127"/>
              </a:rPr>
              <a:t>Ⅱ. </a:t>
            </a:r>
            <a:r>
              <a:rPr kumimoji="1" lang="ko-KR" altLang="en-US" sz="1400" b="1" dirty="0">
                <a:latin typeface="맑은 고딕" pitchFamily="50" charset="-127"/>
                <a:ea typeface="맑은 고딕" pitchFamily="50" charset="-127"/>
              </a:rPr>
              <a:t>기획활동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0CEAA3-2E2A-C7A5-1487-F1327D21AC26}"/>
              </a:ext>
            </a:extLst>
          </p:cNvPr>
          <p:cNvSpPr/>
          <p:nvPr/>
        </p:nvSpPr>
        <p:spPr bwMode="auto">
          <a:xfrm>
            <a:off x="1744653" y="535176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환경분석과 예측방법론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554A89-0E02-E443-0FDC-067EC6F4660D}"/>
              </a:ext>
            </a:extLst>
          </p:cNvPr>
          <p:cNvSpPr/>
          <p:nvPr/>
        </p:nvSpPr>
        <p:spPr bwMode="auto">
          <a:xfrm>
            <a:off x="852694" y="2922715"/>
            <a:ext cx="594639" cy="1116000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rgbClr val="9E6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전문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98E590-2162-34CB-28D5-5ABDD78FEEC4}"/>
              </a:ext>
            </a:extLst>
          </p:cNvPr>
          <p:cNvSpPr/>
          <p:nvPr/>
        </p:nvSpPr>
        <p:spPr bwMode="auto">
          <a:xfrm>
            <a:off x="852694" y="4097972"/>
            <a:ext cx="594639" cy="1116000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rgbClr val="9E6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실무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F4AC68-5373-D4CF-6D87-2F8B8F65BAA5}"/>
              </a:ext>
            </a:extLst>
          </p:cNvPr>
          <p:cNvSpPr/>
          <p:nvPr/>
        </p:nvSpPr>
        <p:spPr bwMode="auto">
          <a:xfrm>
            <a:off x="852694" y="5273228"/>
            <a:ext cx="594639" cy="1116000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rgbClr val="9E6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입문</a:t>
            </a:r>
            <a:endParaRPr kumimoji="1" lang="en-US" altLang="ko-KR" sz="1100" b="1" dirty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선행과정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AB5D6EA-FDAB-E3B1-3513-B287EB73A132}"/>
              </a:ext>
            </a:extLst>
          </p:cNvPr>
          <p:cNvCxnSpPr/>
          <p:nvPr/>
        </p:nvCxnSpPr>
        <p:spPr bwMode="auto">
          <a:xfrm>
            <a:off x="1559529" y="4061507"/>
            <a:ext cx="8061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AEE6E56-2824-39FF-C174-B378E8D55004}"/>
              </a:ext>
            </a:extLst>
          </p:cNvPr>
          <p:cNvCxnSpPr/>
          <p:nvPr/>
        </p:nvCxnSpPr>
        <p:spPr bwMode="auto">
          <a:xfrm>
            <a:off x="1559529" y="5250788"/>
            <a:ext cx="8061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/>
          </a:ln>
          <a:effectLst/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C6B34E-3846-4279-4161-80238C262F48}"/>
              </a:ext>
            </a:extLst>
          </p:cNvPr>
          <p:cNvGrpSpPr/>
          <p:nvPr/>
        </p:nvGrpSpPr>
        <p:grpSpPr>
          <a:xfrm>
            <a:off x="1854485" y="1699774"/>
            <a:ext cx="7457810" cy="1053976"/>
            <a:chOff x="2619785" y="1699774"/>
            <a:chExt cx="6692510" cy="1053976"/>
          </a:xfrm>
        </p:grpSpPr>
        <p:sp>
          <p:nvSpPr>
            <p:cNvPr id="10" name="직사각형 4">
              <a:extLst>
                <a:ext uri="{FF2B5EF4-FFF2-40B4-BE49-F238E27FC236}">
                  <a16:creationId xmlns:a16="http://schemas.microsoft.com/office/drawing/2014/main" id="{32875AAB-793E-59E5-833F-43CD24657AD5}"/>
                </a:ext>
              </a:extLst>
            </p:cNvPr>
            <p:cNvSpPr/>
            <p:nvPr/>
          </p:nvSpPr>
          <p:spPr bwMode="auto">
            <a:xfrm>
              <a:off x="2619785" y="1699774"/>
              <a:ext cx="3054613" cy="235056"/>
            </a:xfrm>
            <a:prstGeom prst="roundRect">
              <a:avLst/>
            </a:prstGeom>
            <a:solidFill>
              <a:srgbClr val="E8D9F3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신사업기획</a:t>
              </a: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계획</a:t>
              </a: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5">
              <a:extLst>
                <a:ext uri="{FF2B5EF4-FFF2-40B4-BE49-F238E27FC236}">
                  <a16:creationId xmlns:a16="http://schemas.microsoft.com/office/drawing/2014/main" id="{E9FDB58F-86F6-B122-624D-854E6E623BBD}"/>
                </a:ext>
              </a:extLst>
            </p:cNvPr>
            <p:cNvSpPr/>
            <p:nvPr/>
          </p:nvSpPr>
          <p:spPr bwMode="auto">
            <a:xfrm>
              <a:off x="4170113" y="1967870"/>
              <a:ext cx="3054613" cy="235056"/>
            </a:xfrm>
            <a:prstGeom prst="roundRect">
              <a:avLst/>
            </a:prstGeom>
            <a:solidFill>
              <a:srgbClr val="E8D9F3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핵심역량분석</a:t>
              </a:r>
            </a:p>
          </p:txBody>
        </p:sp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id="{29EF6081-67C6-0BED-757F-0A0D94005586}"/>
                </a:ext>
              </a:extLst>
            </p:cNvPr>
            <p:cNvSpPr/>
            <p:nvPr/>
          </p:nvSpPr>
          <p:spPr bwMode="auto">
            <a:xfrm>
              <a:off x="4790783" y="2233930"/>
              <a:ext cx="3370271" cy="251217"/>
            </a:xfrm>
            <a:prstGeom prst="roundRect">
              <a:avLst/>
            </a:prstGeom>
            <a:solidFill>
              <a:srgbClr val="E8D9F3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BRM,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PRM, TRM</a:t>
              </a:r>
              <a:endParaRPr kumimoji="1"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7">
              <a:extLst>
                <a:ext uri="{FF2B5EF4-FFF2-40B4-BE49-F238E27FC236}">
                  <a16:creationId xmlns:a16="http://schemas.microsoft.com/office/drawing/2014/main" id="{BA2B6D5E-3ED9-8FC4-23DF-95B8F60D5451}"/>
                </a:ext>
              </a:extLst>
            </p:cNvPr>
            <p:cNvSpPr/>
            <p:nvPr/>
          </p:nvSpPr>
          <p:spPr bwMode="auto">
            <a:xfrm>
              <a:off x="5942024" y="2502533"/>
              <a:ext cx="3370271" cy="251217"/>
            </a:xfrm>
            <a:prstGeom prst="roundRect">
              <a:avLst/>
            </a:prstGeom>
            <a:solidFill>
              <a:srgbClr val="E8D9F3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R&amp;D 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기획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과제기획중심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2F7B41D-EB77-BFA1-01CB-FA15586007D3}"/>
              </a:ext>
            </a:extLst>
          </p:cNvPr>
          <p:cNvSpPr/>
          <p:nvPr/>
        </p:nvSpPr>
        <p:spPr bwMode="auto">
          <a:xfrm>
            <a:off x="3650509" y="4089121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신기술 발굴 실무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8220AE0-61C3-3495-033E-0BB011A2290A}"/>
              </a:ext>
            </a:extLst>
          </p:cNvPr>
          <p:cNvSpPr/>
          <p:nvPr/>
        </p:nvSpPr>
        <p:spPr bwMode="auto">
          <a:xfrm>
            <a:off x="3650509" y="4464127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Portfolio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이론과 실제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9BF3493-19E1-1962-A03A-4CCB6243481F}"/>
              </a:ext>
            </a:extLst>
          </p:cNvPr>
          <p:cNvSpPr/>
          <p:nvPr/>
        </p:nvSpPr>
        <p:spPr bwMode="auto">
          <a:xfrm>
            <a:off x="1744653" y="3880947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환경분석과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Intelligence,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활동방안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AD40B0-F3A1-6786-B93C-90C64C8EC1F9}"/>
              </a:ext>
            </a:extLst>
          </p:cNvPr>
          <p:cNvSpPr/>
          <p:nvPr/>
        </p:nvSpPr>
        <p:spPr bwMode="auto">
          <a:xfrm>
            <a:off x="5792671" y="3262840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효율화와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IT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활동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관리체계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구축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1969DBD-523E-4A01-650C-F29A403FE41F}"/>
              </a:ext>
            </a:extLst>
          </p:cNvPr>
          <p:cNvSpPr/>
          <p:nvPr/>
        </p:nvSpPr>
        <p:spPr bwMode="auto">
          <a:xfrm>
            <a:off x="7724213" y="4453853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와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연구개발계획서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D1D36BF-38A2-4909-56AD-ADE9B5BC130A}"/>
              </a:ext>
            </a:extLst>
          </p:cNvPr>
          <p:cNvSpPr/>
          <p:nvPr/>
        </p:nvSpPr>
        <p:spPr bwMode="auto">
          <a:xfrm>
            <a:off x="3645372" y="3667881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BPTRM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구축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0CCE84C-9DA7-333C-EDB7-0A4E5756E991}"/>
              </a:ext>
            </a:extLst>
          </p:cNvPr>
          <p:cNvSpPr/>
          <p:nvPr/>
        </p:nvSpPr>
        <p:spPr bwMode="auto">
          <a:xfrm>
            <a:off x="7719076" y="5041498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WBS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와 일정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자원계획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191E03-04C3-4BD0-6BE0-DA2DD478EE0B}"/>
              </a:ext>
            </a:extLst>
          </p:cNvPr>
          <p:cNvSpPr/>
          <p:nvPr/>
        </p:nvSpPr>
        <p:spPr bwMode="auto">
          <a:xfrm>
            <a:off x="5792671" y="4808312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Risk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 실무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B7FA011-CDEB-DFB4-9017-16C4662E4C7A}"/>
              </a:ext>
            </a:extLst>
          </p:cNvPr>
          <p:cNvSpPr/>
          <p:nvPr/>
        </p:nvSpPr>
        <p:spPr bwMode="auto">
          <a:xfrm>
            <a:off x="3650509" y="4833997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특허분석 실무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387022A-B513-170C-D3EB-ACAB7D7FBFCB}"/>
              </a:ext>
            </a:extLst>
          </p:cNvPr>
          <p:cNvSpPr/>
          <p:nvPr/>
        </p:nvSpPr>
        <p:spPr bwMode="auto">
          <a:xfrm>
            <a:off x="5797807" y="443330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핵심역량과 핵심기술분석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94147-A89C-D156-BA9F-C3B260F148E4}"/>
              </a:ext>
            </a:extLst>
          </p:cNvPr>
          <p:cNvSpPr txBox="1"/>
          <p:nvPr/>
        </p:nvSpPr>
        <p:spPr>
          <a:xfrm>
            <a:off x="3752966" y="2922713"/>
            <a:ext cx="2123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사업전략과 신사업발굴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Business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Roadmap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Product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Roadmap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Technology Roadmap 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B9C32-A9D8-A4D8-3685-09B0AA5C8240}"/>
              </a:ext>
            </a:extLst>
          </p:cNvPr>
          <p:cNvSpPr txBox="1"/>
          <p:nvPr/>
        </p:nvSpPr>
        <p:spPr>
          <a:xfrm>
            <a:off x="1767091" y="4229800"/>
            <a:ext cx="1816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환경분석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기술예측방법론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Intelligence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대상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C4D6F-3D1E-C8A4-6EFF-AD286BB0C01B}"/>
              </a:ext>
            </a:extLst>
          </p:cNvPr>
          <p:cNvSpPr txBox="1"/>
          <p:nvPr/>
        </p:nvSpPr>
        <p:spPr>
          <a:xfrm>
            <a:off x="3792234" y="5189078"/>
            <a:ext cx="12830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선행특허 조사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특허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Trend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E10D5-E5D9-030A-F0CF-81A4637EAD90}"/>
              </a:ext>
            </a:extLst>
          </p:cNvPr>
          <p:cNvSpPr txBox="1"/>
          <p:nvPr/>
        </p:nvSpPr>
        <p:spPr>
          <a:xfrm>
            <a:off x="5783720" y="3657599"/>
            <a:ext cx="1985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~R&amp;D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관리의 종합체계</a:t>
            </a:r>
          </a:p>
        </p:txBody>
      </p:sp>
    </p:spTree>
    <p:extLst>
      <p:ext uri="{BB962C8B-B14F-4D97-AF65-F5344CB8AC3E}">
        <p14:creationId xmlns:p14="http://schemas.microsoft.com/office/powerpoint/2010/main" val="106594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252" y="177656"/>
            <a:ext cx="4979247" cy="40011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기술경영 교육과정</a:t>
            </a:r>
            <a:r>
              <a:rPr lang="en-US" altLang="ko-KR" dirty="0"/>
              <a:t> / </a:t>
            </a:r>
            <a:r>
              <a:rPr lang="ko-KR" altLang="en-US" dirty="0"/>
              <a:t>③ 관리부분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1A182-DEFE-2FD0-8AE9-B481284DDCA1}"/>
              </a:ext>
            </a:extLst>
          </p:cNvPr>
          <p:cNvSpPr/>
          <p:nvPr/>
        </p:nvSpPr>
        <p:spPr bwMode="auto">
          <a:xfrm>
            <a:off x="347810" y="1677335"/>
            <a:ext cx="1116353" cy="110513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Task/Work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6943DD-B334-25E1-05B6-23E50D15A121}"/>
              </a:ext>
            </a:extLst>
          </p:cNvPr>
          <p:cNvSpPr/>
          <p:nvPr/>
        </p:nvSpPr>
        <p:spPr bwMode="auto">
          <a:xfrm>
            <a:off x="2619785" y="1660503"/>
            <a:ext cx="5671523" cy="234000"/>
          </a:xfrm>
          <a:prstGeom prst="roundRect">
            <a:avLst/>
          </a:prstGeom>
          <a:solidFill>
            <a:srgbClr val="C1EFFF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D11-EBBE-48D7-5DC5-E423579BB021}"/>
              </a:ext>
            </a:extLst>
          </p:cNvPr>
          <p:cNvSpPr/>
          <p:nvPr/>
        </p:nvSpPr>
        <p:spPr bwMode="auto">
          <a:xfrm>
            <a:off x="6447698" y="2506412"/>
            <a:ext cx="3054613" cy="235056"/>
          </a:xfrm>
          <a:prstGeom prst="roundRect">
            <a:avLst/>
          </a:prstGeom>
          <a:solidFill>
            <a:srgbClr val="C1EFFF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업무목표수립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BA2886-32B3-AB1D-72CC-EED8E22BF3CD}"/>
              </a:ext>
            </a:extLst>
          </p:cNvPr>
          <p:cNvSpPr/>
          <p:nvPr/>
        </p:nvSpPr>
        <p:spPr bwMode="auto">
          <a:xfrm>
            <a:off x="4302729" y="2224443"/>
            <a:ext cx="4532731" cy="234000"/>
          </a:xfrm>
          <a:prstGeom prst="roundRect">
            <a:avLst/>
          </a:prstGeom>
          <a:solidFill>
            <a:srgbClr val="C1EFFF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 Risk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86BA3-69E3-8361-50F4-D756A805C86B}"/>
              </a:ext>
            </a:extLst>
          </p:cNvPr>
          <p:cNvSpPr/>
          <p:nvPr/>
        </p:nvSpPr>
        <p:spPr bwMode="auto">
          <a:xfrm>
            <a:off x="3232483" y="1942473"/>
            <a:ext cx="5103704" cy="234000"/>
          </a:xfrm>
          <a:prstGeom prst="roundRect">
            <a:avLst/>
          </a:prstGeom>
          <a:solidFill>
            <a:srgbClr val="C1EFFF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기술사업화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7A2D18C-47D0-9A9F-A8C2-A1A21EE1C8D1}"/>
              </a:ext>
            </a:extLst>
          </p:cNvPr>
          <p:cNvCxnSpPr/>
          <p:nvPr/>
        </p:nvCxnSpPr>
        <p:spPr bwMode="auto">
          <a:xfrm>
            <a:off x="2546857" y="2793689"/>
            <a:ext cx="70571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34CE5-ECD4-4E8F-3C62-3D1F39CAC4F6}"/>
              </a:ext>
            </a:extLst>
          </p:cNvPr>
          <p:cNvSpPr/>
          <p:nvPr/>
        </p:nvSpPr>
        <p:spPr bwMode="auto">
          <a:xfrm>
            <a:off x="347810" y="2922714"/>
            <a:ext cx="1116353" cy="346686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Sub-Task/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Tool or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Methodology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367CE4E5-93D1-897C-F549-D30C4ED56206}"/>
              </a:ext>
            </a:extLst>
          </p:cNvPr>
          <p:cNvSpPr/>
          <p:nvPr/>
        </p:nvSpPr>
        <p:spPr bwMode="auto">
          <a:xfrm flipH="1" flipV="1">
            <a:off x="1531480" y="3276133"/>
            <a:ext cx="364638" cy="2911494"/>
          </a:xfrm>
          <a:prstGeom prst="upDownArrow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난이도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31D52-25C0-F5F7-593E-62FC3F6FDCF7}"/>
              </a:ext>
            </a:extLst>
          </p:cNvPr>
          <p:cNvSpPr txBox="1"/>
          <p:nvPr/>
        </p:nvSpPr>
        <p:spPr>
          <a:xfrm>
            <a:off x="1480990" y="3001252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High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DA8DF-F281-7418-9581-0C59D9050902}"/>
              </a:ext>
            </a:extLst>
          </p:cNvPr>
          <p:cNvSpPr txBox="1"/>
          <p:nvPr/>
        </p:nvSpPr>
        <p:spPr>
          <a:xfrm>
            <a:off x="1480990" y="6170798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Low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F445FF-B0FB-09DD-0614-ABE309917C9A}"/>
              </a:ext>
            </a:extLst>
          </p:cNvPr>
          <p:cNvSpPr/>
          <p:nvPr/>
        </p:nvSpPr>
        <p:spPr bwMode="auto">
          <a:xfrm>
            <a:off x="353419" y="869522"/>
            <a:ext cx="1643675" cy="415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itchFamily="50" charset="-127"/>
                <a:ea typeface="맑은 고딕" pitchFamily="50" charset="-127"/>
              </a:rPr>
              <a:t>Ⅲ. </a:t>
            </a:r>
            <a:r>
              <a:rPr kumimoji="1" lang="ko-KR" altLang="en-US" sz="1400" b="1" dirty="0">
                <a:latin typeface="맑은 고딕" pitchFamily="50" charset="-127"/>
                <a:ea typeface="맑은 고딕" pitchFamily="50" charset="-127"/>
              </a:rPr>
              <a:t>관리활동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E4980A3-0BC2-1C1B-5F50-7A69CCB9AA59}"/>
              </a:ext>
            </a:extLst>
          </p:cNvPr>
          <p:cNvSpPr/>
          <p:nvPr/>
        </p:nvSpPr>
        <p:spPr bwMode="auto">
          <a:xfrm>
            <a:off x="2542010" y="3234417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역할과 조직관리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E6E37DB-1E27-B744-7CAB-2B7574005F57}"/>
              </a:ext>
            </a:extLst>
          </p:cNvPr>
          <p:cNvSpPr/>
          <p:nvPr/>
        </p:nvSpPr>
        <p:spPr bwMode="auto">
          <a:xfrm>
            <a:off x="4137750" y="3796661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의사결정체계 설계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D250C3-CFE4-8509-0F05-1DB3634B1A71}"/>
              </a:ext>
            </a:extLst>
          </p:cNvPr>
          <p:cNvSpPr/>
          <p:nvPr/>
        </p:nvSpPr>
        <p:spPr bwMode="auto">
          <a:xfrm>
            <a:off x="5781427" y="3812325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자원관리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2D66F8-4262-A80F-0382-BEF9E94B2F56}"/>
              </a:ext>
            </a:extLst>
          </p:cNvPr>
          <p:cNvSpPr/>
          <p:nvPr/>
        </p:nvSpPr>
        <p:spPr bwMode="auto">
          <a:xfrm>
            <a:off x="7354658" y="3966938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BSC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지표설계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2844F7A-5292-CE8E-41B2-D06FD437DBA9}"/>
              </a:ext>
            </a:extLst>
          </p:cNvPr>
          <p:cNvSpPr/>
          <p:nvPr/>
        </p:nvSpPr>
        <p:spPr bwMode="auto">
          <a:xfrm>
            <a:off x="2533341" y="3514436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Role &amp; Mission </a:t>
            </a:r>
            <a:r>
              <a:rPr lang="ko-KR" altLang="en-US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0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467759D-2FDF-D65A-E560-8145E4706B5B}"/>
              </a:ext>
            </a:extLst>
          </p:cNvPr>
          <p:cNvSpPr/>
          <p:nvPr/>
        </p:nvSpPr>
        <p:spPr bwMode="auto">
          <a:xfrm>
            <a:off x="4136864" y="3551432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Stage &amp; Gate </a:t>
            </a:r>
            <a:r>
              <a:rPr lang="ko-KR" altLang="en-US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체계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F576CC-4D44-DE23-09C5-D73025084B08}"/>
              </a:ext>
            </a:extLst>
          </p:cNvPr>
          <p:cNvSpPr/>
          <p:nvPr/>
        </p:nvSpPr>
        <p:spPr bwMode="auto">
          <a:xfrm>
            <a:off x="7354658" y="4415729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Milestone </a:t>
            </a:r>
            <a:r>
              <a:rPr lang="ko-KR" altLang="en-US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성과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2FD1CE-2379-F773-C6A5-0F484E12F868}"/>
              </a:ext>
            </a:extLst>
          </p:cNvPr>
          <p:cNvSpPr/>
          <p:nvPr/>
        </p:nvSpPr>
        <p:spPr bwMode="auto">
          <a:xfrm>
            <a:off x="4137750" y="4660572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Risk Matrix</a:t>
            </a:r>
            <a:endParaRPr lang="ko-KR" altLang="ko-KR" sz="10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8D30E8-C735-0208-6328-2BBB3C1EC1FE}"/>
              </a:ext>
            </a:extLst>
          </p:cNvPr>
          <p:cNvSpPr/>
          <p:nvPr/>
        </p:nvSpPr>
        <p:spPr bwMode="auto">
          <a:xfrm>
            <a:off x="5787036" y="4649352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관리 및 대응</a:t>
            </a:r>
            <a:endParaRPr lang="ko-KR" altLang="ko-KR" sz="10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B9DB044-2933-BD4E-2897-B2C109829833}"/>
              </a:ext>
            </a:extLst>
          </p:cNvPr>
          <p:cNvSpPr/>
          <p:nvPr/>
        </p:nvSpPr>
        <p:spPr bwMode="auto">
          <a:xfrm>
            <a:off x="7354658" y="4656952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Risk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관리 및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EWS</a:t>
            </a:r>
            <a:endParaRPr lang="ko-KR" altLang="ko-KR" sz="10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56E4F6-D0AA-9DA3-F26E-E89BB2FD6B50}"/>
              </a:ext>
            </a:extLst>
          </p:cNvPr>
          <p:cNvSpPr/>
          <p:nvPr/>
        </p:nvSpPr>
        <p:spPr bwMode="auto">
          <a:xfrm>
            <a:off x="5775816" y="3572268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Causal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Map</a:t>
            </a:r>
            <a:endParaRPr lang="ko-KR" altLang="ko-KR" sz="10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075E47-27EB-2FB6-3CAD-101985B5537B}"/>
              </a:ext>
            </a:extLst>
          </p:cNvPr>
          <p:cNvSpPr/>
          <p:nvPr/>
        </p:nvSpPr>
        <p:spPr bwMode="auto">
          <a:xfrm>
            <a:off x="7354658" y="3736936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업무계획 및 목표수립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F4B069-534B-F811-726D-9F6388F6FC0C}"/>
              </a:ext>
            </a:extLst>
          </p:cNvPr>
          <p:cNvSpPr/>
          <p:nvPr/>
        </p:nvSpPr>
        <p:spPr bwMode="auto">
          <a:xfrm>
            <a:off x="2533341" y="3778098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운영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75BE27-9279-7A7A-5294-CC96861B2899}"/>
              </a:ext>
            </a:extLst>
          </p:cNvPr>
          <p:cNvSpPr/>
          <p:nvPr/>
        </p:nvSpPr>
        <p:spPr bwMode="auto">
          <a:xfrm>
            <a:off x="4137750" y="4419350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기술마케팅</a:t>
            </a:r>
            <a:endParaRPr lang="ko-KR" altLang="ko-KR" sz="10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629CAA-16DB-1760-9CD9-16CD0826B89A}"/>
              </a:ext>
            </a:extLst>
          </p:cNvPr>
          <p:cNvSpPr/>
          <p:nvPr/>
        </p:nvSpPr>
        <p:spPr bwMode="auto">
          <a:xfrm>
            <a:off x="5781425" y="3336656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기술가치평가</a:t>
            </a:r>
            <a:endParaRPr lang="ko-KR" altLang="ko-KR" sz="10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B15EB8-5586-B43C-7243-AF55FE3DDE91}"/>
              </a:ext>
            </a:extLst>
          </p:cNvPr>
          <p:cNvSpPr/>
          <p:nvPr/>
        </p:nvSpPr>
        <p:spPr bwMode="auto">
          <a:xfrm>
            <a:off x="5781426" y="4408131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상업화역량분석</a:t>
            </a:r>
            <a:endParaRPr lang="ko-KR" altLang="ko-KR" sz="10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5E7A094-8ED1-5292-22BF-09A7F26E9577}"/>
              </a:ext>
            </a:extLst>
          </p:cNvPr>
          <p:cNvSpPr/>
          <p:nvPr/>
        </p:nvSpPr>
        <p:spPr bwMode="auto">
          <a:xfrm>
            <a:off x="2533341" y="4428837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적용제품과 시장분석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D86868-011E-DB4F-2B42-4E0AF88AF839}"/>
              </a:ext>
            </a:extLst>
          </p:cNvPr>
          <p:cNvSpPr/>
          <p:nvPr/>
        </p:nvSpPr>
        <p:spPr bwMode="auto">
          <a:xfrm>
            <a:off x="4137750" y="4194957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기술 완성도와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BMO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평가</a:t>
            </a:r>
            <a:endParaRPr lang="ko-KR" altLang="ko-KR" sz="10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7C0E9-5177-6B2A-28F2-F60D970B778F}"/>
              </a:ext>
            </a:extLst>
          </p:cNvPr>
          <p:cNvSpPr/>
          <p:nvPr/>
        </p:nvSpPr>
        <p:spPr bwMode="auto">
          <a:xfrm>
            <a:off x="7354658" y="4185721"/>
            <a:ext cx="144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OKR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단계별 관리</a:t>
            </a:r>
            <a:endParaRPr lang="en-US" altLang="ko-KR" sz="10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441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252" y="177656"/>
            <a:ext cx="4979247" cy="40011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기술경영 교육과정</a:t>
            </a:r>
            <a:r>
              <a:rPr lang="en-US" altLang="ko-KR" dirty="0"/>
              <a:t> / </a:t>
            </a:r>
            <a:r>
              <a:rPr lang="ko-KR" altLang="en-US" dirty="0"/>
              <a:t>③ 관리부분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1A182-DEFE-2FD0-8AE9-B481284DDCA1}"/>
              </a:ext>
            </a:extLst>
          </p:cNvPr>
          <p:cNvSpPr/>
          <p:nvPr/>
        </p:nvSpPr>
        <p:spPr bwMode="auto">
          <a:xfrm>
            <a:off x="347810" y="1677335"/>
            <a:ext cx="1116353" cy="110513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Task/Work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7A2D18C-47D0-9A9F-A8C2-A1A21EE1C8D1}"/>
              </a:ext>
            </a:extLst>
          </p:cNvPr>
          <p:cNvCxnSpPr>
            <a:cxnSpLocks/>
          </p:cNvCxnSpPr>
          <p:nvPr/>
        </p:nvCxnSpPr>
        <p:spPr bwMode="auto">
          <a:xfrm>
            <a:off x="1755872" y="2793689"/>
            <a:ext cx="784813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34CE5-ECD4-4E8F-3C62-3D1F39CAC4F6}"/>
              </a:ext>
            </a:extLst>
          </p:cNvPr>
          <p:cNvSpPr/>
          <p:nvPr/>
        </p:nvSpPr>
        <p:spPr bwMode="auto">
          <a:xfrm>
            <a:off x="347810" y="2922714"/>
            <a:ext cx="488053" cy="346686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교육과정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F445FF-B0FB-09DD-0614-ABE309917C9A}"/>
              </a:ext>
            </a:extLst>
          </p:cNvPr>
          <p:cNvSpPr/>
          <p:nvPr/>
        </p:nvSpPr>
        <p:spPr bwMode="auto">
          <a:xfrm>
            <a:off x="353419" y="869522"/>
            <a:ext cx="1643675" cy="415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itchFamily="50" charset="-127"/>
                <a:ea typeface="맑은 고딕" pitchFamily="50" charset="-127"/>
              </a:rPr>
              <a:t>Ⅲ. </a:t>
            </a:r>
            <a:r>
              <a:rPr kumimoji="1" lang="ko-KR" altLang="en-US" sz="1400" b="1" dirty="0">
                <a:latin typeface="맑은 고딕" pitchFamily="50" charset="-127"/>
                <a:ea typeface="맑은 고딕" pitchFamily="50" charset="-127"/>
              </a:rPr>
              <a:t>관리활동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554A89-0E02-E443-0FDC-067EC6F4660D}"/>
              </a:ext>
            </a:extLst>
          </p:cNvPr>
          <p:cNvSpPr/>
          <p:nvPr/>
        </p:nvSpPr>
        <p:spPr bwMode="auto">
          <a:xfrm>
            <a:off x="852694" y="2922715"/>
            <a:ext cx="594639" cy="1116000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rgbClr val="9E6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전문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98E590-2162-34CB-28D5-5ABDD78FEEC4}"/>
              </a:ext>
            </a:extLst>
          </p:cNvPr>
          <p:cNvSpPr/>
          <p:nvPr/>
        </p:nvSpPr>
        <p:spPr bwMode="auto">
          <a:xfrm>
            <a:off x="852694" y="4097972"/>
            <a:ext cx="594639" cy="1116000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rgbClr val="9E6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실무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F4AC68-5373-D4CF-6D87-2F8B8F65BAA5}"/>
              </a:ext>
            </a:extLst>
          </p:cNvPr>
          <p:cNvSpPr/>
          <p:nvPr/>
        </p:nvSpPr>
        <p:spPr bwMode="auto">
          <a:xfrm>
            <a:off x="852694" y="5273228"/>
            <a:ext cx="594639" cy="1116000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rgbClr val="9E6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입문</a:t>
            </a:r>
            <a:endParaRPr kumimoji="1" lang="en-US" altLang="ko-KR" sz="1100" b="1" dirty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선행과정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AB5D6EA-FDAB-E3B1-3513-B287EB73A132}"/>
              </a:ext>
            </a:extLst>
          </p:cNvPr>
          <p:cNvCxnSpPr/>
          <p:nvPr/>
        </p:nvCxnSpPr>
        <p:spPr bwMode="auto">
          <a:xfrm>
            <a:off x="1559529" y="4061507"/>
            <a:ext cx="8061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AEE6E56-2824-39FF-C174-B378E8D55004}"/>
              </a:ext>
            </a:extLst>
          </p:cNvPr>
          <p:cNvCxnSpPr/>
          <p:nvPr/>
        </p:nvCxnSpPr>
        <p:spPr bwMode="auto">
          <a:xfrm>
            <a:off x="1559529" y="5250788"/>
            <a:ext cx="8061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2F7B41D-EB77-BFA1-01CB-FA15586007D3}"/>
              </a:ext>
            </a:extLst>
          </p:cNvPr>
          <p:cNvSpPr/>
          <p:nvPr/>
        </p:nvSpPr>
        <p:spPr bwMode="auto">
          <a:xfrm>
            <a:off x="3650509" y="4089121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기술사업화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8220AE0-61C3-3495-033E-0BB011A2290A}"/>
              </a:ext>
            </a:extLst>
          </p:cNvPr>
          <p:cNvSpPr/>
          <p:nvPr/>
        </p:nvSpPr>
        <p:spPr bwMode="auto">
          <a:xfrm>
            <a:off x="3650509" y="4464127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신제품 발굴과 마케팅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9BF3493-19E1-1962-A03A-4CCB6243481F}"/>
              </a:ext>
            </a:extLst>
          </p:cNvPr>
          <p:cNvSpPr/>
          <p:nvPr/>
        </p:nvSpPr>
        <p:spPr bwMode="auto">
          <a:xfrm>
            <a:off x="1744653" y="3880947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시장조사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분석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1969DBD-523E-4A01-650C-F29A403FE41F}"/>
              </a:ext>
            </a:extLst>
          </p:cNvPr>
          <p:cNvSpPr/>
          <p:nvPr/>
        </p:nvSpPr>
        <p:spPr bwMode="auto">
          <a:xfrm>
            <a:off x="7724213" y="4504343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KPI, OKR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 관리체계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D1D36BF-38A2-4909-56AD-ADE9B5BC130A}"/>
              </a:ext>
            </a:extLst>
          </p:cNvPr>
          <p:cNvSpPr/>
          <p:nvPr/>
        </p:nvSpPr>
        <p:spPr bwMode="auto">
          <a:xfrm>
            <a:off x="3634152" y="3673491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전사적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운영체계와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IT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화 설계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0CCE84C-9DA7-333C-EDB7-0A4E5756E991}"/>
              </a:ext>
            </a:extLst>
          </p:cNvPr>
          <p:cNvSpPr/>
          <p:nvPr/>
        </p:nvSpPr>
        <p:spPr bwMode="auto">
          <a:xfrm>
            <a:off x="7719076" y="4895642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Risk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관리와 조기경보체계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(IT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191E03-04C3-4BD0-6BE0-DA2DD478EE0B}"/>
              </a:ext>
            </a:extLst>
          </p:cNvPr>
          <p:cNvSpPr/>
          <p:nvPr/>
        </p:nvSpPr>
        <p:spPr bwMode="auto">
          <a:xfrm>
            <a:off x="5792671" y="479709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Risk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 실무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A645CA-BFAB-A05C-393A-257D475556B8}"/>
              </a:ext>
            </a:extLst>
          </p:cNvPr>
          <p:cNvGrpSpPr/>
          <p:nvPr/>
        </p:nvGrpSpPr>
        <p:grpSpPr>
          <a:xfrm>
            <a:off x="1733433" y="1660503"/>
            <a:ext cx="7768878" cy="1080965"/>
            <a:chOff x="2619785" y="1660503"/>
            <a:chExt cx="6882526" cy="10809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9601F2B-12DF-8B16-C5C7-797B3AA7C868}"/>
                </a:ext>
              </a:extLst>
            </p:cNvPr>
            <p:cNvSpPr/>
            <p:nvPr/>
          </p:nvSpPr>
          <p:spPr bwMode="auto">
            <a:xfrm>
              <a:off x="2619785" y="1660503"/>
              <a:ext cx="5671523" cy="234000"/>
            </a:xfrm>
            <a:prstGeom prst="roundRect">
              <a:avLst/>
            </a:prstGeom>
            <a:solidFill>
              <a:srgbClr val="C1EFFF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R&amp;D Project 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A79781-004B-2387-6CB2-80EC6E4B1BD1}"/>
                </a:ext>
              </a:extLst>
            </p:cNvPr>
            <p:cNvSpPr/>
            <p:nvPr/>
          </p:nvSpPr>
          <p:spPr bwMode="auto">
            <a:xfrm>
              <a:off x="6447698" y="2506412"/>
              <a:ext cx="3054613" cy="235056"/>
            </a:xfrm>
            <a:prstGeom prst="roundRect">
              <a:avLst/>
            </a:prstGeom>
            <a:solidFill>
              <a:srgbClr val="C1EFFF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업무목표수립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01EA82-B257-0DEC-B7F6-49FAA9924678}"/>
                </a:ext>
              </a:extLst>
            </p:cNvPr>
            <p:cNvSpPr/>
            <p:nvPr/>
          </p:nvSpPr>
          <p:spPr bwMode="auto">
            <a:xfrm>
              <a:off x="4302729" y="2224443"/>
              <a:ext cx="4532731" cy="234000"/>
            </a:xfrm>
            <a:prstGeom prst="roundRect">
              <a:avLst/>
            </a:prstGeom>
            <a:solidFill>
              <a:srgbClr val="C1EFFF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R&amp;D Risk 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EF1CB2-7D76-D7AD-12BF-622354C3CA62}"/>
                </a:ext>
              </a:extLst>
            </p:cNvPr>
            <p:cNvSpPr/>
            <p:nvPr/>
          </p:nvSpPr>
          <p:spPr bwMode="auto">
            <a:xfrm>
              <a:off x="3232483" y="1942473"/>
              <a:ext cx="5103704" cy="234000"/>
            </a:xfrm>
            <a:prstGeom prst="roundRect">
              <a:avLst/>
            </a:prstGeom>
            <a:solidFill>
              <a:srgbClr val="C1EFFF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기술사업화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EE366B-9E9D-4384-0AAD-A6B9F57282D2}"/>
              </a:ext>
            </a:extLst>
          </p:cNvPr>
          <p:cNvSpPr/>
          <p:nvPr/>
        </p:nvSpPr>
        <p:spPr bwMode="auto">
          <a:xfrm>
            <a:off x="1744653" y="338167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역할 및 조직설계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5D982A6-1CE2-F528-6E56-9747180AF395}"/>
              </a:ext>
            </a:extLst>
          </p:cNvPr>
          <p:cNvSpPr/>
          <p:nvPr/>
        </p:nvSpPr>
        <p:spPr bwMode="auto">
          <a:xfrm>
            <a:off x="3644112" y="4797094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관리 실무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0FE52-5738-4556-6FC9-FD446CDFA94C}"/>
              </a:ext>
            </a:extLst>
          </p:cNvPr>
          <p:cNvSpPr txBox="1"/>
          <p:nvPr/>
        </p:nvSpPr>
        <p:spPr>
          <a:xfrm>
            <a:off x="3800650" y="5096975"/>
            <a:ext cx="1462580" cy="9002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Stage &amp; Gate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의사결정체계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자원관리</a:t>
            </a:r>
            <a:b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(Critical Output</a:t>
            </a:r>
          </a:p>
          <a:p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PERT/CPM)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26D371-91D0-8B03-6FFE-CBC91BC9E157}"/>
              </a:ext>
            </a:extLst>
          </p:cNvPr>
          <p:cNvSpPr txBox="1"/>
          <p:nvPr/>
        </p:nvSpPr>
        <p:spPr>
          <a:xfrm>
            <a:off x="7794840" y="3823547"/>
            <a:ext cx="183127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Causal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Indicator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F6110B-4E54-9396-72E4-FA660B7595BB}"/>
              </a:ext>
            </a:extLst>
          </p:cNvPr>
          <p:cNvSpPr txBox="1"/>
          <p:nvPr/>
        </p:nvSpPr>
        <p:spPr>
          <a:xfrm>
            <a:off x="5466766" y="4014281"/>
            <a:ext cx="153631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기술가치평가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 역량분석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3A92C6-7E12-7325-4222-575AE7289B81}"/>
              </a:ext>
            </a:extLst>
          </p:cNvPr>
          <p:cNvSpPr txBox="1"/>
          <p:nvPr/>
        </p:nvSpPr>
        <p:spPr>
          <a:xfrm>
            <a:off x="5977259" y="5096975"/>
            <a:ext cx="1215717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WBS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Risk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E6B60C-E5FE-9B95-8EB3-AB3F53E3CEDA}"/>
              </a:ext>
            </a:extLst>
          </p:cNvPr>
          <p:cNvSpPr txBox="1"/>
          <p:nvPr/>
        </p:nvSpPr>
        <p:spPr>
          <a:xfrm>
            <a:off x="1876483" y="2987681"/>
            <a:ext cx="166776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전략과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전략과 조직 구축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553DBDF-CDED-015E-E43D-3144EE22274F}"/>
              </a:ext>
            </a:extLst>
          </p:cNvPr>
          <p:cNvSpPr/>
          <p:nvPr/>
        </p:nvSpPr>
        <p:spPr bwMode="auto">
          <a:xfrm>
            <a:off x="5792671" y="5520760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재무와 원가관리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FD568C4-EB00-868B-F68A-01B4135D8737}"/>
              </a:ext>
            </a:extLst>
          </p:cNvPr>
          <p:cNvSpPr/>
          <p:nvPr/>
        </p:nvSpPr>
        <p:spPr bwMode="auto">
          <a:xfrm>
            <a:off x="7724213" y="4122876"/>
            <a:ext cx="1778312" cy="3365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solidFill>
              <a:srgbClr val="8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업무계획수립과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BSC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543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16496" y="908720"/>
          <a:ext cx="8856984" cy="552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시간계획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(hr)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   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25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전략기획의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전략과 기획의 개념 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기술전략의 의미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전략기획의 일반적 의미와 범위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전략기획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vs.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공공 </a:t>
                      </a:r>
                      <a:r>
                        <a:rPr lang="en-US" altLang="ko-KR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vs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민간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활동과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Issue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전략수립 구조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실행계획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노트북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개인별 혹은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소그룹별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사업부별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그룹구성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이론 강의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별도 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Q&amp;A(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온라인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Portfolio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Portfolio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개념과 발전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Portfolio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유형과 활용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기업에서의 의미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신사업과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자원배분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5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Opportunity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Search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/R&amp;D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신기술 발굴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연구계획서의 구성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Concept(NABC+)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일반적 구성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 및 자원계획 수립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SWOT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추진전략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5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과제기획과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단계의 중요성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과제 관리의 단계와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Review(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자원관리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5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탄생과 발전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Roadmap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구조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요소기술의 분석 방법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TRM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구축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전략과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Roadmap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연계구조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Risk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Risk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개념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분석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사례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 종료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(On-line)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단계별 질의응답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36459" y="177656"/>
            <a:ext cx="1879040" cy="400110"/>
          </a:xfrm>
        </p:spPr>
        <p:txBody>
          <a:bodyPr wrap="none">
            <a:spAutoFit/>
          </a:bodyPr>
          <a:lstStyle/>
          <a:p>
            <a:r>
              <a:rPr lang="en-US" altLang="ko-KR" dirty="0"/>
              <a:t>R&amp;D </a:t>
            </a:r>
            <a:r>
              <a:rPr lang="ko-KR" altLang="en-US" dirty="0"/>
              <a:t>기획과정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16496" y="1016733"/>
          <a:ext cx="9037004" cy="5426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 원 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시간계획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(hr)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   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Idea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Generation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Idea Generation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신기술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Idea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발굴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실습 활동 방법 설명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개인별 혹은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팀활동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방법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역할 분담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KFS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 및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Idea/Item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선정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우선순위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(AHP)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이론 및 실습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Template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 방법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AHP : Excel Sheet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배포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별도 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 Key Factor for Success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및 사업계획서 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Ⅰ.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환경분석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Framework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목적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결정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Point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외부환경인자 및 주요변수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(PEST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 거시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미시적 환경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조사 및 예측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이론 및 실습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사업계획서 사례 준비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4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및 사업계획서 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Ⅱ.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내부역량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Idea/Item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 추진 활동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/Process/Task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역량의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수준 평가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핵심역량의 개념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연구경력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수준 평가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Gap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 및 원인분석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혹은 핵심역량 확보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이론 및 실습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및 사업계획서 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Ⅲ.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 및 자원분석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[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 활동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Process/Task]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WBS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일정의 산출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[PERT/CPM ]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 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이론 및 실습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Work Package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및 사업계획서 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Ⅳ.  SWOT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기회와 위협요인 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약점 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SWOT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SWOT Matrix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 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결과물 제출 및 종합정리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우수결과 발표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Q&amp;A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과정 종합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수료증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006377" y="177656"/>
            <a:ext cx="1709122" cy="369332"/>
          </a:xfrm>
        </p:spPr>
        <p:txBody>
          <a:bodyPr wrap="none">
            <a:spAutoFit/>
          </a:bodyPr>
          <a:lstStyle/>
          <a:p>
            <a:r>
              <a:rPr lang="en-US" altLang="ko-KR" sz="1800" dirty="0"/>
              <a:t>R&amp;D</a:t>
            </a:r>
            <a:r>
              <a:rPr lang="ko-KR" altLang="en-US" sz="1800" dirty="0"/>
              <a:t> 기획과정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16496" y="1016732"/>
          <a:ext cx="8856984" cy="497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0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 원 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시간계획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(hr)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   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1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Introduction 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개념과 활용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개념과 주요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예측 방법론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Portfolio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Matrix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BCG, PPM, Opportunity Portfolio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신제품 도출 방법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요소기술도출 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AHP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신사업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신제품발굴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요소기술도출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b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AHP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는 실습단계에서 설명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별도 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White-board </a:t>
                      </a:r>
                      <a:r>
                        <a:rPr kumimoji="0" lang="ko-KR" altLang="en-US" sz="105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준비</a:t>
                      </a:r>
                      <a:endParaRPr kumimoji="0" lang="en-US" altLang="ko-KR" sz="105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7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실습 안내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활동단위 및 역할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리더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Recorder)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Activity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기본 양식 배포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Guidebook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구성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시장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유사성 기준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노트북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개인별 혹은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그룹별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8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1 :</a:t>
                      </a:r>
                    </a:p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중장기 전략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Review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중장기 사업 계획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/Roadmap Review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경영목표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혹은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 주요사업의 추진 전략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추진계획 분석 및 시사점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 달성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Bottleneck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Issue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중장기 전략의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Review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산업 및 제품별 정리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목표달성 저해 요인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2 : 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Portfolio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 및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Portfolio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Framework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Criteria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척도개발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(Scale &amp; Description)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평가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Positioning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시사점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개선방향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Portfolio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분석 설명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계속사업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GE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PPM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3 : </a:t>
                      </a: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 분석 종합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중장기 전략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Review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Portfolio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 결과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종합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방향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4 :</a:t>
                      </a: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Trend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 및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STEEP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의한 현상 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Trend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 및 평가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지속가능성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광범위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산업구조 변화 유도 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36595" y="177656"/>
            <a:ext cx="1378904" cy="369332"/>
          </a:xfrm>
        </p:spPr>
        <p:txBody>
          <a:bodyPr wrap="none">
            <a:spAutoFit/>
          </a:bodyPr>
          <a:lstStyle/>
          <a:p>
            <a:r>
              <a:rPr lang="en-US" altLang="ko-KR" sz="1800" dirty="0"/>
              <a:t>PTRM </a:t>
            </a:r>
            <a:r>
              <a:rPr lang="ko-KR" altLang="en-US" sz="1800" dirty="0"/>
              <a:t>과정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16496" y="1016733"/>
          <a:ext cx="8878229" cy="544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1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 원 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시간계획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(hr)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   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8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5 :</a:t>
                      </a:r>
                    </a:p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주요사업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Domain/ Category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Trend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 산업적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Issue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유망 사업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Domain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Category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예상 세부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Item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Item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Grouping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Re-categorize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Item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 개요 정의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Post-it </a:t>
                      </a:r>
                      <a:r>
                        <a:rPr lang="ko-KR" altLang="en-US" sz="105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</a:t>
                      </a:r>
                      <a:endParaRPr lang="en-US" altLang="ko-KR" sz="105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Item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 가능성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Grouping/categorize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Domain/Category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별도 세부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Item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발굴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8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6 :</a:t>
                      </a: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Domain/Category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우선순위 정의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AHP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Criteria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척도 개발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Criteria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동향조사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Data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확보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Domain/Category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및 우선순위 정의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우선 추진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대상군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대상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사업군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단계 구분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연도별 추진 대상 전개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Excel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Sheet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8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7 : 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 전략 및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BRM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Domain/Category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전개 방향분석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 전략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BRM 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연도별 전개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)Positioning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의한 분류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Opportunity Portfolio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(Market/Technical Uncertainty)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8 : 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 정의 및 주요 필요정보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의사결정영향요소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외부환경인자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Screening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변수 및 환경인자 분석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Story-line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의한 전개 서술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BRM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 제품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우선순위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환경인자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Screening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Impact/Uncertainty Matrix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9 : 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기회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위협요인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기회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위협 요인 분석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Business Needs(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잠재제품 개념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환경 종합 및 주요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Event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기간별 전개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시장환경의 변화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발전 방향 요약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10 : 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시장 대응 잠재제품 도출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환경동향 단계별 변화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발전 방향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제품의 대응 방안 및 잠재제품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대응 방안 및 기술개발 방향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11 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도출 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PRM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계획내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제품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잠재제품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List-up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도출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Spec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포함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PRM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수립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기존전략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AHP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활용방법 설명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Excel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Sheet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배포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36595" y="177656"/>
            <a:ext cx="1378904" cy="369332"/>
          </a:xfrm>
        </p:spPr>
        <p:txBody>
          <a:bodyPr wrap="none">
            <a:spAutoFit/>
          </a:bodyPr>
          <a:lstStyle/>
          <a:p>
            <a:r>
              <a:rPr lang="en-US" altLang="ko-KR" sz="1800" dirty="0"/>
              <a:t>PTRM </a:t>
            </a:r>
            <a:r>
              <a:rPr lang="ko-KR" altLang="en-US" sz="1800" dirty="0"/>
              <a:t>과정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36595" y="177656"/>
            <a:ext cx="1378904" cy="369332"/>
          </a:xfrm>
        </p:spPr>
        <p:txBody>
          <a:bodyPr wrap="none">
            <a:spAutoFit/>
          </a:bodyPr>
          <a:lstStyle/>
          <a:p>
            <a:r>
              <a:rPr lang="en-US" altLang="ko-KR" sz="1800" dirty="0"/>
              <a:t>PTRM </a:t>
            </a:r>
            <a:r>
              <a:rPr lang="ko-KR" altLang="en-US" sz="1800" dirty="0"/>
              <a:t>과정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60513" y="1078307"/>
          <a:ext cx="8748971" cy="549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1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0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일자별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 원 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시간계획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(hr)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   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계속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12 :</a:t>
                      </a:r>
                    </a:p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제품정의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핵심 기능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도출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잠재제품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 정의서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Spec.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포함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Business Drivers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Latent Function/Characteristics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Core Function/Characteristics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선정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정의서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핵심기능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성능 목표 등 활용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56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13 :</a:t>
                      </a:r>
                    </a:p>
                    <a:p>
                      <a:pPr latinLnBrk="1"/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핵심기술 선정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요소기술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창호 및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소재 별도 방법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기술분류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체계도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요소기술의 정의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핵심기술의 선정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Criteria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선정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Break-Down,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Matrix 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Tree,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기능발전 등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14 :</a:t>
                      </a:r>
                    </a:p>
                    <a:p>
                      <a:pPr latinLnBrk="1"/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핵심기술 현황 및 목표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핵심기술의 현황분석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 정의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Benchmarking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Gap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현수준 대비 목표 설정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 15 :</a:t>
                      </a:r>
                    </a:p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핵심기술 단계별 목표 및 방안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달성방안 수립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핵심기술단계별 목표 설정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핵심기술간 연관관계 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핵심기술의 평가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전략적 중요도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경쟁력 수준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In-house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vs. Outsourcing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자원투입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공동연구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전략적 중요도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16 :</a:t>
                      </a:r>
                    </a:p>
                    <a:p>
                      <a:pPr latinLnBrk="1"/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자원투입 계획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자원투입계획 수립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Outsourcing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대상 기술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 기간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비용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달성 목표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 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비용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공동연구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/Outsourcing,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투자비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 계획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중장기 자원투입 종합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17 :</a:t>
                      </a:r>
                    </a:p>
                    <a:p>
                      <a:pPr latinLnBrk="1"/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Roadmap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종합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(PRM+TRM)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[Critical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종합 및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Best Case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Q&amp;A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사각형 237"/>
          <p:cNvSpPr/>
          <p:nvPr/>
        </p:nvSpPr>
        <p:spPr bwMode="auto">
          <a:xfrm>
            <a:off x="2764465" y="754912"/>
            <a:ext cx="7085079" cy="4805916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6794204" y="808074"/>
            <a:ext cx="2977117" cy="296648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2992" y="177656"/>
            <a:ext cx="3302507" cy="369332"/>
          </a:xfrm>
        </p:spPr>
        <p:txBody>
          <a:bodyPr/>
          <a:lstStyle/>
          <a:p>
            <a:r>
              <a:rPr lang="en-US" altLang="ko-KR" sz="1800" dirty="0"/>
              <a:t>2. </a:t>
            </a:r>
            <a:r>
              <a:rPr lang="ko-KR" altLang="en-US" sz="1800" dirty="0"/>
              <a:t>사업전략 및 </a:t>
            </a:r>
            <a:r>
              <a:rPr lang="en-US" altLang="ko-KR" sz="1800" dirty="0"/>
              <a:t>IT </a:t>
            </a:r>
            <a:r>
              <a:rPr lang="ko-KR" altLang="en-US" sz="1800" dirty="0"/>
              <a:t>연계 체계도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926F58-8E00-45C1-B655-F22E77394EE1}"/>
              </a:ext>
            </a:extLst>
          </p:cNvPr>
          <p:cNvSpPr txBox="1"/>
          <p:nvPr/>
        </p:nvSpPr>
        <p:spPr>
          <a:xfrm>
            <a:off x="8290273" y="459767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By-product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물류관리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>
            <a:off x="4131652" y="2355426"/>
            <a:ext cx="0" cy="26019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순서도: 다중 문서 83"/>
          <p:cNvSpPr/>
          <p:nvPr/>
        </p:nvSpPr>
        <p:spPr>
          <a:xfrm>
            <a:off x="2371093" y="914398"/>
            <a:ext cx="1426438" cy="956931"/>
          </a:xfrm>
          <a:prstGeom prst="flowChartMultidocumen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사업 전략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수립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및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499865" y="2615616"/>
            <a:ext cx="1263574" cy="4272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기술 전략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499865" y="1967032"/>
            <a:ext cx="1263574" cy="3883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사업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Roadmap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865" y="3609772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개발계획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4131652" y="3042849"/>
            <a:ext cx="0" cy="56692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9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3320185" y="4359349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사업 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Project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Pool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 </a:t>
            </a:r>
          </a:p>
        </p:txBody>
      </p:sp>
      <p:cxnSp>
        <p:nvCxnSpPr>
          <p:cNvPr id="91" name="Shape 90"/>
          <p:cNvCxnSpPr>
            <a:stCxn id="84" idx="2"/>
            <a:endCxn id="86" idx="1"/>
          </p:cNvCxnSpPr>
          <p:nvPr/>
        </p:nvCxnSpPr>
        <p:spPr>
          <a:xfrm rot="16200000" flipH="1">
            <a:off x="3079424" y="1740787"/>
            <a:ext cx="326139" cy="51474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직사각형 91"/>
          <p:cNvSpPr/>
          <p:nvPr/>
        </p:nvSpPr>
        <p:spPr>
          <a:xfrm>
            <a:off x="1724175" y="3083460"/>
            <a:ext cx="1263574" cy="4272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기존제품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기술 강화</a:t>
            </a:r>
          </a:p>
        </p:txBody>
      </p:sp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194" y="3764865"/>
            <a:ext cx="861858" cy="84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952" y="3992472"/>
            <a:ext cx="582243" cy="56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1034190" y="4997343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Middle-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Up/Down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9992" y="564594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취약기술 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불량율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저감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원가절감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기타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134318" y="4274789"/>
            <a:ext cx="415634" cy="238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hape 112"/>
          <p:cNvCxnSpPr>
            <a:stCxn id="94" idx="2"/>
            <a:endCxn id="95" idx="1"/>
          </p:cNvCxnSpPr>
          <p:nvPr/>
        </p:nvCxnSpPr>
        <p:spPr>
          <a:xfrm rot="5400000">
            <a:off x="1386403" y="4542672"/>
            <a:ext cx="435460" cy="47388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9" name="Shape 98"/>
          <p:cNvCxnSpPr>
            <a:stCxn id="95" idx="4"/>
            <a:endCxn id="92" idx="2"/>
          </p:cNvCxnSpPr>
          <p:nvPr/>
        </p:nvCxnSpPr>
        <p:spPr>
          <a:xfrm flipV="1">
            <a:off x="1700194" y="3510693"/>
            <a:ext cx="655768" cy="171089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4869755" y="1977651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시장개척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마케팅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인력채용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육성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생산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기타</a:t>
            </a:r>
          </a:p>
        </p:txBody>
      </p:sp>
      <p:sp>
        <p:nvSpPr>
          <p:cNvPr id="101" name="구름 100"/>
          <p:cNvSpPr/>
          <p:nvPr/>
        </p:nvSpPr>
        <p:spPr>
          <a:xfrm>
            <a:off x="1031360" y="1031356"/>
            <a:ext cx="1063255" cy="723014"/>
          </a:xfrm>
          <a:prstGeom prst="cloud">
            <a:avLst/>
          </a:prstGeom>
          <a:solidFill>
            <a:srgbClr val="A794FA"/>
          </a:solidFill>
          <a:ln w="12700" cap="flat" cmpd="sng" algn="ctr">
            <a:solidFill>
              <a:srgbClr val="3619E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미래예측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&amp;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Idea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9609" y="3742685"/>
            <a:ext cx="680484" cy="244549"/>
          </a:xfrm>
          <a:prstGeom prst="roundRect">
            <a:avLst/>
          </a:prstGeom>
          <a:solidFill>
            <a:srgbClr val="3619E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기존 사업</a:t>
            </a:r>
          </a:p>
        </p:txBody>
      </p:sp>
      <p:cxnSp>
        <p:nvCxnSpPr>
          <p:cNvPr id="103" name="Shape 112"/>
          <p:cNvCxnSpPr>
            <a:stCxn id="102" idx="0"/>
            <a:endCxn id="101" idx="1"/>
          </p:cNvCxnSpPr>
          <p:nvPr/>
        </p:nvCxnSpPr>
        <p:spPr>
          <a:xfrm rot="5400000" flipH="1" flipV="1">
            <a:off x="121877" y="2301575"/>
            <a:ext cx="1989085" cy="89313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01" idx="0"/>
            <a:endCxn id="84" idx="1"/>
          </p:cNvCxnSpPr>
          <p:nvPr/>
        </p:nvCxnSpPr>
        <p:spPr>
          <a:xfrm>
            <a:off x="2093729" y="1392863"/>
            <a:ext cx="277364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5" name="모서리가 둥근 직사각형 104"/>
          <p:cNvSpPr/>
          <p:nvPr/>
        </p:nvSpPr>
        <p:spPr>
          <a:xfrm>
            <a:off x="1509822" y="3742685"/>
            <a:ext cx="680484" cy="244549"/>
          </a:xfrm>
          <a:prstGeom prst="roundRect">
            <a:avLst/>
          </a:prstGeom>
          <a:solidFill>
            <a:srgbClr val="3619E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고객불만</a:t>
            </a:r>
          </a:p>
        </p:txBody>
      </p:sp>
      <p:sp>
        <p:nvSpPr>
          <p:cNvPr id="106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364351" y="1945798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신기술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Intelligence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Shape 106"/>
          <p:cNvCxnSpPr>
            <a:stCxn id="106" idx="1"/>
            <a:endCxn id="101" idx="2"/>
          </p:cNvCxnSpPr>
          <p:nvPr/>
        </p:nvCxnSpPr>
        <p:spPr>
          <a:xfrm rot="5400000" flipH="1" flipV="1">
            <a:off x="589538" y="1500679"/>
            <a:ext cx="552935" cy="337305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Shape 107"/>
          <p:cNvCxnSpPr>
            <a:stCxn id="92" idx="0"/>
            <a:endCxn id="85" idx="1"/>
          </p:cNvCxnSpPr>
          <p:nvPr/>
        </p:nvCxnSpPr>
        <p:spPr>
          <a:xfrm rot="5400000" flipH="1" flipV="1">
            <a:off x="2800800" y="2384396"/>
            <a:ext cx="254227" cy="11439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1937962" y="2094654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제안관리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신제품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b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-Project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연계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Shape 112"/>
          <p:cNvCxnSpPr>
            <a:stCxn id="101" idx="0"/>
            <a:endCxn id="109" idx="1"/>
          </p:cNvCxnSpPr>
          <p:nvPr/>
        </p:nvCxnSpPr>
        <p:spPr>
          <a:xfrm>
            <a:off x="2093729" y="1392863"/>
            <a:ext cx="177235" cy="701791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1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4521672" y="1095193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중장기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목표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꺾인 연결선 111"/>
          <p:cNvCxnSpPr>
            <a:stCxn id="84" idx="3"/>
            <a:endCxn id="111" idx="2"/>
          </p:cNvCxnSpPr>
          <p:nvPr/>
        </p:nvCxnSpPr>
        <p:spPr>
          <a:xfrm flipV="1">
            <a:off x="3797531" y="1319442"/>
            <a:ext cx="724141" cy="734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3" name="직사각형 112"/>
          <p:cNvSpPr/>
          <p:nvPr/>
        </p:nvSpPr>
        <p:spPr>
          <a:xfrm>
            <a:off x="6753459" y="2785742"/>
            <a:ext cx="1263574" cy="4272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계획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및 관리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753459" y="3609772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전략</a:t>
            </a:r>
          </a:p>
        </p:txBody>
      </p:sp>
      <p:sp>
        <p:nvSpPr>
          <p:cNvPr id="115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7934773" y="1839472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R&amp;D Project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87" idx="3"/>
            <a:endCxn id="114" idx="1"/>
          </p:cNvCxnSpPr>
          <p:nvPr/>
        </p:nvCxnSpPr>
        <p:spPr>
          <a:xfrm>
            <a:off x="4763439" y="3784193"/>
            <a:ext cx="199002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14" idx="0"/>
            <a:endCxn id="113" idx="2"/>
          </p:cNvCxnSpPr>
          <p:nvPr/>
        </p:nvCxnSpPr>
        <p:spPr>
          <a:xfrm flipV="1">
            <a:off x="7385246" y="3212975"/>
            <a:ext cx="0" cy="39679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8" name="직사각형 117"/>
          <p:cNvSpPr/>
          <p:nvPr/>
        </p:nvSpPr>
        <p:spPr>
          <a:xfrm>
            <a:off x="2488008" y="5390706"/>
            <a:ext cx="489097" cy="1084528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Infrastructure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977105" y="5390707"/>
            <a:ext cx="3072821" cy="1084528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3847170" y="5602810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인력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 </a:t>
            </a:r>
          </a:p>
        </p:txBody>
      </p:sp>
      <p:sp>
        <p:nvSpPr>
          <p:cNvPr id="121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9191811" y="1446028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비용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b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예산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b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-ERP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4490441" y="5592177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자산관리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유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무형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23" name="순서도: 문서 122"/>
          <p:cNvSpPr/>
          <p:nvPr/>
        </p:nvSpPr>
        <p:spPr>
          <a:xfrm>
            <a:off x="7219510" y="935659"/>
            <a:ext cx="467833" cy="435935"/>
          </a:xfrm>
          <a:prstGeom prst="flowChartDocument">
            <a:avLst/>
          </a:prstGeom>
          <a:solidFill>
            <a:srgbClr val="E8D9F3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원가</a:t>
            </a:r>
          </a:p>
        </p:txBody>
      </p:sp>
      <p:sp>
        <p:nvSpPr>
          <p:cNvPr id="124" name="순서도: 문서 123"/>
          <p:cNvSpPr/>
          <p:nvPr/>
        </p:nvSpPr>
        <p:spPr>
          <a:xfrm>
            <a:off x="7708605" y="946293"/>
            <a:ext cx="467833" cy="372140"/>
          </a:xfrm>
          <a:prstGeom prst="flowChartDocument">
            <a:avLst/>
          </a:prstGeom>
          <a:solidFill>
            <a:srgbClr val="E8D9F3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일정</a:t>
            </a:r>
          </a:p>
        </p:txBody>
      </p:sp>
      <p:sp>
        <p:nvSpPr>
          <p:cNvPr id="125" name="순서도: 문서 124"/>
          <p:cNvSpPr/>
          <p:nvPr/>
        </p:nvSpPr>
        <p:spPr>
          <a:xfrm>
            <a:off x="8197702" y="946293"/>
            <a:ext cx="467833" cy="372140"/>
          </a:xfrm>
          <a:prstGeom prst="flowChartDocument">
            <a:avLst/>
          </a:prstGeom>
          <a:solidFill>
            <a:srgbClr val="E8D9F3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169179" y="2658149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TRM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수립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127" name="순서도: 문서 126"/>
          <p:cNvSpPr/>
          <p:nvPr/>
        </p:nvSpPr>
        <p:spPr>
          <a:xfrm>
            <a:off x="8697433" y="946293"/>
            <a:ext cx="467833" cy="372140"/>
          </a:xfrm>
          <a:prstGeom prst="flowChartDocument">
            <a:avLst/>
          </a:prstGeom>
          <a:solidFill>
            <a:srgbClr val="E8D9F3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자료</a:t>
            </a:r>
          </a:p>
        </p:txBody>
      </p:sp>
      <p:cxnSp>
        <p:nvCxnSpPr>
          <p:cNvPr id="128" name="Shape 225"/>
          <p:cNvCxnSpPr>
            <a:stCxn id="113" idx="0"/>
            <a:endCxn id="115" idx="3"/>
          </p:cNvCxnSpPr>
          <p:nvPr/>
        </p:nvCxnSpPr>
        <p:spPr>
          <a:xfrm rot="5400000" flipH="1" flipV="1">
            <a:off x="7577624" y="2095592"/>
            <a:ext cx="497772" cy="8825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3" idx="2"/>
            <a:endCxn id="115" idx="1"/>
          </p:cNvCxnSpPr>
          <p:nvPr/>
        </p:nvCxnSpPr>
        <p:spPr>
          <a:xfrm>
            <a:off x="7453427" y="1342774"/>
            <a:ext cx="814348" cy="49669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4" idx="2"/>
            <a:endCxn id="115" idx="1"/>
          </p:cNvCxnSpPr>
          <p:nvPr/>
        </p:nvCxnSpPr>
        <p:spPr>
          <a:xfrm>
            <a:off x="7942522" y="1293830"/>
            <a:ext cx="325253" cy="54564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5" idx="2"/>
            <a:endCxn id="115" idx="1"/>
          </p:cNvCxnSpPr>
          <p:nvPr/>
        </p:nvCxnSpPr>
        <p:spPr>
          <a:xfrm flipH="1">
            <a:off x="8267775" y="1293830"/>
            <a:ext cx="163844" cy="54564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7" idx="2"/>
            <a:endCxn id="115" idx="1"/>
          </p:cNvCxnSpPr>
          <p:nvPr/>
        </p:nvCxnSpPr>
        <p:spPr>
          <a:xfrm flipH="1">
            <a:off x="8267775" y="1293830"/>
            <a:ext cx="663575" cy="54564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6563128" y="1839473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TRM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기술 목표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6" idx="1"/>
            <a:endCxn id="85" idx="3"/>
          </p:cNvCxnSpPr>
          <p:nvPr/>
        </p:nvCxnSpPr>
        <p:spPr>
          <a:xfrm flipH="1" flipV="1">
            <a:off x="4763439" y="2829233"/>
            <a:ext cx="405740" cy="333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5" name="Shape 247"/>
          <p:cNvCxnSpPr>
            <a:stCxn id="126" idx="0"/>
            <a:endCxn id="133" idx="3"/>
          </p:cNvCxnSpPr>
          <p:nvPr/>
        </p:nvCxnSpPr>
        <p:spPr>
          <a:xfrm rot="5400000" flipH="1" flipV="1">
            <a:off x="6163459" y="1925478"/>
            <a:ext cx="370178" cy="109516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15" idx="2"/>
            <a:endCxn id="133" idx="4"/>
          </p:cNvCxnSpPr>
          <p:nvPr/>
        </p:nvCxnSpPr>
        <p:spPr>
          <a:xfrm flipH="1">
            <a:off x="7229132" y="2063721"/>
            <a:ext cx="705641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Shape 247"/>
          <p:cNvCxnSpPr>
            <a:stCxn id="133" idx="1"/>
            <a:endCxn id="145" idx="4"/>
          </p:cNvCxnSpPr>
          <p:nvPr/>
        </p:nvCxnSpPr>
        <p:spPr>
          <a:xfrm rot="16200000" flipV="1">
            <a:off x="6451741" y="1395084"/>
            <a:ext cx="520031" cy="368748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8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5133710" y="5581545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지식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정보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8412139" y="3678874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제조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생산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6859789" y="4327465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마케팅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영업</a:t>
            </a:r>
          </a:p>
        </p:txBody>
      </p:sp>
      <p:cxnSp>
        <p:nvCxnSpPr>
          <p:cNvPr id="141" name="Shape 225"/>
          <p:cNvCxnSpPr>
            <a:stCxn id="113" idx="3"/>
            <a:endCxn id="139" idx="0"/>
          </p:cNvCxnSpPr>
          <p:nvPr/>
        </p:nvCxnSpPr>
        <p:spPr>
          <a:xfrm>
            <a:off x="8017033" y="2999359"/>
            <a:ext cx="1026893" cy="679515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2" name="Shape 225"/>
          <p:cNvCxnSpPr>
            <a:stCxn id="139" idx="2"/>
            <a:endCxn id="140" idx="3"/>
          </p:cNvCxnSpPr>
          <p:nvPr/>
        </p:nvCxnSpPr>
        <p:spPr>
          <a:xfrm rot="5400000">
            <a:off x="8346560" y="3804520"/>
            <a:ext cx="474170" cy="92056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3" name="직사각형 142"/>
          <p:cNvSpPr/>
          <p:nvPr/>
        </p:nvSpPr>
        <p:spPr>
          <a:xfrm>
            <a:off x="5190473" y="4327465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A/S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40" idx="1"/>
            <a:endCxn id="143" idx="3"/>
          </p:cNvCxnSpPr>
          <p:nvPr/>
        </p:nvCxnSpPr>
        <p:spPr>
          <a:xfrm flipH="1">
            <a:off x="6454047" y="4501886"/>
            <a:ext cx="40574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5861378" y="1095193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연도별 사업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45" idx="2"/>
            <a:endCxn id="111" idx="4"/>
          </p:cNvCxnSpPr>
          <p:nvPr/>
        </p:nvCxnSpPr>
        <p:spPr>
          <a:xfrm flipH="1">
            <a:off x="5187676" y="1319442"/>
            <a:ext cx="67370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7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3241115" y="5592162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ERP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9086149" y="2455812"/>
            <a:ext cx="496606" cy="39597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제안관리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(Project)</a:t>
            </a:r>
          </a:p>
        </p:txBody>
      </p:sp>
      <p:cxnSp>
        <p:nvCxnSpPr>
          <p:cNvPr id="149" name="Shape 148"/>
          <p:cNvCxnSpPr>
            <a:stCxn id="115" idx="4"/>
            <a:endCxn id="148" idx="1"/>
          </p:cNvCxnSpPr>
          <p:nvPr/>
        </p:nvCxnSpPr>
        <p:spPr>
          <a:xfrm>
            <a:off x="8600777" y="2063721"/>
            <a:ext cx="733675" cy="392091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Shape 288"/>
          <p:cNvCxnSpPr>
            <a:stCxn id="121" idx="2"/>
            <a:endCxn id="115" idx="4"/>
          </p:cNvCxnSpPr>
          <p:nvPr/>
        </p:nvCxnSpPr>
        <p:spPr>
          <a:xfrm rot="10800000" flipV="1">
            <a:off x="8600777" y="1670277"/>
            <a:ext cx="591034" cy="3934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7887554" y="5284383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 </a:t>
            </a:r>
          </a:p>
        </p:txBody>
      </p:sp>
      <p:sp>
        <p:nvSpPr>
          <p:cNvPr id="152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8982712" y="5284383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 </a:t>
            </a:r>
          </a:p>
        </p:txBody>
      </p:sp>
      <p:cxnSp>
        <p:nvCxnSpPr>
          <p:cNvPr id="153" name="Shape 293"/>
          <p:cNvCxnSpPr>
            <a:stCxn id="140" idx="2"/>
            <a:endCxn id="151" idx="1"/>
          </p:cNvCxnSpPr>
          <p:nvPr/>
        </p:nvCxnSpPr>
        <p:spPr>
          <a:xfrm rot="16200000" flipH="1">
            <a:off x="7509139" y="4658743"/>
            <a:ext cx="608076" cy="64320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4" name="Shape 293"/>
          <p:cNvCxnSpPr>
            <a:stCxn id="143" idx="2"/>
            <a:endCxn id="151" idx="1"/>
          </p:cNvCxnSpPr>
          <p:nvPr/>
        </p:nvCxnSpPr>
        <p:spPr>
          <a:xfrm rot="16200000" flipH="1">
            <a:off x="6674481" y="3824085"/>
            <a:ext cx="608076" cy="231251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5" name="Shape 225"/>
          <p:cNvCxnSpPr>
            <a:stCxn id="139" idx="2"/>
            <a:endCxn id="152" idx="1"/>
          </p:cNvCxnSpPr>
          <p:nvPr/>
        </p:nvCxnSpPr>
        <p:spPr>
          <a:xfrm rot="16200000" flipH="1">
            <a:off x="8508598" y="4563043"/>
            <a:ext cx="1256667" cy="18601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5475630" y="3200090"/>
            <a:ext cx="636360" cy="39597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내부 의사소통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926F58-8E00-45C1-B655-F22E77394EE1}"/>
              </a:ext>
            </a:extLst>
          </p:cNvPr>
          <p:cNvSpPr txBox="1"/>
          <p:nvPr/>
        </p:nvSpPr>
        <p:spPr>
          <a:xfrm>
            <a:off x="4553550" y="6165215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Intelligence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연계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2638660" y="4084973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Risk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b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공통</a:t>
            </a:r>
          </a:p>
        </p:txBody>
      </p:sp>
      <p:cxnSp>
        <p:nvCxnSpPr>
          <p:cNvPr id="159" name="Shape 158"/>
          <p:cNvCxnSpPr>
            <a:stCxn id="87" idx="1"/>
            <a:endCxn id="158" idx="1"/>
          </p:cNvCxnSpPr>
          <p:nvPr/>
        </p:nvCxnSpPr>
        <p:spPr>
          <a:xfrm rot="10800000" flipV="1">
            <a:off x="2885885" y="3784193"/>
            <a:ext cx="613980" cy="300780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3" name="직사각형 182"/>
          <p:cNvSpPr/>
          <p:nvPr/>
        </p:nvSpPr>
        <p:spPr>
          <a:xfrm>
            <a:off x="4148482" y="4848459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제품 철수</a:t>
            </a:r>
            <a:r>
              <a:rPr lang="en-US" altLang="ko-KR" sz="105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단종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Shape 229"/>
          <p:cNvCxnSpPr>
            <a:stCxn id="87" idx="2"/>
            <a:endCxn id="89" idx="1"/>
          </p:cNvCxnSpPr>
          <p:nvPr/>
        </p:nvCxnSpPr>
        <p:spPr>
          <a:xfrm rot="5400000">
            <a:off x="3692053" y="3919749"/>
            <a:ext cx="400735" cy="4784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3" name="Shape 293"/>
          <p:cNvCxnSpPr>
            <a:stCxn id="143" idx="1"/>
            <a:endCxn id="183" idx="0"/>
          </p:cNvCxnSpPr>
          <p:nvPr/>
        </p:nvCxnSpPr>
        <p:spPr>
          <a:xfrm rot="10800000" flipV="1">
            <a:off x="4780269" y="4501885"/>
            <a:ext cx="410204" cy="34657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7" name="모서리가 둥근 직사각형 236"/>
          <p:cNvSpPr/>
          <p:nvPr/>
        </p:nvSpPr>
        <p:spPr bwMode="auto">
          <a:xfrm>
            <a:off x="7825563" y="680486"/>
            <a:ext cx="1063256" cy="244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PMS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모서리가 둥근 직사각형 238"/>
          <p:cNvSpPr/>
          <p:nvPr/>
        </p:nvSpPr>
        <p:spPr bwMode="auto">
          <a:xfrm>
            <a:off x="4795284" y="627320"/>
            <a:ext cx="1063256" cy="244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PLM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1750368" y="2583710"/>
            <a:ext cx="606256" cy="506683"/>
            <a:chOff x="4505954" y="2623587"/>
            <a:chExt cx="2574004" cy="2582035"/>
          </a:xfrm>
        </p:grpSpPr>
        <p:pic>
          <p:nvPicPr>
            <p:cNvPr id="16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" name="TextBox 162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85064" y="2381692"/>
            <a:ext cx="606256" cy="506683"/>
            <a:chOff x="4505954" y="2623587"/>
            <a:chExt cx="2574004" cy="2582035"/>
          </a:xfrm>
        </p:grpSpPr>
        <p:pic>
          <p:nvPicPr>
            <p:cNvPr id="16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" name="TextBox 165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393409" y="5050464"/>
            <a:ext cx="606256" cy="506683"/>
            <a:chOff x="4505954" y="2623587"/>
            <a:chExt cx="2574004" cy="2582035"/>
          </a:xfrm>
        </p:grpSpPr>
        <p:pic>
          <p:nvPicPr>
            <p:cNvPr id="16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9" name="TextBox 168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923957" y="4603897"/>
            <a:ext cx="606256" cy="506683"/>
            <a:chOff x="4505954" y="2623587"/>
            <a:chExt cx="2574004" cy="2582035"/>
          </a:xfrm>
        </p:grpSpPr>
        <p:pic>
          <p:nvPicPr>
            <p:cNvPr id="17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2" name="TextBox 171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178599" y="1392865"/>
            <a:ext cx="606256" cy="506683"/>
            <a:chOff x="4505954" y="2623587"/>
            <a:chExt cx="2574004" cy="2582035"/>
          </a:xfrm>
        </p:grpSpPr>
        <p:pic>
          <p:nvPicPr>
            <p:cNvPr id="17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5" name="TextBox 174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5422608" y="1339704"/>
            <a:ext cx="606256" cy="506683"/>
            <a:chOff x="4505954" y="2623587"/>
            <a:chExt cx="2574004" cy="2582035"/>
          </a:xfrm>
        </p:grpSpPr>
        <p:pic>
          <p:nvPicPr>
            <p:cNvPr id="17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Box 177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5996767" y="1967025"/>
            <a:ext cx="606256" cy="506683"/>
            <a:chOff x="4505954" y="2623587"/>
            <a:chExt cx="2574004" cy="2582035"/>
          </a:xfrm>
        </p:grpSpPr>
        <p:pic>
          <p:nvPicPr>
            <p:cNvPr id="18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1" name="TextBox 180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4997307" y="3306727"/>
            <a:ext cx="606256" cy="506683"/>
            <a:chOff x="4505954" y="2623587"/>
            <a:chExt cx="2574004" cy="2582035"/>
          </a:xfrm>
        </p:grpSpPr>
        <p:pic>
          <p:nvPicPr>
            <p:cNvPr id="18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5" name="TextBox 184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7549121" y="2073351"/>
            <a:ext cx="606256" cy="506683"/>
            <a:chOff x="4505954" y="2623587"/>
            <a:chExt cx="2574004" cy="2582035"/>
          </a:xfrm>
        </p:grpSpPr>
        <p:pic>
          <p:nvPicPr>
            <p:cNvPr id="18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" name="TextBox 187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9299744" y="1903230"/>
            <a:ext cx="606256" cy="506683"/>
            <a:chOff x="4505954" y="2623587"/>
            <a:chExt cx="2574004" cy="2582035"/>
          </a:xfrm>
        </p:grpSpPr>
        <p:pic>
          <p:nvPicPr>
            <p:cNvPr id="19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1" name="TextBox 190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8661789" y="2519915"/>
            <a:ext cx="606256" cy="506683"/>
            <a:chOff x="4505954" y="2623587"/>
            <a:chExt cx="2574004" cy="2582035"/>
          </a:xfrm>
        </p:grpSpPr>
        <p:pic>
          <p:nvPicPr>
            <p:cNvPr id="19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" name="TextBox 193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7470943" y="5592725"/>
            <a:ext cx="606256" cy="506683"/>
            <a:chOff x="4505954" y="2623587"/>
            <a:chExt cx="2574004" cy="2582035"/>
          </a:xfrm>
        </p:grpSpPr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" name="TextBox 196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8597994" y="5603358"/>
            <a:ext cx="606256" cy="506683"/>
            <a:chOff x="4505954" y="2623587"/>
            <a:chExt cx="2574004" cy="2582035"/>
          </a:xfrm>
        </p:grpSpPr>
        <p:pic>
          <p:nvPicPr>
            <p:cNvPr id="1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" name="TextBox 199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6141873" y="5837274"/>
            <a:ext cx="606256" cy="506683"/>
            <a:chOff x="4505954" y="2623587"/>
            <a:chExt cx="2574004" cy="2582035"/>
          </a:xfrm>
        </p:grpSpPr>
        <p:pic>
          <p:nvPicPr>
            <p:cNvPr id="20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3" name="TextBox 202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407910" y="177656"/>
            <a:ext cx="4307589" cy="369332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Scenario </a:t>
            </a:r>
            <a:r>
              <a:rPr lang="ko-KR" altLang="en-US" sz="1800" dirty="0">
                <a:solidFill>
                  <a:schemeClr val="tx1"/>
                </a:solidFill>
              </a:rPr>
              <a:t>기반의 </a:t>
            </a:r>
            <a:r>
              <a:rPr lang="en-US" altLang="ko-KR" sz="1800" dirty="0">
                <a:solidFill>
                  <a:schemeClr val="tx1"/>
                </a:solidFill>
              </a:rPr>
              <a:t>Intelligence</a:t>
            </a:r>
            <a:r>
              <a:rPr lang="ko-KR" altLang="en-US" sz="1800" dirty="0">
                <a:solidFill>
                  <a:schemeClr val="tx1"/>
                </a:solidFill>
              </a:rPr>
              <a:t>와</a:t>
            </a:r>
            <a:r>
              <a:rPr lang="en-US" altLang="ko-KR" sz="1800" dirty="0">
                <a:solidFill>
                  <a:schemeClr val="tx1"/>
                </a:solidFill>
              </a:rPr>
              <a:t> IT </a:t>
            </a:r>
            <a:r>
              <a:rPr lang="ko-KR" altLang="en-US" sz="1800" dirty="0">
                <a:solidFill>
                  <a:schemeClr val="tx1"/>
                </a:solidFill>
              </a:rPr>
              <a:t>활용</a:t>
            </a:r>
            <a:endParaRPr lang="ko-KR" altLang="en-US" sz="1800" dirty="0"/>
          </a:p>
        </p:txBody>
      </p:sp>
      <p:sp>
        <p:nvSpPr>
          <p:cNvPr id="6" name="정육면체 5"/>
          <p:cNvSpPr/>
          <p:nvPr/>
        </p:nvSpPr>
        <p:spPr>
          <a:xfrm>
            <a:off x="920553" y="1268760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4728" y="1268760"/>
            <a:ext cx="612068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기업은 성장과 생존을 위해 미래 시장을 두고 경쟁하고 있으며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변화무쌍한 환경을 종합적으로 분석할 수 있는 역량을 통하여 미래 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제품의 전략적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구체화 할 수 있고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지속적 수정할 수 있어야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920553" y="2248297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04728" y="2256982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신기술 및 현재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미래사업에 대한 변화무쌍한 환경의 불확실성에 대응하여 사업 및 기술전략 수립을 위한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Scenario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 수립 가능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환경인자를 체계적으로 분석하여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신기술 전략 및 활동방안을 수립할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체계적 방법에 의한 환경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시장예측을 통하여 명확한 변화의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Dynamics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이해를 통한 전략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방안 수립 가능</a:t>
            </a:r>
          </a:p>
        </p:txBody>
      </p:sp>
      <p:sp>
        <p:nvSpPr>
          <p:cNvPr id="10" name="정육면체 9"/>
          <p:cNvSpPr/>
          <p:nvPr/>
        </p:nvSpPr>
        <p:spPr>
          <a:xfrm>
            <a:off x="920553" y="3659874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/Scope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04728" y="3668559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현업에 적용 가능한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환경예측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 전수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제공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 가능한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전략 수립과 이를 가능하게 하는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제시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현사업에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 →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의사결정을 위한 필요 정보 → 환경인자 및 변수 →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변화방향 → 기회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요인 분석 → 전략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화를 통한 조기에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판단할 수 있는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Intelligence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활동체계 및 방법을 소개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920553" y="5061095"/>
            <a:ext cx="1512168" cy="114860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방법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04728" y="5061094"/>
            <a:ext cx="6120680" cy="1104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Scenario Planning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Intelligence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활동의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방법론 등 기본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Scenario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미래 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예측 활동에 대한 단계별 핵심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팀내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논의 팀간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현황 공유를 통한 개념의 명확화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 대한 이점 확인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7465" y="177656"/>
            <a:ext cx="4758034" cy="4001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Scenario </a:t>
            </a:r>
            <a:r>
              <a:rPr lang="ko-KR" altLang="en-US" dirty="0">
                <a:solidFill>
                  <a:schemeClr val="tx1"/>
                </a:solidFill>
              </a:rPr>
              <a:t>기반의 </a:t>
            </a:r>
            <a:r>
              <a:rPr lang="en-US" altLang="ko-KR" dirty="0">
                <a:solidFill>
                  <a:schemeClr val="tx1"/>
                </a:solidFill>
              </a:rPr>
              <a:t>Intelligence</a:t>
            </a:r>
            <a:r>
              <a:rPr lang="ko-KR" altLang="en-US" dirty="0">
                <a:solidFill>
                  <a:schemeClr val="tx1"/>
                </a:solidFill>
              </a:rPr>
              <a:t>와</a:t>
            </a:r>
            <a:r>
              <a:rPr lang="en-US" altLang="ko-KR" dirty="0">
                <a:solidFill>
                  <a:schemeClr val="tx1"/>
                </a:solidFill>
              </a:rPr>
              <a:t> IT </a:t>
            </a:r>
            <a:r>
              <a:rPr lang="ko-KR" altLang="en-US" dirty="0">
                <a:solidFill>
                  <a:schemeClr val="tx1"/>
                </a:solidFill>
              </a:rPr>
              <a:t>활용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92560" y="980728"/>
          <a:ext cx="7920880" cy="527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5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전략적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장단점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Scenario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출현과 발전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Scenario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분석의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이점과 주의점 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3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분석을 위한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Scenario Planning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분석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방법과 내용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Study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정의와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Scoping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현황분석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목적 및 목표 정의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KDF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환경인자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 필요정보 분석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외부환경인자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(External Drivers &amp; Forces)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인과관계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변수 도출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(Uncertainty Axes)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Uncertainty/Impact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변수 도출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(Naming) / Alternative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 전개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4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변수내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환경 </a:t>
                      </a:r>
                      <a:r>
                        <a:rPr lang="ko-KR" altLang="en-US" sz="1100" b="1" spc="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인자별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Rationale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b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Intelligence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대상과 정보 수집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Possible Scenario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Plausible Scenario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Scenario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전개 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034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기회 및 위협요인 분석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Business Needs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도출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전략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Option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방향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spc="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목적별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차별화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803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Intelligence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및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Intelligence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개념과 활동 유형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방법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체계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환경인자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(Uncertainty, Impact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고려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Intelligence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대상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기업의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IT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연계 활용 방안과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54295" y="177656"/>
            <a:ext cx="3461204" cy="4001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PMS</a:t>
            </a:r>
            <a:r>
              <a:rPr lang="ko-KR" altLang="en-US" dirty="0">
                <a:solidFill>
                  <a:schemeClr val="tx1"/>
                </a:solidFill>
              </a:rPr>
              <a:t>와  </a:t>
            </a:r>
            <a:r>
              <a:rPr lang="en-US" altLang="ko-KR" dirty="0">
                <a:solidFill>
                  <a:schemeClr val="tx1"/>
                </a:solidFill>
              </a:rPr>
              <a:t>ICT </a:t>
            </a:r>
            <a:r>
              <a:rPr lang="ko-KR" altLang="en-US" dirty="0">
                <a:solidFill>
                  <a:schemeClr val="tx1"/>
                </a:solidFill>
              </a:rPr>
              <a:t>연계 체계 구축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6" name="정육면체 5"/>
          <p:cNvSpPr/>
          <p:nvPr/>
        </p:nvSpPr>
        <p:spPr>
          <a:xfrm>
            <a:off x="920553" y="134076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4728" y="134076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관리는 지속적 혁신의 강화 및 조기 성과향상을 위한 사업화 중심적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활동체계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Cloud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Hybrid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관리체계 등 최근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Trend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Proactive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하게 대응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체계의 고도화를 추진할 수 있는 기본 역량을 갖출 수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920553" y="2300407"/>
            <a:ext cx="1512168" cy="1494499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4728" y="2300407"/>
            <a:ext cx="6192688" cy="1436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Project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관리의 전주기 체계를 이해하고 자사의 상황에 최적화된 연구 개발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설계를 위한 역량을 함양함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자사의 중장기 사업전략과 비전에 부합하는 연구과제 발굴부터 일정 관리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 관리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점검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평가 등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주기에 걸친 프로젝트 관리 방법을 실습을 통해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통합적 관리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취합 등을 통한 신속한 의사결정을 위한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개념과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사례를 통하여 마인드를 제고함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정육면체 10"/>
          <p:cNvSpPr/>
          <p:nvPr/>
        </p:nvSpPr>
        <p:spPr>
          <a:xfrm>
            <a:off x="920553" y="3827432"/>
            <a:ext cx="1512168" cy="1443855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04728" y="3856008"/>
            <a:ext cx="6192688" cy="1388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계획서 작성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관리와 위험 관리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평가 시스템 구축 등을 실습과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토론을 통해 직접 체험해 봄으로써 자사의 실정에 부합하는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시스템 구축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연구 활동의 경험을 기반으로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Trend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반영한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주니어급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시니어급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모두 학습 가능하도록 교육 과정을 설계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다양한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 등 주요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실시간 처리 방법을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체계를 사례를 통하여 전달함으로써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Digital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화에 적극 대응함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920553" y="535835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04728" y="535835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체계에 대한 기본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기능간의 역할 및 운영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활동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체계와 활동에 대하여 실습을 통하여 체질화 할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학습을 통하여 개념을 명확히 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실무에 적용할 수 있는 리더십을 확보함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56648" y="177656"/>
            <a:ext cx="3058851" cy="369332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PMS</a:t>
            </a:r>
            <a:r>
              <a:rPr lang="ko-KR" altLang="en-US" sz="1800" dirty="0">
                <a:solidFill>
                  <a:schemeClr val="tx1"/>
                </a:solidFill>
              </a:rPr>
              <a:t>와  </a:t>
            </a:r>
            <a:r>
              <a:rPr lang="en-US" altLang="ko-KR" sz="1800" dirty="0">
                <a:solidFill>
                  <a:schemeClr val="tx1"/>
                </a:solidFill>
              </a:rPr>
              <a:t>ICT </a:t>
            </a:r>
            <a:r>
              <a:rPr lang="ko-KR" altLang="en-US" sz="1800" dirty="0">
                <a:solidFill>
                  <a:schemeClr val="tx1"/>
                </a:solidFill>
              </a:rPr>
              <a:t>연계 체계 구축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33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5" y="908721"/>
          <a:ext cx="7992886" cy="508470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7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85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영역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95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R&amp;D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 Trend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endParaRPr lang="en-US" altLang="ko-KR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 경영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Framework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 영역</a:t>
                      </a:r>
                      <a:endParaRPr lang="en-US" altLang="ko-KR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R&amp;D Portfolio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Idea Generation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연구개발계획서 작성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356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과제 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제안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신기술</a:t>
                      </a:r>
                      <a:r>
                        <a:rPr lang="en-US" altLang="ko-KR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신제품의 발굴</a:t>
                      </a:r>
                      <a:endParaRPr lang="en-US" altLang="ko-KR" sz="105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연구개발과제의 선정</a:t>
                      </a:r>
                      <a:r>
                        <a:rPr lang="en-US" altLang="ko-KR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평가</a:t>
                      </a:r>
                      <a:endParaRPr lang="en-US" altLang="ko-KR" sz="105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연구개발계획서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작성 실무</a:t>
                      </a:r>
                      <a:endParaRPr lang="en-US" altLang="ko-KR" sz="105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R&amp;D Project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Portfolio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전략적 연계</a:t>
                      </a:r>
                      <a:endParaRPr lang="zh-CN" altLang="en-US" sz="105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20000"/>
                        </a:lnSpc>
                      </a:pPr>
                      <a:r>
                        <a:rPr lang="ko-KR" altLang="en-US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 계획과 </a:t>
                      </a:r>
                      <a:endParaRPr lang="en-US" altLang="ko-KR" sz="105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fontAlgn="base" latinLnBrk="0">
                        <a:lnSpc>
                          <a:spcPct val="120000"/>
                        </a:lnSpc>
                      </a:pPr>
                      <a:r>
                        <a:rPr lang="ko-KR" altLang="en-US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일정 관리</a:t>
                      </a:r>
                      <a:endParaRPr lang="en-US" altLang="ko-KR" sz="105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연구개발 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활동 계획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(Activity)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(Work Flow)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WBS, Level-Break-Down 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후행 활동 구분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spc="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일정 및 자원규모 산출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PERT/CPM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적용 방법과 일정 관리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35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</a:t>
                      </a:r>
                      <a:endParaRPr lang="en-US" altLang="ko-KR" sz="1050" b="1" kern="0" spc="-3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Gate Review System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</a:t>
                      </a:r>
                      <a:endParaRPr lang="en-US" altLang="ko-KR" sz="1050" b="1" kern="0" spc="-3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세분화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Gate 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 System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 및 적용 방법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평가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Criteria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척도 개발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211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식별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kern="0" spc="-3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 분석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Risk Cause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분석과 핵심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Cause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정의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Risk Indicator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도출 및 관리 방안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 대처 계획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 평가 및 통제</a:t>
                      </a:r>
                      <a:endParaRPr lang="en-US" altLang="ko-KR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91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 관리의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IT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핵심관리 영역과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IT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en-US" altLang="ko-KR" sz="10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전략과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R&amp;D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</a:rPr>
                        <a:t>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</a:rPr>
                        <a:t>연계 구조와 관리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3499" y="177656"/>
            <a:ext cx="2392000" cy="4001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R&amp;D</a:t>
            </a:r>
            <a:r>
              <a:rPr lang="ko-KR" altLang="en-US" dirty="0">
                <a:solidFill>
                  <a:schemeClr val="tx1"/>
                </a:solidFill>
              </a:rPr>
              <a:t>와 기술사업화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6" name="정육면체 5"/>
          <p:cNvSpPr/>
          <p:nvPr/>
        </p:nvSpPr>
        <p:spPr>
          <a:xfrm>
            <a:off x="920553" y="134076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4728" y="134076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 대한 전략적 연계성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성과에 대한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Challenge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지속적으로 구체화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되고 있는 추세로 이에 대한 체계적 대응과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 사업화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포괄하여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사업적 성과를 조기 실현할 수 있는 고려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내부 관리 체계에 반영할 수 있는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역량을 갖출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920553" y="2300407"/>
            <a:ext cx="1512168" cy="1494499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4728" y="2300407"/>
            <a:ext cx="6192688" cy="1436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기업에서의 기술사업화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개념을 명확히 이해할 수 있도록 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활동에서의 기술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사업화의 주요 관리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관리체계에 대한 이해를 기반으로 기술사업화의 주요활동을 연계 관리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관련  지식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방법론을 학습함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체계에 사업화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성공율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제고를 위한 기존 체계의 보완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사항을 식별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확인할 수 있도록 관련 사례 등을 통하여 학습함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1" name="정육면체 10"/>
          <p:cNvSpPr/>
          <p:nvPr/>
        </p:nvSpPr>
        <p:spPr>
          <a:xfrm>
            <a:off x="920553" y="3827432"/>
            <a:ext cx="1512168" cy="1443855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04728" y="3856008"/>
            <a:ext cx="6192688" cy="1388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기업에서의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 대한 기본 개념을 기반으로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성공율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조기 사업화를 위한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기술사업화의 핵심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포괄하는 관리 체계를 학습하여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관리를 효과적으로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수행할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‘R&amp;D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관리체계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사업성과 향상을 위한 기술사업화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통합화 한 관리 체계의 구축을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관련 방법론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활동을 학습하여 내부체계에 연계할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부의 기획관리자가 함께 사업성과 향상을 위한 다양한 시각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확보를 지원함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920553" y="535835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04728" y="535835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기업에서의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기술사업화의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주요 활동에 대한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기술사업화와 관련된 주요 체계와 활동에 대한 실습을 통하여 체질화 할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학습을 통하여 개념을 명확히 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실무에 적용할 수 있는 기업가 정신을 확보함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3498" y="177656"/>
            <a:ext cx="2392001" cy="4001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R&amp;D</a:t>
            </a:r>
            <a:r>
              <a:rPr lang="ko-KR" altLang="en-US" dirty="0">
                <a:solidFill>
                  <a:schemeClr val="tx1"/>
                </a:solidFill>
              </a:rPr>
              <a:t>와 기술사업화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35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5" y="908721"/>
          <a:ext cx="7992886" cy="496855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7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26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Paradigm </a:t>
                      </a: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</a:rPr>
                        <a:t>변화와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</a:rPr>
                        <a:t>MOT</a:t>
                      </a: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</a:rPr>
                        <a:t>의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</a:rPr>
                        <a:t> New Trends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95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생존과 성장 조건과 고려사항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기업에서의 기술사업화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기술사업화의 형태와 유형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26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기업에서의 기술사업화 정의와 개념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기술사업화와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기업에서의 기술사업화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기술사업화의 형태와 유형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기술사업화에서의 고려사항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기술사업화 활동과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체계와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사업화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주요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에서의 사업화 완성도 제고 분석과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Framework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수립과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51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계획 수립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Workshop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[Needs Analysis]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분석과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Offering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[Approach Analysis]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기술확보 전략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 연결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393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계획 수립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Workshop]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[Approach Analysis]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기술확보 전략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 연결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[Business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사업화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변수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kern="0" spc="-3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[Pro-Forma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재무성과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수명주기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NPV, ECV, 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51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전략 수립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Workshop]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역량 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Time-to-Market ,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지리적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시장의 구성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시장세분화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광범위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전략 수립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3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기술사업화 관련 주요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</a:rPr>
                        <a:t>Index(Risk Index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</a:rPr>
                        <a:t>포함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</a:rPr>
                        <a:t>의 관리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</a:rPr>
                        <a:t> IT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</a:rPr>
                        <a:t>연계 관리 방안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79115"/>
            <a:ext cx="3514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kern="0" dirty="0">
                <a:solidFill>
                  <a:srgbClr val="000000"/>
                </a:solidFill>
                <a:latin typeface="Calibri"/>
                <a:ea typeface="맑은 고딕"/>
                <a:cs typeface="+mj-cs"/>
              </a:rPr>
              <a:t>Ⅲ.  New Trend </a:t>
            </a:r>
            <a:r>
              <a:rPr lang="ko-KR" altLang="en-US" sz="2000" b="1" kern="0" dirty="0">
                <a:solidFill>
                  <a:srgbClr val="000000"/>
                </a:solidFill>
                <a:latin typeface="Calibri"/>
                <a:ea typeface="맑은 고딕"/>
                <a:cs typeface="+mj-cs"/>
              </a:rPr>
              <a:t>대응 </a:t>
            </a:r>
            <a:r>
              <a:rPr lang="en-US" altLang="ko-KR" sz="2000" b="1" kern="0" dirty="0">
                <a:solidFill>
                  <a:srgbClr val="000000"/>
                </a:solidFill>
                <a:latin typeface="Calibri"/>
                <a:ea typeface="맑은 고딕"/>
                <a:cs typeface="+mj-cs"/>
              </a:rPr>
              <a:t>MOT</a:t>
            </a:r>
            <a:r>
              <a:rPr lang="ko-KR" altLang="en-US" sz="2000" b="1" kern="0" dirty="0">
                <a:solidFill>
                  <a:srgbClr val="000000"/>
                </a:solidFill>
                <a:latin typeface="Calibri"/>
                <a:ea typeface="맑은 고딕"/>
                <a:cs typeface="+mj-cs"/>
              </a:rPr>
              <a:t> 과정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5202" y="177656"/>
            <a:ext cx="3190297" cy="369332"/>
          </a:xfrm>
        </p:spPr>
        <p:txBody>
          <a:bodyPr/>
          <a:lstStyle/>
          <a:p>
            <a:r>
              <a:rPr lang="en-US" altLang="ko-KR" sz="1800" dirty="0"/>
              <a:t> R&amp;D </a:t>
            </a:r>
            <a:r>
              <a:rPr lang="ko-KR" altLang="en-US" sz="1800" dirty="0"/>
              <a:t>체계 효율화 방안 설계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3" name="정육면체 2"/>
          <p:cNvSpPr/>
          <p:nvPr/>
        </p:nvSpPr>
        <p:spPr>
          <a:xfrm>
            <a:off x="920553" y="1432673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4728" y="1432673"/>
            <a:ext cx="612068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경영성과 달성을 위해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활동의 원활한 추진과 사업 성과로 연계될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있는 현황 진단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통해 개선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재정비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체계를 설계함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경영목표 달성을 위한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체계의 전반적 분석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 Set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및 역할 확보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920553" y="2440785"/>
            <a:ext cx="1512168" cy="1102848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04728" y="2440784"/>
            <a:ext cx="6120680" cy="10602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경영활동에서 배제 혹은 명확한 활동 방향의 모호성을 개선하여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기업성장에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따른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기능의 동반적 고도화를 추진함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기본교육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활동의 추진과정에서 체득한 방법론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Know-how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Skill-Set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체계화를 통한 종합적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전문역량을 배양함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교수진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(2~3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참여로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활동팀별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개별 지도체계로 운영</a:t>
            </a:r>
          </a:p>
        </p:txBody>
      </p:sp>
      <p:sp>
        <p:nvSpPr>
          <p:cNvPr id="7" name="정육면체 6"/>
          <p:cNvSpPr/>
          <p:nvPr/>
        </p:nvSpPr>
        <p:spPr>
          <a:xfrm>
            <a:off x="920553" y="3664922"/>
            <a:ext cx="1512168" cy="1198448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Scope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4728" y="3664921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방향 설정 상황 분석을 위한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현사업과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미래 지속성장을 위한 사업 구조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중심으로 시장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기능조직간의 목표달성 연계 구조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신기술개발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사업의 시장 대응 활동의 역할 체계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관리를 위한 기능간 연계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체계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활동에 대한 기능 조직의 역할 및 활동 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920553" y="4961066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4728" y="4961065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방법론 등 기본 교육 실시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기업의 현재 전략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현황 분석과 주요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전략과제별 분석 및 현 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등 개선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재구축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방안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진행과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조사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계속추진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결과 정리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참가자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현황 공유를 통한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확보와 개선 방안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정교화 추진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37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6506" y="1011373"/>
          <a:ext cx="9049008" cy="512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8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Orientation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Pre-stage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Book</a:t>
                      </a:r>
                    </a:p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배표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자기소개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Welcome Speech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활동방법 및 과정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5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Ⅰ.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연구개발체계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기술기획 방법론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비전과 전략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비전과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개념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경영에서의 기술전략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기술개발의 필요성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발굴과 사업화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신사업의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중요성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Paradigm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Trend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발굴 방법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사례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0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체계와 조직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역사와 발전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Stage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운영 사례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전략과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기술개발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(PRM/TRM)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Technology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탄생과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사례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향후 활동계획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hr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현사업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(Portfolio)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기본개념 및 분석 방법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및 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양식배포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38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16496" y="1052739"/>
          <a:ext cx="9049006" cy="511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4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1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</a:p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현사업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기술전략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R&amp;D Portfolio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Ⅱ.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중장기 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Portfolio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분석 방법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교육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교재 활용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 설명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현재 추진중인 사업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List-up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혹은 단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장기적으로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추진을 계획하고 있는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List-up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사업별 기본 현황 정리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고객 등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현재 사업 및 중장기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사업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각 사업별 현황정리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7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Portfolio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Criteria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척도개발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척도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Description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7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Criteria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제품의 평가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Matrix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Positioning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제품에 대한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사업별 대응전략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개선을 위한 전략과제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Task]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전략과제별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R&amp;D, 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연계활동평가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성과향상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위한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핵심 전략과제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(Core Task)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목표달성을 위한 핵심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개발 사례 외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발표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핵심전략과제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세부활동 및 현황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Homework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39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88504" y="952585"/>
          <a:ext cx="9049008" cy="52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0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전략과제 및 활동 분석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Ⅲ.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전략과제별 주요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(WBS)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현황 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전략과제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(Core Task)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List-up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 및 목표 달성을 위한 전략과제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경영활동에서의 주요 추진과제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Mission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수행을 위한 과제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 Task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 Break-down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Core Task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정의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Main Activity/Process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도출 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Level 1 Sub-activity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(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Level 2 Sub-activity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수행 조직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65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Activity(Sub-activity)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중요도 평가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Criteria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[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목표달성 영향도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달성 영향도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조직간 협력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공조를 위한 영향력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Risk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축소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자원의 효율적 사용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및 선정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활동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(Activity)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세부활동의 평가표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 선정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(Activity)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현황조사 및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핵심활동에 대한 정의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핵심활동의 추진 현황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및 대응방안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핵심활동별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현황 분석 및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WBS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활용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 설명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4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0.5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발표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기술현황 및 기술개발 계획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기술분석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련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연구원 협력필요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Homework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4E15C6AE-350F-8C3A-AA86-469619F517A4}"/>
              </a:ext>
            </a:extLst>
          </p:cNvPr>
          <p:cNvSpPr/>
          <p:nvPr/>
        </p:nvSpPr>
        <p:spPr bwMode="auto">
          <a:xfrm>
            <a:off x="510493" y="819033"/>
            <a:ext cx="8936437" cy="690007"/>
          </a:xfrm>
          <a:prstGeom prst="rect">
            <a:avLst/>
          </a:prstGeom>
          <a:solidFill>
            <a:srgbClr val="EBF6DE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965" y="177656"/>
            <a:ext cx="3637534" cy="369332"/>
          </a:xfrm>
        </p:spPr>
        <p:txBody>
          <a:bodyPr/>
          <a:lstStyle/>
          <a:p>
            <a:r>
              <a:rPr lang="en-US" altLang="ko-KR" sz="1800" dirty="0"/>
              <a:t>3.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Process[1/2]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83ED113-FBAE-29A6-4FF6-4A84A3099C2E}"/>
              </a:ext>
            </a:extLst>
          </p:cNvPr>
          <p:cNvCxnSpPr>
            <a:cxnSpLocks/>
          </p:cNvCxnSpPr>
          <p:nvPr/>
        </p:nvCxnSpPr>
        <p:spPr bwMode="auto">
          <a:xfrm>
            <a:off x="504883" y="1525872"/>
            <a:ext cx="894765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D1D0D2-E9DB-35E8-2E22-189349F941FD}"/>
              </a:ext>
            </a:extLst>
          </p:cNvPr>
          <p:cNvCxnSpPr>
            <a:cxnSpLocks/>
          </p:cNvCxnSpPr>
          <p:nvPr/>
        </p:nvCxnSpPr>
        <p:spPr bwMode="auto">
          <a:xfrm>
            <a:off x="504883" y="1178064"/>
            <a:ext cx="894765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377031-626D-6579-5210-D10EA6B068EF}"/>
              </a:ext>
            </a:extLst>
          </p:cNvPr>
          <p:cNvCxnSpPr/>
          <p:nvPr/>
        </p:nvCxnSpPr>
        <p:spPr bwMode="auto">
          <a:xfrm>
            <a:off x="1624976" y="1183673"/>
            <a:ext cx="0" cy="51610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691934-68E7-DE8D-600D-5496DDD4CD57}"/>
              </a:ext>
            </a:extLst>
          </p:cNvPr>
          <p:cNvCxnSpPr>
            <a:cxnSpLocks/>
          </p:cNvCxnSpPr>
          <p:nvPr/>
        </p:nvCxnSpPr>
        <p:spPr bwMode="auto">
          <a:xfrm>
            <a:off x="504883" y="6367143"/>
            <a:ext cx="894765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3D35FB2-5785-7F98-13F5-014AD71192B7}"/>
              </a:ext>
            </a:extLst>
          </p:cNvPr>
          <p:cNvCxnSpPr/>
          <p:nvPr/>
        </p:nvCxnSpPr>
        <p:spPr bwMode="auto">
          <a:xfrm>
            <a:off x="2750678" y="1183673"/>
            <a:ext cx="0" cy="51610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0CC415E-F634-04D8-DA1C-321DC86EE047}"/>
              </a:ext>
            </a:extLst>
          </p:cNvPr>
          <p:cNvCxnSpPr>
            <a:cxnSpLocks/>
          </p:cNvCxnSpPr>
          <p:nvPr/>
        </p:nvCxnSpPr>
        <p:spPr bwMode="auto">
          <a:xfrm>
            <a:off x="3876380" y="807816"/>
            <a:ext cx="0" cy="55368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ECB0A6B-BBCA-C856-C204-A920F8142382}"/>
              </a:ext>
            </a:extLst>
          </p:cNvPr>
          <p:cNvCxnSpPr>
            <a:cxnSpLocks/>
          </p:cNvCxnSpPr>
          <p:nvPr/>
        </p:nvCxnSpPr>
        <p:spPr bwMode="auto">
          <a:xfrm>
            <a:off x="504883" y="819036"/>
            <a:ext cx="894765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27AA4E-8328-9DCB-CA4E-D15B5A5E3467}"/>
              </a:ext>
            </a:extLst>
          </p:cNvPr>
          <p:cNvSpPr txBox="1"/>
          <p:nvPr/>
        </p:nvSpPr>
        <p:spPr>
          <a:xfrm>
            <a:off x="1705384" y="852693"/>
            <a:ext cx="9795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분석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Level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EAFB75-4A0A-D4E6-7996-085BA85DCD8D}"/>
              </a:ext>
            </a:extLst>
          </p:cNvPr>
          <p:cNvSpPr txBox="1"/>
          <p:nvPr/>
        </p:nvSpPr>
        <p:spPr>
          <a:xfrm>
            <a:off x="796595" y="120050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High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CE7A8C-0596-1B72-92DB-F210A5482C77}"/>
              </a:ext>
            </a:extLst>
          </p:cNvPr>
          <p:cNvSpPr txBox="1"/>
          <p:nvPr/>
        </p:nvSpPr>
        <p:spPr>
          <a:xfrm>
            <a:off x="1817580" y="1200501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Medium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BF280-2D46-5798-9913-58422D568381}"/>
              </a:ext>
            </a:extLst>
          </p:cNvPr>
          <p:cNvSpPr txBox="1"/>
          <p:nvPr/>
        </p:nvSpPr>
        <p:spPr>
          <a:xfrm>
            <a:off x="3091009" y="12005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Low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C54C17-A05D-62B6-1682-6033B407F7D3}"/>
              </a:ext>
            </a:extLst>
          </p:cNvPr>
          <p:cNvSpPr txBox="1"/>
          <p:nvPr/>
        </p:nvSpPr>
        <p:spPr>
          <a:xfrm>
            <a:off x="5693963" y="852693"/>
            <a:ext cx="22777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Sub-Task/Work or Process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DEC93F-A03D-6231-DA89-04411048D291}"/>
              </a:ext>
            </a:extLst>
          </p:cNvPr>
          <p:cNvCxnSpPr/>
          <p:nvPr/>
        </p:nvCxnSpPr>
        <p:spPr bwMode="auto">
          <a:xfrm>
            <a:off x="5076887" y="1329526"/>
            <a:ext cx="31022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C1F13D-C1D6-756E-AD15-EF4D381D7218}"/>
              </a:ext>
            </a:extLst>
          </p:cNvPr>
          <p:cNvSpPr txBox="1"/>
          <p:nvPr/>
        </p:nvSpPr>
        <p:spPr>
          <a:xfrm>
            <a:off x="4090333" y="120050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High Scale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1AD712-FB25-F685-99EA-DAC71DF7551F}"/>
              </a:ext>
            </a:extLst>
          </p:cNvPr>
          <p:cNvSpPr txBox="1"/>
          <p:nvPr/>
        </p:nvSpPr>
        <p:spPr>
          <a:xfrm>
            <a:off x="8268849" y="1200501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Low Scale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BA95293-23FF-721B-249D-4F714300BD86}"/>
              </a:ext>
            </a:extLst>
          </p:cNvPr>
          <p:cNvSpPr/>
          <p:nvPr/>
        </p:nvSpPr>
        <p:spPr bwMode="auto">
          <a:xfrm>
            <a:off x="521713" y="1705384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중장기전략수립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0C93B-AE2B-5839-A544-B97FA0C46862}"/>
              </a:ext>
            </a:extLst>
          </p:cNvPr>
          <p:cNvSpPr/>
          <p:nvPr/>
        </p:nvSpPr>
        <p:spPr bwMode="auto">
          <a:xfrm>
            <a:off x="1077084" y="2282254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사업전략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계획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수립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87FDF6-D258-58C6-8CEA-B2F19E233F93}"/>
              </a:ext>
            </a:extLst>
          </p:cNvPr>
          <p:cNvSpPr/>
          <p:nvPr/>
        </p:nvSpPr>
        <p:spPr bwMode="auto">
          <a:xfrm>
            <a:off x="1374397" y="2879697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신사업기획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계획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400963-1629-7BA6-F687-01C98995449F}"/>
              </a:ext>
            </a:extLst>
          </p:cNvPr>
          <p:cNvSpPr/>
          <p:nvPr/>
        </p:nvSpPr>
        <p:spPr bwMode="auto">
          <a:xfrm>
            <a:off x="1469767" y="3466854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기술전략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수립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BAADDB1-A896-D431-AF21-47EA12C40CDE}"/>
              </a:ext>
            </a:extLst>
          </p:cNvPr>
          <p:cNvSpPr/>
          <p:nvPr/>
        </p:nvSpPr>
        <p:spPr bwMode="auto">
          <a:xfrm>
            <a:off x="1469767" y="4135824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핵심역량분석</a:t>
            </a:r>
          </a:p>
        </p:txBody>
      </p: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D6AE8161-9B8B-0568-A737-F38D096B06C4}"/>
              </a:ext>
            </a:extLst>
          </p:cNvPr>
          <p:cNvSpPr/>
          <p:nvPr/>
        </p:nvSpPr>
        <p:spPr bwMode="auto">
          <a:xfrm>
            <a:off x="3887604" y="1705384"/>
            <a:ext cx="1143199" cy="432000"/>
          </a:xfrm>
          <a:prstGeom prst="homePlate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대상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Domain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환경분석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예측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화살표: 갈매기형 수장 73">
            <a:extLst>
              <a:ext uri="{FF2B5EF4-FFF2-40B4-BE49-F238E27FC236}">
                <a16:creationId xmlns:a16="http://schemas.microsoft.com/office/drawing/2014/main" id="{3BD614B4-6A6B-4A0D-43CD-D71767E83006}"/>
              </a:ext>
            </a:extLst>
          </p:cNvPr>
          <p:cNvSpPr/>
          <p:nvPr/>
        </p:nvSpPr>
        <p:spPr bwMode="auto">
          <a:xfrm>
            <a:off x="4932172" y="170538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사업전략</a:t>
            </a:r>
          </a:p>
        </p:txBody>
      </p:sp>
      <p:sp>
        <p:nvSpPr>
          <p:cNvPr id="75" name="화살표: 갈매기형 수장 74">
            <a:extLst>
              <a:ext uri="{FF2B5EF4-FFF2-40B4-BE49-F238E27FC236}">
                <a16:creationId xmlns:a16="http://schemas.microsoft.com/office/drawing/2014/main" id="{29195B53-D085-3744-97FC-75A566DDC9C3}"/>
              </a:ext>
            </a:extLst>
          </p:cNvPr>
          <p:cNvSpPr/>
          <p:nvPr/>
        </p:nvSpPr>
        <p:spPr bwMode="auto">
          <a:xfrm>
            <a:off x="5981227" y="170538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전략과제</a:t>
            </a:r>
          </a:p>
        </p:txBody>
      </p:sp>
      <p:sp>
        <p:nvSpPr>
          <p:cNvPr id="76" name="화살표: 갈매기형 수장 75">
            <a:extLst>
              <a:ext uri="{FF2B5EF4-FFF2-40B4-BE49-F238E27FC236}">
                <a16:creationId xmlns:a16="http://schemas.microsoft.com/office/drawing/2014/main" id="{C3123195-8732-6861-8B83-DBF49FB2E242}"/>
              </a:ext>
            </a:extLst>
          </p:cNvPr>
          <p:cNvSpPr/>
          <p:nvPr/>
        </p:nvSpPr>
        <p:spPr bwMode="auto">
          <a:xfrm>
            <a:off x="7007865" y="170538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실행방안</a:t>
            </a: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A7AB9D1C-C726-D980-97E0-AD67731B5CFA}"/>
              </a:ext>
            </a:extLst>
          </p:cNvPr>
          <p:cNvSpPr/>
          <p:nvPr/>
        </p:nvSpPr>
        <p:spPr bwMode="auto">
          <a:xfrm>
            <a:off x="4347611" y="2282254"/>
            <a:ext cx="1143199" cy="432000"/>
          </a:xfrm>
          <a:prstGeom prst="homePlate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대상 사업별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환경분석</a:t>
            </a:r>
          </a:p>
        </p:txBody>
      </p:sp>
      <p:sp>
        <p:nvSpPr>
          <p:cNvPr id="79" name="화살표: 갈매기형 수장 78">
            <a:extLst>
              <a:ext uri="{FF2B5EF4-FFF2-40B4-BE49-F238E27FC236}">
                <a16:creationId xmlns:a16="http://schemas.microsoft.com/office/drawing/2014/main" id="{0DF24201-C19D-3ADA-3411-057D50B49797}"/>
              </a:ext>
            </a:extLst>
          </p:cNvPr>
          <p:cNvSpPr/>
          <p:nvPr/>
        </p:nvSpPr>
        <p:spPr bwMode="auto">
          <a:xfrm>
            <a:off x="5392179" y="228225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추진전략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계획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화살표: 갈매기형 수장 79">
            <a:extLst>
              <a:ext uri="{FF2B5EF4-FFF2-40B4-BE49-F238E27FC236}">
                <a16:creationId xmlns:a16="http://schemas.microsoft.com/office/drawing/2014/main" id="{08B71EA9-2E72-132C-08DE-0F2D0E7B54BE}"/>
              </a:ext>
            </a:extLst>
          </p:cNvPr>
          <p:cNvSpPr/>
          <p:nvPr/>
        </p:nvSpPr>
        <p:spPr bwMode="auto">
          <a:xfrm>
            <a:off x="6441234" y="228225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실행계획</a:t>
            </a:r>
          </a:p>
        </p:txBody>
      </p:sp>
      <p:sp>
        <p:nvSpPr>
          <p:cNvPr id="81" name="화살표: 갈매기형 수장 80">
            <a:extLst>
              <a:ext uri="{FF2B5EF4-FFF2-40B4-BE49-F238E27FC236}">
                <a16:creationId xmlns:a16="http://schemas.microsoft.com/office/drawing/2014/main" id="{8496DC4C-A877-9B75-07F0-A7984CD3EDC6}"/>
              </a:ext>
            </a:extLst>
          </p:cNvPr>
          <p:cNvSpPr/>
          <p:nvPr/>
        </p:nvSpPr>
        <p:spPr bwMode="auto">
          <a:xfrm>
            <a:off x="7467872" y="228225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성과관리</a:t>
            </a:r>
          </a:p>
        </p:txBody>
      </p:sp>
      <p:sp>
        <p:nvSpPr>
          <p:cNvPr id="82" name="화살표: 오각형 81">
            <a:extLst>
              <a:ext uri="{FF2B5EF4-FFF2-40B4-BE49-F238E27FC236}">
                <a16:creationId xmlns:a16="http://schemas.microsoft.com/office/drawing/2014/main" id="{3422D8E1-FEE5-E10E-0A5F-C3B1C934EEBB}"/>
              </a:ext>
            </a:extLst>
          </p:cNvPr>
          <p:cNvSpPr/>
          <p:nvPr/>
        </p:nvSpPr>
        <p:spPr bwMode="auto">
          <a:xfrm>
            <a:off x="3887608" y="2876894"/>
            <a:ext cx="1143199" cy="432000"/>
          </a:xfrm>
          <a:prstGeom prst="homePlate">
            <a:avLst/>
          </a:prstGeom>
          <a:solidFill>
            <a:srgbClr val="FFE9A3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사업전략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Review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화살표: 갈매기형 수장 82">
            <a:extLst>
              <a:ext uri="{FF2B5EF4-FFF2-40B4-BE49-F238E27FC236}">
                <a16:creationId xmlns:a16="http://schemas.microsoft.com/office/drawing/2014/main" id="{B45D3A6D-9A5E-61F9-1A57-E0B7F4392BAF}"/>
              </a:ext>
            </a:extLst>
          </p:cNvPr>
          <p:cNvSpPr/>
          <p:nvPr/>
        </p:nvSpPr>
        <p:spPr bwMode="auto">
          <a:xfrm>
            <a:off x="5919502" y="287689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신제품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발굴</a:t>
            </a:r>
          </a:p>
        </p:txBody>
      </p:sp>
      <p:sp>
        <p:nvSpPr>
          <p:cNvPr id="84" name="화살표: 갈매기형 수장 83">
            <a:extLst>
              <a:ext uri="{FF2B5EF4-FFF2-40B4-BE49-F238E27FC236}">
                <a16:creationId xmlns:a16="http://schemas.microsoft.com/office/drawing/2014/main" id="{6A3B0E3E-8476-B3A8-A67A-436B5F77D5FF}"/>
              </a:ext>
            </a:extLst>
          </p:cNvPr>
          <p:cNvSpPr/>
          <p:nvPr/>
        </p:nvSpPr>
        <p:spPr bwMode="auto">
          <a:xfrm>
            <a:off x="7260267" y="287689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Concept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&amp;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NABC+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화살표: 갈매기형 수장 84">
            <a:extLst>
              <a:ext uri="{FF2B5EF4-FFF2-40B4-BE49-F238E27FC236}">
                <a16:creationId xmlns:a16="http://schemas.microsoft.com/office/drawing/2014/main" id="{083D76B9-8614-2E7D-B98A-6F977AE612C3}"/>
              </a:ext>
            </a:extLst>
          </p:cNvPr>
          <p:cNvSpPr/>
          <p:nvPr/>
        </p:nvSpPr>
        <p:spPr bwMode="auto">
          <a:xfrm>
            <a:off x="8393493" y="2876894"/>
            <a:ext cx="1143199" cy="432000"/>
          </a:xfrm>
          <a:prstGeom prst="chevron">
            <a:avLst/>
          </a:prstGeom>
          <a:solidFill>
            <a:srgbClr val="808000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PMS </a:t>
            </a:r>
            <a:r>
              <a:rPr kumimoji="1"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연계</a:t>
            </a:r>
            <a:endParaRPr kumimoji="1" lang="en-US" altLang="ko-KR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CB00B6A-18F8-AAFF-37F7-958EED83C100}"/>
              </a:ext>
            </a:extLst>
          </p:cNvPr>
          <p:cNvCxnSpPr>
            <a:stCxn id="66" idx="3"/>
            <a:endCxn id="73" idx="1"/>
          </p:cNvCxnSpPr>
          <p:nvPr/>
        </p:nvCxnSpPr>
        <p:spPr bwMode="auto">
          <a:xfrm>
            <a:off x="1638066" y="1921384"/>
            <a:ext cx="22495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0AB106E-3AFE-0143-793A-2D5614EEA0DD}"/>
              </a:ext>
            </a:extLst>
          </p:cNvPr>
          <p:cNvCxnSpPr>
            <a:cxnSpLocks/>
            <a:stCxn id="67" idx="3"/>
            <a:endCxn id="78" idx="1"/>
          </p:cNvCxnSpPr>
          <p:nvPr/>
        </p:nvCxnSpPr>
        <p:spPr bwMode="auto">
          <a:xfrm>
            <a:off x="2193437" y="2498254"/>
            <a:ext cx="2154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4CCBE5E-0A0C-7B4E-53D0-93B1376A0D9F}"/>
              </a:ext>
            </a:extLst>
          </p:cNvPr>
          <p:cNvCxnSpPr>
            <a:stCxn id="67" idx="3"/>
            <a:endCxn id="82" idx="1"/>
          </p:cNvCxnSpPr>
          <p:nvPr/>
        </p:nvCxnSpPr>
        <p:spPr bwMode="auto">
          <a:xfrm>
            <a:off x="2193437" y="2498254"/>
            <a:ext cx="1694171" cy="59464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7" name="화살표: 갈매기형 수장 96">
            <a:extLst>
              <a:ext uri="{FF2B5EF4-FFF2-40B4-BE49-F238E27FC236}">
                <a16:creationId xmlns:a16="http://schemas.microsoft.com/office/drawing/2014/main" id="{D1DD7F2D-0E69-B5A9-1A92-0C6B37C9E188}"/>
              </a:ext>
            </a:extLst>
          </p:cNvPr>
          <p:cNvSpPr/>
          <p:nvPr/>
        </p:nvSpPr>
        <p:spPr bwMode="auto">
          <a:xfrm>
            <a:off x="4909735" y="287689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사업별 동향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5D26BA2-3285-998D-ADD7-392FBF1ABE71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 bwMode="auto">
          <a:xfrm>
            <a:off x="8403466" y="3092894"/>
            <a:ext cx="2060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D1C01EB6-2B04-FAEE-6B38-E493FCA4AB4E}"/>
              </a:ext>
            </a:extLst>
          </p:cNvPr>
          <p:cNvSpPr/>
          <p:nvPr/>
        </p:nvSpPr>
        <p:spPr bwMode="auto">
          <a:xfrm>
            <a:off x="3887608" y="3505190"/>
            <a:ext cx="1143199" cy="432000"/>
          </a:xfrm>
          <a:prstGeom prst="homePlate">
            <a:avLst/>
          </a:prstGeom>
          <a:solidFill>
            <a:srgbClr val="FFE9A3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사업전략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Review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0658B964-9D4B-87ED-AB25-09379637809E}"/>
              </a:ext>
            </a:extLst>
          </p:cNvPr>
          <p:cNvSpPr/>
          <p:nvPr/>
        </p:nvSpPr>
        <p:spPr bwMode="auto">
          <a:xfrm>
            <a:off x="6329023" y="3505190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미래요구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핵심기술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864D0F87-261C-D5EF-C33D-CCAAFE6B0965}"/>
              </a:ext>
            </a:extLst>
          </p:cNvPr>
          <p:cNvSpPr/>
          <p:nvPr/>
        </p:nvSpPr>
        <p:spPr bwMode="auto">
          <a:xfrm>
            <a:off x="7378078" y="3505190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목표 및 확보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방안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15E75924-09EF-885D-A454-45FF73EC52C8}"/>
              </a:ext>
            </a:extLst>
          </p:cNvPr>
          <p:cNvSpPr/>
          <p:nvPr/>
        </p:nvSpPr>
        <p:spPr bwMode="auto">
          <a:xfrm>
            <a:off x="5319256" y="3505190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현재 핵심기술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보유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F62346F3-3705-2D10-882B-D724FD61A538}"/>
              </a:ext>
            </a:extLst>
          </p:cNvPr>
          <p:cNvSpPr/>
          <p:nvPr/>
        </p:nvSpPr>
        <p:spPr bwMode="auto">
          <a:xfrm>
            <a:off x="4280296" y="4135824"/>
            <a:ext cx="1143199" cy="432000"/>
          </a:xfrm>
          <a:prstGeom prst="homePlate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성공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실패제품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분석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82236CEB-90C3-81E7-71F3-44A0A21F3D88}"/>
              </a:ext>
            </a:extLst>
          </p:cNvPr>
          <p:cNvSpPr/>
          <p:nvPr/>
        </p:nvSpPr>
        <p:spPr bwMode="auto">
          <a:xfrm>
            <a:off x="6312190" y="413582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역량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Portfolio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분석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9CCB2528-C9C2-0C5D-3D6E-A8D9FF3E8ABC}"/>
              </a:ext>
            </a:extLst>
          </p:cNvPr>
          <p:cNvSpPr/>
          <p:nvPr/>
        </p:nvSpPr>
        <p:spPr bwMode="auto">
          <a:xfrm>
            <a:off x="7327585" y="413582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역량강화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방안</a:t>
            </a: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D7C82043-3C18-8A37-827F-F8AE4A8C7037}"/>
              </a:ext>
            </a:extLst>
          </p:cNvPr>
          <p:cNvSpPr/>
          <p:nvPr/>
        </p:nvSpPr>
        <p:spPr bwMode="auto">
          <a:xfrm>
            <a:off x="5302423" y="413582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미래 사업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제품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요구 역량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10C4656-40B5-C42B-80D8-06736ECBBFC6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 bwMode="auto">
          <a:xfrm>
            <a:off x="2193437" y="2498254"/>
            <a:ext cx="1694171" cy="12229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F61D15-3C0D-473E-A3F0-DDBC6047EF23}"/>
              </a:ext>
            </a:extLst>
          </p:cNvPr>
          <p:cNvSpPr/>
          <p:nvPr/>
        </p:nvSpPr>
        <p:spPr bwMode="auto">
          <a:xfrm>
            <a:off x="1621233" y="4689787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수립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B41EEEE5-E087-BB41-84F6-F907741EE8EF}"/>
              </a:ext>
            </a:extLst>
          </p:cNvPr>
          <p:cNvSpPr/>
          <p:nvPr/>
        </p:nvSpPr>
        <p:spPr bwMode="auto">
          <a:xfrm>
            <a:off x="3887608" y="4728123"/>
            <a:ext cx="1143199" cy="432000"/>
          </a:xfrm>
          <a:prstGeom prst="homePlate">
            <a:avLst/>
          </a:prstGeom>
          <a:solidFill>
            <a:srgbClr val="FFE9A3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사업전략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Review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E35048BB-CD42-9F9D-CBF9-A14979E23CB8}"/>
              </a:ext>
            </a:extLst>
          </p:cNvPr>
          <p:cNvSpPr/>
          <p:nvPr/>
        </p:nvSpPr>
        <p:spPr bwMode="auto">
          <a:xfrm>
            <a:off x="6329023" y="4728123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R&amp;D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Portfolio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EA97F50D-BF92-7367-C16C-EF22A8EFA328}"/>
              </a:ext>
            </a:extLst>
          </p:cNvPr>
          <p:cNvSpPr/>
          <p:nvPr/>
        </p:nvSpPr>
        <p:spPr bwMode="auto">
          <a:xfrm>
            <a:off x="7378078" y="4728123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자원 및</a:t>
            </a:r>
            <a:b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Project Portfolio</a:t>
            </a:r>
            <a:endParaRPr kumimoji="1"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7D78D399-E14D-FE15-34A7-E7988B736715}"/>
              </a:ext>
            </a:extLst>
          </p:cNvPr>
          <p:cNvSpPr/>
          <p:nvPr/>
        </p:nvSpPr>
        <p:spPr bwMode="auto">
          <a:xfrm>
            <a:off x="5319256" y="4728123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제품별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핵심기술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96E88B1-CE4D-B470-D0C5-D0E971CECE43}"/>
              </a:ext>
            </a:extLst>
          </p:cNvPr>
          <p:cNvSpPr/>
          <p:nvPr/>
        </p:nvSpPr>
        <p:spPr bwMode="auto">
          <a:xfrm>
            <a:off x="1621237" y="5262460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BRM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D8B055A-5038-C9E8-EEB0-BD57D4AC0489}"/>
              </a:ext>
            </a:extLst>
          </p:cNvPr>
          <p:cNvSpPr/>
          <p:nvPr/>
        </p:nvSpPr>
        <p:spPr bwMode="auto">
          <a:xfrm>
            <a:off x="3887608" y="5262460"/>
            <a:ext cx="1143199" cy="432000"/>
          </a:xfrm>
          <a:prstGeom prst="homePlate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산업동향분석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기존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A86EA400-2070-72E4-198E-D0B3DFF8B027}"/>
              </a:ext>
            </a:extLst>
          </p:cNvPr>
          <p:cNvSpPr/>
          <p:nvPr/>
        </p:nvSpPr>
        <p:spPr bwMode="auto">
          <a:xfrm>
            <a:off x="5913897" y="5262460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내부역량 및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추진방안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화살표: 갈매기형 수장 54">
            <a:extLst>
              <a:ext uri="{FF2B5EF4-FFF2-40B4-BE49-F238E27FC236}">
                <a16:creationId xmlns:a16="http://schemas.microsoft.com/office/drawing/2014/main" id="{B25FCEF5-D836-0CD4-2243-10203DEB49C4}"/>
              </a:ext>
            </a:extLst>
          </p:cNvPr>
          <p:cNvSpPr/>
          <p:nvPr/>
        </p:nvSpPr>
        <p:spPr bwMode="auto">
          <a:xfrm>
            <a:off x="6962952" y="5262460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연도별 전개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(BRM)</a:t>
            </a:r>
            <a:endParaRPr kumimoji="1"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66C89E4B-7BBF-C492-0E97-786E359568E3}"/>
              </a:ext>
            </a:extLst>
          </p:cNvPr>
          <p:cNvSpPr/>
          <p:nvPr/>
        </p:nvSpPr>
        <p:spPr bwMode="auto">
          <a:xfrm>
            <a:off x="4904130" y="5262460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기존사업내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신사업</a:t>
            </a: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BB0FF9D4-3CB1-13EC-D3F5-CA7C7916BBA1}"/>
              </a:ext>
            </a:extLst>
          </p:cNvPr>
          <p:cNvSpPr/>
          <p:nvPr/>
        </p:nvSpPr>
        <p:spPr bwMode="auto">
          <a:xfrm>
            <a:off x="3887608" y="5868320"/>
            <a:ext cx="1143199" cy="432000"/>
          </a:xfrm>
          <a:prstGeom prst="homePlate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산업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Domain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과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사업 분석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050" b="1" dirty="0" err="1">
                <a:latin typeface="맑은 고딕" pitchFamily="50" charset="-127"/>
                <a:ea typeface="맑은 고딕" pitchFamily="50" charset="-127"/>
              </a:rPr>
              <a:t>신영역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9551CD41-7CFA-10E6-F375-06ADEF40E86C}"/>
              </a:ext>
            </a:extLst>
          </p:cNvPr>
          <p:cNvSpPr/>
          <p:nvPr/>
        </p:nvSpPr>
        <p:spPr bwMode="auto">
          <a:xfrm>
            <a:off x="4904130" y="5857101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신사업발굴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28A7F80-77AA-4CB8-B5DD-C8517D0363F0}"/>
              </a:ext>
            </a:extLst>
          </p:cNvPr>
          <p:cNvCxnSpPr>
            <a:stCxn id="49" idx="3"/>
            <a:endCxn id="53" idx="1"/>
          </p:cNvCxnSpPr>
          <p:nvPr/>
        </p:nvCxnSpPr>
        <p:spPr bwMode="auto">
          <a:xfrm>
            <a:off x="2737590" y="5478460"/>
            <a:ext cx="1150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BDE13552-691D-F2D6-3AC9-BA153439622A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2737590" y="5478460"/>
            <a:ext cx="1150018" cy="52732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EA99709-8939-129A-2E43-790DFFF6C16E}"/>
              </a:ext>
            </a:extLst>
          </p:cNvPr>
          <p:cNvCxnSpPr>
            <a:cxnSpLocks/>
            <a:endCxn id="54" idx="2"/>
          </p:cNvCxnSpPr>
          <p:nvPr/>
        </p:nvCxnSpPr>
        <p:spPr bwMode="auto">
          <a:xfrm flipV="1">
            <a:off x="6047329" y="5694460"/>
            <a:ext cx="330168" cy="30010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CA10B9C-60FF-3BDE-8A06-50615A407010}"/>
              </a:ext>
            </a:extLst>
          </p:cNvPr>
          <p:cNvSpPr txBox="1"/>
          <p:nvPr/>
        </p:nvSpPr>
        <p:spPr>
          <a:xfrm>
            <a:off x="1542699" y="5721993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Business</a:t>
            </a:r>
            <a:r>
              <a:rPr lang="ko-KR" altLang="en-US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Roadmap</a:t>
            </a:r>
            <a:endParaRPr lang="ko-KR" altLang="en-US" sz="1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9542F4-C680-5401-F63A-93A208B4ECB7}"/>
              </a:ext>
            </a:extLst>
          </p:cNvPr>
          <p:cNvSpPr/>
          <p:nvPr/>
        </p:nvSpPr>
        <p:spPr bwMode="auto">
          <a:xfrm>
            <a:off x="353419" y="5626645"/>
            <a:ext cx="179513" cy="16268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AA690-D8A4-4926-87CB-818862CDE886}"/>
              </a:ext>
            </a:extLst>
          </p:cNvPr>
          <p:cNvSpPr txBox="1"/>
          <p:nvPr/>
        </p:nvSpPr>
        <p:spPr>
          <a:xfrm>
            <a:off x="482444" y="55873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전략</a:t>
            </a:r>
            <a:endParaRPr lang="ko-KR" altLang="en-US" sz="1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4B3CCD-0DA2-6BAF-BB6E-328CD3BADF7E}"/>
              </a:ext>
            </a:extLst>
          </p:cNvPr>
          <p:cNvSpPr/>
          <p:nvPr/>
        </p:nvSpPr>
        <p:spPr bwMode="auto">
          <a:xfrm>
            <a:off x="353419" y="5873477"/>
            <a:ext cx="179513" cy="16268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2B61-2FC6-305B-6367-E3FF4668F616}"/>
              </a:ext>
            </a:extLst>
          </p:cNvPr>
          <p:cNvSpPr txBox="1"/>
          <p:nvPr/>
        </p:nvSpPr>
        <p:spPr>
          <a:xfrm>
            <a:off x="482444" y="58341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기획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D6327-561F-3090-0608-3CC53004307B}"/>
              </a:ext>
            </a:extLst>
          </p:cNvPr>
          <p:cNvSpPr/>
          <p:nvPr/>
        </p:nvSpPr>
        <p:spPr bwMode="auto">
          <a:xfrm>
            <a:off x="353419" y="6125919"/>
            <a:ext cx="179513" cy="16268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A484F-F551-8A75-0D28-E26C4E21D26B}"/>
              </a:ext>
            </a:extLst>
          </p:cNvPr>
          <p:cNvSpPr txBox="1"/>
          <p:nvPr/>
        </p:nvSpPr>
        <p:spPr>
          <a:xfrm>
            <a:off x="482444" y="608663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971646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40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88504" y="980729"/>
          <a:ext cx="9049009" cy="460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0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전략방향과 핵심기술 관리 방안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Ⅳ.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현황 및 기술개발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AHP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Excel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Sheet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및 중장기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계획내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List-up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잠재제품 도출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핵심제품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List-up /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AHP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핵심제품 도출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4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제품내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핵심 기능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특성 등의 도출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 Sheet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참조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요소기술도출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 선택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요소기술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4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핵심기술평가를 위한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요소기술의 평가 및 핵심기술 선정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핵심기술의 정의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AHP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정의서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핵심기술별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경쟁력 수준 평가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평가기준 설정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세계 최고제품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대비 자사의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(Gap)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 근거 제시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경쟁력 수준 평가서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기술확보 및 대응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발표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결과물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수정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Homework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41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6506" y="1013232"/>
          <a:ext cx="9049008" cy="479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267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운영체계 및 시스템 개선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Ⅴ. Project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체계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등 현황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개요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Stage Gate System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체계 현황 분석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진행단계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완료단계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심의체계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관련 회의체 등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기존제품 및 신제품 개발 대응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운영 현황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Claim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기술 대응 현황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기술전략에서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관리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Process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대응되는 활동 정리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분석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및 대응 방안 수립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PMS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Module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개발 사례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8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0.5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발표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구조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vs.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 비교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체계의 개선 방안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현조직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체계 및 역할 현황준비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Homework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42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6506" y="1075584"/>
          <a:ext cx="9049008" cy="485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6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분석 및 개선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Ⅵ.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대응 구조 구축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현황분석과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구성 사례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제공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개론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역할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운영형태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중앙집중형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분산형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간략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전사조직구조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역할 정의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역할 정의서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전략과제별 대응 활동과 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조직연계성 확인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기술개발 및 확보방안 대응과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조직기능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주체 연계성 확인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운영체계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대응과 조직기능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주체 등 연계성 확인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조직체계 개선방향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선정 공유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종합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수료식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43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6506" y="1156120"/>
          <a:ext cx="9049008" cy="34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6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 Practice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보조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Ⅶ.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Review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종합</a:t>
                      </a:r>
                      <a:b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Best Practice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종합발표</a:t>
                      </a:r>
                      <a:endParaRPr lang="en-US" altLang="ko-KR" sz="1050" b="1" dirty="0"/>
                    </a:p>
                    <a:p>
                      <a:pPr algn="ctr"/>
                      <a:r>
                        <a:rPr lang="ko-KR" altLang="en-US" sz="1050" b="1" dirty="0"/>
                        <a:t>자료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분석과 대응방안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종합보고서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전략과제별 대응 활동 및 개선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핵심기술의 확보와 대응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운영체계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및 기능의 대응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 Practice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평가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수료식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소감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종합 평가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수료증 수여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다과회 및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Farewell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4E15C6AE-350F-8C3A-AA86-469619F517A4}"/>
              </a:ext>
            </a:extLst>
          </p:cNvPr>
          <p:cNvSpPr/>
          <p:nvPr/>
        </p:nvSpPr>
        <p:spPr bwMode="auto">
          <a:xfrm>
            <a:off x="510493" y="819033"/>
            <a:ext cx="8936437" cy="690007"/>
          </a:xfrm>
          <a:prstGeom prst="rect">
            <a:avLst/>
          </a:prstGeom>
          <a:solidFill>
            <a:srgbClr val="EBF6DE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655" y="177656"/>
            <a:ext cx="4015844" cy="40011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기술경영 </a:t>
            </a:r>
            <a:r>
              <a:rPr lang="en-US" altLang="ko-KR" dirty="0"/>
              <a:t>Task</a:t>
            </a:r>
            <a:r>
              <a:rPr lang="ko-KR" altLang="en-US" dirty="0"/>
              <a:t>별 </a:t>
            </a:r>
            <a:r>
              <a:rPr lang="en-US" altLang="ko-KR" dirty="0"/>
              <a:t>Process[2/2]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83ED113-FBAE-29A6-4FF6-4A84A3099C2E}"/>
              </a:ext>
            </a:extLst>
          </p:cNvPr>
          <p:cNvCxnSpPr>
            <a:cxnSpLocks/>
          </p:cNvCxnSpPr>
          <p:nvPr/>
        </p:nvCxnSpPr>
        <p:spPr bwMode="auto">
          <a:xfrm>
            <a:off x="504883" y="1525872"/>
            <a:ext cx="894765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D1D0D2-E9DB-35E8-2E22-189349F941FD}"/>
              </a:ext>
            </a:extLst>
          </p:cNvPr>
          <p:cNvCxnSpPr>
            <a:cxnSpLocks/>
          </p:cNvCxnSpPr>
          <p:nvPr/>
        </p:nvCxnSpPr>
        <p:spPr bwMode="auto">
          <a:xfrm>
            <a:off x="504883" y="1178064"/>
            <a:ext cx="894765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377031-626D-6579-5210-D10EA6B068EF}"/>
              </a:ext>
            </a:extLst>
          </p:cNvPr>
          <p:cNvCxnSpPr/>
          <p:nvPr/>
        </p:nvCxnSpPr>
        <p:spPr bwMode="auto">
          <a:xfrm>
            <a:off x="1624976" y="1183673"/>
            <a:ext cx="0" cy="51610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691934-68E7-DE8D-600D-5496DDD4CD57}"/>
              </a:ext>
            </a:extLst>
          </p:cNvPr>
          <p:cNvCxnSpPr>
            <a:cxnSpLocks/>
          </p:cNvCxnSpPr>
          <p:nvPr/>
        </p:nvCxnSpPr>
        <p:spPr bwMode="auto">
          <a:xfrm>
            <a:off x="504883" y="6367143"/>
            <a:ext cx="894765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3D35FB2-5785-7F98-13F5-014AD71192B7}"/>
              </a:ext>
            </a:extLst>
          </p:cNvPr>
          <p:cNvCxnSpPr/>
          <p:nvPr/>
        </p:nvCxnSpPr>
        <p:spPr bwMode="auto">
          <a:xfrm>
            <a:off x="2750678" y="1183673"/>
            <a:ext cx="0" cy="51610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0CC415E-F634-04D8-DA1C-321DC86EE047}"/>
              </a:ext>
            </a:extLst>
          </p:cNvPr>
          <p:cNvCxnSpPr>
            <a:cxnSpLocks/>
          </p:cNvCxnSpPr>
          <p:nvPr/>
        </p:nvCxnSpPr>
        <p:spPr bwMode="auto">
          <a:xfrm>
            <a:off x="3876380" y="807816"/>
            <a:ext cx="0" cy="55368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ECB0A6B-BBCA-C856-C204-A920F8142382}"/>
              </a:ext>
            </a:extLst>
          </p:cNvPr>
          <p:cNvCxnSpPr>
            <a:cxnSpLocks/>
          </p:cNvCxnSpPr>
          <p:nvPr/>
        </p:nvCxnSpPr>
        <p:spPr bwMode="auto">
          <a:xfrm>
            <a:off x="504883" y="819036"/>
            <a:ext cx="894765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27AA4E-8328-9DCB-CA4E-D15B5A5E3467}"/>
              </a:ext>
            </a:extLst>
          </p:cNvPr>
          <p:cNvSpPr txBox="1"/>
          <p:nvPr/>
        </p:nvSpPr>
        <p:spPr>
          <a:xfrm>
            <a:off x="1705384" y="852693"/>
            <a:ext cx="9795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분석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Level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EAFB75-4A0A-D4E6-7996-085BA85DCD8D}"/>
              </a:ext>
            </a:extLst>
          </p:cNvPr>
          <p:cNvSpPr txBox="1"/>
          <p:nvPr/>
        </p:nvSpPr>
        <p:spPr>
          <a:xfrm>
            <a:off x="796595" y="120050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High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CE7A8C-0596-1B72-92DB-F210A5482C77}"/>
              </a:ext>
            </a:extLst>
          </p:cNvPr>
          <p:cNvSpPr txBox="1"/>
          <p:nvPr/>
        </p:nvSpPr>
        <p:spPr>
          <a:xfrm>
            <a:off x="1817580" y="1200501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Medium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BF280-2D46-5798-9913-58422D568381}"/>
              </a:ext>
            </a:extLst>
          </p:cNvPr>
          <p:cNvSpPr txBox="1"/>
          <p:nvPr/>
        </p:nvSpPr>
        <p:spPr>
          <a:xfrm>
            <a:off x="3091009" y="12005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Low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C54C17-A05D-62B6-1682-6033B407F7D3}"/>
              </a:ext>
            </a:extLst>
          </p:cNvPr>
          <p:cNvSpPr txBox="1"/>
          <p:nvPr/>
        </p:nvSpPr>
        <p:spPr>
          <a:xfrm>
            <a:off x="5693963" y="852693"/>
            <a:ext cx="22777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Sub-Task/Work or Process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DEC93F-A03D-6231-DA89-04411048D291}"/>
              </a:ext>
            </a:extLst>
          </p:cNvPr>
          <p:cNvCxnSpPr/>
          <p:nvPr/>
        </p:nvCxnSpPr>
        <p:spPr bwMode="auto">
          <a:xfrm>
            <a:off x="5076887" y="1329526"/>
            <a:ext cx="31022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C1F13D-C1D6-756E-AD15-EF4D381D7218}"/>
              </a:ext>
            </a:extLst>
          </p:cNvPr>
          <p:cNvSpPr txBox="1"/>
          <p:nvPr/>
        </p:nvSpPr>
        <p:spPr>
          <a:xfrm>
            <a:off x="4090333" y="120050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High Scale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1AD712-FB25-F685-99EA-DAC71DF7551F}"/>
              </a:ext>
            </a:extLst>
          </p:cNvPr>
          <p:cNvSpPr txBox="1"/>
          <p:nvPr/>
        </p:nvSpPr>
        <p:spPr>
          <a:xfrm>
            <a:off x="8268849" y="1200501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Low Scale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607A264-1E64-BCFD-E30A-52B85F3EED0C}"/>
              </a:ext>
            </a:extLst>
          </p:cNvPr>
          <p:cNvSpPr/>
          <p:nvPr/>
        </p:nvSpPr>
        <p:spPr bwMode="auto">
          <a:xfrm>
            <a:off x="2199048" y="1775743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PRM/TRM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4E46B7-3A0A-37BA-3A0E-2E09AD3ADC91}"/>
              </a:ext>
            </a:extLst>
          </p:cNvPr>
          <p:cNvSpPr/>
          <p:nvPr/>
        </p:nvSpPr>
        <p:spPr bwMode="auto">
          <a:xfrm>
            <a:off x="2473927" y="5464082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기술사업화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0DF903-FCFC-EE7F-9A99-5A9AE9E4EB22}"/>
              </a:ext>
            </a:extLst>
          </p:cNvPr>
          <p:cNvSpPr/>
          <p:nvPr/>
        </p:nvSpPr>
        <p:spPr bwMode="auto">
          <a:xfrm>
            <a:off x="2468322" y="3239467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 Project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888879-FBA3-9C07-CB93-3DF7E9AFA54C}"/>
              </a:ext>
            </a:extLst>
          </p:cNvPr>
          <p:cNvSpPr/>
          <p:nvPr/>
        </p:nvSpPr>
        <p:spPr bwMode="auto">
          <a:xfrm>
            <a:off x="2754423" y="3940900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업무목표수립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C81C77-9334-A843-7ACA-98E4C1C61044}"/>
              </a:ext>
            </a:extLst>
          </p:cNvPr>
          <p:cNvSpPr/>
          <p:nvPr/>
        </p:nvSpPr>
        <p:spPr bwMode="auto">
          <a:xfrm>
            <a:off x="2754423" y="4717861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 Risk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5B8C6697-33B6-2F1A-C4D0-2E8F0F40CA04}"/>
              </a:ext>
            </a:extLst>
          </p:cNvPr>
          <p:cNvSpPr/>
          <p:nvPr/>
        </p:nvSpPr>
        <p:spPr bwMode="auto">
          <a:xfrm>
            <a:off x="4235419" y="1775743"/>
            <a:ext cx="1143199" cy="432000"/>
          </a:xfrm>
          <a:prstGeom prst="homePlate">
            <a:avLst/>
          </a:prstGeom>
          <a:solidFill>
            <a:srgbClr val="FFD757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대상 사업별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환경분석</a:t>
            </a: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CE5D1C62-47A6-6C1F-7AA1-63F9F4A0D86B}"/>
              </a:ext>
            </a:extLst>
          </p:cNvPr>
          <p:cNvSpPr/>
          <p:nvPr/>
        </p:nvSpPr>
        <p:spPr bwMode="auto">
          <a:xfrm>
            <a:off x="6261708" y="1775743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핵심기술과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TRM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04ABA051-8293-76E0-D5D7-8B339F01751E}"/>
              </a:ext>
            </a:extLst>
          </p:cNvPr>
          <p:cNvSpPr/>
          <p:nvPr/>
        </p:nvSpPr>
        <p:spPr bwMode="auto">
          <a:xfrm>
            <a:off x="7265883" y="1773171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자원계획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및 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관리 방안</a:t>
            </a: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04E7D857-4080-8EDE-6CA7-BF5A82C6958E}"/>
              </a:ext>
            </a:extLst>
          </p:cNvPr>
          <p:cNvSpPr/>
          <p:nvPr/>
        </p:nvSpPr>
        <p:spPr bwMode="auto">
          <a:xfrm>
            <a:off x="5251941" y="1775743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신제품발굴 및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PRM</a:t>
            </a:r>
            <a:endParaRPr kumimoji="1"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A29EFA-3D34-025A-7B21-8D8F93B6DA8D}"/>
              </a:ext>
            </a:extLst>
          </p:cNvPr>
          <p:cNvSpPr txBox="1"/>
          <p:nvPr/>
        </p:nvSpPr>
        <p:spPr>
          <a:xfrm>
            <a:off x="1722212" y="2199045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Product &amp; Technology</a:t>
            </a:r>
            <a:r>
              <a:rPr lang="ko-KR" altLang="en-US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Roadmap</a:t>
            </a:r>
            <a:endParaRPr lang="ko-KR" altLang="en-US" sz="1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3C2B5C6F-A596-09FE-8387-228658EE34AE}"/>
              </a:ext>
            </a:extLst>
          </p:cNvPr>
          <p:cNvSpPr/>
          <p:nvPr/>
        </p:nvSpPr>
        <p:spPr bwMode="auto">
          <a:xfrm>
            <a:off x="4706644" y="5464082"/>
            <a:ext cx="1143199" cy="432000"/>
          </a:xfrm>
          <a:prstGeom prst="homePlate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기술개발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목적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Review</a:t>
            </a: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13EA5041-C291-904A-BFDD-26052B69A329}"/>
              </a:ext>
            </a:extLst>
          </p:cNvPr>
          <p:cNvSpPr/>
          <p:nvPr/>
        </p:nvSpPr>
        <p:spPr bwMode="auto">
          <a:xfrm>
            <a:off x="6732933" y="5464082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기술가치평가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화살표: 갈매기형 수장 76">
            <a:extLst>
              <a:ext uri="{FF2B5EF4-FFF2-40B4-BE49-F238E27FC236}">
                <a16:creationId xmlns:a16="http://schemas.microsoft.com/office/drawing/2014/main" id="{9BECCBF2-CFEE-497A-B3B4-156EFCD1B3EB}"/>
              </a:ext>
            </a:extLst>
          </p:cNvPr>
          <p:cNvSpPr/>
          <p:nvPr/>
        </p:nvSpPr>
        <p:spPr bwMode="auto">
          <a:xfrm>
            <a:off x="7737108" y="5464082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기술사업화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전략</a:t>
            </a:r>
          </a:p>
        </p:txBody>
      </p:sp>
      <p:sp>
        <p:nvSpPr>
          <p:cNvPr id="86" name="화살표: 갈매기형 수장 85">
            <a:extLst>
              <a:ext uri="{FF2B5EF4-FFF2-40B4-BE49-F238E27FC236}">
                <a16:creationId xmlns:a16="http://schemas.microsoft.com/office/drawing/2014/main" id="{4C89AC10-7C43-1CC0-CA2B-62E194E10005}"/>
              </a:ext>
            </a:extLst>
          </p:cNvPr>
          <p:cNvSpPr/>
          <p:nvPr/>
        </p:nvSpPr>
        <p:spPr bwMode="auto">
          <a:xfrm>
            <a:off x="5723166" y="5464082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사업화 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기술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Package</a:t>
            </a:r>
            <a:endParaRPr kumimoji="1"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48C99F8-3B9A-1E85-9B90-2F503911927D}"/>
              </a:ext>
            </a:extLst>
          </p:cNvPr>
          <p:cNvCxnSpPr>
            <a:cxnSpLocks/>
            <a:stCxn id="72" idx="3"/>
            <a:endCxn id="34" idx="1"/>
          </p:cNvCxnSpPr>
          <p:nvPr/>
        </p:nvCxnSpPr>
        <p:spPr bwMode="auto">
          <a:xfrm>
            <a:off x="3315401" y="1991743"/>
            <a:ext cx="920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A8CB414-8CF9-B37C-0FE6-402F08B494EB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 bwMode="auto">
          <a:xfrm>
            <a:off x="3590280" y="5680082"/>
            <a:ext cx="11163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03" name="화살표: 오각형 102">
            <a:extLst>
              <a:ext uri="{FF2B5EF4-FFF2-40B4-BE49-F238E27FC236}">
                <a16:creationId xmlns:a16="http://schemas.microsoft.com/office/drawing/2014/main" id="{5CC3B5F3-69DF-F230-7757-D5A7BBCA41C4}"/>
              </a:ext>
            </a:extLst>
          </p:cNvPr>
          <p:cNvSpPr/>
          <p:nvPr/>
        </p:nvSpPr>
        <p:spPr bwMode="auto">
          <a:xfrm>
            <a:off x="4706644" y="3239467"/>
            <a:ext cx="1143199" cy="432000"/>
          </a:xfrm>
          <a:prstGeom prst="homePlate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역할과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Project</a:t>
            </a:r>
          </a:p>
        </p:txBody>
      </p:sp>
      <p:sp>
        <p:nvSpPr>
          <p:cNvPr id="104" name="화살표: 갈매기형 수장 103">
            <a:extLst>
              <a:ext uri="{FF2B5EF4-FFF2-40B4-BE49-F238E27FC236}">
                <a16:creationId xmlns:a16="http://schemas.microsoft.com/office/drawing/2014/main" id="{67EE69C4-94D6-7091-B585-7308B0178A84}"/>
              </a:ext>
            </a:extLst>
          </p:cNvPr>
          <p:cNvSpPr/>
          <p:nvPr/>
        </p:nvSpPr>
        <p:spPr bwMode="auto">
          <a:xfrm>
            <a:off x="6732933" y="3239467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운영체계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화살표: 갈매기형 수장 105">
            <a:extLst>
              <a:ext uri="{FF2B5EF4-FFF2-40B4-BE49-F238E27FC236}">
                <a16:creationId xmlns:a16="http://schemas.microsoft.com/office/drawing/2014/main" id="{0B529DE1-01F3-5853-1506-670082362D51}"/>
              </a:ext>
            </a:extLst>
          </p:cNvPr>
          <p:cNvSpPr/>
          <p:nvPr/>
        </p:nvSpPr>
        <p:spPr bwMode="auto">
          <a:xfrm>
            <a:off x="5723166" y="3239467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관리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Rule/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원칙</a:t>
            </a:r>
          </a:p>
        </p:txBody>
      </p:sp>
      <p:sp>
        <p:nvSpPr>
          <p:cNvPr id="107" name="화살표: 갈매기형 수장 106">
            <a:extLst>
              <a:ext uri="{FF2B5EF4-FFF2-40B4-BE49-F238E27FC236}">
                <a16:creationId xmlns:a16="http://schemas.microsoft.com/office/drawing/2014/main" id="{DC385255-6FE2-CC50-500D-460B797ECDF7}"/>
              </a:ext>
            </a:extLst>
          </p:cNvPr>
          <p:cNvSpPr/>
          <p:nvPr/>
        </p:nvSpPr>
        <p:spPr bwMode="auto">
          <a:xfrm>
            <a:off x="8393493" y="3239467"/>
            <a:ext cx="1143199" cy="432000"/>
          </a:xfrm>
          <a:prstGeom prst="chevron">
            <a:avLst/>
          </a:prstGeom>
          <a:solidFill>
            <a:srgbClr val="808000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IT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연계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53C9C8C-7723-B287-F3A3-1E32A63512AD}"/>
              </a:ext>
            </a:extLst>
          </p:cNvPr>
          <p:cNvCxnSpPr>
            <a:cxnSpLocks/>
            <a:stCxn id="5" idx="3"/>
            <a:endCxn id="103" idx="1"/>
          </p:cNvCxnSpPr>
          <p:nvPr/>
        </p:nvCxnSpPr>
        <p:spPr bwMode="auto">
          <a:xfrm>
            <a:off x="3584675" y="3455467"/>
            <a:ext cx="11219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D40BA1D-2123-4886-D4B1-FFB8D1CD1CDF}"/>
              </a:ext>
            </a:extLst>
          </p:cNvPr>
          <p:cNvCxnSpPr>
            <a:cxnSpLocks/>
            <a:stCxn id="104" idx="3"/>
            <a:endCxn id="107" idx="1"/>
          </p:cNvCxnSpPr>
          <p:nvPr/>
        </p:nvCxnSpPr>
        <p:spPr bwMode="auto">
          <a:xfrm>
            <a:off x="7876132" y="3455467"/>
            <a:ext cx="7333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20" name="화살표: 오각형 119">
            <a:extLst>
              <a:ext uri="{FF2B5EF4-FFF2-40B4-BE49-F238E27FC236}">
                <a16:creationId xmlns:a16="http://schemas.microsoft.com/office/drawing/2014/main" id="{89F1D06D-68A3-A5B5-21F0-0E54E247C6EC}"/>
              </a:ext>
            </a:extLst>
          </p:cNvPr>
          <p:cNvSpPr/>
          <p:nvPr/>
        </p:nvSpPr>
        <p:spPr bwMode="auto">
          <a:xfrm>
            <a:off x="4959089" y="3946304"/>
            <a:ext cx="1143199" cy="432000"/>
          </a:xfrm>
          <a:prstGeom prst="homePlate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Role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&amp; Mission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정의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화살표: 갈매기형 수장 120">
            <a:extLst>
              <a:ext uri="{FF2B5EF4-FFF2-40B4-BE49-F238E27FC236}">
                <a16:creationId xmlns:a16="http://schemas.microsoft.com/office/drawing/2014/main" id="{906564D2-0A2E-2137-CF91-479A22D90268}"/>
              </a:ext>
            </a:extLst>
          </p:cNvPr>
          <p:cNvSpPr/>
          <p:nvPr/>
        </p:nvSpPr>
        <p:spPr bwMode="auto">
          <a:xfrm>
            <a:off x="6985378" y="394630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KPI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및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관리방안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화살표: 갈매기형 수장 121">
            <a:extLst>
              <a:ext uri="{FF2B5EF4-FFF2-40B4-BE49-F238E27FC236}">
                <a16:creationId xmlns:a16="http://schemas.microsoft.com/office/drawing/2014/main" id="{5BCB9023-E681-8214-5571-697803A22091}"/>
              </a:ext>
            </a:extLst>
          </p:cNvPr>
          <p:cNvSpPr/>
          <p:nvPr/>
        </p:nvSpPr>
        <p:spPr bwMode="auto">
          <a:xfrm>
            <a:off x="5975611" y="3946304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수행방안 및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Indicator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도출</a:t>
            </a:r>
          </a:p>
        </p:txBody>
      </p:sp>
      <p:sp>
        <p:nvSpPr>
          <p:cNvPr id="123" name="화살표: 갈매기형 수장 122">
            <a:extLst>
              <a:ext uri="{FF2B5EF4-FFF2-40B4-BE49-F238E27FC236}">
                <a16:creationId xmlns:a16="http://schemas.microsoft.com/office/drawing/2014/main" id="{4F297FF7-E0E9-1DA4-D40B-150FDB674275}"/>
              </a:ext>
            </a:extLst>
          </p:cNvPr>
          <p:cNvSpPr/>
          <p:nvPr/>
        </p:nvSpPr>
        <p:spPr bwMode="auto">
          <a:xfrm>
            <a:off x="8393493" y="3946304"/>
            <a:ext cx="1143199" cy="432000"/>
          </a:xfrm>
          <a:prstGeom prst="chevron">
            <a:avLst/>
          </a:prstGeom>
          <a:solidFill>
            <a:srgbClr val="808000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IT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연계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F3B2B05-2D48-9D45-BABF-A7F6622ECCED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 bwMode="auto">
          <a:xfrm>
            <a:off x="8128577" y="4162304"/>
            <a:ext cx="4809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02B1D67-F73B-BC97-DB89-2B79423A7263}"/>
              </a:ext>
            </a:extLst>
          </p:cNvPr>
          <p:cNvSpPr txBox="1"/>
          <p:nvPr/>
        </p:nvSpPr>
        <p:spPr>
          <a:xfrm>
            <a:off x="6757026" y="4367697"/>
            <a:ext cx="165462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Key Performance Indicator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화살표: 오각형 128">
            <a:extLst>
              <a:ext uri="{FF2B5EF4-FFF2-40B4-BE49-F238E27FC236}">
                <a16:creationId xmlns:a16="http://schemas.microsoft.com/office/drawing/2014/main" id="{BE072A9E-6836-B498-E269-D0C6D97444E7}"/>
              </a:ext>
            </a:extLst>
          </p:cNvPr>
          <p:cNvSpPr/>
          <p:nvPr/>
        </p:nvSpPr>
        <p:spPr bwMode="auto">
          <a:xfrm>
            <a:off x="4959089" y="4742900"/>
            <a:ext cx="1143199" cy="432000"/>
          </a:xfrm>
          <a:prstGeom prst="homePlate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관리 목표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화살표: 갈매기형 수장 129">
            <a:extLst>
              <a:ext uri="{FF2B5EF4-FFF2-40B4-BE49-F238E27FC236}">
                <a16:creationId xmlns:a16="http://schemas.microsoft.com/office/drawing/2014/main" id="{A994819D-51E4-15EC-3EDF-7D63D2C37F3C}"/>
              </a:ext>
            </a:extLst>
          </p:cNvPr>
          <p:cNvSpPr/>
          <p:nvPr/>
        </p:nvSpPr>
        <p:spPr bwMode="auto">
          <a:xfrm>
            <a:off x="6985378" y="4742900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분석 및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대응방안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화살표: 갈매기형 수장 130">
            <a:extLst>
              <a:ext uri="{FF2B5EF4-FFF2-40B4-BE49-F238E27FC236}">
                <a16:creationId xmlns:a16="http://schemas.microsoft.com/office/drawing/2014/main" id="{AF5F0C25-F8C4-D762-39C8-88513906D85B}"/>
              </a:ext>
            </a:extLst>
          </p:cNvPr>
          <p:cNvSpPr/>
          <p:nvPr/>
        </p:nvSpPr>
        <p:spPr bwMode="auto">
          <a:xfrm>
            <a:off x="5975611" y="4742900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Risk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식별</a:t>
            </a:r>
          </a:p>
        </p:txBody>
      </p:sp>
      <p:sp>
        <p:nvSpPr>
          <p:cNvPr id="132" name="화살표: 갈매기형 수장 131">
            <a:extLst>
              <a:ext uri="{FF2B5EF4-FFF2-40B4-BE49-F238E27FC236}">
                <a16:creationId xmlns:a16="http://schemas.microsoft.com/office/drawing/2014/main" id="{68076696-471B-8724-17C3-E54E25308908}"/>
              </a:ext>
            </a:extLst>
          </p:cNvPr>
          <p:cNvSpPr/>
          <p:nvPr/>
        </p:nvSpPr>
        <p:spPr bwMode="auto">
          <a:xfrm>
            <a:off x="8393493" y="4742900"/>
            <a:ext cx="1143199" cy="432000"/>
          </a:xfrm>
          <a:prstGeom prst="chevron">
            <a:avLst/>
          </a:prstGeom>
          <a:solidFill>
            <a:srgbClr val="808000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IT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연계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6FEE64A-DD2B-53D9-CC63-0FC9C29FE63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 bwMode="auto">
          <a:xfrm>
            <a:off x="8128577" y="4958900"/>
            <a:ext cx="4809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B06F2D5-772A-51F5-62BD-8CF6880D6DD2}"/>
              </a:ext>
            </a:extLst>
          </p:cNvPr>
          <p:cNvSpPr/>
          <p:nvPr/>
        </p:nvSpPr>
        <p:spPr bwMode="auto">
          <a:xfrm>
            <a:off x="2389782" y="2521849"/>
            <a:ext cx="1116353" cy="43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기획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과제기획중심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화살표: 오각형 145">
            <a:extLst>
              <a:ext uri="{FF2B5EF4-FFF2-40B4-BE49-F238E27FC236}">
                <a16:creationId xmlns:a16="http://schemas.microsoft.com/office/drawing/2014/main" id="{DA7D7EF9-AACE-9815-C87F-E96803CEF326}"/>
              </a:ext>
            </a:extLst>
          </p:cNvPr>
          <p:cNvSpPr/>
          <p:nvPr/>
        </p:nvSpPr>
        <p:spPr bwMode="auto">
          <a:xfrm>
            <a:off x="4235419" y="2521849"/>
            <a:ext cx="1143199" cy="432000"/>
          </a:xfrm>
          <a:prstGeom prst="homePlate">
            <a:avLst/>
          </a:prstGeom>
          <a:solidFill>
            <a:srgbClr val="FFD757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사업전략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Review</a:t>
            </a:r>
          </a:p>
        </p:txBody>
      </p:sp>
      <p:sp>
        <p:nvSpPr>
          <p:cNvPr id="147" name="화살표: 갈매기형 수장 146">
            <a:extLst>
              <a:ext uri="{FF2B5EF4-FFF2-40B4-BE49-F238E27FC236}">
                <a16:creationId xmlns:a16="http://schemas.microsoft.com/office/drawing/2014/main" id="{37E5A330-52A0-E35F-3E71-2EE467BA017C}"/>
              </a:ext>
            </a:extLst>
          </p:cNvPr>
          <p:cNvSpPr/>
          <p:nvPr/>
        </p:nvSpPr>
        <p:spPr bwMode="auto">
          <a:xfrm>
            <a:off x="6962936" y="2521849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과제관리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체계</a:t>
            </a:r>
            <a:endParaRPr kumimoji="1"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화살표: 갈매기형 수장 148">
            <a:extLst>
              <a:ext uri="{FF2B5EF4-FFF2-40B4-BE49-F238E27FC236}">
                <a16:creationId xmlns:a16="http://schemas.microsoft.com/office/drawing/2014/main" id="{7AFFD859-F3A7-3C98-49B8-C7754DA575EC}"/>
              </a:ext>
            </a:extLst>
          </p:cNvPr>
          <p:cNvSpPr/>
          <p:nvPr/>
        </p:nvSpPr>
        <p:spPr bwMode="auto">
          <a:xfrm>
            <a:off x="5953169" y="2521849"/>
            <a:ext cx="1143199" cy="432000"/>
          </a:xfrm>
          <a:prstGeom prst="chevron">
            <a:avLst/>
          </a:prstGeom>
          <a:solidFill>
            <a:srgbClr val="F9F1CF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과제발굴</a:t>
            </a:r>
          </a:p>
        </p:txBody>
      </p:sp>
      <p:sp>
        <p:nvSpPr>
          <p:cNvPr id="150" name="화살표: 갈매기형 수장 149">
            <a:extLst>
              <a:ext uri="{FF2B5EF4-FFF2-40B4-BE49-F238E27FC236}">
                <a16:creationId xmlns:a16="http://schemas.microsoft.com/office/drawing/2014/main" id="{05792516-88A0-D094-8306-051F9E2BC321}"/>
              </a:ext>
            </a:extLst>
          </p:cNvPr>
          <p:cNvSpPr/>
          <p:nvPr/>
        </p:nvSpPr>
        <p:spPr bwMode="auto">
          <a:xfrm>
            <a:off x="8393493" y="2532633"/>
            <a:ext cx="1143199" cy="432000"/>
          </a:xfrm>
          <a:prstGeom prst="chevron">
            <a:avLst/>
          </a:prstGeom>
          <a:solidFill>
            <a:srgbClr val="808000"/>
          </a:solidFill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IT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연계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823329F-E74F-ED78-D22C-137D414DBDCB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 bwMode="auto">
          <a:xfrm>
            <a:off x="8106135" y="2737849"/>
            <a:ext cx="503358" cy="10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3A6453-6509-13BD-0137-5597F22C4258}"/>
              </a:ext>
            </a:extLst>
          </p:cNvPr>
          <p:cNvSpPr/>
          <p:nvPr/>
        </p:nvSpPr>
        <p:spPr bwMode="auto">
          <a:xfrm>
            <a:off x="353419" y="5626645"/>
            <a:ext cx="179513" cy="16268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8C9EB-CD8F-1322-B698-21C1BF9CC5FA}"/>
              </a:ext>
            </a:extLst>
          </p:cNvPr>
          <p:cNvSpPr txBox="1"/>
          <p:nvPr/>
        </p:nvSpPr>
        <p:spPr>
          <a:xfrm>
            <a:off x="482444" y="55873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전략</a:t>
            </a:r>
            <a:endParaRPr lang="ko-KR" altLang="en-US" sz="1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E1DEA5-B4C5-BC0B-B887-33D00822469E}"/>
              </a:ext>
            </a:extLst>
          </p:cNvPr>
          <p:cNvSpPr/>
          <p:nvPr/>
        </p:nvSpPr>
        <p:spPr bwMode="auto">
          <a:xfrm>
            <a:off x="353419" y="5873477"/>
            <a:ext cx="179513" cy="16268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6E85A-9040-92A2-9045-38C995261A2A}"/>
              </a:ext>
            </a:extLst>
          </p:cNvPr>
          <p:cNvSpPr txBox="1"/>
          <p:nvPr/>
        </p:nvSpPr>
        <p:spPr>
          <a:xfrm>
            <a:off x="482444" y="58341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기획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62EFA5-9B7E-F624-8707-FB1397A7EDF4}"/>
              </a:ext>
            </a:extLst>
          </p:cNvPr>
          <p:cNvSpPr/>
          <p:nvPr/>
        </p:nvSpPr>
        <p:spPr bwMode="auto">
          <a:xfrm>
            <a:off x="353419" y="6125919"/>
            <a:ext cx="179513" cy="16268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E4BE2-235F-31E7-9042-E4CD8E25EE49}"/>
              </a:ext>
            </a:extLst>
          </p:cNvPr>
          <p:cNvSpPr txBox="1"/>
          <p:nvPr/>
        </p:nvSpPr>
        <p:spPr>
          <a:xfrm>
            <a:off x="482444" y="608663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42368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01055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653" y="177656"/>
            <a:ext cx="5618846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 </a:t>
            </a:r>
            <a:r>
              <a:rPr lang="en-US" altLang="ko-KR" sz="1800" dirty="0"/>
              <a:t>(1)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60084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대상</a:t>
              </a:r>
              <a:r>
                <a:rPr kumimoji="1" lang="en-US" altLang="ko-KR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Domain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환경분석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사업전략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전략과제</a:t>
              </a: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실행방안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47808" y="1571303"/>
            <a:ext cx="1475383" cy="566591"/>
          </a:xfrm>
          <a:prstGeom prst="roundRect">
            <a:avLst/>
          </a:prstGeom>
          <a:solidFill>
            <a:srgbClr val="0033CC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중장기전략수립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347864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PEST(STEP, STEEP)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9"/>
            <a:ext cx="13135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환경예측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산업 및 기술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경쟁사 동향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F6728-CAD6-5F1D-A1C9-C67193741BAE}"/>
              </a:ext>
            </a:extLst>
          </p:cNvPr>
          <p:cNvSpPr/>
          <p:nvPr/>
        </p:nvSpPr>
        <p:spPr bwMode="auto">
          <a:xfrm>
            <a:off x="2238321" y="407889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Environmental Scan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Scenario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8366D-5056-397D-03D9-4520EA6556A9}"/>
              </a:ext>
            </a:extLst>
          </p:cNvPr>
          <p:cNvSpPr/>
          <p:nvPr/>
        </p:nvSpPr>
        <p:spPr bwMode="auto">
          <a:xfrm>
            <a:off x="2238321" y="467914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C5A73C-30E1-791E-C529-FC8260F2E659}"/>
              </a:ext>
            </a:extLst>
          </p:cNvPr>
          <p:cNvSpPr/>
          <p:nvPr/>
        </p:nvSpPr>
        <p:spPr bwMode="auto">
          <a:xfrm>
            <a:off x="2238321" y="527939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28A645-2614-8914-1E2D-E76DA03A727E}"/>
              </a:ext>
            </a:extLst>
          </p:cNvPr>
          <p:cNvSpPr txBox="1"/>
          <p:nvPr/>
        </p:nvSpPr>
        <p:spPr>
          <a:xfrm>
            <a:off x="1172452" y="5951660"/>
            <a:ext cx="8121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PEST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Political, Economic, Socio-Cultural, Technological, STEP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Societal, Technological, Economical &amp; Environmental, Political,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   3C : Company, Competitor, Customer 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BRM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Business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Roadmap,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PRM/TRM : Product Roadmap / Technology Roadmap 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WBS : Work Breakdown Structure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701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917207" y="2306186"/>
            <a:ext cx="457201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B87FF6-C224-C83E-B871-44539A4C51C8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 bwMode="auto">
          <a:xfrm>
            <a:off x="4863713" y="4224749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F28CF3-6686-DB28-1D4E-159BA1E2BE9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2976010" y="4471583"/>
            <a:ext cx="0" cy="20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11DD44-CD2F-45FA-3E57-9D5847D2DC9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>
            <a:off x="2976010" y="5071833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1B7440D2-0E29-5454-453B-1509722DE4B9}"/>
              </a:ext>
            </a:extLst>
          </p:cNvPr>
          <p:cNvSpPr/>
          <p:nvPr/>
        </p:nvSpPr>
        <p:spPr bwMode="auto">
          <a:xfrm>
            <a:off x="1946607" y="3770353"/>
            <a:ext cx="235611" cy="1581969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0319078-10BB-7D26-6077-6E2029348622}"/>
              </a:ext>
            </a:extLst>
          </p:cNvPr>
          <p:cNvSpPr/>
          <p:nvPr/>
        </p:nvSpPr>
        <p:spPr bwMode="auto">
          <a:xfrm>
            <a:off x="1840020" y="3355228"/>
            <a:ext cx="443176" cy="40951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A78AF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Macro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EBFEB86-F2C7-362B-9F43-167D4CD654BE}"/>
              </a:ext>
            </a:extLst>
          </p:cNvPr>
          <p:cNvSpPr/>
          <p:nvPr/>
        </p:nvSpPr>
        <p:spPr bwMode="auto">
          <a:xfrm>
            <a:off x="1840020" y="5363538"/>
            <a:ext cx="443176" cy="40951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A78AF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Micro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026596" y="3540351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9"/>
            <a:ext cx="1768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Portfolio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성장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유지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철수 등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신사업 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생산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시장개척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마케팅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영업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BRM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100" b="1" baseline="30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D2A5E7-D7B9-1455-4157-40BB969BCF55}"/>
              </a:ext>
            </a:extLst>
          </p:cNvPr>
          <p:cNvSpPr/>
          <p:nvPr/>
        </p:nvSpPr>
        <p:spPr bwMode="auto">
          <a:xfrm>
            <a:off x="4044682" y="3478646"/>
            <a:ext cx="1638062" cy="746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BCG Matrix, PPM(GE)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Strategy Matrix</a:t>
            </a:r>
            <a:br>
              <a:rPr lang="en-US" altLang="ko-KR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(McKinsey)]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817989-6D49-27D1-FE76-426D7C9F766E}"/>
              </a:ext>
            </a:extLst>
          </p:cNvPr>
          <p:cNvSpPr/>
          <p:nvPr/>
        </p:nvSpPr>
        <p:spPr bwMode="auto">
          <a:xfrm>
            <a:off x="4044682" y="4381822"/>
            <a:ext cx="1638062" cy="347808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신사업 기획</a:t>
            </a:r>
            <a:endParaRPr lang="ko-KR" altLang="ko-KR" sz="11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F436F-EC41-DF90-83A8-7150B712A545}"/>
              </a:ext>
            </a:extLst>
          </p:cNvPr>
          <p:cNvSpPr/>
          <p:nvPr/>
        </p:nvSpPr>
        <p:spPr bwMode="auto">
          <a:xfrm>
            <a:off x="4044682" y="4869879"/>
            <a:ext cx="1638062" cy="347808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Business Roadmap</a:t>
            </a:r>
            <a:endParaRPr lang="ko-KR" altLang="ko-KR" sz="11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633FCE-12F0-DBBC-0571-4F65CE15A5A1}"/>
              </a:ext>
            </a:extLst>
          </p:cNvPr>
          <p:cNvSpPr/>
          <p:nvPr/>
        </p:nvSpPr>
        <p:spPr bwMode="auto">
          <a:xfrm>
            <a:off x="4044682" y="5369153"/>
            <a:ext cx="1638062" cy="347808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및 기능별 전략</a:t>
            </a:r>
            <a:endParaRPr lang="ko-KR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7B825-6877-16B0-44A0-BC161F150125}"/>
              </a:ext>
            </a:extLst>
          </p:cNvPr>
          <p:cNvSpPr txBox="1"/>
          <p:nvPr/>
        </p:nvSpPr>
        <p:spPr>
          <a:xfrm>
            <a:off x="5867871" y="2255699"/>
            <a:ext cx="14112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제품별 전략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PRM/TRM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vs.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미래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Gap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및 시장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역량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확보목표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0559E4-9F9B-C784-3905-7C10E447CDAE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 bwMode="auto">
          <a:xfrm>
            <a:off x="2976010" y="3871333"/>
            <a:ext cx="0" cy="20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DD90A3-E2AA-4C5C-B7FC-E770E77BD6BC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 bwMode="auto">
          <a:xfrm>
            <a:off x="4863713" y="4729630"/>
            <a:ext cx="0" cy="1402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6BDA63A-8597-F7ED-9FA1-53328420242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4863713" y="5217687"/>
            <a:ext cx="0" cy="1514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C1CB8B-6CA8-6851-220B-88E7BFFBEB19}"/>
              </a:ext>
            </a:extLst>
          </p:cNvPr>
          <p:cNvSpPr/>
          <p:nvPr/>
        </p:nvSpPr>
        <p:spPr bwMode="auto">
          <a:xfrm>
            <a:off x="3938090" y="4303286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BB4E96-89E3-68F4-950A-D19912F5DAC4}"/>
              </a:ext>
            </a:extLst>
          </p:cNvPr>
          <p:cNvSpPr/>
          <p:nvPr/>
        </p:nvSpPr>
        <p:spPr bwMode="auto">
          <a:xfrm>
            <a:off x="3938090" y="4813780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8036AA-C8D0-6D2B-98CA-118DBD9382C4}"/>
              </a:ext>
            </a:extLst>
          </p:cNvPr>
          <p:cNvSpPr/>
          <p:nvPr/>
        </p:nvSpPr>
        <p:spPr bwMode="auto">
          <a:xfrm>
            <a:off x="5879091" y="3478646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사업계획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F44D04E-3EF8-D329-388B-5FCFC95053C8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 bwMode="auto">
          <a:xfrm>
            <a:off x="6616780" y="3871333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1E0B61-666D-8B22-E8CD-C1BFDB3AFFC6}"/>
              </a:ext>
            </a:extLst>
          </p:cNvPr>
          <p:cNvSpPr/>
          <p:nvPr/>
        </p:nvSpPr>
        <p:spPr bwMode="auto">
          <a:xfrm>
            <a:off x="5879091" y="4078897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PRM/TRM</a:t>
            </a:r>
            <a:r>
              <a:rPr lang="en-US" altLang="ko-KR" sz="1100" b="1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AEA0771-FCB8-0875-7D83-56B731718144}"/>
              </a:ext>
            </a:extLst>
          </p:cNvPr>
          <p:cNvSpPr/>
          <p:nvPr/>
        </p:nvSpPr>
        <p:spPr bwMode="auto">
          <a:xfrm>
            <a:off x="7668622" y="347864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 및 역할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7629353" y="2255699"/>
            <a:ext cx="13135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조직운영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과제별 실행계획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추진일정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투자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자원계획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소요예산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2695BB2-1896-65C5-8C07-7FB137A82735}"/>
              </a:ext>
            </a:extLst>
          </p:cNvPr>
          <p:cNvSpPr/>
          <p:nvPr/>
        </p:nvSpPr>
        <p:spPr bwMode="auto">
          <a:xfrm>
            <a:off x="7668622" y="407328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WBS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등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10A1714-D120-60EB-0908-DBA073CA2D5D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 bwMode="auto">
          <a:xfrm>
            <a:off x="8406311" y="3871334"/>
            <a:ext cx="0" cy="201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8E588E6-5C52-0432-AAD7-F4A105CD7F12}"/>
              </a:ext>
            </a:extLst>
          </p:cNvPr>
          <p:cNvSpPr/>
          <p:nvPr/>
        </p:nvSpPr>
        <p:spPr bwMode="auto">
          <a:xfrm>
            <a:off x="5879091" y="4722167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</a:t>
            </a:r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확보계획</a:t>
            </a:r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30C99B-83B4-C938-39D8-71A8CFE174D7}"/>
              </a:ext>
            </a:extLst>
          </p:cNvPr>
          <p:cNvCxnSpPr>
            <a:cxnSpLocks/>
            <a:stCxn id="47" idx="2"/>
            <a:endCxn id="66" idx="0"/>
          </p:cNvCxnSpPr>
          <p:nvPr/>
        </p:nvCxnSpPr>
        <p:spPr bwMode="auto">
          <a:xfrm>
            <a:off x="6616780" y="4471584"/>
            <a:ext cx="0" cy="250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CC8C7D-5BEA-94FE-BB75-174668E743D1}"/>
              </a:ext>
            </a:extLst>
          </p:cNvPr>
          <p:cNvSpPr/>
          <p:nvPr/>
        </p:nvSpPr>
        <p:spPr bwMode="auto">
          <a:xfrm>
            <a:off x="5793472" y="3941910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961D4F-052A-7E72-0B58-D7D6E7DB8B93}"/>
              </a:ext>
            </a:extLst>
          </p:cNvPr>
          <p:cNvSpPr/>
          <p:nvPr/>
        </p:nvSpPr>
        <p:spPr bwMode="auto">
          <a:xfrm>
            <a:off x="5793472" y="4585180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E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4E8306-571B-F369-F926-C1308EFE94D5}"/>
              </a:ext>
            </a:extLst>
          </p:cNvPr>
          <p:cNvSpPr/>
          <p:nvPr/>
        </p:nvSpPr>
        <p:spPr bwMode="auto">
          <a:xfrm>
            <a:off x="7864962" y="5559328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1F9E9-DE3C-5805-DC9F-3A9C09390FE2}"/>
              </a:ext>
            </a:extLst>
          </p:cNvPr>
          <p:cNvSpPr txBox="1"/>
          <p:nvPr/>
        </p:nvSpPr>
        <p:spPr>
          <a:xfrm>
            <a:off x="8139844" y="5520057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별도 통합적 분석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Module 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포함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C871C7-F14C-F5A3-1340-E072A775FA5E}"/>
              </a:ext>
            </a:extLst>
          </p:cNvPr>
          <p:cNvSpPr/>
          <p:nvPr/>
        </p:nvSpPr>
        <p:spPr bwMode="auto">
          <a:xfrm>
            <a:off x="3919794" y="5269578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0CD126-1791-9301-F9F7-7E148F00C409}"/>
              </a:ext>
            </a:extLst>
          </p:cNvPr>
          <p:cNvSpPr/>
          <p:nvPr/>
        </p:nvSpPr>
        <p:spPr bwMode="auto">
          <a:xfrm>
            <a:off x="5793472" y="3346486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2818BF-269E-00F9-EF6C-E23C53C2AB2D}"/>
              </a:ext>
            </a:extLst>
          </p:cNvPr>
          <p:cNvSpPr/>
          <p:nvPr/>
        </p:nvSpPr>
        <p:spPr bwMode="auto">
          <a:xfrm>
            <a:off x="5879091" y="5389735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B19835-98FC-A8EE-636D-EEB2994E3196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6616780" y="5139152"/>
            <a:ext cx="0" cy="250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4C5145-079D-2CE7-12C9-FE5F01A9EA3F}"/>
              </a:ext>
            </a:extLst>
          </p:cNvPr>
          <p:cNvSpPr/>
          <p:nvPr/>
        </p:nvSpPr>
        <p:spPr bwMode="auto">
          <a:xfrm>
            <a:off x="5793472" y="5252748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1D9F2-0679-6974-C300-AA0B2FA74322}"/>
              </a:ext>
            </a:extLst>
          </p:cNvPr>
          <p:cNvSpPr txBox="1"/>
          <p:nvPr/>
        </p:nvSpPr>
        <p:spPr>
          <a:xfrm>
            <a:off x="157074" y="757323"/>
            <a:ext cx="9579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기업에서의 모든 업무 활동은 전략에 기반하여야 하며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기획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(Planning)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(Management) 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또한 소위 중장기 전략을</a:t>
            </a:r>
            <a:b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연계되어 이루어 져야 함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55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07" y="177656"/>
            <a:ext cx="5537092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(2)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전략 </a:t>
              </a:r>
              <a:r>
                <a:rPr kumimoji="1" lang="en-US" altLang="ko-KR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Review</a:t>
              </a:r>
              <a:endPara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신사업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신제품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발굴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Concept &amp; </a:t>
              </a:r>
              <a:b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NABC+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kumimoji="1" lang="en-US" altLang="ko-KR" sz="1300" b="1" baseline="300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1" lang="ko-KR" altLang="en-US" sz="1300" b="1" baseline="30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BCB8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PMS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③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연계 관리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47808" y="1592565"/>
            <a:ext cx="1475383" cy="566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FFC75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 기획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7"/>
            <a:ext cx="155395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 전략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Review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Domain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환경분석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구조 및 기술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동향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Player,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경쟁사 동향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927839" y="2316816"/>
            <a:ext cx="435937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189281" y="3833261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7"/>
            <a:ext cx="169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산업동향 종합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Review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Focus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Paper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 Generation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Core Man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확보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Idea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도출 활동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선정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55697"/>
            <a:ext cx="1646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Concept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개발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NABC+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Profiling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기술사업화 연계관리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55697"/>
            <a:ext cx="151067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성과 지표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균형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지표 및 산식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내부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Consensus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Communication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성과 산출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6024588"/>
            <a:ext cx="5740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NABC+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Needs,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Approach,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Benefit,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Competition,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AHP : Analytic Hierarchy Process, 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PMS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Project Management System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4930BE-4B86-ED18-636E-170AEEAD738A}"/>
              </a:ext>
            </a:extLst>
          </p:cNvPr>
          <p:cNvSpPr/>
          <p:nvPr/>
        </p:nvSpPr>
        <p:spPr bwMode="auto">
          <a:xfrm>
            <a:off x="218162" y="1435758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B1A41A-280C-6C40-3CE9-1295054EB667}"/>
              </a:ext>
            </a:extLst>
          </p:cNvPr>
          <p:cNvSpPr/>
          <p:nvPr/>
        </p:nvSpPr>
        <p:spPr bwMode="auto">
          <a:xfrm>
            <a:off x="2238321" y="439304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산업동향 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9C6F9D-69C1-1F26-68EF-6D584DA579CE}"/>
              </a:ext>
            </a:extLst>
          </p:cNvPr>
          <p:cNvSpPr/>
          <p:nvPr/>
        </p:nvSpPr>
        <p:spPr bwMode="auto">
          <a:xfrm>
            <a:off x="4055902" y="3742309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Idea Generation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A3A322-3F9D-7851-6984-359000D3667A}"/>
              </a:ext>
            </a:extLst>
          </p:cNvPr>
          <p:cNvSpPr/>
          <p:nvPr/>
        </p:nvSpPr>
        <p:spPr bwMode="auto">
          <a:xfrm>
            <a:off x="2238321" y="502695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Focus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1EAAD5B-1CA1-9E80-7BE8-5DF68966CDEB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 bwMode="auto">
          <a:xfrm>
            <a:off x="2976010" y="4785734"/>
            <a:ext cx="0" cy="241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CD93DF-485C-72BB-0F90-3869C81260A7}"/>
              </a:ext>
            </a:extLst>
          </p:cNvPr>
          <p:cNvSpPr/>
          <p:nvPr/>
        </p:nvSpPr>
        <p:spPr bwMode="auto">
          <a:xfrm>
            <a:off x="4061511" y="437621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sz="1100" b="1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1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D4D2ED4-E6BA-7B97-5C9D-A2BF95351BE8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 bwMode="auto">
          <a:xfrm>
            <a:off x="4793591" y="4134996"/>
            <a:ext cx="5609" cy="241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0DEA06-7BEA-6D71-C9EC-57D45E09DD0E}"/>
              </a:ext>
            </a:extLst>
          </p:cNvPr>
          <p:cNvSpPr/>
          <p:nvPr/>
        </p:nvSpPr>
        <p:spPr bwMode="auto">
          <a:xfrm>
            <a:off x="5923970" y="3742309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Concept &amp; NABC+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11322A1-045B-9726-703C-880D6F612101}"/>
              </a:ext>
            </a:extLst>
          </p:cNvPr>
          <p:cNvSpPr/>
          <p:nvPr/>
        </p:nvSpPr>
        <p:spPr bwMode="auto">
          <a:xfrm>
            <a:off x="7741550" y="3742309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PMS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연계 체계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9C2158-34E8-BD3D-7ECD-21DEABFD6532}"/>
              </a:ext>
            </a:extLst>
          </p:cNvPr>
          <p:cNvSpPr/>
          <p:nvPr/>
        </p:nvSpPr>
        <p:spPr bwMode="auto">
          <a:xfrm>
            <a:off x="5923970" y="438182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관리체계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E8362DC-EDF7-ACDC-13CD-74176DE17780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 bwMode="auto">
          <a:xfrm>
            <a:off x="6661659" y="4134996"/>
            <a:ext cx="0" cy="246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23C6A8-A3F8-65C0-68A8-BD76E471C639}"/>
              </a:ext>
            </a:extLst>
          </p:cNvPr>
          <p:cNvSpPr/>
          <p:nvPr/>
        </p:nvSpPr>
        <p:spPr bwMode="auto">
          <a:xfrm>
            <a:off x="5923970" y="5055006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F0637-AF5D-04CC-E6B3-3D1DF1AEDE77}"/>
              </a:ext>
            </a:extLst>
          </p:cNvPr>
          <p:cNvCxnSpPr>
            <a:cxnSpLocks/>
            <a:stCxn id="64" idx="2"/>
            <a:endCxn id="12" idx="0"/>
          </p:cNvCxnSpPr>
          <p:nvPr/>
        </p:nvCxnSpPr>
        <p:spPr bwMode="auto">
          <a:xfrm>
            <a:off x="6661659" y="4774515"/>
            <a:ext cx="0" cy="280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21A7F-0C1B-35D4-AB0F-BD062AFD6F92}"/>
              </a:ext>
            </a:extLst>
          </p:cNvPr>
          <p:cNvSpPr/>
          <p:nvPr/>
        </p:nvSpPr>
        <p:spPr bwMode="auto">
          <a:xfrm>
            <a:off x="5772501" y="4936085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G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DEAD59-D27A-FC59-A62B-7EF938772F76}"/>
              </a:ext>
            </a:extLst>
          </p:cNvPr>
          <p:cNvSpPr/>
          <p:nvPr/>
        </p:nvSpPr>
        <p:spPr bwMode="auto">
          <a:xfrm>
            <a:off x="2238321" y="373669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Intelligence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5E1992-CD3E-29E6-D323-FB26EF3FC2F7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 bwMode="auto">
          <a:xfrm>
            <a:off x="2976010" y="4129385"/>
            <a:ext cx="0" cy="2636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C493D6-648E-FBF7-0A27-85FF3D10CBF6}"/>
              </a:ext>
            </a:extLst>
          </p:cNvPr>
          <p:cNvSpPr txBox="1"/>
          <p:nvPr/>
        </p:nvSpPr>
        <p:spPr>
          <a:xfrm>
            <a:off x="177623" y="741912"/>
            <a:ext cx="885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중장기 전략의 방향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사업영역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가치사슬내 위치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사업형태 등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에 따라 관련 산업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기술군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의 분석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7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06" y="177656"/>
            <a:ext cx="5537093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(3)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환경분석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추진전략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계획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실행계획</a:t>
              </a: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성과관리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47808" y="1592565"/>
            <a:ext cx="1475383" cy="566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FFC75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사업전략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355838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PEST(STEP, STEEP)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7"/>
            <a:ext cx="15283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단기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환경예측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산업 및 기술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경쟁사 동향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F6728-CAD6-5F1D-A1C9-C67193741BAE}"/>
              </a:ext>
            </a:extLst>
          </p:cNvPr>
          <p:cNvSpPr/>
          <p:nvPr/>
        </p:nvSpPr>
        <p:spPr bwMode="auto">
          <a:xfrm>
            <a:off x="2238321" y="415863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Environmental Scan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Scenario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8366D-5056-397D-03D9-4520EA6556A9}"/>
              </a:ext>
            </a:extLst>
          </p:cNvPr>
          <p:cNvSpPr/>
          <p:nvPr/>
        </p:nvSpPr>
        <p:spPr bwMode="auto">
          <a:xfrm>
            <a:off x="2238321" y="475888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C5A73C-30E1-791E-C529-FC8260F2E659}"/>
              </a:ext>
            </a:extLst>
          </p:cNvPr>
          <p:cNvSpPr/>
          <p:nvPr/>
        </p:nvSpPr>
        <p:spPr bwMode="auto">
          <a:xfrm>
            <a:off x="2238321" y="535913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927839" y="2316816"/>
            <a:ext cx="435937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B87FF6-C224-C83E-B871-44539A4C51C8}"/>
              </a:ext>
            </a:extLst>
          </p:cNvPr>
          <p:cNvCxnSpPr>
            <a:cxnSpLocks/>
          </p:cNvCxnSpPr>
          <p:nvPr/>
        </p:nvCxnSpPr>
        <p:spPr bwMode="auto">
          <a:xfrm>
            <a:off x="4863713" y="3944680"/>
            <a:ext cx="0" cy="522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F28CF3-6686-DB28-1D4E-159BA1E2BE9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2976010" y="4551322"/>
            <a:ext cx="0" cy="20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11DD44-CD2F-45FA-3E57-9D5847D2DC9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>
            <a:off x="2976010" y="5151572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1B7440D2-0E29-5454-453B-1509722DE4B9}"/>
              </a:ext>
            </a:extLst>
          </p:cNvPr>
          <p:cNvSpPr/>
          <p:nvPr/>
        </p:nvSpPr>
        <p:spPr bwMode="auto">
          <a:xfrm>
            <a:off x="1946607" y="3850092"/>
            <a:ext cx="235611" cy="1581969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0319078-10BB-7D26-6077-6E2029348622}"/>
              </a:ext>
            </a:extLst>
          </p:cNvPr>
          <p:cNvSpPr/>
          <p:nvPr/>
        </p:nvSpPr>
        <p:spPr bwMode="auto">
          <a:xfrm>
            <a:off x="1840020" y="3434967"/>
            <a:ext cx="443176" cy="40951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A78AF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Macro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EBFEB86-F2C7-362B-9F43-167D4CD654BE}"/>
              </a:ext>
            </a:extLst>
          </p:cNvPr>
          <p:cNvSpPr/>
          <p:nvPr/>
        </p:nvSpPr>
        <p:spPr bwMode="auto">
          <a:xfrm>
            <a:off x="1840020" y="5443277"/>
            <a:ext cx="443176" cy="40951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A78AF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Micro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026596" y="3620090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7"/>
            <a:ext cx="164372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 방법 및 목표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투자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매출 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PRM/TRM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기능별 전략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R&amp;D,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생산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마케팅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영업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신시장개척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),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AS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D2A5E7-D7B9-1455-4157-40BB969BCF55}"/>
              </a:ext>
            </a:extLst>
          </p:cNvPr>
          <p:cNvSpPr/>
          <p:nvPr/>
        </p:nvSpPr>
        <p:spPr bwMode="auto">
          <a:xfrm>
            <a:off x="4044682" y="3558385"/>
            <a:ext cx="1638062" cy="380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Business Model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F436F-EC41-DF90-83A8-7150B712A545}"/>
              </a:ext>
            </a:extLst>
          </p:cNvPr>
          <p:cNvSpPr/>
          <p:nvPr/>
        </p:nvSpPr>
        <p:spPr bwMode="auto">
          <a:xfrm>
            <a:off x="4044682" y="4178763"/>
            <a:ext cx="1638062" cy="347808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PRM/TRM</a:t>
            </a:r>
            <a:r>
              <a:rPr lang="ko-KR" altLang="en-US" sz="1100" b="1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100" b="1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핵심기술분석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633FCE-12F0-DBBC-0571-4F65CE15A5A1}"/>
              </a:ext>
            </a:extLst>
          </p:cNvPr>
          <p:cNvSpPr/>
          <p:nvPr/>
        </p:nvSpPr>
        <p:spPr bwMode="auto">
          <a:xfrm>
            <a:off x="4044682" y="4784362"/>
            <a:ext cx="1638062" cy="347808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및 기능별 전략</a:t>
            </a:r>
            <a:endParaRPr lang="ko-KR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0559E4-9F9B-C784-3905-7C10E447CDAE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 bwMode="auto">
          <a:xfrm>
            <a:off x="2976010" y="3951072"/>
            <a:ext cx="0" cy="20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6BDA63A-8597-F7ED-9FA1-53328420242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4863713" y="4526571"/>
            <a:ext cx="0" cy="2577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BB4E96-89E3-68F4-950A-D19912F5DAC4}"/>
              </a:ext>
            </a:extLst>
          </p:cNvPr>
          <p:cNvSpPr/>
          <p:nvPr/>
        </p:nvSpPr>
        <p:spPr bwMode="auto">
          <a:xfrm>
            <a:off x="3938090" y="4122664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AEA0771-FCB8-0875-7D83-56B731718144}"/>
              </a:ext>
            </a:extLst>
          </p:cNvPr>
          <p:cNvSpPr/>
          <p:nvPr/>
        </p:nvSpPr>
        <p:spPr bwMode="auto">
          <a:xfrm>
            <a:off x="5871716" y="355838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 및 역할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2255697"/>
            <a:ext cx="13135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조직운영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과제별 실행계획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추진일정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투자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자원계획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2695BB2-1896-65C5-8C07-7FB137A82735}"/>
              </a:ext>
            </a:extLst>
          </p:cNvPr>
          <p:cNvSpPr/>
          <p:nvPr/>
        </p:nvSpPr>
        <p:spPr bwMode="auto">
          <a:xfrm>
            <a:off x="5871716" y="415302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WBS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등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10A1714-D120-60EB-0908-DBA073CA2D5D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 bwMode="auto">
          <a:xfrm>
            <a:off x="6609405" y="3951073"/>
            <a:ext cx="0" cy="201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14B920-642C-340A-A196-5B140AFE547D}"/>
              </a:ext>
            </a:extLst>
          </p:cNvPr>
          <p:cNvSpPr/>
          <p:nvPr/>
        </p:nvSpPr>
        <p:spPr bwMode="auto">
          <a:xfrm>
            <a:off x="5871716" y="476439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세부실행계획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(5W1H)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C80FCF-D8CD-33F1-4AEF-7C842F67BF1B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 bwMode="auto">
          <a:xfrm>
            <a:off x="6609405" y="4545713"/>
            <a:ext cx="0" cy="2186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8880C1-812B-C764-290D-31BD13C9E8CC}"/>
              </a:ext>
            </a:extLst>
          </p:cNvPr>
          <p:cNvSpPr/>
          <p:nvPr/>
        </p:nvSpPr>
        <p:spPr bwMode="auto">
          <a:xfrm>
            <a:off x="4044682" y="5369153"/>
            <a:ext cx="163806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 및 매출계획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563217-219D-71CE-0D40-C44F76132D6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 bwMode="auto">
          <a:xfrm>
            <a:off x="4863713" y="5132170"/>
            <a:ext cx="0" cy="23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55697"/>
            <a:ext cx="151067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성과 지표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균형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지표 및 산식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내부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Consensus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Communication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성과 산출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667548-E4BD-6E6A-349F-27D7297733E7}"/>
              </a:ext>
            </a:extLst>
          </p:cNvPr>
          <p:cNvSpPr/>
          <p:nvPr/>
        </p:nvSpPr>
        <p:spPr bwMode="auto">
          <a:xfrm>
            <a:off x="7631404" y="3558386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목표수립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FD0AB-2F08-7136-9B65-9460A80E35BD}"/>
              </a:ext>
            </a:extLst>
          </p:cNvPr>
          <p:cNvSpPr/>
          <p:nvPr/>
        </p:nvSpPr>
        <p:spPr bwMode="auto">
          <a:xfrm>
            <a:off x="7631404" y="415302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BSC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③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1CC549A-B9D1-A004-8654-CFDF17DBCBEA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 bwMode="auto">
          <a:xfrm>
            <a:off x="8369093" y="3951073"/>
            <a:ext cx="0" cy="201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6024588"/>
            <a:ext cx="6317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3C : Company, Competitor, Customer,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PRM/TRM : Product Roadmap / Technology Roadmap, 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BSC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Balanced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Scorecard,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WBS : Work Breakdown Structure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4B25D9-D2EB-C793-16B9-CAC99ABE9CD7}"/>
              </a:ext>
            </a:extLst>
          </p:cNvPr>
          <p:cNvSpPr/>
          <p:nvPr/>
        </p:nvSpPr>
        <p:spPr bwMode="auto">
          <a:xfrm>
            <a:off x="7864962" y="5559328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4B271-A55E-0696-AC36-EAF7EBE333B5}"/>
              </a:ext>
            </a:extLst>
          </p:cNvPr>
          <p:cNvSpPr txBox="1"/>
          <p:nvPr/>
        </p:nvSpPr>
        <p:spPr>
          <a:xfrm>
            <a:off x="8139844" y="5520057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별도 통합적 분석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Module 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포함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CD37E4-D8AA-5005-32C9-77A6D07757D9}"/>
              </a:ext>
            </a:extLst>
          </p:cNvPr>
          <p:cNvSpPr/>
          <p:nvPr/>
        </p:nvSpPr>
        <p:spPr bwMode="auto">
          <a:xfrm>
            <a:off x="7539592" y="3410216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H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B0D01-743E-EAA2-E853-9A27039E668E}"/>
              </a:ext>
            </a:extLst>
          </p:cNvPr>
          <p:cNvSpPr/>
          <p:nvPr/>
        </p:nvSpPr>
        <p:spPr bwMode="auto">
          <a:xfrm>
            <a:off x="3919794" y="4719814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4930BE-4B86-ED18-636E-170AEEAD738A}"/>
              </a:ext>
            </a:extLst>
          </p:cNvPr>
          <p:cNvSpPr/>
          <p:nvPr/>
        </p:nvSpPr>
        <p:spPr bwMode="auto">
          <a:xfrm>
            <a:off x="218162" y="1435758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BE81A7-7AFC-5442-E7FA-21BC336F8516}"/>
              </a:ext>
            </a:extLst>
          </p:cNvPr>
          <p:cNvSpPr/>
          <p:nvPr/>
        </p:nvSpPr>
        <p:spPr bwMode="auto">
          <a:xfrm>
            <a:off x="5871716" y="5381478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BAD83E-98E2-8E42-D709-52982B07356A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 bwMode="auto">
          <a:xfrm>
            <a:off x="6609405" y="5157085"/>
            <a:ext cx="0" cy="224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6D202C-03D9-2A0C-72C5-D6FF4BB9BA19}"/>
              </a:ext>
            </a:extLst>
          </p:cNvPr>
          <p:cNvSpPr/>
          <p:nvPr/>
        </p:nvSpPr>
        <p:spPr bwMode="auto">
          <a:xfrm>
            <a:off x="5783720" y="5267065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4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06" y="177656"/>
            <a:ext cx="5537093" cy="369332"/>
          </a:xfrm>
        </p:spPr>
        <p:txBody>
          <a:bodyPr/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기술경영 </a:t>
            </a:r>
            <a:r>
              <a:rPr lang="en-US" altLang="ko-KR" sz="1800" dirty="0"/>
              <a:t>Task</a:t>
            </a:r>
            <a:r>
              <a:rPr lang="ko-KR" altLang="en-US" sz="1800" dirty="0"/>
              <a:t>별 </a:t>
            </a:r>
            <a:r>
              <a:rPr lang="en-US" altLang="ko-KR" sz="1800" dirty="0"/>
              <a:t>Process</a:t>
            </a:r>
            <a:r>
              <a:rPr lang="ko-KR" altLang="en-US" sz="1800" dirty="0"/>
              <a:t>와 세부 </a:t>
            </a:r>
            <a:r>
              <a:rPr lang="en-US" altLang="ko-KR" sz="1800" dirty="0"/>
              <a:t>Tool/</a:t>
            </a:r>
            <a:r>
              <a:rPr lang="ko-KR" altLang="en-US" sz="1800" dirty="0"/>
              <a:t>방법론</a:t>
            </a:r>
            <a:r>
              <a:rPr lang="en-US" altLang="ko-KR" sz="1800" dirty="0"/>
              <a:t>(4)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사업전략</a:t>
              </a:r>
              <a:endPara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Review</a:t>
              </a:r>
              <a:endPara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현재 핵심기술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미래 요구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핵심기술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목표 및 확보방안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47808" y="1592565"/>
            <a:ext cx="1475383" cy="566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기술전략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수립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355838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전략사업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제품계획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55697"/>
            <a:ext cx="164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 계획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신사업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vs.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기존사업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Business Model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PRM Review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927839" y="2316816"/>
            <a:ext cx="435937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318306" y="3620090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55697"/>
            <a:ext cx="168219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요소기술의 분석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핵심기술분석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경쟁력 수준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확보 목표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E4CAEA-75BC-A013-509D-E434C84DE929}"/>
              </a:ext>
            </a:extLst>
          </p:cNvPr>
          <p:cNvSpPr/>
          <p:nvPr/>
        </p:nvSpPr>
        <p:spPr bwMode="auto">
          <a:xfrm>
            <a:off x="7657399" y="5991283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261A9-6630-FBD2-56E7-69B4D697A390}"/>
              </a:ext>
            </a:extLst>
          </p:cNvPr>
          <p:cNvSpPr txBox="1"/>
          <p:nvPr/>
        </p:nvSpPr>
        <p:spPr>
          <a:xfrm>
            <a:off x="7932281" y="5952012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별도 통합적 분석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Module 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포함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55697"/>
            <a:ext cx="1449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vs.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미래 핵심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확보 목표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단계별 확보계획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목표 달성방안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5990930"/>
            <a:ext cx="3701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PRM/TRM : Product Roadmap, Technology Roadmap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5BCC4-9F9B-19DD-2BF7-33CC3E87D7C0}"/>
              </a:ext>
            </a:extLst>
          </p:cNvPr>
          <p:cNvSpPr/>
          <p:nvPr/>
        </p:nvSpPr>
        <p:spPr bwMode="auto">
          <a:xfrm>
            <a:off x="2238321" y="415863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Business Model</a:t>
            </a:r>
          </a:p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DB168B-D6E9-94BC-6993-C83FAA57F379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 bwMode="auto">
          <a:xfrm>
            <a:off x="2976010" y="3951072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C694B4-E392-2BFA-8957-A7FBC84A2BA8}"/>
              </a:ext>
            </a:extLst>
          </p:cNvPr>
          <p:cNvSpPr/>
          <p:nvPr/>
        </p:nvSpPr>
        <p:spPr bwMode="auto">
          <a:xfrm>
            <a:off x="262194" y="1477342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19324-5B49-5C64-F8B4-FDBD2B4A6E1E}"/>
              </a:ext>
            </a:extLst>
          </p:cNvPr>
          <p:cNvSpPr/>
          <p:nvPr/>
        </p:nvSpPr>
        <p:spPr bwMode="auto">
          <a:xfrm>
            <a:off x="2238321" y="4736448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PRM</a:t>
            </a:r>
            <a:endParaRPr lang="ko-KR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B6E64A-0CE8-BA1D-3E2F-09AAEDE043B2}"/>
              </a:ext>
            </a:extLst>
          </p:cNvPr>
          <p:cNvCxnSpPr>
            <a:cxnSpLocks/>
            <a:stCxn id="40" idx="2"/>
            <a:endCxn id="12" idx="0"/>
          </p:cNvCxnSpPr>
          <p:nvPr/>
        </p:nvCxnSpPr>
        <p:spPr bwMode="auto">
          <a:xfrm>
            <a:off x="2976010" y="4551323"/>
            <a:ext cx="0" cy="185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E3CBF2-D43D-31FC-1812-E06886042584}"/>
              </a:ext>
            </a:extLst>
          </p:cNvPr>
          <p:cNvSpPr/>
          <p:nvPr/>
        </p:nvSpPr>
        <p:spPr bwMode="auto">
          <a:xfrm>
            <a:off x="2098071" y="4605108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687370-D911-BA4C-D540-27CA0406BB45}"/>
              </a:ext>
            </a:extLst>
          </p:cNvPr>
          <p:cNvSpPr/>
          <p:nvPr/>
        </p:nvSpPr>
        <p:spPr bwMode="auto">
          <a:xfrm>
            <a:off x="4100780" y="355838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제품내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9E7EE9-34B9-953C-1A47-795F7F3FB464}"/>
              </a:ext>
            </a:extLst>
          </p:cNvPr>
          <p:cNvSpPr/>
          <p:nvPr/>
        </p:nvSpPr>
        <p:spPr bwMode="auto">
          <a:xfrm>
            <a:off x="4100780" y="415863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현재보유 및 경쟁력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수준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DCF0EC-F2D7-6088-E2CD-810A66D0107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>
            <a:off x="4838469" y="3951072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199795-06FD-5F64-1538-B207BCFF5F88}"/>
              </a:ext>
            </a:extLst>
          </p:cNvPr>
          <p:cNvSpPr txBox="1"/>
          <p:nvPr/>
        </p:nvSpPr>
        <p:spPr>
          <a:xfrm>
            <a:off x="5727621" y="2255697"/>
            <a:ext cx="168219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Intelligence/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기술예측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미래요구 기술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핵심기술보유 현황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Option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(BM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033EC9-721C-DA42-13BA-80A360734186}"/>
              </a:ext>
            </a:extLst>
          </p:cNvPr>
          <p:cNvSpPr/>
          <p:nvPr/>
        </p:nvSpPr>
        <p:spPr bwMode="auto">
          <a:xfrm>
            <a:off x="5873482" y="355838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Intelligence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7A8085-9CF5-97C5-FF91-EAEC236A0F16}"/>
              </a:ext>
            </a:extLst>
          </p:cNvPr>
          <p:cNvSpPr/>
          <p:nvPr/>
        </p:nvSpPr>
        <p:spPr bwMode="auto">
          <a:xfrm>
            <a:off x="5873482" y="415863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기술예측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79568B-6914-A212-1AC6-D2434564383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 bwMode="auto">
          <a:xfrm>
            <a:off x="6611171" y="3951072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A8B1C8-00AD-C540-E2C1-94CD0AD654C1}"/>
              </a:ext>
            </a:extLst>
          </p:cNvPr>
          <p:cNvSpPr/>
          <p:nvPr/>
        </p:nvSpPr>
        <p:spPr bwMode="auto">
          <a:xfrm>
            <a:off x="5873482" y="475327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미래요구기술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89D2275-4726-50ED-E11E-7AB014F74FA7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 bwMode="auto">
          <a:xfrm>
            <a:off x="6611171" y="4551323"/>
            <a:ext cx="0" cy="201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12BB8-9678-4C07-F9C8-7E86C8578B3E}"/>
              </a:ext>
            </a:extLst>
          </p:cNvPr>
          <p:cNvSpPr/>
          <p:nvPr/>
        </p:nvSpPr>
        <p:spPr bwMode="auto">
          <a:xfrm>
            <a:off x="7707891" y="355838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미래요구핵심기술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대비 보유 수준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Gap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9628A1-4CA2-3CDB-16B1-407E542FC2B2}"/>
              </a:ext>
            </a:extLst>
          </p:cNvPr>
          <p:cNvSpPr/>
          <p:nvPr/>
        </p:nvSpPr>
        <p:spPr bwMode="auto">
          <a:xfrm>
            <a:off x="7707891" y="415863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단계별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확보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Roadmap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109463-D1F3-C588-FD0E-7BBAF61660C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 bwMode="auto">
          <a:xfrm>
            <a:off x="8445580" y="3951072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5298A5-711C-15DE-D426-9ED618D3B787}"/>
              </a:ext>
            </a:extLst>
          </p:cNvPr>
          <p:cNvSpPr/>
          <p:nvPr/>
        </p:nvSpPr>
        <p:spPr bwMode="auto">
          <a:xfrm>
            <a:off x="7707891" y="476449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확보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달성방안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D4ED3F-51E6-721D-CD3A-EE06AC7AAAFF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 bwMode="auto">
          <a:xfrm>
            <a:off x="8445580" y="4551323"/>
            <a:ext cx="0" cy="213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98A53C-D2F2-1A0A-61A4-6787C1CAFCFD}"/>
              </a:ext>
            </a:extLst>
          </p:cNvPr>
          <p:cNvSpPr/>
          <p:nvPr/>
        </p:nvSpPr>
        <p:spPr bwMode="auto">
          <a:xfrm>
            <a:off x="7707891" y="5347917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전략연계</a:t>
            </a:r>
            <a:endParaRPr lang="ko-KR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079A2B-AAE5-FC86-0076-8950420CFB12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 bwMode="auto">
          <a:xfrm>
            <a:off x="8445580" y="5157183"/>
            <a:ext cx="0" cy="190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7ED7B1-CB16-D9AC-C899-4DF2F9FEF695}"/>
              </a:ext>
            </a:extLst>
          </p:cNvPr>
          <p:cNvSpPr/>
          <p:nvPr/>
        </p:nvSpPr>
        <p:spPr bwMode="auto">
          <a:xfrm>
            <a:off x="7606910" y="5227797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83301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05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6730</TotalTime>
  <Words>8989</Words>
  <Application>Microsoft Office PowerPoint</Application>
  <PresentationFormat>A4 용지(210x297mm)</PresentationFormat>
  <Paragraphs>1907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돋움</vt:lpstr>
      <vt:lpstr>맑은 고딕</vt:lpstr>
      <vt:lpstr>Arial</vt:lpstr>
      <vt:lpstr>Calibri</vt:lpstr>
      <vt:lpstr>Tahoma</vt:lpstr>
      <vt:lpstr>디자인 사용자 지정</vt:lpstr>
      <vt:lpstr>R&amp;D 활동과 관련 교육체계</vt:lpstr>
      <vt:lpstr>1. 기업의 Work-Structure</vt:lpstr>
      <vt:lpstr>2. 사업전략 및 IT 연계 체계도</vt:lpstr>
      <vt:lpstr>3. 기술경영 Task별 Process[1/2]</vt:lpstr>
      <vt:lpstr>3. 기술경영 Task별 Process[2/2]</vt:lpstr>
      <vt:lpstr>4. 기술경영 Task별 Process와 세부 Tool/방법론 (1)</vt:lpstr>
      <vt:lpstr>4. 기술경영 Task별 Process와 세부 Tool/방법론(2)</vt:lpstr>
      <vt:lpstr>4. 기술경영 Task별 Process와 세부 Tool/방법론(3)</vt:lpstr>
      <vt:lpstr>4. 기술경영 Task별 Process와 세부 Tool/방법론(4)</vt:lpstr>
      <vt:lpstr>4. 기술경영 Task별 Process와 세부 Tool/방법론(5)</vt:lpstr>
      <vt:lpstr>4. 기술경영 Task별 Process와 세부 Tool/방법론(6)</vt:lpstr>
      <vt:lpstr>4. 기술경영 Task별 Process와 세부 Tool/방법론(6)</vt:lpstr>
      <vt:lpstr>4. 기술경영 Task별 Process와 세부 Tool/방법론(7)</vt:lpstr>
      <vt:lpstr>4. 기술경영 Task별 Process와 세부 Tool/방법론(8)</vt:lpstr>
      <vt:lpstr>4. 기술경영 Task별 Process와 세부 Tool/방법론(9)</vt:lpstr>
      <vt:lpstr>4. 기술경영 Task별 Process와 세부 Tool/방법론(10)</vt:lpstr>
      <vt:lpstr>4. 기술경영 Task별 Process와 세부 Tool/방법론(11)</vt:lpstr>
      <vt:lpstr>4. 기술경영 Task별 Process와 세부 Tool/방법론(12)</vt:lpstr>
      <vt:lpstr>5. 기술경영 교육과정/ ① 전략부분(1/2)</vt:lpstr>
      <vt:lpstr>5. 기술경영 교육과정 / ① 전략부분(2/2)</vt:lpstr>
      <vt:lpstr>5. 기술경영 교육과정 / ② 기획부분(1/2)</vt:lpstr>
      <vt:lpstr>5. 기술경영 교육과정 / ② 기획부분(2/2)</vt:lpstr>
      <vt:lpstr>5. 기술경영 교육과정 / ③ 관리부분(1/2)</vt:lpstr>
      <vt:lpstr>5. 기술경영 교육과정 / ③ 관리부분(2/2)</vt:lpstr>
      <vt:lpstr>R&amp;D 기획과정</vt:lpstr>
      <vt:lpstr>R&amp;D 기획과정</vt:lpstr>
      <vt:lpstr>PTRM 과정</vt:lpstr>
      <vt:lpstr>PTRM 과정</vt:lpstr>
      <vt:lpstr>PTRM 과정</vt:lpstr>
      <vt:lpstr>Scenario 기반의 Intelligence와 IT 활용</vt:lpstr>
      <vt:lpstr>Scenario 기반의 Intelligence와 IT 활용</vt:lpstr>
      <vt:lpstr>PMS와  ICT 연계 체계 구축</vt:lpstr>
      <vt:lpstr>PMS와  ICT 연계 체계 구축</vt:lpstr>
      <vt:lpstr>R&amp;D와 기술사업화</vt:lpstr>
      <vt:lpstr>R&amp;D와 기술사업화</vt:lpstr>
      <vt:lpstr> R&amp;D 체계 효율화 방안 설계</vt:lpstr>
      <vt:lpstr>기술경영전문가 과정(예시)</vt:lpstr>
      <vt:lpstr>기술경영전문가 과정(예시)</vt:lpstr>
      <vt:lpstr>기술경영전문가 과정(예시)</vt:lpstr>
      <vt:lpstr>기술경영전문가 과정(예시)</vt:lpstr>
      <vt:lpstr>기술경영전문가 과정(예시)</vt:lpstr>
      <vt:lpstr>기술경영전문가 과정(예시)</vt:lpstr>
      <vt:lpstr>기술경영전문가 과정(예시)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창범</dc:creator>
  <cp:lastModifiedBy>창범 김</cp:lastModifiedBy>
  <cp:revision>233</cp:revision>
  <dcterms:created xsi:type="dcterms:W3CDTF">2020-12-08T05:44:20Z</dcterms:created>
  <dcterms:modified xsi:type="dcterms:W3CDTF">2025-04-24T01:47:53Z</dcterms:modified>
</cp:coreProperties>
</file>