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3" r:id="rId1"/>
  </p:sldMasterIdLst>
  <p:sldIdLst>
    <p:sldId id="734" r:id="rId2"/>
    <p:sldId id="741" r:id="rId3"/>
    <p:sldId id="2050" r:id="rId4"/>
    <p:sldId id="742" r:id="rId5"/>
    <p:sldId id="2052" r:id="rId6"/>
    <p:sldId id="2053" r:id="rId7"/>
    <p:sldId id="750" r:id="rId8"/>
    <p:sldId id="919" r:id="rId9"/>
    <p:sldId id="920" r:id="rId10"/>
    <p:sldId id="748" r:id="rId11"/>
    <p:sldId id="2054" r:id="rId12"/>
    <p:sldId id="2055" r:id="rId13"/>
    <p:sldId id="749" r:id="rId14"/>
    <p:sldId id="2056" r:id="rId15"/>
    <p:sldId id="2057" r:id="rId16"/>
    <p:sldId id="2064" r:id="rId17"/>
    <p:sldId id="744" r:id="rId18"/>
    <p:sldId id="2062" r:id="rId19"/>
    <p:sldId id="2005" r:id="rId20"/>
    <p:sldId id="2006" r:id="rId21"/>
    <p:sldId id="753" r:id="rId22"/>
    <p:sldId id="923" r:id="rId23"/>
    <p:sldId id="921" r:id="rId24"/>
    <p:sldId id="754" r:id="rId25"/>
    <p:sldId id="922" r:id="rId26"/>
    <p:sldId id="924" r:id="rId27"/>
    <p:sldId id="745" r:id="rId28"/>
    <p:sldId id="2063" r:id="rId29"/>
    <p:sldId id="2059" r:id="rId30"/>
    <p:sldId id="907" r:id="rId31"/>
    <p:sldId id="914" r:id="rId32"/>
    <p:sldId id="908" r:id="rId33"/>
    <p:sldId id="909" r:id="rId34"/>
    <p:sldId id="910" r:id="rId35"/>
    <p:sldId id="911" r:id="rId36"/>
    <p:sldId id="912" r:id="rId37"/>
    <p:sldId id="913" r:id="rId38"/>
    <p:sldId id="730" r:id="rId39"/>
  </p:sldIdLst>
  <p:sldSz cx="9906000" cy="6858000" type="A4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757"/>
    <a:srgbClr val="CAE8AA"/>
    <a:srgbClr val="FFD9D9"/>
    <a:srgbClr val="FFE7B7"/>
    <a:srgbClr val="9E6900"/>
    <a:srgbClr val="C1EFFF"/>
    <a:srgbClr val="E8D9F3"/>
    <a:srgbClr val="FFD0C5"/>
    <a:srgbClr val="808000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91" autoAdjust="0"/>
    <p:restoredTop sz="94660" autoAdjust="0"/>
  </p:normalViewPr>
  <p:slideViewPr>
    <p:cSldViewPr snapToGrid="0">
      <p:cViewPr varScale="1">
        <p:scale>
          <a:sx n="99" d="100"/>
          <a:sy n="99" d="100"/>
        </p:scale>
        <p:origin x="1602" y="306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</p:sldLst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_rels/viewProps.xml.rels><?xml version="1.0" encoding="UTF-8" standalone="yes"?>
<Relationships xmlns="http://schemas.openxmlformats.org/package/2006/relationships"><Relationship Id="rId2" Type="http://schemas.openxmlformats.org/officeDocument/2006/relationships/slide" Target="slides/slide20.xml"/><Relationship Id="rId1" Type="http://schemas.openxmlformats.org/officeDocument/2006/relationships/slide" Target="slides/slide19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>
            <a:extLst>
              <a:ext uri="{FF2B5EF4-FFF2-40B4-BE49-F238E27FC236}">
                <a16:creationId xmlns:a16="http://schemas.microsoft.com/office/drawing/2014/main" id="{72E27E29-952B-41D3-B2B7-522432A8CD0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911414" y="6524625"/>
            <a:ext cx="343363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>
              <a:defRPr sz="900">
                <a:latin typeface="돋움" pitchFamily="50" charset="-127"/>
                <a:ea typeface="돋움" pitchFamily="50" charset="-127"/>
              </a:defRPr>
            </a:lvl1pPr>
          </a:lstStyle>
          <a:p>
            <a:pPr>
              <a:defRPr/>
            </a:pPr>
            <a:fld id="{C7B04D33-99E5-4160-AF2C-A478F54340A6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pic>
        <p:nvPicPr>
          <p:cNvPr id="4" name="Picture 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652718" y="6484751"/>
            <a:ext cx="1200117" cy="330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415248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696724" y="177656"/>
            <a:ext cx="3018775" cy="400110"/>
          </a:xfrm>
          <a:prstGeom prst="rect">
            <a:avLst/>
          </a:prstGeom>
        </p:spPr>
        <p:txBody>
          <a:bodyPr wrap="none">
            <a:spAutoFit/>
          </a:bodyPr>
          <a:lstStyle>
            <a:lvl1pPr algn="r">
              <a:defRPr sz="20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42EADB-0E7B-4321-80DF-26A7C27B093E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37764525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69"/>
          <p:cNvSpPr>
            <a:spLocks noChangeArrowheads="1"/>
          </p:cNvSpPr>
          <p:nvPr userDrawn="1"/>
        </p:nvSpPr>
        <p:spPr bwMode="auto">
          <a:xfrm>
            <a:off x="0" y="340017"/>
            <a:ext cx="72768" cy="169277"/>
          </a:xfrm>
          <a:prstGeom prst="rect">
            <a:avLst/>
          </a:prstGeom>
          <a:solidFill>
            <a:srgbClr val="F0F0F0"/>
          </a:solidFill>
          <a:ln w="12700" algn="ctr">
            <a:noFill/>
            <a:miter lim="800000"/>
            <a:headEnd/>
            <a:tailEnd/>
          </a:ln>
        </p:spPr>
        <p:txBody>
          <a:bodyPr wrap="none" lIns="72000" tIns="0" rIns="0" bIns="0" anchor="ctr">
            <a:spAutoFit/>
          </a:bodyPr>
          <a:lstStyle/>
          <a:p>
            <a:pPr>
              <a:defRPr/>
            </a:pPr>
            <a:endParaRPr lang="ko-KR" altLang="ko-KR">
              <a:latin typeface="맑은 고딕" pitchFamily="50" charset="-127"/>
              <a:ea typeface="돋움체" pitchFamily="49" charset="-127"/>
            </a:endParaRPr>
          </a:p>
        </p:txBody>
      </p:sp>
      <p:sp>
        <p:nvSpPr>
          <p:cNvPr id="5" name="Rectangle 6"/>
          <p:cNvSpPr txBox="1">
            <a:spLocks noChangeArrowheads="1"/>
          </p:cNvSpPr>
          <p:nvPr userDrawn="1"/>
        </p:nvSpPr>
        <p:spPr bwMode="auto">
          <a:xfrm>
            <a:off x="3797300" y="6537325"/>
            <a:ext cx="2311400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/>
          <a:lstStyle>
            <a:lvl1pPr algn="ctr">
              <a:defRPr/>
            </a:lvl1pPr>
          </a:lstStyle>
          <a:p>
            <a:pPr>
              <a:defRPr/>
            </a:pPr>
            <a:fld id="{FE6845D3-FAAB-4C38-ACE6-5E2DDABA2DCA}" type="slidenum">
              <a:rPr lang="en-US" altLang="ko-KR" sz="1100" b="1" smtClean="0">
                <a:latin typeface="맑은 고딕" pitchFamily="50" charset="-127"/>
                <a:ea typeface="돋움체" pitchFamily="49" charset="-127"/>
              </a:rPr>
              <a:pPr>
                <a:defRPr/>
              </a:pPr>
              <a:t>‹#›</a:t>
            </a:fld>
            <a:endParaRPr lang="en-US" altLang="ko-KR" sz="1100" b="1" dirty="0">
              <a:latin typeface="맑은 고딕" pitchFamily="50" charset="-127"/>
              <a:ea typeface="돋움체" pitchFamily="49" charset="-127"/>
            </a:endParaRPr>
          </a:p>
        </p:txBody>
      </p:sp>
      <p:sp>
        <p:nvSpPr>
          <p:cNvPr id="8" name="제목 1"/>
          <p:cNvSpPr>
            <a:spLocks noGrp="1"/>
          </p:cNvSpPr>
          <p:nvPr>
            <p:ph type="ctrTitle"/>
          </p:nvPr>
        </p:nvSpPr>
        <p:spPr>
          <a:xfrm>
            <a:off x="1375603" y="107824"/>
            <a:ext cx="4417385" cy="489099"/>
          </a:xfrm>
        </p:spPr>
        <p:txBody>
          <a:bodyPr/>
          <a:lstStyle>
            <a:lvl1pPr algn="l">
              <a:defRPr sz="2000" b="1">
                <a:latin typeface="맑은 고딕" pitchFamily="50" charset="-127"/>
                <a:ea typeface="맑은 고딕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799424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4832464" y="6604489"/>
            <a:ext cx="335348" cy="230832"/>
          </a:xfrm>
          <a:ln/>
        </p:spPr>
        <p:txBody>
          <a:bodyPr wrap="none">
            <a:spAutoFit/>
          </a:bodyPr>
          <a:lstStyle>
            <a:lvl1pPr>
              <a:defRPr sz="900"/>
            </a:lvl1pPr>
          </a:lstStyle>
          <a:p>
            <a:pPr>
              <a:defRPr/>
            </a:pPr>
            <a:fld id="{0DF19D02-BC0F-43C1-A8FD-B1605B3349E9}" type="slidenum">
              <a:rPr lang="en-US" altLang="ko-KR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ko-KR" dirty="0">
              <a:solidFill>
                <a:srgbClr val="000000"/>
              </a:solidFill>
            </a:endParaRPr>
          </a:p>
        </p:txBody>
      </p:sp>
      <p:sp>
        <p:nvSpPr>
          <p:cNvPr id="4" name="제목 1"/>
          <p:cNvSpPr>
            <a:spLocks noGrp="1"/>
          </p:cNvSpPr>
          <p:nvPr>
            <p:ph type="title"/>
          </p:nvPr>
        </p:nvSpPr>
        <p:spPr>
          <a:xfrm>
            <a:off x="1519698" y="159925"/>
            <a:ext cx="2738250" cy="369332"/>
          </a:xfrm>
          <a:prstGeom prst="rect">
            <a:avLst/>
          </a:prstGeom>
        </p:spPr>
        <p:txBody>
          <a:bodyPr wrap="none" anchor="ctr" anchorCtr="0">
            <a:spAutoFit/>
          </a:bodyPr>
          <a:lstStyle>
            <a:lvl1pPr algn="l">
              <a:defRPr sz="1800" b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Malgun Gothic Semilight" panose="020B0502040204020203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4445086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00" name="Rectangle 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824580" y="6524625"/>
            <a:ext cx="352982" cy="2462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algn="ctr">
              <a:defRPr sz="1000" b="1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defRPr/>
            </a:pPr>
            <a:fld id="{C7B04D33-99E5-4160-AF2C-A478F54340A6}" type="slidenum">
              <a:rPr lang="en-US" altLang="ko-KR" smtClean="0"/>
              <a:pPr>
                <a:defRPr/>
              </a:pPr>
              <a:t>‹#›</a:t>
            </a:fld>
            <a:endParaRPr lang="en-US" altLang="ko-KR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B54DD997-76DA-4205-BDD8-C3BAD4740D29}"/>
              </a:ext>
            </a:extLst>
          </p:cNvPr>
          <p:cNvGrpSpPr/>
          <p:nvPr userDrawn="1"/>
        </p:nvGrpSpPr>
        <p:grpSpPr>
          <a:xfrm>
            <a:off x="137583" y="73026"/>
            <a:ext cx="9628238" cy="660219"/>
            <a:chOff x="127000" y="73025"/>
            <a:chExt cx="8542338" cy="1052513"/>
          </a:xfrm>
        </p:grpSpPr>
        <p:sp>
          <p:nvSpPr>
            <p:cNvPr id="7" name="Rectangle 17">
              <a:extLst>
                <a:ext uri="{FF2B5EF4-FFF2-40B4-BE49-F238E27FC236}">
                  <a16:creationId xmlns:a16="http://schemas.microsoft.com/office/drawing/2014/main" id="{831C2148-2DDE-4EA6-B013-5B9A3DC6C35B}"/>
                </a:ext>
              </a:extLst>
            </p:cNvPr>
            <p:cNvSpPr>
              <a:spLocks noChangeArrowheads="1"/>
            </p:cNvSpPr>
            <p:nvPr userDrawn="1"/>
          </p:nvSpPr>
          <p:spPr bwMode="ltGray">
            <a:xfrm>
              <a:off x="417513" y="180975"/>
              <a:ext cx="438150" cy="474663"/>
            </a:xfrm>
            <a:prstGeom prst="rect">
              <a:avLst/>
            </a:prstGeom>
            <a:solidFill>
              <a:srgbClr val="FFCF01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latinLnBrk="0"/>
              <a:endParaRPr lang="ko-KR" altLang="ko-KR" sz="2400" dirty="0">
                <a:solidFill>
                  <a:schemeClr val="tx1"/>
                </a:solidFill>
                <a:latin typeface="Tahoma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8" name="Rectangle 18">
              <a:extLst>
                <a:ext uri="{FF2B5EF4-FFF2-40B4-BE49-F238E27FC236}">
                  <a16:creationId xmlns:a16="http://schemas.microsoft.com/office/drawing/2014/main" id="{7D3A311C-634D-42C3-BA5B-C16AAD3E10B5}"/>
                </a:ext>
              </a:extLst>
            </p:cNvPr>
            <p:cNvSpPr>
              <a:spLocks noChangeArrowheads="1"/>
            </p:cNvSpPr>
            <p:nvPr userDrawn="1"/>
          </p:nvSpPr>
          <p:spPr bwMode="ltGray">
            <a:xfrm>
              <a:off x="800100" y="180975"/>
              <a:ext cx="328613" cy="474663"/>
            </a:xfrm>
            <a:prstGeom prst="rect">
              <a:avLst/>
            </a:prstGeom>
            <a:gradFill rotWithShape="0">
              <a:gsLst>
                <a:gs pos="0">
                  <a:srgbClr val="FFCF01"/>
                </a:gs>
                <a:gs pos="100000">
                  <a:srgbClr val="FFFFFF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latinLnBrk="0"/>
              <a:endParaRPr lang="ko-KR" altLang="ko-KR" sz="2400" dirty="0">
                <a:solidFill>
                  <a:schemeClr val="tx1"/>
                </a:solidFill>
                <a:latin typeface="Tahoma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9" name="Rectangle 19">
              <a:extLst>
                <a:ext uri="{FF2B5EF4-FFF2-40B4-BE49-F238E27FC236}">
                  <a16:creationId xmlns:a16="http://schemas.microsoft.com/office/drawing/2014/main" id="{733AB65B-0256-4E1F-B268-30DD3AF24DFF}"/>
                </a:ext>
              </a:extLst>
            </p:cNvPr>
            <p:cNvSpPr>
              <a:spLocks noChangeArrowheads="1"/>
            </p:cNvSpPr>
            <p:nvPr userDrawn="1"/>
          </p:nvSpPr>
          <p:spPr bwMode="ltGray">
            <a:xfrm>
              <a:off x="541338" y="603250"/>
              <a:ext cx="422275" cy="474663"/>
            </a:xfrm>
            <a:prstGeom prst="rect">
              <a:avLst/>
            </a:prstGeom>
            <a:solidFill>
              <a:srgbClr val="3333C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latinLnBrk="0"/>
              <a:endParaRPr lang="ko-KR" altLang="ko-KR" sz="2400" dirty="0">
                <a:solidFill>
                  <a:schemeClr val="tx1"/>
                </a:solidFill>
                <a:latin typeface="Tahoma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10" name="Rectangle 20">
              <a:extLst>
                <a:ext uri="{FF2B5EF4-FFF2-40B4-BE49-F238E27FC236}">
                  <a16:creationId xmlns:a16="http://schemas.microsoft.com/office/drawing/2014/main" id="{A3536943-9576-4378-88BE-5719B638BFAC}"/>
                </a:ext>
              </a:extLst>
            </p:cNvPr>
            <p:cNvSpPr>
              <a:spLocks noChangeArrowheads="1"/>
            </p:cNvSpPr>
            <p:nvPr userDrawn="1"/>
          </p:nvSpPr>
          <p:spPr bwMode="ltGray">
            <a:xfrm>
              <a:off x="911225" y="603250"/>
              <a:ext cx="368300" cy="474663"/>
            </a:xfrm>
            <a:prstGeom prst="rect">
              <a:avLst/>
            </a:prstGeom>
            <a:gradFill rotWithShape="0">
              <a:gsLst>
                <a:gs pos="0">
                  <a:srgbClr val="3333CC"/>
                </a:gs>
                <a:gs pos="100000">
                  <a:srgbClr val="FFFFFF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latinLnBrk="0"/>
              <a:endParaRPr lang="ko-KR" altLang="ko-KR" sz="2400" dirty="0">
                <a:solidFill>
                  <a:schemeClr val="tx1"/>
                </a:solidFill>
                <a:latin typeface="Tahoma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11" name="Rectangle 21">
              <a:extLst>
                <a:ext uri="{FF2B5EF4-FFF2-40B4-BE49-F238E27FC236}">
                  <a16:creationId xmlns:a16="http://schemas.microsoft.com/office/drawing/2014/main" id="{6FD6DC47-9B00-472E-8A4E-9EA22AD742BD}"/>
                </a:ext>
              </a:extLst>
            </p:cNvPr>
            <p:cNvSpPr>
              <a:spLocks noChangeArrowheads="1"/>
            </p:cNvSpPr>
            <p:nvPr userDrawn="1"/>
          </p:nvSpPr>
          <p:spPr bwMode="ltGray">
            <a:xfrm>
              <a:off x="127000" y="530225"/>
              <a:ext cx="560388" cy="422275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100000">
                  <a:srgbClr val="FF0000"/>
                </a:gs>
              </a:gsLst>
              <a:lin ang="1890000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latinLnBrk="0"/>
              <a:endParaRPr lang="ko-KR" altLang="ko-KR" sz="2400" dirty="0">
                <a:solidFill>
                  <a:schemeClr val="tx1"/>
                </a:solidFill>
                <a:latin typeface="Tahoma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12" name="Rectangle 22">
              <a:extLst>
                <a:ext uri="{FF2B5EF4-FFF2-40B4-BE49-F238E27FC236}">
                  <a16:creationId xmlns:a16="http://schemas.microsoft.com/office/drawing/2014/main" id="{D0F8A3A3-1C4E-44F7-99EB-784B2249668F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762000" y="73025"/>
              <a:ext cx="31750" cy="1052513"/>
            </a:xfrm>
            <a:prstGeom prst="rect">
              <a:avLst/>
            </a:prstGeom>
            <a:solidFill>
              <a:srgbClr val="1C1C1C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latinLnBrk="0"/>
              <a:endParaRPr lang="ko-KR" altLang="ko-KR" sz="2400" dirty="0">
                <a:solidFill>
                  <a:schemeClr val="tx1"/>
                </a:solidFill>
                <a:latin typeface="Tahoma" pitchFamily="34" charset="0"/>
                <a:ea typeface="맑은 고딕" panose="020B0503020000020004" pitchFamily="50" charset="-127"/>
              </a:endParaRPr>
            </a:p>
          </p:txBody>
        </p: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828A0166-29DB-4B00-A1D6-0479A6B53BDB}"/>
                </a:ext>
              </a:extLst>
            </p:cNvPr>
            <p:cNvSpPr>
              <a:spLocks noChangeArrowheads="1"/>
            </p:cNvSpPr>
            <p:nvPr userDrawn="1"/>
          </p:nvSpPr>
          <p:spPr bwMode="gray">
            <a:xfrm>
              <a:off x="442913" y="863600"/>
              <a:ext cx="8226425" cy="31750"/>
            </a:xfrm>
            <a:prstGeom prst="rect">
              <a:avLst/>
            </a:prstGeom>
            <a:gradFill rotWithShape="0">
              <a:gsLst>
                <a:gs pos="0">
                  <a:srgbClr val="1C1C1C"/>
                </a:gs>
                <a:gs pos="100000">
                  <a:srgbClr val="FFFFFF"/>
                </a:gs>
              </a:gsLst>
              <a:lin ang="0" scaled="1"/>
            </a:gra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latinLnBrk="0"/>
              <a:endParaRPr lang="ko-KR" altLang="ko-KR" sz="2400" dirty="0">
                <a:solidFill>
                  <a:schemeClr val="tx1"/>
                </a:solidFill>
                <a:latin typeface="Tahoma" pitchFamily="34" charset="0"/>
                <a:ea typeface="맑은 고딕" panose="020B0503020000020004" pitchFamily="50" charset="-127"/>
              </a:endParaRPr>
            </a:p>
          </p:txBody>
        </p:sp>
      </p:grp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BF2BC2F-E9F2-412D-B781-D3226FE87E5B}"/>
              </a:ext>
            </a:extLst>
          </p:cNvPr>
          <p:cNvCxnSpPr>
            <a:cxnSpLocks/>
          </p:cNvCxnSpPr>
          <p:nvPr userDrawn="1"/>
        </p:nvCxnSpPr>
        <p:spPr>
          <a:xfrm>
            <a:off x="381467" y="6525344"/>
            <a:ext cx="7769888" cy="0"/>
          </a:xfrm>
          <a:prstGeom prst="line">
            <a:avLst/>
          </a:prstGeom>
          <a:ln w="444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2"/>
          <p:cNvPicPr>
            <a:picLocks noChangeAspect="1" noChangeArrowheads="1"/>
          </p:cNvPicPr>
          <p:nvPr userDrawn="1"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8401145" y="6435277"/>
            <a:ext cx="1232375" cy="3396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136748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9" r:id="rId2"/>
    <p:sldLayoutId id="2147483678" r:id="rId3"/>
    <p:sldLayoutId id="2147483680" r:id="rId4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1260763" y="1770181"/>
            <a:ext cx="7530812" cy="1357745"/>
          </a:xfrm>
          <a:prstGeom prst="rect">
            <a:avLst/>
          </a:prstGeom>
          <a:solidFill>
            <a:schemeClr val="bg1"/>
          </a:solidFill>
          <a:ln>
            <a:solidFill>
              <a:schemeClr val="accent2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9DDFD86F-0910-4CD1-84CE-F84F02603530}" type="slidenum">
              <a:rPr lang="ko-KR" altLang="en-US" smtClean="0">
                <a:latin typeface="맑은 고딕" pitchFamily="50" charset="-127"/>
                <a:ea typeface="맑은 고딕" pitchFamily="50" charset="-127"/>
              </a:rPr>
              <a:pPr/>
              <a:t>1</a:t>
            </a:fld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4AB8A8D7-F25C-4CC0-B558-29AD54E3D7C3}"/>
              </a:ext>
            </a:extLst>
          </p:cNvPr>
          <p:cNvSpPr>
            <a:spLocks noGrp="1"/>
          </p:cNvSpPr>
          <p:nvPr>
            <p:ph type="ctrTitle" idx="4294967295"/>
          </p:nvPr>
        </p:nvSpPr>
        <p:spPr>
          <a:xfrm>
            <a:off x="3035892" y="2343150"/>
            <a:ext cx="40286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l"/>
            <a:r>
              <a:rPr lang="ko-KR" altLang="en-US" sz="2800" b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기술경영 교육과정 설계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365862" y="4237371"/>
            <a:ext cx="154241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 dirty="0">
                <a:latin typeface="맑은 고딕" pitchFamily="50" charset="-127"/>
                <a:ea typeface="맑은 고딕" pitchFamily="50" charset="-127"/>
              </a:rPr>
              <a:t>2025. 5. 12</a:t>
            </a:r>
            <a:endParaRPr lang="ko-KR" altLang="en-US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1414137" y="1897240"/>
            <a:ext cx="411362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i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기업의 전략과 </a:t>
            </a:r>
            <a:r>
              <a:rPr lang="en-US" altLang="ko-KR" b="1" i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R&amp;D </a:t>
            </a:r>
            <a:r>
              <a:rPr lang="ko-KR" altLang="en-US" b="1" i="1" dirty="0">
                <a:solidFill>
                  <a:srgbClr val="002060"/>
                </a:solidFill>
                <a:latin typeface="맑은 고딕" pitchFamily="50" charset="-127"/>
                <a:ea typeface="맑은 고딕" pitchFamily="50" charset="-127"/>
              </a:rPr>
              <a:t>기획관리를 위한 </a:t>
            </a:r>
            <a:endParaRPr lang="ko-KR" altLang="en-US" dirty="0">
              <a:solidFill>
                <a:srgbClr val="00206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907987" y="5232620"/>
            <a:ext cx="24513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㈜</a:t>
            </a:r>
            <a:r>
              <a:rPr lang="en-US" altLang="ko-KR" b="1" dirty="0">
                <a:latin typeface="맑은 고딕" pitchFamily="50" charset="-127"/>
                <a:ea typeface="맑은 고딕" pitchFamily="50" charset="-127"/>
              </a:rPr>
              <a:t>SBP</a:t>
            </a:r>
            <a:r>
              <a:rPr lang="ko-KR" altLang="en-US" b="1" dirty="0">
                <a:latin typeface="맑은 고딕" pitchFamily="50" charset="-127"/>
                <a:ea typeface="맑은 고딕" pitchFamily="50" charset="-127"/>
              </a:rPr>
              <a:t>전략경영연구소</a:t>
            </a:r>
            <a:endParaRPr lang="ko-KR" altLang="en-US" dirty="0"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1" name="표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1677898"/>
              </p:ext>
            </p:extLst>
          </p:nvPr>
        </p:nvGraphicFramePr>
        <p:xfrm>
          <a:off x="8297529" y="738568"/>
          <a:ext cx="718880" cy="27152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188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7152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chemeClr val="accent6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 </a:t>
                      </a:r>
                      <a:r>
                        <a:rPr lang="ko-KR" altLang="en-US" sz="1000" dirty="0">
                          <a:solidFill>
                            <a:schemeClr val="accent6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차안</a:t>
                      </a:r>
                    </a:p>
                  </a:txBody>
                  <a:tcPr marL="72000" marR="7200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534807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30DFE52A-80A0-97FF-0B8B-A3C33F882D01}"/>
              </a:ext>
            </a:extLst>
          </p:cNvPr>
          <p:cNvSpPr/>
          <p:nvPr/>
        </p:nvSpPr>
        <p:spPr bwMode="auto">
          <a:xfrm>
            <a:off x="2171000" y="2002085"/>
            <a:ext cx="7225442" cy="516103"/>
          </a:xfrm>
          <a:prstGeom prst="rightArrow">
            <a:avLst>
              <a:gd name="adj1" fmla="val 76087"/>
              <a:gd name="adj2" fmla="val 50000"/>
            </a:avLst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Main Process</a:t>
            </a:r>
            <a:endParaRPr kumimoji="1" lang="ko-KR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9C38795-A22C-6BAD-22CE-975635C58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4556" y="177656"/>
            <a:ext cx="2040943" cy="369332"/>
          </a:xfrm>
        </p:spPr>
        <p:txBody>
          <a:bodyPr/>
          <a:lstStyle/>
          <a:p>
            <a:r>
              <a:rPr lang="en-US" altLang="ko-KR" sz="1800" dirty="0"/>
              <a:t>4. PRT/TRM </a:t>
            </a:r>
            <a:r>
              <a:rPr lang="ko-KR" altLang="en-US" sz="1800" dirty="0"/>
              <a:t>구축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DCC0753-73C7-3AEA-F967-4687146E688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4824580" y="6519015"/>
            <a:ext cx="352982" cy="246221"/>
          </a:xfrm>
        </p:spPr>
        <p:txBody>
          <a:bodyPr/>
          <a:lstStyle/>
          <a:p>
            <a:pPr>
              <a:defRPr/>
            </a:pPr>
            <a:fld id="{ED42EADB-0E7B-4321-80DF-26A7C27B093E}" type="slidenum">
              <a:rPr lang="en-US" altLang="ko-KR" smtClean="0"/>
              <a:pPr>
                <a:defRPr/>
              </a:pPr>
              <a:t>10</a:t>
            </a:fld>
            <a:endParaRPr lang="en-US" altLang="ko-KR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8D10007-B777-F93E-51A2-FB86DCFB3D3B}"/>
              </a:ext>
            </a:extLst>
          </p:cNvPr>
          <p:cNvGrpSpPr/>
          <p:nvPr/>
        </p:nvGrpSpPr>
        <p:grpSpPr>
          <a:xfrm>
            <a:off x="2165393" y="2361114"/>
            <a:ext cx="7225443" cy="583421"/>
            <a:chOff x="1901727" y="1800751"/>
            <a:chExt cx="7303981" cy="583421"/>
          </a:xfrm>
        </p:grpSpPr>
        <p:sp>
          <p:nvSpPr>
            <p:cNvPr id="4" name="화살표: 오각형 3">
              <a:extLst>
                <a:ext uri="{FF2B5EF4-FFF2-40B4-BE49-F238E27FC236}">
                  <a16:creationId xmlns:a16="http://schemas.microsoft.com/office/drawing/2014/main" id="{8BA66807-36B0-AFF5-E6D3-9E4D418B8EBA}"/>
                </a:ext>
              </a:extLst>
            </p:cNvPr>
            <p:cNvSpPr/>
            <p:nvPr/>
          </p:nvSpPr>
          <p:spPr bwMode="auto">
            <a:xfrm>
              <a:off x="1901727" y="1800751"/>
              <a:ext cx="1896583" cy="583421"/>
            </a:xfrm>
            <a:prstGeom prst="homePlate">
              <a:avLst/>
            </a:prstGeom>
            <a:solidFill>
              <a:srgbClr val="FFD757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300" b="1" dirty="0">
                  <a:latin typeface="맑은 고딕" pitchFamily="50" charset="-127"/>
                  <a:ea typeface="맑은 고딕" pitchFamily="50" charset="-127"/>
                </a:rPr>
                <a:t>환경분석</a:t>
              </a:r>
              <a:endParaRPr kumimoji="1" lang="en-US" altLang="ko-KR" sz="13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" name="화살표: 갈매기형 수장 4">
              <a:extLst>
                <a:ext uri="{FF2B5EF4-FFF2-40B4-BE49-F238E27FC236}">
                  <a16:creationId xmlns:a16="http://schemas.microsoft.com/office/drawing/2014/main" id="{77D8BA8E-875C-0047-7620-0A6A0A65576C}"/>
                </a:ext>
              </a:extLst>
            </p:cNvPr>
            <p:cNvSpPr/>
            <p:nvPr/>
          </p:nvSpPr>
          <p:spPr bwMode="auto">
            <a:xfrm>
              <a:off x="3704467" y="1800751"/>
              <a:ext cx="1896583" cy="583421"/>
            </a:xfrm>
            <a:prstGeom prst="chevron">
              <a:avLst/>
            </a:prstGeom>
            <a:solidFill>
              <a:srgbClr val="FFEFAB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300" b="1" dirty="0">
                  <a:latin typeface="맑은 고딕" pitchFamily="50" charset="-127"/>
                  <a:ea typeface="맑은 고딕" pitchFamily="50" charset="-127"/>
                </a:rPr>
                <a:t>신제품발굴 및</a:t>
              </a:r>
              <a:endParaRPr kumimoji="1" lang="en-US" altLang="ko-KR" sz="1300" b="1" dirty="0">
                <a:latin typeface="맑은 고딕" pitchFamily="50" charset="-127"/>
                <a:ea typeface="맑은 고딕" pitchFamily="50" charset="-127"/>
              </a:endParaRP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1300" b="1" dirty="0">
                  <a:latin typeface="맑은 고딕" pitchFamily="50" charset="-127"/>
                  <a:ea typeface="맑은 고딕" pitchFamily="50" charset="-127"/>
                </a:rPr>
                <a:t>PRM</a:t>
              </a:r>
              <a:r>
                <a:rPr kumimoji="1" lang="ko-KR" altLang="en-US" sz="1300" b="1" baseline="30000" dirty="0">
                  <a:latin typeface="맑은 고딕" pitchFamily="50" charset="-127"/>
                  <a:ea typeface="맑은 고딕" pitchFamily="50" charset="-127"/>
                </a:rPr>
                <a:t>②</a:t>
              </a:r>
            </a:p>
          </p:txBody>
        </p:sp>
        <p:sp>
          <p:nvSpPr>
            <p:cNvPr id="6" name="화살표: 갈매기형 수장 5">
              <a:extLst>
                <a:ext uri="{FF2B5EF4-FFF2-40B4-BE49-F238E27FC236}">
                  <a16:creationId xmlns:a16="http://schemas.microsoft.com/office/drawing/2014/main" id="{60BE388F-A513-544A-AEE0-688FC11592C8}"/>
                </a:ext>
              </a:extLst>
            </p:cNvPr>
            <p:cNvSpPr/>
            <p:nvPr/>
          </p:nvSpPr>
          <p:spPr bwMode="auto">
            <a:xfrm>
              <a:off x="5507207" y="1800751"/>
              <a:ext cx="1896583" cy="583421"/>
            </a:xfrm>
            <a:prstGeom prst="chevron">
              <a:avLst/>
            </a:prstGeom>
            <a:solidFill>
              <a:srgbClr val="FFEFAB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300" b="1" dirty="0">
                  <a:latin typeface="맑은 고딕" pitchFamily="50" charset="-127"/>
                  <a:ea typeface="맑은 고딕" pitchFamily="50" charset="-127"/>
                </a:rPr>
                <a:t>  핵심기술과 </a:t>
              </a:r>
              <a:r>
                <a:rPr kumimoji="1" lang="en-US" altLang="ko-KR" sz="1300" b="1" dirty="0">
                  <a:latin typeface="맑은 고딕" pitchFamily="50" charset="-127"/>
                  <a:ea typeface="맑은 고딕" pitchFamily="50" charset="-127"/>
                </a:rPr>
                <a:t>TRM</a:t>
              </a:r>
              <a:r>
                <a:rPr kumimoji="1" lang="ko-KR" altLang="en-US" sz="1300" b="1" baseline="30000" dirty="0">
                  <a:latin typeface="맑은 고딕" pitchFamily="50" charset="-127"/>
                  <a:ea typeface="맑은 고딕" pitchFamily="50" charset="-127"/>
                </a:rPr>
                <a:t>③</a:t>
              </a:r>
              <a:endParaRPr kumimoji="1" lang="en-US" altLang="ko-KR" sz="1300" b="1" baseline="30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" name="화살표: 갈매기형 수장 6">
              <a:extLst>
                <a:ext uri="{FF2B5EF4-FFF2-40B4-BE49-F238E27FC236}">
                  <a16:creationId xmlns:a16="http://schemas.microsoft.com/office/drawing/2014/main" id="{4658248C-AF41-154F-9145-90D94AB53735}"/>
                </a:ext>
              </a:extLst>
            </p:cNvPr>
            <p:cNvSpPr/>
            <p:nvPr/>
          </p:nvSpPr>
          <p:spPr bwMode="auto">
            <a:xfrm>
              <a:off x="7309125" y="1800751"/>
              <a:ext cx="1896583" cy="583421"/>
            </a:xfrm>
            <a:prstGeom prst="chevron">
              <a:avLst/>
            </a:prstGeom>
            <a:solidFill>
              <a:srgbClr val="FFEFAB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300" b="1" dirty="0">
                  <a:latin typeface="맑은 고딕" pitchFamily="50" charset="-127"/>
                  <a:ea typeface="맑은 고딕" pitchFamily="50" charset="-127"/>
                </a:rPr>
                <a:t>자원계획</a:t>
              </a:r>
              <a:r>
                <a:rPr kumimoji="1" lang="en-US" altLang="ko-KR" sz="1300" b="1" dirty="0">
                  <a:latin typeface="맑은 고딕" pitchFamily="50" charset="-127"/>
                  <a:ea typeface="맑은 고딕" pitchFamily="50" charset="-127"/>
                </a:rPr>
                <a:t> </a:t>
              </a:r>
              <a:r>
                <a:rPr kumimoji="1" lang="ko-KR" altLang="en-US" sz="1300" b="1" dirty="0">
                  <a:latin typeface="맑은 고딕" pitchFamily="50" charset="-127"/>
                  <a:ea typeface="맑은 고딕" pitchFamily="50" charset="-127"/>
                </a:rPr>
                <a:t>및 관리</a:t>
              </a:r>
              <a:endParaRPr kumimoji="1" lang="en-US" altLang="ko-KR" sz="1300" b="1" dirty="0">
                <a:latin typeface="맑은 고딕" pitchFamily="50" charset="-127"/>
                <a:ea typeface="맑은 고딕" pitchFamily="50" charset="-127"/>
              </a:endParaRP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300" b="1" dirty="0">
                  <a:latin typeface="맑은 고딕" pitchFamily="50" charset="-127"/>
                  <a:ea typeface="맑은 고딕" pitchFamily="50" charset="-127"/>
                </a:rPr>
                <a:t>방안</a:t>
              </a:r>
            </a:p>
          </p:txBody>
        </p:sp>
      </p:grp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A1356563-AA0D-FFB0-BFE0-298092EC3DD9}"/>
              </a:ext>
            </a:extLst>
          </p:cNvPr>
          <p:cNvSpPr/>
          <p:nvPr/>
        </p:nvSpPr>
        <p:spPr bwMode="auto">
          <a:xfrm>
            <a:off x="312203" y="2372333"/>
            <a:ext cx="1613647" cy="566591"/>
          </a:xfrm>
          <a:prstGeom prst="roundRect">
            <a:avLst/>
          </a:prstGeom>
          <a:solidFill>
            <a:srgbClr val="9E6900"/>
          </a:solidFill>
          <a:ln w="28575" cap="flat" cmpd="sng" algn="ctr">
            <a:solidFill>
              <a:srgbClr val="FFC757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PRM/TRM</a:t>
            </a:r>
            <a:endParaRPr lang="ko-KR" altLang="en-US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42177B9-9D17-207F-633D-5DFA0383EF57}"/>
              </a:ext>
            </a:extLst>
          </p:cNvPr>
          <p:cNvSpPr txBox="1"/>
          <p:nvPr/>
        </p:nvSpPr>
        <p:spPr>
          <a:xfrm>
            <a:off x="2283198" y="3035465"/>
            <a:ext cx="1313501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0488" indent="-90488">
              <a:buFont typeface="Arial" panose="020B0604020202020204" pitchFamily="34" charset="0"/>
              <a:buChar char="•"/>
            </a:pP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중장기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환경분석</a:t>
            </a:r>
            <a:b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제품군</a:t>
            </a:r>
            <a:b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경쟁제품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기술</a:t>
            </a:r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  <a:p>
            <a:pPr marL="90488" indent="-90488">
              <a:buFont typeface="Arial" panose="020B0604020202020204" pitchFamily="34" charset="0"/>
              <a:buChar char="•"/>
            </a:pP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기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중장기 전략</a:t>
            </a:r>
            <a:b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 Review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0DA29995-FE34-6329-ED1E-CC6D09F61898}"/>
              </a:ext>
            </a:extLst>
          </p:cNvPr>
          <p:cNvSpPr/>
          <p:nvPr/>
        </p:nvSpPr>
        <p:spPr bwMode="auto">
          <a:xfrm>
            <a:off x="1211725" y="3035467"/>
            <a:ext cx="1060256" cy="678788"/>
          </a:xfrm>
          <a:prstGeom prst="rightArrow">
            <a:avLst>
              <a:gd name="adj1" fmla="val 78099"/>
              <a:gd name="adj2" fmla="val 50000"/>
            </a:avLst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en-US" altLang="ko-KR" sz="1100" b="1" u="none" strike="noStrike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Sub-Task</a:t>
            </a:r>
          </a:p>
          <a:p>
            <a:pPr algn="ctr" font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혹은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방법론</a:t>
            </a:r>
            <a:endParaRPr lang="en-US" altLang="ko-KR" sz="1100" b="1" u="none" strike="noStrike" dirty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245BD92A-3F42-259E-AB35-A60EAEBDF377}"/>
              </a:ext>
            </a:extLst>
          </p:cNvPr>
          <p:cNvCxnSpPr>
            <a:cxnSpLocks/>
            <a:stCxn id="9" idx="2"/>
            <a:endCxn id="21" idx="1"/>
          </p:cNvCxnSpPr>
          <p:nvPr/>
        </p:nvCxnSpPr>
        <p:spPr bwMode="auto">
          <a:xfrm rot="16200000" flipH="1">
            <a:off x="947408" y="3110543"/>
            <a:ext cx="435937" cy="92698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BABF119-3B26-FE1D-2508-44FDF5FF71A0}"/>
              </a:ext>
            </a:extLst>
          </p:cNvPr>
          <p:cNvSpPr txBox="1"/>
          <p:nvPr/>
        </p:nvSpPr>
        <p:spPr>
          <a:xfrm>
            <a:off x="3966139" y="3035465"/>
            <a:ext cx="157799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0488" indent="-90488">
              <a:buFont typeface="Arial" panose="020B0604020202020204" pitchFamily="34" charset="0"/>
              <a:buChar char="•"/>
            </a:pP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신사업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신제품</a:t>
            </a:r>
            <a:b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발굴</a:t>
            </a:r>
            <a:b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기존 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Pipeline 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혹은</a:t>
            </a:r>
            <a:b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영역확대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다변화</a:t>
            </a:r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  <a:p>
            <a:pPr marL="90488" indent="-90488">
              <a:buFont typeface="Arial" panose="020B0604020202020204" pitchFamily="34" charset="0"/>
              <a:buChar char="•"/>
            </a:pP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Product Roadmap</a:t>
            </a:r>
            <a:b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수립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보강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기존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13A7A51-F347-7948-5780-CD877A7BBCAA}"/>
              </a:ext>
            </a:extLst>
          </p:cNvPr>
          <p:cNvSpPr txBox="1"/>
          <p:nvPr/>
        </p:nvSpPr>
        <p:spPr>
          <a:xfrm>
            <a:off x="5854009" y="3035465"/>
            <a:ext cx="1645322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0488" indent="-90488">
              <a:buFont typeface="Arial" panose="020B0604020202020204" pitchFamily="34" charset="0"/>
              <a:buChar char="•"/>
            </a:pP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제품별 요소기술 도출</a:t>
            </a:r>
            <a:b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및 핵심기술 정의</a:t>
            </a:r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  <a:p>
            <a:pPr marL="90488" indent="-90488">
              <a:buFont typeface="Arial" panose="020B0604020202020204" pitchFamily="34" charset="0"/>
              <a:buChar char="•"/>
            </a:pP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경쟁력 분석 및 개발</a:t>
            </a:r>
            <a:b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목표</a:t>
            </a:r>
            <a:b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단계별 개발목표</a:t>
            </a:r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81551E8-4CE1-F111-AC89-55D0BBB16AEC}"/>
              </a:ext>
            </a:extLst>
          </p:cNvPr>
          <p:cNvSpPr txBox="1"/>
          <p:nvPr/>
        </p:nvSpPr>
        <p:spPr>
          <a:xfrm>
            <a:off x="7650911" y="3035465"/>
            <a:ext cx="1736694" cy="12772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0488" indent="-90488">
              <a:buFont typeface="Arial" panose="020B0604020202020204" pitchFamily="34" charset="0"/>
              <a:buChar char="•"/>
            </a:pP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투입 자원 분석</a:t>
            </a:r>
            <a:b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 - 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투자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비용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인원</a:t>
            </a:r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  <a:p>
            <a:pPr marL="90488" indent="-90488">
              <a:buFont typeface="Arial" panose="020B0604020202020204" pitchFamily="34" charset="0"/>
              <a:buChar char="•"/>
            </a:pP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핵심기술 개발 일정</a:t>
            </a:r>
            <a:b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및 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Process 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분석</a:t>
            </a:r>
            <a:b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주요공정 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Risk</a:t>
            </a:r>
            <a:b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관리</a:t>
            </a:r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  <a:p>
            <a:pPr marL="90488" indent="-90488">
              <a:buFont typeface="Arial" panose="020B0604020202020204" pitchFamily="34" charset="0"/>
              <a:buChar char="•"/>
            </a:pP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공통핵심기술 관리체계</a:t>
            </a:r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2F2389-6FEB-69C1-4D40-BFC525C2F5C4}"/>
              </a:ext>
            </a:extLst>
          </p:cNvPr>
          <p:cNvSpPr txBox="1"/>
          <p:nvPr/>
        </p:nvSpPr>
        <p:spPr>
          <a:xfrm>
            <a:off x="999461" y="5972688"/>
            <a:ext cx="617348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① 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PRM : Product Roadmap, 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② 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TRM : Technology Roadmap,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③ 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AHP : Analytic Hierarchy Process</a:t>
            </a:r>
          </a:p>
          <a:p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④ </a:t>
            </a: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CTP</a:t>
            </a:r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:</a:t>
            </a:r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Core</a:t>
            </a:r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Technology</a:t>
            </a:r>
            <a:r>
              <a:rPr lang="ko-KR" altLang="en-US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0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Platform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8997106-44F8-E0AD-F289-E122452C488F}"/>
              </a:ext>
            </a:extLst>
          </p:cNvPr>
          <p:cNvSpPr/>
          <p:nvPr/>
        </p:nvSpPr>
        <p:spPr bwMode="auto">
          <a:xfrm>
            <a:off x="2283201" y="4354977"/>
            <a:ext cx="1475378" cy="39268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Roadmap</a:t>
            </a:r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 개념</a:t>
            </a:r>
            <a:endParaRPr lang="en-US" altLang="ko-KR" sz="1100" b="1" u="none" strike="noStrike" dirty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4E041C1-6BF5-D2A2-2BE3-D197D8AB2D91}"/>
              </a:ext>
            </a:extLst>
          </p:cNvPr>
          <p:cNvSpPr/>
          <p:nvPr/>
        </p:nvSpPr>
        <p:spPr bwMode="auto">
          <a:xfrm>
            <a:off x="2283201" y="4904737"/>
            <a:ext cx="1475378" cy="39268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en-US" altLang="ko-KR" sz="1100" b="1" u="none" strike="noStrike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PRM/TRM </a:t>
            </a:r>
            <a:r>
              <a:rPr lang="ko-KR" altLang="en-US" sz="1100" b="1" u="none" strike="noStrike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구축</a:t>
            </a:r>
            <a:endParaRPr lang="en-US" altLang="ko-KR" sz="1100" b="1" u="none" strike="noStrike" dirty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fontAlgn="ctr"/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Process</a:t>
            </a:r>
            <a:endParaRPr lang="en-US" altLang="ko-KR" sz="1100" b="1" u="none" strike="noStrike" dirty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BCD5B5B-B18E-8666-DABB-70D8561A344B}"/>
              </a:ext>
            </a:extLst>
          </p:cNvPr>
          <p:cNvSpPr/>
          <p:nvPr/>
        </p:nvSpPr>
        <p:spPr bwMode="auto">
          <a:xfrm>
            <a:off x="2283201" y="5454497"/>
            <a:ext cx="1475378" cy="39268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ko-KR" altLang="en-US" sz="1100" b="1" u="none" strike="noStrike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제품 환경분석</a:t>
            </a:r>
            <a:endParaRPr lang="en-US" altLang="ko-KR" sz="1100" b="1" u="none" strike="noStrike" dirty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1B61CB8B-3836-23DB-2A67-5725EA18097B}"/>
              </a:ext>
            </a:extLst>
          </p:cNvPr>
          <p:cNvCxnSpPr>
            <a:cxnSpLocks/>
            <a:stCxn id="13" idx="2"/>
            <a:endCxn id="16" idx="0"/>
          </p:cNvCxnSpPr>
          <p:nvPr/>
        </p:nvCxnSpPr>
        <p:spPr bwMode="auto">
          <a:xfrm>
            <a:off x="3020890" y="5297424"/>
            <a:ext cx="0" cy="15707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083FD14E-A4C6-2F0D-8738-635595A8B582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 bwMode="auto">
          <a:xfrm>
            <a:off x="3020890" y="4747664"/>
            <a:ext cx="0" cy="15707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270E088-040B-38B5-7BFA-22B4AC3F4BF8}"/>
              </a:ext>
            </a:extLst>
          </p:cNvPr>
          <p:cNvSpPr/>
          <p:nvPr/>
        </p:nvSpPr>
        <p:spPr bwMode="auto">
          <a:xfrm>
            <a:off x="4044683" y="4354977"/>
            <a:ext cx="1475378" cy="39268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en-US" altLang="ko-KR" sz="1100" b="1" u="none" strike="noStrike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Idea</a:t>
            </a:r>
            <a:r>
              <a:rPr lang="ko-KR" altLang="en-US" sz="1100" b="1" u="none" strike="noStrike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100" b="1" u="none" strike="noStrike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Generation</a:t>
            </a:r>
          </a:p>
          <a:p>
            <a:pPr algn="ctr" fontAlgn="ctr"/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신사업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신기술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1100" b="1" u="none" strike="noStrike" dirty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6B8462D-DC8E-23E3-1632-4032CBD96AE4}"/>
              </a:ext>
            </a:extLst>
          </p:cNvPr>
          <p:cNvSpPr/>
          <p:nvPr/>
        </p:nvSpPr>
        <p:spPr bwMode="auto">
          <a:xfrm>
            <a:off x="4044683" y="4904737"/>
            <a:ext cx="1475378" cy="39268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AHP</a:t>
            </a:r>
            <a:endParaRPr lang="en-US" altLang="ko-KR" sz="1100" b="1" u="none" strike="noStrike" dirty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E5DADDAF-D1A2-5A75-C098-064F8349A6B7}"/>
              </a:ext>
            </a:extLst>
          </p:cNvPr>
          <p:cNvCxnSpPr>
            <a:cxnSpLocks/>
            <a:stCxn id="27" idx="2"/>
            <a:endCxn id="28" idx="0"/>
          </p:cNvCxnSpPr>
          <p:nvPr/>
        </p:nvCxnSpPr>
        <p:spPr bwMode="auto">
          <a:xfrm>
            <a:off x="4782372" y="4747664"/>
            <a:ext cx="0" cy="15707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793CAEF-F75B-70B8-3F88-37029CC4FDFE}"/>
              </a:ext>
            </a:extLst>
          </p:cNvPr>
          <p:cNvSpPr/>
          <p:nvPr/>
        </p:nvSpPr>
        <p:spPr bwMode="auto">
          <a:xfrm>
            <a:off x="4044683" y="5471327"/>
            <a:ext cx="1475378" cy="39268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PRM </a:t>
            </a:r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구축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수정</a:t>
            </a:r>
            <a:endParaRPr lang="en-US" altLang="ko-KR" sz="1100" b="1" u="none" strike="noStrike" dirty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1" name="직선 연결선 30">
            <a:extLst>
              <a:ext uri="{FF2B5EF4-FFF2-40B4-BE49-F238E27FC236}">
                <a16:creationId xmlns:a16="http://schemas.microsoft.com/office/drawing/2014/main" id="{4C6AD0AF-AE89-1386-7A2B-98F54E5B0A9A}"/>
              </a:ext>
            </a:extLst>
          </p:cNvPr>
          <p:cNvCxnSpPr>
            <a:cxnSpLocks/>
            <a:stCxn id="28" idx="2"/>
            <a:endCxn id="30" idx="0"/>
          </p:cNvCxnSpPr>
          <p:nvPr/>
        </p:nvCxnSpPr>
        <p:spPr bwMode="auto">
          <a:xfrm>
            <a:off x="4782372" y="5297424"/>
            <a:ext cx="0" cy="17390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5ACD32FB-6E25-4035-9A6D-62DA347712E9}"/>
              </a:ext>
            </a:extLst>
          </p:cNvPr>
          <p:cNvSpPr/>
          <p:nvPr/>
        </p:nvSpPr>
        <p:spPr bwMode="auto">
          <a:xfrm>
            <a:off x="5851043" y="4354977"/>
            <a:ext cx="1475378" cy="39268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ko-KR" altLang="en-US" sz="1100" b="1" u="none" strike="noStrike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요소기술도출</a:t>
            </a:r>
            <a:endParaRPr lang="en-US" altLang="ko-KR" sz="1100" b="1" u="none" strike="noStrike" dirty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613B9CD8-B8F0-E41E-3909-CF5CA7F465AB}"/>
              </a:ext>
            </a:extLst>
          </p:cNvPr>
          <p:cNvSpPr/>
          <p:nvPr/>
        </p:nvSpPr>
        <p:spPr bwMode="auto">
          <a:xfrm>
            <a:off x="5851043" y="4904737"/>
            <a:ext cx="1475378" cy="39268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핵심기술분석</a:t>
            </a:r>
            <a:endParaRPr lang="en-US" altLang="ko-KR" sz="1100" b="1" u="none" strike="noStrike" dirty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id="{C63313A2-B812-1B9E-EF1E-48BB5909E184}"/>
              </a:ext>
            </a:extLst>
          </p:cNvPr>
          <p:cNvCxnSpPr>
            <a:cxnSpLocks/>
            <a:stCxn id="33" idx="2"/>
            <a:endCxn id="34" idx="0"/>
          </p:cNvCxnSpPr>
          <p:nvPr/>
        </p:nvCxnSpPr>
        <p:spPr bwMode="auto">
          <a:xfrm>
            <a:off x="6588732" y="4747664"/>
            <a:ext cx="0" cy="15707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6BACD21-CB62-8CED-9B3D-E5B920F24666}"/>
              </a:ext>
            </a:extLst>
          </p:cNvPr>
          <p:cNvSpPr/>
          <p:nvPr/>
        </p:nvSpPr>
        <p:spPr bwMode="auto">
          <a:xfrm>
            <a:off x="5851043" y="5471327"/>
            <a:ext cx="1475378" cy="39268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TRM </a:t>
            </a:r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구축</a:t>
            </a:r>
            <a:endParaRPr lang="en-US" altLang="ko-KR" sz="1100" b="1" u="none" strike="noStrike" dirty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ED65EE9D-FFCC-2FD9-0211-937FF82C22AC}"/>
              </a:ext>
            </a:extLst>
          </p:cNvPr>
          <p:cNvCxnSpPr>
            <a:cxnSpLocks/>
            <a:stCxn id="34" idx="2"/>
            <a:endCxn id="37" idx="0"/>
          </p:cNvCxnSpPr>
          <p:nvPr/>
        </p:nvCxnSpPr>
        <p:spPr bwMode="auto">
          <a:xfrm>
            <a:off x="6588732" y="5297424"/>
            <a:ext cx="0" cy="17390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513988DE-877D-86D0-7FD8-B141C12C3F94}"/>
              </a:ext>
            </a:extLst>
          </p:cNvPr>
          <p:cNvSpPr/>
          <p:nvPr/>
        </p:nvSpPr>
        <p:spPr bwMode="auto">
          <a:xfrm>
            <a:off x="7679843" y="4354977"/>
            <a:ext cx="1475378" cy="39268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ko-KR" altLang="en-US" sz="1100" b="1" u="none" strike="noStrike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핵심기술 자원투입</a:t>
            </a:r>
            <a:endParaRPr lang="en-US" altLang="ko-KR" sz="1100" b="1" u="none" strike="noStrike" dirty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6B424DDF-7651-A587-42EC-D44DD1D4B3DA}"/>
              </a:ext>
            </a:extLst>
          </p:cNvPr>
          <p:cNvSpPr/>
          <p:nvPr/>
        </p:nvSpPr>
        <p:spPr bwMode="auto">
          <a:xfrm>
            <a:off x="7679843" y="4904737"/>
            <a:ext cx="1475378" cy="39268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en-US" altLang="ko-KR" sz="1100" b="1" u="none" strike="noStrike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Risk</a:t>
            </a:r>
            <a:r>
              <a:rPr lang="ko-KR" altLang="en-US" sz="1100" b="1" u="none" strike="noStrike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관리</a:t>
            </a:r>
            <a:endParaRPr lang="en-US" altLang="ko-KR" sz="1100" b="1" u="none" strike="noStrike" dirty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1E0EF7EF-29D1-8FF1-D00F-C4EF40C9A90C}"/>
              </a:ext>
            </a:extLst>
          </p:cNvPr>
          <p:cNvCxnSpPr>
            <a:cxnSpLocks/>
            <a:stCxn id="40" idx="2"/>
            <a:endCxn id="41" idx="0"/>
          </p:cNvCxnSpPr>
          <p:nvPr/>
        </p:nvCxnSpPr>
        <p:spPr bwMode="auto">
          <a:xfrm>
            <a:off x="8417532" y="4747664"/>
            <a:ext cx="0" cy="15707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E919988-252E-B861-FE3A-532715857B63}"/>
              </a:ext>
            </a:extLst>
          </p:cNvPr>
          <p:cNvSpPr/>
          <p:nvPr/>
        </p:nvSpPr>
        <p:spPr bwMode="auto">
          <a:xfrm>
            <a:off x="7679843" y="5471328"/>
            <a:ext cx="1475378" cy="39268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en-US" altLang="ko-KR" sz="1100" b="1" u="none" strike="noStrike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CTP </a:t>
            </a:r>
            <a:r>
              <a:rPr lang="ko-KR" altLang="en-US" sz="1100" b="1" u="none" strike="noStrike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관리체계</a:t>
            </a:r>
            <a:endParaRPr lang="en-US" altLang="ko-KR" sz="1100" b="1" u="none" strike="noStrike" dirty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3AF10615-B2D4-437C-4571-22FC7C41F160}"/>
              </a:ext>
            </a:extLst>
          </p:cNvPr>
          <p:cNvCxnSpPr>
            <a:cxnSpLocks/>
            <a:stCxn id="41" idx="2"/>
            <a:endCxn id="43" idx="0"/>
          </p:cNvCxnSpPr>
          <p:nvPr/>
        </p:nvCxnSpPr>
        <p:spPr bwMode="auto">
          <a:xfrm>
            <a:off x="8417532" y="5297424"/>
            <a:ext cx="0" cy="17390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802B9E7C-264F-42FE-B979-DB0CA37530AF}"/>
              </a:ext>
            </a:extLst>
          </p:cNvPr>
          <p:cNvSpPr/>
          <p:nvPr/>
        </p:nvSpPr>
        <p:spPr bwMode="auto">
          <a:xfrm>
            <a:off x="179513" y="2233269"/>
            <a:ext cx="269271" cy="258052"/>
          </a:xfrm>
          <a:prstGeom prst="rect">
            <a:avLst/>
          </a:prstGeom>
          <a:solidFill>
            <a:srgbClr val="9E000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D</a:t>
            </a:r>
            <a:endParaRPr kumimoji="1" lang="ko-KR" altLang="en-US" sz="11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사각형: 둥근 모서리 25">
            <a:extLst>
              <a:ext uri="{FF2B5EF4-FFF2-40B4-BE49-F238E27FC236}">
                <a16:creationId xmlns:a16="http://schemas.microsoft.com/office/drawing/2014/main" id="{EC19D56C-09B8-AD5D-8A3E-4BA635ADB3F5}"/>
              </a:ext>
            </a:extLst>
          </p:cNvPr>
          <p:cNvSpPr/>
          <p:nvPr/>
        </p:nvSpPr>
        <p:spPr bwMode="auto">
          <a:xfrm>
            <a:off x="1239769" y="4325168"/>
            <a:ext cx="639519" cy="1515682"/>
          </a:xfrm>
          <a:prstGeom prst="roundRect">
            <a:avLst>
              <a:gd name="adj" fmla="val 35965"/>
            </a:avLst>
          </a:prstGeom>
          <a:solidFill>
            <a:srgbClr val="D0EBB3"/>
          </a:solidFill>
          <a:ln w="28575" cap="flat" cmpd="sng" algn="ctr">
            <a:solidFill>
              <a:srgbClr val="BCB8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맑은 고딕" pitchFamily="50" charset="-127"/>
                <a:ea typeface="맑은 고딕" pitchFamily="50" charset="-127"/>
              </a:rPr>
              <a:t>Process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1" dirty="0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및</a:t>
            </a:r>
            <a:endParaRPr kumimoji="1" lang="en-US" altLang="ko-KR" sz="1200" b="1" dirty="0">
              <a:solidFill>
                <a:schemeClr val="accent2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1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맑은 고딕" pitchFamily="50" charset="-127"/>
                <a:ea typeface="맑은 고딕" pitchFamily="50" charset="-127"/>
              </a:rPr>
              <a:t>주요활동</a:t>
            </a:r>
          </a:p>
        </p:txBody>
      </p:sp>
      <p:sp>
        <p:nvSpPr>
          <p:cNvPr id="32" name="사각형: 둥근 모서리 31">
            <a:extLst>
              <a:ext uri="{FF2B5EF4-FFF2-40B4-BE49-F238E27FC236}">
                <a16:creationId xmlns:a16="http://schemas.microsoft.com/office/drawing/2014/main" id="{43337D91-0F14-258B-767C-C1B9D9C06C57}"/>
              </a:ext>
            </a:extLst>
          </p:cNvPr>
          <p:cNvSpPr/>
          <p:nvPr/>
        </p:nvSpPr>
        <p:spPr bwMode="auto">
          <a:xfrm>
            <a:off x="437566" y="778497"/>
            <a:ext cx="869521" cy="415126"/>
          </a:xfrm>
          <a:prstGeom prst="roundRect">
            <a:avLst/>
          </a:prstGeom>
          <a:solidFill>
            <a:srgbClr val="FFC757"/>
          </a:solidFill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과정목표</a:t>
            </a:r>
            <a:endParaRPr kumimoji="1" lang="ko-KR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9" name="사각형: 둥근 모서리 38">
            <a:extLst>
              <a:ext uri="{FF2B5EF4-FFF2-40B4-BE49-F238E27FC236}">
                <a16:creationId xmlns:a16="http://schemas.microsoft.com/office/drawing/2014/main" id="{696DD492-6462-1C3D-9F17-EBD629920B0C}"/>
              </a:ext>
            </a:extLst>
          </p:cNvPr>
          <p:cNvSpPr/>
          <p:nvPr/>
        </p:nvSpPr>
        <p:spPr bwMode="auto">
          <a:xfrm>
            <a:off x="437566" y="1317038"/>
            <a:ext cx="869521" cy="692725"/>
          </a:xfrm>
          <a:prstGeom prst="roundRect">
            <a:avLst/>
          </a:prstGeom>
          <a:solidFill>
            <a:srgbClr val="FFC757"/>
          </a:solidFill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주요내용</a:t>
            </a: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D7E1644-0749-176E-E3D5-62990572CCF9}"/>
              </a:ext>
            </a:extLst>
          </p:cNvPr>
          <p:cNvSpPr/>
          <p:nvPr/>
        </p:nvSpPr>
        <p:spPr bwMode="auto">
          <a:xfrm>
            <a:off x="1374405" y="800936"/>
            <a:ext cx="8240820" cy="40390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100" b="1" dirty="0">
                <a:latin typeface="맑은 고딕" pitchFamily="50" charset="-127"/>
                <a:ea typeface="맑은 고딕" pitchFamily="50" charset="-127"/>
              </a:rPr>
              <a:t>제품 </a:t>
            </a:r>
            <a:r>
              <a:rPr kumimoji="1" lang="en-US" altLang="ko-KR" sz="1100" b="1" dirty="0">
                <a:latin typeface="맑은 고딕" pitchFamily="50" charset="-127"/>
                <a:ea typeface="맑은 고딕" pitchFamily="50" charset="-127"/>
              </a:rPr>
              <a:t>Pipeline</a:t>
            </a:r>
            <a:r>
              <a:rPr kumimoji="1" lang="ko-KR" altLang="en-US" sz="1100" b="1" dirty="0">
                <a:latin typeface="맑은 고딕" pitchFamily="50" charset="-127"/>
                <a:ea typeface="맑은 고딕" pitchFamily="50" charset="-127"/>
              </a:rPr>
              <a:t>을 확충하고</a:t>
            </a:r>
            <a:r>
              <a:rPr kumimoji="1" lang="en-US" altLang="ko-KR" sz="1100" b="1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1" lang="ko-KR" altLang="en-US" sz="1100" b="1" dirty="0">
                <a:latin typeface="맑은 고딕" pitchFamily="50" charset="-127"/>
                <a:ea typeface="맑은 고딕" pitchFamily="50" charset="-127"/>
              </a:rPr>
              <a:t>환경변화에 따른 시장 </a:t>
            </a:r>
            <a:r>
              <a:rPr kumimoji="1" lang="en-US" altLang="ko-KR" sz="1100" b="1" dirty="0">
                <a:latin typeface="맑은 고딕" pitchFamily="50" charset="-127"/>
                <a:ea typeface="맑은 고딕" pitchFamily="50" charset="-127"/>
              </a:rPr>
              <a:t>Needs</a:t>
            </a:r>
            <a:r>
              <a:rPr kumimoji="1" lang="ko-KR" altLang="en-US" sz="1100" b="1" dirty="0">
                <a:latin typeface="맑은 고딕" pitchFamily="50" charset="-127"/>
                <a:ea typeface="맑은 고딕" pitchFamily="50" charset="-127"/>
              </a:rPr>
              <a:t>에 기반한 제품개발의 </a:t>
            </a:r>
            <a:r>
              <a:rPr kumimoji="1" lang="en-US" altLang="ko-KR" sz="1100" b="1" dirty="0">
                <a:latin typeface="맑은 고딕" pitchFamily="50" charset="-127"/>
                <a:ea typeface="맑은 고딕" pitchFamily="50" charset="-127"/>
              </a:rPr>
              <a:t>Time-to-market</a:t>
            </a:r>
            <a:r>
              <a:rPr kumimoji="1" lang="ko-KR" altLang="en-US" sz="1100" b="1" dirty="0">
                <a:latin typeface="맑은 고딕" pitchFamily="50" charset="-127"/>
                <a:ea typeface="맑은 고딕" pitchFamily="50" charset="-127"/>
              </a:rPr>
              <a:t>을 위한 핵심기술에 대한 단계별</a:t>
            </a:r>
            <a:br>
              <a:rPr kumimoji="1" lang="en-US" altLang="ko-KR" sz="1100" b="1" dirty="0">
                <a:latin typeface="맑은 고딕" pitchFamily="50" charset="-127"/>
                <a:ea typeface="맑은 고딕" pitchFamily="50" charset="-127"/>
              </a:rPr>
            </a:br>
            <a:r>
              <a:rPr kumimoji="1" lang="ko-KR" altLang="en-US" sz="1100" b="1" dirty="0">
                <a:latin typeface="맑은 고딕" pitchFamily="50" charset="-127"/>
                <a:ea typeface="맑은 고딕" pitchFamily="50" charset="-127"/>
              </a:rPr>
              <a:t>개발 목표</a:t>
            </a:r>
            <a:r>
              <a:rPr kumimoji="1" lang="en-US" altLang="ko-KR" sz="1100" b="1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1" lang="ko-KR" altLang="en-US" sz="1100" b="1" dirty="0">
                <a:latin typeface="맑은 고딕" pitchFamily="50" charset="-127"/>
                <a:ea typeface="맑은 고딕" pitchFamily="50" charset="-127"/>
              </a:rPr>
              <a:t>기술전략</a:t>
            </a:r>
            <a:r>
              <a:rPr kumimoji="1" lang="en-US" altLang="ko-KR" sz="1100" b="1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1" lang="ko-KR" altLang="en-US" sz="1100" b="1" dirty="0">
                <a:latin typeface="맑은 고딕" pitchFamily="50" charset="-127"/>
                <a:ea typeface="맑은 고딕" pitchFamily="50" charset="-127"/>
              </a:rPr>
              <a:t>자원투입 계획 등 수립방법을 이해하고 관련 역량을 확보하 수 있음</a:t>
            </a:r>
            <a:r>
              <a:rPr kumimoji="1" lang="en-US" altLang="ko-KR" sz="1100" b="1" dirty="0">
                <a:latin typeface="맑은 고딕" pitchFamily="50" charset="-127"/>
                <a:ea typeface="맑은 고딕" pitchFamily="50" charset="-127"/>
              </a:rPr>
              <a:t>. </a:t>
            </a:r>
            <a:endParaRPr kumimoji="1" lang="en-US" altLang="ko-KR" sz="11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777E3C4F-C3CB-DC41-5FF8-537870469637}"/>
              </a:ext>
            </a:extLst>
          </p:cNvPr>
          <p:cNvSpPr/>
          <p:nvPr/>
        </p:nvSpPr>
        <p:spPr bwMode="auto">
          <a:xfrm>
            <a:off x="1374405" y="1266826"/>
            <a:ext cx="8240820" cy="89535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90488" marR="0" indent="-90488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1" lang="ko-KR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환경분석을 통한 기존 사업에 대한 제품 </a:t>
            </a:r>
            <a:r>
              <a:rPr kumimoji="1" lang="en-US" altLang="ko-KR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Pipe-line(Product</a:t>
            </a:r>
            <a:r>
              <a:rPr kumimoji="1" lang="ko-KR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en-US" altLang="ko-KR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Roadmap)</a:t>
            </a:r>
            <a:r>
              <a:rPr kumimoji="1" lang="ko-KR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구축할</a:t>
            </a:r>
            <a:r>
              <a:rPr kumimoji="1" lang="ko-KR" altLang="en-US" sz="1100" b="1" dirty="0">
                <a:latin typeface="맑은 고딕" pitchFamily="50" charset="-127"/>
                <a:ea typeface="맑은 고딕" pitchFamily="50" charset="-127"/>
              </a:rPr>
              <a:t> 수 있도록 함</a:t>
            </a:r>
            <a:r>
              <a:rPr kumimoji="1" lang="en-US" altLang="ko-KR" sz="1100" b="1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90488" marR="0" indent="-90488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1" lang="ko-KR" altLang="en-US" sz="1100" b="1" dirty="0">
                <a:latin typeface="맑은 고딕" pitchFamily="50" charset="-127"/>
                <a:ea typeface="맑은 고딕" pitchFamily="50" charset="-127"/>
              </a:rPr>
              <a:t>시장 </a:t>
            </a:r>
            <a:r>
              <a:rPr kumimoji="1" lang="en-US" altLang="ko-KR" sz="1100" b="1" dirty="0">
                <a:latin typeface="맑은 고딕" pitchFamily="50" charset="-127"/>
                <a:ea typeface="맑은 고딕" pitchFamily="50" charset="-127"/>
              </a:rPr>
              <a:t>Needs</a:t>
            </a:r>
            <a:r>
              <a:rPr kumimoji="1" lang="ko-KR" altLang="en-US" sz="1100" b="1" dirty="0">
                <a:latin typeface="맑은 고딕" pitchFamily="50" charset="-127"/>
                <a:ea typeface="맑은 고딕" pitchFamily="50" charset="-127"/>
              </a:rPr>
              <a:t>에 대응한 제품 </a:t>
            </a:r>
            <a:r>
              <a:rPr kumimoji="1" lang="en-US" altLang="ko-KR" sz="1100" b="1" dirty="0">
                <a:latin typeface="맑은 고딕" pitchFamily="50" charset="-127"/>
                <a:ea typeface="맑은 고딕" pitchFamily="50" charset="-127"/>
              </a:rPr>
              <a:t>Concept</a:t>
            </a:r>
            <a:r>
              <a:rPr kumimoji="1" lang="ko-KR" altLang="en-US" sz="1100" b="1" dirty="0">
                <a:latin typeface="맑은 고딕" pitchFamily="50" charset="-127"/>
                <a:ea typeface="맑은 고딕" pitchFamily="50" charset="-127"/>
              </a:rPr>
              <a:t>을 구체화 하고 제품서비스의 기능</a:t>
            </a:r>
            <a:r>
              <a:rPr kumimoji="1" lang="en-US" altLang="ko-KR" sz="1100" b="1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kumimoji="1" lang="ko-KR" altLang="en-US" sz="1100" b="1" dirty="0">
                <a:latin typeface="맑은 고딕" pitchFamily="50" charset="-127"/>
                <a:ea typeface="맑은 고딕" pitchFamily="50" charset="-127"/>
              </a:rPr>
              <a:t>속성에 대한 개발 목표구현을 위한 기술개발 비전 달성을</a:t>
            </a:r>
            <a:br>
              <a:rPr kumimoji="1" lang="en-US" altLang="ko-KR" sz="1100" b="1" dirty="0">
                <a:latin typeface="맑은 고딕" pitchFamily="50" charset="-127"/>
                <a:ea typeface="맑은 고딕" pitchFamily="50" charset="-127"/>
              </a:rPr>
            </a:br>
            <a:r>
              <a:rPr kumimoji="1" lang="ko-KR" altLang="en-US" sz="1100" b="1" dirty="0">
                <a:latin typeface="맑은 고딕" pitchFamily="50" charset="-127"/>
                <a:ea typeface="맑은 고딕" pitchFamily="50" charset="-127"/>
              </a:rPr>
              <a:t>위한 </a:t>
            </a:r>
            <a:r>
              <a:rPr kumimoji="1" lang="en-US" altLang="ko-KR" sz="1100" b="1" dirty="0">
                <a:latin typeface="맑은 고딕" pitchFamily="50" charset="-127"/>
                <a:ea typeface="맑은 고딕" pitchFamily="50" charset="-127"/>
              </a:rPr>
              <a:t>Time-frame</a:t>
            </a:r>
            <a:r>
              <a:rPr kumimoji="1" lang="ko-KR" altLang="en-US" sz="1100" b="1" dirty="0">
                <a:latin typeface="맑은 고딕" pitchFamily="50" charset="-127"/>
                <a:ea typeface="맑은 고딕" pitchFamily="50" charset="-127"/>
              </a:rPr>
              <a:t>내 각 단계별 기술개발 계획을 구체화 하고</a:t>
            </a:r>
            <a:r>
              <a:rPr kumimoji="1" lang="en-US" altLang="ko-KR" sz="1100" b="1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1" lang="ko-KR" altLang="en-US" sz="1100" b="1" dirty="0">
                <a:latin typeface="맑은 고딕" pitchFamily="50" charset="-127"/>
                <a:ea typeface="맑은 고딕" pitchFamily="50" charset="-127"/>
              </a:rPr>
              <a:t>관련 소요 자원분석 방법의 학습을 통하여 </a:t>
            </a:r>
            <a:r>
              <a:rPr kumimoji="1" lang="en-US" altLang="ko-KR" sz="1100" b="1" dirty="0">
                <a:latin typeface="맑은 고딕" pitchFamily="50" charset="-127"/>
                <a:ea typeface="맑은 고딕" pitchFamily="50" charset="-127"/>
              </a:rPr>
              <a:t>PRM/TRM</a:t>
            </a:r>
            <a:r>
              <a:rPr kumimoji="1" lang="ko-KR" altLang="en-US" sz="1100" b="1" dirty="0">
                <a:latin typeface="맑은 고딕" pitchFamily="50" charset="-127"/>
                <a:ea typeface="맑은 고딕" pitchFamily="50" charset="-127"/>
              </a:rPr>
              <a:t>을 구축할 수</a:t>
            </a:r>
            <a:br>
              <a:rPr kumimoji="1" lang="en-US" altLang="ko-KR" sz="1100" b="1" dirty="0">
                <a:latin typeface="맑은 고딕" pitchFamily="50" charset="-127"/>
                <a:ea typeface="맑은 고딕" pitchFamily="50" charset="-127"/>
              </a:rPr>
            </a:br>
            <a:r>
              <a:rPr kumimoji="1" lang="ko-KR" altLang="en-US" sz="1100" b="1" dirty="0">
                <a:latin typeface="맑은 고딕" pitchFamily="50" charset="-127"/>
                <a:ea typeface="맑은 고딕" pitchFamily="50" charset="-127"/>
              </a:rPr>
              <a:t>있는 역량</a:t>
            </a:r>
            <a:r>
              <a:rPr kumimoji="1" lang="ko-KR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을 교육함</a:t>
            </a:r>
            <a:r>
              <a:rPr kumimoji="1" lang="en-US" altLang="ko-KR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r>
              <a:rPr kumimoji="1" lang="ko-KR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endParaRPr kumimoji="1" lang="en-US" altLang="ko-KR" sz="11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7387BBA-F6D6-16A6-8C30-6F77671BEFAA}"/>
              </a:ext>
            </a:extLst>
          </p:cNvPr>
          <p:cNvSpPr txBox="1"/>
          <p:nvPr/>
        </p:nvSpPr>
        <p:spPr>
          <a:xfrm>
            <a:off x="1321112" y="121069"/>
            <a:ext cx="210666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kumimoji="1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Ⅰ. </a:t>
            </a:r>
            <a:r>
              <a:rPr kumimoji="1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전략기획 분야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122558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65BD02-BFAA-0B60-7C23-4BD7911571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C351EAB0-114D-DE53-9B24-01414FAA13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6390" y="177656"/>
            <a:ext cx="2129109" cy="369332"/>
          </a:xfrm>
        </p:spPr>
        <p:txBody>
          <a:bodyPr/>
          <a:lstStyle/>
          <a:p>
            <a:r>
              <a:rPr lang="en-US" altLang="ko-KR" sz="1800" dirty="0">
                <a:solidFill>
                  <a:schemeClr val="tx1"/>
                </a:solidFill>
              </a:rPr>
              <a:t>4. PRM/TRM </a:t>
            </a:r>
            <a:r>
              <a:rPr lang="ko-KR" altLang="en-US" sz="1800" dirty="0">
                <a:solidFill>
                  <a:schemeClr val="tx1"/>
                </a:solidFill>
              </a:rPr>
              <a:t>구축</a:t>
            </a:r>
            <a:endParaRPr lang="ko-KR" altLang="en-US" sz="1800" dirty="0"/>
          </a:p>
        </p:txBody>
      </p:sp>
      <p:sp>
        <p:nvSpPr>
          <p:cNvPr id="6" name="정육면체 5">
            <a:extLst>
              <a:ext uri="{FF2B5EF4-FFF2-40B4-BE49-F238E27FC236}">
                <a16:creationId xmlns:a16="http://schemas.microsoft.com/office/drawing/2014/main" id="{DB66F32A-F80D-427E-2A59-2C1555BCA65D}"/>
              </a:ext>
            </a:extLst>
          </p:cNvPr>
          <p:cNvSpPr/>
          <p:nvPr/>
        </p:nvSpPr>
        <p:spPr>
          <a:xfrm>
            <a:off x="920553" y="1268760"/>
            <a:ext cx="1512168" cy="898836"/>
          </a:xfrm>
          <a:prstGeom prst="cube">
            <a:avLst>
              <a:gd name="adj" fmla="val 6760"/>
            </a:avLst>
          </a:prstGeom>
          <a:solidFill>
            <a:srgbClr val="7030A0"/>
          </a:solidFill>
          <a:ln w="1905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목표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FC9C1CBC-2614-E045-65B5-6D6536AE3474}"/>
              </a:ext>
            </a:extLst>
          </p:cNvPr>
          <p:cNvSpPr/>
          <p:nvPr/>
        </p:nvSpPr>
        <p:spPr>
          <a:xfrm>
            <a:off x="2504728" y="1268760"/>
            <a:ext cx="6120680" cy="86409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2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환경변화에 대응한 신제품 개발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기존제품의 시장경쟁력 강화를 위해 시장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·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고객의 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Needs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따른 제품 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Roadmap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강화하고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그의 성능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기능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품질 등의 고도화를 위한 기술확보 목표에 따라 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Time-frame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 기술개발 목표를 수립하고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관련 자원을 분석할 수 있음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정육면체 7">
            <a:extLst>
              <a:ext uri="{FF2B5EF4-FFF2-40B4-BE49-F238E27FC236}">
                <a16:creationId xmlns:a16="http://schemas.microsoft.com/office/drawing/2014/main" id="{9B7D3967-4DC5-F93B-15B5-FA419F8DD83C}"/>
              </a:ext>
            </a:extLst>
          </p:cNvPr>
          <p:cNvSpPr/>
          <p:nvPr/>
        </p:nvSpPr>
        <p:spPr>
          <a:xfrm>
            <a:off x="920553" y="2248297"/>
            <a:ext cx="1512168" cy="1348254"/>
          </a:xfrm>
          <a:prstGeom prst="cube">
            <a:avLst>
              <a:gd name="adj" fmla="val 6760"/>
            </a:avLst>
          </a:prstGeom>
          <a:solidFill>
            <a:srgbClr val="7030A0"/>
          </a:solidFill>
          <a:ln w="1905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목적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074D649-000D-924B-8F45-F5294746CABF}"/>
              </a:ext>
            </a:extLst>
          </p:cNvPr>
          <p:cNvSpPr/>
          <p:nvPr/>
        </p:nvSpPr>
        <p:spPr>
          <a:xfrm>
            <a:off x="2504728" y="2256982"/>
            <a:ext cx="6120680" cy="129614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2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>
              <a:spcBef>
                <a:spcPts val="400"/>
              </a:spcBef>
              <a:buFont typeface="Arial" pitchFamily="34" charset="0"/>
              <a:buChar char="•"/>
            </a:pP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기존시장에서 제품의 성능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기능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속성을 개선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강화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또한  신제품에 대하여 개발목표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성능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기능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속성 등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등 중장기 제품 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Pipeline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확대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·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구축하며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1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기술로드맵을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구축함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0" lvl="1">
              <a:spcBef>
                <a:spcPts val="400"/>
              </a:spcBef>
              <a:buFont typeface="Arial" pitchFamily="34" charset="0"/>
              <a:buChar char="•"/>
            </a:pP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기술개발 목표 및 계획에 근거하여 사업별 혹은 기업의 기술전략 수립을 위한 핵심기술 분석 및 기술분류체계도를 완성할 수 있음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0" lvl="1">
              <a:spcBef>
                <a:spcPts val="400"/>
              </a:spcBef>
              <a:buFont typeface="Arial" pitchFamily="34" charset="0"/>
              <a:buChar char="•"/>
            </a:pP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핵심기술의 개발 및 확보에 소요되는 자원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그리고 수행 방법을 분석하여 실행계획을 수립할 수 있음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정육면체 9">
            <a:extLst>
              <a:ext uri="{FF2B5EF4-FFF2-40B4-BE49-F238E27FC236}">
                <a16:creationId xmlns:a16="http://schemas.microsoft.com/office/drawing/2014/main" id="{DE5970D3-5DC0-859B-5FE0-90E07D758803}"/>
              </a:ext>
            </a:extLst>
          </p:cNvPr>
          <p:cNvSpPr/>
          <p:nvPr/>
        </p:nvSpPr>
        <p:spPr>
          <a:xfrm>
            <a:off x="920553" y="3659874"/>
            <a:ext cx="1512168" cy="1348254"/>
          </a:xfrm>
          <a:prstGeom prst="cube">
            <a:avLst>
              <a:gd name="adj" fmla="val 6760"/>
            </a:avLst>
          </a:prstGeom>
          <a:solidFill>
            <a:srgbClr val="7030A0"/>
          </a:solidFill>
          <a:ln w="1905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특징</a:t>
            </a:r>
            <a:r>
              <a:rPr lang="en-US" altLang="ko-KR" sz="1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/Scope</a:t>
            </a:r>
            <a:endParaRPr lang="ko-KR" altLang="en-US" sz="14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0AD9455-DD25-F93A-CA5A-263F43EAFFD9}"/>
              </a:ext>
            </a:extLst>
          </p:cNvPr>
          <p:cNvSpPr/>
          <p:nvPr/>
        </p:nvSpPr>
        <p:spPr>
          <a:xfrm>
            <a:off x="2504728" y="3668559"/>
            <a:ext cx="6120680" cy="129614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2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>
              <a:buFont typeface="Arial" pitchFamily="34" charset="0"/>
              <a:buChar char="•"/>
            </a:pP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실무에 적용 가능한 제품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·</a:t>
            </a:r>
            <a:r>
              <a:rPr lang="ko-KR" altLang="en-US" sz="1200" b="1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기술로드맵의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수립 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Process 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및 분석 절차에 대한 전반적 기법  전수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매뉴얼 제공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0" lvl="1">
              <a:buFont typeface="Arial" pitchFamily="34" charset="0"/>
              <a:buChar char="•"/>
            </a:pP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신제품 개발 기획과 이를 구체화할 수 있는 사례기반의 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Action plan 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제시</a:t>
            </a:r>
          </a:p>
          <a:p>
            <a:pPr marL="0" lvl="1">
              <a:buFont typeface="Arial" pitchFamily="34" charset="0"/>
              <a:buChar char="•"/>
            </a:pP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제품 환경 분석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→ Mega Trend 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 → 환경의 변화 방향과 제품 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Concept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→ </a:t>
            </a:r>
            <a:b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신제품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Idea Generation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→ 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Long-List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&amp; 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전략제품 도출 → </a:t>
            </a:r>
            <a:r>
              <a:rPr lang="ko-KR" altLang="en-US" sz="1200" b="1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제품로드맵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구축</a:t>
            </a:r>
            <a:endParaRPr lang="en-US" altLang="ko-KR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1">
              <a:buFont typeface="Arial" pitchFamily="34" charset="0"/>
              <a:buChar char="•"/>
            </a:pP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제품의 성능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기능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속성에 대응하는 요소기술 및 핵심기술 도출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경쟁력 분석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개발목표 및 자원투입계획을 수립할 수 있는 역량을 배양함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정육면체 11">
            <a:extLst>
              <a:ext uri="{FF2B5EF4-FFF2-40B4-BE49-F238E27FC236}">
                <a16:creationId xmlns:a16="http://schemas.microsoft.com/office/drawing/2014/main" id="{0EF622D5-2385-E5D6-6241-F55BB2AFC6BC}"/>
              </a:ext>
            </a:extLst>
          </p:cNvPr>
          <p:cNvSpPr/>
          <p:nvPr/>
        </p:nvSpPr>
        <p:spPr>
          <a:xfrm>
            <a:off x="920553" y="5061095"/>
            <a:ext cx="1512168" cy="1148604"/>
          </a:xfrm>
          <a:prstGeom prst="cube">
            <a:avLst>
              <a:gd name="adj" fmla="val 6760"/>
            </a:avLst>
          </a:prstGeom>
          <a:solidFill>
            <a:srgbClr val="7030A0"/>
          </a:solidFill>
          <a:ln w="1905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활동 방법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BAF94EC-FF74-6E5F-DDEA-619A40F35976}"/>
              </a:ext>
            </a:extLst>
          </p:cNvPr>
          <p:cNvSpPr/>
          <p:nvPr/>
        </p:nvSpPr>
        <p:spPr>
          <a:xfrm>
            <a:off x="2504728" y="5061094"/>
            <a:ext cx="6120680" cy="11042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2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기술로드맵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활동의 개념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주요 방법론 등 기본 교육</a:t>
            </a:r>
            <a:endParaRPr lang="en-US" altLang="ko-KR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제품로드맵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및 </a:t>
            </a:r>
            <a:r>
              <a:rPr lang="ko-KR" altLang="en-US" sz="1200" b="1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기술로드맵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구축 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Process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대한 개념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단계별 핵심 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Point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Know-how </a:t>
            </a:r>
          </a:p>
          <a:p>
            <a:pPr>
              <a:buFont typeface="Arial" pitchFamily="34" charset="0"/>
              <a:buChar char="•"/>
            </a:pP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사례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1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팀내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토론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논의 팀간 분석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·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정리 현황 공유를 통한 개념의 명확화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업무에 적용</a:t>
            </a:r>
            <a:b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역량 확보</a:t>
            </a:r>
            <a:endParaRPr lang="en-US" altLang="ko-KR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A2DD8FF-B814-CF1A-7D18-879D5D3CA0F3}"/>
              </a:ext>
            </a:extLst>
          </p:cNvPr>
          <p:cNvSpPr txBox="1"/>
          <p:nvPr/>
        </p:nvSpPr>
        <p:spPr>
          <a:xfrm>
            <a:off x="1321112" y="121069"/>
            <a:ext cx="210666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kumimoji="1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Ⅰ. </a:t>
            </a:r>
            <a:r>
              <a:rPr kumimoji="1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전략기획 분야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956973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2F142C-ABC5-EFE3-4F58-C2CFF4BCDC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CF6F3485-B06E-90DB-52CB-00A957752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86391" y="177656"/>
            <a:ext cx="2129108" cy="369332"/>
          </a:xfrm>
        </p:spPr>
        <p:txBody>
          <a:bodyPr/>
          <a:lstStyle/>
          <a:p>
            <a:r>
              <a:rPr lang="en-US" altLang="ko-KR" sz="1800" dirty="0">
                <a:solidFill>
                  <a:schemeClr val="tx1"/>
                </a:solidFill>
              </a:rPr>
              <a:t>4. PRM/TRM </a:t>
            </a:r>
            <a:r>
              <a:rPr lang="ko-KR" altLang="en-US" sz="1800" dirty="0">
                <a:solidFill>
                  <a:schemeClr val="tx1"/>
                </a:solidFill>
              </a:rPr>
              <a:t>구축</a:t>
            </a:r>
            <a:endParaRPr lang="ko-KR" altLang="en-US" sz="1800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DBF56AEE-1CC5-B70B-54AC-E9EE6E7AF3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6778522"/>
              </p:ext>
            </p:extLst>
          </p:nvPr>
        </p:nvGraphicFramePr>
        <p:xfrm>
          <a:off x="992560" y="829259"/>
          <a:ext cx="7920880" cy="5293743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9542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60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52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853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50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pc="3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일차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pc="6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단원명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pc="6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교육내용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3387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1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일차</a:t>
                      </a:r>
                      <a:endParaRPr lang="en-US" altLang="ko-KR" sz="11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100" b="1" spc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기술로드맵의</a:t>
                      </a:r>
                      <a:r>
                        <a:rPr lang="en-US" altLang="ko-KR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11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1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Roadmap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의 개념과 주요 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Process</a:t>
                      </a:r>
                      <a:endParaRPr lang="en-US" altLang="ko-KR" sz="1100" b="1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1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1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TRM</a:t>
                      </a:r>
                      <a:r>
                        <a:rPr lang="ko-KR" altLang="en-US" sz="11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의 수립 구조</a:t>
                      </a:r>
                      <a:r>
                        <a:rPr lang="en-US" altLang="ko-KR" sz="11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[</a:t>
                      </a:r>
                      <a:r>
                        <a:rPr lang="ko-KR" altLang="en-US" sz="11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전략</a:t>
                      </a:r>
                      <a:r>
                        <a:rPr lang="en-US" altLang="ko-KR" sz="11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1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환경분석</a:t>
                      </a:r>
                      <a:r>
                        <a:rPr lang="en-US" altLang="ko-KR" sz="11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PRM, TRM]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8839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중장기 전략 </a:t>
                      </a:r>
                      <a:r>
                        <a:rPr lang="en-US" altLang="ko-KR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Review </a:t>
                      </a:r>
                      <a:r>
                        <a:rPr lang="ko-KR" altLang="en-US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및</a:t>
                      </a:r>
                      <a:endParaRPr lang="en-US" altLang="ko-KR" sz="1100" b="1" spc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Trend </a:t>
                      </a:r>
                      <a:r>
                        <a:rPr lang="ko-KR" altLang="en-US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11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1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  <a:buFont typeface="Arial" pitchFamily="34" charset="0"/>
                        <a:buChar char="•"/>
                      </a:pPr>
                      <a:r>
                        <a:rPr lang="en-US" altLang="ko-KR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장기 사업 계획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/Roadmap Review[PRM 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중심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]</a:t>
                      </a:r>
                    </a:p>
                    <a:p>
                      <a:pPr latinLnBrk="1">
                        <a:lnSpc>
                          <a:spcPct val="120000"/>
                        </a:lnSpc>
                        <a:buFont typeface="Arial" pitchFamily="34" charset="0"/>
                        <a:buChar char="•"/>
                      </a:pPr>
                      <a:r>
                        <a:rPr lang="en-US" altLang="ko-KR" sz="1100" b="1" spc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100" b="1" spc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환경분석 및 제품군의 주요 변화 방향</a:t>
                      </a:r>
                      <a:endParaRPr lang="en-US" altLang="ko-KR" sz="1100" b="1" spc="0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>
                        <a:lnSpc>
                          <a:spcPct val="120000"/>
                        </a:lnSpc>
                        <a:buFont typeface="Arial" pitchFamily="34" charset="0"/>
                        <a:buChar char="•"/>
                      </a:pPr>
                      <a:r>
                        <a:rPr lang="en-US" altLang="ko-KR" sz="1100" b="1" spc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100" b="1" spc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시장 </a:t>
                      </a:r>
                      <a:r>
                        <a:rPr lang="en-US" altLang="ko-KR" sz="1100" b="1" spc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Needs </a:t>
                      </a:r>
                      <a:r>
                        <a:rPr lang="ko-KR" altLang="en-US" sz="1100" b="1" spc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및 신제품 발굴</a:t>
                      </a:r>
                      <a:endParaRPr lang="ko-KR" altLang="en-US" sz="1100" b="1" spc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5078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PRM </a:t>
                      </a:r>
                      <a:r>
                        <a:rPr lang="ko-KR" altLang="en-US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전개 및</a:t>
                      </a:r>
                      <a:endParaRPr lang="en-US" altLang="ko-KR" sz="1100" b="1" spc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전략</a:t>
                      </a:r>
                      <a:r>
                        <a:rPr lang="en-US" altLang="ko-KR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핵심</a:t>
                      </a:r>
                      <a:r>
                        <a:rPr lang="en-US" altLang="ko-KR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 선정</a:t>
                      </a:r>
                      <a:endParaRPr lang="en-US" altLang="ko-KR" sz="1100" b="1" spc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11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1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기존 계획내 제품 </a:t>
                      </a:r>
                      <a:r>
                        <a:rPr lang="en-US" altLang="ko-KR" sz="11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+ </a:t>
                      </a:r>
                      <a:r>
                        <a:rPr lang="ko-KR" altLang="en-US" sz="11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잠재제품</a:t>
                      </a:r>
                      <a:r>
                        <a:rPr lang="en-US" altLang="ko-KR" sz="11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List-up</a:t>
                      </a: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1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1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핵심</a:t>
                      </a:r>
                      <a:r>
                        <a:rPr lang="en-US" altLang="ko-KR" sz="11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1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전략</a:t>
                      </a:r>
                      <a:r>
                        <a:rPr lang="en-US" altLang="ko-KR" sz="11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r>
                        <a:rPr lang="ko-KR" altLang="en-US" sz="11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제품 도출 </a:t>
                      </a:r>
                      <a:r>
                        <a:rPr lang="en-US" altLang="ko-KR" sz="11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: </a:t>
                      </a:r>
                      <a:r>
                        <a:rPr lang="ko-KR" altLang="en-US" sz="11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주요 </a:t>
                      </a:r>
                      <a:r>
                        <a:rPr lang="en-US" altLang="ko-KR" sz="11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Spec </a:t>
                      </a:r>
                      <a:r>
                        <a:rPr lang="ko-KR" altLang="en-US" sz="11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포함</a:t>
                      </a:r>
                      <a:endParaRPr lang="en-US" altLang="ko-KR" sz="1100" b="1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1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PRM </a:t>
                      </a:r>
                      <a:r>
                        <a:rPr lang="ko-KR" altLang="en-US" sz="11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수립</a:t>
                      </a:r>
                      <a:r>
                        <a:rPr lang="en-US" altLang="ko-KR" sz="11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1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중장기전략내 </a:t>
                      </a:r>
                      <a:r>
                        <a:rPr lang="en-US" altLang="ko-KR" sz="11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PRM </a:t>
                      </a:r>
                      <a:r>
                        <a:rPr lang="ko-KR" altLang="en-US" sz="11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수정</a:t>
                      </a:r>
                      <a:r>
                        <a:rPr lang="en-US" altLang="ko-KR" sz="11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·</a:t>
                      </a:r>
                      <a:r>
                        <a:rPr lang="ko-KR" altLang="en-US" sz="11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보완</a:t>
                      </a:r>
                      <a:r>
                        <a:rPr lang="en-US" altLang="ko-KR" sz="11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1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1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핵심</a:t>
                      </a:r>
                      <a:r>
                        <a:rPr lang="en-US" altLang="ko-KR" sz="11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1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전략</a:t>
                      </a:r>
                      <a:r>
                        <a:rPr lang="en-US" altLang="ko-KR" sz="11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r>
                        <a:rPr lang="ko-KR" altLang="en-US" sz="11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제품 </a:t>
                      </a:r>
                      <a:r>
                        <a:rPr lang="en-US" altLang="ko-KR" sz="11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Spec </a:t>
                      </a:r>
                      <a:r>
                        <a:rPr lang="ko-KR" altLang="en-US" sz="11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정의</a:t>
                      </a:r>
                      <a:endParaRPr lang="en-US" altLang="ko-KR" sz="1100" b="1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879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요소기술</a:t>
                      </a:r>
                      <a:r>
                        <a:rPr lang="en-US" altLang="ko-KR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11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1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요소기술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도출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창호 및</a:t>
                      </a:r>
                      <a:r>
                        <a:rPr lang="ko-KR" altLang="en-US" sz="11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소재 별도 방법</a:t>
                      </a:r>
                      <a:r>
                        <a:rPr lang="en-US" altLang="ko-KR" sz="11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1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1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기술분류</a:t>
                      </a:r>
                      <a:r>
                        <a:rPr lang="en-US" altLang="ko-KR" sz="11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1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체계도</a:t>
                      </a:r>
                      <a:endParaRPr lang="en-US" altLang="ko-KR" sz="11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요소기술의 정의</a:t>
                      </a:r>
                      <a:endParaRPr lang="en-US" altLang="ko-KR" sz="1100" b="1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8798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1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일차</a:t>
                      </a:r>
                      <a:endParaRPr lang="en-US" altLang="ko-KR" sz="11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핵심기술 도출</a:t>
                      </a:r>
                      <a:r>
                        <a:rPr lang="en-US" altLang="ko-KR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11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1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AHP </a:t>
                      </a:r>
                      <a:r>
                        <a:rPr lang="ko-KR" altLang="en-US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활용 방법</a:t>
                      </a:r>
                      <a:endParaRPr lang="en-US" altLang="ko-KR" sz="1100" b="1" spc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100" b="1" spc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핵심기술의 선정</a:t>
                      </a:r>
                      <a:br>
                        <a:rPr lang="en-US" altLang="ko-KR" sz="11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- </a:t>
                      </a:r>
                      <a:r>
                        <a:rPr lang="ko-KR" altLang="en-US" sz="11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평가 </a:t>
                      </a:r>
                      <a:r>
                        <a:rPr lang="en-US" altLang="ko-KR" sz="11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Criteria </a:t>
                      </a:r>
                      <a:r>
                        <a:rPr lang="ko-KR" altLang="en-US" sz="11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도출</a:t>
                      </a:r>
                      <a:r>
                        <a:rPr lang="en-US" altLang="ko-KR" sz="11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1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선정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1883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핵심기술 개발목표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11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1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  <a:buFont typeface="Arial" pitchFamily="34" charset="0"/>
                        <a:buChar char="•"/>
                      </a:pPr>
                      <a:r>
                        <a:rPr lang="en-US" altLang="ko-KR" sz="1100" b="1" spc="-15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1" spc="-15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핵심기술의 경쟁력 수준 분석</a:t>
                      </a:r>
                      <a:endParaRPr lang="en-US" altLang="ko-KR" sz="1100" b="1" spc="-15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120000"/>
                        </a:lnSpc>
                        <a:buFont typeface="Arial" pitchFamily="34" charset="0"/>
                        <a:buChar char="•"/>
                      </a:pPr>
                      <a:r>
                        <a:rPr lang="en-US" altLang="ko-KR" sz="1100" b="1" spc="-15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현수준 대비 목표 설정</a:t>
                      </a:r>
                      <a:endParaRPr lang="en-US" altLang="ko-KR" sz="1100" b="1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>
                        <a:lnSpc>
                          <a:spcPct val="1200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sz="1100" b="1" spc="0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단계별 개발목표 및 확보 전략</a:t>
                      </a:r>
                      <a:endParaRPr lang="en-US" altLang="ko-KR" sz="1100" b="1" spc="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53819">
                <a:tc vMerge="1"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자원분석 </a:t>
                      </a:r>
                      <a:endParaRPr lang="en-US" altLang="ko-KR" sz="1100" b="1" spc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11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1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  <a:buFont typeface="Arial" pitchFamily="34" charset="0"/>
                        <a:buChar char="•"/>
                      </a:pPr>
                      <a:r>
                        <a:rPr lang="en-US" altLang="ko-KR" sz="1100" b="1" spc="-15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1" spc="-15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공동연구</a:t>
                      </a:r>
                      <a:r>
                        <a:rPr lang="en-US" altLang="ko-KR" sz="1100" b="1" spc="-15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Outsourcing </a:t>
                      </a:r>
                      <a:r>
                        <a:rPr lang="ko-KR" altLang="en-US" sz="1100" b="1" spc="-15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 계획</a:t>
                      </a:r>
                      <a:endParaRPr lang="en-US" altLang="ko-KR" sz="1100" b="1" spc="-15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120000"/>
                        </a:lnSpc>
                        <a:buFont typeface="Arial" pitchFamily="34" charset="0"/>
                        <a:buChar char="•"/>
                      </a:pPr>
                      <a:r>
                        <a:rPr lang="en-US" altLang="ko-KR" sz="1100" b="1" spc="-15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1" spc="-15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핵심기술개발 자원 투입계획</a:t>
                      </a:r>
                      <a:endParaRPr lang="en-US" altLang="ko-KR" sz="1100" b="1" spc="-15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53819">
                <a:tc vMerge="1">
                  <a:txBody>
                    <a:bodyPr/>
                    <a:lstStyle/>
                    <a:p>
                      <a:pPr algn="ctr" latinLnBrk="1"/>
                      <a:endParaRPr lang="en-US" altLang="ko-KR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TRM </a:t>
                      </a:r>
                      <a:r>
                        <a:rPr lang="ko-KR" altLang="en-US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종합</a:t>
                      </a:r>
                      <a:r>
                        <a:rPr lang="en-US" altLang="ko-KR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전개</a:t>
                      </a:r>
                      <a:endParaRPr lang="en-US" altLang="ko-KR" sz="1100" b="1" spc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11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1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  <a:buFont typeface="Arial" pitchFamily="34" charset="0"/>
                        <a:buChar char="•"/>
                      </a:pPr>
                      <a:r>
                        <a:rPr lang="en-US" altLang="ko-KR" sz="1100" b="1" kern="1200" spc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PRM-TRM </a:t>
                      </a:r>
                      <a:r>
                        <a:rPr lang="ko-KR" altLang="en-US" sz="1100" b="1" kern="1200" spc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전개 및 종합 도식화 </a:t>
                      </a:r>
                      <a:r>
                        <a:rPr lang="en-US" altLang="ko-KR" sz="1100" b="1" kern="1200" spc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100" b="1" kern="1200" spc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기호 등 정의</a:t>
                      </a:r>
                      <a:r>
                        <a:rPr lang="en-US" altLang="ko-KR" sz="1100" b="1" kern="1200" spc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  <a:p>
                      <a:pPr latinLnBrk="1">
                        <a:lnSpc>
                          <a:spcPct val="120000"/>
                        </a:lnSpc>
                        <a:buFont typeface="Arial" pitchFamily="34" charset="0"/>
                        <a:buChar char="•"/>
                      </a:pPr>
                      <a:r>
                        <a:rPr lang="en-US" altLang="ko-KR" sz="1100" b="1" kern="1200" spc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Q&amp;A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731D7328-E9D6-AD20-81C0-790B98D0ED44}"/>
              </a:ext>
            </a:extLst>
          </p:cNvPr>
          <p:cNvSpPr txBox="1"/>
          <p:nvPr/>
        </p:nvSpPr>
        <p:spPr>
          <a:xfrm>
            <a:off x="1321112" y="121069"/>
            <a:ext cx="210666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kumimoji="1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Ⅰ. </a:t>
            </a:r>
            <a:r>
              <a:rPr kumimoji="1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전략기획 분야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42693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30DFE52A-80A0-97FF-0B8B-A3C33F882D01}"/>
              </a:ext>
            </a:extLst>
          </p:cNvPr>
          <p:cNvSpPr/>
          <p:nvPr/>
        </p:nvSpPr>
        <p:spPr bwMode="auto">
          <a:xfrm>
            <a:off x="2165390" y="2316234"/>
            <a:ext cx="7225442" cy="516103"/>
          </a:xfrm>
          <a:prstGeom prst="rightArrow">
            <a:avLst>
              <a:gd name="adj1" fmla="val 76087"/>
              <a:gd name="adj2" fmla="val 50000"/>
            </a:avLst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Main Process</a:t>
            </a:r>
            <a:endParaRPr kumimoji="1" lang="ko-KR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9C38795-A22C-6BAD-22CE-975635C58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2454" y="177656"/>
            <a:ext cx="3163045" cy="369332"/>
          </a:xfrm>
        </p:spPr>
        <p:txBody>
          <a:bodyPr/>
          <a:lstStyle/>
          <a:p>
            <a:r>
              <a:rPr lang="en-US" altLang="ko-KR" sz="1800" dirty="0"/>
              <a:t>5. </a:t>
            </a:r>
            <a:r>
              <a:rPr lang="ko-KR" altLang="en-US" sz="1800" dirty="0"/>
              <a:t>핵심역량 분석과 강화방안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DCC0753-73C7-3AEA-F967-4687146E688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42EADB-0E7B-4321-80DF-26A7C27B093E}" type="slidenum">
              <a:rPr lang="en-US" altLang="ko-KR" smtClean="0"/>
              <a:pPr>
                <a:defRPr/>
              </a:pPr>
              <a:t>13</a:t>
            </a:fld>
            <a:endParaRPr lang="en-US" altLang="ko-KR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8D10007-B777-F93E-51A2-FB86DCFB3D3B}"/>
              </a:ext>
            </a:extLst>
          </p:cNvPr>
          <p:cNvGrpSpPr/>
          <p:nvPr/>
        </p:nvGrpSpPr>
        <p:grpSpPr>
          <a:xfrm>
            <a:off x="2159783" y="2675263"/>
            <a:ext cx="7225443" cy="583421"/>
            <a:chOff x="1901727" y="1800751"/>
            <a:chExt cx="7303981" cy="583421"/>
          </a:xfrm>
        </p:grpSpPr>
        <p:sp>
          <p:nvSpPr>
            <p:cNvPr id="4" name="화살표: 오각형 3">
              <a:extLst>
                <a:ext uri="{FF2B5EF4-FFF2-40B4-BE49-F238E27FC236}">
                  <a16:creationId xmlns:a16="http://schemas.microsoft.com/office/drawing/2014/main" id="{8BA66807-36B0-AFF5-E6D3-9E4D418B8EBA}"/>
                </a:ext>
              </a:extLst>
            </p:cNvPr>
            <p:cNvSpPr/>
            <p:nvPr/>
          </p:nvSpPr>
          <p:spPr bwMode="auto">
            <a:xfrm>
              <a:off x="1901727" y="1800751"/>
              <a:ext cx="1896583" cy="583421"/>
            </a:xfrm>
            <a:prstGeom prst="homePlate">
              <a:avLst/>
            </a:prstGeom>
            <a:solidFill>
              <a:srgbClr val="FFEFAB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300" b="1" dirty="0">
                  <a:latin typeface="맑은 고딕" pitchFamily="50" charset="-127"/>
                  <a:ea typeface="맑은 고딕" pitchFamily="50" charset="-127"/>
                </a:rPr>
                <a:t>기존 성공</a:t>
              </a:r>
              <a:r>
                <a:rPr kumimoji="1" lang="en-US" altLang="ko-KR" sz="1300" b="1" dirty="0">
                  <a:latin typeface="맑은 고딕" pitchFamily="50" charset="-127"/>
                  <a:ea typeface="맑은 고딕" pitchFamily="50" charset="-127"/>
                </a:rPr>
                <a:t>/</a:t>
              </a:r>
              <a:r>
                <a:rPr kumimoji="1" lang="ko-KR" altLang="en-US" sz="1300" b="1" dirty="0">
                  <a:latin typeface="맑은 고딕" pitchFamily="50" charset="-127"/>
                  <a:ea typeface="맑은 고딕" pitchFamily="50" charset="-127"/>
                </a:rPr>
                <a:t>실패제품</a:t>
              </a:r>
              <a:endParaRPr kumimoji="1" lang="en-US" altLang="ko-KR" sz="1300" b="1" dirty="0">
                <a:latin typeface="맑은 고딕" pitchFamily="50" charset="-127"/>
                <a:ea typeface="맑은 고딕" pitchFamily="50" charset="-127"/>
              </a:endParaRP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300" b="1" dirty="0">
                  <a:latin typeface="맑은 고딕" pitchFamily="50" charset="-127"/>
                  <a:ea typeface="맑은 고딕" pitchFamily="50" charset="-127"/>
                </a:rPr>
                <a:t>분석</a:t>
              </a:r>
            </a:p>
          </p:txBody>
        </p:sp>
        <p:sp>
          <p:nvSpPr>
            <p:cNvPr id="5" name="화살표: 갈매기형 수장 4">
              <a:extLst>
                <a:ext uri="{FF2B5EF4-FFF2-40B4-BE49-F238E27FC236}">
                  <a16:creationId xmlns:a16="http://schemas.microsoft.com/office/drawing/2014/main" id="{77D8BA8E-875C-0047-7620-0A6A0A65576C}"/>
                </a:ext>
              </a:extLst>
            </p:cNvPr>
            <p:cNvSpPr/>
            <p:nvPr/>
          </p:nvSpPr>
          <p:spPr bwMode="auto">
            <a:xfrm>
              <a:off x="3704467" y="1800751"/>
              <a:ext cx="1896583" cy="583421"/>
            </a:xfrm>
            <a:prstGeom prst="chevron">
              <a:avLst/>
            </a:prstGeom>
            <a:solidFill>
              <a:srgbClr val="FFEFAB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300" b="1" dirty="0">
                  <a:latin typeface="맑은 고딕" pitchFamily="50" charset="-127"/>
                  <a:ea typeface="맑은 고딕" pitchFamily="50" charset="-127"/>
                </a:rPr>
                <a:t> 미래 사업</a:t>
              </a:r>
              <a:r>
                <a:rPr kumimoji="1" lang="en-US" altLang="ko-KR" sz="1300" b="1" dirty="0">
                  <a:latin typeface="맑은 고딕" pitchFamily="50" charset="-127"/>
                  <a:ea typeface="맑은 고딕" pitchFamily="50" charset="-127"/>
                </a:rPr>
                <a:t>/</a:t>
              </a:r>
              <a:r>
                <a:rPr kumimoji="1" lang="ko-KR" altLang="en-US" sz="1300" b="1" dirty="0">
                  <a:latin typeface="맑은 고딕" pitchFamily="50" charset="-127"/>
                  <a:ea typeface="맑은 고딕" pitchFamily="50" charset="-127"/>
                </a:rPr>
                <a:t>제품</a:t>
              </a:r>
              <a:endParaRPr kumimoji="1" lang="en-US" altLang="ko-KR" sz="1300" b="1" dirty="0">
                <a:latin typeface="맑은 고딕" pitchFamily="50" charset="-127"/>
                <a:ea typeface="맑은 고딕" pitchFamily="50" charset="-127"/>
              </a:endParaRP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300" b="1" dirty="0">
                  <a:latin typeface="맑은 고딕" pitchFamily="50" charset="-127"/>
                  <a:ea typeface="맑은 고딕" pitchFamily="50" charset="-127"/>
                </a:rPr>
                <a:t>요구 역량</a:t>
              </a:r>
            </a:p>
          </p:txBody>
        </p:sp>
        <p:sp>
          <p:nvSpPr>
            <p:cNvPr id="6" name="화살표: 갈매기형 수장 5">
              <a:extLst>
                <a:ext uri="{FF2B5EF4-FFF2-40B4-BE49-F238E27FC236}">
                  <a16:creationId xmlns:a16="http://schemas.microsoft.com/office/drawing/2014/main" id="{60BE388F-A513-544A-AEE0-688FC11592C8}"/>
                </a:ext>
              </a:extLst>
            </p:cNvPr>
            <p:cNvSpPr/>
            <p:nvPr/>
          </p:nvSpPr>
          <p:spPr bwMode="auto">
            <a:xfrm>
              <a:off x="5507207" y="1800751"/>
              <a:ext cx="1896583" cy="583421"/>
            </a:xfrm>
            <a:prstGeom prst="chevron">
              <a:avLst/>
            </a:prstGeom>
            <a:solidFill>
              <a:srgbClr val="FFEFAB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300" b="1" dirty="0">
                  <a:latin typeface="맑은 고딕" pitchFamily="50" charset="-127"/>
                  <a:ea typeface="맑은 고딕" pitchFamily="50" charset="-127"/>
                </a:rPr>
                <a:t>역량 </a:t>
              </a:r>
              <a:r>
                <a:rPr kumimoji="1" lang="en-US" altLang="ko-KR" sz="1300" b="1" dirty="0">
                  <a:latin typeface="맑은 고딕" pitchFamily="50" charset="-127"/>
                  <a:ea typeface="맑은 고딕" pitchFamily="50" charset="-127"/>
                </a:rPr>
                <a:t>Portfolio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300" b="1" dirty="0">
                  <a:latin typeface="맑은 고딕" pitchFamily="50" charset="-127"/>
                  <a:ea typeface="맑은 고딕" pitchFamily="50" charset="-127"/>
                </a:rPr>
                <a:t>분석</a:t>
              </a:r>
              <a:endParaRPr kumimoji="1" lang="en-US" altLang="ko-KR" sz="13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" name="화살표: 갈매기형 수장 6">
              <a:extLst>
                <a:ext uri="{FF2B5EF4-FFF2-40B4-BE49-F238E27FC236}">
                  <a16:creationId xmlns:a16="http://schemas.microsoft.com/office/drawing/2014/main" id="{4658248C-AF41-154F-9145-90D94AB53735}"/>
                </a:ext>
              </a:extLst>
            </p:cNvPr>
            <p:cNvSpPr/>
            <p:nvPr/>
          </p:nvSpPr>
          <p:spPr bwMode="auto">
            <a:xfrm>
              <a:off x="7309125" y="1800751"/>
              <a:ext cx="1896583" cy="583421"/>
            </a:xfrm>
            <a:prstGeom prst="chevron">
              <a:avLst/>
            </a:prstGeom>
            <a:solidFill>
              <a:srgbClr val="FFEFAB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300" b="1" dirty="0">
                  <a:latin typeface="맑은 고딕" pitchFamily="50" charset="-127"/>
                  <a:ea typeface="맑은 고딕" pitchFamily="50" charset="-127"/>
                </a:rPr>
                <a:t>역량강화 방안</a:t>
              </a:r>
            </a:p>
          </p:txBody>
        </p:sp>
      </p:grp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A1356563-AA0D-FFB0-BFE0-298092EC3DD9}"/>
              </a:ext>
            </a:extLst>
          </p:cNvPr>
          <p:cNvSpPr/>
          <p:nvPr/>
        </p:nvSpPr>
        <p:spPr bwMode="auto">
          <a:xfrm>
            <a:off x="347808" y="2686482"/>
            <a:ext cx="1475383" cy="566591"/>
          </a:xfrm>
          <a:prstGeom prst="roundRect">
            <a:avLst/>
          </a:prstGeom>
          <a:solidFill>
            <a:srgbClr val="9E6900"/>
          </a:solidFill>
          <a:ln w="28575" cap="flat" cmpd="sng" algn="ctr">
            <a:solidFill>
              <a:srgbClr val="FFC757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핵심역량분석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42177B9-9D17-207F-633D-5DFA0383EF57}"/>
              </a:ext>
            </a:extLst>
          </p:cNvPr>
          <p:cNvSpPr txBox="1"/>
          <p:nvPr/>
        </p:nvSpPr>
        <p:spPr>
          <a:xfrm>
            <a:off x="2277588" y="3349614"/>
            <a:ext cx="156677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0488" indent="-90488">
              <a:buFont typeface="Arial" panose="020B0604020202020204" pitchFamily="34" charset="0"/>
              <a:buChar char="•"/>
            </a:pP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성공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실패제품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사업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List-up</a:t>
            </a:r>
          </a:p>
          <a:p>
            <a:pPr marL="90488" indent="-90488">
              <a:buFont typeface="Arial" panose="020B0604020202020204" pitchFamily="34" charset="0"/>
              <a:buChar char="•"/>
            </a:pP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Work Process</a:t>
            </a:r>
            <a:b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내 주요활동 분석</a:t>
            </a:r>
            <a:b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핵심역량 평가</a:t>
            </a:r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  <a:p>
            <a:pPr marL="90488" indent="-90488">
              <a:buFont typeface="Arial" panose="020B0604020202020204" pitchFamily="34" charset="0"/>
              <a:buChar char="•"/>
            </a:pP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핵심역량 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Naming</a:t>
            </a:r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0DA29995-FE34-6329-ED1E-CC6D09F61898}"/>
              </a:ext>
            </a:extLst>
          </p:cNvPr>
          <p:cNvSpPr/>
          <p:nvPr/>
        </p:nvSpPr>
        <p:spPr bwMode="auto">
          <a:xfrm>
            <a:off x="1206115" y="3349616"/>
            <a:ext cx="1060256" cy="678788"/>
          </a:xfrm>
          <a:prstGeom prst="rightArrow">
            <a:avLst>
              <a:gd name="adj1" fmla="val 78099"/>
              <a:gd name="adj2" fmla="val 50000"/>
            </a:avLst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en-US" altLang="ko-KR" sz="1100" b="1" u="none" strike="noStrike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Sub-Task</a:t>
            </a:r>
          </a:p>
          <a:p>
            <a:pPr algn="ctr" font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혹은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방법론</a:t>
            </a:r>
            <a:endParaRPr lang="en-US" altLang="ko-KR" sz="1100" b="1" u="none" strike="noStrike" dirty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245BD92A-3F42-259E-AB35-A60EAEBDF377}"/>
              </a:ext>
            </a:extLst>
          </p:cNvPr>
          <p:cNvCxnSpPr>
            <a:stCxn id="9" idx="2"/>
            <a:endCxn id="21" idx="1"/>
          </p:cNvCxnSpPr>
          <p:nvPr/>
        </p:nvCxnSpPr>
        <p:spPr bwMode="auto">
          <a:xfrm rot="16200000" flipH="1">
            <a:off x="927839" y="3410733"/>
            <a:ext cx="435937" cy="120615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BABF119-3B26-FE1D-2508-44FDF5FF71A0}"/>
              </a:ext>
            </a:extLst>
          </p:cNvPr>
          <p:cNvSpPr txBox="1"/>
          <p:nvPr/>
        </p:nvSpPr>
        <p:spPr>
          <a:xfrm>
            <a:off x="3960529" y="3355225"/>
            <a:ext cx="169501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0488" indent="-90488">
              <a:buFont typeface="Arial" panose="020B0604020202020204" pitchFamily="34" charset="0"/>
              <a:buChar char="•"/>
            </a:pP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미래제품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사업 정의</a:t>
            </a:r>
            <a:b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미래사업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제품 </a:t>
            </a:r>
            <a:b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  Concept</a:t>
            </a:r>
          </a:p>
          <a:p>
            <a:pPr marL="90488" indent="-90488">
              <a:buFont typeface="Arial" panose="020B0604020202020204" pitchFamily="34" charset="0"/>
              <a:buChar char="•"/>
            </a:pP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Work Process</a:t>
            </a:r>
            <a:b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내 주요 요구활동 분석</a:t>
            </a:r>
            <a:b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핵심역량 평가</a:t>
            </a:r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13A7A51-F347-7948-5780-CD877A7BBCAA}"/>
              </a:ext>
            </a:extLst>
          </p:cNvPr>
          <p:cNvSpPr txBox="1"/>
          <p:nvPr/>
        </p:nvSpPr>
        <p:spPr>
          <a:xfrm>
            <a:off x="5848399" y="3349614"/>
            <a:ext cx="163249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0488" indent="-90488">
              <a:buFont typeface="Arial" panose="020B0604020202020204" pitchFamily="34" charset="0"/>
              <a:buChar char="•"/>
            </a:pP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Internal Value-chain</a:t>
            </a:r>
            <a:b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내 핵심역량 </a:t>
            </a:r>
            <a:b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Positioning Map</a:t>
            </a:r>
          </a:p>
          <a:p>
            <a:pPr marL="90488" indent="-90488">
              <a:buFont typeface="Arial" panose="020B0604020202020204" pitchFamily="34" charset="0"/>
              <a:buChar char="•"/>
            </a:pP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현재 핵심역량 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vs.</a:t>
            </a:r>
            <a:b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미래요구 핵심역량</a:t>
            </a:r>
            <a:b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비교</a:t>
            </a:r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81551E8-4CE1-F111-AC89-55D0BBB16AEC}"/>
              </a:ext>
            </a:extLst>
          </p:cNvPr>
          <p:cNvSpPr txBox="1"/>
          <p:nvPr/>
        </p:nvSpPr>
        <p:spPr>
          <a:xfrm>
            <a:off x="7645301" y="3349614"/>
            <a:ext cx="180241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0488" indent="-90488">
              <a:buFont typeface="Arial" panose="020B0604020202020204" pitchFamily="34" charset="0"/>
              <a:buChar char="•"/>
            </a:pP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핵심역량활동의 </a:t>
            </a:r>
            <a:b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현황 및 경쟁력 분석</a:t>
            </a:r>
            <a:b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자원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내부 체계 등</a:t>
            </a:r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  <a:p>
            <a:pPr marL="90488" indent="-90488">
              <a:buFont typeface="Arial" panose="020B0604020202020204" pitchFamily="34" charset="0"/>
              <a:buChar char="•"/>
            </a:pP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핵심역량 </a:t>
            </a:r>
            <a:r>
              <a:rPr lang="ko-KR" altLang="en-US" sz="1100" b="1" dirty="0" err="1">
                <a:latin typeface="맑은 고딕" pitchFamily="50" charset="-127"/>
                <a:ea typeface="맑은 고딕" pitchFamily="50" charset="-127"/>
              </a:rPr>
              <a:t>활동별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 확보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/</a:t>
            </a:r>
            <a:b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강화 방안</a:t>
            </a:r>
            <a:b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원인분석 및 강화 방안</a:t>
            </a:r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982606D-CC27-1013-373F-EE2BF4FA1797}"/>
              </a:ext>
            </a:extLst>
          </p:cNvPr>
          <p:cNvSpPr/>
          <p:nvPr/>
        </p:nvSpPr>
        <p:spPr bwMode="auto">
          <a:xfrm>
            <a:off x="2238321" y="4623983"/>
            <a:ext cx="1475378" cy="39268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기존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]Work Process</a:t>
            </a:r>
          </a:p>
          <a:p>
            <a:pPr algn="ctr" fontAlgn="ctr"/>
            <a:r>
              <a:rPr lang="ko-KR" altLang="en-US" sz="1100" b="1" u="none" strike="noStrike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및 </a:t>
            </a:r>
            <a:r>
              <a:rPr lang="en-US" altLang="ko-KR" sz="1100" b="1" u="none" strike="noStrike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Activity </a:t>
            </a:r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분석</a:t>
            </a:r>
            <a:endParaRPr lang="en-US" altLang="ko-KR" sz="1100" b="1" u="none" strike="noStrike" dirty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8FFD4FFE-C849-C1DE-3B80-6B2FE0C60BA2}"/>
              </a:ext>
            </a:extLst>
          </p:cNvPr>
          <p:cNvCxnSpPr>
            <a:cxnSpLocks/>
            <a:stCxn id="17" idx="2"/>
            <a:endCxn id="24" idx="0"/>
          </p:cNvCxnSpPr>
          <p:nvPr/>
        </p:nvCxnSpPr>
        <p:spPr bwMode="auto">
          <a:xfrm>
            <a:off x="2976010" y="5016670"/>
            <a:ext cx="0" cy="19197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1F13561F-83F0-DBA5-E6BC-14A4FCC72D57}"/>
              </a:ext>
            </a:extLst>
          </p:cNvPr>
          <p:cNvSpPr/>
          <p:nvPr/>
        </p:nvSpPr>
        <p:spPr bwMode="auto">
          <a:xfrm>
            <a:off x="2238321" y="5208648"/>
            <a:ext cx="1475378" cy="39268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현재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역량요소 평가</a:t>
            </a:r>
            <a:endParaRPr lang="en-US" altLang="ko-KR" sz="1100" b="1" u="none" strike="noStrike" baseline="30000" dirty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9B6A892A-8FCB-3587-F118-0660AAC4B7B6}"/>
              </a:ext>
            </a:extLst>
          </p:cNvPr>
          <p:cNvCxnSpPr>
            <a:cxnSpLocks/>
            <a:stCxn id="24" idx="2"/>
            <a:endCxn id="30" idx="0"/>
          </p:cNvCxnSpPr>
          <p:nvPr/>
        </p:nvCxnSpPr>
        <p:spPr bwMode="auto">
          <a:xfrm>
            <a:off x="2976010" y="5601335"/>
            <a:ext cx="0" cy="15489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EA310CE-342F-D13C-D563-72BC9AD1AD1F}"/>
              </a:ext>
            </a:extLst>
          </p:cNvPr>
          <p:cNvSpPr/>
          <p:nvPr/>
        </p:nvSpPr>
        <p:spPr bwMode="auto">
          <a:xfrm>
            <a:off x="2238321" y="5756228"/>
            <a:ext cx="1475378" cy="39268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Activity</a:t>
            </a:r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분류 및 </a:t>
            </a:r>
            <a:endParaRPr lang="en-US" altLang="ko-KR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font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현재 핵심역량</a:t>
            </a:r>
            <a:endParaRPr lang="en-US" altLang="ko-KR" sz="1100" b="1" u="none" strike="noStrike" dirty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A3D6FBD1-8AFE-10B6-510B-F528366CA74D}"/>
              </a:ext>
            </a:extLst>
          </p:cNvPr>
          <p:cNvSpPr/>
          <p:nvPr/>
        </p:nvSpPr>
        <p:spPr bwMode="auto">
          <a:xfrm>
            <a:off x="5927818" y="4618375"/>
            <a:ext cx="1475378" cy="39268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Internal</a:t>
            </a:r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Value</a:t>
            </a:r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Chain</a:t>
            </a:r>
            <a:endParaRPr lang="en-US" altLang="ko-KR" sz="1100" b="1" u="none" strike="noStrike" dirty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5AEE1D80-3FE0-E19C-A146-64AD363986BB}"/>
              </a:ext>
            </a:extLst>
          </p:cNvPr>
          <p:cNvSpPr/>
          <p:nvPr/>
        </p:nvSpPr>
        <p:spPr bwMode="auto">
          <a:xfrm>
            <a:off x="4077754" y="4629596"/>
            <a:ext cx="1475378" cy="39268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미래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]Work Process</a:t>
            </a:r>
          </a:p>
          <a:p>
            <a:pPr algn="ctr" fontAlgn="ctr"/>
            <a:r>
              <a:rPr lang="ko-KR" altLang="en-US" sz="1100" b="1" u="none" strike="noStrike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및 필용 활동 분석</a:t>
            </a:r>
            <a:endParaRPr lang="en-US" altLang="ko-KR" sz="1100" b="1" u="none" strike="noStrike" dirty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4" name="직선 연결선 43">
            <a:extLst>
              <a:ext uri="{FF2B5EF4-FFF2-40B4-BE49-F238E27FC236}">
                <a16:creationId xmlns:a16="http://schemas.microsoft.com/office/drawing/2014/main" id="{FB871B1C-3DC7-B68B-0753-EC2137CA3AF9}"/>
              </a:ext>
            </a:extLst>
          </p:cNvPr>
          <p:cNvCxnSpPr>
            <a:cxnSpLocks/>
            <a:stCxn id="34" idx="2"/>
            <a:endCxn id="47" idx="0"/>
          </p:cNvCxnSpPr>
          <p:nvPr/>
        </p:nvCxnSpPr>
        <p:spPr bwMode="auto">
          <a:xfrm>
            <a:off x="4815443" y="5022283"/>
            <a:ext cx="0" cy="1863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6C968487-D5DD-12F7-D37D-1B134BFFDFCF}"/>
              </a:ext>
            </a:extLst>
          </p:cNvPr>
          <p:cNvSpPr/>
          <p:nvPr/>
        </p:nvSpPr>
        <p:spPr bwMode="auto">
          <a:xfrm>
            <a:off x="4077754" y="5208648"/>
            <a:ext cx="1475378" cy="39268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미래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역량요소 평가</a:t>
            </a:r>
            <a:endParaRPr lang="en-US" altLang="ko-KR" sz="1100" b="1" u="none" strike="noStrike" baseline="30000" dirty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2AAAC2A9-AD8C-3A80-FE44-B9CF8F353673}"/>
              </a:ext>
            </a:extLst>
          </p:cNvPr>
          <p:cNvCxnSpPr>
            <a:cxnSpLocks/>
            <a:stCxn id="47" idx="2"/>
            <a:endCxn id="53" idx="0"/>
          </p:cNvCxnSpPr>
          <p:nvPr/>
        </p:nvCxnSpPr>
        <p:spPr bwMode="auto">
          <a:xfrm>
            <a:off x="4815443" y="5601335"/>
            <a:ext cx="0" cy="15489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D072A2EA-D17E-35EB-7B02-F4B2C90883D7}"/>
              </a:ext>
            </a:extLst>
          </p:cNvPr>
          <p:cNvSpPr/>
          <p:nvPr/>
        </p:nvSpPr>
        <p:spPr bwMode="auto">
          <a:xfrm>
            <a:off x="4077754" y="5756228"/>
            <a:ext cx="1475378" cy="39268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Activity</a:t>
            </a:r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분류 및 </a:t>
            </a:r>
            <a:endParaRPr lang="en-US" altLang="ko-KR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font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미래 요구 핵심역량</a:t>
            </a:r>
            <a:endParaRPr lang="en-US" altLang="ko-KR" sz="1100" b="1" u="none" strike="noStrike" dirty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65084750-264F-C9E1-204A-FE95B21A1FE0}"/>
              </a:ext>
            </a:extLst>
          </p:cNvPr>
          <p:cNvSpPr/>
          <p:nvPr/>
        </p:nvSpPr>
        <p:spPr bwMode="auto">
          <a:xfrm>
            <a:off x="5927818" y="5171268"/>
            <a:ext cx="1475378" cy="39268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역량요소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Positioning</a:t>
            </a:r>
            <a:endParaRPr lang="en-US" altLang="ko-KR" sz="1100" b="1" u="none" strike="noStrike" dirty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92BD5669-2D26-0069-134C-30D930A62511}"/>
              </a:ext>
            </a:extLst>
          </p:cNvPr>
          <p:cNvSpPr/>
          <p:nvPr/>
        </p:nvSpPr>
        <p:spPr bwMode="auto">
          <a:xfrm>
            <a:off x="5927818" y="5734794"/>
            <a:ext cx="1475378" cy="39268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ko-KR" altLang="en-US" sz="1100" b="1" u="none" strike="noStrike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핵심역량명 </a:t>
            </a:r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및 전략적</a:t>
            </a:r>
            <a:endParaRPr lang="en-US" altLang="ko-KR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fontAlgn="ctr"/>
            <a:r>
              <a:rPr lang="ko-KR" altLang="en-US" sz="1100" b="1" u="none" strike="noStrike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의미분석</a:t>
            </a:r>
            <a:endParaRPr lang="en-US" altLang="ko-KR" sz="1100" b="1" u="none" strike="noStrike" dirty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8" name="직선 연결선 67">
            <a:extLst>
              <a:ext uri="{FF2B5EF4-FFF2-40B4-BE49-F238E27FC236}">
                <a16:creationId xmlns:a16="http://schemas.microsoft.com/office/drawing/2014/main" id="{BDE98EA2-9ABD-8C7D-D316-34D5439AF55B}"/>
              </a:ext>
            </a:extLst>
          </p:cNvPr>
          <p:cNvCxnSpPr>
            <a:cxnSpLocks/>
            <a:stCxn id="33" idx="2"/>
            <a:endCxn id="62" idx="0"/>
          </p:cNvCxnSpPr>
          <p:nvPr/>
        </p:nvCxnSpPr>
        <p:spPr bwMode="auto">
          <a:xfrm>
            <a:off x="6665507" y="5011062"/>
            <a:ext cx="0" cy="16020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73" name="직선 연결선 72">
            <a:extLst>
              <a:ext uri="{FF2B5EF4-FFF2-40B4-BE49-F238E27FC236}">
                <a16:creationId xmlns:a16="http://schemas.microsoft.com/office/drawing/2014/main" id="{5D17A750-66C5-D60A-C405-9A6BAA9AF6D0}"/>
              </a:ext>
            </a:extLst>
          </p:cNvPr>
          <p:cNvCxnSpPr>
            <a:cxnSpLocks/>
            <a:stCxn id="62" idx="2"/>
            <a:endCxn id="63" idx="0"/>
          </p:cNvCxnSpPr>
          <p:nvPr/>
        </p:nvCxnSpPr>
        <p:spPr bwMode="auto">
          <a:xfrm>
            <a:off x="6665507" y="5563955"/>
            <a:ext cx="0" cy="17083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78" name="직사각형 77">
            <a:extLst>
              <a:ext uri="{FF2B5EF4-FFF2-40B4-BE49-F238E27FC236}">
                <a16:creationId xmlns:a16="http://schemas.microsoft.com/office/drawing/2014/main" id="{CEBF6CE9-17CF-4155-956B-F9144075E339}"/>
              </a:ext>
            </a:extLst>
          </p:cNvPr>
          <p:cNvSpPr/>
          <p:nvPr/>
        </p:nvSpPr>
        <p:spPr bwMode="auto">
          <a:xfrm>
            <a:off x="7692823" y="4618375"/>
            <a:ext cx="1475378" cy="39268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관리현황 및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Issue</a:t>
            </a:r>
            <a:endParaRPr lang="en-US" altLang="ko-KR" sz="1100" b="1" u="none" strike="noStrike" dirty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0" name="직사각형 79">
            <a:extLst>
              <a:ext uri="{FF2B5EF4-FFF2-40B4-BE49-F238E27FC236}">
                <a16:creationId xmlns:a16="http://schemas.microsoft.com/office/drawing/2014/main" id="{085161A4-161E-C167-7248-3B656875E6C2}"/>
              </a:ext>
            </a:extLst>
          </p:cNvPr>
          <p:cNvSpPr/>
          <p:nvPr/>
        </p:nvSpPr>
        <p:spPr bwMode="auto">
          <a:xfrm>
            <a:off x="7692823" y="5171268"/>
            <a:ext cx="1475378" cy="39268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경쟁력 원인 및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Gap</a:t>
            </a:r>
          </a:p>
          <a:p>
            <a:pPr algn="ctr" fontAlgn="ctr"/>
            <a:r>
              <a:rPr lang="ko-KR" altLang="en-US" sz="1100" b="1" u="none" strike="noStrike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분석</a:t>
            </a:r>
            <a:endParaRPr lang="en-US" altLang="ko-KR" sz="1100" b="1" u="none" strike="noStrike" dirty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1" name="직선 연결선 80">
            <a:extLst>
              <a:ext uri="{FF2B5EF4-FFF2-40B4-BE49-F238E27FC236}">
                <a16:creationId xmlns:a16="http://schemas.microsoft.com/office/drawing/2014/main" id="{F15F57BE-6CF8-D375-F46C-F330903485E4}"/>
              </a:ext>
            </a:extLst>
          </p:cNvPr>
          <p:cNvCxnSpPr>
            <a:cxnSpLocks/>
            <a:stCxn id="78" idx="2"/>
            <a:endCxn id="80" idx="0"/>
          </p:cNvCxnSpPr>
          <p:nvPr/>
        </p:nvCxnSpPr>
        <p:spPr bwMode="auto">
          <a:xfrm>
            <a:off x="8430512" y="5011062"/>
            <a:ext cx="0" cy="16020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82" name="직사각형 81">
            <a:extLst>
              <a:ext uri="{FF2B5EF4-FFF2-40B4-BE49-F238E27FC236}">
                <a16:creationId xmlns:a16="http://schemas.microsoft.com/office/drawing/2014/main" id="{D6B2FEEA-209B-2118-E962-F6BD7E196ABB}"/>
              </a:ext>
            </a:extLst>
          </p:cNvPr>
          <p:cNvSpPr/>
          <p:nvPr/>
        </p:nvSpPr>
        <p:spPr bwMode="auto">
          <a:xfrm>
            <a:off x="7692823" y="5745426"/>
            <a:ext cx="1475378" cy="39268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ko-KR" altLang="en-US" sz="1100" b="1" u="none" strike="noStrike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핵심역량 및 확보</a:t>
            </a:r>
            <a:r>
              <a:rPr lang="en-US" altLang="ko-KR" sz="1100" b="1" u="none" strike="noStrike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</a:p>
          <a:p>
            <a:pPr algn="ctr" fontAlgn="ctr"/>
            <a:r>
              <a:rPr lang="ko-KR" altLang="en-US" sz="1100" b="1" u="none" strike="noStrike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강화 방안</a:t>
            </a:r>
            <a:endParaRPr lang="en-US" altLang="ko-KR" sz="1100" b="1" u="none" strike="noStrike" dirty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83" name="직선 연결선 82">
            <a:extLst>
              <a:ext uri="{FF2B5EF4-FFF2-40B4-BE49-F238E27FC236}">
                <a16:creationId xmlns:a16="http://schemas.microsoft.com/office/drawing/2014/main" id="{AFCA5890-1FF5-9A74-0A70-1587AE04B3E3}"/>
              </a:ext>
            </a:extLst>
          </p:cNvPr>
          <p:cNvCxnSpPr>
            <a:cxnSpLocks/>
            <a:stCxn id="80" idx="2"/>
            <a:endCxn id="82" idx="0"/>
          </p:cNvCxnSpPr>
          <p:nvPr/>
        </p:nvCxnSpPr>
        <p:spPr bwMode="auto">
          <a:xfrm>
            <a:off x="8430512" y="5563955"/>
            <a:ext cx="0" cy="18147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732436A-8F8F-DC71-1B1E-9922FD5F701B}"/>
              </a:ext>
            </a:extLst>
          </p:cNvPr>
          <p:cNvSpPr/>
          <p:nvPr/>
        </p:nvSpPr>
        <p:spPr bwMode="auto">
          <a:xfrm>
            <a:off x="234992" y="2613823"/>
            <a:ext cx="269271" cy="258052"/>
          </a:xfrm>
          <a:prstGeom prst="rect">
            <a:avLst/>
          </a:prstGeom>
          <a:solidFill>
            <a:srgbClr val="9E000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E</a:t>
            </a:r>
            <a:endParaRPr kumimoji="1" lang="ko-KR" altLang="en-US" sz="11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29A5E3F2-094D-2915-055D-FDDF292967A6}"/>
              </a:ext>
            </a:extLst>
          </p:cNvPr>
          <p:cNvSpPr/>
          <p:nvPr/>
        </p:nvSpPr>
        <p:spPr bwMode="auto">
          <a:xfrm>
            <a:off x="1239769" y="4644926"/>
            <a:ext cx="639519" cy="1515682"/>
          </a:xfrm>
          <a:prstGeom prst="roundRect">
            <a:avLst>
              <a:gd name="adj" fmla="val 35965"/>
            </a:avLst>
          </a:prstGeom>
          <a:solidFill>
            <a:srgbClr val="D0EBB3"/>
          </a:solidFill>
          <a:ln w="28575" cap="flat" cmpd="sng" algn="ctr">
            <a:solidFill>
              <a:srgbClr val="BCB8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맑은 고딕" pitchFamily="50" charset="-127"/>
                <a:ea typeface="맑은 고딕" pitchFamily="50" charset="-127"/>
              </a:rPr>
              <a:t>Process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1" dirty="0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및</a:t>
            </a:r>
            <a:endParaRPr kumimoji="1" lang="en-US" altLang="ko-KR" sz="1200" b="1" dirty="0">
              <a:solidFill>
                <a:schemeClr val="accent2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1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맑은 고딕" pitchFamily="50" charset="-127"/>
                <a:ea typeface="맑은 고딕" pitchFamily="50" charset="-127"/>
              </a:rPr>
              <a:t>주요활동</a:t>
            </a:r>
          </a:p>
        </p:txBody>
      </p: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D38010D5-CBDD-EA63-2F32-0680FFF561FC}"/>
              </a:ext>
            </a:extLst>
          </p:cNvPr>
          <p:cNvSpPr/>
          <p:nvPr/>
        </p:nvSpPr>
        <p:spPr bwMode="auto">
          <a:xfrm>
            <a:off x="437566" y="778497"/>
            <a:ext cx="869521" cy="415126"/>
          </a:xfrm>
          <a:prstGeom prst="roundRect">
            <a:avLst/>
          </a:prstGeom>
          <a:solidFill>
            <a:srgbClr val="FFC757"/>
          </a:solidFill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과정목표</a:t>
            </a:r>
            <a:endParaRPr kumimoji="1" lang="ko-KR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사각형: 둥근 모서리 19">
            <a:extLst>
              <a:ext uri="{FF2B5EF4-FFF2-40B4-BE49-F238E27FC236}">
                <a16:creationId xmlns:a16="http://schemas.microsoft.com/office/drawing/2014/main" id="{1E782730-8BF1-EC16-25AB-DA95CA95AB33}"/>
              </a:ext>
            </a:extLst>
          </p:cNvPr>
          <p:cNvSpPr/>
          <p:nvPr/>
        </p:nvSpPr>
        <p:spPr bwMode="auto">
          <a:xfrm>
            <a:off x="437566" y="1317038"/>
            <a:ext cx="869521" cy="692725"/>
          </a:xfrm>
          <a:prstGeom prst="roundRect">
            <a:avLst/>
          </a:prstGeom>
          <a:solidFill>
            <a:srgbClr val="FFC757"/>
          </a:solidFill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주요내용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EB754D1-0CBB-DC21-65EA-3FF904398C70}"/>
              </a:ext>
            </a:extLst>
          </p:cNvPr>
          <p:cNvSpPr/>
          <p:nvPr/>
        </p:nvSpPr>
        <p:spPr bwMode="auto">
          <a:xfrm>
            <a:off x="1374405" y="800936"/>
            <a:ext cx="8240820" cy="40390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100" b="1" dirty="0">
                <a:latin typeface="맑은 고딕" pitchFamily="50" charset="-127"/>
                <a:ea typeface="맑은 고딕" pitchFamily="50" charset="-127"/>
              </a:rPr>
              <a:t>기존사업의 강화</a:t>
            </a:r>
            <a:r>
              <a:rPr kumimoji="1" lang="en-US" altLang="ko-KR" sz="1100" b="1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1" lang="ko-KR" altLang="en-US" sz="1100" b="1" dirty="0">
                <a:latin typeface="맑은 고딕" pitchFamily="50" charset="-127"/>
                <a:ea typeface="맑은 고딕" pitchFamily="50" charset="-127"/>
              </a:rPr>
              <a:t>신규사업의 추진 및 성과의 조기 창출 등을 위한 내부 보유 혹은 미래 필요 핵심역량을 파악하여</a:t>
            </a:r>
            <a:r>
              <a:rPr kumimoji="1" lang="en-US" altLang="ko-KR" sz="1100" b="1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1" lang="ko-KR" altLang="en-US" sz="1100" b="1" dirty="0">
                <a:latin typeface="맑은 고딕" pitchFamily="50" charset="-127"/>
                <a:ea typeface="맑은 고딕" pitchFamily="50" charset="-127"/>
              </a:rPr>
              <a:t>경쟁력 우위</a:t>
            </a:r>
            <a:br>
              <a:rPr kumimoji="1" lang="en-US" altLang="ko-KR" sz="1100" b="1" dirty="0">
                <a:latin typeface="맑은 고딕" pitchFamily="50" charset="-127"/>
                <a:ea typeface="맑은 고딕" pitchFamily="50" charset="-127"/>
              </a:rPr>
            </a:br>
            <a:r>
              <a:rPr kumimoji="1" lang="ko-KR" altLang="en-US" sz="1100" b="1" dirty="0">
                <a:latin typeface="맑은 고딕" pitchFamily="50" charset="-127"/>
                <a:ea typeface="맑은 고딕" pitchFamily="50" charset="-127"/>
              </a:rPr>
              <a:t>확보 및 유지를 위한 전략적 활동 방안을 구체화 하여 사업전략의 실행 및 목표 달성을 위한 기반을 확보할 수 있음</a:t>
            </a:r>
            <a:r>
              <a:rPr kumimoji="1" lang="en-US" altLang="ko-KR" sz="1100" b="1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kumimoji="1" lang="ko-KR" altLang="en-US" sz="1100" b="1" dirty="0">
                <a:latin typeface="맑은 고딕" pitchFamily="50" charset="-127"/>
                <a:ea typeface="맑은 고딕" pitchFamily="50" charset="-127"/>
              </a:rPr>
              <a:t>  </a:t>
            </a:r>
            <a:endParaRPr kumimoji="1" lang="en-US" altLang="ko-KR" sz="11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1CD40ED-CE3A-BD34-30AC-D0DB50E2D327}"/>
              </a:ext>
            </a:extLst>
          </p:cNvPr>
          <p:cNvSpPr/>
          <p:nvPr/>
        </p:nvSpPr>
        <p:spPr bwMode="auto">
          <a:xfrm>
            <a:off x="1374405" y="1266826"/>
            <a:ext cx="8240820" cy="89535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90488" indent="-90488" fontAlgn="base">
              <a:spcBef>
                <a:spcPts val="4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1" lang="ko-KR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사업 혹은 </a:t>
            </a:r>
            <a:r>
              <a:rPr kumimoji="1" lang="ko-KR" altLang="en-US" sz="1100" b="1" dirty="0">
                <a:latin typeface="맑은 고딕" pitchFamily="50" charset="-127"/>
                <a:ea typeface="맑은 고딕" pitchFamily="50" charset="-127"/>
              </a:rPr>
              <a:t>제품군의 경영활동</a:t>
            </a:r>
            <a:r>
              <a:rPr kumimoji="1" lang="en-US" altLang="ko-KR" sz="1100" b="1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1" lang="ko-KR" altLang="en-US" sz="1100" b="1" dirty="0">
                <a:latin typeface="맑은 고딕" pitchFamily="50" charset="-127"/>
                <a:ea typeface="맑은 고딕" pitchFamily="50" charset="-127"/>
              </a:rPr>
              <a:t>수익창출</a:t>
            </a:r>
            <a:r>
              <a:rPr kumimoji="1" lang="en-US" altLang="ko-KR" sz="1100" b="1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1" lang="ko-KR" altLang="en-US" sz="1100" b="1" dirty="0">
                <a:latin typeface="맑은 고딕" pitchFamily="50" charset="-127"/>
                <a:ea typeface="맑은 고딕" pitchFamily="50" charset="-127"/>
              </a:rPr>
              <a:t>과정에서 나타난 성공</a:t>
            </a:r>
            <a:r>
              <a:rPr kumimoji="1" lang="en-US" altLang="ko-KR" sz="1100" b="1" dirty="0">
                <a:latin typeface="맑은 고딕" pitchFamily="50" charset="-127"/>
                <a:ea typeface="맑은 고딕" pitchFamily="50" charset="-127"/>
              </a:rPr>
              <a:t>·</a:t>
            </a:r>
            <a:r>
              <a:rPr kumimoji="1" lang="ko-KR" altLang="en-US" sz="1100" b="1" dirty="0">
                <a:latin typeface="맑은 고딕" pitchFamily="50" charset="-127"/>
                <a:ea typeface="맑은 고딕" pitchFamily="50" charset="-127"/>
              </a:rPr>
              <a:t>실패 활동을 분석하여 내부의 사업</a:t>
            </a:r>
            <a:r>
              <a:rPr kumimoji="1" lang="en-US" altLang="ko-KR" sz="1100" b="1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1" lang="ko-KR" altLang="en-US" sz="1100" b="1" dirty="0">
                <a:latin typeface="맑은 고딕" pitchFamily="50" charset="-127"/>
                <a:ea typeface="맑은 고딕" pitchFamily="50" charset="-127"/>
              </a:rPr>
              <a:t>경영</a:t>
            </a:r>
            <a:r>
              <a:rPr kumimoji="1" lang="en-US" altLang="ko-KR" sz="1100" b="1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1" lang="ko-KR" altLang="en-US" sz="1100" b="1" dirty="0">
                <a:latin typeface="맑은 고딕" pitchFamily="50" charset="-127"/>
                <a:ea typeface="맑은 고딕" pitchFamily="50" charset="-127"/>
              </a:rPr>
              <a:t>연구개발 활동이 </a:t>
            </a:r>
            <a:br>
              <a:rPr kumimoji="1" lang="en-US" altLang="ko-KR" sz="1100" b="1" dirty="0">
                <a:latin typeface="맑은 고딕" pitchFamily="50" charset="-127"/>
                <a:ea typeface="맑은 고딕" pitchFamily="50" charset="-127"/>
              </a:rPr>
            </a:br>
            <a:r>
              <a:rPr kumimoji="1" lang="ko-KR" altLang="en-US" sz="1100" b="1" dirty="0">
                <a:latin typeface="맑은 고딕" pitchFamily="50" charset="-127"/>
                <a:ea typeface="맑은 고딕" pitchFamily="50" charset="-127"/>
              </a:rPr>
              <a:t>가치사슬내 어떤 부분에 위치하고 있는지를 분석할 수 있음</a:t>
            </a:r>
            <a:r>
              <a:rPr kumimoji="1" lang="en-US" altLang="ko-KR" sz="1100" b="1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marL="90488" indent="-90488" fontAlgn="base">
              <a:spcBef>
                <a:spcPts val="4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1" lang="ko-KR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현재사업에서의 보유 역량</a:t>
            </a:r>
            <a:r>
              <a:rPr kumimoji="1" lang="en-US" altLang="ko-KR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1" lang="ko-KR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그리고 미래사업에서의 요구역량을 규명하고</a:t>
            </a:r>
            <a:r>
              <a:rPr kumimoji="1" lang="en-US" altLang="ko-KR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1" lang="ko-KR" altLang="en-US" sz="1100" b="1" dirty="0">
                <a:latin typeface="맑은 고딕" pitchFamily="50" charset="-127"/>
                <a:ea typeface="맑은 고딕" pitchFamily="50" charset="-127"/>
              </a:rPr>
              <a:t>경영목표 달성을 위해 혹은 시장경쟁력 강화를 위해</a:t>
            </a:r>
            <a:br>
              <a:rPr kumimoji="1" lang="en-US" altLang="ko-KR" sz="1100" b="1" dirty="0">
                <a:latin typeface="맑은 고딕" pitchFamily="50" charset="-127"/>
                <a:ea typeface="맑은 고딕" pitchFamily="50" charset="-127"/>
              </a:rPr>
            </a:br>
            <a:r>
              <a:rPr kumimoji="1" lang="ko-KR" altLang="en-US" sz="1100" b="1" dirty="0">
                <a:latin typeface="맑은 고딕" pitchFamily="50" charset="-127"/>
                <a:ea typeface="맑은 고딕" pitchFamily="50" charset="-127"/>
              </a:rPr>
              <a:t>확보</a:t>
            </a:r>
            <a:r>
              <a:rPr kumimoji="1" lang="en-US" altLang="ko-KR" sz="1100" b="1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kumimoji="1" lang="ko-KR" altLang="en-US" sz="1100" b="1" dirty="0">
                <a:latin typeface="맑은 고딕" pitchFamily="50" charset="-127"/>
                <a:ea typeface="맑은 고딕" pitchFamily="50" charset="-127"/>
              </a:rPr>
              <a:t>강화애야 할 역량의 내용</a:t>
            </a:r>
            <a:r>
              <a:rPr kumimoji="1" lang="en-US" altLang="ko-KR" sz="1100" b="1" dirty="0">
                <a:latin typeface="맑은 고딕" pitchFamily="50" charset="-127"/>
                <a:ea typeface="맑은 고딕" pitchFamily="50" charset="-127"/>
              </a:rPr>
              <a:t>, Gap</a:t>
            </a:r>
            <a:r>
              <a:rPr kumimoji="1" lang="ko-KR" altLang="en-US" sz="1100" b="1" dirty="0">
                <a:latin typeface="맑은 고딕" pitchFamily="50" charset="-127"/>
                <a:ea typeface="맑은 고딕" pitchFamily="50" charset="-127"/>
              </a:rPr>
              <a:t>을 극복하기 위한 활동계획을 수립할 수 있음</a:t>
            </a:r>
            <a:r>
              <a:rPr kumimoji="1" lang="en-US" altLang="ko-KR" sz="1100" b="1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kumimoji="1" lang="ko-KR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endParaRPr kumimoji="1" lang="en-US" altLang="ko-KR" sz="11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369668D-2A7E-5D88-8DDC-1D485C437E55}"/>
              </a:ext>
            </a:extLst>
          </p:cNvPr>
          <p:cNvSpPr txBox="1"/>
          <p:nvPr/>
        </p:nvSpPr>
        <p:spPr>
          <a:xfrm>
            <a:off x="1321112" y="121069"/>
            <a:ext cx="210666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kumimoji="1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Ⅰ. </a:t>
            </a:r>
            <a:r>
              <a:rPr kumimoji="1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전략기획 분야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97327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53433A-19AD-A8EE-EAC9-3B3C1458F7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595510F2-D625-21E0-E8F9-37A706018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0700" y="177656"/>
            <a:ext cx="3244799" cy="369332"/>
          </a:xfrm>
        </p:spPr>
        <p:txBody>
          <a:bodyPr/>
          <a:lstStyle/>
          <a:p>
            <a:r>
              <a:rPr lang="en-US" altLang="ko-KR" sz="1800" dirty="0"/>
              <a:t>5. </a:t>
            </a:r>
            <a:r>
              <a:rPr lang="ko-KR" altLang="en-US" sz="1800" dirty="0"/>
              <a:t>핵심역량 분석 및 강화방안</a:t>
            </a:r>
          </a:p>
        </p:txBody>
      </p:sp>
      <p:sp>
        <p:nvSpPr>
          <p:cNvPr id="6" name="정육면체 5">
            <a:extLst>
              <a:ext uri="{FF2B5EF4-FFF2-40B4-BE49-F238E27FC236}">
                <a16:creationId xmlns:a16="http://schemas.microsoft.com/office/drawing/2014/main" id="{E9B09774-C775-5A5A-7902-D4D973E281EF}"/>
              </a:ext>
            </a:extLst>
          </p:cNvPr>
          <p:cNvSpPr/>
          <p:nvPr/>
        </p:nvSpPr>
        <p:spPr>
          <a:xfrm>
            <a:off x="920553" y="1268760"/>
            <a:ext cx="1512168" cy="898836"/>
          </a:xfrm>
          <a:prstGeom prst="cube">
            <a:avLst>
              <a:gd name="adj" fmla="val 6760"/>
            </a:avLst>
          </a:prstGeom>
          <a:solidFill>
            <a:srgbClr val="7030A0"/>
          </a:solidFill>
          <a:ln w="1905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목표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4319E13-A783-61F7-0877-40A4FD9EA6C7}"/>
              </a:ext>
            </a:extLst>
          </p:cNvPr>
          <p:cNvSpPr/>
          <p:nvPr/>
        </p:nvSpPr>
        <p:spPr>
          <a:xfrm>
            <a:off x="2504728" y="1268760"/>
            <a:ext cx="6120680" cy="86409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2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기존사업의 강화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신규사업의 추진 및 성과의 조기 창출 등을 위한 내부 보유 혹은 미래 필요 핵심역량을 파악하여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경쟁력 우위</a:t>
            </a:r>
            <a:b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확보 및 유지를 위한 전략적 활동 방안을 구체화 하여 사업전략의 실행 및 목표 달성을 위한 기반을 확보할 수 있음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 </a:t>
            </a:r>
          </a:p>
        </p:txBody>
      </p:sp>
      <p:sp>
        <p:nvSpPr>
          <p:cNvPr id="8" name="정육면체 7">
            <a:extLst>
              <a:ext uri="{FF2B5EF4-FFF2-40B4-BE49-F238E27FC236}">
                <a16:creationId xmlns:a16="http://schemas.microsoft.com/office/drawing/2014/main" id="{7B49C671-FE09-DE1C-9F68-AD1F01C7FB37}"/>
              </a:ext>
            </a:extLst>
          </p:cNvPr>
          <p:cNvSpPr/>
          <p:nvPr/>
        </p:nvSpPr>
        <p:spPr>
          <a:xfrm>
            <a:off x="920553" y="2248297"/>
            <a:ext cx="1512168" cy="1348254"/>
          </a:xfrm>
          <a:prstGeom prst="cube">
            <a:avLst>
              <a:gd name="adj" fmla="val 6760"/>
            </a:avLst>
          </a:prstGeom>
          <a:solidFill>
            <a:srgbClr val="7030A0"/>
          </a:solidFill>
          <a:ln w="1905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목적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3CA8A86-A8F0-AD7E-7390-15623BABBA9F}"/>
              </a:ext>
            </a:extLst>
          </p:cNvPr>
          <p:cNvSpPr/>
          <p:nvPr/>
        </p:nvSpPr>
        <p:spPr>
          <a:xfrm>
            <a:off x="2504728" y="2256982"/>
            <a:ext cx="6120680" cy="129614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2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>
              <a:spcBef>
                <a:spcPts val="400"/>
              </a:spcBef>
              <a:buFont typeface="Arial" pitchFamily="34" charset="0"/>
              <a:buChar char="•"/>
            </a:pP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전략 및 사업계획 수립에서 가장 기본적 질문 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“Who am I ?” 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질문에 대한 구체적 </a:t>
            </a:r>
            <a:b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해답을 확보할 수 있음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0" lvl="1">
              <a:spcBef>
                <a:spcPts val="400"/>
              </a:spcBef>
              <a:buFont typeface="Arial" pitchFamily="34" charset="0"/>
              <a:buChar char="•"/>
            </a:pP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사업 과정에서 성공 및 실패 제품에 대한 구체적인 요인을 분석할 수 있음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0" lvl="1">
              <a:spcBef>
                <a:spcPts val="400"/>
              </a:spcBef>
              <a:buFont typeface="Arial" pitchFamily="34" charset="0"/>
              <a:buChar char="•"/>
            </a:pP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제품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·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서비스의 사업 과정에서 성과구현에서의 이슈에 대하여 활동의 강약점에 대한</a:t>
            </a:r>
            <a:b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구체적 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Gap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노출하여 대응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강화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방안을 수립할 수 있음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0" name="정육면체 9">
            <a:extLst>
              <a:ext uri="{FF2B5EF4-FFF2-40B4-BE49-F238E27FC236}">
                <a16:creationId xmlns:a16="http://schemas.microsoft.com/office/drawing/2014/main" id="{0FC9A0BC-8AD2-4473-90A8-1808DAF3A191}"/>
              </a:ext>
            </a:extLst>
          </p:cNvPr>
          <p:cNvSpPr/>
          <p:nvPr/>
        </p:nvSpPr>
        <p:spPr>
          <a:xfrm>
            <a:off x="920553" y="3659874"/>
            <a:ext cx="1512168" cy="1348254"/>
          </a:xfrm>
          <a:prstGeom prst="cube">
            <a:avLst>
              <a:gd name="adj" fmla="val 6760"/>
            </a:avLst>
          </a:prstGeom>
          <a:solidFill>
            <a:srgbClr val="7030A0"/>
          </a:solidFill>
          <a:ln w="1905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특징</a:t>
            </a:r>
            <a:r>
              <a:rPr lang="en-US" altLang="ko-KR" sz="1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/Scope</a:t>
            </a:r>
            <a:endParaRPr lang="ko-KR" altLang="en-US" sz="14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21986F6-3623-C249-59E6-3DE4E04F2695}"/>
              </a:ext>
            </a:extLst>
          </p:cNvPr>
          <p:cNvSpPr/>
          <p:nvPr/>
        </p:nvSpPr>
        <p:spPr>
          <a:xfrm>
            <a:off x="2504728" y="3668559"/>
            <a:ext cx="6120680" cy="129614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2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>
              <a:buFont typeface="Arial" pitchFamily="34" charset="0"/>
              <a:buChar char="•"/>
            </a:pP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SWOT 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 등 다양한 전략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사업계획의 실무에 적용 가능한 핵심역량 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Process 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및</a:t>
            </a:r>
            <a:b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분석 절차에 대한 전반적 기법  전수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매뉴얼 제공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0" lvl="1">
              <a:buFont typeface="Arial" pitchFamily="34" charset="0"/>
              <a:buChar char="•"/>
            </a:pP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내부 핵심역량의 정의와 이를 강화하기 위한 방안을 구체화하여 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Action plan 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제시</a:t>
            </a:r>
          </a:p>
          <a:p>
            <a:pPr marL="0" lvl="1">
              <a:buFont typeface="Arial" pitchFamily="34" charset="0"/>
              <a:buChar char="•"/>
            </a:pP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성공제품 분석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→ 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내부가치사슬내 활동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 → 핵심역량 요소 도출 → </a:t>
            </a:r>
            <a:b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미래 제품 정의 → 미래시장에서의 요구역량 분석 → 핵심역량의 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Position 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및 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Gap</a:t>
            </a:r>
            <a:b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 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 → 향후 활동강화 계획 수립</a:t>
            </a:r>
          </a:p>
        </p:txBody>
      </p:sp>
      <p:sp>
        <p:nvSpPr>
          <p:cNvPr id="12" name="정육면체 11">
            <a:extLst>
              <a:ext uri="{FF2B5EF4-FFF2-40B4-BE49-F238E27FC236}">
                <a16:creationId xmlns:a16="http://schemas.microsoft.com/office/drawing/2014/main" id="{3C6543BC-B958-382A-14F7-EB253C1025DE}"/>
              </a:ext>
            </a:extLst>
          </p:cNvPr>
          <p:cNvSpPr/>
          <p:nvPr/>
        </p:nvSpPr>
        <p:spPr>
          <a:xfrm>
            <a:off x="920553" y="5061095"/>
            <a:ext cx="1512168" cy="1148604"/>
          </a:xfrm>
          <a:prstGeom prst="cube">
            <a:avLst>
              <a:gd name="adj" fmla="val 6760"/>
            </a:avLst>
          </a:prstGeom>
          <a:solidFill>
            <a:srgbClr val="7030A0"/>
          </a:solidFill>
          <a:ln w="1905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활동 방법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FDD600E-8C58-E0EA-A375-9FA38E777E7E}"/>
              </a:ext>
            </a:extLst>
          </p:cNvPr>
          <p:cNvSpPr/>
          <p:nvPr/>
        </p:nvSpPr>
        <p:spPr>
          <a:xfrm>
            <a:off x="2504728" y="5061094"/>
            <a:ext cx="6120680" cy="11042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2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핵심역량 분석 활동의 개념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주요 방법론 등 기본 교육</a:t>
            </a:r>
            <a:endParaRPr lang="en-US" altLang="ko-KR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핵심역량내 주요 활동 분석 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Process,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단계별 핵심 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Point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Know-how </a:t>
            </a:r>
          </a:p>
          <a:p>
            <a:pPr>
              <a:buFont typeface="Arial" pitchFamily="34" charset="0"/>
              <a:buChar char="•"/>
            </a:pP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사례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1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팀내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토론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논의 팀간 분석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·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정리 현황 공유를 통한 개념의 명확화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업무에 적용</a:t>
            </a:r>
            <a:b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역량 확보</a:t>
            </a:r>
            <a:endParaRPr lang="en-US" altLang="ko-KR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003808-97C7-8EE4-2E59-CD947BCD6C4E}"/>
              </a:ext>
            </a:extLst>
          </p:cNvPr>
          <p:cNvSpPr txBox="1"/>
          <p:nvPr/>
        </p:nvSpPr>
        <p:spPr>
          <a:xfrm>
            <a:off x="1321112" y="121069"/>
            <a:ext cx="210666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kumimoji="1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Ⅰ. </a:t>
            </a:r>
            <a:r>
              <a:rPr kumimoji="1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전략기획 분야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9909838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D968ED-A394-5E97-D2CE-5550ECE96C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065EEE45-1A96-A112-4198-DEAD8499A1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70700" y="177656"/>
            <a:ext cx="3244799" cy="369332"/>
          </a:xfrm>
        </p:spPr>
        <p:txBody>
          <a:bodyPr/>
          <a:lstStyle/>
          <a:p>
            <a:r>
              <a:rPr lang="en-US" altLang="ko-KR" sz="1800" dirty="0"/>
              <a:t>5. </a:t>
            </a:r>
            <a:r>
              <a:rPr lang="ko-KR" altLang="en-US" sz="1800" dirty="0"/>
              <a:t>핵심역량 분석 및 강화방안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1EA38685-35F0-435C-539F-27D947B179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61703232"/>
              </p:ext>
            </p:extLst>
          </p:nvPr>
        </p:nvGraphicFramePr>
        <p:xfrm>
          <a:off x="992560" y="941458"/>
          <a:ext cx="7920880" cy="5293721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9542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60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52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853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18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pc="3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일차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pc="6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단원명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pc="6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교육내용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8034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1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일차</a:t>
                      </a:r>
                      <a:endParaRPr lang="en-US" altLang="ko-KR" sz="11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핵심역량의 개념과</a:t>
                      </a:r>
                      <a:endParaRPr lang="en-US" altLang="ko-KR" sz="1100" b="1" spc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분석 </a:t>
                      </a:r>
                      <a:r>
                        <a:rPr lang="en-US" altLang="ko-KR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Process</a:t>
                      </a:r>
                      <a:endParaRPr lang="ko-KR" altLang="en-US" sz="1100" b="1" spc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11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1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  <a:buFont typeface="Arial" pitchFamily="34" charset="0"/>
                        <a:buChar char="•"/>
                      </a:pPr>
                      <a:r>
                        <a:rPr lang="en-US" altLang="ko-KR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핵심역량의 개념과 역할</a:t>
                      </a:r>
                      <a:endParaRPr lang="en-US" altLang="ko-KR" sz="1100" b="1" spc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120000"/>
                        </a:lnSpc>
                        <a:buFont typeface="Arial" pitchFamily="34" charset="0"/>
                        <a:buChar char="•"/>
                      </a:pPr>
                      <a:r>
                        <a:rPr lang="en-US" altLang="ko-KR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글로벌 기업들의 역량관리 사례</a:t>
                      </a:r>
                      <a:endParaRPr lang="en-US" altLang="ko-KR" sz="1100" b="1" spc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120000"/>
                        </a:lnSpc>
                        <a:buFont typeface="Arial" pitchFamily="34" charset="0"/>
                        <a:buChar char="•"/>
                      </a:pPr>
                      <a:r>
                        <a:rPr lang="en-US" altLang="ko-KR" sz="1100" b="1" spc="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1" spc="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핵심역량의 분석 </a:t>
                      </a:r>
                      <a:r>
                        <a:rPr lang="en-US" altLang="ko-KR" sz="1100" b="1" spc="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Process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8034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AHP</a:t>
                      </a:r>
                      <a:r>
                        <a:rPr lang="ko-KR" altLang="en-US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 </a:t>
                      </a:r>
                      <a:r>
                        <a:rPr lang="en-US" altLang="ko-KR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Excel </a:t>
                      </a:r>
                      <a:r>
                        <a:rPr lang="ko-KR" altLang="en-US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활용법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11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1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  <a:buFont typeface="Arial" pitchFamily="34" charset="0"/>
                        <a:buChar char="•"/>
                      </a:pPr>
                      <a:r>
                        <a:rPr lang="en-US" altLang="ko-KR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AHP </a:t>
                      </a:r>
                      <a:r>
                        <a:rPr lang="ko-KR" altLang="en-US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개념과 이론</a:t>
                      </a:r>
                      <a:endParaRPr lang="en-US" altLang="ko-KR" sz="1100" b="1" spc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120000"/>
                        </a:lnSpc>
                        <a:buFont typeface="Arial" pitchFamily="34" charset="0"/>
                        <a:buChar char="•"/>
                      </a:pPr>
                      <a:r>
                        <a:rPr lang="en-US" altLang="ko-KR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Excel</a:t>
                      </a:r>
                      <a:r>
                        <a:rPr lang="ko-KR" altLang="en-US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활용을 통한 계산 구조식 구현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3340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현재 사업</a:t>
                      </a:r>
                      <a:r>
                        <a:rPr lang="en-US" altLang="ko-KR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</a:t>
                      </a:r>
                      <a:r>
                        <a:rPr lang="en-US" altLang="ko-KR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역량</a:t>
                      </a:r>
                      <a:endParaRPr lang="en-US" altLang="ko-KR" sz="1100" b="1" spc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11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1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  <a:buFont typeface="Arial" pitchFamily="34" charset="0"/>
                        <a:buChar char="•"/>
                      </a:pPr>
                      <a:r>
                        <a:rPr lang="en-US" altLang="ko-KR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제품의 정의 및 성공</a:t>
                      </a:r>
                      <a:r>
                        <a:rPr lang="en-US" altLang="ko-KR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실패 사례 구분</a:t>
                      </a:r>
                      <a:endParaRPr lang="en-US" altLang="ko-KR" sz="1100" b="1" spc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120000"/>
                        </a:lnSpc>
                        <a:buFont typeface="Arial" pitchFamily="34" charset="0"/>
                        <a:buChar char="•"/>
                      </a:pPr>
                      <a:r>
                        <a:rPr lang="en-US" altLang="ko-KR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Process</a:t>
                      </a:r>
                      <a:r>
                        <a:rPr lang="ko-KR" altLang="en-US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별 </a:t>
                      </a:r>
                      <a:r>
                        <a:rPr lang="en-US" altLang="ko-KR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Activity </a:t>
                      </a:r>
                      <a:r>
                        <a:rPr lang="ko-KR" altLang="en-US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도출</a:t>
                      </a:r>
                      <a:br>
                        <a:rPr lang="en-US" altLang="ko-KR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- </a:t>
                      </a:r>
                      <a:r>
                        <a:rPr lang="ko-KR" altLang="en-US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내부 가치사슬 기준 세부 </a:t>
                      </a:r>
                      <a:r>
                        <a:rPr lang="en-US" altLang="ko-KR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Activity</a:t>
                      </a:r>
                    </a:p>
                    <a:p>
                      <a:pPr latinLnBrk="1">
                        <a:lnSpc>
                          <a:spcPct val="120000"/>
                        </a:lnSpc>
                        <a:buFont typeface="Arial" pitchFamily="34" charset="0"/>
                        <a:buChar char="•"/>
                      </a:pPr>
                      <a:r>
                        <a:rPr lang="en-US" altLang="ko-KR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level</a:t>
                      </a:r>
                      <a:r>
                        <a:rPr lang="ko-KR" altLang="en-US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별 분류 및 정리</a:t>
                      </a:r>
                      <a:endParaRPr lang="en-US" altLang="ko-KR" sz="1100" b="1" spc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33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역량 요소 평가 및 </a:t>
                      </a:r>
                      <a:endParaRPr lang="en-US" altLang="ko-KR" sz="1100" b="1" spc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핵심역량 정의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11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1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  <a:buFont typeface="Arial" pitchFamily="34" charset="0"/>
                        <a:buChar char="•"/>
                      </a:pPr>
                      <a:r>
                        <a:rPr lang="en-US" altLang="ko-KR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역량요소의 평가 </a:t>
                      </a:r>
                      <a:r>
                        <a:rPr lang="en-US" altLang="ko-KR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우선순위 도출</a:t>
                      </a:r>
                      <a:r>
                        <a:rPr lang="en-US" altLang="ko-KR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(AHP </a:t>
                      </a:r>
                      <a:r>
                        <a:rPr lang="ko-KR" altLang="en-US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활용</a:t>
                      </a:r>
                      <a:r>
                        <a:rPr lang="en-US" altLang="ko-KR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  <a:p>
                      <a:pPr latinLnBrk="1">
                        <a:lnSpc>
                          <a:spcPct val="120000"/>
                        </a:lnSpc>
                        <a:buFont typeface="Arial" pitchFamily="34" charset="0"/>
                        <a:buChar char="•"/>
                      </a:pPr>
                      <a:r>
                        <a:rPr lang="en-US" altLang="ko-KR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핵심역량 구성요소별 평가</a:t>
                      </a:r>
                      <a:endParaRPr lang="en-US" altLang="ko-KR" sz="1100" b="1" spc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120000"/>
                        </a:lnSpc>
                        <a:buFont typeface="Arial" pitchFamily="34" charset="0"/>
                        <a:buChar char="•"/>
                      </a:pPr>
                      <a:r>
                        <a:rPr lang="en-US" altLang="ko-KR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현재 핵심역량명 정의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334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1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일차</a:t>
                      </a:r>
                      <a:endParaRPr lang="en-US" altLang="ko-KR" sz="11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미래제품 정의</a:t>
                      </a:r>
                      <a:br>
                        <a:rPr lang="en-US" altLang="ko-KR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신사업 등</a:t>
                      </a:r>
                      <a:r>
                        <a:rPr lang="en-US" altLang="ko-KR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100" b="1" spc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11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1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  <a:buFont typeface="Arial" pitchFamily="34" charset="0"/>
                        <a:buChar char="•"/>
                      </a:pPr>
                      <a:r>
                        <a:rPr lang="en-US" altLang="ko-KR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미래제품 정의 및 내부가치사슬내 </a:t>
                      </a:r>
                      <a:r>
                        <a:rPr lang="en-US" altLang="ko-KR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Activity </a:t>
                      </a:r>
                      <a:r>
                        <a:rPr lang="ko-KR" altLang="en-US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도출</a:t>
                      </a:r>
                      <a:endParaRPr lang="en-US" altLang="ko-KR" sz="1100" b="1" spc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120000"/>
                        </a:lnSpc>
                        <a:buFont typeface="Arial" pitchFamily="34" charset="0"/>
                        <a:buChar char="•"/>
                      </a:pPr>
                      <a:r>
                        <a:rPr lang="en-US" altLang="ko-KR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level</a:t>
                      </a:r>
                      <a:r>
                        <a:rPr lang="ko-KR" altLang="en-US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별 분류 및 정의</a:t>
                      </a:r>
                      <a:endParaRPr lang="en-US" altLang="ko-KR" sz="1100" b="1" spc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0453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역량요소 평가 및 </a:t>
                      </a:r>
                      <a:endParaRPr lang="en-US" altLang="ko-KR" sz="1100" b="1" spc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핵심역량 조건 체크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11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1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  <a:buFont typeface="Arial" pitchFamily="34" charset="0"/>
                        <a:buChar char="•"/>
                      </a:pPr>
                      <a:r>
                        <a:rPr lang="en-US" altLang="ko-KR" sz="1100" b="1" spc="-15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역량요소의 평가 </a:t>
                      </a:r>
                      <a:r>
                        <a:rPr lang="en-US" altLang="ko-KR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</a:t>
                      </a:r>
                      <a:r>
                        <a:rPr lang="ko-KR" altLang="en-US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우선순위 도출</a:t>
                      </a:r>
                      <a:r>
                        <a:rPr lang="en-US" altLang="ko-KR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(AHP </a:t>
                      </a:r>
                      <a:r>
                        <a:rPr lang="ko-KR" altLang="en-US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활용</a:t>
                      </a:r>
                      <a:r>
                        <a:rPr lang="en-US" altLang="ko-KR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  <a:p>
                      <a:pPr latinLnBrk="1">
                        <a:lnSpc>
                          <a:spcPct val="120000"/>
                        </a:lnSpc>
                        <a:buFont typeface="Arial" pitchFamily="34" charset="0"/>
                        <a:buChar char="•"/>
                      </a:pPr>
                      <a:r>
                        <a:rPr lang="en-US" altLang="ko-KR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핵심역량 구성요소별 평가</a:t>
                      </a:r>
                      <a:endParaRPr lang="en-US" altLang="ko-KR" sz="1100" b="1" spc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120000"/>
                        </a:lnSpc>
                        <a:buFont typeface="Arial" pitchFamily="34" charset="0"/>
                        <a:buChar char="•"/>
                      </a:pPr>
                      <a:r>
                        <a:rPr lang="en-US" altLang="ko-KR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현재 핵심역량명 정의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38034">
                <a:tc vMerge="1"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역량요소의 </a:t>
                      </a:r>
                      <a:r>
                        <a:rPr lang="en-US" altLang="ko-KR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Position</a:t>
                      </a:r>
                    </a:p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및 강화방안 </a:t>
                      </a:r>
                      <a:r>
                        <a:rPr lang="ko-KR" altLang="en-US" sz="1100" b="1" spc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수힙</a:t>
                      </a:r>
                      <a:endParaRPr lang="en-US" altLang="ko-KR" sz="1100" b="1" spc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11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1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  <a:buFont typeface="Arial" pitchFamily="34" charset="0"/>
                        <a:buChar char="•"/>
                      </a:pPr>
                      <a:r>
                        <a:rPr lang="en-US" altLang="ko-KR" sz="1100" b="1" spc="-15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1" kern="1200" spc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역량요소의 </a:t>
                      </a:r>
                      <a:r>
                        <a:rPr lang="en-US" altLang="ko-KR" sz="1100" b="1" kern="1200" spc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Internal Value-Chain Mapping</a:t>
                      </a:r>
                    </a:p>
                    <a:p>
                      <a:pPr latinLnBrk="1">
                        <a:lnSpc>
                          <a:spcPct val="120000"/>
                        </a:lnSpc>
                        <a:buFont typeface="Arial" pitchFamily="34" charset="0"/>
                        <a:buChar char="•"/>
                      </a:pPr>
                      <a:r>
                        <a:rPr lang="en-US" altLang="ko-KR" sz="1100" b="1" kern="1200" spc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100" b="1" kern="1200" spc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현재 역량요소 </a:t>
                      </a:r>
                      <a:r>
                        <a:rPr lang="en-US" altLang="ko-KR" sz="1100" b="1" kern="1200" spc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vs. </a:t>
                      </a:r>
                      <a:r>
                        <a:rPr lang="ko-KR" altLang="en-US" sz="1100" b="1" kern="1200" spc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미래 확보 역량의 구조 분석</a:t>
                      </a:r>
                      <a:endParaRPr lang="en-US" altLang="ko-KR" sz="1100" b="1" kern="1200" spc="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latinLnBrk="1">
                        <a:lnSpc>
                          <a:spcPct val="120000"/>
                        </a:lnSpc>
                        <a:buFont typeface="Arial" pitchFamily="34" charset="0"/>
                        <a:buChar char="•"/>
                      </a:pPr>
                      <a:r>
                        <a:rPr lang="en-US" altLang="ko-KR" sz="1100" b="1" kern="1200" spc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100" b="1" kern="1200" spc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역량요소 </a:t>
                      </a:r>
                      <a:r>
                        <a:rPr lang="en-US" altLang="ko-KR" sz="1100" b="1" kern="1200" spc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matrix(</a:t>
                      </a:r>
                      <a:r>
                        <a:rPr lang="ko-KR" altLang="en-US" sz="1100" b="1" kern="1200" spc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중요도</a:t>
                      </a:r>
                      <a:r>
                        <a:rPr lang="en-US" altLang="ko-KR" sz="1100" b="1" kern="1200" spc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100" b="1" kern="1200" spc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역량수준</a:t>
                      </a:r>
                      <a:r>
                        <a:rPr lang="en-US" altLang="ko-KR" sz="1100" b="1" kern="1200" spc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100" b="1" kern="1200" spc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자원투입규모</a:t>
                      </a:r>
                      <a:r>
                        <a:rPr lang="en-US" altLang="ko-KR" sz="1100" b="1" kern="1200" spc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  <a:p>
                      <a:pPr latinLnBrk="1">
                        <a:lnSpc>
                          <a:spcPct val="120000"/>
                        </a:lnSpc>
                        <a:buFont typeface="Arial" pitchFamily="34" charset="0"/>
                        <a:buChar char="•"/>
                      </a:pPr>
                      <a:r>
                        <a:rPr lang="en-US" altLang="ko-KR" sz="1100" b="1" kern="1200" spc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100" b="1" kern="1200" spc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발전 및 강화 방안 수립</a:t>
                      </a:r>
                      <a:endParaRPr lang="en-US" altLang="ko-KR" sz="1100" b="1" kern="1200" spc="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1C74E51D-41C1-6B76-7935-358AF14445D7}"/>
              </a:ext>
            </a:extLst>
          </p:cNvPr>
          <p:cNvSpPr txBox="1"/>
          <p:nvPr/>
        </p:nvSpPr>
        <p:spPr>
          <a:xfrm>
            <a:off x="1321112" y="121069"/>
            <a:ext cx="210666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kumimoji="1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Ⅰ. </a:t>
            </a:r>
            <a:r>
              <a:rPr kumimoji="1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전략기획 분야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204524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B47E1A-5822-DA1B-13E0-C0979E7170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직사각형 48">
            <a:extLst>
              <a:ext uri="{FF2B5EF4-FFF2-40B4-BE49-F238E27FC236}">
                <a16:creationId xmlns:a16="http://schemas.microsoft.com/office/drawing/2014/main" id="{3ED369EF-4403-8BE6-92A5-25B1A40B0863}"/>
              </a:ext>
            </a:extLst>
          </p:cNvPr>
          <p:cNvSpPr/>
          <p:nvPr/>
        </p:nvSpPr>
        <p:spPr bwMode="auto">
          <a:xfrm>
            <a:off x="718056" y="4022239"/>
            <a:ext cx="8498871" cy="164367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400"/>
              </a:spcBef>
              <a:buClrTx/>
              <a:buSzTx/>
              <a:buFontTx/>
              <a:buNone/>
              <a:tabLst/>
              <a:defRPr/>
            </a:pPr>
            <a:r>
              <a:rPr kumimoji="0" lang="en-US" altLang="ko-KR" sz="13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R&amp;D</a:t>
            </a:r>
            <a:r>
              <a:rPr kumimoji="0" lang="ko-KR" altLang="en-US" sz="13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활동의 원활한 수행을 위해</a:t>
            </a:r>
            <a:r>
              <a:rPr kumimoji="0" lang="en-US" altLang="ko-KR" sz="13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, Project</a:t>
            </a:r>
            <a:r>
              <a:rPr kumimoji="0" lang="ko-KR" altLang="en-US" sz="13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의 도출을 중심으로 개발계획서</a:t>
            </a:r>
            <a:r>
              <a:rPr lang="en-US" altLang="ko-KR" sz="13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3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개발</a:t>
            </a:r>
            <a:r>
              <a:rPr lang="en-US" altLang="ko-KR" sz="13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3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내부 </a:t>
            </a:r>
            <a:r>
              <a:rPr lang="en-US" altLang="ko-KR" sz="13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Gate </a:t>
            </a:r>
            <a:r>
              <a:rPr lang="ko-KR" altLang="en-US" sz="13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심의를 위한 </a:t>
            </a:r>
            <a:r>
              <a:rPr lang="en-US" altLang="ko-KR" sz="13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Process,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400"/>
              </a:spcBef>
              <a:buClrTx/>
              <a:buSzTx/>
              <a:buFontTx/>
              <a:buNone/>
              <a:tabLst/>
              <a:defRPr/>
            </a:pPr>
            <a:r>
              <a:rPr kumimoji="0" lang="ko-KR" altLang="en-US" sz="13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평가를</a:t>
            </a:r>
            <a:r>
              <a:rPr kumimoji="0" lang="en-US" altLang="ko-KR" sz="13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kumimoji="0" lang="ko-KR" altLang="en-US" sz="13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위한 운영체계</a:t>
            </a:r>
            <a:r>
              <a:rPr kumimoji="0" lang="en-US" altLang="ko-KR" sz="13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kumimoji="0" lang="ko-KR" altLang="en-US" sz="13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사업화를 위한 연구개발자의 기술마케팅</a:t>
            </a:r>
            <a:r>
              <a:rPr kumimoji="0" lang="en-US" altLang="ko-KR" sz="13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kumimoji="0" lang="ko-KR" altLang="en-US" sz="13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사업화 대상 기술의 개발 완성도</a:t>
            </a:r>
            <a:r>
              <a:rPr kumimoji="0" lang="en-US" altLang="ko-KR" sz="13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kumimoji="0" lang="ko-KR" altLang="en-US" sz="13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평가</a:t>
            </a:r>
            <a:r>
              <a:rPr kumimoji="0" lang="en-US" altLang="ko-KR" sz="13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kumimoji="0" lang="ko-KR" altLang="en-US" sz="13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그리고</a:t>
            </a:r>
            <a:endParaRPr kumimoji="0" lang="en-US" altLang="ko-KR" sz="13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400"/>
              </a:spcBef>
              <a:buClrTx/>
              <a:buSzTx/>
              <a:buFontTx/>
              <a:buNone/>
              <a:tabLst/>
              <a:defRPr/>
            </a:pPr>
            <a:r>
              <a:rPr lang="ko-KR" altLang="en-US" sz="13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진행 및 완료 단계에서 발생될 수 있는 </a:t>
            </a:r>
            <a:r>
              <a:rPr lang="en-US" altLang="ko-KR" sz="13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Risk</a:t>
            </a:r>
            <a:r>
              <a:rPr lang="ko-KR" altLang="en-US" sz="13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의 사전 분석 및 대응 방안</a:t>
            </a:r>
            <a:r>
              <a:rPr kumimoji="0" lang="ko-KR" altLang="en-US" sz="13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등 기획관리 활동</a:t>
            </a:r>
            <a:r>
              <a:rPr lang="en-US" altLang="ko-KR" sz="13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3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전반에 </a:t>
            </a:r>
            <a:r>
              <a:rPr kumimoji="0" lang="ko-KR" altLang="en-US" sz="13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대한 방법론</a:t>
            </a:r>
            <a:r>
              <a:rPr kumimoji="0" lang="en-US" altLang="ko-KR" sz="13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,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400"/>
              </a:spcBef>
              <a:buClrTx/>
              <a:buSzTx/>
              <a:buFontTx/>
              <a:buNone/>
              <a:tabLst/>
              <a:defRPr/>
            </a:pPr>
            <a:r>
              <a:rPr lang="ko-KR" altLang="en-US" sz="13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분석 </a:t>
            </a:r>
            <a:r>
              <a:rPr lang="en-US" altLang="ko-KR" sz="13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Know-how, </a:t>
            </a:r>
            <a:r>
              <a:rPr lang="ko-KR" altLang="en-US" sz="13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세부</a:t>
            </a:r>
            <a:r>
              <a:rPr lang="en-US" altLang="ko-KR" sz="13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3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운영 </a:t>
            </a:r>
            <a:r>
              <a:rPr lang="en-US" altLang="ko-KR" sz="13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Skill </a:t>
            </a:r>
            <a:r>
              <a:rPr lang="ko-KR" altLang="en-US" sz="13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등에 대하여 역량을 내재화 할 수 있음</a:t>
            </a:r>
            <a:r>
              <a:rPr lang="en-US" altLang="ko-KR" sz="13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. </a:t>
            </a:r>
            <a:r>
              <a:rPr kumimoji="0" lang="ko-KR" altLang="en-US" sz="13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94BFC787-56DB-6953-A0F9-0BCAD5DD3DF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42EADB-0E7B-4321-80DF-26A7C27B093E}" type="slidenum">
              <a:rPr lang="en-US" altLang="ko-KR" smtClean="0"/>
              <a:pPr>
                <a:defRPr/>
              </a:pPr>
              <a:t>16</a:t>
            </a:fld>
            <a:endParaRPr lang="en-US" altLang="ko-KR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AE9D7E6-C14D-5983-0B80-40FE74313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9698" y="159925"/>
            <a:ext cx="2626040" cy="369332"/>
          </a:xfrm>
        </p:spPr>
        <p:txBody>
          <a:bodyPr/>
          <a:lstStyle/>
          <a:p>
            <a:r>
              <a:rPr kumimoji="1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Ⅱ. R&amp;D </a:t>
            </a:r>
            <a:r>
              <a:rPr kumimoji="1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기획관리 분야</a:t>
            </a:r>
            <a:endParaRPr lang="ko-KR" altLang="en-US" dirty="0"/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7A7FCB03-C5FB-04F3-FD4F-8401D4585D0E}"/>
              </a:ext>
            </a:extLst>
          </p:cNvPr>
          <p:cNvSpPr/>
          <p:nvPr/>
        </p:nvSpPr>
        <p:spPr bwMode="auto">
          <a:xfrm>
            <a:off x="645129" y="1430502"/>
            <a:ext cx="3781016" cy="471225"/>
          </a:xfrm>
          <a:prstGeom prst="roundRect">
            <a:avLst>
              <a:gd name="adj" fmla="val 48810"/>
            </a:avLst>
          </a:prstGeom>
          <a:solidFill>
            <a:srgbClr val="CAE8A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교육과정</a:t>
            </a:r>
            <a:r>
              <a:rPr kumimoji="1" lang="en-US" altLang="ko-K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ko-KR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개발 개요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27AE70AC-3268-92B7-CB3A-F3B89F4E59AF}"/>
              </a:ext>
            </a:extLst>
          </p:cNvPr>
          <p:cNvSpPr txBox="1"/>
          <p:nvPr/>
        </p:nvSpPr>
        <p:spPr>
          <a:xfrm>
            <a:off x="326133" y="2036357"/>
            <a:ext cx="9232014" cy="10567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800"/>
              </a:spcBef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신사업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·</a:t>
            </a: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신제품 개발 활동은 기업의 생존에 직접적으로 연관되어 있어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그래서 이의 실행과 목표 달성은 무엇보다 </a:t>
            </a:r>
            <a:b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중요한 사안이다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800"/>
              </a:spcBef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기업의 중장기 전략 목표를 위해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R&amp;D</a:t>
            </a: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Project</a:t>
            </a: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의 발굴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심의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수행 및 사업화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그리고 성과의 창출은 경영활동의</a:t>
            </a:r>
            <a:b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정교한 체계를 요구한다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. </a:t>
            </a:r>
          </a:p>
        </p:txBody>
      </p:sp>
      <p:sp>
        <p:nvSpPr>
          <p:cNvPr id="51" name="사각형: 잘린 한쪽 모서리 50">
            <a:extLst>
              <a:ext uri="{FF2B5EF4-FFF2-40B4-BE49-F238E27FC236}">
                <a16:creationId xmlns:a16="http://schemas.microsoft.com/office/drawing/2014/main" id="{F4D3CD1A-0C32-D0E8-466E-15F9C17C8736}"/>
              </a:ext>
            </a:extLst>
          </p:cNvPr>
          <p:cNvSpPr/>
          <p:nvPr/>
        </p:nvSpPr>
        <p:spPr bwMode="auto">
          <a:xfrm>
            <a:off x="723667" y="3713699"/>
            <a:ext cx="1497821" cy="302930"/>
          </a:xfrm>
          <a:prstGeom prst="snip1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개발목표</a:t>
            </a:r>
          </a:p>
        </p:txBody>
      </p:sp>
    </p:spTree>
    <p:extLst>
      <p:ext uri="{BB962C8B-B14F-4D97-AF65-F5344CB8AC3E}">
        <p14:creationId xmlns:p14="http://schemas.microsoft.com/office/powerpoint/2010/main" val="275400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30DFE52A-80A0-97FF-0B8B-A3C33F882D01}"/>
              </a:ext>
            </a:extLst>
          </p:cNvPr>
          <p:cNvSpPr/>
          <p:nvPr/>
        </p:nvSpPr>
        <p:spPr bwMode="auto">
          <a:xfrm>
            <a:off x="2165390" y="1222317"/>
            <a:ext cx="7225442" cy="516103"/>
          </a:xfrm>
          <a:prstGeom prst="rightArrow">
            <a:avLst>
              <a:gd name="adj1" fmla="val 76087"/>
              <a:gd name="adj2" fmla="val 50000"/>
            </a:avLst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Main Process</a:t>
            </a:r>
            <a:endParaRPr kumimoji="1" lang="ko-KR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9C38795-A22C-6BAD-22CE-975635C58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31787" y="177656"/>
            <a:ext cx="1383712" cy="369332"/>
          </a:xfrm>
        </p:spPr>
        <p:txBody>
          <a:bodyPr/>
          <a:lstStyle/>
          <a:p>
            <a:r>
              <a:rPr lang="en-US" altLang="ko-KR" sz="1800" dirty="0"/>
              <a:t>1. </a:t>
            </a:r>
            <a:r>
              <a:rPr lang="ko-KR" altLang="en-US" sz="1800" dirty="0"/>
              <a:t>종합구성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DCC0753-73C7-3AEA-F967-4687146E688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42EADB-0E7B-4321-80DF-26A7C27B093E}" type="slidenum">
              <a:rPr lang="en-US" altLang="ko-KR" smtClean="0"/>
              <a:pPr>
                <a:defRPr/>
              </a:pPr>
              <a:t>17</a:t>
            </a:fld>
            <a:endParaRPr lang="en-US" altLang="ko-KR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8D10007-B777-F93E-51A2-FB86DCFB3D3B}"/>
              </a:ext>
            </a:extLst>
          </p:cNvPr>
          <p:cNvGrpSpPr/>
          <p:nvPr/>
        </p:nvGrpSpPr>
        <p:grpSpPr>
          <a:xfrm>
            <a:off x="2159783" y="1581346"/>
            <a:ext cx="7225443" cy="583421"/>
            <a:chOff x="1901727" y="1800751"/>
            <a:chExt cx="7303981" cy="583421"/>
          </a:xfrm>
        </p:grpSpPr>
        <p:sp>
          <p:nvSpPr>
            <p:cNvPr id="4" name="화살표: 오각형 3">
              <a:extLst>
                <a:ext uri="{FF2B5EF4-FFF2-40B4-BE49-F238E27FC236}">
                  <a16:creationId xmlns:a16="http://schemas.microsoft.com/office/drawing/2014/main" id="{8BA66807-36B0-AFF5-E6D3-9E4D418B8EBA}"/>
                </a:ext>
              </a:extLst>
            </p:cNvPr>
            <p:cNvSpPr/>
            <p:nvPr/>
          </p:nvSpPr>
          <p:spPr bwMode="auto">
            <a:xfrm>
              <a:off x="1901727" y="1800751"/>
              <a:ext cx="1896583" cy="583421"/>
            </a:xfrm>
            <a:prstGeom prst="homePlate">
              <a:avLst/>
            </a:prstGeom>
            <a:solidFill>
              <a:srgbClr val="FFEFAB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300" b="1" dirty="0">
                  <a:latin typeface="맑은 고딕" pitchFamily="50" charset="-127"/>
                  <a:ea typeface="맑은 고딕" pitchFamily="50" charset="-127"/>
                </a:rPr>
                <a:t>사업전략 </a:t>
              </a:r>
              <a:r>
                <a:rPr kumimoji="1" lang="en-US" altLang="ko-KR" sz="1300" b="1" dirty="0">
                  <a:latin typeface="맑은 고딕" pitchFamily="50" charset="-127"/>
                  <a:ea typeface="맑은 고딕" pitchFamily="50" charset="-127"/>
                </a:rPr>
                <a:t>Review</a:t>
              </a:r>
            </a:p>
          </p:txBody>
        </p:sp>
        <p:sp>
          <p:nvSpPr>
            <p:cNvPr id="5" name="화살표: 갈매기형 수장 4">
              <a:extLst>
                <a:ext uri="{FF2B5EF4-FFF2-40B4-BE49-F238E27FC236}">
                  <a16:creationId xmlns:a16="http://schemas.microsoft.com/office/drawing/2014/main" id="{77D8BA8E-875C-0047-7620-0A6A0A65576C}"/>
                </a:ext>
              </a:extLst>
            </p:cNvPr>
            <p:cNvSpPr/>
            <p:nvPr/>
          </p:nvSpPr>
          <p:spPr bwMode="auto">
            <a:xfrm>
              <a:off x="3704467" y="1800751"/>
              <a:ext cx="1896583" cy="583421"/>
            </a:xfrm>
            <a:prstGeom prst="chevron">
              <a:avLst/>
            </a:prstGeom>
            <a:solidFill>
              <a:srgbClr val="FFEFAB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300" b="1" dirty="0">
                  <a:latin typeface="맑은 고딕" pitchFamily="50" charset="-127"/>
                  <a:ea typeface="맑은 고딕" pitchFamily="50" charset="-127"/>
                </a:rPr>
                <a:t>과제발굴</a:t>
              </a:r>
            </a:p>
          </p:txBody>
        </p:sp>
        <p:sp>
          <p:nvSpPr>
            <p:cNvPr id="6" name="화살표: 갈매기형 수장 5">
              <a:extLst>
                <a:ext uri="{FF2B5EF4-FFF2-40B4-BE49-F238E27FC236}">
                  <a16:creationId xmlns:a16="http://schemas.microsoft.com/office/drawing/2014/main" id="{60BE388F-A513-544A-AEE0-688FC11592C8}"/>
                </a:ext>
              </a:extLst>
            </p:cNvPr>
            <p:cNvSpPr/>
            <p:nvPr/>
          </p:nvSpPr>
          <p:spPr bwMode="auto">
            <a:xfrm>
              <a:off x="5507207" y="1800751"/>
              <a:ext cx="1896583" cy="583421"/>
            </a:xfrm>
            <a:prstGeom prst="chevron">
              <a:avLst/>
            </a:prstGeom>
            <a:solidFill>
              <a:srgbClr val="FFEFAB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300" b="1" dirty="0">
                  <a:latin typeface="맑은 고딕" pitchFamily="50" charset="-127"/>
                  <a:ea typeface="맑은 고딕" pitchFamily="50" charset="-127"/>
                </a:rPr>
                <a:t>과제관리체계</a:t>
              </a:r>
              <a:endParaRPr kumimoji="1" lang="en-US" altLang="ko-KR" sz="13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" name="화살표: 갈매기형 수장 6">
              <a:extLst>
                <a:ext uri="{FF2B5EF4-FFF2-40B4-BE49-F238E27FC236}">
                  <a16:creationId xmlns:a16="http://schemas.microsoft.com/office/drawing/2014/main" id="{4658248C-AF41-154F-9145-90D94AB53735}"/>
                </a:ext>
              </a:extLst>
            </p:cNvPr>
            <p:cNvSpPr/>
            <p:nvPr/>
          </p:nvSpPr>
          <p:spPr bwMode="auto">
            <a:xfrm>
              <a:off x="7309125" y="1800751"/>
              <a:ext cx="1896583" cy="583421"/>
            </a:xfrm>
            <a:prstGeom prst="chevron">
              <a:avLst/>
            </a:prstGeom>
            <a:solidFill>
              <a:srgbClr val="BCB8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300" b="1" dirty="0">
                  <a:latin typeface="맑은 고딕" pitchFamily="50" charset="-127"/>
                  <a:ea typeface="맑은 고딕" pitchFamily="50" charset="-127"/>
                </a:rPr>
                <a:t>기술사업화</a:t>
              </a:r>
            </a:p>
          </p:txBody>
        </p:sp>
      </p:grp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A1356563-AA0D-FFB0-BFE0-298092EC3DD9}"/>
              </a:ext>
            </a:extLst>
          </p:cNvPr>
          <p:cNvSpPr/>
          <p:nvPr/>
        </p:nvSpPr>
        <p:spPr bwMode="auto">
          <a:xfrm>
            <a:off x="306593" y="1592565"/>
            <a:ext cx="1613647" cy="566591"/>
          </a:xfrm>
          <a:prstGeom prst="roundRect">
            <a:avLst/>
          </a:prstGeom>
          <a:solidFill>
            <a:srgbClr val="0033CC"/>
          </a:solidFill>
          <a:ln w="38100" cap="flat" cmpd="sng" algn="ctr">
            <a:solidFill>
              <a:schemeClr val="accent6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R&amp;D </a:t>
            </a:r>
            <a:r>
              <a:rPr kumimoji="1" lang="ko-KR" altLang="en-US" sz="13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기획</a:t>
            </a:r>
            <a:endParaRPr kumimoji="1" lang="en-US" altLang="ko-KR" sz="13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1" lang="ko-KR" altLang="en-US" sz="13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협의 </a:t>
            </a:r>
            <a:r>
              <a:rPr kumimoji="1" lang="en-US" altLang="ko-KR" sz="13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: </a:t>
            </a:r>
            <a:r>
              <a:rPr kumimoji="1" lang="ko-KR" altLang="en-US" sz="13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과제기획</a:t>
            </a:r>
            <a:r>
              <a:rPr kumimoji="1" lang="en-US" altLang="ko-KR" sz="13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)</a:t>
            </a:r>
            <a:endParaRPr kumimoji="1" lang="ko-KR" altLang="en-US" sz="13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FFA3BD1-1545-7740-7C81-4C629162D179}"/>
              </a:ext>
            </a:extLst>
          </p:cNvPr>
          <p:cNvSpPr/>
          <p:nvPr/>
        </p:nvSpPr>
        <p:spPr bwMode="auto">
          <a:xfrm>
            <a:off x="2238321" y="3715460"/>
            <a:ext cx="1475378" cy="396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ko-KR" altLang="en-US" sz="1100" b="1" u="none" strike="noStrike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중장기</a:t>
            </a:r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전략</a:t>
            </a:r>
            <a:endParaRPr lang="en-US" altLang="ko-KR" sz="1100" b="1" u="none" strike="noStrike" dirty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42177B9-9D17-207F-633D-5DFA0383EF57}"/>
              </a:ext>
            </a:extLst>
          </p:cNvPr>
          <p:cNvSpPr txBox="1"/>
          <p:nvPr/>
        </p:nvSpPr>
        <p:spPr>
          <a:xfrm>
            <a:off x="2277588" y="2229117"/>
            <a:ext cx="163730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0488" indent="-90488">
              <a:buFont typeface="Arial" panose="020B0604020202020204" pitchFamily="34" charset="0"/>
              <a:buChar char="•"/>
            </a:pP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중장기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전략내 </a:t>
            </a:r>
            <a:b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BRM/PRM</a:t>
            </a:r>
            <a:r>
              <a:rPr lang="ko-KR" altLang="en-US" sz="1100" b="1" baseline="30000" dirty="0">
                <a:latin typeface="맑은 고딕" pitchFamily="50" charset="-127"/>
                <a:ea typeface="맑은 고딕" pitchFamily="50" charset="-127"/>
              </a:rPr>
              <a:t>①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 Review</a:t>
            </a:r>
          </a:p>
          <a:p>
            <a:pPr marL="90488" indent="-90488">
              <a:buFont typeface="Arial" panose="020B0604020202020204" pitchFamily="34" charset="0"/>
              <a:buChar char="•"/>
            </a:pP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R&amp;D Portfolio</a:t>
            </a:r>
            <a:b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Review</a:t>
            </a:r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0DA29995-FE34-6329-ED1E-CC6D09F61898}"/>
              </a:ext>
            </a:extLst>
          </p:cNvPr>
          <p:cNvSpPr/>
          <p:nvPr/>
        </p:nvSpPr>
        <p:spPr bwMode="auto">
          <a:xfrm>
            <a:off x="1206115" y="2255699"/>
            <a:ext cx="1060256" cy="678788"/>
          </a:xfrm>
          <a:prstGeom prst="rightArrow">
            <a:avLst>
              <a:gd name="adj1" fmla="val 78099"/>
              <a:gd name="adj2" fmla="val 50000"/>
            </a:avLst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en-US" altLang="ko-KR" sz="1100" b="1" u="none" strike="noStrike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Sub-Task</a:t>
            </a:r>
          </a:p>
          <a:p>
            <a:pPr algn="ctr" font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혹은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방법론</a:t>
            </a:r>
            <a:endParaRPr lang="en-US" altLang="ko-KR" sz="1100" b="1" u="none" strike="noStrike" dirty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245BD92A-3F42-259E-AB35-A60EAEBDF377}"/>
              </a:ext>
            </a:extLst>
          </p:cNvPr>
          <p:cNvCxnSpPr>
            <a:cxnSpLocks/>
            <a:stCxn id="9" idx="2"/>
            <a:endCxn id="21" idx="1"/>
          </p:cNvCxnSpPr>
          <p:nvPr/>
        </p:nvCxnSpPr>
        <p:spPr bwMode="auto">
          <a:xfrm rot="16200000" flipH="1">
            <a:off x="941798" y="2330775"/>
            <a:ext cx="435937" cy="92698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8FB87FF6-C224-C83E-B871-44539A4C51C8}"/>
              </a:ext>
            </a:extLst>
          </p:cNvPr>
          <p:cNvCxnSpPr>
            <a:cxnSpLocks/>
            <a:stCxn id="41" idx="2"/>
            <a:endCxn id="8" idx="0"/>
          </p:cNvCxnSpPr>
          <p:nvPr/>
        </p:nvCxnSpPr>
        <p:spPr bwMode="auto">
          <a:xfrm>
            <a:off x="4781793" y="4111460"/>
            <a:ext cx="0" cy="20425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C96F80E8-B1E2-552C-E4EF-7B24B61A1BB4}"/>
              </a:ext>
            </a:extLst>
          </p:cNvPr>
          <p:cNvSpPr/>
          <p:nvPr/>
        </p:nvSpPr>
        <p:spPr bwMode="auto">
          <a:xfrm>
            <a:off x="1318306" y="3777165"/>
            <a:ext cx="639519" cy="2058803"/>
          </a:xfrm>
          <a:prstGeom prst="roundRect">
            <a:avLst>
              <a:gd name="adj" fmla="val 35965"/>
            </a:avLst>
          </a:prstGeom>
          <a:solidFill>
            <a:srgbClr val="D0EBB3"/>
          </a:solidFill>
          <a:ln w="28575" cap="flat" cmpd="sng" algn="ctr">
            <a:solidFill>
              <a:srgbClr val="BCB8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1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맑은 고딕" pitchFamily="50" charset="-127"/>
                <a:ea typeface="맑은 고딕" pitchFamily="50" charset="-127"/>
              </a:rPr>
              <a:t>세부필요</a:t>
            </a:r>
            <a:endParaRPr kumimoji="1" lang="en-US" altLang="ko-KR" sz="1200" b="1" dirty="0">
              <a:solidFill>
                <a:schemeClr val="accent2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dirty="0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Tool/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1" dirty="0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방법론</a:t>
            </a:r>
            <a:endParaRPr kumimoji="1" lang="ko-KR" altLang="en-US" sz="1200" b="1" i="0" u="none" strike="noStrike" cap="none" normalizeH="0" baseline="0" dirty="0">
              <a:ln>
                <a:noFill/>
              </a:ln>
              <a:solidFill>
                <a:schemeClr val="accent2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BABF119-3B26-FE1D-2508-44FDF5FF71A0}"/>
              </a:ext>
            </a:extLst>
          </p:cNvPr>
          <p:cNvSpPr txBox="1"/>
          <p:nvPr/>
        </p:nvSpPr>
        <p:spPr>
          <a:xfrm>
            <a:off x="3960529" y="2229117"/>
            <a:ext cx="1698222" cy="12772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0488" indent="-90488">
              <a:buFont typeface="Arial" panose="020B0604020202020204" pitchFamily="34" charset="0"/>
              <a:buChar char="•"/>
            </a:pP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사업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제품 동향 및</a:t>
            </a:r>
            <a:b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소비자 동향</a:t>
            </a:r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  <a:p>
            <a:pPr marL="90488" indent="-90488">
              <a:buFont typeface="Arial" panose="020B0604020202020204" pitchFamily="34" charset="0"/>
              <a:buChar char="•"/>
            </a:pP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신규 과제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(Project)</a:t>
            </a:r>
            <a:b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idea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 도출</a:t>
            </a:r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  <a:p>
            <a:pPr marL="90488" indent="-90488">
              <a:buFont typeface="Arial" panose="020B0604020202020204" pitchFamily="34" charset="0"/>
              <a:buChar char="•"/>
            </a:pP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R&amp;D 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과제 제안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/</a:t>
            </a:r>
            <a:b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연구개발계획서</a:t>
            </a:r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  <a:p>
            <a:pPr marL="90488" indent="-90488">
              <a:buFont typeface="Arial" panose="020B0604020202020204" pitchFamily="34" charset="0"/>
              <a:buChar char="•"/>
            </a:pP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특허분석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(Trend, 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선행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87D2A5E7-D7B9-1455-4157-40BB969BCF55}"/>
              </a:ext>
            </a:extLst>
          </p:cNvPr>
          <p:cNvSpPr/>
          <p:nvPr/>
        </p:nvSpPr>
        <p:spPr bwMode="auto">
          <a:xfrm>
            <a:off x="4047487" y="3715460"/>
            <a:ext cx="1468612" cy="396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ko-KR" altLang="en-US" sz="1100" b="1" u="none" strike="noStrike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산업동향 </a:t>
            </a:r>
            <a:r>
              <a:rPr lang="en-US" altLang="ko-KR" sz="1100" b="1" u="none" strike="noStrike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Focus Paper</a:t>
            </a:r>
            <a:endParaRPr lang="ko-KR" altLang="ko-KR" sz="1100" b="1" i="0" u="none" strike="noStrike" dirty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01F436F-EC41-DF90-83A8-7150B712A545}"/>
              </a:ext>
            </a:extLst>
          </p:cNvPr>
          <p:cNvSpPr/>
          <p:nvPr/>
        </p:nvSpPr>
        <p:spPr bwMode="auto">
          <a:xfrm>
            <a:off x="4047487" y="4315711"/>
            <a:ext cx="1468612" cy="396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Idea Generation</a:t>
            </a:r>
            <a:endParaRPr lang="ko-KR" altLang="ko-KR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81551E8-4CE1-F111-AC89-55D0BBB16AEC}"/>
              </a:ext>
            </a:extLst>
          </p:cNvPr>
          <p:cNvSpPr txBox="1"/>
          <p:nvPr/>
        </p:nvSpPr>
        <p:spPr>
          <a:xfrm>
            <a:off x="7645301" y="2229117"/>
            <a:ext cx="1643720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0488" indent="-90488">
              <a:buFont typeface="Arial" panose="020B0604020202020204" pitchFamily="34" charset="0"/>
              <a:buChar char="•"/>
            </a:pP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전략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전략과제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-R&amp;D</a:t>
            </a:r>
            <a:b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Project 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연계관리체계</a:t>
            </a:r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  <a:p>
            <a:pPr marL="90488" indent="-90488">
              <a:buFont typeface="Arial" panose="020B0604020202020204" pitchFamily="34" charset="0"/>
              <a:buChar char="•"/>
            </a:pP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관리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조직</a:t>
            </a:r>
            <a:b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- Work Flow</a:t>
            </a:r>
          </a:p>
          <a:p>
            <a:pPr marL="90488" indent="-90488">
              <a:buFont typeface="Arial" panose="020B0604020202020204" pitchFamily="34" charset="0"/>
              <a:buChar char="•"/>
            </a:pP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IT 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개발</a:t>
            </a:r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F0C89C0-4D72-4AA4-8582-ED350D78EA13}"/>
              </a:ext>
            </a:extLst>
          </p:cNvPr>
          <p:cNvSpPr txBox="1"/>
          <p:nvPr/>
        </p:nvSpPr>
        <p:spPr>
          <a:xfrm>
            <a:off x="1172452" y="5990930"/>
            <a:ext cx="507863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① 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BRM/PRM : Business/Product Roadmap, PMS : Project Management System 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3C65BCC4-9F9B-19DD-2BF7-33CC3E87D7C0}"/>
              </a:ext>
            </a:extLst>
          </p:cNvPr>
          <p:cNvSpPr/>
          <p:nvPr/>
        </p:nvSpPr>
        <p:spPr bwMode="auto">
          <a:xfrm>
            <a:off x="2238321" y="4315711"/>
            <a:ext cx="1475378" cy="396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en-US" altLang="ko-KR" sz="1100" b="1" i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BRM/PRM</a:t>
            </a:r>
            <a:endParaRPr lang="ko-KR" altLang="ko-KR" sz="1100" b="1" i="0" u="none" strike="noStrike" dirty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23DB168B-D6E9-94BC-6993-C83FAA57F379}"/>
              </a:ext>
            </a:extLst>
          </p:cNvPr>
          <p:cNvCxnSpPr>
            <a:cxnSpLocks/>
            <a:stCxn id="13" idx="2"/>
            <a:endCxn id="40" idx="0"/>
          </p:cNvCxnSpPr>
          <p:nvPr/>
        </p:nvCxnSpPr>
        <p:spPr bwMode="auto">
          <a:xfrm>
            <a:off x="2976010" y="4111460"/>
            <a:ext cx="0" cy="20425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99BDAB6-5347-C3F2-AC24-B13610E20D1C}"/>
              </a:ext>
            </a:extLst>
          </p:cNvPr>
          <p:cNvSpPr/>
          <p:nvPr/>
        </p:nvSpPr>
        <p:spPr bwMode="auto">
          <a:xfrm>
            <a:off x="2238321" y="4900154"/>
            <a:ext cx="1475378" cy="396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en-US" altLang="ko-KR" sz="1100" b="1" i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R&amp;D Portfolio</a:t>
            </a:r>
            <a:endParaRPr lang="ko-KR" altLang="ko-KR" sz="1100" b="1" i="0" u="none" strike="noStrike" dirty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12E617EF-064D-873B-10E3-E97668FDB4BC}"/>
              </a:ext>
            </a:extLst>
          </p:cNvPr>
          <p:cNvCxnSpPr>
            <a:cxnSpLocks/>
            <a:stCxn id="40" idx="2"/>
            <a:endCxn id="24" idx="0"/>
          </p:cNvCxnSpPr>
          <p:nvPr/>
        </p:nvCxnSpPr>
        <p:spPr bwMode="auto">
          <a:xfrm>
            <a:off x="2976010" y="4711711"/>
            <a:ext cx="0" cy="18844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E0B8A64-EE11-61F8-13E0-D9D6EDFC90F4}"/>
              </a:ext>
            </a:extLst>
          </p:cNvPr>
          <p:cNvSpPr/>
          <p:nvPr/>
        </p:nvSpPr>
        <p:spPr bwMode="auto">
          <a:xfrm>
            <a:off x="4047487" y="4900154"/>
            <a:ext cx="1468612" cy="396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과제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기획서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제안서</a:t>
            </a:r>
            <a:endParaRPr lang="en-US" altLang="ko-KR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fontAlgn="ctr"/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연구개발계획서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  <a:endParaRPr lang="ko-KR" altLang="ko-KR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82866284-673F-242A-692D-E6BA75A0C2B5}"/>
              </a:ext>
            </a:extLst>
          </p:cNvPr>
          <p:cNvCxnSpPr>
            <a:cxnSpLocks/>
            <a:stCxn id="8" idx="2"/>
            <a:endCxn id="18" idx="0"/>
          </p:cNvCxnSpPr>
          <p:nvPr/>
        </p:nvCxnSpPr>
        <p:spPr bwMode="auto">
          <a:xfrm>
            <a:off x="4781793" y="4711711"/>
            <a:ext cx="0" cy="18844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A45A66D-0D46-88CA-5B1C-08014F4DA586}"/>
              </a:ext>
            </a:extLst>
          </p:cNvPr>
          <p:cNvSpPr/>
          <p:nvPr/>
        </p:nvSpPr>
        <p:spPr bwMode="auto">
          <a:xfrm>
            <a:off x="7630659" y="3715460"/>
            <a:ext cx="1468612" cy="396000"/>
          </a:xfrm>
          <a:prstGeom prst="rect">
            <a:avLst/>
          </a:prstGeom>
          <a:solidFill>
            <a:srgbClr val="7030A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전략적 </a:t>
            </a:r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R&amp;D </a:t>
            </a:r>
            <a:r>
              <a: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</a:t>
            </a:r>
            <a:endParaRPr lang="en-US" altLang="ko-KR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font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System </a:t>
            </a:r>
            <a:r>
              <a: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구축</a:t>
            </a:r>
            <a:endParaRPr lang="en-US" altLang="ko-KR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658D406-0ACB-2013-400B-0DF44393D2A4}"/>
              </a:ext>
            </a:extLst>
          </p:cNvPr>
          <p:cNvSpPr txBox="1"/>
          <p:nvPr/>
        </p:nvSpPr>
        <p:spPr>
          <a:xfrm>
            <a:off x="5806158" y="2229117"/>
            <a:ext cx="1515479" cy="12772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0488" indent="-90488">
              <a:buFont typeface="Arial" panose="020B0604020202020204" pitchFamily="34" charset="0"/>
              <a:buChar char="•"/>
            </a:pP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Stage &amp; Gate 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운영</a:t>
            </a:r>
            <a:b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선정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평가 체계</a:t>
            </a:r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  <a:p>
            <a:pPr marL="90488" indent="-90488">
              <a:buFont typeface="Arial" panose="020B0604020202020204" pitchFamily="34" charset="0"/>
              <a:buChar char="•"/>
            </a:pP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기존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계획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) 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및 신규</a:t>
            </a:r>
            <a:b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R&amp;D 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과제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(Project)</a:t>
            </a:r>
          </a:p>
          <a:p>
            <a:pPr marL="90488" indent="-90488">
              <a:buFont typeface="Arial" panose="020B0604020202020204" pitchFamily="34" charset="0"/>
              <a:buChar char="•"/>
            </a:pP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최종 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Go 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과제 및</a:t>
            </a:r>
            <a:b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R&amp;D Project </a:t>
            </a:r>
            <a:b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Portfolio 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관리</a:t>
            </a:r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7FD3F3CD-631C-14C4-AEEB-1FB968928331}"/>
              </a:ext>
            </a:extLst>
          </p:cNvPr>
          <p:cNvCxnSpPr>
            <a:cxnSpLocks/>
            <a:stCxn id="22" idx="2"/>
            <a:endCxn id="27" idx="0"/>
          </p:cNvCxnSpPr>
          <p:nvPr/>
        </p:nvCxnSpPr>
        <p:spPr bwMode="auto">
          <a:xfrm>
            <a:off x="6588153" y="4111460"/>
            <a:ext cx="0" cy="20425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25AD413-FB40-1474-6D09-5C8223731A0E}"/>
              </a:ext>
            </a:extLst>
          </p:cNvPr>
          <p:cNvSpPr/>
          <p:nvPr/>
        </p:nvSpPr>
        <p:spPr bwMode="auto">
          <a:xfrm>
            <a:off x="5853847" y="3715460"/>
            <a:ext cx="1468612" cy="396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en-US" altLang="ko-KR" sz="1100" b="1" u="none" strike="noStrike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Stage Gate System</a:t>
            </a:r>
            <a:endParaRPr lang="ko-KR" altLang="ko-KR" sz="1100" b="1" i="0" u="none" strike="noStrike" dirty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8742911-6F40-1FE0-2F5A-4160E81D24A1}"/>
              </a:ext>
            </a:extLst>
          </p:cNvPr>
          <p:cNvSpPr/>
          <p:nvPr/>
        </p:nvSpPr>
        <p:spPr bwMode="auto">
          <a:xfrm>
            <a:off x="5853847" y="4315711"/>
            <a:ext cx="1468612" cy="396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Process</a:t>
            </a:r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&amp; Work Flow</a:t>
            </a:r>
            <a:endParaRPr lang="ko-KR" altLang="ko-KR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988279B-73A3-8F73-1058-C6B5E50BB08E}"/>
              </a:ext>
            </a:extLst>
          </p:cNvPr>
          <p:cNvSpPr/>
          <p:nvPr/>
        </p:nvSpPr>
        <p:spPr bwMode="auto">
          <a:xfrm>
            <a:off x="5853847" y="4900154"/>
            <a:ext cx="1468612" cy="396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R&amp;D Project Portfolio</a:t>
            </a:r>
            <a:endParaRPr lang="ko-KR" altLang="ko-KR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A7E3F055-D04F-069A-5CB0-FA8A803A692E}"/>
              </a:ext>
            </a:extLst>
          </p:cNvPr>
          <p:cNvCxnSpPr>
            <a:cxnSpLocks/>
            <a:stCxn id="27" idx="2"/>
            <a:endCxn id="28" idx="0"/>
          </p:cNvCxnSpPr>
          <p:nvPr/>
        </p:nvCxnSpPr>
        <p:spPr bwMode="auto">
          <a:xfrm>
            <a:off x="6588153" y="4711711"/>
            <a:ext cx="0" cy="18844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2F1DE2AD-0040-1E22-1408-FBA36D3C637C}"/>
              </a:ext>
            </a:extLst>
          </p:cNvPr>
          <p:cNvSpPr/>
          <p:nvPr/>
        </p:nvSpPr>
        <p:spPr bwMode="auto">
          <a:xfrm>
            <a:off x="4047487" y="5479260"/>
            <a:ext cx="1468612" cy="3960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특허분석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(Trend, </a:t>
            </a:r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선행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ko-KR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4" name="직선 연결선 33">
            <a:extLst>
              <a:ext uri="{FF2B5EF4-FFF2-40B4-BE49-F238E27FC236}">
                <a16:creationId xmlns:a16="http://schemas.microsoft.com/office/drawing/2014/main" id="{2878A71C-156B-A972-3C63-EC389C4E5BA7}"/>
              </a:ext>
            </a:extLst>
          </p:cNvPr>
          <p:cNvCxnSpPr>
            <a:cxnSpLocks/>
            <a:stCxn id="18" idx="2"/>
            <a:endCxn id="33" idx="0"/>
          </p:cNvCxnSpPr>
          <p:nvPr/>
        </p:nvCxnSpPr>
        <p:spPr bwMode="auto">
          <a:xfrm>
            <a:off x="4781793" y="5296154"/>
            <a:ext cx="0" cy="18310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4BA3E759-3F44-5528-3441-549720390FE5}"/>
              </a:ext>
            </a:extLst>
          </p:cNvPr>
          <p:cNvSpPr txBox="1"/>
          <p:nvPr/>
        </p:nvSpPr>
        <p:spPr>
          <a:xfrm>
            <a:off x="1321112" y="121069"/>
            <a:ext cx="262604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kumimoji="1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Ⅱ. R&amp;D </a:t>
            </a:r>
            <a:r>
              <a:rPr kumimoji="1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기획관리 분야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508473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569DC5-2E8D-B606-7EB8-59955E3EC7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E58FA8-E655-3A60-AAEA-6F47A54FA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43824" y="177656"/>
            <a:ext cx="3071675" cy="369332"/>
          </a:xfrm>
        </p:spPr>
        <p:txBody>
          <a:bodyPr/>
          <a:lstStyle/>
          <a:p>
            <a:r>
              <a:rPr lang="en-US" altLang="ko-KR" sz="1800" dirty="0"/>
              <a:t>2. R&amp;D </a:t>
            </a:r>
            <a:r>
              <a:rPr lang="ko-KR" altLang="en-US" sz="1800" dirty="0"/>
              <a:t>전략기획 통합 과정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562B6AF-8F28-522A-7150-D85F0FBF7AFB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9553575" y="6518275"/>
            <a:ext cx="3524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algn="r" rtl="0" fontAlgn="base" latinLnBrk="1">
              <a:spcBef>
                <a:spcPct val="0"/>
              </a:spcBef>
              <a:spcAft>
                <a:spcPct val="0"/>
              </a:spcAft>
              <a:defRPr kumimoji="1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fld id="{EEB61DCB-C6AA-4A6A-A729-0AB85C77D697}" type="slidenum">
              <a:rPr lang="en-US" altLang="ko-KR" smtClean="0"/>
              <a:pPr/>
              <a:t>18</a:t>
            </a:fld>
            <a:endParaRPr lang="en-US" altLang="ko-KR"/>
          </a:p>
        </p:txBody>
      </p:sp>
      <p:sp>
        <p:nvSpPr>
          <p:cNvPr id="6" name="정육면체 5">
            <a:extLst>
              <a:ext uri="{FF2B5EF4-FFF2-40B4-BE49-F238E27FC236}">
                <a16:creationId xmlns:a16="http://schemas.microsoft.com/office/drawing/2014/main" id="{FA4A4D54-8A58-3D20-4947-79B32CED7A76}"/>
              </a:ext>
            </a:extLst>
          </p:cNvPr>
          <p:cNvSpPr/>
          <p:nvPr/>
        </p:nvSpPr>
        <p:spPr>
          <a:xfrm>
            <a:off x="920553" y="1340768"/>
            <a:ext cx="1512168" cy="898836"/>
          </a:xfrm>
          <a:prstGeom prst="cube">
            <a:avLst>
              <a:gd name="adj" fmla="val 6760"/>
            </a:avLst>
          </a:prstGeom>
          <a:solidFill>
            <a:srgbClr val="7030A0"/>
          </a:solidFill>
          <a:ln w="1905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목표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4FF6631-9A07-D43F-A243-341A8C7FF61F}"/>
              </a:ext>
            </a:extLst>
          </p:cNvPr>
          <p:cNvSpPr/>
          <p:nvPr/>
        </p:nvSpPr>
        <p:spPr>
          <a:xfrm>
            <a:off x="2504728" y="1340768"/>
            <a:ext cx="6192688" cy="86409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2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>
              <a:buFont typeface="Arial" pitchFamily="34" charset="0"/>
              <a:buChar char="•"/>
            </a:pP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R&amp;D 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전략 및 기획 활동에 대하여 전반적으로 이해하고 전략수립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단계별 기획활동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b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관리에 대한 지식과 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Know-how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확보할 수 있음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R&amp;D 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전략기획 업무 및 전략수립에 대한 핵심 방법론을 실무에 적용할 수 있도록 관련</a:t>
            </a:r>
            <a:b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Skill-set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제공함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정육면체 8">
            <a:extLst>
              <a:ext uri="{FF2B5EF4-FFF2-40B4-BE49-F238E27FC236}">
                <a16:creationId xmlns:a16="http://schemas.microsoft.com/office/drawing/2014/main" id="{8FA68530-D23E-EEF5-FC63-5191A054C3EC}"/>
              </a:ext>
            </a:extLst>
          </p:cNvPr>
          <p:cNvSpPr/>
          <p:nvPr/>
        </p:nvSpPr>
        <p:spPr>
          <a:xfrm>
            <a:off x="920553" y="2300407"/>
            <a:ext cx="1512168" cy="1494499"/>
          </a:xfrm>
          <a:prstGeom prst="cube">
            <a:avLst>
              <a:gd name="adj" fmla="val 6760"/>
            </a:avLst>
          </a:prstGeom>
          <a:solidFill>
            <a:srgbClr val="7030A0"/>
          </a:solidFill>
          <a:ln w="1905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목적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95E6824-11B0-70F9-25F5-B75C3A227BC2}"/>
              </a:ext>
            </a:extLst>
          </p:cNvPr>
          <p:cNvSpPr/>
          <p:nvPr/>
        </p:nvSpPr>
        <p:spPr>
          <a:xfrm>
            <a:off x="2504728" y="2300407"/>
            <a:ext cx="6192688" cy="143673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2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>
              <a:buFont typeface="Arial" pitchFamily="34" charset="0"/>
              <a:buChar char="•"/>
            </a:pP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전략의 체계와 각 전략의 연계구조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활용 방안에 대하여 전반적으로 이해할 수 있음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기업전략과 사업 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Portfolio, R&amp;D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Portfolio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에 대한 연계구조와 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Portfolio 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 방법론</a:t>
            </a:r>
            <a:b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이해를 통하여 구체적 분석 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Know-how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확보함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환경의 이해로 부터 기회 포착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사업 및 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R&amp;D 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계획서 작성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등 과제기획 방법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그리고 </a:t>
            </a:r>
            <a:b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TRM 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및 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Risk 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 방법을 이해함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실무 적용을 위해 단계별 실습을 통하여 수립 구조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방법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 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Skill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체득할 수 있음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 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환경분석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역량분석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일정계획 수립 등</a:t>
            </a:r>
            <a:endParaRPr lang="en-US" altLang="ko-KR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정육면체 10">
            <a:extLst>
              <a:ext uri="{FF2B5EF4-FFF2-40B4-BE49-F238E27FC236}">
                <a16:creationId xmlns:a16="http://schemas.microsoft.com/office/drawing/2014/main" id="{6E7C352A-D521-28EC-26D1-67518BAF2397}"/>
              </a:ext>
            </a:extLst>
          </p:cNvPr>
          <p:cNvSpPr/>
          <p:nvPr/>
        </p:nvSpPr>
        <p:spPr>
          <a:xfrm>
            <a:off x="920553" y="3827432"/>
            <a:ext cx="1512168" cy="1443855"/>
          </a:xfrm>
          <a:prstGeom prst="cube">
            <a:avLst>
              <a:gd name="adj" fmla="val 6760"/>
            </a:avLst>
          </a:prstGeom>
          <a:solidFill>
            <a:srgbClr val="7030A0"/>
          </a:solidFill>
          <a:ln w="1905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특징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37BD4B8-8042-0681-6B11-A56D161D529E}"/>
              </a:ext>
            </a:extLst>
          </p:cNvPr>
          <p:cNvSpPr/>
          <p:nvPr/>
        </p:nvSpPr>
        <p:spPr>
          <a:xfrm>
            <a:off x="2504728" y="3856008"/>
            <a:ext cx="6192688" cy="1388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2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0" lvl="1">
              <a:buFont typeface="Arial" pitchFamily="34" charset="0"/>
              <a:buChar char="•"/>
            </a:pP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R&amp;D 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활동에 대한 전반적 구조와 체계에 대하여 이해할 수 있음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0" lvl="1">
              <a:buFont typeface="Arial" pitchFamily="34" charset="0"/>
              <a:buChar char="•"/>
            </a:pP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실무적용을 위한 각 방법론에 대한 매뉴얼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(Guidebook)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제공하고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이를 통하여 상시</a:t>
            </a:r>
            <a:b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적 실무 응용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해당 기업에 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Customize 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할 수 있는 역량을 교육함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0" lvl="1">
              <a:buFont typeface="Arial" pitchFamily="34" charset="0"/>
              <a:buChar char="•"/>
            </a:pP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환경분석 → 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Idea Generation 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→ 사업 및 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R&amp;D 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계획서 → 과제 선정 및 일정관리 →</a:t>
            </a:r>
            <a:b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TRM 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및 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Risk 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</a:t>
            </a:r>
            <a:endParaRPr lang="en-US" altLang="ko-KR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1">
              <a:buFont typeface="Arial" pitchFamily="34" charset="0"/>
              <a:buChar char="•"/>
            </a:pP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특히 사업계획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연구개발계획서 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: 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환경분석 → 내부역량분석 → 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PERT/CPM 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및 일정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b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자원분석 → 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SWOT 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 → 전략방향</a:t>
            </a:r>
          </a:p>
        </p:txBody>
      </p:sp>
      <p:sp>
        <p:nvSpPr>
          <p:cNvPr id="13" name="정육면체 12">
            <a:extLst>
              <a:ext uri="{FF2B5EF4-FFF2-40B4-BE49-F238E27FC236}">
                <a16:creationId xmlns:a16="http://schemas.microsoft.com/office/drawing/2014/main" id="{CF49BB32-80CD-DDD4-824D-E3E71D2CCACE}"/>
              </a:ext>
            </a:extLst>
          </p:cNvPr>
          <p:cNvSpPr/>
          <p:nvPr/>
        </p:nvSpPr>
        <p:spPr>
          <a:xfrm>
            <a:off x="920553" y="5358358"/>
            <a:ext cx="1512168" cy="898836"/>
          </a:xfrm>
          <a:prstGeom prst="cube">
            <a:avLst>
              <a:gd name="adj" fmla="val 6760"/>
            </a:avLst>
          </a:prstGeom>
          <a:solidFill>
            <a:srgbClr val="7030A0"/>
          </a:solidFill>
          <a:ln w="1905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활동방법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EEA64C8-2162-0E8E-8AD9-A7C79FAD6F19}"/>
              </a:ext>
            </a:extLst>
          </p:cNvPr>
          <p:cNvSpPr/>
          <p:nvPr/>
        </p:nvSpPr>
        <p:spPr>
          <a:xfrm>
            <a:off x="2504728" y="5358358"/>
            <a:ext cx="6192688" cy="86409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2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>
              <a:buFont typeface="Arial" pitchFamily="34" charset="0"/>
              <a:buChar char="•"/>
            </a:pP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R&amp;D 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기획 관리 활동 및 체계에 대한 기본 개념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관련 핵심 방법론과 활용에 대하여</a:t>
            </a:r>
            <a:b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Mini-workshop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통한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기본 활동 교육</a:t>
            </a:r>
            <a:endParaRPr lang="en-US" altLang="ko-KR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주요 체계와 활동에 대하여 실습을 통하여 체질화 할 수 있도록 함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팀별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학습을 통하여 개념을 명확히 하고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실무에 적용할 수 있는 리더십을 확보함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7998DCF-E45F-F6AA-2C4E-D42D5389706E}"/>
              </a:ext>
            </a:extLst>
          </p:cNvPr>
          <p:cNvSpPr txBox="1"/>
          <p:nvPr/>
        </p:nvSpPr>
        <p:spPr>
          <a:xfrm>
            <a:off x="1321112" y="121069"/>
            <a:ext cx="262604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kumimoji="1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Ⅱ. R&amp;D </a:t>
            </a:r>
            <a:r>
              <a:rPr kumimoji="1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기획관리 분야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53312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표 20"/>
          <p:cNvGraphicFramePr>
            <a:graphicFrameLocks noGrp="1"/>
          </p:cNvGraphicFramePr>
          <p:nvPr/>
        </p:nvGraphicFramePr>
        <p:xfrm>
          <a:off x="416496" y="908720"/>
          <a:ext cx="8856984" cy="5528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063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79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3502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114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962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7574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일자별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단원명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세부 활동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시간계획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(hr)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비   고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23259">
                <a:tc rowSpan="7"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일차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전략기획의 개념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전략과 기획의 개념 정의</a:t>
                      </a:r>
                      <a:endParaRPr lang="en-US" altLang="ko-KR" sz="105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기술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기술전략의 의미</a:t>
                      </a:r>
                      <a:endParaRPr lang="en-US" altLang="ko-KR" sz="105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R&amp;D 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전략기획의 일반적 의미와 범위</a:t>
                      </a:r>
                      <a:b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- </a:t>
                      </a:r>
                      <a:r>
                        <a:rPr lang="ko-KR" altLang="en-US" sz="1050" b="1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관점별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전략기획 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: 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연구자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vs.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관리자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공공 </a:t>
                      </a:r>
                      <a:r>
                        <a:rPr lang="en-US" altLang="ko-KR" sz="1050" b="1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vs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민간</a:t>
                      </a:r>
                      <a:endParaRPr lang="en-US" altLang="ko-KR" sz="105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주요 활동과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Issue</a:t>
                      </a: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전략수립 구조</a:t>
                      </a:r>
                      <a:b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- 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비전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전략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실행계획</a:t>
                      </a:r>
                      <a:endParaRPr lang="en-US" altLang="ko-KR" sz="105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altLang="ko-KR" sz="10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kumimoji="0" lang="en-US" altLang="ko-KR" sz="10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노트북 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PC : 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개인별 혹은</a:t>
                      </a:r>
                      <a:b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  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50" b="1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소그룹별</a:t>
                      </a:r>
                      <a:endParaRPr lang="en-US" altLang="ko-KR" sz="105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사업부별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가능한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그룹구성</a:t>
                      </a:r>
                      <a:endParaRPr lang="en-US" altLang="ko-KR" sz="1050" b="1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endParaRPr kumimoji="0" lang="en-US" altLang="ko-KR" sz="105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0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이론 강의</a:t>
                      </a:r>
                      <a:endParaRPr kumimoji="0" lang="en-US" altLang="ko-KR" sz="105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0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별도 </a:t>
                      </a:r>
                      <a:r>
                        <a:rPr kumimoji="0" lang="en-US" altLang="ko-KR" sz="10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Q&amp;A(</a:t>
                      </a:r>
                      <a:r>
                        <a:rPr kumimoji="0" lang="ko-KR" altLang="en-US" sz="10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온라인</a:t>
                      </a:r>
                      <a:r>
                        <a:rPr kumimoji="0" lang="en-US" altLang="ko-KR" sz="10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)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120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전략과 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Portfolio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Portfolio 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의 개념과 발전</a:t>
                      </a:r>
                      <a:endParaRPr lang="en-US" altLang="ko-KR" sz="105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Portfolio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의 유형과 활용</a:t>
                      </a:r>
                      <a:b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- 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기관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기업에서의 의미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50" b="1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신사업과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기존사업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자원배분 등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en-US" altLang="ko-KR" sz="105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Font typeface="Arial" pitchFamily="34" charset="0"/>
                        <a:buNone/>
                      </a:pP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0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이론 강의</a:t>
                      </a:r>
                      <a:endParaRPr lang="en-US" altLang="ko-KR" sz="105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855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Opportunity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Search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와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사업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/R&amp;D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계획서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50" b="1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신사업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신기술 발굴</a:t>
                      </a:r>
                      <a:endParaRPr lang="en-US" altLang="ko-KR" sz="105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사업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연구계획서의 구성 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Concept(NABC+)</a:t>
                      </a: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일반적 구성 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Process</a:t>
                      </a:r>
                      <a:endParaRPr lang="en-US" altLang="ko-KR" sz="1050" b="1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일정 및 자원계획 수립</a:t>
                      </a:r>
                      <a:endParaRPr lang="en-US" altLang="ko-KR" sz="1050" b="1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SWOT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및 추진전략</a:t>
                      </a:r>
                      <a:endParaRPr lang="en-US" altLang="ko-KR" sz="105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1.5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0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이론 강의</a:t>
                      </a:r>
                      <a:endParaRPr lang="en-US" altLang="ko-KR" sz="105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4855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과제기획과 관리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기획 단계의 중요성</a:t>
                      </a:r>
                      <a:endParaRPr lang="en-US" altLang="ko-KR" sz="105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과제 관리의 단계와 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Review(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평가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b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-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선정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진행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완료</a:t>
                      </a:r>
                      <a:endParaRPr lang="en-US" altLang="ko-KR" sz="1050" b="1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일정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자원관리</a:t>
                      </a:r>
                      <a:endParaRPr lang="en-US" altLang="ko-KR" sz="1050" b="1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0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이론 강의</a:t>
                      </a:r>
                      <a:endParaRPr lang="en-US" altLang="ko-KR" sz="105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4855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Roadmap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Roadmap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의 탄생과 발전</a:t>
                      </a:r>
                      <a:endParaRPr lang="en-US" altLang="ko-KR" sz="1050" b="1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Roadmap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의 구조</a:t>
                      </a:r>
                      <a:endParaRPr lang="en-US" altLang="ko-KR" sz="1050" b="1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요소기술의 분석 방법</a:t>
                      </a:r>
                      <a:endParaRPr lang="en-US" altLang="ko-KR" sz="1050" b="1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TRM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구축 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Process</a:t>
                      </a: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기관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기업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전략과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Roadmap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연계구조</a:t>
                      </a:r>
                      <a:endParaRPr lang="en-US" altLang="ko-KR" sz="1050" b="1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1.5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0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이론 강의</a:t>
                      </a:r>
                      <a:endParaRPr lang="en-US" altLang="ko-KR" sz="105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2018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Risk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관리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Risk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의 개념</a:t>
                      </a:r>
                      <a:endParaRPr lang="en-US" altLang="ko-KR" sz="105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분석 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Process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및 사례</a:t>
                      </a:r>
                      <a:endParaRPr lang="en-US" altLang="ko-KR" sz="105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0.5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kumimoji="0" lang="ko-KR" altLang="en-US" sz="10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이론 강의</a:t>
                      </a:r>
                      <a:endParaRPr lang="en-US" altLang="ko-KR" sz="105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650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 latinLnBrk="1">
                        <a:buFont typeface="Arial" pitchFamily="34" charset="0"/>
                        <a:buNone/>
                      </a:pP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일차 종료 및 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Q&amp;A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endParaRPr lang="en-US" altLang="ko-KR" sz="1050" b="1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0.5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(On-line) 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단계별 질의응답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확인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6643824" y="177656"/>
            <a:ext cx="3071675" cy="369332"/>
          </a:xfrm>
        </p:spPr>
        <p:txBody>
          <a:bodyPr wrap="none">
            <a:spAutoFit/>
          </a:bodyPr>
          <a:lstStyle/>
          <a:p>
            <a:r>
              <a:rPr lang="en-US" altLang="ko-KR" sz="1800" dirty="0"/>
              <a:t>2. R&amp;D </a:t>
            </a:r>
            <a:r>
              <a:rPr lang="ko-KR" altLang="en-US" sz="1800" dirty="0"/>
              <a:t>전략기획 통합 과정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D4CADA-9B57-111F-5451-0156AE9F29B3}"/>
              </a:ext>
            </a:extLst>
          </p:cNvPr>
          <p:cNvSpPr txBox="1"/>
          <p:nvPr/>
        </p:nvSpPr>
        <p:spPr>
          <a:xfrm>
            <a:off x="1321112" y="121069"/>
            <a:ext cx="262604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kumimoji="1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Ⅱ. R&amp;D </a:t>
            </a:r>
            <a:r>
              <a:rPr kumimoji="1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기획관리 분야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19297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직사각형 48">
            <a:extLst>
              <a:ext uri="{FF2B5EF4-FFF2-40B4-BE49-F238E27FC236}">
                <a16:creationId xmlns:a16="http://schemas.microsoft.com/office/drawing/2014/main" id="{C44FE84D-A26F-C92C-2269-120D6FD085CE}"/>
              </a:ext>
            </a:extLst>
          </p:cNvPr>
          <p:cNvSpPr/>
          <p:nvPr/>
        </p:nvSpPr>
        <p:spPr bwMode="auto">
          <a:xfrm>
            <a:off x="718056" y="4022239"/>
            <a:ext cx="8498871" cy="1643676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400"/>
              </a:spcBef>
              <a:buClrTx/>
              <a:buSzTx/>
              <a:buFontTx/>
              <a:buNone/>
              <a:tabLst/>
              <a:defRPr/>
            </a:pPr>
            <a:r>
              <a:rPr kumimoji="0" lang="ko-KR" altLang="en-US" sz="13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기업에서 전략기획은 중장기전략</a:t>
            </a:r>
            <a:r>
              <a:rPr kumimoji="0" lang="en-US" altLang="ko-KR" sz="13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kumimoji="0" lang="ko-KR" altLang="en-US" sz="13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신사업 전개</a:t>
            </a:r>
            <a:r>
              <a:rPr kumimoji="0" lang="en-US" altLang="ko-KR" sz="13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kumimoji="0" lang="ko-KR" altLang="en-US" sz="13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개별사업에 대한 기획</a:t>
            </a:r>
            <a:r>
              <a:rPr kumimoji="0" lang="en-US" altLang="ko-KR" sz="13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kumimoji="0" lang="ko-KR" altLang="en-US" sz="13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및 계획 수립 등을 포함하는 광범위한</a:t>
            </a:r>
            <a:endParaRPr kumimoji="0" lang="en-US" altLang="ko-KR" sz="13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400"/>
              </a:spcBef>
              <a:buClrTx/>
              <a:buSzTx/>
              <a:buFontTx/>
              <a:buNone/>
              <a:tabLst/>
              <a:defRPr/>
            </a:pPr>
            <a:r>
              <a:rPr kumimoji="0" lang="ko-KR" altLang="en-US" sz="13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영역으로 미래환경의 분석</a:t>
            </a:r>
            <a:r>
              <a:rPr kumimoji="0" lang="en-US" altLang="ko-KR" sz="13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, Portfolio,</a:t>
            </a:r>
            <a:r>
              <a:rPr kumimoji="0" lang="ko-KR" altLang="en-US" sz="13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기존 및 신사업 전개 </a:t>
            </a:r>
            <a:r>
              <a:rPr kumimoji="0" lang="en-US" altLang="ko-KR" sz="13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Roadmap, </a:t>
            </a:r>
            <a:r>
              <a:rPr kumimoji="0" lang="ko-KR" altLang="en-US" sz="13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기술전략 및 </a:t>
            </a:r>
            <a:r>
              <a:rPr kumimoji="0" lang="en-US" altLang="ko-KR" sz="13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PRM/TRM</a:t>
            </a:r>
            <a:r>
              <a:rPr kumimoji="0" lang="ko-KR" altLang="en-US" sz="13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의 구축 등을</a:t>
            </a:r>
            <a:endParaRPr kumimoji="0" lang="en-US" altLang="ko-KR" sz="13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400"/>
              </a:spcBef>
              <a:buClrTx/>
              <a:buSzTx/>
              <a:buFontTx/>
              <a:buNone/>
              <a:tabLst/>
              <a:defRPr/>
            </a:pPr>
            <a:r>
              <a:rPr kumimoji="0" lang="ko-KR" altLang="en-US" sz="13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포함하고 있음</a:t>
            </a:r>
            <a:r>
              <a:rPr kumimoji="0" lang="en-US" altLang="ko-KR" sz="13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400"/>
              </a:spcBef>
              <a:buClrTx/>
              <a:buSzTx/>
              <a:buFontTx/>
              <a:buNone/>
              <a:tabLst/>
              <a:defRPr/>
            </a:pPr>
            <a:r>
              <a:rPr kumimoji="0" lang="ko-KR" altLang="en-US" sz="13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또한</a:t>
            </a:r>
            <a:r>
              <a:rPr kumimoji="0" lang="en-US" altLang="ko-KR" sz="13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kumimoji="0" lang="ko-KR" altLang="en-US" sz="13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이러한 사업을 지속적으로 수행하여 목표 및 단계별 성과를 달성할 수 있는 역량</a:t>
            </a:r>
            <a:r>
              <a:rPr kumimoji="0" lang="en-US" altLang="ko-KR" sz="13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(</a:t>
            </a:r>
            <a:r>
              <a:rPr kumimoji="0" lang="ko-KR" altLang="en-US" sz="13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사업</a:t>
            </a:r>
            <a:r>
              <a:rPr kumimoji="0" lang="en-US" altLang="ko-KR" sz="13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kumimoji="0" lang="ko-KR" altLang="en-US" sz="13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기술 등</a:t>
            </a:r>
            <a:r>
              <a:rPr kumimoji="0" lang="en-US" altLang="ko-KR" sz="13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)</a:t>
            </a:r>
            <a:r>
              <a:rPr kumimoji="0" lang="ko-KR" altLang="en-US" sz="13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의 분석과</a:t>
            </a:r>
            <a:endParaRPr kumimoji="0" lang="en-US" altLang="ko-KR" sz="13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400"/>
              </a:spcBef>
              <a:buClrTx/>
              <a:buSzTx/>
              <a:buFontTx/>
              <a:buNone/>
              <a:tabLst/>
              <a:defRPr/>
            </a:pPr>
            <a:r>
              <a:rPr kumimoji="0" lang="ko-KR" altLang="en-US" sz="13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확보방안</a:t>
            </a:r>
            <a:r>
              <a:rPr kumimoji="0" lang="en-US" altLang="ko-KR" sz="13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kumimoji="0" lang="ko-KR" altLang="en-US" sz="13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실행계획을 수립하는 전체 과정을 기획</a:t>
            </a:r>
            <a:r>
              <a:rPr kumimoji="0" lang="en-US" altLang="ko-KR" sz="13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·</a:t>
            </a:r>
            <a:r>
              <a:rPr kumimoji="0" lang="ko-KR" altLang="en-US" sz="13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관리할 수 있는 역량을 </a:t>
            </a:r>
            <a:r>
              <a:rPr lang="ko-KR" altLang="en-US" sz="13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배양</a:t>
            </a:r>
            <a:r>
              <a:rPr kumimoji="0" lang="ko-KR" altLang="en-US" sz="13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한다</a:t>
            </a:r>
            <a:r>
              <a:rPr kumimoji="0" lang="en-US" altLang="ko-KR" sz="13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.</a:t>
            </a:r>
            <a:endParaRPr kumimoji="0" lang="ko-KR" altLang="en-US" sz="13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DCC0753-73C7-3AEA-F967-4687146E688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42EADB-0E7B-4321-80DF-26A7C27B093E}" type="slidenum">
              <a:rPr lang="en-US" altLang="ko-KR" smtClean="0"/>
              <a:pPr>
                <a:defRPr/>
              </a:pPr>
              <a:t>2</a:t>
            </a:fld>
            <a:endParaRPr lang="en-US" altLang="ko-KR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9C38795-A22C-6BAD-22CE-975635C581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1800" dirty="0"/>
              <a:t>Ⅰ. </a:t>
            </a:r>
            <a:r>
              <a:rPr lang="ko-KR" altLang="en-US" sz="1800" dirty="0"/>
              <a:t>전략기획 분야</a:t>
            </a:r>
          </a:p>
        </p:txBody>
      </p: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BD415352-4FCA-C5CB-1B6B-68D2D1F2B1C9}"/>
              </a:ext>
            </a:extLst>
          </p:cNvPr>
          <p:cNvSpPr/>
          <p:nvPr/>
        </p:nvSpPr>
        <p:spPr bwMode="auto">
          <a:xfrm>
            <a:off x="645129" y="1430502"/>
            <a:ext cx="3781016" cy="471225"/>
          </a:xfrm>
          <a:prstGeom prst="roundRect">
            <a:avLst>
              <a:gd name="adj" fmla="val 48810"/>
            </a:avLst>
          </a:prstGeom>
          <a:solidFill>
            <a:srgbClr val="CAE8AA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교육과정</a:t>
            </a:r>
            <a:r>
              <a:rPr kumimoji="1" lang="en-US" altLang="ko-KR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ko-KR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개발 개요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CB15275-0309-4FC5-6042-293E6487A376}"/>
              </a:ext>
            </a:extLst>
          </p:cNvPr>
          <p:cNvSpPr txBox="1"/>
          <p:nvPr/>
        </p:nvSpPr>
        <p:spPr>
          <a:xfrm>
            <a:off x="326133" y="2036357"/>
            <a:ext cx="9114996" cy="137473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800"/>
              </a:spcBef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기업에서의 모든 업무 활동은 전략에 기반하여야 하며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이에 따른 중장기 전략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연도별 사업계획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등 전략기획의 </a:t>
            </a:r>
            <a:b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중요성은 오늘날 더욱 부각하고 있다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800"/>
              </a:spcBef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기술 및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R&amp;D </a:t>
            </a: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전략은 이러한 중장기 전략에 기반하고 있으며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특히 오늘날은 사업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-</a:t>
            </a: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기술의 연계성 확보가 매우</a:t>
            </a:r>
            <a:b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중요한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Issue</a:t>
            </a: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로 자리하고 있음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>
              <a:spcBef>
                <a:spcPts val="800"/>
              </a:spcBef>
            </a:pP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기술기획 및 전략수립과 관련된 절차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방법론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등에 대한 현업 및 실무에서의 적용 요구가 매우 높다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.</a:t>
            </a:r>
            <a:endParaRPr lang="ko-KR" altLang="en-US" sz="14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1" name="사각형: 잘린 한쪽 모서리 50">
            <a:extLst>
              <a:ext uri="{FF2B5EF4-FFF2-40B4-BE49-F238E27FC236}">
                <a16:creationId xmlns:a16="http://schemas.microsoft.com/office/drawing/2014/main" id="{2D79C190-7CAB-688E-C54D-87C74B72432A}"/>
              </a:ext>
            </a:extLst>
          </p:cNvPr>
          <p:cNvSpPr/>
          <p:nvPr/>
        </p:nvSpPr>
        <p:spPr bwMode="auto">
          <a:xfrm>
            <a:off x="723667" y="3713699"/>
            <a:ext cx="1497821" cy="302930"/>
          </a:xfrm>
          <a:prstGeom prst="snip1Rect">
            <a:avLst/>
          </a:prstGeom>
          <a:solidFill>
            <a:schemeClr val="accent2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개발목표</a:t>
            </a:r>
          </a:p>
        </p:txBody>
      </p:sp>
    </p:spTree>
    <p:extLst>
      <p:ext uri="{BB962C8B-B14F-4D97-AF65-F5344CB8AC3E}">
        <p14:creationId xmlns:p14="http://schemas.microsoft.com/office/powerpoint/2010/main" val="11055543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" name="표 20"/>
          <p:cNvGraphicFramePr>
            <a:graphicFrameLocks noGrp="1"/>
          </p:cNvGraphicFramePr>
          <p:nvPr/>
        </p:nvGraphicFramePr>
        <p:xfrm>
          <a:off x="416496" y="1016733"/>
          <a:ext cx="9037004" cy="54267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86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058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60687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466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242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756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일자별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단 원 명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세부 활동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시간계획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(hr)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비   고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95255">
                <a:tc rowSpan="6"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일차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Idea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Generation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Idea Generation 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활동 방법과 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Process</a:t>
                      </a:r>
                      <a:endParaRPr lang="en-US" altLang="ko-KR" sz="1050" b="1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50" b="1" baseline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신사업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신기술 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Idea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발굴</a:t>
                      </a:r>
                      <a:endParaRPr lang="en-US" altLang="ko-KR" sz="1050" b="1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실습 활동 방법 설명</a:t>
                      </a:r>
                      <a:b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-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개인별 혹은 </a:t>
                      </a:r>
                      <a:r>
                        <a:rPr lang="ko-KR" altLang="en-US" sz="1050" b="1" baseline="0" dirty="0" err="1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팀활동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방법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역할 분담 등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KFS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의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개념 및 도출</a:t>
                      </a:r>
                      <a:endParaRPr lang="en-US" altLang="ko-KR" sz="1050" b="1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Idea/Item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선정</a:t>
                      </a:r>
                      <a:b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-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우선순위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도출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(AHP)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kumimoji="0" lang="en-US" altLang="ko-KR" sz="10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1.5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0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이론 및 실습</a:t>
                      </a:r>
                      <a:endParaRPr kumimoji="0" lang="en-US" altLang="ko-KR" sz="105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10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Template </a:t>
                      </a:r>
                      <a:r>
                        <a:rPr kumimoji="0" lang="ko-KR" altLang="en-US" sz="10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작성 방법</a:t>
                      </a:r>
                      <a:endParaRPr kumimoji="0" lang="en-US" altLang="ko-KR" sz="105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10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AHP : Excel Sheet </a:t>
                      </a:r>
                      <a:r>
                        <a:rPr kumimoji="0" lang="ko-KR" altLang="en-US" sz="10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배포</a:t>
                      </a:r>
                      <a:endParaRPr kumimoji="0" lang="en-US" altLang="ko-KR" sz="105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ko-KR" altLang="en-US" sz="10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 별도 </a:t>
                      </a:r>
                      <a:r>
                        <a:rPr kumimoji="0" lang="en-US" altLang="ko-KR" sz="10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itchFamily="50" charset="-127"/>
                          <a:ea typeface="맑은 고딕" pitchFamily="50" charset="-127"/>
                          <a:cs typeface="+mn-cs"/>
                        </a:rPr>
                        <a:t>Q&amp;A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kumimoji="0" lang="en-US" altLang="ko-KR" sz="105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* Key Factor for Success</a:t>
                      </a:r>
                      <a:endParaRPr kumimoji="0" lang="en-US" altLang="ko-KR" sz="105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itchFamily="50" charset="-127"/>
                        <a:ea typeface="맑은 고딕" pitchFamily="50" charset="-127"/>
                        <a:cs typeface="+mn-cs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361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기획 및 사업계획서 방법</a:t>
                      </a:r>
                      <a:endParaRPr lang="en-US" altLang="ko-KR" sz="105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endParaRPr lang="en-US" altLang="ko-KR" sz="105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Ⅰ.  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환경분석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환경분석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Framework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및 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Process</a:t>
                      </a:r>
                      <a:b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-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목적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주요 결정 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Point</a:t>
                      </a:r>
                      <a:b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-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외부환경인자 및 주요변수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(PEST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등 거시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미시적 환경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b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-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조사 및 예측</a:t>
                      </a:r>
                      <a:endParaRPr lang="en-US" altLang="ko-KR" sz="1050" b="1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buFont typeface="Arial" pitchFamily="34" charset="0"/>
                        <a:buNone/>
                      </a:pP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1.5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이론 및 실습</a:t>
                      </a:r>
                      <a:endParaRPr lang="en-US" altLang="ko-KR" sz="105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사업계획서 사례 준비</a:t>
                      </a:r>
                      <a:endParaRPr lang="en-US" altLang="ko-KR" sz="105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14448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기획 및 사업계획서 방법</a:t>
                      </a:r>
                      <a:endParaRPr lang="en-US" altLang="ko-KR" sz="105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endParaRPr lang="en-US" altLang="ko-KR" sz="105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Ⅱ.  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내부역량 분석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Idea/Item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에 대한 추진 활동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/Process/Task</a:t>
                      </a: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내부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핵심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역량의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수준 평가</a:t>
                      </a:r>
                      <a:b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-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핵심역량의 개념</a:t>
                      </a:r>
                      <a:b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-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연구경력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자원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연구원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장비 등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b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-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기술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역량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수준 평가</a:t>
                      </a:r>
                      <a:endParaRPr lang="en-US" altLang="ko-KR" sz="1050" b="1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Gap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도출 및 원인분석</a:t>
                      </a:r>
                      <a:endParaRPr lang="en-US" altLang="ko-KR" sz="1050" b="1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개선 혹은 핵심역량 확보 방안</a:t>
                      </a:r>
                      <a:endParaRPr lang="en-US" altLang="ko-KR" sz="1050" b="1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1.0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이론 및 실습</a:t>
                      </a:r>
                      <a:endParaRPr lang="en-US" altLang="ko-KR" sz="105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7367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기획 및 사업계획서 방법</a:t>
                      </a:r>
                      <a:endParaRPr lang="en-US" altLang="ko-KR" sz="105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endParaRPr lang="en-US" altLang="ko-KR" sz="105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Ⅲ.  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일정 및 자원분석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[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추진 활동 및 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Process/Task]</a:t>
                      </a: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WBS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구성</a:t>
                      </a:r>
                      <a:endParaRPr lang="en-US" altLang="ko-KR" sz="1050" b="1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일정의 산출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[PERT/CPM ]</a:t>
                      </a: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자원 분석</a:t>
                      </a:r>
                      <a:endParaRPr lang="en-US" altLang="ko-KR" sz="1050" b="1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1.5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이론 및 실습</a:t>
                      </a:r>
                      <a:endParaRPr lang="en-US" altLang="ko-KR" sz="105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Work Package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2999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기획 및 사업계획서 방법</a:t>
                      </a:r>
                      <a:endParaRPr lang="en-US" altLang="ko-KR" sz="105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endParaRPr lang="en-US" altLang="ko-KR" sz="105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Ⅳ.  SWOT 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분석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기회와 위협요인 분석</a:t>
                      </a:r>
                      <a:endParaRPr lang="en-US" altLang="ko-KR" sz="1050" b="1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강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·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약점 분석</a:t>
                      </a:r>
                      <a:endParaRPr lang="en-US" altLang="ko-KR" sz="1050" b="1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SWOT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분석</a:t>
                      </a:r>
                      <a:endParaRPr lang="en-US" altLang="ko-KR" sz="1050" b="1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1.0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SWOT Matrix 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구성 실습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595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결과물 제출 및 종합정리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우수결과 발표</a:t>
                      </a:r>
                      <a:endParaRPr lang="en-US" altLang="ko-KR" sz="1050" b="1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Q&amp;A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및 과정 종합</a:t>
                      </a:r>
                      <a:endParaRPr lang="en-US" altLang="ko-KR" sz="1050" b="1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None/>
                        <a:tabLst/>
                        <a:defRPr/>
                      </a:pP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0.5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수료증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자격증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) 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전달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제목 3"/>
          <p:cNvSpPr>
            <a:spLocks noGrp="1"/>
          </p:cNvSpPr>
          <p:nvPr>
            <p:ph type="title"/>
          </p:nvPr>
        </p:nvSpPr>
        <p:spPr>
          <a:xfrm>
            <a:off x="6643824" y="177656"/>
            <a:ext cx="3071675" cy="369332"/>
          </a:xfrm>
        </p:spPr>
        <p:txBody>
          <a:bodyPr wrap="none">
            <a:spAutoFit/>
          </a:bodyPr>
          <a:lstStyle/>
          <a:p>
            <a:r>
              <a:rPr lang="en-US" altLang="ko-KR" sz="1800" dirty="0"/>
              <a:t>2. R&amp;D </a:t>
            </a:r>
            <a:r>
              <a:rPr lang="ko-KR" altLang="en-US" sz="1800" dirty="0"/>
              <a:t>전략기획 통합 과정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DBAEE0B-7176-3C94-CAB8-A3D4DB52B874}"/>
              </a:ext>
            </a:extLst>
          </p:cNvPr>
          <p:cNvSpPr txBox="1"/>
          <p:nvPr/>
        </p:nvSpPr>
        <p:spPr>
          <a:xfrm>
            <a:off x="1321112" y="121069"/>
            <a:ext cx="262604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kumimoji="1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Ⅱ. R&amp;D </a:t>
            </a:r>
            <a:r>
              <a:rPr kumimoji="1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기획관리 분야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36752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30DFE52A-80A0-97FF-0B8B-A3C33F882D01}"/>
              </a:ext>
            </a:extLst>
          </p:cNvPr>
          <p:cNvSpPr/>
          <p:nvPr/>
        </p:nvSpPr>
        <p:spPr bwMode="auto">
          <a:xfrm>
            <a:off x="2165390" y="2220873"/>
            <a:ext cx="7225442" cy="516103"/>
          </a:xfrm>
          <a:prstGeom prst="rightArrow">
            <a:avLst>
              <a:gd name="adj1" fmla="val 76087"/>
              <a:gd name="adj2" fmla="val 50000"/>
            </a:avLst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Main Process</a:t>
            </a:r>
            <a:endParaRPr kumimoji="1" lang="ko-KR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9C38795-A22C-6BAD-22CE-975635C58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2734" y="177656"/>
            <a:ext cx="2372765" cy="369332"/>
          </a:xfrm>
        </p:spPr>
        <p:txBody>
          <a:bodyPr/>
          <a:lstStyle/>
          <a:p>
            <a:r>
              <a:rPr lang="en-US" altLang="ko-KR" sz="1800" dirty="0"/>
              <a:t>3. R&amp;D Project</a:t>
            </a:r>
            <a:r>
              <a:rPr lang="ko-KR" altLang="en-US" sz="1800" dirty="0"/>
              <a:t> 관리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DCC0753-73C7-3AEA-F967-4687146E688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42EADB-0E7B-4321-80DF-26A7C27B093E}" type="slidenum">
              <a:rPr lang="en-US" altLang="ko-KR" smtClean="0"/>
              <a:pPr>
                <a:defRPr/>
              </a:pPr>
              <a:t>21</a:t>
            </a:fld>
            <a:endParaRPr lang="en-US" altLang="ko-KR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8D10007-B777-F93E-51A2-FB86DCFB3D3B}"/>
              </a:ext>
            </a:extLst>
          </p:cNvPr>
          <p:cNvGrpSpPr/>
          <p:nvPr/>
        </p:nvGrpSpPr>
        <p:grpSpPr>
          <a:xfrm>
            <a:off x="2086856" y="2484534"/>
            <a:ext cx="7225443" cy="583421"/>
            <a:chOff x="1901727" y="1800751"/>
            <a:chExt cx="7303981" cy="583421"/>
          </a:xfrm>
        </p:grpSpPr>
        <p:sp>
          <p:nvSpPr>
            <p:cNvPr id="4" name="화살표: 오각형 3">
              <a:extLst>
                <a:ext uri="{FF2B5EF4-FFF2-40B4-BE49-F238E27FC236}">
                  <a16:creationId xmlns:a16="http://schemas.microsoft.com/office/drawing/2014/main" id="{8BA66807-36B0-AFF5-E6D3-9E4D418B8EBA}"/>
                </a:ext>
              </a:extLst>
            </p:cNvPr>
            <p:cNvSpPr/>
            <p:nvPr/>
          </p:nvSpPr>
          <p:spPr bwMode="auto">
            <a:xfrm>
              <a:off x="1901727" y="1800751"/>
              <a:ext cx="1896583" cy="583421"/>
            </a:xfrm>
            <a:prstGeom prst="homePlate">
              <a:avLst/>
            </a:prstGeom>
            <a:solidFill>
              <a:srgbClr val="FFEFAB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300" b="1" dirty="0">
                  <a:latin typeface="맑은 고딕" pitchFamily="50" charset="-127"/>
                  <a:ea typeface="맑은 고딕" pitchFamily="50" charset="-127"/>
                </a:rPr>
                <a:t>R&amp;D</a:t>
              </a:r>
              <a:r>
                <a:rPr kumimoji="1" lang="ko-KR" altLang="en-US" sz="1300" b="1" dirty="0">
                  <a:latin typeface="맑은 고딕" pitchFamily="50" charset="-127"/>
                  <a:ea typeface="맑은 고딕" pitchFamily="50" charset="-127"/>
                </a:rPr>
                <a:t> 역할과 </a:t>
              </a:r>
              <a:r>
                <a:rPr kumimoji="1" lang="en-US" altLang="ko-KR" sz="1300" b="1" dirty="0">
                  <a:latin typeface="맑은 고딕" pitchFamily="50" charset="-127"/>
                  <a:ea typeface="맑은 고딕" pitchFamily="50" charset="-127"/>
                </a:rPr>
                <a:t>Project</a:t>
              </a:r>
            </a:p>
          </p:txBody>
        </p:sp>
        <p:sp>
          <p:nvSpPr>
            <p:cNvPr id="5" name="화살표: 갈매기형 수장 4">
              <a:extLst>
                <a:ext uri="{FF2B5EF4-FFF2-40B4-BE49-F238E27FC236}">
                  <a16:creationId xmlns:a16="http://schemas.microsoft.com/office/drawing/2014/main" id="{77D8BA8E-875C-0047-7620-0A6A0A65576C}"/>
                </a:ext>
              </a:extLst>
            </p:cNvPr>
            <p:cNvSpPr/>
            <p:nvPr/>
          </p:nvSpPr>
          <p:spPr bwMode="auto">
            <a:xfrm>
              <a:off x="3704467" y="1800751"/>
              <a:ext cx="1896583" cy="583421"/>
            </a:xfrm>
            <a:prstGeom prst="chevron">
              <a:avLst/>
            </a:prstGeom>
            <a:solidFill>
              <a:srgbClr val="FFEFAB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300" b="1" dirty="0">
                  <a:latin typeface="맑은 고딕" pitchFamily="50" charset="-127"/>
                  <a:ea typeface="맑은 고딕" pitchFamily="50" charset="-127"/>
                </a:rPr>
                <a:t>관리 </a:t>
              </a:r>
              <a:r>
                <a:rPr kumimoji="1" lang="en-US" altLang="ko-KR" sz="1300" b="1" dirty="0">
                  <a:latin typeface="맑은 고딕" pitchFamily="50" charset="-127"/>
                  <a:ea typeface="맑은 고딕" pitchFamily="50" charset="-127"/>
                </a:rPr>
                <a:t>Rule/</a:t>
              </a:r>
              <a:r>
                <a:rPr kumimoji="1" lang="ko-KR" altLang="en-US" sz="1300" b="1" dirty="0">
                  <a:latin typeface="맑은 고딕" pitchFamily="50" charset="-127"/>
                  <a:ea typeface="맑은 고딕" pitchFamily="50" charset="-127"/>
                </a:rPr>
                <a:t>원칙</a:t>
              </a:r>
            </a:p>
          </p:txBody>
        </p:sp>
        <p:sp>
          <p:nvSpPr>
            <p:cNvPr id="6" name="화살표: 갈매기형 수장 5">
              <a:extLst>
                <a:ext uri="{FF2B5EF4-FFF2-40B4-BE49-F238E27FC236}">
                  <a16:creationId xmlns:a16="http://schemas.microsoft.com/office/drawing/2014/main" id="{60BE388F-A513-544A-AEE0-688FC11592C8}"/>
                </a:ext>
              </a:extLst>
            </p:cNvPr>
            <p:cNvSpPr/>
            <p:nvPr/>
          </p:nvSpPr>
          <p:spPr bwMode="auto">
            <a:xfrm>
              <a:off x="5507207" y="1800751"/>
              <a:ext cx="1896583" cy="583421"/>
            </a:xfrm>
            <a:prstGeom prst="chevron">
              <a:avLst/>
            </a:prstGeom>
            <a:solidFill>
              <a:srgbClr val="FFEFAB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300" b="1" dirty="0">
                  <a:latin typeface="맑은 고딕" pitchFamily="50" charset="-127"/>
                  <a:ea typeface="맑은 고딕" pitchFamily="50" charset="-127"/>
                </a:rPr>
                <a:t>운영체계</a:t>
              </a:r>
              <a:endParaRPr kumimoji="1" lang="en-US" altLang="ko-KR" sz="13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" name="화살표: 갈매기형 수장 6">
              <a:extLst>
                <a:ext uri="{FF2B5EF4-FFF2-40B4-BE49-F238E27FC236}">
                  <a16:creationId xmlns:a16="http://schemas.microsoft.com/office/drawing/2014/main" id="{4658248C-AF41-154F-9145-90D94AB53735}"/>
                </a:ext>
              </a:extLst>
            </p:cNvPr>
            <p:cNvSpPr/>
            <p:nvPr/>
          </p:nvSpPr>
          <p:spPr bwMode="auto">
            <a:xfrm>
              <a:off x="7309125" y="1800751"/>
              <a:ext cx="1896583" cy="583421"/>
            </a:xfrm>
            <a:prstGeom prst="chevron">
              <a:avLst/>
            </a:prstGeom>
            <a:solidFill>
              <a:srgbClr val="BCB8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1300" b="1" dirty="0">
                  <a:latin typeface="맑은 고딕" pitchFamily="50" charset="-127"/>
                  <a:ea typeface="맑은 고딕" pitchFamily="50" charset="-127"/>
                </a:rPr>
                <a:t>IT </a:t>
              </a:r>
              <a:r>
                <a:rPr kumimoji="1" lang="ko-KR" altLang="en-US" sz="1300" b="1" dirty="0">
                  <a:latin typeface="맑은 고딕" pitchFamily="50" charset="-127"/>
                  <a:ea typeface="맑은 고딕" pitchFamily="50" charset="-127"/>
                </a:rPr>
                <a:t>연계 관리</a:t>
              </a:r>
            </a:p>
          </p:txBody>
        </p:sp>
      </p:grp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A1356563-AA0D-FFB0-BFE0-298092EC3DD9}"/>
              </a:ext>
            </a:extLst>
          </p:cNvPr>
          <p:cNvSpPr/>
          <p:nvPr/>
        </p:nvSpPr>
        <p:spPr bwMode="auto">
          <a:xfrm>
            <a:off x="306593" y="2557461"/>
            <a:ext cx="1613647" cy="566591"/>
          </a:xfrm>
          <a:prstGeom prst="roundRect">
            <a:avLst/>
          </a:prstGeom>
          <a:solidFill>
            <a:srgbClr val="0033CC"/>
          </a:solidFill>
          <a:ln w="38100" cap="flat" cmpd="sng" algn="ctr">
            <a:solidFill>
              <a:schemeClr val="accent6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R&amp;D Project </a:t>
            </a:r>
            <a:r>
              <a:rPr kumimoji="1" lang="ko-KR" altLang="en-US" sz="13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관리</a:t>
            </a:r>
            <a:endParaRPr kumimoji="1" lang="ko-KR" altLang="en-US" sz="13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FFA3BD1-1545-7740-7C81-4C629162D179}"/>
              </a:ext>
            </a:extLst>
          </p:cNvPr>
          <p:cNvSpPr/>
          <p:nvPr/>
        </p:nvSpPr>
        <p:spPr bwMode="auto">
          <a:xfrm>
            <a:off x="2238321" y="4293276"/>
            <a:ext cx="1475378" cy="3924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en-US" altLang="ko-KR" sz="1100" b="1" u="none" strike="noStrike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R&amp;D </a:t>
            </a:r>
            <a:r>
              <a:rPr lang="ko-KR" altLang="en-US" sz="1100" b="1" u="none" strike="noStrike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역할 및 조직</a:t>
            </a:r>
            <a:endParaRPr lang="en-US" altLang="ko-KR" sz="1100" b="1" u="none" strike="noStrike" dirty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42177B9-9D17-207F-633D-5DFA0383EF57}"/>
              </a:ext>
            </a:extLst>
          </p:cNvPr>
          <p:cNvSpPr txBox="1"/>
          <p:nvPr/>
        </p:nvSpPr>
        <p:spPr>
          <a:xfrm>
            <a:off x="2277588" y="3194013"/>
            <a:ext cx="1680588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0488" indent="-90488">
              <a:buFont typeface="Arial" panose="020B0604020202020204" pitchFamily="34" charset="0"/>
              <a:buChar char="•"/>
            </a:pP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R&amp;D 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조직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역할과 </a:t>
            </a:r>
            <a:b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Project</a:t>
            </a:r>
            <a:b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- Project 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유형</a:t>
            </a:r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  <a:p>
            <a:pPr marL="90488" indent="-90488">
              <a:buFont typeface="Arial" panose="020B0604020202020204" pitchFamily="34" charset="0"/>
              <a:buChar char="•"/>
            </a:pP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R&amp;D Project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 기획</a:t>
            </a:r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  <a:p>
            <a:pPr marL="90488" indent="-90488">
              <a:buFont typeface="Arial" panose="020B0604020202020204" pitchFamily="34" charset="0"/>
              <a:buChar char="•"/>
            </a:pP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Project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 관리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·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협력조직</a:t>
            </a:r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0DA29995-FE34-6329-ED1E-CC6D09F61898}"/>
              </a:ext>
            </a:extLst>
          </p:cNvPr>
          <p:cNvSpPr/>
          <p:nvPr/>
        </p:nvSpPr>
        <p:spPr bwMode="auto">
          <a:xfrm>
            <a:off x="1206115" y="3220595"/>
            <a:ext cx="1060256" cy="678788"/>
          </a:xfrm>
          <a:prstGeom prst="rightArrow">
            <a:avLst>
              <a:gd name="adj1" fmla="val 78099"/>
              <a:gd name="adj2" fmla="val 50000"/>
            </a:avLst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en-US" altLang="ko-KR" sz="1100" b="1" u="none" strike="noStrike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Sub-Task</a:t>
            </a:r>
          </a:p>
          <a:p>
            <a:pPr algn="ctr" font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혹은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방법론</a:t>
            </a:r>
            <a:endParaRPr lang="en-US" altLang="ko-KR" sz="1100" b="1" u="none" strike="noStrike" dirty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245BD92A-3F42-259E-AB35-A60EAEBDF377}"/>
              </a:ext>
            </a:extLst>
          </p:cNvPr>
          <p:cNvCxnSpPr>
            <a:cxnSpLocks/>
            <a:stCxn id="9" idx="2"/>
            <a:endCxn id="21" idx="1"/>
          </p:cNvCxnSpPr>
          <p:nvPr/>
        </p:nvCxnSpPr>
        <p:spPr bwMode="auto">
          <a:xfrm rot="16200000" flipH="1">
            <a:off x="941798" y="3295671"/>
            <a:ext cx="435937" cy="92698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8FB87FF6-C224-C83E-B871-44539A4C51C8}"/>
              </a:ext>
            </a:extLst>
          </p:cNvPr>
          <p:cNvCxnSpPr>
            <a:cxnSpLocks/>
            <a:stCxn id="41" idx="2"/>
            <a:endCxn id="8" idx="0"/>
          </p:cNvCxnSpPr>
          <p:nvPr/>
        </p:nvCxnSpPr>
        <p:spPr bwMode="auto">
          <a:xfrm>
            <a:off x="4781793" y="4680068"/>
            <a:ext cx="0" cy="7882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BABF119-3B26-FE1D-2508-44FDF5FF71A0}"/>
              </a:ext>
            </a:extLst>
          </p:cNvPr>
          <p:cNvSpPr txBox="1"/>
          <p:nvPr/>
        </p:nvSpPr>
        <p:spPr>
          <a:xfrm>
            <a:off x="3960529" y="3194013"/>
            <a:ext cx="1515479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0488" indent="-90488">
              <a:buFont typeface="Arial" panose="020B0604020202020204" pitchFamily="34" charset="0"/>
              <a:buChar char="•"/>
            </a:pP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Stage &amp; Gate 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관리</a:t>
            </a:r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  <a:p>
            <a:pPr marL="90488" indent="-90488">
              <a:buFont typeface="Arial" panose="020B0604020202020204" pitchFamily="34" charset="0"/>
              <a:buChar char="•"/>
            </a:pP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Idea ~ 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완료보고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, </a:t>
            </a:r>
            <a:b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관리양식 설계</a:t>
            </a:r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  <a:p>
            <a:pPr marL="90488" indent="-90488">
              <a:buFont typeface="Arial" panose="020B0604020202020204" pitchFamily="34" charset="0"/>
              <a:buChar char="•"/>
            </a:pP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심의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/Review 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체계</a:t>
            </a:r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  <a:p>
            <a:pPr marL="90488" indent="-90488">
              <a:buFont typeface="Arial" panose="020B0604020202020204" pitchFamily="34" charset="0"/>
              <a:buChar char="•"/>
            </a:pP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일정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자원관리</a:t>
            </a:r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87D2A5E7-D7B9-1455-4157-40BB969BCF55}"/>
              </a:ext>
            </a:extLst>
          </p:cNvPr>
          <p:cNvSpPr/>
          <p:nvPr/>
        </p:nvSpPr>
        <p:spPr bwMode="auto">
          <a:xfrm>
            <a:off x="4047487" y="4287668"/>
            <a:ext cx="1468612" cy="3924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en-US" altLang="ko-KR" sz="1100" b="1" u="none" strike="noStrike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Stage Gate System</a:t>
            </a:r>
            <a:endParaRPr lang="ko-KR" altLang="ko-KR" sz="1100" b="1" i="0" u="none" strike="noStrike" dirty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01F436F-EC41-DF90-83A8-7150B712A545}"/>
              </a:ext>
            </a:extLst>
          </p:cNvPr>
          <p:cNvSpPr/>
          <p:nvPr/>
        </p:nvSpPr>
        <p:spPr bwMode="auto">
          <a:xfrm>
            <a:off x="4047487" y="4758890"/>
            <a:ext cx="1468612" cy="3924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Process</a:t>
            </a:r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&amp; Work Flow</a:t>
            </a:r>
          </a:p>
          <a:p>
            <a:pPr algn="ctr" fontAlgn="ctr"/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(WBS</a:t>
            </a:r>
            <a:r>
              <a:rPr lang="ko-KR" altLang="en-US" sz="1100" b="1" baseline="30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②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ko-KR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13A7A51-F347-7948-5780-CD877A7BBCAA}"/>
              </a:ext>
            </a:extLst>
          </p:cNvPr>
          <p:cNvSpPr txBox="1"/>
          <p:nvPr/>
        </p:nvSpPr>
        <p:spPr>
          <a:xfrm>
            <a:off x="5848399" y="3194013"/>
            <a:ext cx="1643720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0488" indent="-90488">
              <a:buFont typeface="Arial" panose="020B0604020202020204" pitchFamily="34" charset="0"/>
              <a:buChar char="•"/>
            </a:pP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조직운영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담당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역할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90488" indent="-90488">
              <a:buFont typeface="Arial" panose="020B0604020202020204" pitchFamily="34" charset="0"/>
              <a:buChar char="•"/>
            </a:pP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의사결정체계</a:t>
            </a:r>
            <a:b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- GRB/GRT</a:t>
            </a:r>
          </a:p>
          <a:p>
            <a:pPr marL="90488" indent="-90488">
              <a:buFont typeface="Arial" panose="020B0604020202020204" pitchFamily="34" charset="0"/>
              <a:buChar char="•"/>
            </a:pP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Project 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의사결정체계</a:t>
            </a:r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  <a:p>
            <a:pPr marL="90488" indent="-90488">
              <a:buFont typeface="Arial" panose="020B0604020202020204" pitchFamily="34" charset="0"/>
              <a:buChar char="•"/>
            </a:pP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성과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, Risk 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관리</a:t>
            </a:r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81551E8-4CE1-F111-AC89-55D0BBB16AEC}"/>
              </a:ext>
            </a:extLst>
          </p:cNvPr>
          <p:cNvSpPr txBox="1"/>
          <p:nvPr/>
        </p:nvSpPr>
        <p:spPr>
          <a:xfrm>
            <a:off x="7645301" y="3194013"/>
            <a:ext cx="1616468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0488" indent="-90488">
              <a:buFont typeface="Arial" panose="020B0604020202020204" pitchFamily="34" charset="0"/>
              <a:buChar char="•"/>
            </a:pP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체계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, Process,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 의사</a:t>
            </a:r>
            <a:b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결정구조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, Templates</a:t>
            </a:r>
            <a:b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등</a:t>
            </a:r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  <a:p>
            <a:pPr marL="90488" indent="-90488">
              <a:buFont typeface="Arial" panose="020B0604020202020204" pitchFamily="34" charset="0"/>
              <a:buChar char="•"/>
            </a:pP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관리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조직 및 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IT 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연계</a:t>
            </a:r>
            <a:b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- Work Flow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F0C89C0-4D72-4AA4-8582-ED350D78EA13}"/>
              </a:ext>
            </a:extLst>
          </p:cNvPr>
          <p:cNvSpPr txBox="1"/>
          <p:nvPr/>
        </p:nvSpPr>
        <p:spPr>
          <a:xfrm>
            <a:off x="342199" y="6192883"/>
            <a:ext cx="8682185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>
                <a:latin typeface="맑은 고딕" pitchFamily="50" charset="-127"/>
                <a:ea typeface="맑은 고딕" pitchFamily="50" charset="-127"/>
              </a:rPr>
              <a:t>① </a:t>
            </a:r>
            <a:r>
              <a:rPr lang="en-US" altLang="ko-KR" sz="900" b="1" dirty="0">
                <a:latin typeface="맑은 고딕" pitchFamily="50" charset="-127"/>
                <a:ea typeface="맑은 고딕" pitchFamily="50" charset="-127"/>
              </a:rPr>
              <a:t>PMS : Project Management System </a:t>
            </a:r>
            <a:r>
              <a:rPr lang="ko-KR" altLang="en-US" sz="900" b="1" dirty="0">
                <a:latin typeface="맑은 고딕" pitchFamily="50" charset="-127"/>
                <a:ea typeface="맑은 고딕" pitchFamily="50" charset="-127"/>
              </a:rPr>
              <a:t>② </a:t>
            </a:r>
            <a:r>
              <a:rPr lang="en-US" altLang="ko-KR" sz="900" b="1" dirty="0">
                <a:latin typeface="맑은 고딕" pitchFamily="50" charset="-127"/>
                <a:ea typeface="맑은 고딕" pitchFamily="50" charset="-127"/>
              </a:rPr>
              <a:t>WBS : Work Breakdown Structure,</a:t>
            </a:r>
            <a:r>
              <a:rPr lang="ko-KR" altLang="en-US" sz="900" b="1" dirty="0">
                <a:latin typeface="맑은 고딕" pitchFamily="50" charset="-127"/>
                <a:ea typeface="맑은 고딕" pitchFamily="50" charset="-127"/>
              </a:rPr>
              <a:t>③ </a:t>
            </a:r>
            <a:r>
              <a:rPr lang="en-US" altLang="ko-KR" sz="900" b="1" dirty="0">
                <a:latin typeface="맑은 고딕" pitchFamily="50" charset="-127"/>
                <a:ea typeface="맑은 고딕" pitchFamily="50" charset="-127"/>
              </a:rPr>
              <a:t>PERT/CPM : Program Evaluation &amp; Review Technique/Critical Path Method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3C65BCC4-9F9B-19DD-2BF7-33CC3E87D7C0}"/>
              </a:ext>
            </a:extLst>
          </p:cNvPr>
          <p:cNvSpPr/>
          <p:nvPr/>
        </p:nvSpPr>
        <p:spPr bwMode="auto">
          <a:xfrm>
            <a:off x="2238321" y="4809377"/>
            <a:ext cx="1475378" cy="3924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en-US" altLang="ko-KR" sz="1100" b="1" u="none" strike="noStrike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Project </a:t>
            </a:r>
            <a:r>
              <a:rPr lang="ko-KR" altLang="en-US" sz="1100" b="1" u="none" strike="noStrike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유형 구분</a:t>
            </a:r>
            <a:br>
              <a:rPr lang="en-US" altLang="ko-KR" sz="1100" b="1" u="none" strike="noStrike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100" b="1" u="none" strike="noStrike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100" b="1" u="none" strike="noStrike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역할</a:t>
            </a:r>
            <a:r>
              <a:rPr lang="en-US" altLang="ko-KR" sz="1100" b="1" u="none" strike="noStrike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00" b="1" u="none" strike="noStrike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대응</a:t>
            </a:r>
            <a:r>
              <a:rPr lang="en-US" altLang="ko-KR" sz="1100" b="1" u="none" strike="noStrike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ko-KR" sz="1100" b="1" i="0" u="none" strike="noStrike" dirty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23DB168B-D6E9-94BC-6993-C83FAA57F379}"/>
              </a:ext>
            </a:extLst>
          </p:cNvPr>
          <p:cNvCxnSpPr>
            <a:cxnSpLocks/>
            <a:stCxn id="13" idx="2"/>
            <a:endCxn id="40" idx="0"/>
          </p:cNvCxnSpPr>
          <p:nvPr/>
        </p:nvCxnSpPr>
        <p:spPr bwMode="auto">
          <a:xfrm>
            <a:off x="2976010" y="4685676"/>
            <a:ext cx="0" cy="12370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99BDAB6-5347-C3F2-AC24-B13610E20D1C}"/>
              </a:ext>
            </a:extLst>
          </p:cNvPr>
          <p:cNvSpPr/>
          <p:nvPr/>
        </p:nvSpPr>
        <p:spPr bwMode="auto">
          <a:xfrm>
            <a:off x="2238321" y="5343330"/>
            <a:ext cx="1475378" cy="3924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en-US" altLang="ko-KR" sz="1100" b="1" i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Project</a:t>
            </a:r>
            <a:r>
              <a:rPr lang="ko-KR" altLang="en-US" sz="1100" b="1" i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관리와 조직</a:t>
            </a:r>
            <a:endParaRPr lang="ko-KR" altLang="ko-KR" sz="1100" b="1" i="0" u="none" strike="noStrike" dirty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12E617EF-064D-873B-10E3-E97668FDB4BC}"/>
              </a:ext>
            </a:extLst>
          </p:cNvPr>
          <p:cNvCxnSpPr>
            <a:cxnSpLocks/>
            <a:stCxn id="40" idx="2"/>
            <a:endCxn id="24" idx="0"/>
          </p:cNvCxnSpPr>
          <p:nvPr/>
        </p:nvCxnSpPr>
        <p:spPr bwMode="auto">
          <a:xfrm>
            <a:off x="2976010" y="5201777"/>
            <a:ext cx="0" cy="14155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E0B8A64-EE11-61F8-13E0-D9D6EDFC90F4}"/>
              </a:ext>
            </a:extLst>
          </p:cNvPr>
          <p:cNvSpPr/>
          <p:nvPr/>
        </p:nvSpPr>
        <p:spPr bwMode="auto">
          <a:xfrm>
            <a:off x="4047487" y="5238037"/>
            <a:ext cx="1468612" cy="3924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PERT/CPM</a:t>
            </a:r>
            <a:r>
              <a:rPr lang="ko-KR" altLang="en-US" sz="1100" b="1" baseline="30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③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일정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자원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ko-KR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82866284-673F-242A-692D-E6BA75A0C2B5}"/>
              </a:ext>
            </a:extLst>
          </p:cNvPr>
          <p:cNvCxnSpPr>
            <a:cxnSpLocks/>
            <a:stCxn id="8" idx="2"/>
            <a:endCxn id="18" idx="0"/>
          </p:cNvCxnSpPr>
          <p:nvPr/>
        </p:nvCxnSpPr>
        <p:spPr bwMode="auto">
          <a:xfrm>
            <a:off x="4781793" y="5151290"/>
            <a:ext cx="0" cy="8674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3C53315-8C68-D086-2AC9-D447147E7E18}"/>
              </a:ext>
            </a:extLst>
          </p:cNvPr>
          <p:cNvSpPr/>
          <p:nvPr/>
        </p:nvSpPr>
        <p:spPr bwMode="auto">
          <a:xfrm>
            <a:off x="5908185" y="4293273"/>
            <a:ext cx="1468612" cy="3924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ko-KR" altLang="en-US" sz="1100" b="1" u="none" strike="noStrike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역할</a:t>
            </a:r>
            <a:r>
              <a:rPr lang="en-US" altLang="ko-KR" sz="1100" b="1" u="none" strike="noStrike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00" b="1" u="none" strike="noStrike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및 의사결정</a:t>
            </a:r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체계</a:t>
            </a:r>
            <a:endParaRPr lang="ko-KR" altLang="ko-KR" sz="1100" b="1" i="0" u="none" strike="noStrike" dirty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A45A66D-0D46-88CA-5B1C-08014F4DA586}"/>
              </a:ext>
            </a:extLst>
          </p:cNvPr>
          <p:cNvSpPr/>
          <p:nvPr/>
        </p:nvSpPr>
        <p:spPr bwMode="auto">
          <a:xfrm>
            <a:off x="7630659" y="4293273"/>
            <a:ext cx="1468612" cy="392400"/>
          </a:xfrm>
          <a:prstGeom prst="rect">
            <a:avLst/>
          </a:prstGeom>
          <a:solidFill>
            <a:srgbClr val="7030A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PMS</a:t>
            </a:r>
            <a:r>
              <a:rPr lang="en-US" altLang="ko-KR" sz="1100" b="1" baseline="30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①</a:t>
            </a:r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연계구축</a:t>
            </a:r>
            <a:endParaRPr lang="ko-KR" altLang="ko-KR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18F63CF-E34D-7987-2A3F-894A924B93FB}"/>
              </a:ext>
            </a:extLst>
          </p:cNvPr>
          <p:cNvSpPr/>
          <p:nvPr/>
        </p:nvSpPr>
        <p:spPr bwMode="auto">
          <a:xfrm>
            <a:off x="5910985" y="4876597"/>
            <a:ext cx="1475378" cy="392400"/>
          </a:xfrm>
          <a:prstGeom prst="rect">
            <a:avLst/>
          </a:prstGeom>
          <a:solidFill>
            <a:srgbClr val="9E69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Risk </a:t>
            </a:r>
            <a:r>
              <a: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 및 관리</a:t>
            </a:r>
            <a:endParaRPr lang="en-US" altLang="ko-KR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fontAlgn="ctr"/>
            <a:r>
              <a: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방안</a:t>
            </a:r>
            <a:endParaRPr lang="en-US" altLang="ko-KR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5C27B77F-0EA0-98F3-7D32-D47F09C8A423}"/>
              </a:ext>
            </a:extLst>
          </p:cNvPr>
          <p:cNvCxnSpPr>
            <a:cxnSpLocks/>
            <a:stCxn id="30" idx="2"/>
            <a:endCxn id="12" idx="0"/>
          </p:cNvCxnSpPr>
          <p:nvPr/>
        </p:nvCxnSpPr>
        <p:spPr bwMode="auto">
          <a:xfrm>
            <a:off x="6642491" y="4685673"/>
            <a:ext cx="6183" cy="19092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6C05E90-7B25-7705-5446-64338BE8CC74}"/>
              </a:ext>
            </a:extLst>
          </p:cNvPr>
          <p:cNvSpPr/>
          <p:nvPr/>
        </p:nvSpPr>
        <p:spPr bwMode="auto">
          <a:xfrm>
            <a:off x="5822989" y="4762184"/>
            <a:ext cx="269271" cy="258052"/>
          </a:xfrm>
          <a:prstGeom prst="rect">
            <a:avLst/>
          </a:prstGeom>
          <a:solidFill>
            <a:srgbClr val="9E000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G</a:t>
            </a:r>
            <a:endParaRPr kumimoji="1" lang="ko-KR" altLang="en-US" sz="11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2208902-65DB-21E3-38DE-E15BD3C1CE75}"/>
              </a:ext>
            </a:extLst>
          </p:cNvPr>
          <p:cNvSpPr/>
          <p:nvPr/>
        </p:nvSpPr>
        <p:spPr bwMode="auto">
          <a:xfrm>
            <a:off x="4047487" y="5714871"/>
            <a:ext cx="1468612" cy="3924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R&amp;D</a:t>
            </a:r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Template</a:t>
            </a:r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개발</a:t>
            </a:r>
            <a:endParaRPr lang="ko-KR" altLang="ko-KR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C73311A7-6489-11B9-F9D4-63E3BFD7E45B}"/>
              </a:ext>
            </a:extLst>
          </p:cNvPr>
          <p:cNvCxnSpPr>
            <a:cxnSpLocks/>
            <a:stCxn id="18" idx="2"/>
            <a:endCxn id="17" idx="0"/>
          </p:cNvCxnSpPr>
          <p:nvPr/>
        </p:nvCxnSpPr>
        <p:spPr bwMode="auto">
          <a:xfrm>
            <a:off x="4781793" y="5630437"/>
            <a:ext cx="0" cy="8443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22" name="사각형: 둥근 모서리 21">
            <a:extLst>
              <a:ext uri="{FF2B5EF4-FFF2-40B4-BE49-F238E27FC236}">
                <a16:creationId xmlns:a16="http://schemas.microsoft.com/office/drawing/2014/main" id="{29BE482A-7858-70B2-733B-7449CC12FA9B}"/>
              </a:ext>
            </a:extLst>
          </p:cNvPr>
          <p:cNvSpPr/>
          <p:nvPr/>
        </p:nvSpPr>
        <p:spPr bwMode="auto">
          <a:xfrm>
            <a:off x="1245378" y="4482242"/>
            <a:ext cx="639519" cy="1515682"/>
          </a:xfrm>
          <a:prstGeom prst="roundRect">
            <a:avLst>
              <a:gd name="adj" fmla="val 35965"/>
            </a:avLst>
          </a:prstGeom>
          <a:solidFill>
            <a:srgbClr val="D0EBB3"/>
          </a:solidFill>
          <a:ln w="28575" cap="flat" cmpd="sng" algn="ctr">
            <a:solidFill>
              <a:srgbClr val="BCB8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맑은 고딕" pitchFamily="50" charset="-127"/>
                <a:ea typeface="맑은 고딕" pitchFamily="50" charset="-127"/>
              </a:rPr>
              <a:t>Process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1" dirty="0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및</a:t>
            </a:r>
            <a:endParaRPr kumimoji="1" lang="en-US" altLang="ko-KR" sz="1200" b="1" dirty="0">
              <a:solidFill>
                <a:schemeClr val="accent2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1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맑은 고딕" pitchFamily="50" charset="-127"/>
                <a:ea typeface="맑은 고딕" pitchFamily="50" charset="-127"/>
              </a:rPr>
              <a:t>주요활동</a:t>
            </a:r>
          </a:p>
        </p:txBody>
      </p:sp>
      <p:sp>
        <p:nvSpPr>
          <p:cNvPr id="27" name="사각형: 둥근 모서리 26">
            <a:extLst>
              <a:ext uri="{FF2B5EF4-FFF2-40B4-BE49-F238E27FC236}">
                <a16:creationId xmlns:a16="http://schemas.microsoft.com/office/drawing/2014/main" id="{67DA4176-EFCC-712E-C945-0AC5F29CC33A}"/>
              </a:ext>
            </a:extLst>
          </p:cNvPr>
          <p:cNvSpPr/>
          <p:nvPr/>
        </p:nvSpPr>
        <p:spPr bwMode="auto">
          <a:xfrm>
            <a:off x="437566" y="778497"/>
            <a:ext cx="869521" cy="415126"/>
          </a:xfrm>
          <a:prstGeom prst="roundRect">
            <a:avLst/>
          </a:prstGeom>
          <a:solidFill>
            <a:srgbClr val="FFC757"/>
          </a:solidFill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과정목표</a:t>
            </a:r>
            <a:endParaRPr kumimoji="1" lang="ko-KR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사각형: 둥근 모서리 27">
            <a:extLst>
              <a:ext uri="{FF2B5EF4-FFF2-40B4-BE49-F238E27FC236}">
                <a16:creationId xmlns:a16="http://schemas.microsoft.com/office/drawing/2014/main" id="{043DA1EE-0A21-C78F-D35B-8BE49DE3A24E}"/>
              </a:ext>
            </a:extLst>
          </p:cNvPr>
          <p:cNvSpPr/>
          <p:nvPr/>
        </p:nvSpPr>
        <p:spPr bwMode="auto">
          <a:xfrm>
            <a:off x="437566" y="1317038"/>
            <a:ext cx="869521" cy="692725"/>
          </a:xfrm>
          <a:prstGeom prst="roundRect">
            <a:avLst/>
          </a:prstGeom>
          <a:solidFill>
            <a:srgbClr val="FFC757"/>
          </a:solidFill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주요내용</a:t>
            </a: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59D2C5F-DC1A-8967-2606-3E0C0B3D1217}"/>
              </a:ext>
            </a:extLst>
          </p:cNvPr>
          <p:cNvSpPr/>
          <p:nvPr/>
        </p:nvSpPr>
        <p:spPr bwMode="auto">
          <a:xfrm>
            <a:off x="1374405" y="800936"/>
            <a:ext cx="8240820" cy="40390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100" b="1" dirty="0">
                <a:latin typeface="맑은 고딕" pitchFamily="50" charset="-127"/>
                <a:ea typeface="맑은 고딕" pitchFamily="50" charset="-127"/>
              </a:rPr>
              <a:t>신사업</a:t>
            </a:r>
            <a:r>
              <a:rPr kumimoji="1" lang="en-US" altLang="ko-KR" sz="1100" b="1" dirty="0">
                <a:latin typeface="맑은 고딕" pitchFamily="50" charset="-127"/>
                <a:ea typeface="맑은 고딕" pitchFamily="50" charset="-127"/>
              </a:rPr>
              <a:t>·</a:t>
            </a:r>
            <a:r>
              <a:rPr kumimoji="1" lang="ko-KR" altLang="en-US" sz="1100" b="1" dirty="0">
                <a:latin typeface="맑은 고딕" pitchFamily="50" charset="-127"/>
                <a:ea typeface="맑은 고딕" pitchFamily="50" charset="-127"/>
              </a:rPr>
              <a:t>신제품</a:t>
            </a:r>
            <a:r>
              <a:rPr kumimoji="1" lang="en-US" altLang="ko-KR" sz="1100" b="1" dirty="0">
                <a:latin typeface="맑은 고딕" pitchFamily="50" charset="-127"/>
                <a:ea typeface="맑은 고딕" pitchFamily="50" charset="-127"/>
              </a:rPr>
              <a:t>·</a:t>
            </a:r>
            <a:r>
              <a:rPr kumimoji="1" lang="ko-KR" altLang="en-US" sz="1100" b="1" dirty="0">
                <a:latin typeface="맑은 고딕" pitchFamily="50" charset="-127"/>
                <a:ea typeface="맑은 고딕" pitchFamily="50" charset="-127"/>
              </a:rPr>
              <a:t>신기술 </a:t>
            </a:r>
            <a:r>
              <a:rPr kumimoji="1" lang="en-US" altLang="ko-KR" sz="1100" b="1" dirty="0">
                <a:latin typeface="맑은 고딕" pitchFamily="50" charset="-127"/>
                <a:ea typeface="맑은 고딕" pitchFamily="50" charset="-127"/>
              </a:rPr>
              <a:t>Idea </a:t>
            </a:r>
            <a:r>
              <a:rPr kumimoji="1" lang="ko-KR" altLang="en-US" sz="1100" b="1" dirty="0">
                <a:latin typeface="맑은 고딕" pitchFamily="50" charset="-127"/>
                <a:ea typeface="맑은 고딕" pitchFamily="50" charset="-127"/>
              </a:rPr>
              <a:t>에서 부터 사업화</a:t>
            </a:r>
            <a:r>
              <a:rPr kumimoji="1" lang="en-US" altLang="ko-KR" sz="1100" b="1" dirty="0">
                <a:latin typeface="맑은 고딕" pitchFamily="50" charset="-127"/>
                <a:ea typeface="맑은 고딕" pitchFamily="50" charset="-127"/>
              </a:rPr>
              <a:t>·</a:t>
            </a:r>
            <a:r>
              <a:rPr kumimoji="1" lang="ko-KR" altLang="en-US" sz="1100" b="1" dirty="0" err="1">
                <a:latin typeface="맑은 고딕" pitchFamily="50" charset="-127"/>
                <a:ea typeface="맑은 고딕" pitchFamily="50" charset="-127"/>
              </a:rPr>
              <a:t>기술이관까지</a:t>
            </a:r>
            <a:r>
              <a:rPr kumimoji="1" lang="ko-KR" altLang="en-US" sz="1100" b="1" dirty="0">
                <a:latin typeface="맑은 고딕" pitchFamily="50" charset="-127"/>
                <a:ea typeface="맑은 고딕" pitchFamily="50" charset="-127"/>
              </a:rPr>
              <a:t> 전주기의 </a:t>
            </a:r>
            <a:r>
              <a:rPr kumimoji="1" lang="en-US" altLang="ko-KR" sz="1100" b="1" dirty="0">
                <a:latin typeface="맑은 고딕" pitchFamily="50" charset="-127"/>
                <a:ea typeface="맑은 고딕" pitchFamily="50" charset="-127"/>
              </a:rPr>
              <a:t>R&amp;D Project </a:t>
            </a:r>
            <a:r>
              <a:rPr kumimoji="1" lang="ko-KR" altLang="en-US" sz="1100" b="1" dirty="0">
                <a:latin typeface="맑은 고딕" pitchFamily="50" charset="-127"/>
                <a:ea typeface="맑은 고딕" pitchFamily="50" charset="-127"/>
              </a:rPr>
              <a:t>수행에 따른 관리 활동을 효율적으로 추진할</a:t>
            </a:r>
            <a:br>
              <a:rPr kumimoji="1" lang="en-US" altLang="ko-KR" sz="1100" b="1" dirty="0">
                <a:latin typeface="맑은 고딕" pitchFamily="50" charset="-127"/>
                <a:ea typeface="맑은 고딕" pitchFamily="50" charset="-127"/>
              </a:rPr>
            </a:br>
            <a:r>
              <a:rPr kumimoji="1" lang="ko-KR" altLang="en-US" sz="1100" b="1" dirty="0">
                <a:latin typeface="맑은 고딕" pitchFamily="50" charset="-127"/>
                <a:ea typeface="맑은 고딕" pitchFamily="50" charset="-127"/>
              </a:rPr>
              <a:t>수 있는 운영체계</a:t>
            </a:r>
            <a:r>
              <a:rPr kumimoji="1" lang="en-US" altLang="ko-KR" sz="1100" b="1" dirty="0">
                <a:latin typeface="맑은 고딕" pitchFamily="50" charset="-127"/>
                <a:ea typeface="맑은 고딕" pitchFamily="50" charset="-127"/>
              </a:rPr>
              <a:t>, Process,</a:t>
            </a:r>
            <a:r>
              <a:rPr kumimoji="1" lang="ko-KR" altLang="en-US" sz="1100" b="1" dirty="0">
                <a:latin typeface="맑은 고딕" pitchFamily="50" charset="-127"/>
                <a:ea typeface="맑은 고딕" pitchFamily="50" charset="-127"/>
              </a:rPr>
              <a:t> 관련 협력</a:t>
            </a:r>
            <a:r>
              <a:rPr kumimoji="1" lang="en-US" altLang="ko-KR" sz="11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ko-KR" altLang="en-US" sz="1100" b="1" dirty="0">
                <a:latin typeface="맑은 고딕" pitchFamily="50" charset="-127"/>
                <a:ea typeface="맑은 고딕" pitchFamily="50" charset="-127"/>
              </a:rPr>
              <a:t>등과 </a:t>
            </a:r>
            <a:r>
              <a:rPr kumimoji="1" lang="en-US" altLang="ko-KR" sz="1100" b="1" dirty="0">
                <a:latin typeface="맑은 고딕" pitchFamily="50" charset="-127"/>
                <a:ea typeface="맑은 고딕" pitchFamily="50" charset="-127"/>
              </a:rPr>
              <a:t>Project </a:t>
            </a:r>
            <a:r>
              <a:rPr kumimoji="1" lang="ko-KR" altLang="en-US" sz="1100" b="1" dirty="0">
                <a:latin typeface="맑은 고딕" pitchFamily="50" charset="-127"/>
                <a:ea typeface="맑은 고딕" pitchFamily="50" charset="-127"/>
              </a:rPr>
              <a:t>관리와 관련된 실시간 의사결정 정보 제공을 할 수 있음 </a:t>
            </a:r>
            <a:endParaRPr kumimoji="1" lang="en-US" altLang="ko-KR" sz="11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E1B36519-A265-62E2-C611-A9C962E76E32}"/>
              </a:ext>
            </a:extLst>
          </p:cNvPr>
          <p:cNvSpPr/>
          <p:nvPr/>
        </p:nvSpPr>
        <p:spPr bwMode="auto">
          <a:xfrm>
            <a:off x="1374405" y="1266826"/>
            <a:ext cx="8240820" cy="89535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90488" indent="-90488" fontAlgn="base">
              <a:spcBef>
                <a:spcPts val="4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1" lang="en-US" altLang="ko-KR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Project</a:t>
            </a:r>
            <a:r>
              <a:rPr kumimoji="1" lang="ko-KR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의 개념과 범위</a:t>
            </a:r>
            <a:r>
              <a:rPr kumimoji="1" lang="en-US" altLang="ko-KR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1" lang="ko-KR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역사적 배경과 사례를 통한 기획관리의 핵심 </a:t>
            </a:r>
            <a:r>
              <a:rPr kumimoji="1" lang="en-US" altLang="ko-KR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Point</a:t>
            </a:r>
            <a:r>
              <a:rPr kumimoji="1" lang="ko-KR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에 대한 다양한 지식을 습득</a:t>
            </a:r>
            <a:r>
              <a:rPr kumimoji="1" lang="en-US" altLang="ko-KR" sz="1100" b="1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90488" indent="-90488" fontAlgn="base">
              <a:spcBef>
                <a:spcPts val="4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1" lang="en-US" altLang="ko-KR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Project </a:t>
            </a:r>
            <a:r>
              <a:rPr kumimoji="1" lang="ko-KR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관리를 위한 </a:t>
            </a:r>
            <a:r>
              <a:rPr kumimoji="1" lang="en-US" altLang="ko-KR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Process</a:t>
            </a:r>
            <a:r>
              <a:rPr kumimoji="1" lang="en-US" altLang="ko-KR" sz="1100" b="1" dirty="0">
                <a:latin typeface="맑은 고딕" pitchFamily="50" charset="-127"/>
                <a:ea typeface="맑은 고딕" pitchFamily="50" charset="-127"/>
              </a:rPr>
              <a:t>,</a:t>
            </a:r>
            <a:r>
              <a:rPr kumimoji="1" lang="ko-KR" altLang="en-US" sz="1100" b="1" dirty="0">
                <a:latin typeface="맑은 고딕" pitchFamily="50" charset="-127"/>
                <a:ea typeface="맑은 고딕" pitchFamily="50" charset="-127"/>
              </a:rPr>
              <a:t> 유형</a:t>
            </a:r>
            <a:r>
              <a:rPr kumimoji="1" lang="en-US" altLang="ko-KR" sz="1100" b="1" dirty="0">
                <a:latin typeface="맑은 고딕" pitchFamily="50" charset="-127"/>
                <a:ea typeface="맑은 고딕" pitchFamily="50" charset="-127"/>
              </a:rPr>
              <a:t>, Work</a:t>
            </a:r>
            <a:r>
              <a:rPr kumimoji="1" lang="ko-KR" altLang="en-US" sz="11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en-US" altLang="ko-KR" sz="1100" b="1" dirty="0">
                <a:latin typeface="맑은 고딕" pitchFamily="50" charset="-127"/>
                <a:ea typeface="맑은 고딕" pitchFamily="50" charset="-127"/>
              </a:rPr>
              <a:t>Flow</a:t>
            </a:r>
            <a:r>
              <a:rPr kumimoji="1" lang="ko-KR" altLang="en-US" sz="1100" b="1" dirty="0">
                <a:latin typeface="맑은 고딕" pitchFamily="50" charset="-127"/>
                <a:ea typeface="맑은 고딕" pitchFamily="50" charset="-127"/>
              </a:rPr>
              <a:t>에 대한 조직과 운영체계에 대하여 설계 방안</a:t>
            </a:r>
            <a:r>
              <a:rPr kumimoji="1" lang="en-US" altLang="ko-KR" sz="1100" b="1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90488" indent="-90488" fontAlgn="base">
              <a:spcBef>
                <a:spcPts val="4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1" lang="en-US" altLang="ko-KR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R&amp;F Project</a:t>
            </a:r>
            <a:r>
              <a:rPr kumimoji="1" lang="ko-KR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의 유형</a:t>
            </a:r>
            <a:r>
              <a:rPr kumimoji="1" lang="en-US" altLang="ko-KR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1" lang="ko-KR" altLang="en-US" sz="1100" b="1" dirty="0">
                <a:latin typeface="맑은 고딕" pitchFamily="50" charset="-127"/>
                <a:ea typeface="맑은 고딕" pitchFamily="50" charset="-127"/>
              </a:rPr>
              <a:t>관련 </a:t>
            </a:r>
            <a:r>
              <a:rPr kumimoji="1" lang="en-US" altLang="ko-KR" sz="1100" b="1" dirty="0">
                <a:latin typeface="맑은 고딕" pitchFamily="50" charset="-127"/>
                <a:ea typeface="맑은 고딕" pitchFamily="50" charset="-127"/>
              </a:rPr>
              <a:t>Template,</a:t>
            </a:r>
            <a:r>
              <a:rPr kumimoji="1" lang="ko-KR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내부 운영체계</a:t>
            </a:r>
            <a:r>
              <a:rPr kumimoji="1" lang="en-US" altLang="ko-KR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1" lang="ko-KR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운영</a:t>
            </a:r>
            <a:r>
              <a:rPr kumimoji="1" lang="en-US" altLang="ko-KR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1" lang="ko-KR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관리</a:t>
            </a:r>
            <a:r>
              <a:rPr kumimoji="1" lang="en-US" altLang="ko-KR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, Review, </a:t>
            </a:r>
            <a:r>
              <a:rPr kumimoji="1" lang="ko-KR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의사결정 체계 연계 등</a:t>
            </a:r>
            <a:r>
              <a:rPr kumimoji="1" lang="en-US" altLang="ko-KR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) </a:t>
            </a:r>
            <a:r>
              <a:rPr kumimoji="1" lang="ko-KR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및 </a:t>
            </a:r>
            <a:r>
              <a:rPr kumimoji="1" lang="en-US" altLang="ko-KR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Risk </a:t>
            </a:r>
            <a:r>
              <a:rPr kumimoji="1" lang="ko-KR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관리 방안</a:t>
            </a:r>
            <a:r>
              <a:rPr kumimoji="1" lang="en-US" altLang="ko-KR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1" lang="ko-KR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실시간</a:t>
            </a:r>
            <a:br>
              <a:rPr kumimoji="1" lang="en-US" altLang="ko-KR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</a:br>
            <a:r>
              <a:rPr kumimoji="1" lang="ko-KR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관리를 </a:t>
            </a:r>
            <a:r>
              <a:rPr kumimoji="1" lang="en-US" altLang="ko-KR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IT </a:t>
            </a:r>
            <a:r>
              <a:rPr kumimoji="1" lang="ko-KR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연계 체계</a:t>
            </a:r>
            <a:endParaRPr kumimoji="1" lang="en-US" altLang="ko-KR" sz="11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1F56356-6906-241A-6C51-BC6198C1B169}"/>
              </a:ext>
            </a:extLst>
          </p:cNvPr>
          <p:cNvSpPr txBox="1"/>
          <p:nvPr/>
        </p:nvSpPr>
        <p:spPr>
          <a:xfrm>
            <a:off x="1321112" y="121069"/>
            <a:ext cx="262604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kumimoji="1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Ⅱ. R&amp;D </a:t>
            </a:r>
            <a:r>
              <a:rPr kumimoji="1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기획관리 분야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574397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20295" y="166437"/>
            <a:ext cx="2372765" cy="369332"/>
          </a:xfrm>
        </p:spPr>
        <p:txBody>
          <a:bodyPr/>
          <a:lstStyle/>
          <a:p>
            <a:r>
              <a:rPr lang="en-US" altLang="ko-KR" sz="1800" dirty="0"/>
              <a:t>3. R&amp;D Project</a:t>
            </a:r>
            <a:r>
              <a:rPr lang="ko-KR" altLang="en-US" sz="1800" dirty="0"/>
              <a:t> 관리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294967295"/>
          </p:nvPr>
        </p:nvSpPr>
        <p:spPr bwMode="auto">
          <a:xfrm>
            <a:off x="9553575" y="6518275"/>
            <a:ext cx="3524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algn="r" rtl="0" fontAlgn="base" latinLnBrk="1">
              <a:spcBef>
                <a:spcPct val="0"/>
              </a:spcBef>
              <a:spcAft>
                <a:spcPct val="0"/>
              </a:spcAft>
              <a:defRPr kumimoji="1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fld id="{EEB61DCB-C6AA-4A6A-A729-0AB85C77D697}" type="slidenum">
              <a:rPr lang="en-US" altLang="ko-KR" smtClean="0"/>
              <a:pPr/>
              <a:t>22</a:t>
            </a:fld>
            <a:endParaRPr lang="en-US" altLang="ko-KR"/>
          </a:p>
        </p:txBody>
      </p:sp>
      <p:sp>
        <p:nvSpPr>
          <p:cNvPr id="6" name="정육면체 5"/>
          <p:cNvSpPr/>
          <p:nvPr/>
        </p:nvSpPr>
        <p:spPr>
          <a:xfrm>
            <a:off x="920553" y="1340768"/>
            <a:ext cx="1512168" cy="898836"/>
          </a:xfrm>
          <a:prstGeom prst="cube">
            <a:avLst>
              <a:gd name="adj" fmla="val 6760"/>
            </a:avLst>
          </a:prstGeom>
          <a:solidFill>
            <a:srgbClr val="7030A0"/>
          </a:solidFill>
          <a:ln w="1905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목표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504728" y="1340768"/>
            <a:ext cx="6192688" cy="86409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2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>
              <a:buFont typeface="Arial" pitchFamily="34" charset="0"/>
              <a:buChar char="•"/>
            </a:pP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R&amp;D 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및 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Project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관리는 지속적 혁신의 강화 및 조기 성과향상을 위한 사업화 중심적</a:t>
            </a:r>
            <a:b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활동체계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Cloud 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기반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협업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Hybrid 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및 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Soft 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관리체계 등 최근 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New Trend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대해</a:t>
            </a:r>
            <a:b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Proactive 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하게 대응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그리고 체계의 고도화를 추진할 수 있는 기본 역량을 갖출 수 </a:t>
            </a:r>
            <a:b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있도록 함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정육면체 8"/>
          <p:cNvSpPr/>
          <p:nvPr/>
        </p:nvSpPr>
        <p:spPr>
          <a:xfrm>
            <a:off x="920553" y="2300407"/>
            <a:ext cx="1512168" cy="1494499"/>
          </a:xfrm>
          <a:prstGeom prst="cube">
            <a:avLst>
              <a:gd name="adj" fmla="val 6760"/>
            </a:avLst>
          </a:prstGeom>
          <a:solidFill>
            <a:srgbClr val="7030A0"/>
          </a:solidFill>
          <a:ln w="1905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목적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2504728" y="2300407"/>
            <a:ext cx="6192688" cy="143673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2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>
              <a:buFont typeface="Arial" pitchFamily="34" charset="0"/>
              <a:buChar char="•"/>
            </a:pP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R&amp;D Project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관리의 전주기 체계를 이해하고 자사의 상황에 최적화된 연구 개발 </a:t>
            </a:r>
            <a:b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시스템 설계를 위한 역량을 함양함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자사의 중장기 사업전략과 비전에 부합하는 연구과제 발굴부터 일정 관리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위험 관리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b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중간 점검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성과 평가 등 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R&amp;D 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 주기에 걸친 프로젝트 관리 방법을 실습을 통해</a:t>
            </a:r>
            <a:b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학습함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통합적 관리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실시간 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Data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취합 등을 통한 신속한 의사결정을 위한 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IT 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화 개념과</a:t>
            </a:r>
            <a:b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방법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사례를 통하여 마인드를 제고함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</p:txBody>
      </p:sp>
      <p:sp>
        <p:nvSpPr>
          <p:cNvPr id="11" name="정육면체 10"/>
          <p:cNvSpPr/>
          <p:nvPr/>
        </p:nvSpPr>
        <p:spPr>
          <a:xfrm>
            <a:off x="920553" y="3827432"/>
            <a:ext cx="1512168" cy="1443855"/>
          </a:xfrm>
          <a:prstGeom prst="cube">
            <a:avLst>
              <a:gd name="adj" fmla="val 6760"/>
            </a:avLst>
          </a:prstGeom>
          <a:solidFill>
            <a:srgbClr val="7030A0"/>
          </a:solidFill>
          <a:ln w="1905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특징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2504728" y="3856008"/>
            <a:ext cx="6192688" cy="1388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2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0" lvl="1">
              <a:buFont typeface="Arial" pitchFamily="34" charset="0"/>
              <a:buChar char="•"/>
            </a:pP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R&amp;D 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과제의 계획서 작성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일정 관리와 위험 관리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성과 평가 시스템 구축 등을 실습과</a:t>
            </a:r>
            <a:b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토론을 통해 직접 체험해 봄으로써 자사의 실정에 부합하는 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Project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관리 시스템 구축</a:t>
            </a:r>
            <a:b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 가능하게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함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1">
              <a:buFont typeface="Arial" pitchFamily="34" charset="0"/>
              <a:buChar char="•"/>
            </a:pP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연구 활동의 경험을 기반으로 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R&amp;D 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관리의 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New Trend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반영한 </a:t>
            </a:r>
            <a:r>
              <a:rPr lang="ko-KR" altLang="en-US" sz="1200" b="1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주니어급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~</a:t>
            </a:r>
            <a:r>
              <a:rPr lang="ko-KR" altLang="en-US" sz="1200" b="1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시니어급</a:t>
            </a:r>
            <a:b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까지 모두 학습 가능하도록 교육 과정을 설계</a:t>
            </a:r>
            <a:endParaRPr lang="en-US" altLang="ko-KR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1">
              <a:buFont typeface="Arial" pitchFamily="34" charset="0"/>
              <a:buChar char="•"/>
            </a:pP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Project 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다양한 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Event, 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일정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계획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실적관리 등 주요 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Data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실시간 처리 방법을</a:t>
            </a:r>
            <a:b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위한 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IT 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체계를 사례를 통하여 전달함으로써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Digital 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화에 적극 대응함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정육면체 12"/>
          <p:cNvSpPr/>
          <p:nvPr/>
        </p:nvSpPr>
        <p:spPr>
          <a:xfrm>
            <a:off x="920553" y="5358358"/>
            <a:ext cx="1512168" cy="898836"/>
          </a:xfrm>
          <a:prstGeom prst="cube">
            <a:avLst>
              <a:gd name="adj" fmla="val 6760"/>
            </a:avLst>
          </a:prstGeom>
          <a:solidFill>
            <a:srgbClr val="7030A0"/>
          </a:solidFill>
          <a:ln w="1905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활동방법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2504728" y="5358358"/>
            <a:ext cx="6192688" cy="86409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2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>
              <a:buFont typeface="Arial" pitchFamily="34" charset="0"/>
              <a:buChar char="•"/>
            </a:pP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R&amp;D 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Project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관리 체계에 대한 기본 개념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조직 기능간의 역할 및 운영 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Process 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등</a:t>
            </a:r>
            <a:b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기본 활동 교육</a:t>
            </a:r>
            <a:endParaRPr lang="en-US" altLang="ko-KR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주요 체계와 활동에 대하여 실습을 통하여 체질화 할 수 있도록 함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팀별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학습을 통하여 개념을 명확히 하고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실무에 적용할 수 있는 리더십을 확보함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3A602A-F069-2522-A231-F66A68009A24}"/>
              </a:ext>
            </a:extLst>
          </p:cNvPr>
          <p:cNvSpPr txBox="1"/>
          <p:nvPr/>
        </p:nvSpPr>
        <p:spPr>
          <a:xfrm>
            <a:off x="1321112" y="121069"/>
            <a:ext cx="262604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kumimoji="1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Ⅱ. R&amp;D </a:t>
            </a:r>
            <a:r>
              <a:rPr kumimoji="1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기획관리 분야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6251512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342734" y="177656"/>
            <a:ext cx="2372765" cy="369332"/>
          </a:xfrm>
        </p:spPr>
        <p:txBody>
          <a:bodyPr/>
          <a:lstStyle/>
          <a:p>
            <a:r>
              <a:rPr lang="en-US" altLang="ko-KR" sz="1800" dirty="0"/>
              <a:t>3. R&amp;D Project</a:t>
            </a:r>
            <a:r>
              <a:rPr lang="ko-KR" altLang="en-US" sz="1800" dirty="0"/>
              <a:t> 관리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294967295"/>
          </p:nvPr>
        </p:nvSpPr>
        <p:spPr bwMode="auto">
          <a:xfrm>
            <a:off x="9553575" y="6518275"/>
            <a:ext cx="3524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algn="r" rtl="0" fontAlgn="base" latinLnBrk="1">
              <a:spcBef>
                <a:spcPct val="0"/>
              </a:spcBef>
              <a:spcAft>
                <a:spcPct val="0"/>
              </a:spcAft>
              <a:defRPr kumimoji="1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fld id="{EEB61DCB-C6AA-4A6A-A729-0AB85C77D697}" type="slidenum">
              <a:rPr lang="en-US" altLang="ko-KR" smtClean="0"/>
              <a:pPr/>
              <a:t>23</a:t>
            </a:fld>
            <a:endParaRPr lang="en-US" altLang="ko-KR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848545" y="908721"/>
          <a:ext cx="7992886" cy="5084705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8723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30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06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268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07217">
                <a:tc>
                  <a:txBody>
                    <a:bodyPr/>
                    <a:lstStyle/>
                    <a:p>
                      <a:pPr algn="ctr" latinLnBrk="1">
                        <a:lnSpc>
                          <a:spcPct val="95000"/>
                        </a:lnSpc>
                      </a:pPr>
                      <a:r>
                        <a:rPr lang="ko-KR" altLang="en-US" sz="1200" spc="3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일차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95000"/>
                        </a:lnSpc>
                      </a:pPr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 원 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95000"/>
                        </a:lnSpc>
                      </a:pPr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95000"/>
                        </a:lnSpc>
                      </a:pPr>
                      <a:r>
                        <a:rPr lang="ko-KR" altLang="en-US" sz="1200" spc="6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교육내용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5851">
                <a:tc rowSpan="3">
                  <a:txBody>
                    <a:bodyPr/>
                    <a:lstStyle/>
                    <a:p>
                      <a:pPr algn="ctr" latinLnBrk="1">
                        <a:lnSpc>
                          <a:spcPct val="95000"/>
                        </a:lnSpc>
                      </a:pPr>
                      <a:r>
                        <a:rPr lang="en-US" altLang="ko-KR" sz="105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05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일차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105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Project</a:t>
                      </a:r>
                      <a:r>
                        <a:rPr lang="ko-KR" altLang="en-US" sz="105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개념과</a:t>
                      </a:r>
                      <a:endParaRPr lang="en-US" altLang="ko-KR" sz="1050" b="1" spc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05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 영역</a:t>
                      </a:r>
                      <a:endParaRPr lang="en-US" altLang="ko-KR" sz="1050" b="1" spc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95000"/>
                        </a:lnSpc>
                        <a:buFont typeface="Arial" pitchFamily="34" charset="0"/>
                        <a:buNone/>
                      </a:pPr>
                      <a:r>
                        <a:rPr lang="en-US" altLang="ko-KR" sz="1050" b="1" kern="1200" spc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  <a:endParaRPr lang="ko-KR" altLang="en-US" sz="1050" b="1" kern="1200" spc="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20000"/>
                        </a:lnSpc>
                        <a:buFont typeface="Arial" pitchFamily="34" charset="0"/>
                        <a:buChar char="•"/>
                      </a:pPr>
                      <a:r>
                        <a:rPr lang="en-US" altLang="ko-KR" sz="1050" b="1" kern="1200" spc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R&amp;D </a:t>
                      </a:r>
                      <a:r>
                        <a:rPr lang="ko-KR" altLang="en-US" sz="1050" b="1" kern="1200" spc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의 </a:t>
                      </a:r>
                      <a:r>
                        <a:rPr lang="en-US" altLang="ko-KR" sz="1050" b="1" kern="1200" spc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New Trend</a:t>
                      </a:r>
                      <a:r>
                        <a:rPr lang="ko-KR" altLang="en-US" sz="1050" b="1" kern="1200" spc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와 </a:t>
                      </a:r>
                      <a:r>
                        <a:rPr lang="en-US" altLang="ko-KR" sz="1050" b="1" kern="1200" spc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Project </a:t>
                      </a:r>
                      <a:r>
                        <a:rPr lang="ko-KR" altLang="en-US" sz="1050" b="1" kern="1200" spc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관리</a:t>
                      </a:r>
                      <a:endParaRPr lang="en-US" altLang="ko-KR" sz="1050" b="1" kern="1200" spc="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lnSpc>
                          <a:spcPct val="1200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sz="1050" b="1" kern="1200" spc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기술 경영 </a:t>
                      </a:r>
                      <a:r>
                        <a:rPr lang="en-US" altLang="ko-KR" sz="1050" b="1" kern="1200" spc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Framework</a:t>
                      </a:r>
                      <a:r>
                        <a:rPr lang="ko-KR" altLang="en-US" sz="1050" b="1" kern="1200" spc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와 </a:t>
                      </a:r>
                      <a:r>
                        <a:rPr lang="en-US" altLang="ko-KR" sz="1050" b="1" kern="1200" spc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Project </a:t>
                      </a:r>
                      <a:r>
                        <a:rPr lang="ko-KR" altLang="en-US" sz="1050" b="1" kern="1200" spc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관리 영역</a:t>
                      </a:r>
                      <a:endParaRPr lang="en-US" altLang="ko-KR" sz="1050" b="1" kern="1200" spc="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algn="l" defTabSz="914400" rtl="0" eaLnBrk="1" latinLnBrk="1" hangingPunct="1">
                        <a:lnSpc>
                          <a:spcPct val="1200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sz="1050" b="1" kern="1200" spc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050" b="1" kern="1200" spc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R&amp;D Portfolio</a:t>
                      </a:r>
                      <a:r>
                        <a:rPr lang="ko-KR" altLang="en-US" sz="1050" b="1" kern="1200" spc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와 </a:t>
                      </a:r>
                      <a:r>
                        <a:rPr lang="en-US" altLang="ko-KR" sz="1050" b="1" kern="1200" spc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Project </a:t>
                      </a:r>
                      <a:r>
                        <a:rPr lang="ko-KR" altLang="en-US" sz="1050" b="1" kern="1200" spc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관리</a:t>
                      </a:r>
                    </a:p>
                    <a:p>
                      <a:pPr marL="0" algn="l" defTabSz="914400" rtl="0" eaLnBrk="1" latinLnBrk="1" hangingPunct="1">
                        <a:lnSpc>
                          <a:spcPct val="1200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sz="1050" b="1" kern="1200" spc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050" b="1" kern="1200" spc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Idea Generation</a:t>
                      </a:r>
                      <a:r>
                        <a:rPr lang="ko-KR" altLang="en-US" sz="1050" b="1" kern="1200" spc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과 연구개발계획서 작성</a:t>
                      </a: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73356">
                <a:tc vMerge="1"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05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연구개발 과제 </a:t>
                      </a:r>
                      <a:endParaRPr lang="en-US" altLang="ko-KR" sz="1050" b="1" spc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05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선정 및 제안</a:t>
                      </a:r>
                      <a:endParaRPr lang="en-US" altLang="ko-KR" sz="1050" b="1" spc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95000"/>
                        </a:lnSpc>
                      </a:pPr>
                      <a:r>
                        <a:rPr lang="en-US" altLang="ko-KR" sz="105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05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latinLnBrk="1" hangingPunct="1">
                        <a:lnSpc>
                          <a:spcPct val="120000"/>
                        </a:lnSpc>
                        <a:buFont typeface="Arial" pitchFamily="34" charset="0"/>
                        <a:buChar char="•"/>
                      </a:pPr>
                      <a:r>
                        <a:rPr lang="en-US" altLang="zh-CN" sz="1050" b="1" baseline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itchFamily="18" charset="0"/>
                        </a:rPr>
                        <a:t> </a:t>
                      </a:r>
                      <a:r>
                        <a:rPr lang="ko-KR" altLang="en-US" sz="1050" b="1" baseline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itchFamily="18" charset="0"/>
                        </a:rPr>
                        <a:t>신기술</a:t>
                      </a:r>
                      <a:r>
                        <a:rPr lang="en-US" altLang="ko-KR" sz="1050" b="1" baseline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itchFamily="18" charset="0"/>
                        </a:rPr>
                        <a:t>·</a:t>
                      </a:r>
                      <a:r>
                        <a:rPr lang="ko-KR" altLang="en-US" sz="1050" b="1" baseline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itchFamily="18" charset="0"/>
                        </a:rPr>
                        <a:t>신제품의 발굴</a:t>
                      </a:r>
                      <a:endParaRPr lang="en-US" altLang="ko-KR" sz="1050" b="1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itchFamily="18" charset="0"/>
                      </a:endParaRPr>
                    </a:p>
                    <a:p>
                      <a:pPr marL="0" algn="l" defTabSz="914400" rtl="0" eaLnBrk="1" latinLnBrk="1" hangingPunct="1">
                        <a:lnSpc>
                          <a:spcPct val="120000"/>
                        </a:lnSpc>
                        <a:buFont typeface="Arial" pitchFamily="34" charset="0"/>
                        <a:buChar char="•"/>
                      </a:pPr>
                      <a:r>
                        <a:rPr lang="en-US" altLang="zh-CN" sz="1050" b="1" baseline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itchFamily="18" charset="0"/>
                        </a:rPr>
                        <a:t> </a:t>
                      </a:r>
                      <a:r>
                        <a:rPr lang="ko-KR" altLang="en-US" sz="1050" b="1" baseline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itchFamily="18" charset="0"/>
                        </a:rPr>
                        <a:t>연구개발과제의 선정</a:t>
                      </a:r>
                      <a:r>
                        <a:rPr lang="en-US" altLang="ko-KR" sz="1050" b="1" baseline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itchFamily="18" charset="0"/>
                        </a:rPr>
                        <a:t>·</a:t>
                      </a:r>
                      <a:r>
                        <a:rPr lang="ko-KR" altLang="en-US" sz="1050" b="1" baseline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itchFamily="18" charset="0"/>
                        </a:rPr>
                        <a:t>평가</a:t>
                      </a:r>
                      <a:endParaRPr lang="en-US" altLang="ko-KR" sz="1050" b="1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itchFamily="18" charset="0"/>
                      </a:endParaRPr>
                    </a:p>
                    <a:p>
                      <a:pPr marL="0" algn="l" defTabSz="914400" rtl="0" eaLnBrk="1" latinLnBrk="1" hangingPunct="1">
                        <a:lnSpc>
                          <a:spcPct val="120000"/>
                        </a:lnSpc>
                        <a:buFont typeface="Arial" pitchFamily="34" charset="0"/>
                        <a:buChar char="•"/>
                      </a:pPr>
                      <a:r>
                        <a:rPr lang="en-US" altLang="zh-CN" sz="1050" b="1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itchFamily="18" charset="0"/>
                        </a:rPr>
                        <a:t> </a:t>
                      </a:r>
                      <a:r>
                        <a:rPr lang="ko-KR" altLang="en-US" sz="1050" b="1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itchFamily="18" charset="0"/>
                        </a:rPr>
                        <a:t>연구개발계획서</a:t>
                      </a:r>
                      <a:r>
                        <a:rPr lang="ko-KR" altLang="en-US" sz="1050" b="1" baseline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itchFamily="18" charset="0"/>
                        </a:rPr>
                        <a:t> 작성 실무</a:t>
                      </a:r>
                      <a:endParaRPr lang="en-US" altLang="ko-KR" sz="1050" b="1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itchFamily="18" charset="0"/>
                      </a:endParaRPr>
                    </a:p>
                    <a:p>
                      <a:pPr marL="0" algn="l" defTabSz="914400" rtl="0" eaLnBrk="1" latinLnBrk="1" hangingPunct="1">
                        <a:lnSpc>
                          <a:spcPct val="120000"/>
                        </a:lnSpc>
                        <a:buFont typeface="Arial" pitchFamily="34" charset="0"/>
                        <a:buChar char="•"/>
                      </a:pPr>
                      <a:r>
                        <a:rPr lang="en-US" altLang="zh-CN" sz="1050" b="1" baseline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맑은 고딕" pitchFamily="18" charset="0"/>
                        </a:rPr>
                        <a:t> R&amp;D Project </a:t>
                      </a:r>
                      <a:r>
                        <a:rPr lang="en-US" altLang="ko-KR" sz="1050" b="1" kern="1200" spc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Portfolio</a:t>
                      </a:r>
                      <a:r>
                        <a:rPr lang="ko-KR" altLang="en-US" sz="1050" b="1" kern="1200" spc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와 전략적 연계</a:t>
                      </a:r>
                      <a:endParaRPr lang="zh-CN" altLang="en-US" sz="1050" b="1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맑은 고딕" pitchFamily="18" charset="0"/>
                      </a:endParaRP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341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base" latinLnBrk="0">
                        <a:lnSpc>
                          <a:spcPct val="120000"/>
                        </a:lnSpc>
                      </a:pPr>
                      <a:r>
                        <a:rPr lang="ko-KR" altLang="en-US" sz="1050" b="1" kern="1200" spc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활동 계획과 </a:t>
                      </a:r>
                      <a:endParaRPr lang="en-US" altLang="ko-KR" sz="1050" b="1" kern="1200" spc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algn="ctr" fontAlgn="base" latinLnBrk="0">
                        <a:lnSpc>
                          <a:spcPct val="120000"/>
                        </a:lnSpc>
                      </a:pPr>
                      <a:r>
                        <a:rPr lang="ko-KR" altLang="en-US" sz="1050" b="1" kern="1200" spc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일정 관리</a:t>
                      </a:r>
                      <a:endParaRPr lang="en-US" altLang="ko-KR" sz="1050" b="1" kern="1200" spc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95000"/>
                        </a:lnSpc>
                      </a:pPr>
                      <a:r>
                        <a:rPr lang="en-US" altLang="ko-KR" sz="105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05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sz="1050" b="1" spc="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연구개발 </a:t>
                      </a:r>
                      <a:r>
                        <a:rPr lang="en-US" altLang="ko-KR" sz="1050" b="1" spc="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Process </a:t>
                      </a:r>
                      <a:r>
                        <a:rPr lang="ko-KR" altLang="en-US" sz="1050" b="1" spc="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설계</a:t>
                      </a:r>
                      <a:endParaRPr lang="en-US" altLang="ko-KR" sz="1050" b="1" spc="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120000"/>
                        </a:lnSpc>
                        <a:buFont typeface="Arial" pitchFamily="34" charset="0"/>
                        <a:buChar char="•"/>
                      </a:pPr>
                      <a:r>
                        <a:rPr lang="en-US" altLang="ko-KR" sz="1050" b="1" spc="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b="1" spc="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주요 활동 계획</a:t>
                      </a:r>
                      <a:r>
                        <a:rPr lang="en-US" altLang="ko-KR" sz="1050" b="1" spc="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(Activity) </a:t>
                      </a:r>
                      <a:r>
                        <a:rPr lang="ko-KR" altLang="en-US" sz="1050" b="1" spc="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분석</a:t>
                      </a:r>
                      <a:r>
                        <a:rPr lang="en-US" altLang="ko-KR" sz="1050" b="1" spc="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(Work Flow)</a:t>
                      </a:r>
                    </a:p>
                    <a:p>
                      <a:pPr latinLnBrk="1">
                        <a:lnSpc>
                          <a:spcPct val="120000"/>
                        </a:lnSpc>
                        <a:buFont typeface="Arial" pitchFamily="34" charset="0"/>
                        <a:buChar char="•"/>
                      </a:pPr>
                      <a:r>
                        <a:rPr lang="en-US" altLang="ko-KR" sz="1050" b="1" spc="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WBS, Level-Break-Down  </a:t>
                      </a:r>
                      <a:r>
                        <a:rPr lang="ko-KR" altLang="en-US" sz="1050" b="1" spc="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작성</a:t>
                      </a:r>
                      <a:endParaRPr lang="en-US" altLang="ko-KR" sz="1050" b="1" spc="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120000"/>
                        </a:lnSpc>
                        <a:buFont typeface="Arial" pitchFamily="34" charset="0"/>
                        <a:buChar char="•"/>
                      </a:pPr>
                      <a:r>
                        <a:rPr lang="en-US" altLang="ko-KR" sz="1050" b="1" spc="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b="1" spc="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선행</a:t>
                      </a:r>
                      <a:r>
                        <a:rPr lang="en-US" altLang="ko-KR" sz="1050" b="1" spc="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50" b="1" spc="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후행 활동 구분</a:t>
                      </a:r>
                      <a:r>
                        <a:rPr lang="en-US" altLang="ko-KR" sz="1050" b="1" spc="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50" b="1" spc="0" baseline="0" dirty="0" err="1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활동별</a:t>
                      </a:r>
                      <a:r>
                        <a:rPr lang="ko-KR" altLang="en-US" sz="1050" b="1" spc="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일정 및 자원규모 산출</a:t>
                      </a:r>
                      <a:endParaRPr lang="en-US" altLang="ko-KR" sz="1050" b="1" spc="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120000"/>
                        </a:lnSpc>
                        <a:buFont typeface="Arial" pitchFamily="34" charset="0"/>
                        <a:buChar char="•"/>
                      </a:pPr>
                      <a:r>
                        <a:rPr lang="en-US" altLang="ko-KR" sz="1050" b="1" spc="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PERT/CPM</a:t>
                      </a:r>
                      <a:r>
                        <a:rPr lang="ko-KR" altLang="en-US" sz="1050" b="1" spc="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적용 방법과 일정 관리</a:t>
                      </a:r>
                      <a:endParaRPr lang="en-US" altLang="ko-KR" sz="1050" b="1" spc="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73356">
                <a:tc rowSpan="3">
                  <a:txBody>
                    <a:bodyPr/>
                    <a:lstStyle/>
                    <a:p>
                      <a:pPr algn="ctr" latinLnBrk="1">
                        <a:lnSpc>
                          <a:spcPct val="95000"/>
                        </a:lnSpc>
                      </a:pPr>
                      <a:r>
                        <a:rPr lang="en-US" altLang="ko-KR" sz="105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05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일차</a:t>
                      </a:r>
                      <a:endParaRPr lang="en-US" altLang="ko-KR" sz="105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b="1" kern="0" spc="-3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Project </a:t>
                      </a:r>
                      <a:r>
                        <a:rPr lang="ko-KR" altLang="en-US" sz="1050" b="1" kern="0" spc="-3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 </a:t>
                      </a:r>
                      <a:endParaRPr lang="en-US" altLang="ko-KR" sz="1050" b="1" kern="0" spc="-3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ko-KR" altLang="en-US" sz="1050" b="1" kern="0" spc="-3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체계 설계</a:t>
                      </a:r>
                      <a:endParaRPr lang="ko-KR" altLang="en-US" sz="1050" b="1" kern="0" spc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95000"/>
                        </a:lnSpc>
                      </a:pPr>
                      <a:r>
                        <a:rPr lang="en-US" altLang="ko-KR" sz="105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2.5</a:t>
                      </a:r>
                      <a:endParaRPr lang="ko-KR" altLang="en-US" sz="105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en-US" sz="1050" b="1" kern="0" spc="-3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Gate Review System</a:t>
                      </a:r>
                      <a:r>
                        <a:rPr lang="ko-KR" altLang="en-US" sz="1050" b="1" kern="0" spc="-3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개념</a:t>
                      </a:r>
                      <a:endParaRPr lang="en-US" altLang="ko-KR" sz="1050" b="1" kern="0" spc="-3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en-US" altLang="ko-KR" sz="1050" b="1" kern="0" spc="-30" baseline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b="1" kern="0" spc="-30" baseline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연구개발 </a:t>
                      </a:r>
                      <a:r>
                        <a:rPr lang="en-US" altLang="ko-KR" sz="1050" b="1" kern="0" spc="-30" baseline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Process </a:t>
                      </a:r>
                      <a:r>
                        <a:rPr lang="ko-KR" altLang="en-US" sz="1050" b="1" kern="0" spc="-30" baseline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세분화 </a:t>
                      </a:r>
                      <a:r>
                        <a:rPr lang="en-US" altLang="ko-KR" sz="1050" b="1" kern="0" spc="-30" baseline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 </a:t>
                      </a:r>
                      <a:r>
                        <a:rPr lang="ko-KR" altLang="en-US" sz="1050" b="1" kern="0" spc="-30" baseline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주요 </a:t>
                      </a:r>
                      <a:r>
                        <a:rPr lang="en-US" altLang="ko-KR" sz="1050" b="1" kern="0" spc="-30" baseline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Gate </a:t>
                      </a:r>
                      <a:r>
                        <a:rPr lang="ko-KR" altLang="en-US" sz="1050" b="1" kern="0" spc="-30" baseline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도출</a:t>
                      </a:r>
                      <a:endParaRPr lang="en-US" altLang="ko-KR" sz="1050" b="1" kern="0" spc="-30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en-US" altLang="ko-KR" sz="1050" b="1" kern="0" spc="-30" baseline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Gate </a:t>
                      </a:r>
                      <a:r>
                        <a:rPr lang="en-US" altLang="ko-KR" sz="1050" b="1" kern="0" spc="-3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Review System</a:t>
                      </a:r>
                      <a:r>
                        <a:rPr lang="ko-KR" altLang="en-US" sz="1050" b="1" kern="0" spc="-30" baseline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설계 및 적용 방법</a:t>
                      </a:r>
                      <a:endParaRPr lang="en-US" altLang="ko-KR" sz="1050" b="1" kern="0" spc="-30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en-US" altLang="ko-KR" sz="1050" b="1" kern="0" spc="-30" baseline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b="1" kern="0" spc="-30" baseline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각 </a:t>
                      </a:r>
                      <a:r>
                        <a:rPr lang="en-US" altLang="ko-KR" sz="1050" b="1" kern="0" spc="-30" baseline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Gate</a:t>
                      </a:r>
                      <a:r>
                        <a:rPr lang="ko-KR" altLang="en-US" sz="1050" b="1" kern="0" spc="-30" baseline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별 평가 </a:t>
                      </a:r>
                      <a:r>
                        <a:rPr lang="en-US" altLang="ko-KR" sz="1050" b="1" kern="0" spc="-30" baseline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Criteria </a:t>
                      </a:r>
                      <a:r>
                        <a:rPr lang="ko-KR" altLang="en-US" sz="1050" b="1" kern="0" spc="-30" baseline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및 척도 개발</a:t>
                      </a:r>
                      <a:endParaRPr lang="en-US" altLang="ko-KR" sz="1050" b="1" kern="0" spc="-30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08211">
                <a:tc vMerge="1"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50" b="1" kern="0" spc="-3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Risk </a:t>
                      </a:r>
                      <a:r>
                        <a:rPr lang="ko-KR" altLang="en-US" sz="1050" b="1" kern="0" spc="-3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</a:t>
                      </a:r>
                      <a:endParaRPr lang="ko-KR" altLang="en-US" sz="1050" b="1" kern="0" spc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95000"/>
                        </a:lnSpc>
                      </a:pPr>
                      <a:r>
                        <a:rPr lang="en-US" altLang="ko-KR" sz="105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05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ko-KR" altLang="en-US" sz="1050" b="1" kern="0" spc="-3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50" b="1" kern="0" spc="-3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Risk</a:t>
                      </a:r>
                      <a:r>
                        <a:rPr lang="ko-KR" altLang="en-US" sz="1050" b="1" kern="0" spc="-3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식별</a:t>
                      </a:r>
                      <a:r>
                        <a:rPr lang="en-US" altLang="ko-KR" sz="1050" b="1" kern="0" spc="-3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50" b="1" kern="0" spc="-3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도출</a:t>
                      </a:r>
                      <a:endParaRPr lang="en-US" altLang="ko-KR" sz="1050" b="1" kern="0" spc="-3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en-US" altLang="ko-KR" sz="1050" b="1" kern="0" spc="-30" baseline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050" b="1" kern="0" spc="-30" baseline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위험 분석 </a:t>
                      </a:r>
                      <a:r>
                        <a:rPr lang="en-US" altLang="ko-KR" sz="1050" b="1" kern="0" spc="-30" baseline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: Risk Cause </a:t>
                      </a:r>
                      <a:r>
                        <a:rPr lang="ko-KR" altLang="en-US" sz="1050" b="1" kern="0" spc="-30" baseline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분석과 핵심 </a:t>
                      </a:r>
                      <a:r>
                        <a:rPr lang="en-US" altLang="ko-KR" sz="1050" b="1" kern="0" spc="-30" baseline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Cause </a:t>
                      </a:r>
                      <a:r>
                        <a:rPr lang="ko-KR" altLang="en-US" sz="1050" b="1" kern="0" spc="-30" baseline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정의</a:t>
                      </a:r>
                      <a:endParaRPr lang="en-US" altLang="ko-KR" sz="1050" b="1" kern="0" spc="-30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en-US" altLang="ko-KR" sz="1050" b="1" kern="0" spc="-30" baseline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Risk Indicator </a:t>
                      </a:r>
                      <a:r>
                        <a:rPr lang="ko-KR" altLang="en-US" sz="1050" b="1" kern="0" spc="-30" baseline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도출 및 관리 방안</a:t>
                      </a:r>
                      <a:endParaRPr lang="en-US" altLang="ko-KR" sz="1050" b="1" kern="0" spc="-30" baseline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indent="0" algn="just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en-US" altLang="ko-KR" sz="1050" b="1" kern="0" spc="-30" baseline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050" b="1" kern="0" spc="-30" baseline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위험 대처 계획 </a:t>
                      </a:r>
                      <a:r>
                        <a:rPr lang="en-US" altLang="ko-KR" sz="1050" b="1" kern="0" spc="-30" baseline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: </a:t>
                      </a:r>
                      <a:r>
                        <a:rPr lang="ko-KR" altLang="en-US" sz="1050" b="1" kern="0" spc="-30" baseline="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위험 평가 및 통제</a:t>
                      </a:r>
                      <a:endParaRPr lang="en-US" altLang="ko-KR" sz="1050" b="1" kern="1200" spc="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09917"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ct val="95000"/>
                        </a:lnSpc>
                      </a:pPr>
                      <a:endParaRPr lang="en-US" altLang="ko-KR" sz="105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Project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관리의 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IT 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</a:t>
                      </a: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1.5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핵심관리 영역과 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IT 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</a:t>
                      </a:r>
                      <a:endParaRPr lang="en-US" altLang="ko-KR" sz="105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전략과 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R&amp;D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Project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연계 구조와 관리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AC0F75AB-69D4-A8BD-799A-7C17F0E9FD0A}"/>
              </a:ext>
            </a:extLst>
          </p:cNvPr>
          <p:cNvSpPr txBox="1"/>
          <p:nvPr/>
        </p:nvSpPr>
        <p:spPr>
          <a:xfrm>
            <a:off x="1321112" y="121069"/>
            <a:ext cx="262604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kumimoji="1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Ⅱ. R&amp;D </a:t>
            </a:r>
            <a:r>
              <a:rPr kumimoji="1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기획관리 분야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03662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30DFE52A-80A0-97FF-0B8B-A3C33F882D01}"/>
              </a:ext>
            </a:extLst>
          </p:cNvPr>
          <p:cNvSpPr/>
          <p:nvPr/>
        </p:nvSpPr>
        <p:spPr bwMode="auto">
          <a:xfrm>
            <a:off x="2165390" y="2164772"/>
            <a:ext cx="7225442" cy="516103"/>
          </a:xfrm>
          <a:prstGeom prst="rightArrow">
            <a:avLst>
              <a:gd name="adj1" fmla="val 76087"/>
              <a:gd name="adj2" fmla="val 50000"/>
            </a:avLst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Main Process</a:t>
            </a:r>
            <a:endParaRPr kumimoji="1" lang="ko-KR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9C38795-A22C-6BAD-22CE-975635C58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68995" y="177656"/>
            <a:ext cx="2446504" cy="369332"/>
          </a:xfrm>
        </p:spPr>
        <p:txBody>
          <a:bodyPr/>
          <a:lstStyle/>
          <a:p>
            <a:r>
              <a:rPr lang="en-US" altLang="ko-KR" sz="1800" dirty="0"/>
              <a:t>4. R&amp;D</a:t>
            </a:r>
            <a:r>
              <a:rPr lang="ko-KR" altLang="en-US" sz="1800" dirty="0"/>
              <a:t>와 기술사업화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DCC0753-73C7-3AEA-F967-4687146E688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42EADB-0E7B-4321-80DF-26A7C27B093E}" type="slidenum">
              <a:rPr lang="en-US" altLang="ko-KR" smtClean="0"/>
              <a:pPr>
                <a:defRPr/>
              </a:pPr>
              <a:t>24</a:t>
            </a:fld>
            <a:endParaRPr lang="en-US" altLang="ko-KR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8D10007-B777-F93E-51A2-FB86DCFB3D3B}"/>
              </a:ext>
            </a:extLst>
          </p:cNvPr>
          <p:cNvGrpSpPr/>
          <p:nvPr/>
        </p:nvGrpSpPr>
        <p:grpSpPr>
          <a:xfrm>
            <a:off x="2159783" y="2495751"/>
            <a:ext cx="7225443" cy="583421"/>
            <a:chOff x="1901727" y="1800751"/>
            <a:chExt cx="7303981" cy="583421"/>
          </a:xfrm>
        </p:grpSpPr>
        <p:sp>
          <p:nvSpPr>
            <p:cNvPr id="4" name="화살표: 오각형 3">
              <a:extLst>
                <a:ext uri="{FF2B5EF4-FFF2-40B4-BE49-F238E27FC236}">
                  <a16:creationId xmlns:a16="http://schemas.microsoft.com/office/drawing/2014/main" id="{8BA66807-36B0-AFF5-E6D3-9E4D418B8EBA}"/>
                </a:ext>
              </a:extLst>
            </p:cNvPr>
            <p:cNvSpPr/>
            <p:nvPr/>
          </p:nvSpPr>
          <p:spPr bwMode="auto">
            <a:xfrm>
              <a:off x="1901727" y="1800751"/>
              <a:ext cx="1896583" cy="583421"/>
            </a:xfrm>
            <a:prstGeom prst="homePlate">
              <a:avLst/>
            </a:prstGeom>
            <a:solidFill>
              <a:srgbClr val="FFEFAB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300" b="1" dirty="0">
                  <a:latin typeface="맑은 고딕" pitchFamily="50" charset="-127"/>
                  <a:ea typeface="맑은 고딕" pitchFamily="50" charset="-127"/>
                </a:rPr>
                <a:t>기술개발</a:t>
              </a:r>
              <a:endParaRPr kumimoji="1" lang="en-US" altLang="ko-KR" sz="1300" b="1" dirty="0"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300" b="1" dirty="0">
                  <a:latin typeface="맑은 고딕" pitchFamily="50" charset="-127"/>
                  <a:ea typeface="맑은 고딕" pitchFamily="50" charset="-127"/>
                </a:rPr>
                <a:t>목적</a:t>
              </a:r>
              <a:r>
                <a:rPr kumimoji="1" lang="en-US" altLang="ko-KR" sz="1300" b="1" dirty="0">
                  <a:latin typeface="맑은 고딕" pitchFamily="50" charset="-127"/>
                  <a:ea typeface="맑은 고딕" pitchFamily="50" charset="-127"/>
                </a:rPr>
                <a:t>/</a:t>
              </a:r>
              <a:r>
                <a:rPr kumimoji="1" lang="ko-KR" altLang="en-US" sz="1300" b="1" dirty="0">
                  <a:latin typeface="맑은 고딕" pitchFamily="50" charset="-127"/>
                  <a:ea typeface="맑은 고딕" pitchFamily="50" charset="-127"/>
                </a:rPr>
                <a:t>결과 </a:t>
              </a:r>
              <a:r>
                <a:rPr kumimoji="1" lang="en-US" altLang="ko-KR" sz="1300" b="1" dirty="0">
                  <a:latin typeface="맑은 고딕" pitchFamily="50" charset="-127"/>
                  <a:ea typeface="맑은 고딕" pitchFamily="50" charset="-127"/>
                </a:rPr>
                <a:t>Review</a:t>
              </a:r>
            </a:p>
          </p:txBody>
        </p:sp>
        <p:sp>
          <p:nvSpPr>
            <p:cNvPr id="5" name="화살표: 갈매기형 수장 4">
              <a:extLst>
                <a:ext uri="{FF2B5EF4-FFF2-40B4-BE49-F238E27FC236}">
                  <a16:creationId xmlns:a16="http://schemas.microsoft.com/office/drawing/2014/main" id="{77D8BA8E-875C-0047-7620-0A6A0A65576C}"/>
                </a:ext>
              </a:extLst>
            </p:cNvPr>
            <p:cNvSpPr/>
            <p:nvPr/>
          </p:nvSpPr>
          <p:spPr bwMode="auto">
            <a:xfrm>
              <a:off x="3704467" y="1800751"/>
              <a:ext cx="1896583" cy="583421"/>
            </a:xfrm>
            <a:prstGeom prst="chevron">
              <a:avLst/>
            </a:prstGeom>
            <a:solidFill>
              <a:srgbClr val="FFEFAB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300" b="1" dirty="0">
                  <a:latin typeface="맑은 고딕" pitchFamily="50" charset="-127"/>
                  <a:ea typeface="맑은 고딕" pitchFamily="50" charset="-127"/>
                </a:rPr>
                <a:t>사업화 </a:t>
              </a:r>
              <a:endParaRPr kumimoji="1" lang="en-US" altLang="ko-KR" sz="1300" b="1" dirty="0">
                <a:latin typeface="맑은 고딕" pitchFamily="50" charset="-127"/>
                <a:ea typeface="맑은 고딕" pitchFamily="50" charset="-127"/>
              </a:endParaRP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300" b="1" dirty="0">
                  <a:latin typeface="맑은 고딕" pitchFamily="50" charset="-127"/>
                  <a:ea typeface="맑은 고딕" pitchFamily="50" charset="-127"/>
                </a:rPr>
                <a:t>기술 </a:t>
              </a:r>
              <a:r>
                <a:rPr kumimoji="1" lang="en-US" altLang="ko-KR" sz="1300" b="1" dirty="0">
                  <a:latin typeface="맑은 고딕" pitchFamily="50" charset="-127"/>
                  <a:ea typeface="맑은 고딕" pitchFamily="50" charset="-127"/>
                </a:rPr>
                <a:t>Package</a:t>
              </a:r>
            </a:p>
          </p:txBody>
        </p:sp>
        <p:sp>
          <p:nvSpPr>
            <p:cNvPr id="6" name="화살표: 갈매기형 수장 5">
              <a:extLst>
                <a:ext uri="{FF2B5EF4-FFF2-40B4-BE49-F238E27FC236}">
                  <a16:creationId xmlns:a16="http://schemas.microsoft.com/office/drawing/2014/main" id="{60BE388F-A513-544A-AEE0-688FC11592C8}"/>
                </a:ext>
              </a:extLst>
            </p:cNvPr>
            <p:cNvSpPr/>
            <p:nvPr/>
          </p:nvSpPr>
          <p:spPr bwMode="auto">
            <a:xfrm>
              <a:off x="5507207" y="1800751"/>
              <a:ext cx="1896583" cy="583421"/>
            </a:xfrm>
            <a:prstGeom prst="chevron">
              <a:avLst/>
            </a:prstGeom>
            <a:solidFill>
              <a:srgbClr val="FFEFAB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300" b="1" dirty="0">
                  <a:latin typeface="맑은 고딕" pitchFamily="50" charset="-127"/>
                  <a:ea typeface="맑은 고딕" pitchFamily="50" charset="-127"/>
                </a:rPr>
                <a:t>기술가치평가</a:t>
              </a:r>
              <a:endParaRPr kumimoji="1" lang="en-US" altLang="ko-KR" sz="13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" name="화살표: 갈매기형 수장 6">
              <a:extLst>
                <a:ext uri="{FF2B5EF4-FFF2-40B4-BE49-F238E27FC236}">
                  <a16:creationId xmlns:a16="http://schemas.microsoft.com/office/drawing/2014/main" id="{4658248C-AF41-154F-9145-90D94AB53735}"/>
                </a:ext>
              </a:extLst>
            </p:cNvPr>
            <p:cNvSpPr/>
            <p:nvPr/>
          </p:nvSpPr>
          <p:spPr bwMode="auto">
            <a:xfrm>
              <a:off x="7309125" y="1800751"/>
              <a:ext cx="1896583" cy="583421"/>
            </a:xfrm>
            <a:prstGeom prst="chevron">
              <a:avLst/>
            </a:prstGeom>
            <a:solidFill>
              <a:srgbClr val="FFEFAB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300" b="1" dirty="0" err="1">
                  <a:latin typeface="맑은 고딕" pitchFamily="50" charset="-127"/>
                  <a:ea typeface="맑은 고딕" pitchFamily="50" charset="-127"/>
                </a:rPr>
                <a:t>기술사업화전략</a:t>
              </a:r>
              <a:endParaRPr kumimoji="1" lang="ko-KR" altLang="en-US" sz="1300" b="1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A1356563-AA0D-FFB0-BFE0-298092EC3DD9}"/>
              </a:ext>
            </a:extLst>
          </p:cNvPr>
          <p:cNvSpPr/>
          <p:nvPr/>
        </p:nvSpPr>
        <p:spPr bwMode="auto">
          <a:xfrm>
            <a:off x="306593" y="2506970"/>
            <a:ext cx="1613647" cy="566591"/>
          </a:xfrm>
          <a:prstGeom prst="roundRect">
            <a:avLst/>
          </a:prstGeom>
          <a:solidFill>
            <a:srgbClr val="0033CC"/>
          </a:solidFill>
          <a:ln w="38100" cap="flat" cmpd="sng" algn="ctr">
            <a:solidFill>
              <a:schemeClr val="accent6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3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기술사업화</a:t>
            </a:r>
            <a:endParaRPr kumimoji="1" lang="en-US" altLang="ko-KR" sz="13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(R&amp;D</a:t>
            </a:r>
            <a:r>
              <a:rPr kumimoji="1" lang="ko-KR" altLang="en-US" sz="13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단계</a:t>
            </a:r>
            <a:r>
              <a:rPr kumimoji="1" lang="en-US" altLang="ko-KR" sz="13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kumimoji="1" lang="ko-KR" altLang="en-US" sz="13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FFA3BD1-1545-7740-7C81-4C629162D179}"/>
              </a:ext>
            </a:extLst>
          </p:cNvPr>
          <p:cNvSpPr/>
          <p:nvPr/>
        </p:nvSpPr>
        <p:spPr bwMode="auto">
          <a:xfrm>
            <a:off x="2238321" y="4697189"/>
            <a:ext cx="1475378" cy="3924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en-US" altLang="ko-KR" sz="1100" b="1" u="none" strike="noStrike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Gate Review System</a:t>
            </a:r>
          </a:p>
          <a:p>
            <a:pPr algn="ctr" fontAlgn="ctr"/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기술검토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1100" b="1" u="none" strike="noStrike" dirty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42177B9-9D17-207F-633D-5DFA0383EF57}"/>
              </a:ext>
            </a:extLst>
          </p:cNvPr>
          <p:cNvSpPr txBox="1"/>
          <p:nvPr/>
        </p:nvSpPr>
        <p:spPr>
          <a:xfrm>
            <a:off x="2277588" y="3121082"/>
            <a:ext cx="1603644" cy="12772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0488" indent="-90488">
              <a:buFont typeface="Arial" panose="020B0604020202020204" pitchFamily="34" charset="0"/>
              <a:buChar char="•"/>
            </a:pP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R&amp;D Project 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수행</a:t>
            </a:r>
            <a:b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목적 및 결과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 Review</a:t>
            </a:r>
            <a:b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기존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]</a:t>
            </a:r>
            <a:b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내부사업화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양산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외부 매각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/License</a:t>
            </a:r>
            <a:b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  /Spin-off 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등</a:t>
            </a:r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  <a:p>
            <a:pPr marL="90488" indent="-90488">
              <a:buFont typeface="Arial" panose="020B0604020202020204" pitchFamily="34" charset="0"/>
              <a:buChar char="•"/>
            </a:pP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환경분석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신규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0DA29995-FE34-6329-ED1E-CC6D09F61898}"/>
              </a:ext>
            </a:extLst>
          </p:cNvPr>
          <p:cNvSpPr/>
          <p:nvPr/>
        </p:nvSpPr>
        <p:spPr bwMode="auto">
          <a:xfrm>
            <a:off x="1206115" y="3119614"/>
            <a:ext cx="1060256" cy="678788"/>
          </a:xfrm>
          <a:prstGeom prst="rightArrow">
            <a:avLst>
              <a:gd name="adj1" fmla="val 78099"/>
              <a:gd name="adj2" fmla="val 50000"/>
            </a:avLst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en-US" altLang="ko-KR" sz="1100" b="1" u="none" strike="noStrike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Sub-Task</a:t>
            </a:r>
          </a:p>
          <a:p>
            <a:pPr algn="ctr" font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혹은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방법론</a:t>
            </a:r>
            <a:endParaRPr lang="en-US" altLang="ko-KR" sz="1100" b="1" u="none" strike="noStrike" dirty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245BD92A-3F42-259E-AB35-A60EAEBDF377}"/>
              </a:ext>
            </a:extLst>
          </p:cNvPr>
          <p:cNvCxnSpPr>
            <a:cxnSpLocks/>
            <a:stCxn id="9" idx="2"/>
            <a:endCxn id="21" idx="1"/>
          </p:cNvCxnSpPr>
          <p:nvPr/>
        </p:nvCxnSpPr>
        <p:spPr bwMode="auto">
          <a:xfrm rot="16200000" flipH="1">
            <a:off x="967043" y="3219935"/>
            <a:ext cx="385447" cy="92698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BABF119-3B26-FE1D-2508-44FDF5FF71A0}"/>
              </a:ext>
            </a:extLst>
          </p:cNvPr>
          <p:cNvSpPr txBox="1"/>
          <p:nvPr/>
        </p:nvSpPr>
        <p:spPr>
          <a:xfrm>
            <a:off x="3960529" y="3121082"/>
            <a:ext cx="166135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0488" indent="-90488">
              <a:buFont typeface="Arial" panose="020B0604020202020204" pitchFamily="34" charset="0"/>
              <a:buChar char="•"/>
            </a:pP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사업화 대상 및 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Idea </a:t>
            </a:r>
            <a:b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Generation</a:t>
            </a:r>
          </a:p>
          <a:p>
            <a:pPr marL="90488" indent="-90488">
              <a:buFont typeface="Arial" panose="020B0604020202020204" pitchFamily="34" charset="0"/>
              <a:buChar char="•"/>
            </a:pP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시장분석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및 적용</a:t>
            </a:r>
            <a:b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제품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서비스</a:t>
            </a:r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  <a:p>
            <a:pPr marL="90488" indent="-90488">
              <a:buFont typeface="Arial" panose="020B0604020202020204" pitchFamily="34" charset="0"/>
              <a:buChar char="•"/>
            </a:pP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Business Model 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개발</a:t>
            </a:r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  <a:p>
            <a:pPr marL="90488" indent="-90488">
              <a:buFont typeface="Arial" panose="020B0604020202020204" pitchFamily="34" charset="0"/>
              <a:buChar char="•"/>
            </a:pP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기술마케팅</a:t>
            </a:r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13A7A51-F347-7948-5780-CD877A7BBCAA}"/>
              </a:ext>
            </a:extLst>
          </p:cNvPr>
          <p:cNvSpPr txBox="1"/>
          <p:nvPr/>
        </p:nvSpPr>
        <p:spPr>
          <a:xfrm>
            <a:off x="5848399" y="3121082"/>
            <a:ext cx="181524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0488" indent="-90488">
              <a:buFont typeface="Arial" panose="020B0604020202020204" pitchFamily="34" charset="0"/>
              <a:buChar char="•"/>
            </a:pP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기술완성도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적합성</a:t>
            </a:r>
            <a:b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 평가</a:t>
            </a:r>
            <a:b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유용성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경쟁력</a:t>
            </a:r>
            <a:b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사업매력도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/</a:t>
            </a:r>
            <a:b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자사적합도</a:t>
            </a:r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  <a:p>
            <a:pPr marL="90488" indent="-90488">
              <a:buFont typeface="Arial" panose="020B0604020202020204" pitchFamily="34" charset="0"/>
              <a:buChar char="•"/>
            </a:pP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기술가치 평가</a:t>
            </a:r>
            <a:b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매출액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1" dirty="0" err="1">
                <a:latin typeface="맑은 고딕" pitchFamily="50" charset="-127"/>
                <a:ea typeface="맑은 고딕" pitchFamily="50" charset="-127"/>
              </a:rPr>
              <a:t>재무재표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추정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할인율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기술기여도</a:t>
            </a:r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81551E8-4CE1-F111-AC89-55D0BBB16AEC}"/>
              </a:ext>
            </a:extLst>
          </p:cNvPr>
          <p:cNvSpPr txBox="1"/>
          <p:nvPr/>
        </p:nvSpPr>
        <p:spPr>
          <a:xfrm>
            <a:off x="7645301" y="3121082"/>
            <a:ext cx="1507144" cy="15234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600"/>
              </a:spcBef>
              <a:buFont typeface="Arial" pitchFamily="34" charset="0"/>
              <a:buChar char="•"/>
            </a:pP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상업화역량분석</a:t>
            </a:r>
            <a:b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- Time-to-Market</a:t>
            </a:r>
            <a:b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    (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시장선점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범위</a:t>
            </a:r>
            <a:b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    (Geographical)</a:t>
            </a:r>
            <a:b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  - </a:t>
            </a:r>
            <a:r>
              <a:rPr lang="ko-KR" altLang="en-US" sz="1100" b="1" dirty="0" err="1">
                <a:latin typeface="맑은 고딕" pitchFamily="50" charset="-127"/>
                <a:ea typeface="맑은 고딕" pitchFamily="50" charset="-127"/>
              </a:rPr>
              <a:t>제품수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(Segment)</a:t>
            </a:r>
            <a:b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  - 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기술통합</a:t>
            </a:r>
            <a:b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    (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광범위 </a:t>
            </a:r>
            <a:r>
              <a:rPr lang="ko-KR" altLang="en-US" sz="1100" b="1" dirty="0" err="1">
                <a:latin typeface="맑은 고딕" pitchFamily="50" charset="-127"/>
                <a:ea typeface="맑은 고딕" pitchFamily="50" charset="-127"/>
              </a:rPr>
              <a:t>적용성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>
              <a:spcBef>
                <a:spcPts val="600"/>
              </a:spcBef>
              <a:buFont typeface="Arial" pitchFamily="34" charset="0"/>
              <a:buChar char="•"/>
            </a:pP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기술사업화 전략</a:t>
            </a:r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F0C89C0-4D72-4AA4-8582-ED350D78EA13}"/>
              </a:ext>
            </a:extLst>
          </p:cNvPr>
          <p:cNvSpPr txBox="1"/>
          <p:nvPr/>
        </p:nvSpPr>
        <p:spPr>
          <a:xfrm>
            <a:off x="1172452" y="6277031"/>
            <a:ext cx="1989647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900" b="1" dirty="0">
                <a:latin typeface="맑은 고딕" pitchFamily="50" charset="-127"/>
                <a:ea typeface="맑은 고딕" pitchFamily="50" charset="-127"/>
              </a:rPr>
              <a:t>① </a:t>
            </a:r>
            <a:r>
              <a:rPr lang="en-US" altLang="ko-KR" sz="900" b="1" dirty="0">
                <a:latin typeface="맑은 고딕" pitchFamily="50" charset="-127"/>
                <a:ea typeface="맑은 고딕" pitchFamily="50" charset="-127"/>
              </a:rPr>
              <a:t>BMO : Bruce Merrifield</a:t>
            </a:r>
            <a:r>
              <a:rPr lang="ko-KR" altLang="en-US" sz="9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900" b="1" dirty="0" err="1">
                <a:latin typeface="맑은 고딕" pitchFamily="50" charset="-127"/>
                <a:ea typeface="맑은 고딕" pitchFamily="50" charset="-127"/>
              </a:rPr>
              <a:t>Ohe</a:t>
            </a:r>
            <a:r>
              <a:rPr lang="en-US" altLang="ko-KR" sz="900" b="1" dirty="0">
                <a:latin typeface="맑은 고딕" pitchFamily="50" charset="-127"/>
                <a:ea typeface="맑은 고딕" pitchFamily="50" charset="-127"/>
              </a:rPr>
              <a:t>,  </a:t>
            </a: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3C65BCC4-9F9B-19DD-2BF7-33CC3E87D7C0}"/>
              </a:ext>
            </a:extLst>
          </p:cNvPr>
          <p:cNvSpPr/>
          <p:nvPr/>
        </p:nvSpPr>
        <p:spPr bwMode="auto">
          <a:xfrm>
            <a:off x="2238321" y="5202070"/>
            <a:ext cx="1475378" cy="3924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ko-KR" altLang="en-US" sz="1100" b="1" u="none" strike="noStrike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환경분석</a:t>
            </a:r>
            <a:endParaRPr lang="ko-KR" altLang="ko-KR" sz="1100" b="1" i="0" u="none" strike="noStrike" dirty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2" name="직선 연결선 41">
            <a:extLst>
              <a:ext uri="{FF2B5EF4-FFF2-40B4-BE49-F238E27FC236}">
                <a16:creationId xmlns:a16="http://schemas.microsoft.com/office/drawing/2014/main" id="{23DB168B-D6E9-94BC-6993-C83FAA57F379}"/>
              </a:ext>
            </a:extLst>
          </p:cNvPr>
          <p:cNvCxnSpPr>
            <a:cxnSpLocks/>
            <a:stCxn id="13" idx="2"/>
            <a:endCxn id="40" idx="0"/>
          </p:cNvCxnSpPr>
          <p:nvPr/>
        </p:nvCxnSpPr>
        <p:spPr bwMode="auto">
          <a:xfrm>
            <a:off x="2976010" y="5089589"/>
            <a:ext cx="0" cy="11248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49C72E9-DB8F-050E-A826-43FC8CB8A964}"/>
              </a:ext>
            </a:extLst>
          </p:cNvPr>
          <p:cNvSpPr/>
          <p:nvPr/>
        </p:nvSpPr>
        <p:spPr bwMode="auto">
          <a:xfrm>
            <a:off x="4039072" y="4697189"/>
            <a:ext cx="1475378" cy="3924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en-US" altLang="ko-KR" sz="1100" b="1" u="none" strike="noStrike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Idea</a:t>
            </a:r>
            <a:r>
              <a:rPr lang="ko-KR" altLang="en-US" sz="1100" b="1" u="none" strike="noStrike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100" b="1" u="none" strike="noStrike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Gen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er</a:t>
            </a:r>
            <a:r>
              <a:rPr lang="en-US" altLang="ko-KR" sz="1100" b="1" u="none" strike="noStrike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ation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9C2ABCE-997E-3679-BEA6-D68D52EEF4DB}"/>
              </a:ext>
            </a:extLst>
          </p:cNvPr>
          <p:cNvSpPr/>
          <p:nvPr/>
        </p:nvSpPr>
        <p:spPr bwMode="auto">
          <a:xfrm>
            <a:off x="4039072" y="5202070"/>
            <a:ext cx="1475378" cy="3924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ko-KR" altLang="en-US" sz="1100" b="1" u="none" strike="noStrike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시장분석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및 적용대상</a:t>
            </a:r>
            <a:endParaRPr lang="ko-KR" altLang="ko-KR" sz="1100" b="1" i="0" u="none" strike="noStrike" dirty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DAD5F66D-EF1B-28C2-FAC4-2637C607CBFA}"/>
              </a:ext>
            </a:extLst>
          </p:cNvPr>
          <p:cNvCxnSpPr>
            <a:cxnSpLocks/>
            <a:stCxn id="22" idx="2"/>
            <a:endCxn id="27" idx="0"/>
          </p:cNvCxnSpPr>
          <p:nvPr/>
        </p:nvCxnSpPr>
        <p:spPr bwMode="auto">
          <a:xfrm>
            <a:off x="4776761" y="5089589"/>
            <a:ext cx="0" cy="11248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7D481D9-0BDF-ACC8-8D44-A70F7CB3E152}"/>
              </a:ext>
            </a:extLst>
          </p:cNvPr>
          <p:cNvSpPr/>
          <p:nvPr/>
        </p:nvSpPr>
        <p:spPr bwMode="auto">
          <a:xfrm>
            <a:off x="4039072" y="5701343"/>
            <a:ext cx="1475378" cy="3924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en-US" altLang="ko-KR" sz="1100" b="1" u="none" strike="noStrike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Business Model </a:t>
            </a:r>
            <a:r>
              <a:rPr lang="ko-KR" altLang="en-US" sz="1100" b="1" u="none" strike="noStrike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및</a:t>
            </a:r>
            <a:endParaRPr lang="en-US" altLang="ko-KR" sz="1100" b="1" u="none" strike="noStrike" dirty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fontAlgn="ctr"/>
            <a:r>
              <a:rPr lang="ko-KR" altLang="en-US" sz="1100" b="1" i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기술마케팅</a:t>
            </a:r>
            <a:endParaRPr lang="ko-KR" altLang="ko-KR" sz="1100" b="1" i="0" u="none" strike="noStrike" dirty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C4E5D376-AB2E-C05D-110A-8E388E3E8015}"/>
              </a:ext>
            </a:extLst>
          </p:cNvPr>
          <p:cNvCxnSpPr>
            <a:cxnSpLocks/>
            <a:endCxn id="29" idx="0"/>
          </p:cNvCxnSpPr>
          <p:nvPr/>
        </p:nvCxnSpPr>
        <p:spPr bwMode="auto">
          <a:xfrm>
            <a:off x="4776761" y="5549592"/>
            <a:ext cx="0" cy="15175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B4466FF-0432-63E3-C54C-E5ADEE81CE89}"/>
              </a:ext>
            </a:extLst>
          </p:cNvPr>
          <p:cNvSpPr/>
          <p:nvPr/>
        </p:nvSpPr>
        <p:spPr bwMode="auto">
          <a:xfrm>
            <a:off x="5806164" y="4697189"/>
            <a:ext cx="1475378" cy="3924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ko-KR" altLang="en-US" sz="1100" b="1" u="none" strike="noStrike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기술완성도</a:t>
            </a:r>
            <a:endParaRPr lang="en-US" altLang="ko-KR" sz="1100" b="1" u="none" strike="noStrike" dirty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A5C68294-9B13-9651-A7A4-6946C797DB9B}"/>
              </a:ext>
            </a:extLst>
          </p:cNvPr>
          <p:cNvSpPr/>
          <p:nvPr/>
        </p:nvSpPr>
        <p:spPr bwMode="auto">
          <a:xfrm>
            <a:off x="5806164" y="5202070"/>
            <a:ext cx="1475378" cy="3924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사업화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Matrix(</a:t>
            </a:r>
            <a:r>
              <a:rPr lang="en-US" altLang="ko-KR" sz="1100" b="1" u="none" strike="noStrike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BMO</a:t>
            </a:r>
            <a:r>
              <a:rPr lang="ko-KR" altLang="en-US" sz="1100" b="1" u="none" strike="noStrike" baseline="300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①</a:t>
            </a:r>
            <a:r>
              <a:rPr lang="en-US" altLang="ko-KR" sz="1100" b="1" u="none" strike="noStrike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ko-KR" sz="1100" b="1" i="0" u="none" strike="noStrike" dirty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6" name="직선 연결선 45">
            <a:extLst>
              <a:ext uri="{FF2B5EF4-FFF2-40B4-BE49-F238E27FC236}">
                <a16:creationId xmlns:a16="http://schemas.microsoft.com/office/drawing/2014/main" id="{C90D273B-7F67-5824-A19D-0D9142FFD2B8}"/>
              </a:ext>
            </a:extLst>
          </p:cNvPr>
          <p:cNvCxnSpPr>
            <a:cxnSpLocks/>
            <a:stCxn id="44" idx="2"/>
            <a:endCxn id="45" idx="0"/>
          </p:cNvCxnSpPr>
          <p:nvPr/>
        </p:nvCxnSpPr>
        <p:spPr bwMode="auto">
          <a:xfrm>
            <a:off x="6543853" y="5089589"/>
            <a:ext cx="0" cy="11248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069CAC79-FEA0-0403-0A29-C1ED071578A7}"/>
              </a:ext>
            </a:extLst>
          </p:cNvPr>
          <p:cNvSpPr/>
          <p:nvPr/>
        </p:nvSpPr>
        <p:spPr bwMode="auto">
          <a:xfrm>
            <a:off x="5806164" y="5701343"/>
            <a:ext cx="1475378" cy="3924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ko-KR" altLang="en-US" sz="1100" b="1" i="0" u="none" strike="noStrike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기술가치평가</a:t>
            </a:r>
            <a:endParaRPr lang="ko-KR" altLang="ko-KR" sz="1100" b="1" i="0" u="none" strike="noStrike" dirty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8" name="직선 연결선 47">
            <a:extLst>
              <a:ext uri="{FF2B5EF4-FFF2-40B4-BE49-F238E27FC236}">
                <a16:creationId xmlns:a16="http://schemas.microsoft.com/office/drawing/2014/main" id="{04D66532-F5A7-1845-8839-DABD95010FC1}"/>
              </a:ext>
            </a:extLst>
          </p:cNvPr>
          <p:cNvCxnSpPr>
            <a:cxnSpLocks/>
            <a:stCxn id="45" idx="2"/>
            <a:endCxn id="47" idx="0"/>
          </p:cNvCxnSpPr>
          <p:nvPr/>
        </p:nvCxnSpPr>
        <p:spPr bwMode="auto">
          <a:xfrm>
            <a:off x="6543853" y="5594470"/>
            <a:ext cx="0" cy="10687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2AAE991D-B049-2A5E-2DB2-FAECE723FCAF}"/>
              </a:ext>
            </a:extLst>
          </p:cNvPr>
          <p:cNvSpPr/>
          <p:nvPr/>
        </p:nvSpPr>
        <p:spPr bwMode="auto">
          <a:xfrm>
            <a:off x="7651793" y="4697189"/>
            <a:ext cx="1475378" cy="3924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ko-KR" altLang="en-US" sz="1100" b="1" u="none" strike="noStrike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상업화 역량분석</a:t>
            </a:r>
            <a:endParaRPr lang="en-US" altLang="ko-KR" sz="1100" b="1" u="none" strike="noStrike" dirty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CE12FBB9-6F26-E2E8-400E-FF79A4824510}"/>
              </a:ext>
            </a:extLst>
          </p:cNvPr>
          <p:cNvSpPr/>
          <p:nvPr/>
        </p:nvSpPr>
        <p:spPr bwMode="auto">
          <a:xfrm>
            <a:off x="7651793" y="5202070"/>
            <a:ext cx="1475378" cy="3924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ko-KR" altLang="en-US" sz="1100" b="1" u="none" strike="noStrike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기술사업화 전략</a:t>
            </a:r>
            <a:endParaRPr lang="ko-KR" altLang="ko-KR" sz="1100" b="1" i="0" u="none" strike="noStrike" dirty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2" name="직선 연결선 51">
            <a:extLst>
              <a:ext uri="{FF2B5EF4-FFF2-40B4-BE49-F238E27FC236}">
                <a16:creationId xmlns:a16="http://schemas.microsoft.com/office/drawing/2014/main" id="{0DC7D576-F185-8B87-0085-4143C5E2D6B2}"/>
              </a:ext>
            </a:extLst>
          </p:cNvPr>
          <p:cNvCxnSpPr>
            <a:cxnSpLocks/>
            <a:stCxn id="50" idx="2"/>
            <a:endCxn id="51" idx="0"/>
          </p:cNvCxnSpPr>
          <p:nvPr/>
        </p:nvCxnSpPr>
        <p:spPr bwMode="auto">
          <a:xfrm>
            <a:off x="8389482" y="5089589"/>
            <a:ext cx="0" cy="11248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01BD5332-B678-2970-9686-2DD43021A5D3}"/>
              </a:ext>
            </a:extLst>
          </p:cNvPr>
          <p:cNvSpPr/>
          <p:nvPr/>
        </p:nvSpPr>
        <p:spPr bwMode="auto">
          <a:xfrm>
            <a:off x="7651793" y="5701343"/>
            <a:ext cx="1475378" cy="39240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ko-KR" altLang="en-US" sz="1100" b="1" i="0" u="none" strike="noStrike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사업계획서</a:t>
            </a:r>
            <a:endParaRPr lang="ko-KR" altLang="ko-KR" sz="1100" b="1" i="0" u="none" strike="noStrike" dirty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4" name="직선 연결선 53">
            <a:extLst>
              <a:ext uri="{FF2B5EF4-FFF2-40B4-BE49-F238E27FC236}">
                <a16:creationId xmlns:a16="http://schemas.microsoft.com/office/drawing/2014/main" id="{47FF8ADD-512E-E062-0DD2-CDC0591929F6}"/>
              </a:ext>
            </a:extLst>
          </p:cNvPr>
          <p:cNvCxnSpPr>
            <a:cxnSpLocks/>
            <a:endCxn id="53" idx="0"/>
          </p:cNvCxnSpPr>
          <p:nvPr/>
        </p:nvCxnSpPr>
        <p:spPr bwMode="auto">
          <a:xfrm>
            <a:off x="8389482" y="5549592"/>
            <a:ext cx="0" cy="15175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16" name="사각형: 둥근 모서리 15">
            <a:extLst>
              <a:ext uri="{FF2B5EF4-FFF2-40B4-BE49-F238E27FC236}">
                <a16:creationId xmlns:a16="http://schemas.microsoft.com/office/drawing/2014/main" id="{95CEF919-F405-CB20-BC8E-883F7546685D}"/>
              </a:ext>
            </a:extLst>
          </p:cNvPr>
          <p:cNvSpPr/>
          <p:nvPr/>
        </p:nvSpPr>
        <p:spPr bwMode="auto">
          <a:xfrm>
            <a:off x="1245378" y="4684197"/>
            <a:ext cx="639519" cy="1515682"/>
          </a:xfrm>
          <a:prstGeom prst="roundRect">
            <a:avLst>
              <a:gd name="adj" fmla="val 35965"/>
            </a:avLst>
          </a:prstGeom>
          <a:solidFill>
            <a:srgbClr val="D0EBB3"/>
          </a:solidFill>
          <a:ln w="28575" cap="flat" cmpd="sng" algn="ctr">
            <a:solidFill>
              <a:srgbClr val="BCB8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맑은 고딕" pitchFamily="50" charset="-127"/>
                <a:ea typeface="맑은 고딕" pitchFamily="50" charset="-127"/>
              </a:rPr>
              <a:t>Process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1" dirty="0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및</a:t>
            </a:r>
            <a:endParaRPr kumimoji="1" lang="en-US" altLang="ko-KR" sz="1200" b="1" dirty="0">
              <a:solidFill>
                <a:schemeClr val="accent2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1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맑은 고딕" pitchFamily="50" charset="-127"/>
                <a:ea typeface="맑은 고딕" pitchFamily="50" charset="-127"/>
              </a:rPr>
              <a:t>주요활동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8AF41885-9DD5-73F8-E6C2-8481FB371D93}"/>
              </a:ext>
            </a:extLst>
          </p:cNvPr>
          <p:cNvSpPr/>
          <p:nvPr/>
        </p:nvSpPr>
        <p:spPr bwMode="auto">
          <a:xfrm>
            <a:off x="437566" y="778497"/>
            <a:ext cx="869521" cy="415126"/>
          </a:xfrm>
          <a:prstGeom prst="roundRect">
            <a:avLst/>
          </a:prstGeom>
          <a:solidFill>
            <a:srgbClr val="FFC757"/>
          </a:solidFill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과정목표</a:t>
            </a:r>
            <a:endParaRPr kumimoji="1" lang="ko-KR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5D8A8464-371E-56A3-B9C3-64453F417F45}"/>
              </a:ext>
            </a:extLst>
          </p:cNvPr>
          <p:cNvSpPr/>
          <p:nvPr/>
        </p:nvSpPr>
        <p:spPr bwMode="auto">
          <a:xfrm>
            <a:off x="437566" y="1317038"/>
            <a:ext cx="869521" cy="692725"/>
          </a:xfrm>
          <a:prstGeom prst="roundRect">
            <a:avLst/>
          </a:prstGeom>
          <a:solidFill>
            <a:srgbClr val="FFC757"/>
          </a:solidFill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주요내용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CCD4D8D-CA84-5553-B13A-6365FB1FD2B8}"/>
              </a:ext>
            </a:extLst>
          </p:cNvPr>
          <p:cNvSpPr/>
          <p:nvPr/>
        </p:nvSpPr>
        <p:spPr bwMode="auto">
          <a:xfrm>
            <a:off x="1374405" y="800936"/>
            <a:ext cx="8240820" cy="40390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1" dirty="0">
                <a:latin typeface="맑은 고딕" pitchFamily="50" charset="-127"/>
                <a:ea typeface="맑은 고딕" pitchFamily="50" charset="-127"/>
              </a:rPr>
              <a:t>R&amp;D </a:t>
            </a:r>
            <a:r>
              <a:rPr kumimoji="1" lang="ko-KR" altLang="en-US" sz="1100" b="1" dirty="0">
                <a:latin typeface="맑은 고딕" pitchFamily="50" charset="-127"/>
                <a:ea typeface="맑은 고딕" pitchFamily="50" charset="-127"/>
              </a:rPr>
              <a:t>활동을 통한 결과 혹은 개발 중에 있는 기술에 대한 상업화 유형</a:t>
            </a:r>
            <a:r>
              <a:rPr kumimoji="1" lang="en-US" altLang="ko-KR" sz="1100" b="1" dirty="0">
                <a:latin typeface="맑은 고딕" pitchFamily="50" charset="-127"/>
                <a:ea typeface="맑은 고딕" pitchFamily="50" charset="-127"/>
              </a:rPr>
              <a:t>, Business Model, Process, </a:t>
            </a:r>
            <a:r>
              <a:rPr kumimoji="1" lang="ko-KR" altLang="en-US" sz="1100" b="1" dirty="0">
                <a:latin typeface="맑은 고딕" pitchFamily="50" charset="-127"/>
                <a:ea typeface="맑은 고딕" pitchFamily="50" charset="-127"/>
              </a:rPr>
              <a:t>계획 수립 내용에 대하여 </a:t>
            </a:r>
            <a:br>
              <a:rPr kumimoji="1" lang="en-US" altLang="ko-KR" sz="1100" b="1" dirty="0">
                <a:latin typeface="맑은 고딕" pitchFamily="50" charset="-127"/>
                <a:ea typeface="맑은 고딕" pitchFamily="50" charset="-127"/>
              </a:rPr>
            </a:br>
            <a:r>
              <a:rPr kumimoji="1" lang="ko-KR" altLang="en-US" sz="1100" b="1" dirty="0">
                <a:latin typeface="맑은 고딕" pitchFamily="50" charset="-127"/>
                <a:ea typeface="맑은 고딕" pitchFamily="50" charset="-127"/>
              </a:rPr>
              <a:t>단계별 분석 대상</a:t>
            </a:r>
            <a:r>
              <a:rPr kumimoji="1" lang="en-US" altLang="ko-KR" sz="1100" b="1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1" lang="ko-KR" altLang="en-US" sz="1100" b="1" dirty="0">
                <a:latin typeface="맑은 고딕" pitchFamily="50" charset="-127"/>
                <a:ea typeface="맑은 고딕" pitchFamily="50" charset="-127"/>
              </a:rPr>
              <a:t>구체화 방안에 대하여 실무적으로</a:t>
            </a:r>
            <a:r>
              <a:rPr kumimoji="1" lang="en-US" altLang="ko-KR" sz="11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ko-KR" altLang="en-US" sz="1100" b="1" dirty="0">
                <a:latin typeface="맑은 고딕" pitchFamily="50" charset="-127"/>
                <a:ea typeface="맑은 고딕" pitchFamily="50" charset="-127"/>
              </a:rPr>
              <a:t>활용할 수 있는 역량을 확보함</a:t>
            </a:r>
            <a:r>
              <a:rPr kumimoji="1" lang="en-US" altLang="ko-KR" sz="1100" b="1" dirty="0">
                <a:latin typeface="맑은 고딕" pitchFamily="50" charset="-127"/>
                <a:ea typeface="맑은 고딕" pitchFamily="50" charset="-127"/>
              </a:rPr>
              <a:t>.</a:t>
            </a:r>
            <a:r>
              <a:rPr kumimoji="1" lang="ko-KR" altLang="en-US" sz="1100" b="1" dirty="0">
                <a:latin typeface="맑은 고딕" pitchFamily="50" charset="-127"/>
                <a:ea typeface="맑은 고딕" pitchFamily="50" charset="-127"/>
              </a:rPr>
              <a:t> </a:t>
            </a:r>
            <a:endParaRPr kumimoji="1" lang="en-US" altLang="ko-KR" sz="11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DEAA34A-E51C-9009-A420-C80B7F9F7D8B}"/>
              </a:ext>
            </a:extLst>
          </p:cNvPr>
          <p:cNvSpPr/>
          <p:nvPr/>
        </p:nvSpPr>
        <p:spPr bwMode="auto">
          <a:xfrm>
            <a:off x="1374405" y="1266826"/>
            <a:ext cx="8240820" cy="89535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90488" indent="-90488" fontAlgn="base">
              <a:spcBef>
                <a:spcPts val="4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1" lang="ko-KR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기업에서 기술사업화의 의미</a:t>
            </a:r>
            <a:r>
              <a:rPr kumimoji="1" lang="en-US" altLang="ko-KR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1" lang="ko-KR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개념</a:t>
            </a:r>
            <a:r>
              <a:rPr kumimoji="1" lang="en-US" altLang="ko-KR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1" lang="ko-KR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주요 활동과 핵심 요소</a:t>
            </a:r>
            <a:r>
              <a:rPr kumimoji="1" lang="en-US" altLang="ko-KR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1" lang="ko-KR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사업화 계획 및 전략수립 방법에 대하여 학습함</a:t>
            </a:r>
            <a:r>
              <a:rPr kumimoji="1" lang="en-US" altLang="ko-KR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90488" indent="-90488" fontAlgn="base">
              <a:spcBef>
                <a:spcPts val="4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1" lang="ko-KR" altLang="en-US" sz="1100" b="1" dirty="0">
                <a:latin typeface="맑은 고딕" pitchFamily="50" charset="-127"/>
                <a:ea typeface="맑은 고딕" pitchFamily="50" charset="-127"/>
              </a:rPr>
              <a:t>내부 기술에 대한 기술마케팅 측면에서의 </a:t>
            </a:r>
            <a:r>
              <a:rPr kumimoji="1" lang="en-US" altLang="ko-KR" sz="1100" b="1" dirty="0">
                <a:latin typeface="맑은 고딕" pitchFamily="50" charset="-127"/>
                <a:ea typeface="맑은 고딕" pitchFamily="50" charset="-127"/>
              </a:rPr>
              <a:t>Application </a:t>
            </a:r>
            <a:r>
              <a:rPr kumimoji="1" lang="ko-KR" altLang="en-US" sz="1100" b="1" dirty="0">
                <a:latin typeface="맑은 고딕" pitchFamily="50" charset="-127"/>
                <a:ea typeface="맑은 고딕" pitchFamily="50" charset="-127"/>
              </a:rPr>
              <a:t>관련 추가적 </a:t>
            </a:r>
            <a:r>
              <a:rPr kumimoji="1" lang="en-US" altLang="ko-KR" sz="1100" b="1" dirty="0">
                <a:latin typeface="맑은 고딕" pitchFamily="50" charset="-127"/>
                <a:ea typeface="맑은 고딕" pitchFamily="50" charset="-127"/>
              </a:rPr>
              <a:t>R&amp;D idea</a:t>
            </a:r>
            <a:r>
              <a:rPr kumimoji="1" lang="ko-KR" altLang="en-US" sz="1100" b="1" dirty="0">
                <a:latin typeface="맑은 고딕" pitchFamily="50" charset="-127"/>
                <a:ea typeface="맑은 고딕" pitchFamily="50" charset="-127"/>
              </a:rPr>
              <a:t> 에서 </a:t>
            </a:r>
            <a:r>
              <a:rPr kumimoji="1" lang="en-US" altLang="ko-KR" sz="1100" b="1" dirty="0">
                <a:latin typeface="맑은 고딕" pitchFamily="50" charset="-127"/>
                <a:ea typeface="맑은 고딕" pitchFamily="50" charset="-127"/>
              </a:rPr>
              <a:t>business</a:t>
            </a:r>
            <a:r>
              <a:rPr kumimoji="1" lang="ko-KR" altLang="en-US" sz="11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en-US" altLang="ko-KR" sz="1100" b="1" dirty="0">
                <a:latin typeface="맑은 고딕" pitchFamily="50" charset="-127"/>
                <a:ea typeface="맑은 고딕" pitchFamily="50" charset="-127"/>
              </a:rPr>
              <a:t>model</a:t>
            </a:r>
            <a:r>
              <a:rPr kumimoji="1" lang="ko-KR" altLang="en-US" sz="1100" b="1" dirty="0">
                <a:latin typeface="맑은 고딕" pitchFamily="50" charset="-127"/>
                <a:ea typeface="맑은 고딕" pitchFamily="50" charset="-127"/>
              </a:rPr>
              <a:t> 구체화</a:t>
            </a:r>
            <a:r>
              <a:rPr kumimoji="1" lang="en-US" altLang="ko-KR" sz="1100" b="1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1" lang="ko-KR" altLang="en-US" sz="1100" b="1" dirty="0">
                <a:latin typeface="맑은 고딕" pitchFamily="50" charset="-127"/>
                <a:ea typeface="맑은 고딕" pitchFamily="50" charset="-127"/>
              </a:rPr>
              <a:t>사업화를 위한</a:t>
            </a:r>
            <a:br>
              <a:rPr kumimoji="1" lang="en-US" altLang="ko-KR" sz="1100" b="1" dirty="0">
                <a:latin typeface="맑은 고딕" pitchFamily="50" charset="-127"/>
                <a:ea typeface="맑은 고딕" pitchFamily="50" charset="-127"/>
              </a:rPr>
            </a:br>
            <a:r>
              <a:rPr kumimoji="1" lang="ko-KR" altLang="en-US" sz="1100" b="1" dirty="0">
                <a:latin typeface="맑은 고딕" pitchFamily="50" charset="-127"/>
                <a:ea typeface="맑은 고딕" pitchFamily="50" charset="-127"/>
              </a:rPr>
              <a:t>완성도에 대하여 이해할 수 있음</a:t>
            </a:r>
            <a:r>
              <a:rPr kumimoji="1" lang="en-US" altLang="ko-KR" sz="1100" b="1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90488" indent="-90488" fontAlgn="base">
              <a:spcBef>
                <a:spcPts val="40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kumimoji="1" lang="ko-KR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실무 적용을 위한 기술가치평가</a:t>
            </a:r>
            <a:r>
              <a:rPr kumimoji="1" lang="en-US" altLang="ko-KR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1" lang="ko-KR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재무평가</a:t>
            </a:r>
            <a:r>
              <a:rPr kumimoji="1" lang="en-US" altLang="ko-KR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1" lang="ko-KR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상업화를 위한 역량분석과 종합적 사업전략 수립에 대한 역량을 확보함</a:t>
            </a:r>
            <a:r>
              <a:rPr kumimoji="1" lang="en-US" altLang="ko-KR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0478E75-BA51-FBFC-A19B-1AE407E9B5FD}"/>
              </a:ext>
            </a:extLst>
          </p:cNvPr>
          <p:cNvSpPr txBox="1"/>
          <p:nvPr/>
        </p:nvSpPr>
        <p:spPr>
          <a:xfrm>
            <a:off x="1321112" y="121069"/>
            <a:ext cx="262604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kumimoji="1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Ⅱ. R&amp;D </a:t>
            </a:r>
            <a:r>
              <a:rPr kumimoji="1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기획관리 분야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328688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68995" y="132776"/>
            <a:ext cx="2446504" cy="369332"/>
          </a:xfrm>
        </p:spPr>
        <p:txBody>
          <a:bodyPr/>
          <a:lstStyle/>
          <a:p>
            <a:r>
              <a:rPr lang="en-US" altLang="ko-KR" sz="1800" dirty="0">
                <a:solidFill>
                  <a:schemeClr val="tx1"/>
                </a:solidFill>
              </a:rPr>
              <a:t>4. R&amp;D</a:t>
            </a:r>
            <a:r>
              <a:rPr lang="ko-KR" altLang="en-US" sz="1800" dirty="0">
                <a:solidFill>
                  <a:schemeClr val="tx1"/>
                </a:solidFill>
              </a:rPr>
              <a:t>와 기술사업화</a:t>
            </a:r>
            <a:endParaRPr lang="ko-KR" altLang="en-US" sz="18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294967295"/>
          </p:nvPr>
        </p:nvSpPr>
        <p:spPr bwMode="auto">
          <a:xfrm>
            <a:off x="9553575" y="6518275"/>
            <a:ext cx="3524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algn="r" rtl="0" fontAlgn="base" latinLnBrk="1">
              <a:spcBef>
                <a:spcPct val="0"/>
              </a:spcBef>
              <a:spcAft>
                <a:spcPct val="0"/>
              </a:spcAft>
              <a:defRPr kumimoji="1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fld id="{EEB61DCB-C6AA-4A6A-A729-0AB85C77D697}" type="slidenum">
              <a:rPr lang="en-US" altLang="ko-KR" smtClean="0"/>
              <a:pPr/>
              <a:t>25</a:t>
            </a:fld>
            <a:endParaRPr lang="en-US" altLang="ko-KR"/>
          </a:p>
        </p:txBody>
      </p:sp>
      <p:sp>
        <p:nvSpPr>
          <p:cNvPr id="6" name="정육면체 5"/>
          <p:cNvSpPr/>
          <p:nvPr/>
        </p:nvSpPr>
        <p:spPr>
          <a:xfrm>
            <a:off x="920553" y="1340768"/>
            <a:ext cx="1512168" cy="898836"/>
          </a:xfrm>
          <a:prstGeom prst="cube">
            <a:avLst>
              <a:gd name="adj" fmla="val 6760"/>
            </a:avLst>
          </a:prstGeom>
          <a:solidFill>
            <a:srgbClr val="7030A0"/>
          </a:solidFill>
          <a:ln w="1905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목표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504728" y="1340768"/>
            <a:ext cx="6192688" cy="86409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2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>
              <a:buFont typeface="Arial" pitchFamily="34" charset="0"/>
              <a:buChar char="•"/>
            </a:pP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R&amp;D 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활동에 대한 전략적 연계성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성과에 대한 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Challenge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는 지속적으로 구체화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강화</a:t>
            </a:r>
            <a:b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되고 있는 추세로 이에 대한 체계적 대응과 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R&amp;D 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활동에 사업화 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Concept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포괄하여</a:t>
            </a:r>
            <a:b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사업적 성과를 조기 실현할 수 있는 고려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·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성공 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Point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내부 관리 체계에 반영할 수 있는</a:t>
            </a:r>
            <a:b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역량을 갖출 수 있도록 함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정육면체 8"/>
          <p:cNvSpPr/>
          <p:nvPr/>
        </p:nvSpPr>
        <p:spPr>
          <a:xfrm>
            <a:off x="920553" y="2300407"/>
            <a:ext cx="1512168" cy="1494499"/>
          </a:xfrm>
          <a:prstGeom prst="cube">
            <a:avLst>
              <a:gd name="adj" fmla="val 6760"/>
            </a:avLst>
          </a:prstGeom>
          <a:solidFill>
            <a:srgbClr val="7030A0"/>
          </a:solidFill>
          <a:ln w="1905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목적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2504728" y="2300407"/>
            <a:ext cx="6192688" cy="1436737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2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>
              <a:buFont typeface="Arial" pitchFamily="34" charset="0"/>
              <a:buChar char="•"/>
            </a:pP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기업에서의 기술사업화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개념을 명확히 이해할 수 있도록 하고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R&amp;D 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활동에서의 기술</a:t>
            </a:r>
            <a:b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사업화의 주요 관리 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Point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이해함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R&amp;D Project 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관리체계에 대한 이해를 기반으로 기술사업화의 주요활동을 연계 관리</a:t>
            </a:r>
            <a:b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할 수 있도록 관련  지식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방법론을 학습함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기존 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R&amp;D Project 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 체계에 사업화 </a:t>
            </a:r>
            <a:r>
              <a:rPr lang="ko-KR" altLang="en-US" sz="1200" b="1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성공율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제고를 위한 기존 체계의 보완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개선 </a:t>
            </a:r>
            <a:b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사항을 식별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·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확인할 수 있도록 관련 사례 등을 통하여 학습함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</p:txBody>
      </p:sp>
      <p:sp>
        <p:nvSpPr>
          <p:cNvPr id="11" name="정육면체 10"/>
          <p:cNvSpPr/>
          <p:nvPr/>
        </p:nvSpPr>
        <p:spPr>
          <a:xfrm>
            <a:off x="920553" y="3827432"/>
            <a:ext cx="1512168" cy="1443855"/>
          </a:xfrm>
          <a:prstGeom prst="cube">
            <a:avLst>
              <a:gd name="adj" fmla="val 6760"/>
            </a:avLst>
          </a:prstGeom>
          <a:solidFill>
            <a:srgbClr val="7030A0"/>
          </a:solidFill>
          <a:ln w="1905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특징</a:t>
            </a:r>
          </a:p>
        </p:txBody>
      </p:sp>
      <p:sp>
        <p:nvSpPr>
          <p:cNvPr id="12" name="직사각형 11"/>
          <p:cNvSpPr/>
          <p:nvPr/>
        </p:nvSpPr>
        <p:spPr>
          <a:xfrm>
            <a:off x="2504728" y="3856008"/>
            <a:ext cx="6192688" cy="138805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2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marL="0" lvl="1">
              <a:buFont typeface="Arial" pitchFamily="34" charset="0"/>
              <a:buChar char="•"/>
            </a:pP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기업에서의 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R&amp;D 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활동에 대한 기본 개념을 기반으로 </a:t>
            </a:r>
            <a:r>
              <a:rPr lang="ko-KR" altLang="en-US" sz="1200" b="1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성공율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및 조기 사업화를 위한</a:t>
            </a:r>
            <a:b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기술사업화의 핵심 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Point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포괄하는 관리 체계를 학습하여 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R&amp;D 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관리를 효과적으로</a:t>
            </a:r>
            <a:b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수행할 수 있도록 함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0" lvl="1">
              <a:buFont typeface="Arial" pitchFamily="34" charset="0"/>
              <a:buChar char="•"/>
            </a:pP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‘R&amp;D 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관리체계 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+ 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사업성과 향상을 위한 기술사업화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’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통합화 한 관리 체계의 구축을</a:t>
            </a:r>
            <a:b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위한 관련 방법론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활동을 학습하여 내부체계에 연계할 수 있도록 함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 marL="0" lvl="1">
              <a:buFont typeface="Arial" pitchFamily="34" charset="0"/>
              <a:buChar char="•"/>
            </a:pP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Project 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관리자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사업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본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부의 기획관리자가 함께 사업성과 향상을 위한 다양한 시각</a:t>
            </a:r>
            <a:b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확보를 지원함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3" name="정육면체 12"/>
          <p:cNvSpPr/>
          <p:nvPr/>
        </p:nvSpPr>
        <p:spPr>
          <a:xfrm>
            <a:off x="920553" y="5358358"/>
            <a:ext cx="1512168" cy="898836"/>
          </a:xfrm>
          <a:prstGeom prst="cube">
            <a:avLst>
              <a:gd name="adj" fmla="val 6760"/>
            </a:avLst>
          </a:prstGeom>
          <a:solidFill>
            <a:srgbClr val="7030A0"/>
          </a:solidFill>
          <a:ln w="1905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활동방법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2504728" y="5358358"/>
            <a:ext cx="6192688" cy="86409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2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>
              <a:buFont typeface="Arial" pitchFamily="34" charset="0"/>
              <a:buChar char="•"/>
            </a:pP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기업에서의 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R&amp;D 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기술사업화의 개념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및 주요 활동에 대한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기본 교육</a:t>
            </a:r>
            <a:endParaRPr lang="en-US" altLang="ko-KR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기술사업화와 관련된 주요 체계와 활동에 대한 실습을 통하여 체질화 할 수 있도록 함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팀별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학습을 통하여 개념을 명확히 하고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실무에 적용할 수 있는 기업가 정신을 확보함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998E30-8660-A76A-B851-DB23E8D0C3B6}"/>
              </a:ext>
            </a:extLst>
          </p:cNvPr>
          <p:cNvSpPr txBox="1"/>
          <p:nvPr/>
        </p:nvSpPr>
        <p:spPr>
          <a:xfrm>
            <a:off x="1321112" y="121069"/>
            <a:ext cx="262604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kumimoji="1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Ⅱ. R&amp;D </a:t>
            </a:r>
            <a:r>
              <a:rPr kumimoji="1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기획관리 분야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083675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68995" y="166436"/>
            <a:ext cx="2446504" cy="369332"/>
          </a:xfrm>
        </p:spPr>
        <p:txBody>
          <a:bodyPr/>
          <a:lstStyle/>
          <a:p>
            <a:r>
              <a:rPr lang="en-US" altLang="ko-KR" sz="1800" dirty="0">
                <a:solidFill>
                  <a:schemeClr val="tx1"/>
                </a:solidFill>
              </a:rPr>
              <a:t>4. R&amp;D</a:t>
            </a:r>
            <a:r>
              <a:rPr lang="ko-KR" altLang="en-US" sz="1800" dirty="0">
                <a:solidFill>
                  <a:schemeClr val="tx1"/>
                </a:solidFill>
              </a:rPr>
              <a:t>와 기술사업화</a:t>
            </a:r>
            <a:endParaRPr lang="ko-KR" altLang="en-US" sz="16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4294967295"/>
          </p:nvPr>
        </p:nvSpPr>
        <p:spPr bwMode="auto">
          <a:xfrm>
            <a:off x="9553575" y="6518275"/>
            <a:ext cx="3524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algn="r" rtl="0" fontAlgn="base" latinLnBrk="1">
              <a:spcBef>
                <a:spcPct val="0"/>
              </a:spcBef>
              <a:spcAft>
                <a:spcPct val="0"/>
              </a:spcAft>
              <a:defRPr kumimoji="1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fld id="{EEB61DCB-C6AA-4A6A-A729-0AB85C77D697}" type="slidenum">
              <a:rPr lang="en-US" altLang="ko-KR" smtClean="0"/>
              <a:pPr/>
              <a:t>26</a:t>
            </a:fld>
            <a:endParaRPr lang="en-US" altLang="ko-KR"/>
          </a:p>
        </p:txBody>
      </p:sp>
      <p:graphicFrame>
        <p:nvGraphicFramePr>
          <p:cNvPr id="4" name="표 3"/>
          <p:cNvGraphicFramePr>
            <a:graphicFrameLocks noGrp="1"/>
          </p:cNvGraphicFramePr>
          <p:nvPr/>
        </p:nvGraphicFramePr>
        <p:xfrm>
          <a:off x="848545" y="908721"/>
          <a:ext cx="7992886" cy="4968552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8723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830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1064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268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3189">
                <a:tc>
                  <a:txBody>
                    <a:bodyPr/>
                    <a:lstStyle/>
                    <a:p>
                      <a:pPr algn="ctr" latinLnBrk="1">
                        <a:lnSpc>
                          <a:spcPct val="95000"/>
                        </a:lnSpc>
                      </a:pPr>
                      <a:r>
                        <a:rPr lang="ko-KR" altLang="en-US" sz="1200" spc="3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일차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95000"/>
                        </a:lnSpc>
                      </a:pPr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 원 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95000"/>
                        </a:lnSpc>
                      </a:pPr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95000"/>
                        </a:lnSpc>
                      </a:pPr>
                      <a:r>
                        <a:rPr lang="ko-KR" altLang="en-US" sz="1200" spc="6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교육내용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2626">
                <a:tc rowSpan="4">
                  <a:txBody>
                    <a:bodyPr/>
                    <a:lstStyle/>
                    <a:p>
                      <a:pPr algn="ctr" latinLnBrk="1">
                        <a:lnSpc>
                          <a:spcPct val="95000"/>
                        </a:lnSpc>
                      </a:pPr>
                      <a:r>
                        <a:rPr lang="en-US" altLang="ko-KR" sz="105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05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일차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1050" b="1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맑은 고딕" pitchFamily="50" charset="-127"/>
                          <a:ea typeface="맑은 고딕" panose="020B0503020000020004" pitchFamily="50" charset="-127"/>
                        </a:rPr>
                        <a:t>Paradigm </a:t>
                      </a:r>
                      <a:r>
                        <a:rPr lang="ko-KR" altLang="en-US" sz="1050" b="1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맑은 고딕" pitchFamily="50" charset="-127"/>
                        </a:rPr>
                        <a:t>변화와 </a:t>
                      </a:r>
                      <a:r>
                        <a:rPr lang="en-US" altLang="ko-KR" sz="1050" b="1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맑은 고딕" pitchFamily="50" charset="-127"/>
                        </a:rPr>
                        <a:t>MOT</a:t>
                      </a:r>
                      <a:r>
                        <a:rPr lang="ko-KR" altLang="en-US" sz="1050" b="1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맑은 고딕" pitchFamily="50" charset="-127"/>
                        </a:rPr>
                        <a:t>의</a:t>
                      </a:r>
                      <a:r>
                        <a:rPr lang="en-US" altLang="ko-KR" sz="1050" b="1" dirty="0">
                          <a:solidFill>
                            <a:schemeClr val="tx1">
                              <a:lumMod val="50000"/>
                            </a:schemeClr>
                          </a:solidFill>
                          <a:latin typeface="맑은 고딕" pitchFamily="50" charset="-127"/>
                        </a:rPr>
                        <a:t> New Trends</a:t>
                      </a:r>
                      <a:endParaRPr lang="en-US" altLang="ko-KR" sz="1050" b="1" spc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>
                        <a:lnSpc>
                          <a:spcPct val="95000"/>
                        </a:lnSpc>
                        <a:buFont typeface="Arial" pitchFamily="34" charset="0"/>
                        <a:buNone/>
                      </a:pPr>
                      <a:r>
                        <a:rPr lang="en-US" altLang="ko-KR" sz="1050" b="1" kern="1200" spc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endParaRPr lang="ko-KR" altLang="en-US" sz="1050" b="1" kern="1200" spc="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050" b="1" kern="1200" spc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기업의 생존과 성장 조건과 고려사항</a:t>
                      </a:r>
                      <a:endParaRPr lang="en-US" altLang="ko-KR" sz="1050" b="1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기술사업화와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기업에서의 기술사업화</a:t>
                      </a:r>
                      <a:endParaRPr lang="en-US" altLang="ko-KR" sz="105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기술사업화의 형태와 유형</a:t>
                      </a:r>
                      <a:endParaRPr lang="en-US" altLang="ko-KR" sz="105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12626">
                <a:tc vMerge="1"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기업에서의 기술사업화 정의와 개념</a:t>
                      </a:r>
                      <a:endParaRPr lang="en-US" altLang="ko-KR" sz="1050" b="1" spc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6000" marR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95000"/>
                        </a:lnSpc>
                      </a:pPr>
                      <a:r>
                        <a:rPr lang="en-US" altLang="ko-KR" sz="105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05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기술사업화와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기업에서의 기술사업화</a:t>
                      </a:r>
                      <a:endParaRPr lang="en-US" altLang="ko-KR" sz="105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기술사업화의 형태와 유형</a:t>
                      </a:r>
                      <a:endParaRPr lang="en-US" altLang="ko-KR" sz="105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기술사업화에서의 고려사항</a:t>
                      </a: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8351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기업의 기술사업화 활동과 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Process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95000"/>
                        </a:lnSpc>
                      </a:pPr>
                      <a:r>
                        <a:rPr lang="en-US" altLang="ko-KR" sz="105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05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050" b="1" spc="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기술사업화 체계와 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Process</a:t>
                      </a: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사업화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전략의 주요 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Point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R&amp;D 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에서의 사업화 완성도 제고 분석과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활동 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Framework</a:t>
                      </a:r>
                      <a:b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- 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기술사업화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계획 수립과 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NABC+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83515"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ct val="95000"/>
                        </a:lnSpc>
                      </a:pPr>
                      <a:endParaRPr lang="ko-KR" altLang="en-US" sz="105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기술사업화 계획 수립 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Workshop</a:t>
                      </a:r>
                      <a:endParaRPr lang="ko-KR" altLang="en-US" sz="1050" b="1" kern="0" spc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95000"/>
                        </a:lnSpc>
                      </a:pPr>
                      <a:r>
                        <a:rPr lang="en-US" altLang="ko-KR" sz="105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05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b="1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신사업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·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신제품과 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Idea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도출</a:t>
                      </a:r>
                      <a:endParaRPr lang="en-US" altLang="ko-KR" sz="1050" b="1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[Needs Analysis] : 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시장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·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 분석과 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Offering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[Approach Analysis] : 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방법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차별화 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Point</a:t>
                      </a:r>
                      <a:b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- (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핵심기술 분석과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기술확보 전략 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: 2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일차 연결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56393">
                <a:tc rowSpan="3">
                  <a:txBody>
                    <a:bodyPr/>
                    <a:lstStyle/>
                    <a:p>
                      <a:pPr algn="ctr" latinLnBrk="1">
                        <a:lnSpc>
                          <a:spcPct val="95000"/>
                        </a:lnSpc>
                      </a:pPr>
                      <a:r>
                        <a:rPr lang="en-US" altLang="ko-KR" sz="105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05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일차</a:t>
                      </a:r>
                      <a:endParaRPr lang="en-US" altLang="ko-KR" sz="105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기술사업화 계획 수립 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Workshop]</a:t>
                      </a:r>
                      <a:endParaRPr lang="ko-KR" altLang="en-US" sz="1050" b="1" kern="0" spc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95000"/>
                        </a:lnSpc>
                      </a:pPr>
                      <a:r>
                        <a:rPr lang="en-US" altLang="ko-KR" sz="105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05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en-US" sz="1050" b="1" kern="0" spc="-3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[Approach Analysis] : 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핵심기술 분석과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기술확보 전략 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(1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일차 연결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  <a:p>
                      <a:pPr marL="0" marR="0" indent="0" algn="l" fontAlgn="base" latinLnBrk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Font typeface="Arial" pitchFamily="34" charset="0"/>
                        <a:buChar char="•"/>
                      </a:pPr>
                      <a:r>
                        <a:rPr lang="en-US" altLang="ko-KR" sz="1050" b="1" kern="0" spc="-3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[Business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Model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분석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 :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사업화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핵심 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Question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 변수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  <a:p>
                      <a:pPr marL="0" marR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ko-KR" sz="1050" b="1" kern="0" spc="-3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[Pro-Forma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재무성과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분석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 :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수명주기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NPV, ECV, </a:t>
                      </a: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94951">
                <a:tc vMerge="1"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기술사업화 전략 수립 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Workshop]</a:t>
                      </a:r>
                      <a:endParaRPr lang="ko-KR" altLang="en-US" sz="1050" b="1" kern="0" spc="0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95000"/>
                        </a:lnSpc>
                      </a:pPr>
                      <a:r>
                        <a:rPr lang="en-US" altLang="ko-KR" sz="105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05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1050" b="1" kern="0" spc="-30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기술사업화 역량 분석</a:t>
                      </a:r>
                      <a:b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- 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Time-to-Market ,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지리적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시장의 구성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시장세분화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기술의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광범위 </a:t>
                      </a:r>
                      <a:r>
                        <a:rPr lang="ko-KR" altLang="en-US" sz="1050" b="1" baseline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적용성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</a:p>
                    <a:p>
                      <a:pPr marL="0" marR="0" indent="0" algn="l" defTabSz="914400" rtl="0" eaLnBrk="1" fontAlgn="base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기술사업화 전략 수립</a:t>
                      </a: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41737"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ct val="95000"/>
                        </a:lnSpc>
                      </a:pPr>
                      <a:endParaRPr lang="en-US" altLang="ko-KR" sz="1050" b="1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기술사업화 의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</a:rPr>
                        <a:t>관리</a:t>
                      </a:r>
                    </a:p>
                  </a:txBody>
                  <a:tcPr marL="17907" marR="17907" marT="17907" marB="17907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</a:rPr>
                        <a:t>기술사업화 관련 주요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</a:rPr>
                        <a:t>Index(Risk Index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</a:rPr>
                        <a:t>포함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</a:rPr>
                        <a:t>)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</a:rPr>
                        <a:t>의 관리</a:t>
                      </a:r>
                      <a:endParaRPr lang="en-US" altLang="ko-KR" sz="1050" b="1" baseline="0" dirty="0">
                        <a:solidFill>
                          <a:schemeClr val="tx1"/>
                        </a:solidFill>
                      </a:endParaRPr>
                    </a:p>
                    <a:p>
                      <a:pPr>
                        <a:buFont typeface="Arial" pitchFamily="34" charset="0"/>
                        <a:buChar char="•"/>
                      </a:pP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</a:rPr>
                        <a:t> IT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</a:rPr>
                        <a:t>연계 관리 방안</a:t>
                      </a:r>
                      <a:endParaRPr lang="ko-KR" altLang="en-US" sz="1050" b="1" dirty="0">
                        <a:solidFill>
                          <a:schemeClr val="tx1"/>
                        </a:solidFill>
                      </a:endParaRPr>
                    </a:p>
                  </a:txBody>
                  <a:tcPr marL="90000" marR="90000" marT="46800" marB="468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1A951B7C-73AD-8F65-763F-266DD7F4B059}"/>
              </a:ext>
            </a:extLst>
          </p:cNvPr>
          <p:cNvSpPr txBox="1"/>
          <p:nvPr/>
        </p:nvSpPr>
        <p:spPr>
          <a:xfrm>
            <a:off x="1321112" y="121069"/>
            <a:ext cx="262604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kumimoji="1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Ⅱ. R&amp;D </a:t>
            </a:r>
            <a:r>
              <a:rPr kumimoji="1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기획관리 분야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215249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30DFE52A-80A0-97FF-0B8B-A3C33F882D01}"/>
              </a:ext>
            </a:extLst>
          </p:cNvPr>
          <p:cNvSpPr/>
          <p:nvPr/>
        </p:nvSpPr>
        <p:spPr bwMode="auto">
          <a:xfrm>
            <a:off x="2165390" y="2142327"/>
            <a:ext cx="7225442" cy="516103"/>
          </a:xfrm>
          <a:prstGeom prst="rightArrow">
            <a:avLst>
              <a:gd name="adj1" fmla="val 76087"/>
              <a:gd name="adj2" fmla="val 50000"/>
            </a:avLst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Main Process</a:t>
            </a:r>
            <a:endParaRPr kumimoji="1" lang="ko-KR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9C38795-A22C-6BAD-22CE-975635C58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6711" y="177656"/>
            <a:ext cx="2598788" cy="369332"/>
          </a:xfrm>
        </p:spPr>
        <p:txBody>
          <a:bodyPr/>
          <a:lstStyle/>
          <a:p>
            <a:r>
              <a:rPr lang="en-US" altLang="ko-KR" sz="1800" dirty="0"/>
              <a:t>5. R&amp;D Risk </a:t>
            </a:r>
            <a:r>
              <a:rPr lang="ko-KR" altLang="en-US" sz="1800" dirty="0"/>
              <a:t>관리 방안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DCC0753-73C7-3AEA-F967-4687146E688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42EADB-0E7B-4321-80DF-26A7C27B093E}" type="slidenum">
              <a:rPr lang="en-US" altLang="ko-KR" smtClean="0"/>
              <a:pPr>
                <a:defRPr/>
              </a:pPr>
              <a:t>27</a:t>
            </a:fld>
            <a:endParaRPr lang="en-US" altLang="ko-KR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8D10007-B777-F93E-51A2-FB86DCFB3D3B}"/>
              </a:ext>
            </a:extLst>
          </p:cNvPr>
          <p:cNvGrpSpPr/>
          <p:nvPr/>
        </p:nvGrpSpPr>
        <p:grpSpPr>
          <a:xfrm>
            <a:off x="2159783" y="2501356"/>
            <a:ext cx="7225443" cy="583421"/>
            <a:chOff x="1901727" y="1800751"/>
            <a:chExt cx="7303981" cy="583421"/>
          </a:xfrm>
        </p:grpSpPr>
        <p:sp>
          <p:nvSpPr>
            <p:cNvPr id="4" name="화살표: 오각형 3">
              <a:extLst>
                <a:ext uri="{FF2B5EF4-FFF2-40B4-BE49-F238E27FC236}">
                  <a16:creationId xmlns:a16="http://schemas.microsoft.com/office/drawing/2014/main" id="{8BA66807-36B0-AFF5-E6D3-9E4D418B8EBA}"/>
                </a:ext>
              </a:extLst>
            </p:cNvPr>
            <p:cNvSpPr/>
            <p:nvPr/>
          </p:nvSpPr>
          <p:spPr bwMode="auto">
            <a:xfrm>
              <a:off x="1901727" y="1800751"/>
              <a:ext cx="1896583" cy="583421"/>
            </a:xfrm>
            <a:prstGeom prst="homePlate">
              <a:avLst/>
            </a:prstGeom>
            <a:solidFill>
              <a:srgbClr val="FFEFAB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ko-KR" sz="1300" b="1" dirty="0">
                  <a:latin typeface="맑은 고딕" pitchFamily="50" charset="-127"/>
                  <a:ea typeface="맑은 고딕" pitchFamily="50" charset="-127"/>
                </a:rPr>
                <a:t>Risk </a:t>
              </a:r>
              <a:r>
                <a:rPr kumimoji="1" lang="ko-KR" altLang="en-US" sz="1300" b="1" dirty="0">
                  <a:latin typeface="맑은 고딕" pitchFamily="50" charset="-127"/>
                  <a:ea typeface="맑은 고딕" pitchFamily="50" charset="-127"/>
                </a:rPr>
                <a:t>관리 목표</a:t>
              </a:r>
              <a:endParaRPr kumimoji="1" lang="en-US" altLang="ko-KR" sz="13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" name="화살표: 갈매기형 수장 4">
              <a:extLst>
                <a:ext uri="{FF2B5EF4-FFF2-40B4-BE49-F238E27FC236}">
                  <a16:creationId xmlns:a16="http://schemas.microsoft.com/office/drawing/2014/main" id="{77D8BA8E-875C-0047-7620-0A6A0A65576C}"/>
                </a:ext>
              </a:extLst>
            </p:cNvPr>
            <p:cNvSpPr/>
            <p:nvPr/>
          </p:nvSpPr>
          <p:spPr bwMode="auto">
            <a:xfrm>
              <a:off x="3704467" y="1800751"/>
              <a:ext cx="1896583" cy="583421"/>
            </a:xfrm>
            <a:prstGeom prst="chevron">
              <a:avLst/>
            </a:prstGeom>
            <a:solidFill>
              <a:srgbClr val="FFEFAB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1300" b="1" dirty="0">
                  <a:latin typeface="맑은 고딕" pitchFamily="50" charset="-127"/>
                  <a:ea typeface="맑은 고딕" pitchFamily="50" charset="-127"/>
                </a:rPr>
                <a:t>Risk</a:t>
              </a:r>
              <a:r>
                <a:rPr kumimoji="1" lang="ko-KR" altLang="en-US" sz="1300" b="1" dirty="0">
                  <a:latin typeface="맑은 고딕" pitchFamily="50" charset="-127"/>
                  <a:ea typeface="맑은 고딕" pitchFamily="50" charset="-127"/>
                </a:rPr>
                <a:t> 식별</a:t>
              </a:r>
            </a:p>
          </p:txBody>
        </p:sp>
        <p:sp>
          <p:nvSpPr>
            <p:cNvPr id="6" name="화살표: 갈매기형 수장 5">
              <a:extLst>
                <a:ext uri="{FF2B5EF4-FFF2-40B4-BE49-F238E27FC236}">
                  <a16:creationId xmlns:a16="http://schemas.microsoft.com/office/drawing/2014/main" id="{60BE388F-A513-544A-AEE0-688FC11592C8}"/>
                </a:ext>
              </a:extLst>
            </p:cNvPr>
            <p:cNvSpPr/>
            <p:nvPr/>
          </p:nvSpPr>
          <p:spPr bwMode="auto">
            <a:xfrm>
              <a:off x="5507207" y="1800751"/>
              <a:ext cx="1896583" cy="583421"/>
            </a:xfrm>
            <a:prstGeom prst="chevron">
              <a:avLst/>
            </a:prstGeom>
            <a:solidFill>
              <a:srgbClr val="FFEFAB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1300" b="1" dirty="0">
                  <a:latin typeface="맑은 고딕" pitchFamily="50" charset="-127"/>
                  <a:ea typeface="맑은 고딕" pitchFamily="50" charset="-127"/>
                </a:rPr>
                <a:t>Risk </a:t>
              </a:r>
              <a:r>
                <a:rPr kumimoji="1" lang="ko-KR" altLang="en-US" sz="1300" b="1" dirty="0">
                  <a:latin typeface="맑은 고딕" pitchFamily="50" charset="-127"/>
                  <a:ea typeface="맑은 고딕" pitchFamily="50" charset="-127"/>
                </a:rPr>
                <a:t>분석 및</a:t>
              </a:r>
              <a:endParaRPr kumimoji="1" lang="en-US" altLang="ko-KR" sz="1300" b="1" dirty="0">
                <a:latin typeface="맑은 고딕" pitchFamily="50" charset="-127"/>
                <a:ea typeface="맑은 고딕" pitchFamily="50" charset="-127"/>
              </a:endParaRP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300" b="1" dirty="0">
                  <a:latin typeface="맑은 고딕" pitchFamily="50" charset="-127"/>
                  <a:ea typeface="맑은 고딕" pitchFamily="50" charset="-127"/>
                </a:rPr>
                <a:t>대응방안</a:t>
              </a:r>
              <a:endParaRPr kumimoji="1" lang="en-US" altLang="ko-KR" sz="13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" name="화살표: 갈매기형 수장 6">
              <a:extLst>
                <a:ext uri="{FF2B5EF4-FFF2-40B4-BE49-F238E27FC236}">
                  <a16:creationId xmlns:a16="http://schemas.microsoft.com/office/drawing/2014/main" id="{4658248C-AF41-154F-9145-90D94AB53735}"/>
                </a:ext>
              </a:extLst>
            </p:cNvPr>
            <p:cNvSpPr/>
            <p:nvPr/>
          </p:nvSpPr>
          <p:spPr bwMode="auto">
            <a:xfrm>
              <a:off x="7309125" y="1800751"/>
              <a:ext cx="1896583" cy="583421"/>
            </a:xfrm>
            <a:prstGeom prst="chevron">
              <a:avLst/>
            </a:prstGeom>
            <a:solidFill>
              <a:srgbClr val="BCB8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1300" b="1" dirty="0">
                  <a:latin typeface="맑은 고딕" pitchFamily="50" charset="-127"/>
                  <a:ea typeface="맑은 고딕" pitchFamily="50" charset="-127"/>
                </a:rPr>
                <a:t>IT </a:t>
              </a:r>
              <a:r>
                <a:rPr kumimoji="1" lang="ko-KR" altLang="en-US" sz="1300" b="1" dirty="0">
                  <a:latin typeface="맑은 고딕" pitchFamily="50" charset="-127"/>
                  <a:ea typeface="맑은 고딕" pitchFamily="50" charset="-127"/>
                </a:rPr>
                <a:t>연계 관리</a:t>
              </a:r>
            </a:p>
          </p:txBody>
        </p:sp>
      </p:grp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A1356563-AA0D-FFB0-BFE0-298092EC3DD9}"/>
              </a:ext>
            </a:extLst>
          </p:cNvPr>
          <p:cNvSpPr/>
          <p:nvPr/>
        </p:nvSpPr>
        <p:spPr bwMode="auto">
          <a:xfrm>
            <a:off x="306593" y="2512575"/>
            <a:ext cx="1613647" cy="566591"/>
          </a:xfrm>
          <a:prstGeom prst="roundRect">
            <a:avLst/>
          </a:prstGeom>
          <a:solidFill>
            <a:srgbClr val="9E6900"/>
          </a:solidFill>
          <a:ln w="38100" cap="flat" cmpd="sng" algn="ctr">
            <a:solidFill>
              <a:schemeClr val="accent6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3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R&amp;D Risk </a:t>
            </a:r>
            <a:r>
              <a:rPr kumimoji="1" lang="ko-KR" altLang="en-US" sz="13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관리</a:t>
            </a:r>
            <a:endParaRPr kumimoji="1" lang="ko-KR" altLang="en-US" sz="13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42177B9-9D17-207F-633D-5DFA0383EF57}"/>
              </a:ext>
            </a:extLst>
          </p:cNvPr>
          <p:cNvSpPr txBox="1"/>
          <p:nvPr/>
        </p:nvSpPr>
        <p:spPr>
          <a:xfrm>
            <a:off x="2277588" y="3175707"/>
            <a:ext cx="134075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0488" indent="-90488">
              <a:buFont typeface="Arial" panose="020B0604020202020204" pitchFamily="34" charset="0"/>
              <a:buChar char="•"/>
            </a:pP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Risk 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관리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목표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/</a:t>
            </a:r>
            <a:b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범위</a:t>
            </a:r>
            <a:b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조직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연구소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연구실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/Project</a:t>
            </a:r>
          </a:p>
          <a:p>
            <a:pPr marL="90488" indent="-90488">
              <a:buFont typeface="Arial" panose="020B0604020202020204" pitchFamily="34" charset="0"/>
              <a:buChar char="•"/>
            </a:pP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활용목적</a:t>
            </a:r>
            <a:b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내부 체계 혁신</a:t>
            </a:r>
            <a:b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조기경보체계</a:t>
            </a:r>
            <a:b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- Project 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성공률</a:t>
            </a:r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0DA29995-FE34-6329-ED1E-CC6D09F61898}"/>
              </a:ext>
            </a:extLst>
          </p:cNvPr>
          <p:cNvSpPr/>
          <p:nvPr/>
        </p:nvSpPr>
        <p:spPr bwMode="auto">
          <a:xfrm>
            <a:off x="1206115" y="3175709"/>
            <a:ext cx="1060256" cy="678788"/>
          </a:xfrm>
          <a:prstGeom prst="rightArrow">
            <a:avLst>
              <a:gd name="adj1" fmla="val 78099"/>
              <a:gd name="adj2" fmla="val 50000"/>
            </a:avLst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en-US" altLang="ko-KR" sz="1100" b="1" u="none" strike="noStrike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Sub-Task</a:t>
            </a:r>
          </a:p>
          <a:p>
            <a:pPr algn="ctr" font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혹은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방법론</a:t>
            </a:r>
            <a:endParaRPr lang="en-US" altLang="ko-KR" sz="1100" b="1" u="none" strike="noStrike" dirty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245BD92A-3F42-259E-AB35-A60EAEBDF377}"/>
              </a:ext>
            </a:extLst>
          </p:cNvPr>
          <p:cNvCxnSpPr>
            <a:cxnSpLocks/>
            <a:stCxn id="9" idx="2"/>
            <a:endCxn id="21" idx="1"/>
          </p:cNvCxnSpPr>
          <p:nvPr/>
        </p:nvCxnSpPr>
        <p:spPr bwMode="auto">
          <a:xfrm rot="16200000" flipH="1">
            <a:off x="941798" y="3250785"/>
            <a:ext cx="435937" cy="92698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ABABF119-3B26-FE1D-2508-44FDF5FF71A0}"/>
              </a:ext>
            </a:extLst>
          </p:cNvPr>
          <p:cNvSpPr txBox="1"/>
          <p:nvPr/>
        </p:nvSpPr>
        <p:spPr>
          <a:xfrm>
            <a:off x="3960529" y="3175707"/>
            <a:ext cx="197554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0488" indent="-90488">
              <a:buFont typeface="Arial" panose="020B0604020202020204" pitchFamily="34" charset="0"/>
              <a:buChar char="•"/>
            </a:pP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과제의 정의</a:t>
            </a:r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  <a:p>
            <a:pPr marL="90488" indent="-90488">
              <a:buFont typeface="Arial" panose="020B0604020202020204" pitchFamily="34" charset="0"/>
              <a:buChar char="•"/>
            </a:pP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Process, Sub-Task</a:t>
            </a:r>
            <a:b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or Work Flow 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분석</a:t>
            </a:r>
            <a:b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- WBS</a:t>
            </a:r>
            <a:r>
              <a:rPr lang="ko-KR" altLang="en-US" sz="1100" b="1" baseline="30000" dirty="0">
                <a:latin typeface="맑은 고딕" pitchFamily="50" charset="-127"/>
                <a:ea typeface="맑은 고딕" pitchFamily="50" charset="-127"/>
              </a:rPr>
              <a:t> ①</a:t>
            </a:r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  <a:p>
            <a:pPr marL="90488" indent="-90488">
              <a:buFont typeface="Arial" panose="020B0604020202020204" pitchFamily="34" charset="0"/>
              <a:buChar char="•"/>
            </a:pP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세부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 Process, Sub-Task</a:t>
            </a:r>
            <a:b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내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, or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Output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내 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Risk 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식별</a:t>
            </a:r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  <a:p>
            <a:pPr marL="90488" indent="-90488">
              <a:buFont typeface="Arial" panose="020B0604020202020204" pitchFamily="34" charset="0"/>
              <a:buChar char="•"/>
            </a:pP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Risk Matrix 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분석 및 대응</a:t>
            </a:r>
            <a:b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방안</a:t>
            </a:r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13A7A51-F347-7948-5780-CD877A7BBCAA}"/>
              </a:ext>
            </a:extLst>
          </p:cNvPr>
          <p:cNvSpPr txBox="1"/>
          <p:nvPr/>
        </p:nvSpPr>
        <p:spPr>
          <a:xfrm>
            <a:off x="5848399" y="3175707"/>
            <a:ext cx="1553952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0488" indent="-90488">
              <a:buFont typeface="Arial" panose="020B0604020202020204" pitchFamily="34" charset="0"/>
              <a:buChar char="•"/>
            </a:pP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주요 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Risk 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세부 분석</a:t>
            </a:r>
            <a:b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- Causal Map</a:t>
            </a:r>
            <a:b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관리현황 및 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Issue</a:t>
            </a:r>
            <a:b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대응방향</a:t>
            </a:r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  <a:p>
            <a:pPr marL="90488" indent="-90488">
              <a:buFont typeface="Arial" panose="020B0604020202020204" pitchFamily="34" charset="0"/>
              <a:buChar char="•"/>
            </a:pP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개선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교정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)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활동 방안</a:t>
            </a:r>
            <a:b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- Issue 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및 개선방안</a:t>
            </a:r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  <a:p>
            <a:pPr marL="90488" indent="-90488">
              <a:buFont typeface="Arial" panose="020B0604020202020204" pitchFamily="34" charset="0"/>
              <a:buChar char="•"/>
            </a:pP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관리체계</a:t>
            </a:r>
            <a:b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- Risk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별 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Owner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81551E8-4CE1-F111-AC89-55D0BBB16AEC}"/>
              </a:ext>
            </a:extLst>
          </p:cNvPr>
          <p:cNvSpPr txBox="1"/>
          <p:nvPr/>
        </p:nvSpPr>
        <p:spPr>
          <a:xfrm>
            <a:off x="7645301" y="3175707"/>
            <a:ext cx="1695016" cy="127727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0488" indent="-90488">
              <a:buFont typeface="Arial" panose="020B0604020202020204" pitchFamily="34" charset="0"/>
              <a:buChar char="•"/>
            </a:pP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KRI</a:t>
            </a:r>
            <a:r>
              <a:rPr lang="ko-KR" altLang="en-US" sz="1100" b="1" baseline="30000" dirty="0">
                <a:latin typeface="맑은 고딕" pitchFamily="50" charset="-127"/>
                <a:ea typeface="맑은 고딕" pitchFamily="50" charset="-127"/>
              </a:rPr>
              <a:t>② 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도출</a:t>
            </a:r>
            <a:b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- data 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관리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확보</a:t>
            </a:r>
            <a:b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방안</a:t>
            </a:r>
            <a:b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산식 개발</a:t>
            </a:r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  <a:p>
            <a:pPr marL="90488" indent="-90488">
              <a:buFont typeface="Arial" panose="020B0604020202020204" pitchFamily="34" charset="0"/>
              <a:buChar char="•"/>
            </a:pP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조기경보 및 관리 방안</a:t>
            </a:r>
            <a:b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- EWS</a:t>
            </a:r>
            <a:r>
              <a:rPr lang="ko-KR" altLang="en-US" sz="1100" b="1" baseline="30000" dirty="0">
                <a:latin typeface="맑은 고딕" pitchFamily="50" charset="-127"/>
                <a:ea typeface="맑은 고딕" pitchFamily="50" charset="-127"/>
              </a:rPr>
              <a:t>③</a:t>
            </a:r>
            <a:endParaRPr lang="en-US" altLang="ko-KR" sz="1100" b="1" baseline="30000" dirty="0">
              <a:latin typeface="맑은 고딕" pitchFamily="50" charset="-127"/>
              <a:ea typeface="맑은 고딕" pitchFamily="50" charset="-127"/>
            </a:endParaRPr>
          </a:p>
          <a:p>
            <a:pPr marL="90488" indent="-90488">
              <a:buFont typeface="Arial" panose="020B0604020202020204" pitchFamily="34" charset="0"/>
              <a:buChar char="•"/>
            </a:pP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IT 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화 연계 개발</a:t>
            </a:r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42F2389-6FEB-69C1-4D40-BFC525C2F5C4}"/>
              </a:ext>
            </a:extLst>
          </p:cNvPr>
          <p:cNvSpPr txBox="1"/>
          <p:nvPr/>
        </p:nvSpPr>
        <p:spPr>
          <a:xfrm>
            <a:off x="1257512" y="6219528"/>
            <a:ext cx="61943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① 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WBS : Work Breakdown Structure, 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② 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KRI : Key Risk Indicator,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③ 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EWS : Early Warning System 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6277116-F636-DC81-AA1C-7BF743487A41}"/>
              </a:ext>
            </a:extLst>
          </p:cNvPr>
          <p:cNvSpPr/>
          <p:nvPr/>
        </p:nvSpPr>
        <p:spPr bwMode="auto">
          <a:xfrm>
            <a:off x="2238321" y="4787657"/>
            <a:ext cx="1475378" cy="39268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성과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향상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Issue </a:t>
            </a:r>
            <a:r>
              <a:rPr lang="ko-KR" altLang="en-US" sz="1100" b="1" u="none" strike="noStrike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협의</a:t>
            </a:r>
            <a:endParaRPr lang="en-US" altLang="ko-KR" sz="1100" b="1" u="none" strike="noStrike" dirty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BCFF3A3C-CFDC-D9F8-8F7C-2B8A485E615B}"/>
              </a:ext>
            </a:extLst>
          </p:cNvPr>
          <p:cNvCxnSpPr>
            <a:cxnSpLocks/>
            <a:stCxn id="16" idx="2"/>
            <a:endCxn id="17" idx="0"/>
          </p:cNvCxnSpPr>
          <p:nvPr/>
        </p:nvCxnSpPr>
        <p:spPr bwMode="auto">
          <a:xfrm>
            <a:off x="4781793" y="5168632"/>
            <a:ext cx="0" cy="14403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CBEE75F-B20F-0550-EDD9-E8ED0B474E73}"/>
              </a:ext>
            </a:extLst>
          </p:cNvPr>
          <p:cNvSpPr/>
          <p:nvPr/>
        </p:nvSpPr>
        <p:spPr bwMode="auto">
          <a:xfrm>
            <a:off x="4047487" y="4787657"/>
            <a:ext cx="1468612" cy="38097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WBS</a:t>
            </a:r>
            <a:r>
              <a:rPr lang="ko-KR" altLang="en-US" sz="1100" b="1" baseline="30000" dirty="0">
                <a:latin typeface="맑은 고딕" pitchFamily="50" charset="-127"/>
                <a:ea typeface="맑은 고딕" pitchFamily="50" charset="-127"/>
              </a:rPr>
              <a:t> ①</a:t>
            </a:r>
            <a:endParaRPr lang="ko-KR" altLang="ko-KR" sz="1100" b="1" i="0" u="none" strike="noStrike" dirty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8355777-7428-5A01-489B-EF836B76FA4B}"/>
              </a:ext>
            </a:extLst>
          </p:cNvPr>
          <p:cNvSpPr/>
          <p:nvPr/>
        </p:nvSpPr>
        <p:spPr bwMode="auto">
          <a:xfrm>
            <a:off x="4047487" y="5312666"/>
            <a:ext cx="1468612" cy="34780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Process, Task,</a:t>
            </a:r>
          </a:p>
          <a:p>
            <a:pPr algn="ctr" fontAlgn="ctr"/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Output 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내 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Risk 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식별</a:t>
            </a:r>
            <a:endParaRPr lang="ko-KR" altLang="ko-KR" sz="11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D343F48-B460-F6D4-6168-2EF170BEB7B9}"/>
              </a:ext>
            </a:extLst>
          </p:cNvPr>
          <p:cNvSpPr/>
          <p:nvPr/>
        </p:nvSpPr>
        <p:spPr bwMode="auto">
          <a:xfrm>
            <a:off x="2238321" y="5320590"/>
            <a:ext cx="1475378" cy="39268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ko-KR" altLang="en-US" sz="1100" b="1" i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혁신</a:t>
            </a:r>
            <a:r>
              <a:rPr lang="en-US" altLang="ko-KR" sz="1100" b="1" i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100" b="1" i="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대응방향</a:t>
            </a:r>
            <a:endParaRPr lang="ko-KR" altLang="ko-KR" sz="1100" b="1" i="0" u="none" strike="noStrike" dirty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5DF29448-F848-FC1E-EAE3-524AE5AF30F3}"/>
              </a:ext>
            </a:extLst>
          </p:cNvPr>
          <p:cNvCxnSpPr>
            <a:cxnSpLocks/>
            <a:stCxn id="12" idx="2"/>
            <a:endCxn id="26" idx="0"/>
          </p:cNvCxnSpPr>
          <p:nvPr/>
        </p:nvCxnSpPr>
        <p:spPr bwMode="auto">
          <a:xfrm>
            <a:off x="2976010" y="5180344"/>
            <a:ext cx="0" cy="14024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B32C1DE-7D0B-8E12-EA0E-CAC087239558}"/>
              </a:ext>
            </a:extLst>
          </p:cNvPr>
          <p:cNvSpPr/>
          <p:nvPr/>
        </p:nvSpPr>
        <p:spPr bwMode="auto">
          <a:xfrm>
            <a:off x="7667873" y="4782049"/>
            <a:ext cx="1468612" cy="38097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Indicator</a:t>
            </a:r>
          </a:p>
          <a:p>
            <a:pPr algn="ctr" fontAlgn="ctr"/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(Leading/Lagging)</a:t>
            </a:r>
            <a:endParaRPr lang="ko-KR" altLang="ko-KR" sz="1100" b="1" i="0" u="none" strike="noStrike" dirty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0EB5757-6DE9-3914-55A7-B2E295AD81A0}"/>
              </a:ext>
            </a:extLst>
          </p:cNvPr>
          <p:cNvSpPr/>
          <p:nvPr/>
        </p:nvSpPr>
        <p:spPr bwMode="auto">
          <a:xfrm>
            <a:off x="7667873" y="5323458"/>
            <a:ext cx="1468612" cy="38097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산식개발 및 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EWS</a:t>
            </a:r>
            <a:endParaRPr lang="ko-KR" altLang="ko-KR" sz="1100" b="1" i="0" u="none" strike="noStrike" dirty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F0B3D0FB-4E3A-196C-C69A-153F593B5370}"/>
              </a:ext>
            </a:extLst>
          </p:cNvPr>
          <p:cNvCxnSpPr>
            <a:cxnSpLocks/>
            <a:stCxn id="34" idx="2"/>
            <a:endCxn id="35" idx="0"/>
          </p:cNvCxnSpPr>
          <p:nvPr/>
        </p:nvCxnSpPr>
        <p:spPr bwMode="auto">
          <a:xfrm>
            <a:off x="8402179" y="5163024"/>
            <a:ext cx="0" cy="16043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682F2022-6B3D-5D09-F834-21BEDA6D4A89}"/>
              </a:ext>
            </a:extLst>
          </p:cNvPr>
          <p:cNvSpPr/>
          <p:nvPr/>
        </p:nvSpPr>
        <p:spPr bwMode="auto">
          <a:xfrm>
            <a:off x="5958379" y="5323755"/>
            <a:ext cx="1468612" cy="336551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관리현황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및 대응방안</a:t>
            </a:r>
            <a:endParaRPr lang="ko-KR" altLang="ko-KR" sz="11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93333C6-EC59-9E21-F072-4C91C390E61E}"/>
              </a:ext>
            </a:extLst>
          </p:cNvPr>
          <p:cNvSpPr/>
          <p:nvPr/>
        </p:nvSpPr>
        <p:spPr bwMode="auto">
          <a:xfrm>
            <a:off x="157074" y="2372400"/>
            <a:ext cx="269271" cy="258052"/>
          </a:xfrm>
          <a:prstGeom prst="rect">
            <a:avLst/>
          </a:prstGeom>
          <a:solidFill>
            <a:srgbClr val="9E000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G</a:t>
            </a:r>
            <a:endParaRPr kumimoji="1" lang="ko-KR" altLang="en-US" sz="11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1B3A1DB2-05D4-501C-9C4E-B85FB456E4B6}"/>
              </a:ext>
            </a:extLst>
          </p:cNvPr>
          <p:cNvCxnSpPr>
            <a:cxnSpLocks/>
            <a:stCxn id="17" idx="2"/>
            <a:endCxn id="28" idx="0"/>
          </p:cNvCxnSpPr>
          <p:nvPr/>
        </p:nvCxnSpPr>
        <p:spPr bwMode="auto">
          <a:xfrm>
            <a:off x="4781793" y="5660474"/>
            <a:ext cx="0" cy="13463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1BAA1CB-EB34-67D3-22E8-B41915350E29}"/>
              </a:ext>
            </a:extLst>
          </p:cNvPr>
          <p:cNvSpPr/>
          <p:nvPr/>
        </p:nvSpPr>
        <p:spPr bwMode="auto">
          <a:xfrm>
            <a:off x="4047487" y="5795108"/>
            <a:ext cx="1468612" cy="34780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Risk Matrix</a:t>
            </a:r>
            <a:endParaRPr lang="ko-KR" altLang="ko-KR" sz="1100" b="1" i="0" u="none" strike="noStrike" dirty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36B3A66-6E9C-72F0-4926-970411699189}"/>
              </a:ext>
            </a:extLst>
          </p:cNvPr>
          <p:cNvSpPr/>
          <p:nvPr/>
        </p:nvSpPr>
        <p:spPr bwMode="auto">
          <a:xfrm>
            <a:off x="5958379" y="4790956"/>
            <a:ext cx="1468612" cy="34780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Causal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Map &amp;</a:t>
            </a:r>
          </a:p>
          <a:p>
            <a:pPr algn="ctr" fontAlgn="ctr"/>
            <a:r>
              <a:rPr lang="en-US" altLang="ko-KR" sz="1100" b="1" i="0" u="none" strike="noStrike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Issue</a:t>
            </a:r>
            <a:r>
              <a:rPr lang="ko-KR" altLang="en-US" sz="1100" b="1" i="0" u="none" strike="noStrike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100" b="1" i="0" u="none" strike="noStrike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Tree</a:t>
            </a:r>
            <a:endParaRPr lang="ko-KR" altLang="ko-KR" sz="1100" b="1" i="0" u="none" strike="noStrike" dirty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3" name="직선 연결선 42">
            <a:extLst>
              <a:ext uri="{FF2B5EF4-FFF2-40B4-BE49-F238E27FC236}">
                <a16:creationId xmlns:a16="http://schemas.microsoft.com/office/drawing/2014/main" id="{48BF8E85-8F5D-072B-1ACE-EC8F3AAC481A}"/>
              </a:ext>
            </a:extLst>
          </p:cNvPr>
          <p:cNvCxnSpPr>
            <a:cxnSpLocks/>
            <a:stCxn id="32" idx="2"/>
            <a:endCxn id="44" idx="0"/>
          </p:cNvCxnSpPr>
          <p:nvPr/>
        </p:nvCxnSpPr>
        <p:spPr bwMode="auto">
          <a:xfrm>
            <a:off x="6692685" y="5138764"/>
            <a:ext cx="0" cy="18499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AA903025-F9D3-1BBA-7B0C-E75674C75037}"/>
              </a:ext>
            </a:extLst>
          </p:cNvPr>
          <p:cNvSpPr/>
          <p:nvPr/>
        </p:nvSpPr>
        <p:spPr bwMode="auto">
          <a:xfrm>
            <a:off x="1245378" y="4684197"/>
            <a:ext cx="639519" cy="1515682"/>
          </a:xfrm>
          <a:prstGeom prst="roundRect">
            <a:avLst>
              <a:gd name="adj" fmla="val 35965"/>
            </a:avLst>
          </a:prstGeom>
          <a:solidFill>
            <a:srgbClr val="D0EBB3"/>
          </a:solidFill>
          <a:ln w="28575" cap="flat" cmpd="sng" algn="ctr">
            <a:solidFill>
              <a:srgbClr val="BCB8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맑은 고딕" pitchFamily="50" charset="-127"/>
                <a:ea typeface="맑은 고딕" pitchFamily="50" charset="-127"/>
              </a:rPr>
              <a:t>Process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1" dirty="0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및</a:t>
            </a:r>
            <a:endParaRPr kumimoji="1" lang="en-US" altLang="ko-KR" sz="1200" b="1" dirty="0">
              <a:solidFill>
                <a:schemeClr val="accent2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1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맑은 고딕" pitchFamily="50" charset="-127"/>
                <a:ea typeface="맑은 고딕" pitchFamily="50" charset="-127"/>
              </a:rPr>
              <a:t>주요활동</a:t>
            </a:r>
          </a:p>
        </p:txBody>
      </p:sp>
      <p:sp>
        <p:nvSpPr>
          <p:cNvPr id="29" name="사각형: 둥근 모서리 28">
            <a:extLst>
              <a:ext uri="{FF2B5EF4-FFF2-40B4-BE49-F238E27FC236}">
                <a16:creationId xmlns:a16="http://schemas.microsoft.com/office/drawing/2014/main" id="{8195FE79-F46C-95B0-94F3-693BED502F58}"/>
              </a:ext>
            </a:extLst>
          </p:cNvPr>
          <p:cNvSpPr/>
          <p:nvPr/>
        </p:nvSpPr>
        <p:spPr bwMode="auto">
          <a:xfrm>
            <a:off x="437566" y="1317038"/>
            <a:ext cx="869521" cy="692725"/>
          </a:xfrm>
          <a:prstGeom prst="roundRect">
            <a:avLst/>
          </a:prstGeom>
          <a:solidFill>
            <a:srgbClr val="FFC757"/>
          </a:solidFill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주요내용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BE2BC86-DFDD-256B-0E35-D28194B67615}"/>
              </a:ext>
            </a:extLst>
          </p:cNvPr>
          <p:cNvSpPr/>
          <p:nvPr/>
        </p:nvSpPr>
        <p:spPr bwMode="auto">
          <a:xfrm>
            <a:off x="1368797" y="789717"/>
            <a:ext cx="8240820" cy="40390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1" dirty="0">
                <a:latin typeface="맑은 고딕" pitchFamily="50" charset="-127"/>
                <a:ea typeface="맑은 고딕" pitchFamily="50" charset="-127"/>
              </a:rPr>
              <a:t>‘R&amp;D’</a:t>
            </a:r>
            <a:r>
              <a:rPr kumimoji="1" lang="ko-KR" altLang="en-US" sz="1100" b="1" dirty="0">
                <a:latin typeface="맑은 고딕" pitchFamily="50" charset="-127"/>
                <a:ea typeface="맑은 고딕" pitchFamily="50" charset="-127"/>
              </a:rPr>
              <a:t> 활동과정에서 나타날 수 있는 </a:t>
            </a:r>
            <a:r>
              <a:rPr kumimoji="1" lang="en-US" altLang="ko-KR" sz="1100" b="1" dirty="0">
                <a:latin typeface="맑은 고딕" pitchFamily="50" charset="-127"/>
                <a:ea typeface="맑은 고딕" pitchFamily="50" charset="-127"/>
              </a:rPr>
              <a:t>Risk</a:t>
            </a:r>
            <a:r>
              <a:rPr kumimoji="1" lang="ko-KR" altLang="en-US" sz="1100" b="1" dirty="0">
                <a:latin typeface="맑은 고딕" pitchFamily="50" charset="-127"/>
                <a:ea typeface="맑은 고딕" pitchFamily="50" charset="-127"/>
              </a:rPr>
              <a:t>를 사전에 식별하고 관리할 수 있는 분석방법과 대응방안을 수립하여 </a:t>
            </a:r>
            <a:r>
              <a:rPr kumimoji="1" lang="en-US" altLang="ko-KR" sz="1100" b="1" dirty="0">
                <a:latin typeface="맑은 고딕" pitchFamily="50" charset="-127"/>
                <a:ea typeface="맑은 고딕" pitchFamily="50" charset="-127"/>
              </a:rPr>
              <a:t>R&amp;D </a:t>
            </a:r>
            <a:r>
              <a:rPr kumimoji="1" lang="ko-KR" altLang="en-US" sz="1100" b="1" dirty="0">
                <a:latin typeface="맑은 고딕" pitchFamily="50" charset="-127"/>
                <a:ea typeface="맑은 고딕" pitchFamily="50" charset="-127"/>
              </a:rPr>
              <a:t>성과를 향상</a:t>
            </a:r>
            <a:br>
              <a:rPr kumimoji="1" lang="en-US" altLang="ko-KR" sz="1100" b="1" dirty="0">
                <a:latin typeface="맑은 고딕" pitchFamily="50" charset="-127"/>
                <a:ea typeface="맑은 고딕" pitchFamily="50" charset="-127"/>
              </a:rPr>
            </a:br>
            <a:r>
              <a:rPr kumimoji="1" lang="ko-KR" altLang="en-US" sz="1100" b="1" dirty="0">
                <a:latin typeface="맑은 고딕" pitchFamily="50" charset="-127"/>
                <a:ea typeface="맑은 고딕" pitchFamily="50" charset="-127"/>
              </a:rPr>
              <a:t>시킬 수 있는 관리방안에 대한 </a:t>
            </a:r>
            <a:r>
              <a:rPr kumimoji="1" lang="en-US" altLang="ko-KR" sz="1100" b="1" dirty="0">
                <a:latin typeface="맑은 고딕" pitchFamily="50" charset="-127"/>
                <a:ea typeface="맑은 고딕" pitchFamily="50" charset="-127"/>
              </a:rPr>
              <a:t>Skill-set </a:t>
            </a:r>
            <a:r>
              <a:rPr kumimoji="1" lang="ko-KR" altLang="en-US" sz="1100" b="1" dirty="0">
                <a:latin typeface="맑은 고딕" pitchFamily="50" charset="-127"/>
                <a:ea typeface="맑은 고딕" pitchFamily="50" charset="-127"/>
              </a:rPr>
              <a:t>및 </a:t>
            </a:r>
            <a:r>
              <a:rPr kumimoji="1" lang="en-US" altLang="ko-KR" sz="1100" b="1" dirty="0">
                <a:latin typeface="맑은 고딕" pitchFamily="50" charset="-127"/>
                <a:ea typeface="맑은 고딕" pitchFamily="50" charset="-127"/>
              </a:rPr>
              <a:t>Know-how</a:t>
            </a:r>
            <a:r>
              <a:rPr kumimoji="1" lang="ko-KR" altLang="en-US" sz="1100" b="1" dirty="0">
                <a:latin typeface="맑은 고딕" pitchFamily="50" charset="-127"/>
                <a:ea typeface="맑은 고딕" pitchFamily="50" charset="-127"/>
              </a:rPr>
              <a:t>을 확보함</a:t>
            </a:r>
            <a:r>
              <a:rPr kumimoji="1" lang="en-US" altLang="ko-KR" sz="1100" b="1" dirty="0">
                <a:latin typeface="맑은 고딕" pitchFamily="50" charset="-127"/>
                <a:ea typeface="맑은 고딕" pitchFamily="50" charset="-127"/>
              </a:rPr>
              <a:t>. </a:t>
            </a:r>
            <a:endParaRPr kumimoji="1" lang="en-US" altLang="ko-KR" sz="11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5EB6170-1597-8CCA-1D46-F97E0C839293}"/>
              </a:ext>
            </a:extLst>
          </p:cNvPr>
          <p:cNvSpPr/>
          <p:nvPr/>
        </p:nvSpPr>
        <p:spPr bwMode="auto">
          <a:xfrm>
            <a:off x="1374405" y="1266826"/>
            <a:ext cx="8240820" cy="89535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85725" marR="0" indent="-85725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1" lang="en-US" altLang="ko-KR" sz="1100" b="1" dirty="0">
                <a:latin typeface="맑은 고딕" pitchFamily="50" charset="-127"/>
                <a:ea typeface="맑은 고딕" pitchFamily="50" charset="-127"/>
              </a:rPr>
              <a:t>‘R&amp;D’</a:t>
            </a:r>
            <a:r>
              <a:rPr kumimoji="1" lang="ko-KR" altLang="en-US" sz="11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en-US" altLang="ko-KR" sz="1100" b="1" dirty="0">
                <a:latin typeface="맑은 고딕" pitchFamily="50" charset="-127"/>
                <a:ea typeface="맑은 고딕" pitchFamily="50" charset="-127"/>
              </a:rPr>
              <a:t>Process </a:t>
            </a:r>
            <a:r>
              <a:rPr kumimoji="1" lang="ko-KR" altLang="en-US" sz="1100" b="1" dirty="0">
                <a:latin typeface="맑은 고딕" pitchFamily="50" charset="-127"/>
                <a:ea typeface="맑은 고딕" pitchFamily="50" charset="-127"/>
              </a:rPr>
              <a:t>에서 발생될 수 있는 </a:t>
            </a:r>
            <a:r>
              <a:rPr kumimoji="1" lang="en-US" altLang="ko-KR" sz="1100" b="1" dirty="0">
                <a:latin typeface="맑은 고딕" pitchFamily="50" charset="-127"/>
                <a:ea typeface="맑은 고딕" pitchFamily="50" charset="-127"/>
              </a:rPr>
              <a:t>Risk</a:t>
            </a:r>
            <a:r>
              <a:rPr kumimoji="1" lang="ko-KR" altLang="en-US" sz="1100" b="1" dirty="0">
                <a:latin typeface="맑은 고딕" pitchFamily="50" charset="-127"/>
                <a:ea typeface="맑은 고딕" pitchFamily="50" charset="-127"/>
              </a:rPr>
              <a:t>를 식별</a:t>
            </a:r>
            <a:r>
              <a:rPr kumimoji="1" lang="en-US" altLang="ko-KR" sz="1100" b="1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1" lang="ko-KR" altLang="en-US" sz="1100" b="1" dirty="0">
                <a:latin typeface="맑은 고딕" pitchFamily="50" charset="-127"/>
                <a:ea typeface="맑은 고딕" pitchFamily="50" charset="-127"/>
              </a:rPr>
              <a:t>분석</a:t>
            </a:r>
            <a:r>
              <a:rPr kumimoji="1" lang="en-US" altLang="ko-KR" sz="1100" b="1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1" lang="ko-KR" altLang="en-US" sz="1100" b="1" dirty="0">
                <a:latin typeface="맑은 고딕" pitchFamily="50" charset="-127"/>
                <a:ea typeface="맑은 고딕" pitchFamily="50" charset="-127"/>
              </a:rPr>
              <a:t>회피</a:t>
            </a:r>
            <a:r>
              <a:rPr kumimoji="1" lang="en-US" altLang="ko-KR" sz="1100" b="1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1" lang="ko-KR" altLang="en-US" sz="1100" b="1" dirty="0">
                <a:latin typeface="맑은 고딕" pitchFamily="50" charset="-127"/>
                <a:ea typeface="맑은 고딕" pitchFamily="50" charset="-127"/>
              </a:rPr>
              <a:t>대응할 수 있는 방법론 및 관련 </a:t>
            </a:r>
            <a:r>
              <a:rPr kumimoji="1" lang="en-US" altLang="ko-KR" sz="1100" b="1" dirty="0">
                <a:latin typeface="맑은 고딕" pitchFamily="50" charset="-127"/>
                <a:ea typeface="맑은 고딕" pitchFamily="50" charset="-127"/>
              </a:rPr>
              <a:t>Skill</a:t>
            </a:r>
            <a:r>
              <a:rPr kumimoji="1" lang="ko-KR" altLang="en-US" sz="1100" b="1" dirty="0">
                <a:latin typeface="맑은 고딕" pitchFamily="50" charset="-127"/>
                <a:ea typeface="맑은 고딕" pitchFamily="50" charset="-127"/>
              </a:rPr>
              <a:t>를 함양함</a:t>
            </a:r>
            <a:r>
              <a:rPr kumimoji="1" lang="en-US" altLang="ko-KR" sz="1100" b="1" dirty="0">
                <a:latin typeface="맑은 고딕" pitchFamily="50" charset="-127"/>
                <a:ea typeface="맑은 고딕" pitchFamily="50" charset="-127"/>
              </a:rPr>
              <a:t>. </a:t>
            </a:r>
          </a:p>
          <a:p>
            <a:pPr marL="85725" marR="0" indent="-85725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1" lang="ko-KR" altLang="en-US" sz="11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en-US" altLang="ko-KR" sz="1100" b="1" dirty="0">
                <a:latin typeface="맑은 고딕" pitchFamily="50" charset="-127"/>
                <a:ea typeface="맑은 고딕" pitchFamily="50" charset="-127"/>
              </a:rPr>
              <a:t>Risk Pool</a:t>
            </a:r>
            <a:r>
              <a:rPr kumimoji="1" lang="ko-KR" altLang="en-US" sz="1100" b="1" dirty="0">
                <a:latin typeface="맑은 고딕" pitchFamily="50" charset="-127"/>
                <a:ea typeface="맑은 고딕" pitchFamily="50" charset="-127"/>
              </a:rPr>
              <a:t>에 대하여 종합적 대응방안 전략을 수립하고</a:t>
            </a:r>
            <a:r>
              <a:rPr kumimoji="1" lang="en-US" altLang="ko-KR" sz="1100" b="1" dirty="0">
                <a:latin typeface="맑은 고딕" pitchFamily="50" charset="-127"/>
                <a:ea typeface="맑은 고딕" pitchFamily="50" charset="-127"/>
              </a:rPr>
              <a:t>, Cause</a:t>
            </a:r>
            <a:r>
              <a:rPr kumimoji="1" lang="ko-KR" altLang="en-US" sz="11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en-US" altLang="ko-KR" sz="1100" b="1" dirty="0">
                <a:latin typeface="맑은 고딕" pitchFamily="50" charset="-127"/>
                <a:ea typeface="맑은 고딕" pitchFamily="50" charset="-127"/>
              </a:rPr>
              <a:t>&amp;</a:t>
            </a:r>
            <a:r>
              <a:rPr kumimoji="1" lang="ko-KR" altLang="en-US" sz="11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en-US" altLang="ko-KR" sz="1100" b="1" dirty="0">
                <a:latin typeface="맑은 고딕" pitchFamily="50" charset="-127"/>
                <a:ea typeface="맑은 고딕" pitchFamily="50" charset="-127"/>
              </a:rPr>
              <a:t>Effect</a:t>
            </a:r>
            <a:r>
              <a:rPr kumimoji="1" lang="ko-KR" altLang="en-US" sz="1100" b="1" dirty="0">
                <a:latin typeface="맑은 고딕" pitchFamily="50" charset="-127"/>
                <a:ea typeface="맑은 고딕" pitchFamily="50" charset="-127"/>
              </a:rPr>
              <a:t> 분석을 통하여 사전 개선방안 설계 능력을 확보</a:t>
            </a:r>
            <a:endParaRPr kumimoji="1" lang="en-US" altLang="ko-KR" sz="1100" b="1" dirty="0">
              <a:latin typeface="맑은 고딕" pitchFamily="50" charset="-127"/>
              <a:ea typeface="맑은 고딕" pitchFamily="50" charset="-127"/>
            </a:endParaRPr>
          </a:p>
          <a:p>
            <a:pPr marL="85725" marR="0" indent="-85725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1" lang="en-US" altLang="ko-KR" sz="11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ko-KR" altLang="en-US" sz="1100" b="1" dirty="0">
                <a:latin typeface="맑은 고딕" pitchFamily="50" charset="-127"/>
                <a:ea typeface="맑은 고딕" pitchFamily="50" charset="-127"/>
              </a:rPr>
              <a:t>사전 내부 체계의 개선으로 교정</a:t>
            </a:r>
            <a:r>
              <a:rPr kumimoji="1" lang="en-US" altLang="ko-KR" sz="1100" b="1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1" lang="ko-KR" altLang="en-US" sz="1100" b="1" dirty="0">
                <a:latin typeface="맑은 고딕" pitchFamily="50" charset="-127"/>
                <a:ea typeface="맑은 고딕" pitchFamily="50" charset="-127"/>
              </a:rPr>
              <a:t>교육 및 제도의 개선</a:t>
            </a:r>
            <a:r>
              <a:rPr kumimoji="1" lang="en-US" altLang="ko-KR" sz="1100" b="1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1" lang="ko-KR" altLang="en-US" sz="1100" b="1" dirty="0">
                <a:latin typeface="맑은 고딕" pitchFamily="50" charset="-127"/>
                <a:ea typeface="맑은 고딕" pitchFamily="50" charset="-127"/>
              </a:rPr>
              <a:t>내부 업무 </a:t>
            </a:r>
            <a:r>
              <a:rPr kumimoji="1" lang="en-US" altLang="ko-KR" sz="1100" b="1" dirty="0">
                <a:latin typeface="맑은 고딕" pitchFamily="50" charset="-127"/>
                <a:ea typeface="맑은 고딕" pitchFamily="50" charset="-127"/>
              </a:rPr>
              <a:t>Process </a:t>
            </a:r>
            <a:r>
              <a:rPr kumimoji="1" lang="ko-KR" altLang="en-US" sz="1100" b="1" dirty="0">
                <a:latin typeface="맑은 고딕" pitchFamily="50" charset="-127"/>
                <a:ea typeface="맑은 고딕" pitchFamily="50" charset="-127"/>
              </a:rPr>
              <a:t>를 통하여 조직적 차원</a:t>
            </a:r>
            <a:r>
              <a:rPr kumimoji="1" lang="en-US" altLang="ko-KR" sz="1100" b="1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1" lang="ko-KR" altLang="en-US" sz="1100" b="1" dirty="0">
                <a:latin typeface="맑은 고딕" pitchFamily="50" charset="-127"/>
                <a:ea typeface="맑은 고딕" pitchFamily="50" charset="-127"/>
              </a:rPr>
              <a:t>단위 팀 및 개인이 개선활동</a:t>
            </a:r>
            <a:br>
              <a:rPr kumimoji="1" lang="en-US" altLang="ko-KR" sz="1100" b="1" dirty="0">
                <a:latin typeface="맑은 고딕" pitchFamily="50" charset="-127"/>
                <a:ea typeface="맑은 고딕" pitchFamily="50" charset="-127"/>
              </a:rPr>
            </a:br>
            <a:r>
              <a:rPr kumimoji="1" lang="ko-KR" altLang="en-US" sz="1100" b="1" dirty="0">
                <a:latin typeface="맑은 고딕" pitchFamily="50" charset="-127"/>
                <a:ea typeface="맑은 고딕" pitchFamily="50" charset="-127"/>
              </a:rPr>
              <a:t>등 구체적 방안을 도출</a:t>
            </a:r>
            <a:r>
              <a:rPr kumimoji="1" lang="en-US" altLang="ko-KR" sz="1100" b="1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kumimoji="1" lang="ko-KR" altLang="en-US" sz="1100" b="1" dirty="0">
                <a:latin typeface="맑은 고딕" pitchFamily="50" charset="-127"/>
                <a:ea typeface="맑은 고딕" pitchFamily="50" charset="-127"/>
              </a:rPr>
              <a:t>대응할 수 있음</a:t>
            </a:r>
            <a:r>
              <a:rPr kumimoji="1" lang="en-US" altLang="ko-KR" sz="1100" b="1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en-US" altLang="ko-KR" sz="11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사각형: 둥근 모서리 32">
            <a:extLst>
              <a:ext uri="{FF2B5EF4-FFF2-40B4-BE49-F238E27FC236}">
                <a16:creationId xmlns:a16="http://schemas.microsoft.com/office/drawing/2014/main" id="{765D253D-8381-527F-0597-4324E70FD047}"/>
              </a:ext>
            </a:extLst>
          </p:cNvPr>
          <p:cNvSpPr/>
          <p:nvPr/>
        </p:nvSpPr>
        <p:spPr bwMode="auto">
          <a:xfrm>
            <a:off x="437566" y="778497"/>
            <a:ext cx="869521" cy="415126"/>
          </a:xfrm>
          <a:prstGeom prst="roundRect">
            <a:avLst/>
          </a:prstGeom>
          <a:solidFill>
            <a:srgbClr val="FFC757"/>
          </a:solidFill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과정목표</a:t>
            </a:r>
            <a:endParaRPr kumimoji="1" lang="ko-KR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875DB9E-BA12-2458-0BCA-714DB362FE7A}"/>
              </a:ext>
            </a:extLst>
          </p:cNvPr>
          <p:cNvSpPr txBox="1"/>
          <p:nvPr/>
        </p:nvSpPr>
        <p:spPr>
          <a:xfrm>
            <a:off x="1321112" y="121069"/>
            <a:ext cx="262604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kumimoji="1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Ⅱ. R&amp;D </a:t>
            </a:r>
            <a:r>
              <a:rPr kumimoji="1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기획관리 분야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678225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721898-7A8A-585B-F7CD-F3C3CE4241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DF5E16A-B904-EC2B-91E7-BEB65FB856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0129" y="177656"/>
            <a:ext cx="2055370" cy="369332"/>
          </a:xfrm>
        </p:spPr>
        <p:txBody>
          <a:bodyPr/>
          <a:lstStyle/>
          <a:p>
            <a:r>
              <a:rPr lang="en-US" altLang="ko-KR" sz="1800" dirty="0"/>
              <a:t>5. R&amp;D Risk </a:t>
            </a:r>
            <a:r>
              <a:rPr lang="ko-KR" altLang="en-US" sz="1800" dirty="0"/>
              <a:t>관리</a:t>
            </a:r>
          </a:p>
        </p:txBody>
      </p:sp>
      <p:sp>
        <p:nvSpPr>
          <p:cNvPr id="11" name="슬라이드 번호 개체 틀 10">
            <a:extLst>
              <a:ext uri="{FF2B5EF4-FFF2-40B4-BE49-F238E27FC236}">
                <a16:creationId xmlns:a16="http://schemas.microsoft.com/office/drawing/2014/main" id="{3684809A-15D0-0242-3278-247F8925199E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 bwMode="auto">
          <a:xfrm>
            <a:off x="9553575" y="6518275"/>
            <a:ext cx="3524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algn="r" rtl="0" fontAlgn="base" latinLnBrk="1">
              <a:spcBef>
                <a:spcPct val="0"/>
              </a:spcBef>
              <a:spcAft>
                <a:spcPct val="0"/>
              </a:spcAft>
              <a:defRPr kumimoji="1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fld id="{EEB61DCB-C6AA-4A6A-A729-0AB85C77D697}" type="slidenum">
              <a:rPr lang="en-US" altLang="ko-KR" smtClean="0"/>
              <a:pPr/>
              <a:t>28</a:t>
            </a:fld>
            <a:endParaRPr lang="en-US" altLang="ko-KR"/>
          </a:p>
        </p:txBody>
      </p:sp>
      <p:sp>
        <p:nvSpPr>
          <p:cNvPr id="3" name="정육면체 2">
            <a:extLst>
              <a:ext uri="{FF2B5EF4-FFF2-40B4-BE49-F238E27FC236}">
                <a16:creationId xmlns:a16="http://schemas.microsoft.com/office/drawing/2014/main" id="{CE97E65B-A1FD-E7B0-F059-7D20B9275913}"/>
              </a:ext>
            </a:extLst>
          </p:cNvPr>
          <p:cNvSpPr/>
          <p:nvPr/>
        </p:nvSpPr>
        <p:spPr>
          <a:xfrm>
            <a:off x="937806" y="1076525"/>
            <a:ext cx="1512168" cy="1019196"/>
          </a:xfrm>
          <a:prstGeom prst="cube">
            <a:avLst>
              <a:gd name="adj" fmla="val 6760"/>
            </a:avLst>
          </a:prstGeom>
          <a:solidFill>
            <a:srgbClr val="7030A0"/>
          </a:solidFill>
          <a:ln w="1905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목표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DBB1FAA-E144-8D32-8660-DEFC518555C8}"/>
              </a:ext>
            </a:extLst>
          </p:cNvPr>
          <p:cNvSpPr/>
          <p:nvPr/>
        </p:nvSpPr>
        <p:spPr>
          <a:xfrm>
            <a:off x="2521981" y="1081177"/>
            <a:ext cx="6120680" cy="97980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2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기업의 경영성과 달성을 위해 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R&amp;D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활동의 원활한 추진과 사업 성과달성에 방해가</a:t>
            </a:r>
            <a:b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되는 다양한 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Risk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식별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처리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개선 및 관리함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</a:p>
          <a:p>
            <a:pPr>
              <a:buFont typeface="Arial" pitchFamily="34" charset="0"/>
              <a:buChar char="•"/>
            </a:pP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R&amp;D Task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별 추진 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Process 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상에서의 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Risk, 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기술경영활동에 내재된 고유 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Risk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노출</a:t>
            </a:r>
            <a:b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및 식별하여 그 관리현황의 분석을 통하여 개선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회피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추적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대응할 수 있는 역량을 </a:t>
            </a:r>
            <a:b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확보함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 </a:t>
            </a:r>
            <a:endParaRPr lang="ko-KR" altLang="en-US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정육면체 4">
            <a:extLst>
              <a:ext uri="{FF2B5EF4-FFF2-40B4-BE49-F238E27FC236}">
                <a16:creationId xmlns:a16="http://schemas.microsoft.com/office/drawing/2014/main" id="{2DDDB0CD-7C5E-AFEF-C06D-3519FFCB6CF0}"/>
              </a:ext>
            </a:extLst>
          </p:cNvPr>
          <p:cNvSpPr/>
          <p:nvPr/>
        </p:nvSpPr>
        <p:spPr>
          <a:xfrm>
            <a:off x="937806" y="2204997"/>
            <a:ext cx="1512168" cy="1102848"/>
          </a:xfrm>
          <a:prstGeom prst="cube">
            <a:avLst>
              <a:gd name="adj" fmla="val 6760"/>
            </a:avLst>
          </a:prstGeom>
          <a:solidFill>
            <a:srgbClr val="7030A0"/>
          </a:solidFill>
          <a:ln w="1905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목적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436D37A-EF7B-3E1E-2E85-56ABA147AEB1}"/>
              </a:ext>
            </a:extLst>
          </p:cNvPr>
          <p:cNvSpPr/>
          <p:nvPr/>
        </p:nvSpPr>
        <p:spPr>
          <a:xfrm>
            <a:off x="2521981" y="2204996"/>
            <a:ext cx="6120680" cy="106022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2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R&amp;D 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 각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Task 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및 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Process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내에서 발생할 수 있는 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Risk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식별할 수 있음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Risk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발생가능성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영향력에 대한 종합적 대응방안을 수립할 수 있음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각 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Risk 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대한 관리현황의 분석을 통하여 </a:t>
            </a:r>
          </a:p>
        </p:txBody>
      </p:sp>
      <p:sp>
        <p:nvSpPr>
          <p:cNvPr id="7" name="정육면체 6">
            <a:extLst>
              <a:ext uri="{FF2B5EF4-FFF2-40B4-BE49-F238E27FC236}">
                <a16:creationId xmlns:a16="http://schemas.microsoft.com/office/drawing/2014/main" id="{F9554B2B-632A-42ED-5B64-9D8273AE4AB1}"/>
              </a:ext>
            </a:extLst>
          </p:cNvPr>
          <p:cNvSpPr/>
          <p:nvPr/>
        </p:nvSpPr>
        <p:spPr>
          <a:xfrm>
            <a:off x="937806" y="3429134"/>
            <a:ext cx="1512168" cy="1198448"/>
          </a:xfrm>
          <a:prstGeom prst="cube">
            <a:avLst>
              <a:gd name="adj" fmla="val 6760"/>
            </a:avLst>
          </a:prstGeom>
          <a:solidFill>
            <a:srgbClr val="7030A0"/>
          </a:solidFill>
          <a:ln w="1905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특징</a:t>
            </a:r>
          </a:p>
        </p:txBody>
      </p:sp>
      <p:sp>
        <p:nvSpPr>
          <p:cNvPr id="9" name="정육면체 8">
            <a:extLst>
              <a:ext uri="{FF2B5EF4-FFF2-40B4-BE49-F238E27FC236}">
                <a16:creationId xmlns:a16="http://schemas.microsoft.com/office/drawing/2014/main" id="{C6119947-ECC8-FE6B-C15C-93E3BC54767F}"/>
              </a:ext>
            </a:extLst>
          </p:cNvPr>
          <p:cNvSpPr/>
          <p:nvPr/>
        </p:nvSpPr>
        <p:spPr>
          <a:xfrm>
            <a:off x="937806" y="4725278"/>
            <a:ext cx="1512168" cy="1348254"/>
          </a:xfrm>
          <a:prstGeom prst="cube">
            <a:avLst>
              <a:gd name="adj" fmla="val 6760"/>
            </a:avLst>
          </a:prstGeom>
          <a:solidFill>
            <a:srgbClr val="7030A0"/>
          </a:solidFill>
          <a:ln w="1905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활동 방법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E61E59C-044C-DFBB-A5E1-5E8013B9235C}"/>
              </a:ext>
            </a:extLst>
          </p:cNvPr>
          <p:cNvSpPr/>
          <p:nvPr/>
        </p:nvSpPr>
        <p:spPr>
          <a:xfrm>
            <a:off x="2521981" y="4725277"/>
            <a:ext cx="6120680" cy="129614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2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R&amp;D 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기획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·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 개념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주요 방법론 등 기본 교육 실시</a:t>
            </a:r>
            <a:endParaRPr lang="en-US" altLang="ko-KR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각 기업의 현재 전략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관리현황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운영 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Process 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및 체계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등 현황 분석과 주요</a:t>
            </a:r>
            <a:b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활동별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개선 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Point</a:t>
            </a:r>
            <a:b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- 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전략과제별 분석 및 현 체계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조직 등 개선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1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재구축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방안</a:t>
            </a:r>
            <a:b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- 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기본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교육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 진행과 </a:t>
            </a:r>
            <a:r>
              <a:rPr lang="ko-KR" altLang="en-US" sz="1200" b="1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자사별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현황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등 조사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·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 </a:t>
            </a:r>
            <a:r>
              <a:rPr lang="ko-KR" altLang="en-US" sz="1200" b="1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계속추진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후 결과 정리</a:t>
            </a:r>
            <a:endParaRPr lang="en-US" altLang="ko-KR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사례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참가자 분석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·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정리 현황 공유를 통한 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Idea 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확보와 개선 방안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정교화 추진</a:t>
            </a:r>
            <a:endParaRPr lang="en-US" altLang="ko-KR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44C4F19-EA22-2C3E-FE51-1DD0C53E1F46}"/>
              </a:ext>
            </a:extLst>
          </p:cNvPr>
          <p:cNvSpPr/>
          <p:nvPr/>
        </p:nvSpPr>
        <p:spPr>
          <a:xfrm>
            <a:off x="2521981" y="3467205"/>
            <a:ext cx="6120680" cy="109918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2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경영활동에서 배제 혹은 명확한 활동 방향의 모호성을 개선하여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기업성장에 </a:t>
            </a:r>
            <a:b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따른 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R&amp;D 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기능의 동반적 고도화를 추진함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기본교육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·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·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설계 활동의 추진과정에서 체득한 방법론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Know-how 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등 </a:t>
            </a:r>
            <a:b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Skill-Set 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체계화를 통한 종합적 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MOT 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전문역량을 배양함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과정 교수진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(2~3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명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동시 참여로 </a:t>
            </a:r>
            <a:r>
              <a:rPr lang="ko-KR" altLang="en-US" sz="1200" b="1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활동팀별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개별 지도체계로 운영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C88F4B9-8421-8E98-8C34-A33C9FD1B068}"/>
              </a:ext>
            </a:extLst>
          </p:cNvPr>
          <p:cNvSpPr txBox="1"/>
          <p:nvPr/>
        </p:nvSpPr>
        <p:spPr>
          <a:xfrm>
            <a:off x="1321112" y="121069"/>
            <a:ext cx="262604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kumimoji="1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Ⅱ. R&amp;D </a:t>
            </a:r>
            <a:r>
              <a:rPr kumimoji="1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기획관리 분야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8137647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0F9C7C-5FD6-9697-D1A1-9E9BA35FBA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6856A69D-8BE4-CC6C-3C85-32D88D22EC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0128" y="177656"/>
            <a:ext cx="2055371" cy="369332"/>
          </a:xfrm>
        </p:spPr>
        <p:txBody>
          <a:bodyPr/>
          <a:lstStyle/>
          <a:p>
            <a:r>
              <a:rPr lang="en-US" altLang="ko-KR" sz="1800" dirty="0">
                <a:solidFill>
                  <a:schemeClr val="tx1"/>
                </a:solidFill>
              </a:rPr>
              <a:t>5. R&amp;D Risk </a:t>
            </a:r>
            <a:r>
              <a:rPr lang="ko-KR" altLang="en-US" sz="1800" dirty="0">
                <a:solidFill>
                  <a:schemeClr val="tx1"/>
                </a:solidFill>
              </a:rPr>
              <a:t>관리</a:t>
            </a:r>
            <a:endParaRPr lang="ko-KR" altLang="en-US" sz="1800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3BC54030-E6B9-644E-2DA5-65AAE286A687}"/>
              </a:ext>
            </a:extLst>
          </p:cNvPr>
          <p:cNvGraphicFramePr>
            <a:graphicFrameLocks noGrp="1"/>
          </p:cNvGraphicFramePr>
          <p:nvPr/>
        </p:nvGraphicFramePr>
        <p:xfrm>
          <a:off x="992560" y="980728"/>
          <a:ext cx="7920880" cy="4907859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9542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60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52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853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18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pc="3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일차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pc="6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단원명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pc="6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교육내용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8034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1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일차</a:t>
                      </a:r>
                      <a:endParaRPr lang="en-US" altLang="ko-KR" sz="11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기업의 성장과</a:t>
                      </a:r>
                      <a:endParaRPr lang="en-US" altLang="ko-KR" sz="1100" b="1" spc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신사업의 개념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11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1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  <a:buFont typeface="Arial" pitchFamily="34" charset="0"/>
                        <a:buChar char="•"/>
                      </a:pPr>
                      <a:r>
                        <a:rPr lang="en-US" altLang="ko-KR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신성장 동력 발굴</a:t>
                      </a:r>
                      <a:r>
                        <a:rPr lang="en-US" altLang="ko-KR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신사업의 필요성</a:t>
                      </a:r>
                    </a:p>
                    <a:p>
                      <a:pPr latinLnBrk="1">
                        <a:lnSpc>
                          <a:spcPct val="1200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신사업</a:t>
                      </a:r>
                      <a:r>
                        <a:rPr lang="en-US" altLang="ko-KR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신제품 추진의 주요 성공과 실패 요인</a:t>
                      </a:r>
                    </a:p>
                    <a:p>
                      <a:pPr latinLnBrk="1">
                        <a:lnSpc>
                          <a:spcPct val="1200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신사업 개발 성공 사례 연구</a:t>
                      </a:r>
                      <a:r>
                        <a:rPr lang="ko-KR" altLang="en-US" sz="1100" b="1" spc="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en-US" altLang="ko-KR" sz="1100" b="1" spc="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8034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신사업 발굴 </a:t>
                      </a:r>
                      <a:r>
                        <a:rPr lang="en-US" altLang="ko-KR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Process</a:t>
                      </a:r>
                      <a:endParaRPr lang="ko-KR" altLang="en-US" sz="1100" b="1" spc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11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1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  <a:buFont typeface="Arial" pitchFamily="34" charset="0"/>
                        <a:buChar char="•"/>
                      </a:pPr>
                      <a:r>
                        <a:rPr lang="en-US" altLang="ko-KR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신성장 동력 발굴 전략 수립 방법론</a:t>
                      </a:r>
                    </a:p>
                    <a:p>
                      <a:pPr latinLnBrk="1">
                        <a:lnSpc>
                          <a:spcPct val="1200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신사업</a:t>
                      </a:r>
                      <a:r>
                        <a:rPr lang="en-US" altLang="ko-KR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신제품 개발 프로세스</a:t>
                      </a:r>
                    </a:p>
                    <a:p>
                      <a:pPr latinLnBrk="1">
                        <a:lnSpc>
                          <a:spcPct val="1200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신사업 추진 단계별 주요 포인트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3340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사업구조 및 사업기회 분석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11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1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  <a:buFont typeface="Arial" pitchFamily="34" charset="0"/>
                        <a:buChar char="•"/>
                      </a:pPr>
                      <a:r>
                        <a:rPr lang="en-US" altLang="ko-KR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사업구조</a:t>
                      </a:r>
                      <a:r>
                        <a:rPr lang="en-US" altLang="ko-KR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포트폴리오</a:t>
                      </a:r>
                      <a:r>
                        <a:rPr lang="en-US" altLang="ko-KR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시장 트렌드 분석</a:t>
                      </a:r>
                    </a:p>
                    <a:p>
                      <a:pPr latinLnBrk="1">
                        <a:lnSpc>
                          <a:spcPct val="1200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유망 성장 동력 도메인 도출</a:t>
                      </a:r>
                    </a:p>
                    <a:p>
                      <a:pPr latinLnBrk="1">
                        <a:lnSpc>
                          <a:spcPct val="1200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가치사슬</a:t>
                      </a:r>
                      <a:r>
                        <a:rPr lang="en-US" altLang="ko-KR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시장매력도</a:t>
                      </a:r>
                      <a:r>
                        <a:rPr lang="en-US" altLang="ko-KR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사업기회 분석</a:t>
                      </a:r>
                      <a:endParaRPr lang="en-US" altLang="ko-KR" sz="1100" b="1" spc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33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신사업 기회 포착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11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1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  <a:buFont typeface="Arial" pitchFamily="34" charset="0"/>
                        <a:buChar char="•"/>
                      </a:pPr>
                      <a:r>
                        <a:rPr lang="en-US" altLang="ko-KR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신사업 아이디어 도출 방안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334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1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일차</a:t>
                      </a:r>
                      <a:endParaRPr lang="en-US" altLang="ko-KR" sz="11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신사업 기회 포착</a:t>
                      </a:r>
                      <a:r>
                        <a:rPr lang="en-US" altLang="ko-KR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계속</a:t>
                      </a:r>
                      <a:r>
                        <a:rPr lang="en-US" altLang="ko-KR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100" b="1" spc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11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1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  <a:buFont typeface="Arial" pitchFamily="34" charset="0"/>
                        <a:buChar char="•"/>
                      </a:pPr>
                      <a:r>
                        <a:rPr lang="en-US" altLang="ko-KR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Item </a:t>
                      </a:r>
                      <a:r>
                        <a:rPr lang="ko-KR" altLang="en-US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도출 및 사업 컨셉 </a:t>
                      </a:r>
                      <a:r>
                        <a:rPr lang="en-US" altLang="ko-KR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비즈니스 모델</a:t>
                      </a:r>
                      <a:r>
                        <a:rPr lang="en-US" altLang="ko-KR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</a:t>
                      </a:r>
                      <a:r>
                        <a:rPr lang="ko-KR" altLang="en-US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구체화</a:t>
                      </a:r>
                    </a:p>
                    <a:p>
                      <a:pPr latinLnBrk="1">
                        <a:lnSpc>
                          <a:spcPct val="1200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후보군 포트폴리오 운영방안 수립</a:t>
                      </a:r>
                      <a:endParaRPr lang="en-US" altLang="ko-KR" sz="1100" b="1" spc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0453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신사업 </a:t>
                      </a:r>
                      <a:r>
                        <a:rPr lang="en-US" altLang="ko-KR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Item </a:t>
                      </a:r>
                      <a:r>
                        <a:rPr lang="ko-KR" altLang="en-US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선정 방법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11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1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  <a:buFont typeface="Arial" pitchFamily="34" charset="0"/>
                        <a:buChar char="•"/>
                      </a:pPr>
                      <a:r>
                        <a:rPr lang="en-US" altLang="ko-KR" sz="1100" b="1" spc="-15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1" spc="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신제품</a:t>
                      </a:r>
                      <a:r>
                        <a:rPr lang="en-US" altLang="ko-KR" sz="1100" b="1" spc="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="1" spc="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신사업 </a:t>
                      </a:r>
                      <a:r>
                        <a:rPr lang="en-US" altLang="ko-KR" sz="1100" b="1" spc="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Item</a:t>
                      </a:r>
                      <a:r>
                        <a:rPr lang="ko-KR" altLang="en-US" sz="1100" b="1" spc="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선정</a:t>
                      </a:r>
                    </a:p>
                    <a:p>
                      <a:pPr latinLnBrk="1">
                        <a:lnSpc>
                          <a:spcPct val="1200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sz="1100" b="1" spc="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신규사업 </a:t>
                      </a:r>
                      <a:r>
                        <a:rPr lang="en-US" altLang="ko-KR" sz="1100" b="1" spc="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Item </a:t>
                      </a:r>
                      <a:r>
                        <a:rPr lang="ko-KR" altLang="en-US" sz="1100" b="1" spc="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선정 평가 방법</a:t>
                      </a:r>
                    </a:p>
                    <a:p>
                      <a:pPr latinLnBrk="1">
                        <a:lnSpc>
                          <a:spcPct val="1200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sz="1100" b="1" spc="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b="1" spc="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Item </a:t>
                      </a:r>
                      <a:r>
                        <a:rPr lang="ko-KR" altLang="en-US" sz="1100" b="1" spc="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평가 및 도출</a:t>
                      </a:r>
                      <a:r>
                        <a:rPr lang="en-US" altLang="ko-KR" sz="1100" b="1" spc="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="1" spc="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핵심 전략 방향 수립</a:t>
                      </a:r>
                      <a:endParaRPr lang="en-US" altLang="ko-KR" sz="1100" b="1" spc="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38034">
                <a:tc vMerge="1"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신제품 개발 제안서 작성 및 마케팅 전략 수립</a:t>
                      </a:r>
                      <a:endParaRPr lang="en-US" altLang="ko-KR" sz="1100" b="1" spc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11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1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  <a:buFont typeface="Arial" pitchFamily="34" charset="0"/>
                        <a:buChar char="•"/>
                      </a:pPr>
                      <a:r>
                        <a:rPr lang="en-US" altLang="ko-KR" sz="1100" b="1" spc="-15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1" kern="1200" spc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100" b="1" kern="1200" spc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NABC* </a:t>
                      </a:r>
                      <a:r>
                        <a:rPr lang="ko-KR" altLang="en-US" sz="1100" b="1" kern="1200" spc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방법론을 통한 제안서 작성 * </a:t>
                      </a:r>
                      <a:r>
                        <a:rPr lang="en-US" altLang="ko-KR" sz="1100" b="1" kern="1200" spc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Needs, Approach, Benefit, Competition</a:t>
                      </a:r>
                    </a:p>
                    <a:p>
                      <a:pPr latinLnBrk="1">
                        <a:lnSpc>
                          <a:spcPct val="120000"/>
                        </a:lnSpc>
                        <a:buFont typeface="Arial" pitchFamily="34" charset="0"/>
                        <a:buChar char="•"/>
                      </a:pPr>
                      <a:r>
                        <a:rPr lang="en-US" altLang="ko-KR" sz="1100" b="1" kern="1200" spc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100" b="1" kern="1200" spc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경쟁자 분석 및 차별화 전략 수립</a:t>
                      </a:r>
                      <a:r>
                        <a:rPr lang="en-US" altLang="ko-KR" sz="1100" b="1" kern="1200" spc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100" b="1" kern="1200" spc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사업화 및 마케팅 전략 수립</a:t>
                      </a:r>
                      <a:endParaRPr lang="en-US" altLang="ko-KR" sz="1100" b="1" kern="1200" spc="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latinLnBrk="1">
                        <a:lnSpc>
                          <a:spcPct val="120000"/>
                        </a:lnSpc>
                        <a:buFont typeface="Arial" pitchFamily="34" charset="0"/>
                        <a:buChar char="•"/>
                      </a:pPr>
                      <a:r>
                        <a:rPr lang="en-US" altLang="ko-KR" sz="1100" b="1" kern="1200" spc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100" b="1" kern="1200" spc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종합 및 </a:t>
                      </a:r>
                      <a:r>
                        <a:rPr lang="en-US" altLang="ko-KR" sz="1100" b="1" kern="1200" spc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Q&amp;A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D4D02AC0-40E5-FBD1-4FD1-9E15FC6214F0}"/>
              </a:ext>
            </a:extLst>
          </p:cNvPr>
          <p:cNvSpPr txBox="1"/>
          <p:nvPr/>
        </p:nvSpPr>
        <p:spPr>
          <a:xfrm>
            <a:off x="1321112" y="121069"/>
            <a:ext cx="2626040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kumimoji="1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Ⅱ. R&amp;D </a:t>
            </a:r>
            <a:r>
              <a:rPr kumimoji="1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기획관리 분야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771687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3E0A84-D5A0-DB8B-333D-2512043A70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2416349A-DD7D-4961-2B7C-CE723E3D1AB5}"/>
              </a:ext>
            </a:extLst>
          </p:cNvPr>
          <p:cNvSpPr/>
          <p:nvPr/>
        </p:nvSpPr>
        <p:spPr bwMode="auto">
          <a:xfrm>
            <a:off x="1985871" y="937394"/>
            <a:ext cx="7225442" cy="516103"/>
          </a:xfrm>
          <a:prstGeom prst="rightArrow">
            <a:avLst>
              <a:gd name="adj1" fmla="val 76087"/>
              <a:gd name="adj2" fmla="val 50000"/>
            </a:avLst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Main Process</a:t>
            </a:r>
            <a:endParaRPr kumimoji="1" lang="ko-KR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1235CFB-983E-8FE3-9936-78AF26AB7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47639" y="138388"/>
            <a:ext cx="1383712" cy="369332"/>
          </a:xfrm>
        </p:spPr>
        <p:txBody>
          <a:bodyPr/>
          <a:lstStyle/>
          <a:p>
            <a:r>
              <a:rPr lang="en-US" altLang="ko-KR" sz="1800" dirty="0"/>
              <a:t>1.</a:t>
            </a:r>
            <a:r>
              <a:rPr lang="ko-KR" altLang="en-US" sz="1800" dirty="0"/>
              <a:t> 종합구성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FC1CC47-797E-368D-1638-1301464CF6F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42EADB-0E7B-4321-80DF-26A7C27B093E}" type="slidenum">
              <a:rPr lang="en-US" altLang="ko-KR" smtClean="0"/>
              <a:pPr>
                <a:defRPr/>
              </a:pPr>
              <a:t>3</a:t>
            </a:fld>
            <a:endParaRPr lang="en-US" altLang="ko-KR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ECACE142-191D-160A-CF55-9A79F201A570}"/>
              </a:ext>
            </a:extLst>
          </p:cNvPr>
          <p:cNvGrpSpPr/>
          <p:nvPr/>
        </p:nvGrpSpPr>
        <p:grpSpPr>
          <a:xfrm>
            <a:off x="1980264" y="1296423"/>
            <a:ext cx="7225443" cy="583421"/>
            <a:chOff x="1901727" y="1800751"/>
            <a:chExt cx="7303981" cy="583421"/>
          </a:xfrm>
        </p:grpSpPr>
        <p:sp>
          <p:nvSpPr>
            <p:cNvPr id="4" name="화살표: 오각형 3">
              <a:extLst>
                <a:ext uri="{FF2B5EF4-FFF2-40B4-BE49-F238E27FC236}">
                  <a16:creationId xmlns:a16="http://schemas.microsoft.com/office/drawing/2014/main" id="{80E61E00-D9BD-A944-39D4-771E755D486E}"/>
                </a:ext>
              </a:extLst>
            </p:cNvPr>
            <p:cNvSpPr/>
            <p:nvPr/>
          </p:nvSpPr>
          <p:spPr bwMode="auto">
            <a:xfrm>
              <a:off x="1901727" y="1800751"/>
              <a:ext cx="1896583" cy="583421"/>
            </a:xfrm>
            <a:prstGeom prst="homePlate">
              <a:avLst/>
            </a:prstGeom>
            <a:solidFill>
              <a:srgbClr val="FFEFAB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3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대상</a:t>
              </a:r>
              <a:r>
                <a:rPr kumimoji="1" lang="en-US" altLang="ko-KR" sz="13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 Domain</a:t>
              </a:r>
            </a:p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3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환경분석</a:t>
              </a:r>
            </a:p>
          </p:txBody>
        </p:sp>
        <p:sp>
          <p:nvSpPr>
            <p:cNvPr id="5" name="화살표: 갈매기형 수장 4">
              <a:extLst>
                <a:ext uri="{FF2B5EF4-FFF2-40B4-BE49-F238E27FC236}">
                  <a16:creationId xmlns:a16="http://schemas.microsoft.com/office/drawing/2014/main" id="{97B904B4-9E60-AC9A-98BB-323C2D224FB6}"/>
                </a:ext>
              </a:extLst>
            </p:cNvPr>
            <p:cNvSpPr/>
            <p:nvPr/>
          </p:nvSpPr>
          <p:spPr bwMode="auto">
            <a:xfrm>
              <a:off x="3704467" y="1800751"/>
              <a:ext cx="1896583" cy="583421"/>
            </a:xfrm>
            <a:prstGeom prst="chevron">
              <a:avLst/>
            </a:prstGeom>
            <a:solidFill>
              <a:srgbClr val="FFEFAB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300" b="1" dirty="0">
                  <a:latin typeface="맑은 고딕" pitchFamily="50" charset="-127"/>
                  <a:ea typeface="맑은 고딕" pitchFamily="50" charset="-127"/>
                </a:rPr>
                <a:t>사업전략</a:t>
              </a:r>
            </a:p>
          </p:txBody>
        </p:sp>
        <p:sp>
          <p:nvSpPr>
            <p:cNvPr id="6" name="화살표: 갈매기형 수장 5">
              <a:extLst>
                <a:ext uri="{FF2B5EF4-FFF2-40B4-BE49-F238E27FC236}">
                  <a16:creationId xmlns:a16="http://schemas.microsoft.com/office/drawing/2014/main" id="{947ADEAF-9807-2197-1F48-DFB21F567C4D}"/>
                </a:ext>
              </a:extLst>
            </p:cNvPr>
            <p:cNvSpPr/>
            <p:nvPr/>
          </p:nvSpPr>
          <p:spPr bwMode="auto">
            <a:xfrm>
              <a:off x="5507207" y="1800751"/>
              <a:ext cx="1896583" cy="583421"/>
            </a:xfrm>
            <a:prstGeom prst="chevron">
              <a:avLst/>
            </a:prstGeom>
            <a:solidFill>
              <a:srgbClr val="FFEFAB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300" b="1" dirty="0">
                  <a:latin typeface="맑은 고딕" pitchFamily="50" charset="-127"/>
                  <a:ea typeface="맑은 고딕" pitchFamily="50" charset="-127"/>
                </a:rPr>
                <a:t>전략과제</a:t>
              </a:r>
            </a:p>
          </p:txBody>
        </p:sp>
        <p:sp>
          <p:nvSpPr>
            <p:cNvPr id="7" name="화살표: 갈매기형 수장 6">
              <a:extLst>
                <a:ext uri="{FF2B5EF4-FFF2-40B4-BE49-F238E27FC236}">
                  <a16:creationId xmlns:a16="http://schemas.microsoft.com/office/drawing/2014/main" id="{65785BEC-1662-A839-8C5F-55B1BC823C39}"/>
                </a:ext>
              </a:extLst>
            </p:cNvPr>
            <p:cNvSpPr/>
            <p:nvPr/>
          </p:nvSpPr>
          <p:spPr bwMode="auto">
            <a:xfrm>
              <a:off x="7309125" y="1800751"/>
              <a:ext cx="1896583" cy="583421"/>
            </a:xfrm>
            <a:prstGeom prst="chevron">
              <a:avLst/>
            </a:prstGeom>
            <a:solidFill>
              <a:srgbClr val="FFEFAB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300" b="1" dirty="0">
                  <a:latin typeface="맑은 고딕" pitchFamily="50" charset="-127"/>
                  <a:ea typeface="맑은 고딕" pitchFamily="50" charset="-127"/>
                </a:rPr>
                <a:t>실행방안</a:t>
              </a:r>
            </a:p>
          </p:txBody>
        </p:sp>
      </p:grp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997711CA-3AD3-5342-B573-033853376E22}"/>
              </a:ext>
            </a:extLst>
          </p:cNvPr>
          <p:cNvSpPr/>
          <p:nvPr/>
        </p:nvSpPr>
        <p:spPr bwMode="auto">
          <a:xfrm>
            <a:off x="168289" y="1307642"/>
            <a:ext cx="1475383" cy="566591"/>
          </a:xfrm>
          <a:prstGeom prst="roundRect">
            <a:avLst/>
          </a:prstGeom>
          <a:solidFill>
            <a:srgbClr val="0033CC"/>
          </a:solidFill>
          <a:ln w="38100" cap="flat" cmpd="sng" algn="ctr">
            <a:solidFill>
              <a:schemeClr val="accent6">
                <a:lumMod val="20000"/>
                <a:lumOff val="8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4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중장기전략수립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81AF328-ACBF-6C47-C5A3-28B5C42FA162}"/>
              </a:ext>
            </a:extLst>
          </p:cNvPr>
          <p:cNvSpPr/>
          <p:nvPr/>
        </p:nvSpPr>
        <p:spPr bwMode="auto">
          <a:xfrm>
            <a:off x="2058802" y="3214985"/>
            <a:ext cx="1475378" cy="39268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en-US" altLang="ko-KR" sz="1100" b="1" u="none" strike="noStrike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PEST(STEP, STEEP)</a:t>
            </a:r>
            <a:r>
              <a:rPr lang="ko-KR" altLang="en-US" sz="1100" b="1" u="none" strike="noStrike" baseline="300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①</a:t>
            </a:r>
            <a:endParaRPr lang="en-US" altLang="ko-KR" sz="1100" b="1" u="none" strike="noStrike" dirty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A312F70-0316-6675-8259-2B478A6FE6AE}"/>
              </a:ext>
            </a:extLst>
          </p:cNvPr>
          <p:cNvSpPr txBox="1"/>
          <p:nvPr/>
        </p:nvSpPr>
        <p:spPr>
          <a:xfrm>
            <a:off x="2098069" y="1992038"/>
            <a:ext cx="1313501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0488" indent="-90488">
              <a:buFont typeface="Arial" panose="020B0604020202020204" pitchFamily="34" charset="0"/>
              <a:buChar char="•"/>
            </a:pP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중장기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환경예측</a:t>
            </a:r>
            <a:b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산업 및 기술</a:t>
            </a:r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  <a:p>
            <a:pPr marL="90488" indent="-90488">
              <a:buFont typeface="Arial" panose="020B0604020202020204" pitchFamily="34" charset="0"/>
              <a:buChar char="•"/>
            </a:pP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경쟁사 동향</a:t>
            </a:r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BDF1BD1-1685-949C-B002-33B3947BF92A}"/>
              </a:ext>
            </a:extLst>
          </p:cNvPr>
          <p:cNvSpPr/>
          <p:nvPr/>
        </p:nvSpPr>
        <p:spPr bwMode="auto">
          <a:xfrm>
            <a:off x="2058802" y="3815235"/>
            <a:ext cx="1475378" cy="39268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en-US" altLang="ko-KR" sz="1100" b="1" u="none" strike="noStrike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Environmental Scan</a:t>
            </a:r>
          </a:p>
          <a:p>
            <a:pPr algn="ctr" fontAlgn="ctr"/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&amp; Scenario</a:t>
            </a:r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en-US" altLang="ko-KR" sz="1100" b="1" u="none" strike="noStrike" dirty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8A5300F-F6AE-1B06-F28F-382F9BDC419D}"/>
              </a:ext>
            </a:extLst>
          </p:cNvPr>
          <p:cNvSpPr/>
          <p:nvPr/>
        </p:nvSpPr>
        <p:spPr bwMode="auto">
          <a:xfrm>
            <a:off x="2058802" y="4415485"/>
            <a:ext cx="1475378" cy="39268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  <a:r>
              <a:rPr lang="en-US" altLang="ko-KR" sz="1100" b="1" u="none" strike="noStrike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C</a:t>
            </a:r>
            <a:r>
              <a:rPr lang="ko-KR" altLang="en-US" sz="1100" b="1" u="none" strike="noStrike" baseline="300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①</a:t>
            </a:r>
            <a:r>
              <a:rPr lang="en-US" altLang="ko-KR" sz="1100" b="1" u="none" strike="noStrike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00" b="1" u="none" strike="noStrike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분석</a:t>
            </a:r>
            <a:endParaRPr lang="en-US" altLang="ko-KR" sz="1100" b="1" u="none" strike="noStrike" dirty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283EDAA-1315-5B36-9A13-40D5161314FF}"/>
              </a:ext>
            </a:extLst>
          </p:cNvPr>
          <p:cNvSpPr/>
          <p:nvPr/>
        </p:nvSpPr>
        <p:spPr bwMode="auto">
          <a:xfrm>
            <a:off x="2058802" y="5015736"/>
            <a:ext cx="1475378" cy="39268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en-US" altLang="ko-KR" sz="1100" b="1" u="none" strike="noStrike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Benchmarking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0B86E45-C8E2-77C8-B0C5-EA199DA0CB2C}"/>
              </a:ext>
            </a:extLst>
          </p:cNvPr>
          <p:cNvSpPr txBox="1"/>
          <p:nvPr/>
        </p:nvSpPr>
        <p:spPr>
          <a:xfrm>
            <a:off x="1172452" y="5951660"/>
            <a:ext cx="812113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① 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PEST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: Political, Economic, Socio-Cultural, Technological, STEP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: Societal, Technological, Economical &amp; Environmental, Political,</a:t>
            </a:r>
            <a:b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    3C : Company, Competitor, Customer </a:t>
            </a:r>
          </a:p>
          <a:p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② 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BRM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Business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Roadmap,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③ 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PRM/TRM : Product Roadmap / Technology Roadmap ,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④ 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WBS : Work Breakdown Structure</a:t>
            </a:r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B1898C70-0497-004B-FF2F-F78466153F6D}"/>
              </a:ext>
            </a:extLst>
          </p:cNvPr>
          <p:cNvSpPr/>
          <p:nvPr/>
        </p:nvSpPr>
        <p:spPr bwMode="auto">
          <a:xfrm>
            <a:off x="1026596" y="1992040"/>
            <a:ext cx="1060256" cy="678788"/>
          </a:xfrm>
          <a:prstGeom prst="rightArrow">
            <a:avLst>
              <a:gd name="adj1" fmla="val 78099"/>
              <a:gd name="adj2" fmla="val 50000"/>
            </a:avLst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en-US" altLang="ko-KR" sz="1100" b="1" u="none" strike="noStrike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Sub-Task</a:t>
            </a:r>
          </a:p>
          <a:p>
            <a:pPr algn="ctr" font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혹은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방법론</a:t>
            </a:r>
            <a:endParaRPr lang="en-US" altLang="ko-KR" sz="1100" b="1" u="none" strike="noStrike" dirty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990AFF92-39B7-D094-F41E-B0134A4527FD}"/>
              </a:ext>
            </a:extLst>
          </p:cNvPr>
          <p:cNvCxnSpPr>
            <a:stCxn id="9" idx="2"/>
            <a:endCxn id="21" idx="1"/>
          </p:cNvCxnSpPr>
          <p:nvPr/>
        </p:nvCxnSpPr>
        <p:spPr bwMode="auto">
          <a:xfrm rot="16200000" flipH="1">
            <a:off x="737688" y="2042525"/>
            <a:ext cx="457201" cy="120615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1512EA3C-E546-4E20-6B59-3E7FDE10DFF3}"/>
              </a:ext>
            </a:extLst>
          </p:cNvPr>
          <p:cNvCxnSpPr>
            <a:cxnSpLocks/>
            <a:stCxn id="41" idx="2"/>
            <a:endCxn id="46" idx="0"/>
          </p:cNvCxnSpPr>
          <p:nvPr/>
        </p:nvCxnSpPr>
        <p:spPr bwMode="auto">
          <a:xfrm>
            <a:off x="4684194" y="3961088"/>
            <a:ext cx="0" cy="15707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4B4C2026-9D02-DA74-C08D-41A56A83021A}"/>
              </a:ext>
            </a:extLst>
          </p:cNvPr>
          <p:cNvCxnSpPr>
            <a:cxnSpLocks/>
            <a:stCxn id="16" idx="2"/>
            <a:endCxn id="17" idx="0"/>
          </p:cNvCxnSpPr>
          <p:nvPr/>
        </p:nvCxnSpPr>
        <p:spPr bwMode="auto">
          <a:xfrm>
            <a:off x="2796491" y="4207922"/>
            <a:ext cx="0" cy="20756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B0F86A61-CA4B-2BA6-D615-FE4B40A39120}"/>
              </a:ext>
            </a:extLst>
          </p:cNvPr>
          <p:cNvCxnSpPr>
            <a:cxnSpLocks/>
            <a:stCxn id="17" idx="2"/>
            <a:endCxn id="18" idx="0"/>
          </p:cNvCxnSpPr>
          <p:nvPr/>
        </p:nvCxnSpPr>
        <p:spPr bwMode="auto">
          <a:xfrm>
            <a:off x="2796491" y="4808172"/>
            <a:ext cx="0" cy="20756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32" name="화살표: 위쪽/아래쪽 31">
            <a:extLst>
              <a:ext uri="{FF2B5EF4-FFF2-40B4-BE49-F238E27FC236}">
                <a16:creationId xmlns:a16="http://schemas.microsoft.com/office/drawing/2014/main" id="{533D4218-807A-40A0-3230-A4B8E71B3DCC}"/>
              </a:ext>
            </a:extLst>
          </p:cNvPr>
          <p:cNvSpPr/>
          <p:nvPr/>
        </p:nvSpPr>
        <p:spPr bwMode="auto">
          <a:xfrm>
            <a:off x="1767088" y="3506692"/>
            <a:ext cx="235611" cy="1581969"/>
          </a:xfrm>
          <a:prstGeom prst="upDownArrow">
            <a:avLst/>
          </a:prstGeom>
          <a:solidFill>
            <a:schemeClr val="tx1">
              <a:lumMod val="50000"/>
              <a:lumOff val="5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3" name="타원 32">
            <a:extLst>
              <a:ext uri="{FF2B5EF4-FFF2-40B4-BE49-F238E27FC236}">
                <a16:creationId xmlns:a16="http://schemas.microsoft.com/office/drawing/2014/main" id="{27CE7206-5D54-CDDA-FC2A-A9F87BB8375B}"/>
              </a:ext>
            </a:extLst>
          </p:cNvPr>
          <p:cNvSpPr/>
          <p:nvPr/>
        </p:nvSpPr>
        <p:spPr bwMode="auto">
          <a:xfrm>
            <a:off x="1660501" y="3091567"/>
            <a:ext cx="443176" cy="409518"/>
          </a:xfrm>
          <a:prstGeom prst="ellipse">
            <a:avLst/>
          </a:prstGeom>
          <a:solidFill>
            <a:srgbClr val="7030A0"/>
          </a:solidFill>
          <a:ln w="9525" cap="flat" cmpd="sng" algn="ctr">
            <a:solidFill>
              <a:srgbClr val="A78AFA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5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Macro</a:t>
            </a:r>
            <a:endParaRPr kumimoji="1" lang="ko-KR" altLang="en-US" sz="105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A4277B6B-58EE-AB45-1836-26DB2E68F6BB}"/>
              </a:ext>
            </a:extLst>
          </p:cNvPr>
          <p:cNvSpPr/>
          <p:nvPr/>
        </p:nvSpPr>
        <p:spPr bwMode="auto">
          <a:xfrm>
            <a:off x="1660501" y="5099877"/>
            <a:ext cx="443176" cy="409518"/>
          </a:xfrm>
          <a:prstGeom prst="ellipse">
            <a:avLst/>
          </a:prstGeom>
          <a:solidFill>
            <a:srgbClr val="7030A0"/>
          </a:solidFill>
          <a:ln w="9525" cap="flat" cmpd="sng" algn="ctr">
            <a:solidFill>
              <a:srgbClr val="A78AFA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05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Micro</a:t>
            </a:r>
            <a:endParaRPr kumimoji="1" lang="ko-KR" altLang="en-US" sz="105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B456671B-9244-06D3-F74C-DE7B98C3E26B}"/>
              </a:ext>
            </a:extLst>
          </p:cNvPr>
          <p:cNvSpPr/>
          <p:nvPr/>
        </p:nvSpPr>
        <p:spPr bwMode="auto">
          <a:xfrm>
            <a:off x="847077" y="3276690"/>
            <a:ext cx="639519" cy="2058803"/>
          </a:xfrm>
          <a:prstGeom prst="roundRect">
            <a:avLst>
              <a:gd name="adj" fmla="val 35965"/>
            </a:avLst>
          </a:prstGeom>
          <a:solidFill>
            <a:srgbClr val="D0EBB3"/>
          </a:solidFill>
          <a:ln w="28575" cap="flat" cmpd="sng" algn="ctr">
            <a:solidFill>
              <a:srgbClr val="BCB8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1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맑은 고딕" pitchFamily="50" charset="-127"/>
                <a:ea typeface="맑은 고딕" pitchFamily="50" charset="-127"/>
              </a:rPr>
              <a:t>필요</a:t>
            </a:r>
            <a:r>
              <a:rPr kumimoji="1" lang="ko-KR" altLang="en-US" sz="1200" b="1" dirty="0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역량</a:t>
            </a:r>
            <a:endParaRPr kumimoji="1" lang="en-US" altLang="ko-KR" sz="1200" b="1" dirty="0">
              <a:solidFill>
                <a:schemeClr val="accent2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200" b="1" dirty="0">
              <a:solidFill>
                <a:schemeClr val="accent2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1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맑은 고딕" pitchFamily="50" charset="-127"/>
                <a:ea typeface="맑은 고딕" pitchFamily="50" charset="-127"/>
              </a:rPr>
              <a:t>및</a:t>
            </a:r>
            <a:endParaRPr kumimoji="1" lang="en-US" altLang="ko-KR" sz="1200" b="1" i="0" u="none" strike="noStrike" cap="none" normalizeH="0" baseline="0" dirty="0">
              <a:ln>
                <a:noFill/>
              </a:ln>
              <a:solidFill>
                <a:schemeClr val="accent2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200" b="1" i="0" u="none" strike="noStrike" cap="none" normalizeH="0" baseline="0" dirty="0">
              <a:ln>
                <a:noFill/>
              </a:ln>
              <a:solidFill>
                <a:schemeClr val="accent2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1" dirty="0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세부과정</a:t>
            </a:r>
            <a:endParaRPr kumimoji="1" lang="ko-KR" altLang="en-US" sz="1200" b="1" i="0" u="none" strike="noStrike" cap="none" normalizeH="0" baseline="0" dirty="0">
              <a:ln>
                <a:noFill/>
              </a:ln>
              <a:solidFill>
                <a:schemeClr val="accent2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4D875F66-5426-43F0-FCC2-82E1FA88F2C6}"/>
              </a:ext>
            </a:extLst>
          </p:cNvPr>
          <p:cNvSpPr txBox="1"/>
          <p:nvPr/>
        </p:nvSpPr>
        <p:spPr>
          <a:xfrm>
            <a:off x="3781010" y="1992038"/>
            <a:ext cx="176875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0488" indent="-90488">
              <a:buFont typeface="Arial" panose="020B0604020202020204" pitchFamily="34" charset="0"/>
              <a:buChar char="•"/>
            </a:pP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사업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제품 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Portfolio</a:t>
            </a:r>
            <a:b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분석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성장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유지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철수 등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]</a:t>
            </a:r>
          </a:p>
          <a:p>
            <a:pPr marL="90488" indent="-90488">
              <a:buFont typeface="Arial" panose="020B0604020202020204" pitchFamily="34" charset="0"/>
              <a:buChar char="•"/>
            </a:pP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신사업 계획</a:t>
            </a:r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  <a:p>
            <a:pPr marL="90488" indent="-90488">
              <a:buFont typeface="Arial" panose="020B0604020202020204" pitchFamily="34" charset="0"/>
              <a:buChar char="•"/>
            </a:pP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사업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전략 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기술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생산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,</a:t>
            </a:r>
            <a:b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시장개척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마케팅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영업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90488" indent="-90488">
              <a:buFont typeface="Arial" panose="020B0604020202020204" pitchFamily="34" charset="0"/>
              <a:buChar char="•"/>
            </a:pP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BRM</a:t>
            </a:r>
            <a:r>
              <a:rPr lang="ko-KR" altLang="en-US" sz="1100" b="1" baseline="30000" dirty="0">
                <a:latin typeface="맑은 고딕" pitchFamily="50" charset="-127"/>
                <a:ea typeface="맑은 고딕" pitchFamily="50" charset="-127"/>
              </a:rPr>
              <a:t>②</a:t>
            </a:r>
            <a:endParaRPr lang="en-US" altLang="ko-KR" sz="1100" b="1" baseline="300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53D24FB-4407-64A3-CC0C-8D95CBDEBFDF}"/>
              </a:ext>
            </a:extLst>
          </p:cNvPr>
          <p:cNvSpPr/>
          <p:nvPr/>
        </p:nvSpPr>
        <p:spPr bwMode="auto">
          <a:xfrm>
            <a:off x="3865163" y="3214985"/>
            <a:ext cx="1638062" cy="746103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en-US" altLang="ko-KR" sz="1100" b="1" u="none" strike="noStrike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Portfolio</a:t>
            </a:r>
          </a:p>
          <a:p>
            <a:pPr marL="0" algn="l" rtl="0" eaLnBrk="1" fontAlgn="ctr" latinLnBrk="1" hangingPunct="1">
              <a:spcBef>
                <a:spcPts val="0"/>
              </a:spcBef>
              <a:spcAft>
                <a:spcPts val="0"/>
              </a:spcAft>
            </a:pP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en-US" altLang="ko-KR" sz="1100" b="1" i="0" u="none" strike="noStrike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BCG Matrix, PPM(GE)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b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100" b="1" i="0" u="none" strike="noStrike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Strategy Matrix</a:t>
            </a:r>
            <a:br>
              <a:rPr lang="en-US" altLang="ko-KR" sz="1100" b="1" i="0" u="none" strike="noStrike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100" b="1" i="0" u="none" strike="noStrike" kern="1200" dirty="0">
                <a:solidFill>
                  <a:srgbClr val="000000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(McKinsey)]</a:t>
            </a:r>
            <a:endParaRPr lang="ko-KR" altLang="ko-KR" sz="1100" b="1" i="0" u="none" strike="noStrike" dirty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4309A370-C489-66B2-295B-9D74827FB887}"/>
              </a:ext>
            </a:extLst>
          </p:cNvPr>
          <p:cNvSpPr/>
          <p:nvPr/>
        </p:nvSpPr>
        <p:spPr bwMode="auto">
          <a:xfrm>
            <a:off x="3865163" y="4118161"/>
            <a:ext cx="1638062" cy="347808"/>
          </a:xfrm>
          <a:prstGeom prst="rect">
            <a:avLst/>
          </a:prstGeom>
          <a:solidFill>
            <a:srgbClr val="9E69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ko-KR" altLang="en-US" sz="1100" b="1" i="0" u="none" strike="noStrike" dirty="0">
                <a:solidFill>
                  <a:schemeClr val="bg1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신사업 기획</a:t>
            </a:r>
            <a:endParaRPr lang="ko-KR" altLang="ko-KR" sz="1100" b="1" i="0" u="none" strike="noStrike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5028006-9642-3B1C-E58D-F746F1CC0012}"/>
              </a:ext>
            </a:extLst>
          </p:cNvPr>
          <p:cNvSpPr/>
          <p:nvPr/>
        </p:nvSpPr>
        <p:spPr bwMode="auto">
          <a:xfrm>
            <a:off x="3865163" y="4606218"/>
            <a:ext cx="1638062" cy="347808"/>
          </a:xfrm>
          <a:prstGeom prst="rect">
            <a:avLst/>
          </a:prstGeom>
          <a:solidFill>
            <a:srgbClr val="9E69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Business Roadmap</a:t>
            </a:r>
            <a:endParaRPr lang="ko-KR" altLang="ko-KR" sz="1100" b="1" i="0" u="none" strike="noStrike" dirty="0">
              <a:solidFill>
                <a:schemeClr val="bg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582D64C-599D-E40F-453C-C3B3517B6C28}"/>
              </a:ext>
            </a:extLst>
          </p:cNvPr>
          <p:cNvSpPr/>
          <p:nvPr/>
        </p:nvSpPr>
        <p:spPr bwMode="auto">
          <a:xfrm>
            <a:off x="3865163" y="5105491"/>
            <a:ext cx="1638062" cy="425787"/>
          </a:xfrm>
          <a:prstGeom prst="rect">
            <a:avLst/>
          </a:prstGeom>
          <a:solidFill>
            <a:srgbClr val="9E69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기술 및 기능별 전략</a:t>
            </a:r>
            <a:endParaRPr lang="en-US" altLang="ko-KR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font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[</a:t>
            </a:r>
            <a:r>
              <a: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기술전략</a:t>
            </a:r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  <a:endParaRPr lang="ko-KR" altLang="ko-KR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51FAC27-154A-1218-1255-0CE65D9E8E65}"/>
              </a:ext>
            </a:extLst>
          </p:cNvPr>
          <p:cNvSpPr txBox="1"/>
          <p:nvPr/>
        </p:nvSpPr>
        <p:spPr>
          <a:xfrm>
            <a:off x="5688352" y="1992038"/>
            <a:ext cx="1411284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0488" indent="-90488">
              <a:buFont typeface="Arial" panose="020B0604020202020204" pitchFamily="34" charset="0"/>
              <a:buChar char="•"/>
            </a:pP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사업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제품별 전략</a:t>
            </a:r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  <a:p>
            <a:pPr marL="90488" indent="-90488">
              <a:buFont typeface="Arial" panose="020B0604020202020204" pitchFamily="34" charset="0"/>
              <a:buChar char="•"/>
            </a:pP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PRM/TRM</a:t>
            </a:r>
          </a:p>
          <a:p>
            <a:pPr marL="90488" indent="-90488">
              <a:buFont typeface="Arial" panose="020B0604020202020204" pitchFamily="34" charset="0"/>
              <a:buChar char="•"/>
            </a:pP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핵심역량분석</a:t>
            </a:r>
            <a:b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: 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현재 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vs. 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미래</a:t>
            </a:r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  <a:p>
            <a:pPr marL="90488" indent="-90488">
              <a:buFont typeface="Arial" panose="020B0604020202020204" pitchFamily="34" charset="0"/>
              <a:buChar char="•"/>
            </a:pP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Gap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 및 시장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역량</a:t>
            </a:r>
            <a:b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확보목표</a:t>
            </a:r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66B9E58C-9932-F078-90E3-966934A62EDC}"/>
              </a:ext>
            </a:extLst>
          </p:cNvPr>
          <p:cNvCxnSpPr>
            <a:cxnSpLocks/>
            <a:stCxn id="13" idx="2"/>
            <a:endCxn id="16" idx="0"/>
          </p:cNvCxnSpPr>
          <p:nvPr/>
        </p:nvCxnSpPr>
        <p:spPr bwMode="auto">
          <a:xfrm>
            <a:off x="2796491" y="3607672"/>
            <a:ext cx="0" cy="20756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EA86D636-8D10-9B09-BBA2-C5F4B25B094E}"/>
              </a:ext>
            </a:extLst>
          </p:cNvPr>
          <p:cNvCxnSpPr>
            <a:cxnSpLocks/>
            <a:stCxn id="46" idx="2"/>
            <a:endCxn id="8" idx="0"/>
          </p:cNvCxnSpPr>
          <p:nvPr/>
        </p:nvCxnSpPr>
        <p:spPr bwMode="auto">
          <a:xfrm>
            <a:off x="4684194" y="4465969"/>
            <a:ext cx="0" cy="14024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9FE2F840-AD7C-8313-4E6B-710D1E9D29EE}"/>
              </a:ext>
            </a:extLst>
          </p:cNvPr>
          <p:cNvCxnSpPr>
            <a:cxnSpLocks/>
            <a:stCxn id="8" idx="2"/>
            <a:endCxn id="12" idx="0"/>
          </p:cNvCxnSpPr>
          <p:nvPr/>
        </p:nvCxnSpPr>
        <p:spPr bwMode="auto">
          <a:xfrm>
            <a:off x="4684194" y="4954026"/>
            <a:ext cx="0" cy="1514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4B7C9F55-6C5B-2248-6CE6-BC5769F97CA2}"/>
              </a:ext>
            </a:extLst>
          </p:cNvPr>
          <p:cNvSpPr/>
          <p:nvPr/>
        </p:nvSpPr>
        <p:spPr bwMode="auto">
          <a:xfrm>
            <a:off x="3758571" y="4039625"/>
            <a:ext cx="269271" cy="258052"/>
          </a:xfrm>
          <a:prstGeom prst="rect">
            <a:avLst/>
          </a:prstGeom>
          <a:solidFill>
            <a:srgbClr val="9E000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A</a:t>
            </a:r>
            <a:endParaRPr kumimoji="1" lang="ko-KR" altLang="en-US" sz="11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FF91EF8D-A00B-F1FC-9F95-0356B03737B1}"/>
              </a:ext>
            </a:extLst>
          </p:cNvPr>
          <p:cNvSpPr/>
          <p:nvPr/>
        </p:nvSpPr>
        <p:spPr bwMode="auto">
          <a:xfrm>
            <a:off x="3758571" y="4550119"/>
            <a:ext cx="269271" cy="258052"/>
          </a:xfrm>
          <a:prstGeom prst="rect">
            <a:avLst/>
          </a:prstGeom>
          <a:solidFill>
            <a:srgbClr val="9E000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D</a:t>
            </a:r>
            <a:endParaRPr kumimoji="1" lang="ko-KR" altLang="en-US" sz="11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252C80CD-6CB0-D6A5-75E7-E1507C1C7250}"/>
              </a:ext>
            </a:extLst>
          </p:cNvPr>
          <p:cNvSpPr/>
          <p:nvPr/>
        </p:nvSpPr>
        <p:spPr bwMode="auto">
          <a:xfrm>
            <a:off x="5699572" y="3214985"/>
            <a:ext cx="1475378" cy="392687"/>
          </a:xfrm>
          <a:prstGeom prst="rect">
            <a:avLst/>
          </a:prstGeom>
          <a:solidFill>
            <a:srgbClr val="9E69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ko-KR" altLang="en-US" sz="11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사업계획</a:t>
            </a:r>
            <a:endParaRPr lang="en-US" altLang="ko-KR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8AE54D9E-A1C7-D34F-78D9-A1055CD2B560}"/>
              </a:ext>
            </a:extLst>
          </p:cNvPr>
          <p:cNvCxnSpPr>
            <a:cxnSpLocks/>
            <a:stCxn id="44" idx="2"/>
            <a:endCxn id="47" idx="0"/>
          </p:cNvCxnSpPr>
          <p:nvPr/>
        </p:nvCxnSpPr>
        <p:spPr bwMode="auto">
          <a:xfrm>
            <a:off x="6437261" y="3607672"/>
            <a:ext cx="0" cy="207564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C5C9CCED-F4B2-32CB-94A0-F734F666D63B}"/>
              </a:ext>
            </a:extLst>
          </p:cNvPr>
          <p:cNvSpPr/>
          <p:nvPr/>
        </p:nvSpPr>
        <p:spPr bwMode="auto">
          <a:xfrm>
            <a:off x="5699572" y="3815236"/>
            <a:ext cx="1475378" cy="392687"/>
          </a:xfrm>
          <a:prstGeom prst="rect">
            <a:avLst/>
          </a:prstGeom>
          <a:solidFill>
            <a:srgbClr val="9E69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PRM/TRM</a:t>
            </a:r>
            <a:r>
              <a:rPr lang="en-US" altLang="ko-KR" sz="1100" b="1" baseline="300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③</a:t>
            </a: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30102C77-F9DD-2E2F-89D7-EC40A7EAFCD6}"/>
              </a:ext>
            </a:extLst>
          </p:cNvPr>
          <p:cNvSpPr/>
          <p:nvPr/>
        </p:nvSpPr>
        <p:spPr bwMode="auto">
          <a:xfrm>
            <a:off x="7489103" y="3214986"/>
            <a:ext cx="1475378" cy="39268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ko-KR" altLang="en-US" sz="1100" b="1" u="none" strike="noStrike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조직 및 역할</a:t>
            </a:r>
            <a:endParaRPr lang="en-US" altLang="ko-KR" sz="1100" b="1" u="none" strike="noStrike" dirty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FC964FE-364A-7C63-9FBD-6C78596E047A}"/>
              </a:ext>
            </a:extLst>
          </p:cNvPr>
          <p:cNvSpPr txBox="1"/>
          <p:nvPr/>
        </p:nvSpPr>
        <p:spPr>
          <a:xfrm>
            <a:off x="7449834" y="1992038"/>
            <a:ext cx="1313501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0488" indent="-90488">
              <a:buFont typeface="Arial" panose="020B0604020202020204" pitchFamily="34" charset="0"/>
              <a:buChar char="•"/>
            </a:pP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조직운영</a:t>
            </a:r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  <a:p>
            <a:pPr marL="90488" indent="-90488">
              <a:buFont typeface="Arial" panose="020B0604020202020204" pitchFamily="34" charset="0"/>
              <a:buChar char="•"/>
            </a:pP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과제별 실행계획</a:t>
            </a:r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  <a:p>
            <a:pPr marL="90488" indent="-90488">
              <a:buFont typeface="Arial" panose="020B0604020202020204" pitchFamily="34" charset="0"/>
              <a:buChar char="•"/>
            </a:pP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추진일정</a:t>
            </a:r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  <a:p>
            <a:pPr marL="90488" indent="-90488">
              <a:buFont typeface="Arial" panose="020B0604020202020204" pitchFamily="34" charset="0"/>
              <a:buChar char="•"/>
            </a:pP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투자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자원계획</a:t>
            </a:r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  <a:p>
            <a:pPr marL="90488" indent="-90488">
              <a:buFont typeface="Arial" panose="020B0604020202020204" pitchFamily="34" charset="0"/>
              <a:buChar char="•"/>
            </a:pP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소요예산</a:t>
            </a:r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E0F2A0FA-B88F-27AE-A6EF-D32B508DA6A1}"/>
              </a:ext>
            </a:extLst>
          </p:cNvPr>
          <p:cNvSpPr/>
          <p:nvPr/>
        </p:nvSpPr>
        <p:spPr bwMode="auto">
          <a:xfrm>
            <a:off x="7489103" y="3809626"/>
            <a:ext cx="1475378" cy="39268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en-US" altLang="ko-KR" sz="1100" b="1" u="none" strike="noStrike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WBS</a:t>
            </a:r>
            <a:r>
              <a:rPr lang="ko-KR" altLang="en-US" sz="1100" b="1" u="none" strike="noStrike" baseline="30000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④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일정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자원 등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1100" b="1" u="none" strike="noStrike" dirty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4F1BEDE6-23F1-7F93-565A-2E56AAA61C63}"/>
              </a:ext>
            </a:extLst>
          </p:cNvPr>
          <p:cNvCxnSpPr>
            <a:cxnSpLocks/>
            <a:stCxn id="54" idx="2"/>
            <a:endCxn id="56" idx="0"/>
          </p:cNvCxnSpPr>
          <p:nvPr/>
        </p:nvCxnSpPr>
        <p:spPr bwMode="auto">
          <a:xfrm>
            <a:off x="8226792" y="3607673"/>
            <a:ext cx="0" cy="20195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E10A22FA-3846-4FCA-1B1A-FC76F1E04C26}"/>
              </a:ext>
            </a:extLst>
          </p:cNvPr>
          <p:cNvSpPr/>
          <p:nvPr/>
        </p:nvSpPr>
        <p:spPr bwMode="auto">
          <a:xfrm>
            <a:off x="5699572" y="4458506"/>
            <a:ext cx="1475378" cy="392687"/>
          </a:xfrm>
          <a:prstGeom prst="rect">
            <a:avLst/>
          </a:prstGeom>
          <a:solidFill>
            <a:srgbClr val="9E69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ko-KR" altLang="en-US" sz="11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핵심역량</a:t>
            </a:r>
            <a:r>
              <a:rPr lang="en-US" altLang="ko-KR" sz="11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1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확보계획</a:t>
            </a:r>
            <a:r>
              <a:rPr lang="en-US" altLang="ko-KR" sz="11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en-US" altLang="ko-KR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7" name="직선 연결선 66">
            <a:extLst>
              <a:ext uri="{FF2B5EF4-FFF2-40B4-BE49-F238E27FC236}">
                <a16:creationId xmlns:a16="http://schemas.microsoft.com/office/drawing/2014/main" id="{BECB90B9-AC3D-11CC-B9AB-C17B3490039A}"/>
              </a:ext>
            </a:extLst>
          </p:cNvPr>
          <p:cNvCxnSpPr>
            <a:cxnSpLocks/>
            <a:stCxn id="47" idx="2"/>
            <a:endCxn id="66" idx="0"/>
          </p:cNvCxnSpPr>
          <p:nvPr/>
        </p:nvCxnSpPr>
        <p:spPr bwMode="auto">
          <a:xfrm>
            <a:off x="6437261" y="4207923"/>
            <a:ext cx="0" cy="25058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567CACA0-3E33-5E28-D345-C2F5EB7541B1}"/>
              </a:ext>
            </a:extLst>
          </p:cNvPr>
          <p:cNvSpPr/>
          <p:nvPr/>
        </p:nvSpPr>
        <p:spPr bwMode="auto">
          <a:xfrm>
            <a:off x="5613953" y="3678249"/>
            <a:ext cx="269271" cy="258052"/>
          </a:xfrm>
          <a:prstGeom prst="rect">
            <a:avLst/>
          </a:prstGeom>
          <a:solidFill>
            <a:srgbClr val="9E000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D</a:t>
            </a:r>
            <a:endParaRPr kumimoji="1" lang="ko-KR" altLang="en-US" sz="11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B5984163-C4A1-9F88-D747-A80B14F77029}"/>
              </a:ext>
            </a:extLst>
          </p:cNvPr>
          <p:cNvSpPr/>
          <p:nvPr/>
        </p:nvSpPr>
        <p:spPr bwMode="auto">
          <a:xfrm>
            <a:off x="5613953" y="4321519"/>
            <a:ext cx="269271" cy="258052"/>
          </a:xfrm>
          <a:prstGeom prst="rect">
            <a:avLst/>
          </a:prstGeom>
          <a:solidFill>
            <a:srgbClr val="9E000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E</a:t>
            </a:r>
            <a:endParaRPr kumimoji="1" lang="ko-KR" altLang="en-US" sz="11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C94B0E09-F4FF-ED75-21FD-0EB46ABC8840}"/>
              </a:ext>
            </a:extLst>
          </p:cNvPr>
          <p:cNvSpPr/>
          <p:nvPr/>
        </p:nvSpPr>
        <p:spPr bwMode="auto">
          <a:xfrm>
            <a:off x="7685443" y="5295667"/>
            <a:ext cx="269271" cy="258052"/>
          </a:xfrm>
          <a:prstGeom prst="rect">
            <a:avLst/>
          </a:prstGeom>
          <a:solidFill>
            <a:srgbClr val="9E000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endParaRPr kumimoji="1" lang="ko-KR" altLang="en-US" sz="1100" b="1" dirty="0">
              <a:solidFill>
                <a:schemeClr val="bg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2563A81-DFE7-5215-C706-79C4339A6477}"/>
              </a:ext>
            </a:extLst>
          </p:cNvPr>
          <p:cNvSpPr txBox="1"/>
          <p:nvPr/>
        </p:nvSpPr>
        <p:spPr>
          <a:xfrm>
            <a:off x="7960325" y="5256396"/>
            <a:ext cx="172996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별도 통합적 분석 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Module </a:t>
            </a:r>
            <a:b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혹은 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Process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포함</a:t>
            </a: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4C2E7B1-904B-CB7E-64A9-9029C8A74EBB}"/>
              </a:ext>
            </a:extLst>
          </p:cNvPr>
          <p:cNvSpPr/>
          <p:nvPr/>
        </p:nvSpPr>
        <p:spPr bwMode="auto">
          <a:xfrm>
            <a:off x="3740275" y="5005917"/>
            <a:ext cx="269271" cy="258052"/>
          </a:xfrm>
          <a:prstGeom prst="rect">
            <a:avLst/>
          </a:prstGeom>
          <a:solidFill>
            <a:srgbClr val="9E000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C</a:t>
            </a:r>
            <a:endParaRPr kumimoji="1" lang="ko-KR" altLang="en-US" sz="11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373FCBC-ABAA-06DF-43DD-803B42916E1F}"/>
              </a:ext>
            </a:extLst>
          </p:cNvPr>
          <p:cNvSpPr/>
          <p:nvPr/>
        </p:nvSpPr>
        <p:spPr bwMode="auto">
          <a:xfrm>
            <a:off x="5613953" y="3082825"/>
            <a:ext cx="269271" cy="258052"/>
          </a:xfrm>
          <a:prstGeom prst="rect">
            <a:avLst/>
          </a:prstGeom>
          <a:solidFill>
            <a:srgbClr val="9E000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B</a:t>
            </a:r>
            <a:endParaRPr kumimoji="1" lang="ko-KR" altLang="en-US" sz="11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486CEB6-4047-33FB-E1EC-3DEC6A56DAD9}"/>
              </a:ext>
            </a:extLst>
          </p:cNvPr>
          <p:cNvSpPr/>
          <p:nvPr/>
        </p:nvSpPr>
        <p:spPr bwMode="auto">
          <a:xfrm>
            <a:off x="5699572" y="5126074"/>
            <a:ext cx="1475378" cy="392687"/>
          </a:xfrm>
          <a:prstGeom prst="rect">
            <a:avLst/>
          </a:prstGeom>
          <a:solidFill>
            <a:srgbClr val="9E69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R&amp;D</a:t>
            </a:r>
            <a:r>
              <a: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전략</a:t>
            </a:r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(Portfolio)</a:t>
            </a: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id="{3E36204A-FFC4-CFFF-7ECE-02FD066C0A7B}"/>
              </a:ext>
            </a:extLst>
          </p:cNvPr>
          <p:cNvCxnSpPr>
            <a:cxnSpLocks/>
            <a:endCxn id="31" idx="0"/>
          </p:cNvCxnSpPr>
          <p:nvPr/>
        </p:nvCxnSpPr>
        <p:spPr bwMode="auto">
          <a:xfrm>
            <a:off x="6437261" y="4875491"/>
            <a:ext cx="0" cy="25058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27648248-10C2-F4F3-94BE-4C1E8BA76DEB}"/>
              </a:ext>
            </a:extLst>
          </p:cNvPr>
          <p:cNvSpPr/>
          <p:nvPr/>
        </p:nvSpPr>
        <p:spPr bwMode="auto">
          <a:xfrm>
            <a:off x="5613953" y="4989087"/>
            <a:ext cx="269271" cy="258052"/>
          </a:xfrm>
          <a:prstGeom prst="rect">
            <a:avLst/>
          </a:prstGeom>
          <a:solidFill>
            <a:srgbClr val="9E000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F</a:t>
            </a:r>
            <a:endParaRPr kumimoji="1" lang="ko-KR" altLang="en-US" sz="11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7EF1A51B-E41F-DD61-1D4D-F841A9DAB348}"/>
              </a:ext>
            </a:extLst>
          </p:cNvPr>
          <p:cNvSpPr txBox="1"/>
          <p:nvPr/>
        </p:nvSpPr>
        <p:spPr>
          <a:xfrm>
            <a:off x="1556724" y="121069"/>
            <a:ext cx="210666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kumimoji="1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Ⅰ. </a:t>
            </a:r>
            <a:r>
              <a:rPr kumimoji="1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전략기획 분야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19348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슬라이드 번호 개체 틀 10"/>
          <p:cNvSpPr>
            <a:spLocks noGrp="1"/>
          </p:cNvSpPr>
          <p:nvPr>
            <p:ph type="sldNum" sz="quarter" idx="10"/>
          </p:nvPr>
        </p:nvSpPr>
        <p:spPr bwMode="auto"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algn="r" rtl="0" fontAlgn="base" latinLnBrk="1">
              <a:spcBef>
                <a:spcPct val="0"/>
              </a:spcBef>
              <a:spcAft>
                <a:spcPct val="0"/>
              </a:spcAft>
              <a:defRPr kumimoji="1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fld id="{EEB61DCB-C6AA-4A6A-A729-0AB85C77D697}" type="slidenum">
              <a:rPr lang="en-US" altLang="ko-KR" smtClean="0"/>
              <a:pPr/>
              <a:t>30</a:t>
            </a:fld>
            <a:endParaRPr lang="en-US" altLang="ko-KR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19698" y="144536"/>
            <a:ext cx="3347391" cy="400110"/>
          </a:xfrm>
        </p:spPr>
        <p:txBody>
          <a:bodyPr/>
          <a:lstStyle/>
          <a:p>
            <a:r>
              <a:rPr lang="en-US" altLang="ko-KR" sz="2000" dirty="0"/>
              <a:t> </a:t>
            </a:r>
            <a:r>
              <a:rPr kumimoji="1" lang="en-US" altLang="ko-KR" sz="2000" b="1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Ⅲ</a:t>
            </a:r>
            <a:r>
              <a:rPr kumimoji="1" lang="en-US" altLang="ko-KR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. MOT </a:t>
            </a:r>
            <a:r>
              <a:rPr kumimoji="1" lang="ko-KR" altLang="en-US" sz="20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통합 </a:t>
            </a:r>
            <a:r>
              <a:rPr kumimoji="1" lang="ko-KR" altLang="en-US" sz="2000" b="1" kern="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+mj-cs"/>
              </a:rPr>
              <a:t>전문가 과정</a:t>
            </a:r>
            <a:endParaRPr lang="ko-KR" altLang="en-US" sz="2000" dirty="0"/>
          </a:p>
        </p:txBody>
      </p:sp>
      <p:sp>
        <p:nvSpPr>
          <p:cNvPr id="3" name="정육면체 2"/>
          <p:cNvSpPr/>
          <p:nvPr/>
        </p:nvSpPr>
        <p:spPr>
          <a:xfrm>
            <a:off x="920553" y="1432673"/>
            <a:ext cx="1512168" cy="898836"/>
          </a:xfrm>
          <a:prstGeom prst="cube">
            <a:avLst>
              <a:gd name="adj" fmla="val 6760"/>
            </a:avLst>
          </a:prstGeom>
          <a:solidFill>
            <a:srgbClr val="7030A0"/>
          </a:solidFill>
          <a:ln w="1905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목표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2504728" y="1432673"/>
            <a:ext cx="6120680" cy="86409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2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기업의 경영성과 달성을 위해 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R&amp;D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활동의 원활한 추진과 사업 성과로 연계될</a:t>
            </a:r>
            <a:b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수 있는 현황 진단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분석을 통해 개선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재정비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새로운 체계를 설계함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경영목표 달성을 위한 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R&amp;D 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체계의 전반적 분석 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Skill Set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제공 및 역할 확보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정육면체 4"/>
          <p:cNvSpPr/>
          <p:nvPr/>
        </p:nvSpPr>
        <p:spPr>
          <a:xfrm>
            <a:off x="920553" y="2440785"/>
            <a:ext cx="1512168" cy="1102848"/>
          </a:xfrm>
          <a:prstGeom prst="cube">
            <a:avLst>
              <a:gd name="adj" fmla="val 6760"/>
            </a:avLst>
          </a:prstGeom>
          <a:solidFill>
            <a:srgbClr val="7030A0"/>
          </a:solidFill>
          <a:ln w="1905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효과</a:t>
            </a:r>
            <a:r>
              <a:rPr lang="en-US" altLang="ko-KR" sz="1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특징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2504728" y="2440784"/>
            <a:ext cx="6120680" cy="1060223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2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경영활동에서 배제 혹은 명확한 활동 방향의 모호성을 개선하여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기업성장에 </a:t>
            </a:r>
            <a:b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따른 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R&amp;D 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기능의 동반적 고도화를 추진함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기본교육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·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·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설계 활동의 추진과정에서 체득한 방법론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Know-how 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등 </a:t>
            </a:r>
            <a:b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Skill-Set 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체계화를 통한 종합적 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MOT 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전문역량을 배양함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>
              <a:buFont typeface="Arial" pitchFamily="34" charset="0"/>
              <a:buChar char="•"/>
            </a:pP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과정 교수진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(2~3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명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동시 참여로 </a:t>
            </a:r>
            <a:r>
              <a:rPr lang="ko-KR" altLang="en-US" sz="1200" b="1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활동팀별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개별 지도체계로 운영</a:t>
            </a:r>
          </a:p>
        </p:txBody>
      </p:sp>
      <p:sp>
        <p:nvSpPr>
          <p:cNvPr id="7" name="정육면체 6"/>
          <p:cNvSpPr/>
          <p:nvPr/>
        </p:nvSpPr>
        <p:spPr>
          <a:xfrm>
            <a:off x="920553" y="3664922"/>
            <a:ext cx="1512168" cy="1198448"/>
          </a:xfrm>
          <a:prstGeom prst="cube">
            <a:avLst>
              <a:gd name="adj" fmla="val 6760"/>
            </a:avLst>
          </a:prstGeom>
          <a:solidFill>
            <a:srgbClr val="7030A0"/>
          </a:solidFill>
          <a:ln w="1905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Scope</a:t>
            </a:r>
            <a:endParaRPr lang="ko-KR" altLang="en-US" sz="14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/>
          <p:cNvSpPr/>
          <p:nvPr/>
        </p:nvSpPr>
        <p:spPr>
          <a:xfrm>
            <a:off x="2504728" y="3664921"/>
            <a:ext cx="6120680" cy="115212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2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전략적 방향 설정 상황 분석을 위한 </a:t>
            </a:r>
            <a:r>
              <a:rPr lang="ko-KR" altLang="en-US" sz="1200" b="1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현사업과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미래 지속성장을 위한 사업 구조</a:t>
            </a:r>
            <a:endParaRPr lang="en-US" altLang="ko-KR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R&amp;D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중심으로 시장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생산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-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판매 기능조직간의 목표달성 연계 구조</a:t>
            </a:r>
            <a:endParaRPr lang="en-US" altLang="ko-KR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신기술개발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기존 사업의 시장 대응 활동의 역할 체계</a:t>
            </a:r>
            <a:endParaRPr lang="en-US" altLang="ko-KR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내부 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Project 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관리를 위한 기능간 연계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검증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 체계</a:t>
            </a:r>
            <a:endParaRPr lang="en-US" altLang="ko-KR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주요 활동에 대한 기능 조직의 역할 및 활동 체계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endParaRPr lang="ko-KR" altLang="en-US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정육면체 8"/>
          <p:cNvSpPr/>
          <p:nvPr/>
        </p:nvSpPr>
        <p:spPr>
          <a:xfrm>
            <a:off x="920553" y="4961066"/>
            <a:ext cx="1512168" cy="1348254"/>
          </a:xfrm>
          <a:prstGeom prst="cube">
            <a:avLst>
              <a:gd name="adj" fmla="val 6760"/>
            </a:avLst>
          </a:prstGeom>
          <a:solidFill>
            <a:srgbClr val="7030A0"/>
          </a:solidFill>
          <a:ln w="1905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활동 방법</a:t>
            </a:r>
          </a:p>
        </p:txBody>
      </p:sp>
      <p:sp>
        <p:nvSpPr>
          <p:cNvPr id="10" name="직사각형 9"/>
          <p:cNvSpPr/>
          <p:nvPr/>
        </p:nvSpPr>
        <p:spPr>
          <a:xfrm>
            <a:off x="2504728" y="4961065"/>
            <a:ext cx="6120680" cy="129614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2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R&amp;D 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기획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·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 개념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주요 방법론 등 기본 교육 실시</a:t>
            </a:r>
            <a:endParaRPr lang="en-US" altLang="ko-KR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각 기업의 현재 전략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관리현황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운영 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Process 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및 체계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등 현황 분석과 주요</a:t>
            </a:r>
            <a:b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활동별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개선 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Point</a:t>
            </a:r>
            <a:b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- 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전략과제별 분석 및 현 체계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조직 등 개선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1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재구축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방안</a:t>
            </a:r>
            <a:b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- 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기본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교육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 진행과 </a:t>
            </a:r>
            <a:r>
              <a:rPr lang="ko-KR" altLang="en-US" sz="1200" b="1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자사별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현황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등 조사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·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 </a:t>
            </a:r>
            <a:r>
              <a:rPr lang="ko-KR" altLang="en-US" sz="1200" b="1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계속추진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후 결과 정리</a:t>
            </a:r>
            <a:endParaRPr lang="en-US" altLang="ko-KR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사례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참가자 분석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·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정리 현황 공유를 통한 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Idea 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확보와 개선 방안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정교화 추진</a:t>
            </a:r>
            <a:endParaRPr lang="en-US" altLang="ko-KR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95018490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37037" y="177656"/>
            <a:ext cx="3278462" cy="400110"/>
          </a:xfrm>
        </p:spPr>
        <p:txBody>
          <a:bodyPr/>
          <a:lstStyle/>
          <a:p>
            <a:r>
              <a:rPr lang="ko-KR" altLang="en-US" dirty="0"/>
              <a:t>기술경영전문가 과정</a:t>
            </a:r>
            <a:r>
              <a:rPr lang="en-US" altLang="ko-KR" dirty="0"/>
              <a:t>(</a:t>
            </a:r>
            <a:r>
              <a:rPr lang="ko-KR" altLang="en-US" dirty="0"/>
              <a:t>예시</a:t>
            </a:r>
            <a:r>
              <a:rPr lang="en-US" altLang="ko-KR" dirty="0"/>
              <a:t>)</a:t>
            </a:r>
            <a:endParaRPr lang="ko-KR" altLang="en-US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9553575" y="6518275"/>
            <a:ext cx="3524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algn="r" rtl="0" fontAlgn="base" latinLnBrk="1">
              <a:spcBef>
                <a:spcPct val="0"/>
              </a:spcBef>
              <a:spcAft>
                <a:spcPct val="0"/>
              </a:spcAft>
              <a:defRPr kumimoji="1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fld id="{EEB61DCB-C6AA-4A6A-A729-0AB85C77D697}" type="slidenum">
              <a:rPr lang="en-US" altLang="ko-KR" smtClean="0"/>
              <a:pPr/>
              <a:t>31</a:t>
            </a:fld>
            <a:endParaRPr lang="en-US" altLang="ko-KR"/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506506" y="1011373"/>
          <a:ext cx="9049008" cy="512187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00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5185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0643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642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5018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1507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모듈별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000" marR="39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단원명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000" marR="39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시간계획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(hr)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000" marR="39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세부 구성 내용</a:t>
                      </a:r>
                    </a:p>
                  </a:txBody>
                  <a:tcPr marL="39000" marR="39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활동 방법</a:t>
                      </a:r>
                    </a:p>
                  </a:txBody>
                  <a:tcPr marL="39000" marR="39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Output/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기타</a:t>
                      </a:r>
                    </a:p>
                  </a:txBody>
                  <a:tcPr marL="39000" marR="39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3683">
                <a:tc rowSpan="8"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 </a:t>
                      </a:r>
                    </a:p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기본</a:t>
                      </a:r>
                      <a:endParaRPr lang="en-US" altLang="ko-KR" sz="11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역량 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Review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000" marR="39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Orientation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Pre-stage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등록</a:t>
                      </a:r>
                      <a:endParaRPr lang="en-US" altLang="ko-KR" sz="105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Name Book</a:t>
                      </a:r>
                    </a:p>
                    <a:p>
                      <a:pPr latinLnBrk="1"/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교재 배표</a:t>
                      </a: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560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자기소개</a:t>
                      </a:r>
                      <a:endParaRPr lang="en-US" altLang="ko-KR" sz="105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Welcome Speech</a:t>
                      </a: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활동방법 및 과정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소개</a:t>
                      </a: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5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658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l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Ⅰ. 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연구개발체계</a:t>
                      </a:r>
                      <a:r>
                        <a:rPr lang="ko-KR" altLang="en-US" sz="110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및 </a:t>
                      </a:r>
                      <a:endParaRPr lang="en-US" altLang="ko-KR" sz="1100" b="1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/>
                      <a:r>
                        <a:rPr lang="ko-KR" altLang="en-US" sz="110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 기술기획 방법론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0.5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비전과 전략</a:t>
                      </a:r>
                      <a:b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-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비전과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전략의 개념</a:t>
                      </a:r>
                      <a:b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-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전략의 체계</a:t>
                      </a:r>
                      <a:b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-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수립 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Process</a:t>
                      </a: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이론</a:t>
                      </a: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65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경영과 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R&amp;D</a:t>
                      </a:r>
                      <a:b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-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기술의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개념</a:t>
                      </a:r>
                      <a:b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-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경영에서의 기술전략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R&amp;D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전략</a:t>
                      </a:r>
                      <a:b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-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기술개발의 필요성</a:t>
                      </a:r>
                      <a:endParaRPr lang="en-US" altLang="ko-KR" sz="1050" b="1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이론</a:t>
                      </a: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881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1.5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b="1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신사업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발굴과 사업화</a:t>
                      </a:r>
                      <a:b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- </a:t>
                      </a:r>
                      <a:r>
                        <a:rPr lang="ko-KR" altLang="en-US" sz="1050" b="1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신사업의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중요성</a:t>
                      </a:r>
                      <a:b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-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주요 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Paradigm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 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Trend</a:t>
                      </a:r>
                      <a:b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-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발굴 방법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및 사례</a:t>
                      </a:r>
                      <a:b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-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추진 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Process</a:t>
                      </a:r>
                      <a:endParaRPr lang="en-US" altLang="ko-KR" sz="105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이론 및 </a:t>
                      </a:r>
                      <a:r>
                        <a:rPr lang="ko-KR" altLang="en-US" sz="1050" b="1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간략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실습</a:t>
                      </a: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6803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1.5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Project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 체계와 조직</a:t>
                      </a:r>
                      <a:b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- Project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 역사와 발전</a:t>
                      </a:r>
                      <a:b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- Stage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와 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Gate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개념</a:t>
                      </a:r>
                      <a:b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- Project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관리체계 운영 사례</a:t>
                      </a:r>
                      <a:endParaRPr lang="en-US" altLang="ko-KR" sz="1050" b="1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이론 및 </a:t>
                      </a:r>
                      <a:r>
                        <a:rPr lang="ko-KR" altLang="en-US" sz="1050" b="1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간략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실습</a:t>
                      </a: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265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전략과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사업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기술개발 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(PRM/TRM)</a:t>
                      </a:r>
                      <a:b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- Technology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Roadmap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탄생과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발전</a:t>
                      </a:r>
                      <a:b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-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구축 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Process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및 사례</a:t>
                      </a:r>
                      <a:endParaRPr lang="en-US" altLang="ko-KR" sz="1050" b="1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이론 및 </a:t>
                      </a:r>
                      <a:r>
                        <a:rPr lang="ko-KR" altLang="en-US" sz="1050" b="1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간략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실습</a:t>
                      </a: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221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향후 활동계획</a:t>
                      </a: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0.5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hr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b="1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현사업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분석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(Portfolio)</a:t>
                      </a:r>
                      <a:b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- 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기본개념 및 분석 방법</a:t>
                      </a: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안내</a:t>
                      </a: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Workbook 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교재 및 실습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양식배포</a:t>
                      </a: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33470025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37037" y="177656"/>
            <a:ext cx="3278462" cy="400110"/>
          </a:xfrm>
        </p:spPr>
        <p:txBody>
          <a:bodyPr/>
          <a:lstStyle/>
          <a:p>
            <a:r>
              <a:rPr lang="ko-KR" altLang="en-US" dirty="0"/>
              <a:t>기술경영전문가 과정</a:t>
            </a:r>
            <a:r>
              <a:rPr lang="en-US" altLang="ko-KR" dirty="0"/>
              <a:t>(</a:t>
            </a:r>
            <a:r>
              <a:rPr lang="ko-KR" altLang="en-US" dirty="0"/>
              <a:t>예시</a:t>
            </a:r>
            <a:r>
              <a:rPr lang="en-US" altLang="ko-KR" dirty="0"/>
              <a:t>)</a:t>
            </a:r>
            <a:endParaRPr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9553575" y="6518275"/>
            <a:ext cx="3524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algn="r" rtl="0" fontAlgn="base" latinLnBrk="1">
              <a:spcBef>
                <a:spcPct val="0"/>
              </a:spcBef>
              <a:spcAft>
                <a:spcPct val="0"/>
              </a:spcAft>
              <a:defRPr kumimoji="1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fld id="{EEB61DCB-C6AA-4A6A-A729-0AB85C77D697}" type="slidenum">
              <a:rPr lang="en-US" altLang="ko-KR" smtClean="0"/>
              <a:pPr/>
              <a:t>32</a:t>
            </a:fld>
            <a:endParaRPr lang="en-US" altLang="ko-KR"/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416496" y="1052739"/>
          <a:ext cx="9049006" cy="511587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00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42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540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0419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8568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모듈별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000" marR="39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단원명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000" marR="39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시간계획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(hr)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000" marR="39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세부 구성 내용</a:t>
                      </a:r>
                    </a:p>
                  </a:txBody>
                  <a:tcPr marL="39000" marR="39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활동 방법</a:t>
                      </a:r>
                    </a:p>
                  </a:txBody>
                  <a:tcPr marL="39000" marR="39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Output/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기타</a:t>
                      </a:r>
                    </a:p>
                  </a:txBody>
                  <a:tcPr marL="39000" marR="39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39417">
                <a:tc rowSpan="8"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</a:t>
                      </a:r>
                    </a:p>
                    <a:p>
                      <a:pPr algn="ctr" latinLnBrk="1"/>
                      <a:r>
                        <a:rPr lang="ko-KR" altLang="en-US" sz="1100" b="1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현사업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및 기술전략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R&amp;D Portfolio 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분석</a:t>
                      </a:r>
                    </a:p>
                  </a:txBody>
                  <a:tcPr marL="39000" marR="39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l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Ⅱ. </a:t>
                      </a:r>
                      <a:r>
                        <a:rPr lang="ko-KR" altLang="en-US" sz="1100" b="1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현사업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및 중장기 사업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 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제품의 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Portfolio 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분석</a:t>
                      </a: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0.5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Portfolio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개념과 분석 방법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이론 교육</a:t>
                      </a: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교재 활용</a:t>
                      </a:r>
                      <a:endParaRPr lang="en-US" altLang="ko-KR" sz="105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양식 설명</a:t>
                      </a: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7749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1.5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현재 추진중인 사업 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List-up</a:t>
                      </a:r>
                    </a:p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중장기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계획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혹은 단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·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·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장기적으로</a:t>
                      </a:r>
                      <a:b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추진을 계획하고 있는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사업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List-up</a:t>
                      </a:r>
                    </a:p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각 사업별 기본 현황 정리</a:t>
                      </a:r>
                      <a:b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- 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생산량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매출액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주요 고객 등</a:t>
                      </a: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단계별 설명</a:t>
                      </a:r>
                      <a:endParaRPr lang="en-US" altLang="ko-KR" sz="105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및 </a:t>
                      </a:r>
                      <a:endParaRPr lang="en-US" altLang="ko-KR" sz="105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실습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50" b="1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참가자별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현재 사업 및 중장기</a:t>
                      </a:r>
                      <a:b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추진 사업 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List </a:t>
                      </a: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각 사업별 현황정리</a:t>
                      </a: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1877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1.5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Portfolio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분석 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Process</a:t>
                      </a: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Criteria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도출</a:t>
                      </a:r>
                      <a:endParaRPr lang="en-US" altLang="ko-KR" sz="1050" b="1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평가 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Scale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및 척도개발</a:t>
                      </a:r>
                      <a:endParaRPr lang="en-US" altLang="ko-KR" sz="1050" b="1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단계별 설명</a:t>
                      </a:r>
                      <a:endParaRPr lang="en-US" altLang="ko-KR" sz="105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및 </a:t>
                      </a:r>
                      <a:endParaRPr lang="en-US" altLang="ko-KR" sz="105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실습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참가자별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평가 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Criteria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및 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Scale</a:t>
                      </a:r>
                      <a:b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척도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Description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표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1877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1.5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Criteria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별 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Data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확보</a:t>
                      </a:r>
                      <a:endParaRPr lang="en-US" altLang="ko-KR" sz="1050" b="1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제품의 평가</a:t>
                      </a:r>
                      <a:endParaRPr lang="en-US" altLang="ko-KR" sz="1050" b="1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Matrix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Positioning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endParaRPr lang="en-US" altLang="ko-KR" sz="1050" b="1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단계별 설명</a:t>
                      </a:r>
                      <a:endParaRPr lang="en-US" altLang="ko-KR" sz="105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및 </a:t>
                      </a:r>
                      <a:endParaRPr lang="en-US" altLang="ko-KR" sz="105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실습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50" b="1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참가자별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/I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제품에 대한 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Portfolio 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분석 결과</a:t>
                      </a: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8518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1.5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각 제품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사업별 대응전략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방향</a:t>
                      </a:r>
                      <a:endParaRPr lang="en-US" altLang="ko-KR" sz="1050" b="1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혁신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개선을 위한 전략과제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[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방안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b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Task]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도출</a:t>
                      </a:r>
                      <a:endParaRPr lang="en-US" altLang="ko-KR" sz="1050" b="1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전략과제별 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R&amp;D, R&amp;D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연계활동평가</a:t>
                      </a:r>
                      <a:endParaRPr lang="en-US" altLang="ko-KR" sz="1050" b="1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목표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달성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혹은 성과향상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을 위한</a:t>
                      </a:r>
                      <a:b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핵심 전략과제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(Core Task)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도출</a:t>
                      </a:r>
                      <a:endParaRPr lang="en-US" altLang="ko-KR" sz="1050" b="1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단계별 설명</a:t>
                      </a:r>
                      <a:endParaRPr lang="en-US" altLang="ko-KR" sz="105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및 </a:t>
                      </a:r>
                      <a:endParaRPr lang="en-US" altLang="ko-KR" sz="105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실습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50" b="1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참가자별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목표달성을 위한 핵심</a:t>
                      </a:r>
                      <a:b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전략과제</a:t>
                      </a: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956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전략과 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Portfolio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IT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 방안</a:t>
                      </a:r>
                      <a:endParaRPr lang="en-US" altLang="ko-KR" sz="1050" b="1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설명</a:t>
                      </a: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IT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 개발 사례 외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146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현황 공유 및 향후 활동</a:t>
                      </a:r>
                      <a:br>
                        <a:rPr lang="en-US" altLang="ko-KR" sz="11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계획</a:t>
                      </a: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0.5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참가자 결과물 공유</a:t>
                      </a: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선정 및 발표</a:t>
                      </a: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421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핵심전략과제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별 세부활동 및 현황</a:t>
                      </a:r>
                      <a:b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분석</a:t>
                      </a: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안내</a:t>
                      </a: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Homework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0046294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37037" y="177656"/>
            <a:ext cx="3278462" cy="400110"/>
          </a:xfrm>
        </p:spPr>
        <p:txBody>
          <a:bodyPr/>
          <a:lstStyle/>
          <a:p>
            <a:r>
              <a:rPr lang="ko-KR" altLang="en-US" dirty="0"/>
              <a:t>기술경영전문가 과정</a:t>
            </a:r>
            <a:r>
              <a:rPr lang="en-US" altLang="ko-KR" dirty="0"/>
              <a:t>(</a:t>
            </a:r>
            <a:r>
              <a:rPr lang="ko-KR" altLang="en-US" dirty="0"/>
              <a:t>예시</a:t>
            </a:r>
            <a:r>
              <a:rPr lang="en-US" altLang="ko-KR" dirty="0"/>
              <a:t>)</a:t>
            </a:r>
            <a:endParaRPr lang="ko-KR" altLang="en-US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9553575" y="6518275"/>
            <a:ext cx="3524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algn="r" rtl="0" fontAlgn="base" latinLnBrk="1">
              <a:spcBef>
                <a:spcPct val="0"/>
              </a:spcBef>
              <a:spcAft>
                <a:spcPct val="0"/>
              </a:spcAft>
              <a:defRPr kumimoji="1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fld id="{EEB61DCB-C6AA-4A6A-A729-0AB85C77D697}" type="slidenum">
              <a:rPr lang="en-US" altLang="ko-KR" smtClean="0"/>
              <a:pPr/>
              <a:t>33</a:t>
            </a:fld>
            <a:endParaRPr lang="en-US" altLang="ko-KR"/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488504" y="952585"/>
          <a:ext cx="9049008" cy="52878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20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642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341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58263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모듈별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000" marR="39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단원명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000" marR="39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시간계획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(hr)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000" marR="39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세부 구성 내용</a:t>
                      </a:r>
                    </a:p>
                  </a:txBody>
                  <a:tcPr marL="39000" marR="39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활동 방법</a:t>
                      </a:r>
                    </a:p>
                  </a:txBody>
                  <a:tcPr marL="39000" marR="39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Output/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기타</a:t>
                      </a:r>
                    </a:p>
                  </a:txBody>
                  <a:tcPr marL="39000" marR="39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9302">
                <a:tc rowSpan="7"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3. </a:t>
                      </a:r>
                    </a:p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전략과제 및 활동 분석</a:t>
                      </a:r>
                    </a:p>
                  </a:txBody>
                  <a:tcPr marL="39000" marR="39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l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Ⅲ. 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핵심 전략과제별 주요</a:t>
                      </a:r>
                      <a:br>
                        <a:rPr lang="en-US" altLang="ko-KR" sz="11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활동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(WBS)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및 현황 분석</a:t>
                      </a: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0.5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전략과제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(Core Task)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List-up</a:t>
                      </a:r>
                      <a:b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-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전략 및 목표 달성을 위한 전략과제</a:t>
                      </a:r>
                      <a:b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-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경영활동에서의 주요 추진과제</a:t>
                      </a:r>
                      <a:b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-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새로운 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Mission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수행을 위한 과제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단계별 설명</a:t>
                      </a:r>
                      <a:endParaRPr lang="en-US" altLang="ko-KR" sz="105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및 </a:t>
                      </a:r>
                      <a:endParaRPr lang="en-US" altLang="ko-KR" sz="105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실습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50" b="1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참가자별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endParaRPr lang="ko-KR" altLang="en-US" sz="105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5416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2.5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각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Core Task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별 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Work Break-down</a:t>
                      </a:r>
                      <a:b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- Core Task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정의</a:t>
                      </a:r>
                      <a:b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- Main Activity/Process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도출 </a:t>
                      </a:r>
                      <a:b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- Level 1 Sub-activity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분석</a:t>
                      </a:r>
                      <a:b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- (</a:t>
                      </a:r>
                      <a:r>
                        <a:rPr lang="ko-KR" altLang="en-US" sz="1050" b="1" baseline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필요시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Level 2 Sub-activity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분석</a:t>
                      </a:r>
                      <a:b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-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각 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Activity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별 수행 조직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</a:t>
                      </a:r>
                      <a:endParaRPr lang="en-US" altLang="ko-KR" sz="1050" b="1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단계별 설명</a:t>
                      </a:r>
                      <a:endParaRPr lang="en-US" altLang="ko-KR" sz="105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및 </a:t>
                      </a:r>
                      <a:endParaRPr lang="en-US" altLang="ko-KR" sz="105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실습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50" b="1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참가자별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Core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Task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별 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WBS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8658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1.5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Activity(Sub-activity)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별 중요도 평가</a:t>
                      </a:r>
                      <a:b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- Criteria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도출</a:t>
                      </a:r>
                      <a:b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[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목표달성 영향도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매출 달성 영향도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b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조직간 협력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공조를 위한 영향력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b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Risk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축소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자원의 효율적 사용 등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]</a:t>
                      </a:r>
                      <a:b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-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평가 및 선정</a:t>
                      </a:r>
                      <a:endParaRPr lang="en-US" altLang="ko-KR" sz="1050" b="1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핵심 활동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(Activity)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도출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선정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단계별 설명</a:t>
                      </a:r>
                      <a:endParaRPr lang="en-US" altLang="ko-KR" sz="105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및 </a:t>
                      </a:r>
                      <a:endParaRPr lang="en-US" altLang="ko-KR" sz="105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실습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50" b="1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참가자별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Core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Task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 대한 세부활동의 평가표</a:t>
                      </a:r>
                      <a:endParaRPr lang="en-US" altLang="ko-KR" sz="1050" b="1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핵심활동 선정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8198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핵심활동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(Activity)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별 현황조사 및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분석</a:t>
                      </a:r>
                      <a:b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-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핵심활동에 대한 정의</a:t>
                      </a:r>
                      <a:b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-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핵심활동의 추진 현황</a:t>
                      </a:r>
                      <a:endParaRPr lang="en-US" altLang="ko-KR" sz="1050" b="1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주요 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Issue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도출</a:t>
                      </a:r>
                      <a:endParaRPr lang="en-US" altLang="ko-KR" sz="1050" b="1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개선 및 대응방안 도출</a:t>
                      </a:r>
                      <a:endParaRPr lang="en-US" altLang="ko-KR" sz="1050" b="1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단계별 설명</a:t>
                      </a:r>
                      <a:endParaRPr lang="en-US" altLang="ko-KR" sz="105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및 </a:t>
                      </a:r>
                      <a:endParaRPr lang="en-US" altLang="ko-KR" sz="105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실습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50" b="1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참가자별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b="1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핵심활동별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현황 분석 및 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대응방안</a:t>
                      </a: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37031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WBS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분석과 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IT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화 활용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 방안</a:t>
                      </a:r>
                      <a:endParaRPr lang="en-US" altLang="ko-KR" sz="1050" b="1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 내용 설명</a:t>
                      </a: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IT 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모형 공유</a:t>
                      </a: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843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현황 공유 및 향후 활동</a:t>
                      </a:r>
                      <a:br>
                        <a:rPr lang="en-US" altLang="ko-KR" sz="11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계획</a:t>
                      </a: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0.5</a:t>
                      </a:r>
                      <a:endParaRPr kumimoji="0" lang="ko-KR" altLang="en-US" sz="105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참가자 결과물 공유</a:t>
                      </a: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선정 및 발표</a:t>
                      </a: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endParaRPr lang="ko-KR" altLang="en-US" sz="105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6873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ko-KR" altLang="en-US" sz="105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+mn-ea"/>
                        <a:cs typeface="+mn-cs"/>
                      </a:endParaRP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제품별 기술현황 및 기술개발 계획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분석</a:t>
                      </a: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안내</a:t>
                      </a: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기술분석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관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련</a:t>
                      </a:r>
                      <a:b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연구원 협력필요</a:t>
                      </a:r>
                      <a:endParaRPr lang="en-US" altLang="ko-KR" sz="105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Homework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0610451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37037" y="177656"/>
            <a:ext cx="3278462" cy="400110"/>
          </a:xfrm>
        </p:spPr>
        <p:txBody>
          <a:bodyPr/>
          <a:lstStyle/>
          <a:p>
            <a:r>
              <a:rPr lang="ko-KR" altLang="en-US" dirty="0"/>
              <a:t>기술경영전문가 과정</a:t>
            </a:r>
            <a:r>
              <a:rPr lang="en-US" altLang="ko-KR" dirty="0"/>
              <a:t>(</a:t>
            </a:r>
            <a:r>
              <a:rPr lang="ko-KR" altLang="en-US" dirty="0"/>
              <a:t>예시</a:t>
            </a:r>
            <a:r>
              <a:rPr lang="en-US" altLang="ko-KR" dirty="0"/>
              <a:t>)</a:t>
            </a:r>
            <a:endParaRPr lang="ko-KR" altLang="en-US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9553575" y="6518275"/>
            <a:ext cx="3524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algn="r" rtl="0" fontAlgn="base" latinLnBrk="1">
              <a:spcBef>
                <a:spcPct val="0"/>
              </a:spcBef>
              <a:spcAft>
                <a:spcPct val="0"/>
              </a:spcAft>
              <a:defRPr kumimoji="1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fld id="{EEB61DCB-C6AA-4A6A-A729-0AB85C77D697}" type="slidenum">
              <a:rPr lang="en-US" altLang="ko-KR" smtClean="0"/>
              <a:pPr/>
              <a:t>34</a:t>
            </a:fld>
            <a:endParaRPr lang="en-US" altLang="ko-KR"/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488504" y="980729"/>
          <a:ext cx="9049009" cy="46085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00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562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482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6815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6017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3091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모듈별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000" marR="39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단원명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000" marR="39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시간계획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(hr)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000" marR="39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세부 구성 내용</a:t>
                      </a:r>
                    </a:p>
                  </a:txBody>
                  <a:tcPr marL="39000" marR="39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활동 방법</a:t>
                      </a:r>
                    </a:p>
                  </a:txBody>
                  <a:tcPr marL="39000" marR="39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Output/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기타</a:t>
                      </a:r>
                    </a:p>
                  </a:txBody>
                  <a:tcPr marL="39000" marR="39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9607">
                <a:tc rowSpan="8"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4.</a:t>
                      </a:r>
                    </a:p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전략방향과 핵심기술 관리 방안</a:t>
                      </a:r>
                    </a:p>
                  </a:txBody>
                  <a:tcPr marL="39000" marR="39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l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Ⅳ. 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기술 현황 및 기술개발</a:t>
                      </a:r>
                      <a:br>
                        <a:rPr lang="en-US" altLang="ko-KR" sz="11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 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계획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분석</a:t>
                      </a: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0.5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AHP 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방법론 </a:t>
                      </a: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이론 및 </a:t>
                      </a:r>
                      <a:r>
                        <a:rPr lang="ko-KR" altLang="en-US" sz="1050" b="1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간략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실습</a:t>
                      </a: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Excel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Sheet 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배포</a:t>
                      </a: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1494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현재 및 중장기 </a:t>
                      </a:r>
                      <a:r>
                        <a:rPr lang="ko-KR" altLang="en-US" sz="1050" b="1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계획내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제품 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List-up</a:t>
                      </a:r>
                      <a:b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- 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잠재제품 도출</a:t>
                      </a:r>
                      <a:endParaRPr lang="en-US" altLang="ko-KR" sz="105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전략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핵심제품 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List-up / 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선정</a:t>
                      </a: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AHP 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활용</a:t>
                      </a:r>
                      <a:b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(</a:t>
                      </a:r>
                      <a:r>
                        <a:rPr lang="ko-KR" altLang="en-US" sz="1050" b="1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필요시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실습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50" b="1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참가자별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전략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핵심제품 도출</a:t>
                      </a: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149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b="1" baseline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제품내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핵심 기능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속성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),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혹은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요구</a:t>
                      </a:r>
                      <a:b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특성 등의 도출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·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정의</a:t>
                      </a:r>
                      <a:b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-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제품별 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Spec Sheet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 참조</a:t>
                      </a:r>
                      <a:endParaRPr lang="en-US" altLang="ko-KR" sz="1050" b="1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요소기술도출</a:t>
                      </a:r>
                      <a:b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방법 선택</a:t>
                      </a:r>
                      <a:endParaRPr lang="en-US" altLang="ko-KR" sz="105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실습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50" b="1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참가자별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요소기술 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List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149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핵심기술평가를 위한 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Criteria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도출</a:t>
                      </a:r>
                      <a:endParaRPr lang="en-US" altLang="ko-KR" sz="1050" b="1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요소기술의 평가 및 핵심기술 선정</a:t>
                      </a:r>
                      <a:endParaRPr lang="en-US" altLang="ko-KR" sz="1050" b="1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핵심기술의 정의</a:t>
                      </a:r>
                      <a:endParaRPr lang="en-US" altLang="ko-KR" sz="1050" b="1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AHP 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활용</a:t>
                      </a:r>
                      <a:endParaRPr lang="en-US" altLang="ko-KR" sz="105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실습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50" b="1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참가자별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핵심기술 정의서</a:t>
                      </a: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01338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b="1" baseline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핵심기술별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경쟁력 수준 평가</a:t>
                      </a:r>
                      <a:b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-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평가기준 설정</a:t>
                      </a:r>
                      <a:endParaRPr lang="en-US" altLang="ko-KR" sz="1050" b="1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세계 최고제품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기업 대비 자사의</a:t>
                      </a:r>
                      <a:b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수준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(Gap)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평가</a:t>
                      </a:r>
                      <a:b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-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평가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판단 근거 제시</a:t>
                      </a:r>
                      <a:endParaRPr lang="en-US" altLang="ko-KR" sz="1050" b="1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단계별 설명</a:t>
                      </a:r>
                      <a:endParaRPr lang="en-US" altLang="ko-KR" sz="105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및 </a:t>
                      </a:r>
                      <a:endParaRPr lang="en-US" altLang="ko-KR" sz="105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실습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50" b="1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참가자별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b="1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핵심기술별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경쟁력 수준 평가서</a:t>
                      </a: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3091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기술확보 및 대응 방안</a:t>
                      </a:r>
                      <a:endParaRPr lang="en-US" altLang="ko-KR" sz="1050" b="1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실습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50" b="1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참가자별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endParaRPr lang="ko-KR" altLang="en-US" sz="105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960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현황 공유 및 향후 활동</a:t>
                      </a:r>
                      <a:br>
                        <a:rPr lang="en-US" altLang="ko-KR" sz="11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계획</a:t>
                      </a: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0.5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참가자 결과물 공유</a:t>
                      </a: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선정 및 발표</a:t>
                      </a: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960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단계별 결과물 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Review 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및 수정</a:t>
                      </a: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안내</a:t>
                      </a: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Homework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8110210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37037" y="177656"/>
            <a:ext cx="3278462" cy="400110"/>
          </a:xfrm>
        </p:spPr>
        <p:txBody>
          <a:bodyPr/>
          <a:lstStyle/>
          <a:p>
            <a:r>
              <a:rPr lang="ko-KR" altLang="en-US" dirty="0"/>
              <a:t>기술경영전문가 과정</a:t>
            </a:r>
            <a:r>
              <a:rPr lang="en-US" altLang="ko-KR" dirty="0"/>
              <a:t>(</a:t>
            </a:r>
            <a:r>
              <a:rPr lang="ko-KR" altLang="en-US" dirty="0"/>
              <a:t>예시</a:t>
            </a:r>
            <a:r>
              <a:rPr lang="en-US" altLang="ko-KR" dirty="0"/>
              <a:t>)</a:t>
            </a:r>
            <a:endParaRPr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9553575" y="6518275"/>
            <a:ext cx="3524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algn="r" rtl="0" fontAlgn="base" latinLnBrk="1">
              <a:spcBef>
                <a:spcPct val="0"/>
              </a:spcBef>
              <a:spcAft>
                <a:spcPct val="0"/>
              </a:spcAft>
              <a:defRPr kumimoji="1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fld id="{EEB61DCB-C6AA-4A6A-A729-0AB85C77D697}" type="slidenum">
              <a:rPr lang="en-US" altLang="ko-KR" smtClean="0"/>
              <a:pPr/>
              <a:t>35</a:t>
            </a:fld>
            <a:endParaRPr lang="en-US" altLang="ko-KR"/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506506" y="1013232"/>
          <a:ext cx="9049008" cy="47920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00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33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69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7817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7807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모듈별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000" marR="39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단원명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000" marR="39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시간계획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(hr)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000" marR="39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세부 구성 내용</a:t>
                      </a:r>
                    </a:p>
                  </a:txBody>
                  <a:tcPr marL="39000" marR="39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활동 방법</a:t>
                      </a:r>
                    </a:p>
                  </a:txBody>
                  <a:tcPr marL="39000" marR="39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Output/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기타</a:t>
                      </a:r>
                    </a:p>
                  </a:txBody>
                  <a:tcPr marL="39000" marR="39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23267">
                <a:tc rowSpan="7"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5. </a:t>
                      </a:r>
                    </a:p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운영체계 및 시스템 개선</a:t>
                      </a:r>
                    </a:p>
                  </a:txBody>
                  <a:tcPr marL="39000" marR="39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l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Ⅴ. Project 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 체계</a:t>
                      </a:r>
                      <a:br>
                        <a:rPr lang="en-US" altLang="ko-KR" sz="11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- 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en-US" altLang="ko-KR" sz="110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시스템 등 현황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Project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 개요</a:t>
                      </a:r>
                      <a:b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- Stage Gate System</a:t>
                      </a:r>
                      <a:b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-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 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System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이론 및 </a:t>
                      </a:r>
                      <a:r>
                        <a:rPr lang="ko-KR" altLang="en-US" sz="1050" b="1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간략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실습</a:t>
                      </a: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교재</a:t>
                      </a: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4906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현재 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Project 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 체계 현황 분석</a:t>
                      </a:r>
                      <a:b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- 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선정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진행단계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완료단계</a:t>
                      </a:r>
                      <a:endParaRPr lang="en-US" altLang="ko-KR" sz="1050" b="1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심의체계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담당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역할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양식 등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 관련 회의체 등</a:t>
                      </a:r>
                      <a:endParaRPr lang="en-US" altLang="ko-KR" sz="1050" b="1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기타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실습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50" b="1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참가자별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endParaRPr lang="ko-KR" altLang="en-US" sz="105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7492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1.5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기존제품 및 신제품 개발 대응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현황</a:t>
                      </a:r>
                      <a:b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-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내부 운영 현황</a:t>
                      </a:r>
                      <a:endParaRPr lang="en-US" altLang="ko-KR" sz="1050" b="1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고객 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Claim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등 기술 대응 현황</a:t>
                      </a:r>
                      <a:endParaRPr lang="en-US" altLang="ko-KR" sz="1050" b="1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기타</a:t>
                      </a:r>
                      <a:endParaRPr lang="en-US" altLang="ko-KR" sz="1050" b="1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실습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50" b="1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참가자별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endParaRPr lang="ko-KR" altLang="en-US" sz="105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326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기술전략에서 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R&amp;D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활동 관리</a:t>
                      </a:r>
                      <a:b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- Process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에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대응되는 활동 정리</a:t>
                      </a:r>
                      <a:endParaRPr lang="en-US" altLang="ko-KR" sz="1050" b="1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현황 분석 및 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Issue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도출</a:t>
                      </a:r>
                      <a:endParaRPr lang="en-US" altLang="ko-KR" sz="1050" b="1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개선 및 대응 방안 수립</a:t>
                      </a:r>
                      <a:endParaRPr lang="en-US" altLang="ko-KR" sz="1050" b="1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단계별 설명</a:t>
                      </a:r>
                      <a:endParaRPr lang="en-US" altLang="ko-KR" sz="105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및 </a:t>
                      </a:r>
                      <a:endParaRPr lang="en-US" altLang="ko-KR" sz="105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실습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50" b="1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참가자별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endParaRPr lang="ko-KR" altLang="en-US" sz="105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5846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PMS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IT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연계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개발 방안</a:t>
                      </a:r>
                      <a:endParaRPr lang="en-US" altLang="ko-KR" sz="1050" b="1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5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핵심 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Module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및 개발 사례</a:t>
                      </a: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6811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현황 공유 및 향후 활동</a:t>
                      </a:r>
                      <a:br>
                        <a:rPr lang="en-US" altLang="ko-KR" sz="11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계획</a:t>
                      </a: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0.5</a:t>
                      </a:r>
                      <a:endParaRPr kumimoji="0" lang="ko-KR" altLang="en-US" sz="105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9000" marR="39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참가자 결과물 공유</a:t>
                      </a: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선정 및 발표</a:t>
                      </a: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00779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조직 구조 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vs. 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대응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방안 비교</a:t>
                      </a:r>
                      <a:b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- 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조직 체계의 개선 방안</a:t>
                      </a: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안내</a:t>
                      </a: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10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ko-KR" altLang="en-US" sz="1050" b="1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현조직</a:t>
                      </a:r>
                      <a:r>
                        <a:rPr kumimoji="0" lang="en-US" altLang="ko-KR" sz="10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kumimoji="0" lang="ko-KR" altLang="en-US" sz="10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체계 및 역할 현황준비</a:t>
                      </a:r>
                      <a:endParaRPr kumimoji="0" lang="en-US" altLang="ko-KR" sz="105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kumimoji="0" lang="en-US" altLang="ko-KR" sz="10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 Homework</a:t>
                      </a:r>
                      <a:endParaRPr kumimoji="0" lang="ko-KR" altLang="en-US" sz="105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408480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37037" y="177656"/>
            <a:ext cx="3278462" cy="400110"/>
          </a:xfrm>
        </p:spPr>
        <p:txBody>
          <a:bodyPr/>
          <a:lstStyle/>
          <a:p>
            <a:r>
              <a:rPr lang="ko-KR" altLang="en-US" dirty="0"/>
              <a:t>기술경영전문가 과정</a:t>
            </a:r>
            <a:r>
              <a:rPr lang="en-US" altLang="ko-KR" dirty="0"/>
              <a:t>(</a:t>
            </a:r>
            <a:r>
              <a:rPr lang="ko-KR" altLang="en-US" dirty="0"/>
              <a:t>예시</a:t>
            </a:r>
            <a:r>
              <a:rPr lang="en-US" altLang="ko-KR" dirty="0"/>
              <a:t>)</a:t>
            </a:r>
            <a:endParaRPr lang="ko-KR" altLang="en-US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9553575" y="6518275"/>
            <a:ext cx="3524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algn="r" rtl="0" fontAlgn="base" latinLnBrk="1">
              <a:spcBef>
                <a:spcPct val="0"/>
              </a:spcBef>
              <a:spcAft>
                <a:spcPct val="0"/>
              </a:spcAft>
              <a:defRPr kumimoji="1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fld id="{EEB61DCB-C6AA-4A6A-A729-0AB85C77D697}" type="slidenum">
              <a:rPr lang="en-US" altLang="ko-KR" smtClean="0"/>
              <a:pPr/>
              <a:t>36</a:t>
            </a:fld>
            <a:endParaRPr lang="en-US" altLang="ko-KR"/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506506" y="1075584"/>
          <a:ext cx="9049008" cy="4859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00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570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86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6429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0617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모듈별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000" marR="39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단원명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000" marR="39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시간계획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(hr)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000" marR="39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세부 구성 내용</a:t>
                      </a:r>
                    </a:p>
                  </a:txBody>
                  <a:tcPr marL="39000" marR="39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활동 방법</a:t>
                      </a:r>
                    </a:p>
                  </a:txBody>
                  <a:tcPr marL="39000" marR="39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Output/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기타</a:t>
                      </a:r>
                    </a:p>
                  </a:txBody>
                  <a:tcPr marL="39000" marR="39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rowSpan="9"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6.</a:t>
                      </a:r>
                    </a:p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R&amp;D</a:t>
                      </a:r>
                      <a:r>
                        <a:rPr lang="en-US" altLang="ko-KR" sz="110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조직 분석 및 개선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000" marR="39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7">
                  <a:txBody>
                    <a:bodyPr/>
                    <a:lstStyle/>
                    <a:p>
                      <a:pPr algn="l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Ⅵ. 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조직 대응 구조 구축</a:t>
                      </a:r>
                      <a:br>
                        <a:rPr lang="en-US" altLang="ko-KR" sz="11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 -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전사 및 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R&amp;D 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조직</a:t>
                      </a: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0.5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현황분석과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R&amp;D 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조직 구성 사례</a:t>
                      </a: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이론 및 </a:t>
                      </a:r>
                      <a:r>
                        <a:rPr lang="ko-KR" altLang="en-US" sz="1050" b="1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간략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실습</a:t>
                      </a: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교재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/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자료 제공</a:t>
                      </a:r>
                      <a:endParaRPr lang="en-US" altLang="ko-KR" sz="105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0.5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R&amp;D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조직 개론</a:t>
                      </a:r>
                      <a:b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- R&amp;D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조직의 역할</a:t>
                      </a:r>
                      <a:b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-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조직의 운영형태</a:t>
                      </a:r>
                      <a:b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- </a:t>
                      </a:r>
                      <a:r>
                        <a:rPr lang="ko-KR" altLang="en-US" sz="1050" b="1" baseline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중앙집중형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50" b="1" baseline="0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분산형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등 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가지 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Type</a:t>
                      </a: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이론 및 간략 실습</a:t>
                      </a: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1.5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전사조직구조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기능별 역할 정의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단계별 설명</a:t>
                      </a:r>
                      <a:endParaRPr lang="en-US" altLang="ko-KR" sz="105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및 </a:t>
                      </a:r>
                      <a:endParaRPr lang="en-US" altLang="ko-KR" sz="105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실습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50" b="1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참가자별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조직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및 역할 정의서</a:t>
                      </a:r>
                      <a:endParaRPr lang="en-US" altLang="ko-KR" sz="105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핵심 전략과제별 대응 활동과 </a:t>
                      </a:r>
                      <a:b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조직연계성 확인</a:t>
                      </a:r>
                      <a:endParaRPr lang="en-US" altLang="ko-KR" sz="1050" b="1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단계별 설명</a:t>
                      </a:r>
                      <a:endParaRPr lang="en-US" altLang="ko-KR" sz="105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및 </a:t>
                      </a:r>
                      <a:endParaRPr lang="en-US" altLang="ko-KR" sz="105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실습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50" b="1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참가자별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endParaRPr lang="ko-KR" altLang="en-US" sz="105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05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  <a:endParaRPr kumimoji="0" lang="ko-KR" altLang="en-US" sz="105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39000" marR="39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기술개발 및 확보방안 대응과</a:t>
                      </a:r>
                      <a:b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조직기능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활동 주체 연계성 확인</a:t>
                      </a:r>
                      <a:endParaRPr lang="en-US" altLang="ko-KR" sz="1050" b="1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단계별 설명</a:t>
                      </a:r>
                      <a:endParaRPr lang="en-US" altLang="ko-KR" sz="105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및 </a:t>
                      </a:r>
                      <a:endParaRPr lang="en-US" altLang="ko-KR" sz="105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실습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50" b="1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참가자별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endParaRPr lang="ko-KR" altLang="en-US" sz="105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Project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 및 운영체계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활동 대응과 조직기능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활동 주체 등 연계성 확인</a:t>
                      </a:r>
                      <a:endParaRPr lang="en-US" altLang="ko-KR" sz="1050" b="1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단계별 설명</a:t>
                      </a:r>
                      <a:endParaRPr lang="en-US" altLang="ko-KR" sz="105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및 </a:t>
                      </a:r>
                      <a:endParaRPr lang="en-US" altLang="ko-KR" sz="105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실습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참가자별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endParaRPr lang="ko-KR" altLang="en-US" sz="105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조직체계 개선방향</a:t>
                      </a:r>
                      <a:endParaRPr lang="en-US" altLang="ko-KR" sz="1050" b="1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운영 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Process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및 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System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구축 방안</a:t>
                      </a:r>
                      <a:endParaRPr lang="en-US" altLang="ko-KR" sz="1050" b="1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단계별 설명</a:t>
                      </a:r>
                      <a:endParaRPr lang="en-US" altLang="ko-KR" sz="105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및 </a:t>
                      </a:r>
                      <a:endParaRPr lang="en-US" altLang="ko-KR" sz="105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실습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050" b="1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참가자별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종합정리</a:t>
                      </a: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036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현황 공유 및 향후 활동</a:t>
                      </a:r>
                      <a:br>
                        <a:rPr lang="en-US" altLang="ko-KR" sz="11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계획</a:t>
                      </a: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0.5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참가자 결과물 공유</a:t>
                      </a: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Best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사례 선정 공유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036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과정 종합 및 </a:t>
                      </a:r>
                      <a:r>
                        <a:rPr lang="ko-KR" altLang="en-US" sz="1050" b="1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수료식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안내</a:t>
                      </a: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5053151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37037" y="177656"/>
            <a:ext cx="3278462" cy="400110"/>
          </a:xfrm>
        </p:spPr>
        <p:txBody>
          <a:bodyPr/>
          <a:lstStyle/>
          <a:p>
            <a:r>
              <a:rPr lang="ko-KR" altLang="en-US" dirty="0"/>
              <a:t>기술경영전문가 과정</a:t>
            </a:r>
            <a:r>
              <a:rPr lang="en-US" altLang="ko-KR" dirty="0"/>
              <a:t>(</a:t>
            </a:r>
            <a:r>
              <a:rPr lang="ko-KR" altLang="en-US" dirty="0"/>
              <a:t>예시</a:t>
            </a:r>
            <a:r>
              <a:rPr lang="en-US" altLang="ko-KR" dirty="0"/>
              <a:t>)</a:t>
            </a:r>
            <a:endParaRPr lang="ko-KR" altLang="en-US" sz="1800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4294967295"/>
          </p:nvPr>
        </p:nvSpPr>
        <p:spPr bwMode="auto">
          <a:xfrm>
            <a:off x="9553575" y="6518275"/>
            <a:ext cx="352425" cy="24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ko-KR"/>
            </a:defPPr>
            <a:lvl1pPr algn="r" rtl="0" fontAlgn="base" latinLnBrk="1">
              <a:spcBef>
                <a:spcPct val="0"/>
              </a:spcBef>
              <a:spcAft>
                <a:spcPct val="0"/>
              </a:spcAft>
              <a:defRPr kumimoji="1" sz="1000" b="1" kern="120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cs typeface="+mn-cs"/>
              </a:defRPr>
            </a:lvl1pPr>
            <a:lvl2pPr marL="4572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2pPr>
            <a:lvl3pPr marL="9144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3pPr>
            <a:lvl4pPr marL="13716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4pPr>
            <a:lvl5pPr marL="1828800" algn="l" rtl="0" fontAlgn="base" latinLnBrk="1">
              <a:spcBef>
                <a:spcPct val="0"/>
              </a:spcBef>
              <a:spcAft>
                <a:spcPct val="0"/>
              </a:spcAft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5pPr>
            <a:lvl6pPr marL="22860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6pPr>
            <a:lvl7pPr marL="27432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7pPr>
            <a:lvl8pPr marL="32004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8pPr>
            <a:lvl9pPr marL="3657600" algn="l" defTabSz="914400" rtl="0" eaLnBrk="1" latinLnBrk="1" hangingPunct="1">
              <a:defRPr kumimoji="1" kern="1200">
                <a:solidFill>
                  <a:schemeClr val="tx1"/>
                </a:solidFill>
                <a:latin typeface="굴림" charset="-127"/>
                <a:ea typeface="굴림" charset="-127"/>
                <a:cs typeface="+mn-cs"/>
              </a:defRPr>
            </a:lvl9pPr>
          </a:lstStyle>
          <a:p>
            <a:fld id="{EEB61DCB-C6AA-4A6A-A729-0AB85C77D697}" type="slidenum">
              <a:rPr lang="en-US" altLang="ko-KR" smtClean="0"/>
              <a:pPr/>
              <a:t>37</a:t>
            </a:fld>
            <a:endParaRPr lang="en-US" altLang="ko-KR"/>
          </a:p>
        </p:txBody>
      </p:sp>
      <p:graphicFrame>
        <p:nvGraphicFramePr>
          <p:cNvPr id="3" name="표 2"/>
          <p:cNvGraphicFramePr>
            <a:graphicFrameLocks noGrp="1"/>
          </p:cNvGraphicFramePr>
          <p:nvPr/>
        </p:nvGraphicFramePr>
        <p:xfrm>
          <a:off x="506506" y="1156120"/>
          <a:ext cx="9049008" cy="3413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00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81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081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52028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50617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모듈별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000" marR="39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단원명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000" marR="39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시간계획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(hr)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000" marR="39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세부 구성 내용</a:t>
                      </a:r>
                    </a:p>
                  </a:txBody>
                  <a:tcPr marL="39000" marR="39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활동 방법</a:t>
                      </a:r>
                    </a:p>
                  </a:txBody>
                  <a:tcPr marL="39000" marR="39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Output/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기타</a:t>
                      </a:r>
                    </a:p>
                  </a:txBody>
                  <a:tcPr marL="39000" marR="39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 rowSpan="7"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7.</a:t>
                      </a:r>
                    </a:p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결과 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Review 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및 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Best Practice</a:t>
                      </a:r>
                    </a:p>
                    <a:p>
                      <a:pPr algn="ctr" latinLnBrk="1"/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공유</a:t>
                      </a:r>
                      <a:endParaRPr lang="en-US" altLang="ko-KR" sz="11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보조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39000" marR="39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6">
                  <a:txBody>
                    <a:bodyPr/>
                    <a:lstStyle/>
                    <a:p>
                      <a:pPr algn="l" latinLnBrk="1"/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Ⅶ.</a:t>
                      </a:r>
                      <a:r>
                        <a:rPr lang="en-US" altLang="ko-KR" sz="110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Review </a:t>
                      </a:r>
                      <a:r>
                        <a:rPr lang="ko-KR" altLang="en-US" sz="110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및 종합</a:t>
                      </a:r>
                      <a:br>
                        <a:rPr lang="en-US" altLang="ko-KR" sz="110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10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- Best Practice </a:t>
                      </a:r>
                      <a:r>
                        <a:rPr lang="ko-KR" altLang="en-US" sz="110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공유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algn="ctr"/>
                      <a:r>
                        <a:rPr lang="ko-KR" altLang="en-US" sz="105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종합발표</a:t>
                      </a:r>
                      <a:endParaRPr lang="en-US" altLang="ko-KR" sz="1050" b="1" dirty="0"/>
                    </a:p>
                    <a:p>
                      <a:pPr algn="ctr"/>
                      <a:r>
                        <a:rPr lang="ko-KR" altLang="en-US" sz="1050" b="1" dirty="0"/>
                        <a:t>자료</a:t>
                      </a: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>
                        <a:buFont typeface="Arial" pitchFamily="34" charset="0"/>
                        <a:buChar char="•"/>
                      </a:pP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제품 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Portfolio 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분석과 대응방안</a:t>
                      </a: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참가자별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en-US" altLang="ko-KR" sz="105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정리</a:t>
                      </a: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5"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종합보고서</a:t>
                      </a:r>
                      <a:endParaRPr lang="en-US" altLang="ko-KR" sz="105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핵심 전략과제별 대응 활동 및 개선</a:t>
                      </a:r>
                      <a:b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방안</a:t>
                      </a:r>
                      <a:endParaRPr lang="en-US" altLang="ko-KR" sz="1050" b="1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참가자별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en-US" altLang="ko-KR" sz="105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정리</a:t>
                      </a: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endParaRPr lang="en-US" altLang="ko-KR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핵심기술의 확보와 대응 방안</a:t>
                      </a:r>
                      <a:endParaRPr lang="en-US" altLang="ko-KR" sz="1050" b="1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참가자별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en-US" altLang="ko-KR" sz="105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정리</a:t>
                      </a: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Project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관리 운영체계</a:t>
                      </a:r>
                      <a:endParaRPr lang="en-US" altLang="ko-KR" sz="1050" b="1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참가자별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en-US" altLang="ko-KR" sz="105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정리</a:t>
                      </a: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조직 및 기능의 대응 방안</a:t>
                      </a:r>
                      <a:endParaRPr lang="en-US" altLang="ko-KR" sz="1050" b="1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50" b="1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참가자별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en-US" altLang="ko-KR" sz="105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/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정리</a:t>
                      </a: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l"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itchFamily="34" charset="0"/>
                        <a:buChar char="•"/>
                        <a:tabLst/>
                        <a:defRPr/>
                      </a:pP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종합 및 </a:t>
                      </a:r>
                      <a:r>
                        <a:rPr lang="en-US" altLang="ko-KR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Best Practice </a:t>
                      </a:r>
                      <a:r>
                        <a:rPr lang="ko-KR" altLang="en-US" sz="1050" b="1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선정</a:t>
                      </a:r>
                      <a:endParaRPr lang="en-US" altLang="ko-KR" sz="1050" b="1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발표 및 평가</a:t>
                      </a: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endParaRPr lang="ko-KR" altLang="en-US" sz="105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1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100" b="1" dirty="0" err="1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수료식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gridSpan="2"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소감</a:t>
                      </a:r>
                      <a:endParaRPr lang="en-US" altLang="ko-KR" sz="105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종합 평가</a:t>
                      </a:r>
                      <a:endParaRPr lang="en-US" altLang="ko-KR" sz="105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수료증 수여</a:t>
                      </a:r>
                      <a:endParaRPr lang="en-US" altLang="ko-KR" sz="105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다과회 및 </a:t>
                      </a:r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Farewell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50" b="1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</a:t>
                      </a:r>
                      <a:endParaRPr lang="ko-KR" altLang="en-US" sz="105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50" b="1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78000" marR="78000" marT="36000" marB="36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99380180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직사각형 237"/>
          <p:cNvSpPr/>
          <p:nvPr/>
        </p:nvSpPr>
        <p:spPr bwMode="auto">
          <a:xfrm>
            <a:off x="2764465" y="754912"/>
            <a:ext cx="7085079" cy="4805916"/>
          </a:xfrm>
          <a:prstGeom prst="rect">
            <a:avLst/>
          </a:prstGeom>
          <a:noFill/>
          <a:ln w="19050" cap="flat" cmpd="sng" algn="ctr">
            <a:solidFill>
              <a:schemeClr val="accent2">
                <a:lumMod val="60000"/>
                <a:lumOff val="40000"/>
              </a:schemeClr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6" name="직사각형 235"/>
          <p:cNvSpPr/>
          <p:nvPr/>
        </p:nvSpPr>
        <p:spPr bwMode="auto">
          <a:xfrm>
            <a:off x="6794204" y="808074"/>
            <a:ext cx="2977117" cy="2966484"/>
          </a:xfrm>
          <a:prstGeom prst="rect">
            <a:avLst/>
          </a:prstGeom>
          <a:noFill/>
          <a:ln w="19050" cap="flat" cmpd="sng" algn="ctr">
            <a:solidFill>
              <a:srgbClr val="C00000"/>
            </a:solidFill>
            <a:prstDash val="sysDot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412992" y="177656"/>
            <a:ext cx="3302507" cy="369332"/>
          </a:xfrm>
        </p:spPr>
        <p:txBody>
          <a:bodyPr/>
          <a:lstStyle/>
          <a:p>
            <a:r>
              <a:rPr lang="en-US" altLang="ko-KR" sz="1800" dirty="0"/>
              <a:t>2. </a:t>
            </a:r>
            <a:r>
              <a:rPr lang="ko-KR" altLang="en-US" sz="1800" dirty="0"/>
              <a:t>사업전략 및 </a:t>
            </a:r>
            <a:r>
              <a:rPr lang="en-US" altLang="ko-KR" sz="1800" dirty="0"/>
              <a:t>IT </a:t>
            </a:r>
            <a:r>
              <a:rPr lang="ko-KR" altLang="en-US" sz="1800" dirty="0"/>
              <a:t>연계 체계도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42EADB-0E7B-4321-80DF-26A7C27B093E}" type="slidenum">
              <a:rPr lang="en-US" altLang="ko-KR" smtClean="0">
                <a:latin typeface="맑은 고딕" pitchFamily="50" charset="-127"/>
                <a:ea typeface="맑은 고딕" pitchFamily="50" charset="-127"/>
              </a:rPr>
              <a:pPr>
                <a:defRPr/>
              </a:pPr>
              <a:t>38</a:t>
            </a:fld>
            <a:endParaRPr lang="en-US" altLang="ko-KR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1F926F58-8E00-45C1-B655-F22E77394EE1}"/>
              </a:ext>
            </a:extLst>
          </p:cNvPr>
          <p:cNvSpPr txBox="1"/>
          <p:nvPr/>
        </p:nvSpPr>
        <p:spPr>
          <a:xfrm>
            <a:off x="8290273" y="4597673"/>
            <a:ext cx="11528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sz="9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 By-product </a:t>
            </a:r>
            <a:r>
              <a:rPr kumimoji="0" lang="ko-KR" altLang="en-US" sz="9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관리</a:t>
            </a:r>
            <a:endParaRPr kumimoji="0" lang="en-US" altLang="ko-KR" sz="9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sz="9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9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구매</a:t>
            </a:r>
            <a:r>
              <a:rPr kumimoji="0" lang="en-US" altLang="ko-KR" sz="9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/</a:t>
            </a:r>
            <a:r>
              <a:rPr kumimoji="0" lang="ko-KR" altLang="en-US" sz="90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물류관리</a:t>
            </a:r>
            <a:endParaRPr kumimoji="0" lang="en-US" altLang="ko-KR" sz="90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52621CD3-DB61-48DC-90DC-7D3584EDD24D}"/>
              </a:ext>
            </a:extLst>
          </p:cNvPr>
          <p:cNvCxnSpPr>
            <a:cxnSpLocks/>
            <a:stCxn id="86" idx="2"/>
            <a:endCxn id="85" idx="0"/>
          </p:cNvCxnSpPr>
          <p:nvPr/>
        </p:nvCxnSpPr>
        <p:spPr>
          <a:xfrm>
            <a:off x="4131652" y="2355426"/>
            <a:ext cx="0" cy="260190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84" name="순서도: 다중 문서 83"/>
          <p:cNvSpPr/>
          <p:nvPr/>
        </p:nvSpPr>
        <p:spPr>
          <a:xfrm>
            <a:off x="2371093" y="914398"/>
            <a:ext cx="1426438" cy="956931"/>
          </a:xfrm>
          <a:prstGeom prst="flowChartMultidocument">
            <a:avLst/>
          </a:prstGeom>
          <a:solidFill>
            <a:srgbClr val="FFC000">
              <a:lumMod val="20000"/>
              <a:lumOff val="80000"/>
            </a:srgbClr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72000" rIns="72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사업 전략</a:t>
            </a:r>
            <a:endParaRPr kumimoji="0" lang="en-US" altLang="ko-KR" sz="105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수립</a:t>
            </a:r>
            <a:r>
              <a:rPr kumimoji="0" lang="en-US" altLang="ko-KR" sz="105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105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및 관리</a:t>
            </a:r>
          </a:p>
        </p:txBody>
      </p:sp>
      <p:sp>
        <p:nvSpPr>
          <p:cNvPr id="85" name="직사각형 84"/>
          <p:cNvSpPr/>
          <p:nvPr/>
        </p:nvSpPr>
        <p:spPr>
          <a:xfrm>
            <a:off x="3499865" y="2615616"/>
            <a:ext cx="1263574" cy="427233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72000" rIns="72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제품</a:t>
            </a:r>
            <a:r>
              <a:rPr kumimoji="0" lang="en-US" altLang="ko-KR" sz="105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·</a:t>
            </a:r>
            <a:r>
              <a:rPr kumimoji="0" lang="ko-KR" altLang="en-US" sz="105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서비스</a:t>
            </a:r>
            <a:endParaRPr kumimoji="0" lang="en-US" altLang="ko-KR" sz="105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기술 전략</a:t>
            </a:r>
          </a:p>
        </p:txBody>
      </p:sp>
      <p:sp>
        <p:nvSpPr>
          <p:cNvPr id="86" name="직사각형 85"/>
          <p:cNvSpPr/>
          <p:nvPr/>
        </p:nvSpPr>
        <p:spPr>
          <a:xfrm>
            <a:off x="3499865" y="1967032"/>
            <a:ext cx="1263574" cy="388394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72000" rIns="72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제품</a:t>
            </a:r>
            <a:r>
              <a:rPr kumimoji="0" lang="en-US" altLang="ko-KR" sz="105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·</a:t>
            </a:r>
            <a:r>
              <a:rPr kumimoji="0" lang="ko-KR" altLang="en-US" sz="105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서비스 사업</a:t>
            </a:r>
            <a:endParaRPr kumimoji="0" lang="en-US" altLang="ko-KR" sz="105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Roadmap</a:t>
            </a:r>
            <a:endParaRPr kumimoji="0" lang="ko-KR" altLang="en-US" sz="105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7" name="직사각형 86"/>
          <p:cNvSpPr/>
          <p:nvPr/>
        </p:nvSpPr>
        <p:spPr>
          <a:xfrm>
            <a:off x="3499865" y="3609772"/>
            <a:ext cx="1263574" cy="348842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72000" rIns="72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제품</a:t>
            </a:r>
            <a:r>
              <a:rPr kumimoji="0" lang="en-US" altLang="ko-KR" sz="105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·</a:t>
            </a:r>
            <a:r>
              <a:rPr kumimoji="0" lang="ko-KR" altLang="en-US" sz="105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서비스</a:t>
            </a:r>
            <a:endParaRPr kumimoji="0" lang="en-US" altLang="ko-KR" sz="105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개발계획</a:t>
            </a:r>
          </a:p>
        </p:txBody>
      </p: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52621CD3-DB61-48DC-90DC-7D3584EDD24D}"/>
              </a:ext>
            </a:extLst>
          </p:cNvPr>
          <p:cNvCxnSpPr>
            <a:cxnSpLocks/>
            <a:stCxn id="85" idx="2"/>
            <a:endCxn id="87" idx="0"/>
          </p:cNvCxnSpPr>
          <p:nvPr/>
        </p:nvCxnSpPr>
        <p:spPr>
          <a:xfrm>
            <a:off x="4131652" y="3042849"/>
            <a:ext cx="0" cy="566923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89" name="원통형 1">
            <a:extLst>
              <a:ext uri="{FF2B5EF4-FFF2-40B4-BE49-F238E27FC236}">
                <a16:creationId xmlns:a16="http://schemas.microsoft.com/office/drawing/2014/main" id="{8665C200-68F9-4138-B646-6CCAE3D3C969}"/>
              </a:ext>
            </a:extLst>
          </p:cNvPr>
          <p:cNvSpPr/>
          <p:nvPr/>
        </p:nvSpPr>
        <p:spPr>
          <a:xfrm>
            <a:off x="3320185" y="4359349"/>
            <a:ext cx="666004" cy="448498"/>
          </a:xfrm>
          <a:prstGeom prst="can">
            <a:avLst/>
          </a:prstGeom>
          <a:solidFill>
            <a:schemeClr val="accent2"/>
          </a:solidFill>
          <a:ln w="12700" cap="flat" cmpd="sng" algn="ctr">
            <a:solidFill>
              <a:srgbClr val="70AD47">
                <a:lumMod val="40000"/>
                <a:lumOff val="60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72000" rIns="72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사업 </a:t>
            </a:r>
            <a:r>
              <a:rPr kumimoji="0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Project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Pool </a:t>
            </a:r>
            <a:r>
              <a:rPr kumimoji="0" lang="ko-KR" altLang="en-US" sz="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관리 </a:t>
            </a:r>
          </a:p>
        </p:txBody>
      </p:sp>
      <p:cxnSp>
        <p:nvCxnSpPr>
          <p:cNvPr id="91" name="Shape 90"/>
          <p:cNvCxnSpPr>
            <a:stCxn id="84" idx="2"/>
            <a:endCxn id="86" idx="1"/>
          </p:cNvCxnSpPr>
          <p:nvPr/>
        </p:nvCxnSpPr>
        <p:spPr>
          <a:xfrm rot="16200000" flipH="1">
            <a:off x="3079424" y="1740787"/>
            <a:ext cx="326139" cy="514743"/>
          </a:xfrm>
          <a:prstGeom prst="bentConnector2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92" name="직사각형 91"/>
          <p:cNvSpPr/>
          <p:nvPr/>
        </p:nvSpPr>
        <p:spPr>
          <a:xfrm>
            <a:off x="1724175" y="3083460"/>
            <a:ext cx="1263574" cy="427233"/>
          </a:xfrm>
          <a:prstGeom prst="rect">
            <a:avLst/>
          </a:prstGeom>
          <a:solidFill>
            <a:sysClr val="window" lastClr="FFFFFF">
              <a:lumMod val="95000"/>
            </a:sysClr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72000" rIns="72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기존제품</a:t>
            </a:r>
            <a:r>
              <a:rPr kumimoji="0" lang="en-US" altLang="ko-KR" sz="105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·</a:t>
            </a:r>
            <a:r>
              <a:rPr kumimoji="0" lang="ko-KR" altLang="en-US" sz="105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서비스</a:t>
            </a:r>
            <a:endParaRPr kumimoji="0" lang="en-US" altLang="ko-KR" sz="105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기술 강화</a:t>
            </a:r>
          </a:p>
        </p:txBody>
      </p:sp>
      <p:pic>
        <p:nvPicPr>
          <p:cNvPr id="93" name="Picture 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194" y="3764865"/>
            <a:ext cx="861858" cy="849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49952" y="3992472"/>
            <a:ext cx="582243" cy="5694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5" name="원통형 1">
            <a:extLst>
              <a:ext uri="{FF2B5EF4-FFF2-40B4-BE49-F238E27FC236}">
                <a16:creationId xmlns:a16="http://schemas.microsoft.com/office/drawing/2014/main" id="{8665C200-68F9-4138-B646-6CCAE3D3C969}"/>
              </a:ext>
            </a:extLst>
          </p:cNvPr>
          <p:cNvSpPr/>
          <p:nvPr/>
        </p:nvSpPr>
        <p:spPr>
          <a:xfrm>
            <a:off x="1034190" y="4997343"/>
            <a:ext cx="666004" cy="448498"/>
          </a:xfrm>
          <a:prstGeom prst="can">
            <a:avLst/>
          </a:prstGeom>
          <a:solidFill>
            <a:schemeClr val="accent2"/>
          </a:solidFill>
          <a:ln w="12700" cap="flat" cmpd="sng" algn="ctr">
            <a:solidFill>
              <a:srgbClr val="70AD47">
                <a:lumMod val="40000"/>
                <a:lumOff val="60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72000" rIns="72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Middle-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Up/Down </a:t>
            </a:r>
            <a:r>
              <a:rPr kumimoji="0" lang="ko-KR" altLang="en-US" sz="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관리</a:t>
            </a:r>
            <a:endParaRPr kumimoji="0" lang="en-US" altLang="ko-KR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96" name="TextBox 95"/>
          <p:cNvSpPr txBox="1"/>
          <p:nvPr/>
        </p:nvSpPr>
        <p:spPr>
          <a:xfrm>
            <a:off x="839992" y="5645942"/>
            <a:ext cx="8819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900" b="1" dirty="0">
                <a:latin typeface="맑은 고딕" pitchFamily="50" charset="-127"/>
                <a:ea typeface="맑은 고딕" pitchFamily="50" charset="-127"/>
              </a:rPr>
              <a:t> 취약기술 </a:t>
            </a:r>
            <a:endParaRPr lang="en-US" altLang="ko-KR" sz="9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9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b="1" dirty="0" err="1">
                <a:latin typeface="맑은 고딕" pitchFamily="50" charset="-127"/>
                <a:ea typeface="맑은 고딕" pitchFamily="50" charset="-127"/>
              </a:rPr>
              <a:t>불량율</a:t>
            </a:r>
            <a:r>
              <a:rPr lang="ko-KR" altLang="en-US" sz="900" b="1" dirty="0">
                <a:latin typeface="맑은 고딕" pitchFamily="50" charset="-127"/>
                <a:ea typeface="맑은 고딕" pitchFamily="50" charset="-127"/>
              </a:rPr>
              <a:t> 저감</a:t>
            </a:r>
            <a:endParaRPr lang="en-US" altLang="ko-KR" sz="9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buFont typeface="Arial" pitchFamily="34" charset="0"/>
              <a:buChar char="•"/>
            </a:pPr>
            <a:r>
              <a:rPr lang="ko-KR" altLang="en-US" sz="900" b="1" dirty="0">
                <a:latin typeface="맑은 고딕" pitchFamily="50" charset="-127"/>
                <a:ea typeface="맑은 고딕" pitchFamily="50" charset="-127"/>
              </a:rPr>
              <a:t> 원가절감</a:t>
            </a:r>
            <a:endParaRPr lang="en-US" altLang="ko-KR" sz="9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sz="9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b="1" dirty="0">
                <a:latin typeface="맑은 고딕" pitchFamily="50" charset="-127"/>
                <a:ea typeface="맑은 고딕" pitchFamily="50" charset="-127"/>
              </a:rPr>
              <a:t>기타</a:t>
            </a:r>
          </a:p>
        </p:txBody>
      </p: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52621CD3-DB61-48DC-90DC-7D3584EDD24D}"/>
              </a:ext>
            </a:extLst>
          </p:cNvPr>
          <p:cNvCxnSpPr>
            <a:cxnSpLocks/>
            <a:endCxn id="94" idx="1"/>
          </p:cNvCxnSpPr>
          <p:nvPr/>
        </p:nvCxnSpPr>
        <p:spPr>
          <a:xfrm>
            <a:off x="1134318" y="4274789"/>
            <a:ext cx="415634" cy="2389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98" name="Shape 112"/>
          <p:cNvCxnSpPr>
            <a:stCxn id="94" idx="2"/>
            <a:endCxn id="95" idx="1"/>
          </p:cNvCxnSpPr>
          <p:nvPr/>
        </p:nvCxnSpPr>
        <p:spPr>
          <a:xfrm rot="5400000">
            <a:off x="1386403" y="4542672"/>
            <a:ext cx="435460" cy="473882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99" name="Shape 98"/>
          <p:cNvCxnSpPr>
            <a:stCxn id="95" idx="4"/>
            <a:endCxn id="92" idx="2"/>
          </p:cNvCxnSpPr>
          <p:nvPr/>
        </p:nvCxnSpPr>
        <p:spPr>
          <a:xfrm flipV="1">
            <a:off x="1700194" y="3510693"/>
            <a:ext cx="655768" cy="1710899"/>
          </a:xfrm>
          <a:prstGeom prst="bentConnector2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00" name="TextBox 99"/>
          <p:cNvSpPr txBox="1"/>
          <p:nvPr/>
        </p:nvSpPr>
        <p:spPr>
          <a:xfrm>
            <a:off x="4869755" y="1977651"/>
            <a:ext cx="1183337" cy="5078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ko-KR" altLang="en-US" sz="900" b="1" dirty="0">
                <a:latin typeface="맑은 고딕" pitchFamily="50" charset="-127"/>
                <a:ea typeface="맑은 고딕" pitchFamily="50" charset="-127"/>
              </a:rPr>
              <a:t> 시장개척</a:t>
            </a:r>
            <a:r>
              <a:rPr lang="en-US" altLang="ko-KR" sz="900" b="1" dirty="0">
                <a:latin typeface="맑은 고딕" pitchFamily="50" charset="-127"/>
                <a:ea typeface="맑은 고딕" pitchFamily="50" charset="-127"/>
              </a:rPr>
              <a:t>,  </a:t>
            </a:r>
            <a:r>
              <a:rPr lang="ko-KR" altLang="en-US" sz="900" b="1" dirty="0">
                <a:latin typeface="맑은 고딕" pitchFamily="50" charset="-127"/>
                <a:ea typeface="맑은 고딕" pitchFamily="50" charset="-127"/>
              </a:rPr>
              <a:t>마케팅</a:t>
            </a:r>
            <a:endParaRPr lang="en-US" altLang="ko-KR" sz="9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sz="9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b="1" dirty="0">
                <a:latin typeface="맑은 고딕" pitchFamily="50" charset="-127"/>
                <a:ea typeface="맑은 고딕" pitchFamily="50" charset="-127"/>
              </a:rPr>
              <a:t>인력채용</a:t>
            </a:r>
            <a:r>
              <a:rPr lang="en-US" altLang="ko-KR" sz="900" b="1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900" b="1" dirty="0">
                <a:latin typeface="맑은 고딕" pitchFamily="50" charset="-127"/>
                <a:ea typeface="맑은 고딕" pitchFamily="50" charset="-127"/>
              </a:rPr>
              <a:t>육성</a:t>
            </a:r>
            <a:endParaRPr lang="en-US" altLang="ko-KR" sz="900" b="1" dirty="0">
              <a:latin typeface="맑은 고딕" pitchFamily="50" charset="-127"/>
              <a:ea typeface="맑은 고딕" pitchFamily="50" charset="-127"/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sz="9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900" b="1" dirty="0">
                <a:latin typeface="맑은 고딕" pitchFamily="50" charset="-127"/>
                <a:ea typeface="맑은 고딕" pitchFamily="50" charset="-127"/>
              </a:rPr>
              <a:t>생산</a:t>
            </a:r>
            <a:r>
              <a:rPr lang="en-US" altLang="ko-KR" sz="900" b="1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900" b="1" dirty="0">
                <a:latin typeface="맑은 고딕" pitchFamily="50" charset="-127"/>
                <a:ea typeface="맑은 고딕" pitchFamily="50" charset="-127"/>
              </a:rPr>
              <a:t>기타</a:t>
            </a:r>
          </a:p>
        </p:txBody>
      </p:sp>
      <p:sp>
        <p:nvSpPr>
          <p:cNvPr id="101" name="구름 100"/>
          <p:cNvSpPr/>
          <p:nvPr/>
        </p:nvSpPr>
        <p:spPr>
          <a:xfrm>
            <a:off x="1031360" y="1031356"/>
            <a:ext cx="1063255" cy="723014"/>
          </a:xfrm>
          <a:prstGeom prst="cloud">
            <a:avLst/>
          </a:prstGeom>
          <a:solidFill>
            <a:srgbClr val="A794FA"/>
          </a:solidFill>
          <a:ln w="12700" cap="flat" cmpd="sng" algn="ctr">
            <a:solidFill>
              <a:srgbClr val="3619E5"/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72000" rIns="72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미래예측</a:t>
            </a:r>
            <a:endParaRPr kumimoji="0" lang="en-US" altLang="ko-KR" sz="105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&amp;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1" i="0" u="none" strike="noStrike" kern="0" cap="none" spc="0" normalizeH="0" baseline="0" noProof="0" dirty="0" err="1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신사업</a:t>
            </a:r>
            <a:r>
              <a:rPr kumimoji="0" lang="ko-KR" altLang="en-US" sz="105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en-US" altLang="ko-KR" sz="105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Idea</a:t>
            </a:r>
            <a:endParaRPr kumimoji="0" lang="ko-KR" altLang="en-US" sz="105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02" name="모서리가 둥근 직사각형 101"/>
          <p:cNvSpPr/>
          <p:nvPr/>
        </p:nvSpPr>
        <p:spPr>
          <a:xfrm>
            <a:off x="329609" y="3742685"/>
            <a:ext cx="680484" cy="244549"/>
          </a:xfrm>
          <a:prstGeom prst="roundRect">
            <a:avLst/>
          </a:prstGeom>
          <a:solidFill>
            <a:srgbClr val="3619E5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72000" rIns="72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기존 사업</a:t>
            </a:r>
          </a:p>
        </p:txBody>
      </p:sp>
      <p:cxnSp>
        <p:nvCxnSpPr>
          <p:cNvPr id="103" name="Shape 112"/>
          <p:cNvCxnSpPr>
            <a:stCxn id="102" idx="0"/>
            <a:endCxn id="101" idx="1"/>
          </p:cNvCxnSpPr>
          <p:nvPr/>
        </p:nvCxnSpPr>
        <p:spPr>
          <a:xfrm rot="5400000" flipH="1" flipV="1">
            <a:off x="121877" y="2301575"/>
            <a:ext cx="1989085" cy="893137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04" name="직선 화살표 연결선 103">
            <a:extLst>
              <a:ext uri="{FF2B5EF4-FFF2-40B4-BE49-F238E27FC236}">
                <a16:creationId xmlns:a16="http://schemas.microsoft.com/office/drawing/2014/main" id="{52621CD3-DB61-48DC-90DC-7D3584EDD24D}"/>
              </a:ext>
            </a:extLst>
          </p:cNvPr>
          <p:cNvCxnSpPr>
            <a:cxnSpLocks/>
            <a:stCxn id="101" idx="0"/>
            <a:endCxn id="84" idx="1"/>
          </p:cNvCxnSpPr>
          <p:nvPr/>
        </p:nvCxnSpPr>
        <p:spPr>
          <a:xfrm>
            <a:off x="2093729" y="1392863"/>
            <a:ext cx="277364" cy="1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05" name="모서리가 둥근 직사각형 104"/>
          <p:cNvSpPr/>
          <p:nvPr/>
        </p:nvSpPr>
        <p:spPr>
          <a:xfrm>
            <a:off x="1509822" y="3742685"/>
            <a:ext cx="680484" cy="244549"/>
          </a:xfrm>
          <a:prstGeom prst="roundRect">
            <a:avLst/>
          </a:prstGeom>
          <a:solidFill>
            <a:srgbClr val="3619E5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72000" rIns="72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고객불만</a:t>
            </a:r>
          </a:p>
        </p:txBody>
      </p:sp>
      <p:sp>
        <p:nvSpPr>
          <p:cNvPr id="106" name="원통형 1">
            <a:extLst>
              <a:ext uri="{FF2B5EF4-FFF2-40B4-BE49-F238E27FC236}">
                <a16:creationId xmlns:a16="http://schemas.microsoft.com/office/drawing/2014/main" id="{8665C200-68F9-4138-B646-6CCAE3D3C969}"/>
              </a:ext>
            </a:extLst>
          </p:cNvPr>
          <p:cNvSpPr/>
          <p:nvPr/>
        </p:nvSpPr>
        <p:spPr>
          <a:xfrm>
            <a:off x="364351" y="1945798"/>
            <a:ext cx="666004" cy="448498"/>
          </a:xfrm>
          <a:prstGeom prst="can">
            <a:avLst/>
          </a:prstGeom>
          <a:solidFill>
            <a:schemeClr val="accent2"/>
          </a:solidFill>
          <a:ln w="12700" cap="flat" cmpd="sng" algn="ctr">
            <a:solidFill>
              <a:srgbClr val="70AD47">
                <a:lumMod val="40000"/>
                <a:lumOff val="60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72000" rIns="72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1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트랜드</a:t>
            </a:r>
            <a:r>
              <a:rPr kumimoji="0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·</a:t>
            </a:r>
            <a:r>
              <a:rPr kumimoji="0" lang="ko-KR" altLang="en-US" sz="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신기술</a:t>
            </a:r>
            <a:endParaRPr kumimoji="0" lang="en-US" altLang="ko-KR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Intelligence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관리</a:t>
            </a:r>
            <a:endParaRPr kumimoji="0" lang="en-US" altLang="ko-KR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07" name="Shape 106"/>
          <p:cNvCxnSpPr>
            <a:stCxn id="106" idx="1"/>
            <a:endCxn id="101" idx="2"/>
          </p:cNvCxnSpPr>
          <p:nvPr/>
        </p:nvCxnSpPr>
        <p:spPr>
          <a:xfrm rot="5400000" flipH="1" flipV="1">
            <a:off x="589538" y="1500679"/>
            <a:ext cx="552935" cy="337305"/>
          </a:xfrm>
          <a:prstGeom prst="bentConnector2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08" name="Shape 107"/>
          <p:cNvCxnSpPr>
            <a:stCxn id="92" idx="0"/>
            <a:endCxn id="85" idx="1"/>
          </p:cNvCxnSpPr>
          <p:nvPr/>
        </p:nvCxnSpPr>
        <p:spPr>
          <a:xfrm rot="5400000" flipH="1" flipV="1">
            <a:off x="2800800" y="2384396"/>
            <a:ext cx="254227" cy="1143903"/>
          </a:xfrm>
          <a:prstGeom prst="bentConnector2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09" name="원통형 1">
            <a:extLst>
              <a:ext uri="{FF2B5EF4-FFF2-40B4-BE49-F238E27FC236}">
                <a16:creationId xmlns:a16="http://schemas.microsoft.com/office/drawing/2014/main" id="{8665C200-68F9-4138-B646-6CCAE3D3C969}"/>
              </a:ext>
            </a:extLst>
          </p:cNvPr>
          <p:cNvSpPr/>
          <p:nvPr/>
        </p:nvSpPr>
        <p:spPr>
          <a:xfrm>
            <a:off x="1937962" y="2094654"/>
            <a:ext cx="666004" cy="448498"/>
          </a:xfrm>
          <a:prstGeom prst="can">
            <a:avLst/>
          </a:prstGeom>
          <a:solidFill>
            <a:schemeClr val="accent2"/>
          </a:solidFill>
          <a:ln w="12700" cap="flat" cmpd="sng" algn="ctr">
            <a:solidFill>
              <a:srgbClr val="70AD47">
                <a:lumMod val="40000"/>
                <a:lumOff val="60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72000" rIns="72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제안관리</a:t>
            </a:r>
            <a:endParaRPr kumimoji="0" lang="en-US" altLang="ko-KR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800" b="1" i="0" u="none" strike="noStrike" kern="0" cap="none" spc="0" normalizeH="0" baseline="0" noProof="0" dirty="0" err="1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신사업</a:t>
            </a:r>
            <a:r>
              <a:rPr kumimoji="0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·</a:t>
            </a:r>
            <a:r>
              <a:rPr kumimoji="0" lang="ko-KR" altLang="en-US" sz="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신제품</a:t>
            </a:r>
            <a:r>
              <a:rPr kumimoji="0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)</a:t>
            </a:r>
            <a:br>
              <a:rPr kumimoji="0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</a:br>
            <a:r>
              <a:rPr kumimoji="0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-Project </a:t>
            </a:r>
            <a:r>
              <a:rPr kumimoji="0" lang="ko-KR" altLang="en-US" sz="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연계</a:t>
            </a:r>
            <a:endParaRPr kumimoji="0" lang="en-US" altLang="ko-KR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10" name="Shape 112"/>
          <p:cNvCxnSpPr>
            <a:stCxn id="101" idx="0"/>
            <a:endCxn id="109" idx="1"/>
          </p:cNvCxnSpPr>
          <p:nvPr/>
        </p:nvCxnSpPr>
        <p:spPr>
          <a:xfrm>
            <a:off x="2093729" y="1392863"/>
            <a:ext cx="177235" cy="701791"/>
          </a:xfrm>
          <a:prstGeom prst="bentConnector2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11" name="원통형 1">
            <a:extLst>
              <a:ext uri="{FF2B5EF4-FFF2-40B4-BE49-F238E27FC236}">
                <a16:creationId xmlns:a16="http://schemas.microsoft.com/office/drawing/2014/main" id="{8665C200-68F9-4138-B646-6CCAE3D3C969}"/>
              </a:ext>
            </a:extLst>
          </p:cNvPr>
          <p:cNvSpPr/>
          <p:nvPr/>
        </p:nvSpPr>
        <p:spPr>
          <a:xfrm>
            <a:off x="4521672" y="1095193"/>
            <a:ext cx="666004" cy="448498"/>
          </a:xfrm>
          <a:prstGeom prst="can">
            <a:avLst/>
          </a:prstGeom>
          <a:solidFill>
            <a:schemeClr val="accent2"/>
          </a:solidFill>
          <a:ln w="12700" cap="flat" cmpd="sng" algn="ctr">
            <a:solidFill>
              <a:srgbClr val="70AD47">
                <a:lumMod val="40000"/>
                <a:lumOff val="60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72000" rIns="72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중장기</a:t>
            </a:r>
            <a:endParaRPr kumimoji="0" lang="en-US" altLang="ko-KR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전략</a:t>
            </a:r>
            <a:r>
              <a:rPr kumimoji="0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·</a:t>
            </a:r>
            <a:r>
              <a:rPr kumimoji="0" lang="ko-KR" altLang="en-US" sz="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목표</a:t>
            </a:r>
            <a:endParaRPr kumimoji="0" lang="en-US" altLang="ko-KR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관리</a:t>
            </a:r>
            <a:endParaRPr kumimoji="0" lang="en-US" altLang="ko-KR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12" name="꺾인 연결선 111"/>
          <p:cNvCxnSpPr>
            <a:stCxn id="84" idx="3"/>
            <a:endCxn id="111" idx="2"/>
          </p:cNvCxnSpPr>
          <p:nvPr/>
        </p:nvCxnSpPr>
        <p:spPr>
          <a:xfrm flipV="1">
            <a:off x="3797531" y="1319442"/>
            <a:ext cx="724141" cy="73422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13" name="직사각형 112"/>
          <p:cNvSpPr/>
          <p:nvPr/>
        </p:nvSpPr>
        <p:spPr>
          <a:xfrm>
            <a:off x="6753459" y="2785742"/>
            <a:ext cx="1263574" cy="427233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72000" rIns="72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R&amp;D Project </a:t>
            </a:r>
            <a:r>
              <a:rPr kumimoji="0" lang="ko-KR" altLang="en-US" sz="105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계획</a:t>
            </a:r>
            <a:endParaRPr kumimoji="0" lang="en-US" altLang="ko-KR" sz="105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및 관리</a:t>
            </a:r>
          </a:p>
        </p:txBody>
      </p:sp>
      <p:sp>
        <p:nvSpPr>
          <p:cNvPr id="114" name="직사각형 113"/>
          <p:cNvSpPr/>
          <p:nvPr/>
        </p:nvSpPr>
        <p:spPr>
          <a:xfrm>
            <a:off x="6753459" y="3609772"/>
            <a:ext cx="1263574" cy="348842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72000" rIns="72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R&amp;D </a:t>
            </a:r>
            <a:r>
              <a:rPr kumimoji="0" lang="ko-KR" altLang="en-US" sz="105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전략</a:t>
            </a:r>
          </a:p>
        </p:txBody>
      </p:sp>
      <p:sp>
        <p:nvSpPr>
          <p:cNvPr id="115" name="원통형 1">
            <a:extLst>
              <a:ext uri="{FF2B5EF4-FFF2-40B4-BE49-F238E27FC236}">
                <a16:creationId xmlns:a16="http://schemas.microsoft.com/office/drawing/2014/main" id="{8665C200-68F9-4138-B646-6CCAE3D3C969}"/>
              </a:ext>
            </a:extLst>
          </p:cNvPr>
          <p:cNvSpPr/>
          <p:nvPr/>
        </p:nvSpPr>
        <p:spPr>
          <a:xfrm>
            <a:off x="7934773" y="1839472"/>
            <a:ext cx="666004" cy="448498"/>
          </a:xfrm>
          <a:prstGeom prst="can">
            <a:avLst/>
          </a:prstGeom>
          <a:solidFill>
            <a:schemeClr val="accent2"/>
          </a:solidFill>
          <a:ln w="12700" cap="flat" cmpd="sng" algn="ctr">
            <a:solidFill>
              <a:srgbClr val="70AD47">
                <a:lumMod val="40000"/>
                <a:lumOff val="60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72000" rIns="72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R&amp;D Project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관리</a:t>
            </a:r>
            <a:endParaRPr kumimoji="0" lang="en-US" altLang="ko-KR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52621CD3-DB61-48DC-90DC-7D3584EDD24D}"/>
              </a:ext>
            </a:extLst>
          </p:cNvPr>
          <p:cNvCxnSpPr>
            <a:cxnSpLocks/>
            <a:stCxn id="87" idx="3"/>
            <a:endCxn id="114" idx="1"/>
          </p:cNvCxnSpPr>
          <p:nvPr/>
        </p:nvCxnSpPr>
        <p:spPr>
          <a:xfrm>
            <a:off x="4763439" y="3784193"/>
            <a:ext cx="1990020" cy="0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52621CD3-DB61-48DC-90DC-7D3584EDD24D}"/>
              </a:ext>
            </a:extLst>
          </p:cNvPr>
          <p:cNvCxnSpPr>
            <a:cxnSpLocks/>
            <a:stCxn id="114" idx="0"/>
            <a:endCxn id="113" idx="2"/>
          </p:cNvCxnSpPr>
          <p:nvPr/>
        </p:nvCxnSpPr>
        <p:spPr>
          <a:xfrm flipV="1">
            <a:off x="7385246" y="3212975"/>
            <a:ext cx="0" cy="396797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18" name="직사각형 117"/>
          <p:cNvSpPr/>
          <p:nvPr/>
        </p:nvSpPr>
        <p:spPr>
          <a:xfrm>
            <a:off x="2488008" y="5390706"/>
            <a:ext cx="489097" cy="1084528"/>
          </a:xfrm>
          <a:prstGeom prst="rect">
            <a:avLst/>
          </a:prstGeom>
          <a:solidFill>
            <a:sysClr val="windowText" lastClr="000000">
              <a:lumMod val="50000"/>
              <a:lumOff val="50000"/>
            </a:sysClr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vert270" wrap="none" lIns="72000" rIns="72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200" b="1" i="0" u="none" strike="noStrike" kern="0" cap="none" spc="0" normalizeH="0" baseline="0" noProof="0" dirty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Infrastructure</a:t>
            </a:r>
            <a:endParaRPr kumimoji="0" lang="ko-KR" altLang="en-US" sz="1200" b="1" i="0" u="none" strike="noStrike" kern="0" cap="none" spc="0" normalizeH="0" baseline="0" noProof="0" dirty="0">
              <a:ln>
                <a:noFill/>
              </a:ln>
              <a:solidFill>
                <a:sysClr val="window" lastClr="FFFFFF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19" name="직사각형 118"/>
          <p:cNvSpPr/>
          <p:nvPr/>
        </p:nvSpPr>
        <p:spPr>
          <a:xfrm>
            <a:off x="2977105" y="5390707"/>
            <a:ext cx="3072821" cy="1084528"/>
          </a:xfrm>
          <a:prstGeom prst="rect">
            <a:avLst/>
          </a:prstGeom>
          <a:solidFill>
            <a:srgbClr val="FFFFCC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72000" rIns="72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1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0" name="원통형 1">
            <a:extLst>
              <a:ext uri="{FF2B5EF4-FFF2-40B4-BE49-F238E27FC236}">
                <a16:creationId xmlns:a16="http://schemas.microsoft.com/office/drawing/2014/main" id="{8665C200-68F9-4138-B646-6CCAE3D3C969}"/>
              </a:ext>
            </a:extLst>
          </p:cNvPr>
          <p:cNvSpPr/>
          <p:nvPr/>
        </p:nvSpPr>
        <p:spPr>
          <a:xfrm>
            <a:off x="3847170" y="5602810"/>
            <a:ext cx="494450" cy="448498"/>
          </a:xfrm>
          <a:prstGeom prst="can">
            <a:avLst/>
          </a:prstGeom>
          <a:solidFill>
            <a:schemeClr val="accent2"/>
          </a:solidFill>
          <a:ln w="12700" cap="flat" cmpd="sng" algn="ctr">
            <a:solidFill>
              <a:srgbClr val="70AD47">
                <a:lumMod val="40000"/>
                <a:lumOff val="60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72000" rIns="72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인력</a:t>
            </a:r>
            <a:r>
              <a:rPr kumimoji="0" lang="en-US" altLang="ko-KR" sz="9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9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관리 </a:t>
            </a:r>
          </a:p>
        </p:txBody>
      </p:sp>
      <p:sp>
        <p:nvSpPr>
          <p:cNvPr id="121" name="원통형 1">
            <a:extLst>
              <a:ext uri="{FF2B5EF4-FFF2-40B4-BE49-F238E27FC236}">
                <a16:creationId xmlns:a16="http://schemas.microsoft.com/office/drawing/2014/main" id="{8665C200-68F9-4138-B646-6CCAE3D3C969}"/>
              </a:ext>
            </a:extLst>
          </p:cNvPr>
          <p:cNvSpPr/>
          <p:nvPr/>
        </p:nvSpPr>
        <p:spPr>
          <a:xfrm>
            <a:off x="9191811" y="1446028"/>
            <a:ext cx="494450" cy="448498"/>
          </a:xfrm>
          <a:prstGeom prst="can">
            <a:avLst/>
          </a:prstGeom>
          <a:solidFill>
            <a:schemeClr val="accent2"/>
          </a:solidFill>
          <a:ln w="12700" cap="flat" cmpd="sng" algn="ctr">
            <a:solidFill>
              <a:srgbClr val="70AD47">
                <a:lumMod val="40000"/>
                <a:lumOff val="60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72000" rIns="72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비용</a:t>
            </a:r>
            <a:r>
              <a:rPr kumimoji="0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관리</a:t>
            </a:r>
            <a:br>
              <a:rPr kumimoji="0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</a:br>
            <a:r>
              <a:rPr kumimoji="0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예산</a:t>
            </a:r>
            <a:r>
              <a:rPr kumimoji="0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/</a:t>
            </a:r>
            <a:r>
              <a:rPr kumimoji="0" lang="ko-KR" altLang="en-US" sz="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실적</a:t>
            </a:r>
            <a:r>
              <a:rPr kumimoji="0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)</a:t>
            </a:r>
            <a:br>
              <a:rPr kumimoji="0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</a:br>
            <a:r>
              <a:rPr kumimoji="0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-ERP</a:t>
            </a:r>
            <a:endParaRPr kumimoji="0" lang="ko-KR" altLang="en-US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2" name="원통형 1">
            <a:extLst>
              <a:ext uri="{FF2B5EF4-FFF2-40B4-BE49-F238E27FC236}">
                <a16:creationId xmlns:a16="http://schemas.microsoft.com/office/drawing/2014/main" id="{8665C200-68F9-4138-B646-6CCAE3D3C969}"/>
              </a:ext>
            </a:extLst>
          </p:cNvPr>
          <p:cNvSpPr/>
          <p:nvPr/>
        </p:nvSpPr>
        <p:spPr>
          <a:xfrm>
            <a:off x="4490441" y="5592177"/>
            <a:ext cx="494450" cy="448498"/>
          </a:xfrm>
          <a:prstGeom prst="can">
            <a:avLst/>
          </a:prstGeom>
          <a:solidFill>
            <a:schemeClr val="accent2"/>
          </a:solidFill>
          <a:ln w="12700" cap="flat" cmpd="sng" algn="ctr">
            <a:solidFill>
              <a:srgbClr val="70AD47">
                <a:lumMod val="40000"/>
                <a:lumOff val="60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72000" rIns="72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자산관리</a:t>
            </a:r>
            <a:endParaRPr kumimoji="0" lang="en-US" altLang="ko-KR" sz="9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9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유</a:t>
            </a:r>
            <a:r>
              <a:rPr kumimoji="0" lang="en-US" altLang="ko-KR" sz="9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·</a:t>
            </a:r>
            <a:r>
              <a:rPr kumimoji="0" lang="ko-KR" altLang="en-US" sz="9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무형</a:t>
            </a:r>
            <a:r>
              <a:rPr kumimoji="0" lang="en-US" altLang="ko-KR" sz="9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0" lang="ko-KR" altLang="en-US" sz="9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sp>
        <p:nvSpPr>
          <p:cNvPr id="123" name="순서도: 문서 122"/>
          <p:cNvSpPr/>
          <p:nvPr/>
        </p:nvSpPr>
        <p:spPr>
          <a:xfrm>
            <a:off x="7219510" y="935659"/>
            <a:ext cx="467833" cy="435935"/>
          </a:xfrm>
          <a:prstGeom prst="flowChartDocument">
            <a:avLst/>
          </a:prstGeom>
          <a:solidFill>
            <a:srgbClr val="E8D9F3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72000" rIns="72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원가</a:t>
            </a:r>
          </a:p>
        </p:txBody>
      </p:sp>
      <p:sp>
        <p:nvSpPr>
          <p:cNvPr id="124" name="순서도: 문서 123"/>
          <p:cNvSpPr/>
          <p:nvPr/>
        </p:nvSpPr>
        <p:spPr>
          <a:xfrm>
            <a:off x="7708605" y="946293"/>
            <a:ext cx="467833" cy="372140"/>
          </a:xfrm>
          <a:prstGeom prst="flowChartDocument">
            <a:avLst/>
          </a:prstGeom>
          <a:solidFill>
            <a:srgbClr val="E8D9F3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72000" rIns="72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일정</a:t>
            </a:r>
          </a:p>
        </p:txBody>
      </p:sp>
      <p:sp>
        <p:nvSpPr>
          <p:cNvPr id="125" name="순서도: 문서 124"/>
          <p:cNvSpPr/>
          <p:nvPr/>
        </p:nvSpPr>
        <p:spPr>
          <a:xfrm>
            <a:off x="8197702" y="946293"/>
            <a:ext cx="467833" cy="372140"/>
          </a:xfrm>
          <a:prstGeom prst="flowChartDocument">
            <a:avLst/>
          </a:prstGeom>
          <a:solidFill>
            <a:srgbClr val="E8D9F3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72000" rIns="72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이슈</a:t>
            </a:r>
          </a:p>
        </p:txBody>
      </p:sp>
      <p:sp>
        <p:nvSpPr>
          <p:cNvPr id="126" name="직사각형 125"/>
          <p:cNvSpPr/>
          <p:nvPr/>
        </p:nvSpPr>
        <p:spPr>
          <a:xfrm>
            <a:off x="5169179" y="2658149"/>
            <a:ext cx="1263574" cy="348842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72000" rIns="72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TRM </a:t>
            </a:r>
            <a:r>
              <a:rPr kumimoji="0" lang="ko-KR" altLang="en-US" sz="105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수립</a:t>
            </a:r>
            <a:r>
              <a:rPr kumimoji="0" lang="en-US" altLang="ko-KR" sz="105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·</a:t>
            </a:r>
            <a:r>
              <a:rPr kumimoji="0" lang="ko-KR" altLang="en-US" sz="105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관리</a:t>
            </a:r>
          </a:p>
        </p:txBody>
      </p:sp>
      <p:sp>
        <p:nvSpPr>
          <p:cNvPr id="127" name="순서도: 문서 126"/>
          <p:cNvSpPr/>
          <p:nvPr/>
        </p:nvSpPr>
        <p:spPr>
          <a:xfrm>
            <a:off x="8697433" y="946293"/>
            <a:ext cx="467833" cy="372140"/>
          </a:xfrm>
          <a:prstGeom prst="flowChartDocument">
            <a:avLst/>
          </a:prstGeom>
          <a:solidFill>
            <a:srgbClr val="E8D9F3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72000" rIns="72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자료</a:t>
            </a:r>
          </a:p>
        </p:txBody>
      </p:sp>
      <p:cxnSp>
        <p:nvCxnSpPr>
          <p:cNvPr id="128" name="Shape 225"/>
          <p:cNvCxnSpPr>
            <a:stCxn id="113" idx="0"/>
            <a:endCxn id="115" idx="3"/>
          </p:cNvCxnSpPr>
          <p:nvPr/>
        </p:nvCxnSpPr>
        <p:spPr>
          <a:xfrm rot="5400000" flipH="1" flipV="1">
            <a:off x="7577624" y="2095592"/>
            <a:ext cx="497772" cy="882529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29" name="직선 화살표 연결선 128">
            <a:extLst>
              <a:ext uri="{FF2B5EF4-FFF2-40B4-BE49-F238E27FC236}">
                <a16:creationId xmlns:a16="http://schemas.microsoft.com/office/drawing/2014/main" id="{52621CD3-DB61-48DC-90DC-7D3584EDD24D}"/>
              </a:ext>
            </a:extLst>
          </p:cNvPr>
          <p:cNvCxnSpPr>
            <a:cxnSpLocks/>
            <a:stCxn id="123" idx="2"/>
            <a:endCxn id="115" idx="1"/>
          </p:cNvCxnSpPr>
          <p:nvPr/>
        </p:nvCxnSpPr>
        <p:spPr>
          <a:xfrm>
            <a:off x="7453427" y="1342774"/>
            <a:ext cx="814348" cy="496698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30" name="직선 화살표 연결선 129">
            <a:extLst>
              <a:ext uri="{FF2B5EF4-FFF2-40B4-BE49-F238E27FC236}">
                <a16:creationId xmlns:a16="http://schemas.microsoft.com/office/drawing/2014/main" id="{52621CD3-DB61-48DC-90DC-7D3584EDD24D}"/>
              </a:ext>
            </a:extLst>
          </p:cNvPr>
          <p:cNvCxnSpPr>
            <a:cxnSpLocks/>
            <a:stCxn id="124" idx="2"/>
            <a:endCxn id="115" idx="1"/>
          </p:cNvCxnSpPr>
          <p:nvPr/>
        </p:nvCxnSpPr>
        <p:spPr>
          <a:xfrm>
            <a:off x="7942522" y="1293830"/>
            <a:ext cx="325253" cy="545642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31" name="직선 화살표 연결선 130">
            <a:extLst>
              <a:ext uri="{FF2B5EF4-FFF2-40B4-BE49-F238E27FC236}">
                <a16:creationId xmlns:a16="http://schemas.microsoft.com/office/drawing/2014/main" id="{52621CD3-DB61-48DC-90DC-7D3584EDD24D}"/>
              </a:ext>
            </a:extLst>
          </p:cNvPr>
          <p:cNvCxnSpPr>
            <a:cxnSpLocks/>
            <a:stCxn id="125" idx="2"/>
            <a:endCxn id="115" idx="1"/>
          </p:cNvCxnSpPr>
          <p:nvPr/>
        </p:nvCxnSpPr>
        <p:spPr>
          <a:xfrm flipH="1">
            <a:off x="8267775" y="1293830"/>
            <a:ext cx="163844" cy="545642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32" name="직선 화살표 연결선 131">
            <a:extLst>
              <a:ext uri="{FF2B5EF4-FFF2-40B4-BE49-F238E27FC236}">
                <a16:creationId xmlns:a16="http://schemas.microsoft.com/office/drawing/2014/main" id="{52621CD3-DB61-48DC-90DC-7D3584EDD24D}"/>
              </a:ext>
            </a:extLst>
          </p:cNvPr>
          <p:cNvCxnSpPr>
            <a:cxnSpLocks/>
            <a:stCxn id="127" idx="2"/>
            <a:endCxn id="115" idx="1"/>
          </p:cNvCxnSpPr>
          <p:nvPr/>
        </p:nvCxnSpPr>
        <p:spPr>
          <a:xfrm flipH="1">
            <a:off x="8267775" y="1293830"/>
            <a:ext cx="663575" cy="545642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33" name="원통형 1">
            <a:extLst>
              <a:ext uri="{FF2B5EF4-FFF2-40B4-BE49-F238E27FC236}">
                <a16:creationId xmlns:a16="http://schemas.microsoft.com/office/drawing/2014/main" id="{8665C200-68F9-4138-B646-6CCAE3D3C969}"/>
              </a:ext>
            </a:extLst>
          </p:cNvPr>
          <p:cNvSpPr/>
          <p:nvPr/>
        </p:nvSpPr>
        <p:spPr>
          <a:xfrm>
            <a:off x="6563128" y="1839473"/>
            <a:ext cx="666004" cy="448498"/>
          </a:xfrm>
          <a:prstGeom prst="can">
            <a:avLst/>
          </a:prstGeom>
          <a:solidFill>
            <a:schemeClr val="accent2"/>
          </a:solidFill>
          <a:ln w="12700" cap="flat" cmpd="sng" algn="ctr">
            <a:solidFill>
              <a:srgbClr val="70AD47">
                <a:lumMod val="40000"/>
                <a:lumOff val="60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72000" rIns="72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TRM </a:t>
            </a:r>
            <a:r>
              <a:rPr kumimoji="0" lang="ko-KR" altLang="en-US" sz="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관리</a:t>
            </a:r>
            <a:endParaRPr kumimoji="0" lang="en-US" altLang="ko-KR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0" lang="ko-KR" altLang="en-US" sz="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기술 목표</a:t>
            </a:r>
            <a:r>
              <a:rPr kumimoji="0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·</a:t>
            </a:r>
            <a:r>
              <a:rPr kumimoji="0" lang="ko-KR" altLang="en-US" sz="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실적</a:t>
            </a:r>
            <a:r>
              <a:rPr kumimoji="0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  <p:cxnSp>
        <p:nvCxnSpPr>
          <p:cNvPr id="134" name="직선 화살표 연결선 133">
            <a:extLst>
              <a:ext uri="{FF2B5EF4-FFF2-40B4-BE49-F238E27FC236}">
                <a16:creationId xmlns:a16="http://schemas.microsoft.com/office/drawing/2014/main" id="{52621CD3-DB61-48DC-90DC-7D3584EDD24D}"/>
              </a:ext>
            </a:extLst>
          </p:cNvPr>
          <p:cNvCxnSpPr>
            <a:cxnSpLocks/>
            <a:stCxn id="126" idx="1"/>
            <a:endCxn id="85" idx="3"/>
          </p:cNvCxnSpPr>
          <p:nvPr/>
        </p:nvCxnSpPr>
        <p:spPr>
          <a:xfrm flipH="1" flipV="1">
            <a:off x="4763439" y="2829233"/>
            <a:ext cx="405740" cy="3337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35" name="Shape 247"/>
          <p:cNvCxnSpPr>
            <a:stCxn id="126" idx="0"/>
            <a:endCxn id="133" idx="3"/>
          </p:cNvCxnSpPr>
          <p:nvPr/>
        </p:nvCxnSpPr>
        <p:spPr>
          <a:xfrm rot="5400000" flipH="1" flipV="1">
            <a:off x="6163459" y="1925478"/>
            <a:ext cx="370178" cy="1095164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36" name="직선 화살표 연결선 135">
            <a:extLst>
              <a:ext uri="{FF2B5EF4-FFF2-40B4-BE49-F238E27FC236}">
                <a16:creationId xmlns:a16="http://schemas.microsoft.com/office/drawing/2014/main" id="{52621CD3-DB61-48DC-90DC-7D3584EDD24D}"/>
              </a:ext>
            </a:extLst>
          </p:cNvPr>
          <p:cNvCxnSpPr>
            <a:cxnSpLocks/>
            <a:stCxn id="115" idx="2"/>
            <a:endCxn id="133" idx="4"/>
          </p:cNvCxnSpPr>
          <p:nvPr/>
        </p:nvCxnSpPr>
        <p:spPr>
          <a:xfrm flipH="1">
            <a:off x="7229132" y="2063721"/>
            <a:ext cx="705641" cy="1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37" name="Shape 247"/>
          <p:cNvCxnSpPr>
            <a:stCxn id="133" idx="1"/>
            <a:endCxn id="145" idx="4"/>
          </p:cNvCxnSpPr>
          <p:nvPr/>
        </p:nvCxnSpPr>
        <p:spPr>
          <a:xfrm rot="16200000" flipV="1">
            <a:off x="6451741" y="1395084"/>
            <a:ext cx="520031" cy="368748"/>
          </a:xfrm>
          <a:prstGeom prst="bentConnector2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38" name="원통형 1">
            <a:extLst>
              <a:ext uri="{FF2B5EF4-FFF2-40B4-BE49-F238E27FC236}">
                <a16:creationId xmlns:a16="http://schemas.microsoft.com/office/drawing/2014/main" id="{8665C200-68F9-4138-B646-6CCAE3D3C969}"/>
              </a:ext>
            </a:extLst>
          </p:cNvPr>
          <p:cNvSpPr/>
          <p:nvPr/>
        </p:nvSpPr>
        <p:spPr>
          <a:xfrm>
            <a:off x="5133710" y="5581545"/>
            <a:ext cx="494450" cy="448498"/>
          </a:xfrm>
          <a:prstGeom prst="can">
            <a:avLst/>
          </a:prstGeom>
          <a:solidFill>
            <a:schemeClr val="accent2"/>
          </a:solidFill>
          <a:ln w="12700" cap="flat" cmpd="sng" algn="ctr">
            <a:solidFill>
              <a:srgbClr val="70AD47">
                <a:lumMod val="40000"/>
                <a:lumOff val="60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72000" rIns="72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지식</a:t>
            </a:r>
            <a:r>
              <a:rPr kumimoji="0" lang="en-US" altLang="ko-KR" sz="9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·</a:t>
            </a:r>
            <a:r>
              <a:rPr kumimoji="0" lang="ko-KR" altLang="en-US" sz="9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정보</a:t>
            </a:r>
            <a:endParaRPr kumimoji="0" lang="en-US" altLang="ko-KR" sz="9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9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관리</a:t>
            </a:r>
          </a:p>
        </p:txBody>
      </p:sp>
      <p:sp>
        <p:nvSpPr>
          <p:cNvPr id="139" name="직사각형 138"/>
          <p:cNvSpPr/>
          <p:nvPr/>
        </p:nvSpPr>
        <p:spPr>
          <a:xfrm>
            <a:off x="8412139" y="3678874"/>
            <a:ext cx="1263574" cy="348842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72000" rIns="72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제조</a:t>
            </a:r>
            <a:r>
              <a:rPr kumimoji="0" lang="en-US" altLang="ko-KR" sz="105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·</a:t>
            </a:r>
            <a:r>
              <a:rPr kumimoji="0" lang="ko-KR" altLang="en-US" sz="105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생산</a:t>
            </a:r>
          </a:p>
        </p:txBody>
      </p:sp>
      <p:sp>
        <p:nvSpPr>
          <p:cNvPr id="140" name="직사각형 139"/>
          <p:cNvSpPr/>
          <p:nvPr/>
        </p:nvSpPr>
        <p:spPr>
          <a:xfrm>
            <a:off x="6859789" y="4327465"/>
            <a:ext cx="1263574" cy="348842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72000" rIns="72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105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마케팅</a:t>
            </a:r>
            <a:r>
              <a:rPr kumimoji="0" lang="en-US" altLang="ko-KR" sz="105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·</a:t>
            </a:r>
            <a:r>
              <a:rPr kumimoji="0" lang="ko-KR" altLang="en-US" sz="105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영업</a:t>
            </a:r>
          </a:p>
        </p:txBody>
      </p:sp>
      <p:cxnSp>
        <p:nvCxnSpPr>
          <p:cNvPr id="141" name="Shape 225"/>
          <p:cNvCxnSpPr>
            <a:stCxn id="113" idx="3"/>
            <a:endCxn id="139" idx="0"/>
          </p:cNvCxnSpPr>
          <p:nvPr/>
        </p:nvCxnSpPr>
        <p:spPr>
          <a:xfrm>
            <a:off x="8017033" y="2999359"/>
            <a:ext cx="1026893" cy="679515"/>
          </a:xfrm>
          <a:prstGeom prst="bentConnector2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42" name="Shape 225"/>
          <p:cNvCxnSpPr>
            <a:stCxn id="139" idx="2"/>
            <a:endCxn id="140" idx="3"/>
          </p:cNvCxnSpPr>
          <p:nvPr/>
        </p:nvCxnSpPr>
        <p:spPr>
          <a:xfrm rot="5400000">
            <a:off x="8346560" y="3804520"/>
            <a:ext cx="474170" cy="920563"/>
          </a:xfrm>
          <a:prstGeom prst="bentConnector2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43" name="직사각형 142"/>
          <p:cNvSpPr/>
          <p:nvPr/>
        </p:nvSpPr>
        <p:spPr>
          <a:xfrm>
            <a:off x="5190473" y="4327465"/>
            <a:ext cx="1263574" cy="348842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72000" rIns="72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105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A/S</a:t>
            </a:r>
            <a:endParaRPr kumimoji="0" lang="ko-KR" altLang="en-US" sz="105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44" name="직선 화살표 연결선 143">
            <a:extLst>
              <a:ext uri="{FF2B5EF4-FFF2-40B4-BE49-F238E27FC236}">
                <a16:creationId xmlns:a16="http://schemas.microsoft.com/office/drawing/2014/main" id="{52621CD3-DB61-48DC-90DC-7D3584EDD24D}"/>
              </a:ext>
            </a:extLst>
          </p:cNvPr>
          <p:cNvCxnSpPr>
            <a:cxnSpLocks/>
            <a:stCxn id="140" idx="1"/>
            <a:endCxn id="143" idx="3"/>
          </p:cNvCxnSpPr>
          <p:nvPr/>
        </p:nvCxnSpPr>
        <p:spPr>
          <a:xfrm flipH="1">
            <a:off x="6454047" y="4501886"/>
            <a:ext cx="405742" cy="0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45" name="원통형 1">
            <a:extLst>
              <a:ext uri="{FF2B5EF4-FFF2-40B4-BE49-F238E27FC236}">
                <a16:creationId xmlns:a16="http://schemas.microsoft.com/office/drawing/2014/main" id="{8665C200-68F9-4138-B646-6CCAE3D3C969}"/>
              </a:ext>
            </a:extLst>
          </p:cNvPr>
          <p:cNvSpPr/>
          <p:nvPr/>
        </p:nvSpPr>
        <p:spPr>
          <a:xfrm>
            <a:off x="5861378" y="1095193"/>
            <a:ext cx="666004" cy="448498"/>
          </a:xfrm>
          <a:prstGeom prst="can">
            <a:avLst/>
          </a:prstGeom>
          <a:solidFill>
            <a:schemeClr val="accent2"/>
          </a:solidFill>
          <a:ln w="12700" cap="flat" cmpd="sng" algn="ctr">
            <a:solidFill>
              <a:srgbClr val="70AD47">
                <a:lumMod val="40000"/>
                <a:lumOff val="60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72000" rIns="72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연도별 사업</a:t>
            </a:r>
            <a:endParaRPr kumimoji="0" lang="en-US" altLang="ko-KR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관리</a:t>
            </a:r>
            <a:endParaRPr kumimoji="0" lang="en-US" altLang="ko-KR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146" name="직선 화살표 연결선 145">
            <a:extLst>
              <a:ext uri="{FF2B5EF4-FFF2-40B4-BE49-F238E27FC236}">
                <a16:creationId xmlns:a16="http://schemas.microsoft.com/office/drawing/2014/main" id="{52621CD3-DB61-48DC-90DC-7D3584EDD24D}"/>
              </a:ext>
            </a:extLst>
          </p:cNvPr>
          <p:cNvCxnSpPr>
            <a:cxnSpLocks/>
            <a:stCxn id="145" idx="2"/>
            <a:endCxn id="111" idx="4"/>
          </p:cNvCxnSpPr>
          <p:nvPr/>
        </p:nvCxnSpPr>
        <p:spPr>
          <a:xfrm flipH="1">
            <a:off x="5187676" y="1319442"/>
            <a:ext cx="673702" cy="0"/>
          </a:xfrm>
          <a:prstGeom prst="straightConnector1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47" name="원통형 1">
            <a:extLst>
              <a:ext uri="{FF2B5EF4-FFF2-40B4-BE49-F238E27FC236}">
                <a16:creationId xmlns:a16="http://schemas.microsoft.com/office/drawing/2014/main" id="{8665C200-68F9-4138-B646-6CCAE3D3C969}"/>
              </a:ext>
            </a:extLst>
          </p:cNvPr>
          <p:cNvSpPr/>
          <p:nvPr/>
        </p:nvSpPr>
        <p:spPr>
          <a:xfrm>
            <a:off x="3241115" y="5592162"/>
            <a:ext cx="494450" cy="448498"/>
          </a:xfrm>
          <a:prstGeom prst="can">
            <a:avLst/>
          </a:prstGeom>
          <a:solidFill>
            <a:schemeClr val="accent2"/>
          </a:solidFill>
          <a:ln w="12700" cap="flat" cmpd="sng" algn="ctr">
            <a:solidFill>
              <a:srgbClr val="70AD47">
                <a:lumMod val="40000"/>
                <a:lumOff val="60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72000" rIns="72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9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ERP</a:t>
            </a:r>
            <a:endParaRPr kumimoji="0" lang="ko-KR" altLang="en-US" sz="9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8" name="원통형 1">
            <a:extLst>
              <a:ext uri="{FF2B5EF4-FFF2-40B4-BE49-F238E27FC236}">
                <a16:creationId xmlns:a16="http://schemas.microsoft.com/office/drawing/2014/main" id="{8665C200-68F9-4138-B646-6CCAE3D3C969}"/>
              </a:ext>
            </a:extLst>
          </p:cNvPr>
          <p:cNvSpPr/>
          <p:nvPr/>
        </p:nvSpPr>
        <p:spPr>
          <a:xfrm>
            <a:off x="9086149" y="2455812"/>
            <a:ext cx="496606" cy="395978"/>
          </a:xfrm>
          <a:prstGeom prst="can">
            <a:avLst/>
          </a:prstGeom>
          <a:solidFill>
            <a:schemeClr val="accent2"/>
          </a:solidFill>
          <a:ln w="12700" cap="flat" cmpd="sng" algn="ctr">
            <a:solidFill>
              <a:srgbClr val="70AD47">
                <a:lumMod val="40000"/>
                <a:lumOff val="60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72000" rIns="72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제안관리</a:t>
            </a:r>
            <a:endParaRPr kumimoji="0" lang="en-US" altLang="ko-KR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(Project)</a:t>
            </a:r>
          </a:p>
        </p:txBody>
      </p:sp>
      <p:cxnSp>
        <p:nvCxnSpPr>
          <p:cNvPr id="149" name="Shape 148"/>
          <p:cNvCxnSpPr>
            <a:stCxn id="115" idx="4"/>
            <a:endCxn id="148" idx="1"/>
          </p:cNvCxnSpPr>
          <p:nvPr/>
        </p:nvCxnSpPr>
        <p:spPr>
          <a:xfrm>
            <a:off x="8600777" y="2063721"/>
            <a:ext cx="733675" cy="392091"/>
          </a:xfrm>
          <a:prstGeom prst="bentConnector2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50" name="Shape 288"/>
          <p:cNvCxnSpPr>
            <a:stCxn id="121" idx="2"/>
            <a:endCxn id="115" idx="4"/>
          </p:cNvCxnSpPr>
          <p:nvPr/>
        </p:nvCxnSpPr>
        <p:spPr>
          <a:xfrm rot="10800000" flipV="1">
            <a:off x="8600777" y="1670277"/>
            <a:ext cx="591034" cy="393444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51" name="원통형 1">
            <a:extLst>
              <a:ext uri="{FF2B5EF4-FFF2-40B4-BE49-F238E27FC236}">
                <a16:creationId xmlns:a16="http://schemas.microsoft.com/office/drawing/2014/main" id="{8665C200-68F9-4138-B646-6CCAE3D3C969}"/>
              </a:ext>
            </a:extLst>
          </p:cNvPr>
          <p:cNvSpPr/>
          <p:nvPr/>
        </p:nvSpPr>
        <p:spPr>
          <a:xfrm>
            <a:off x="7887554" y="5284383"/>
            <a:ext cx="494450" cy="448498"/>
          </a:xfrm>
          <a:prstGeom prst="can">
            <a:avLst/>
          </a:prstGeom>
          <a:solidFill>
            <a:schemeClr val="accent2"/>
          </a:solidFill>
          <a:ln w="12700" cap="flat" cmpd="sng" algn="ctr">
            <a:solidFill>
              <a:srgbClr val="70AD47">
                <a:lumMod val="40000"/>
                <a:lumOff val="60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72000" rIns="72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고객</a:t>
            </a:r>
            <a:r>
              <a:rPr kumimoji="0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관리 </a:t>
            </a:r>
          </a:p>
        </p:txBody>
      </p:sp>
      <p:sp>
        <p:nvSpPr>
          <p:cNvPr id="152" name="원통형 1">
            <a:extLst>
              <a:ext uri="{FF2B5EF4-FFF2-40B4-BE49-F238E27FC236}">
                <a16:creationId xmlns:a16="http://schemas.microsoft.com/office/drawing/2014/main" id="{8665C200-68F9-4138-B646-6CCAE3D3C969}"/>
              </a:ext>
            </a:extLst>
          </p:cNvPr>
          <p:cNvSpPr/>
          <p:nvPr/>
        </p:nvSpPr>
        <p:spPr>
          <a:xfrm>
            <a:off x="8982712" y="5284383"/>
            <a:ext cx="494450" cy="448498"/>
          </a:xfrm>
          <a:prstGeom prst="can">
            <a:avLst/>
          </a:prstGeom>
          <a:solidFill>
            <a:schemeClr val="accent2"/>
          </a:solidFill>
          <a:ln w="12700" cap="flat" cmpd="sng" algn="ctr">
            <a:solidFill>
              <a:srgbClr val="70AD47">
                <a:lumMod val="40000"/>
                <a:lumOff val="60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72000" rIns="72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구매</a:t>
            </a:r>
            <a:r>
              <a:rPr kumimoji="0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0" lang="ko-KR" altLang="en-US" sz="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관리 </a:t>
            </a:r>
          </a:p>
        </p:txBody>
      </p:sp>
      <p:cxnSp>
        <p:nvCxnSpPr>
          <p:cNvPr id="153" name="Shape 293"/>
          <p:cNvCxnSpPr>
            <a:stCxn id="140" idx="2"/>
            <a:endCxn id="151" idx="1"/>
          </p:cNvCxnSpPr>
          <p:nvPr/>
        </p:nvCxnSpPr>
        <p:spPr>
          <a:xfrm rot="16200000" flipH="1">
            <a:off x="7509139" y="4658743"/>
            <a:ext cx="608076" cy="643203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54" name="Shape 293"/>
          <p:cNvCxnSpPr>
            <a:stCxn id="143" idx="2"/>
            <a:endCxn id="151" idx="1"/>
          </p:cNvCxnSpPr>
          <p:nvPr/>
        </p:nvCxnSpPr>
        <p:spPr>
          <a:xfrm rot="16200000" flipH="1">
            <a:off x="6674481" y="3824085"/>
            <a:ext cx="608076" cy="2312519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55" name="Shape 225"/>
          <p:cNvCxnSpPr>
            <a:stCxn id="139" idx="2"/>
            <a:endCxn id="152" idx="1"/>
          </p:cNvCxnSpPr>
          <p:nvPr/>
        </p:nvCxnSpPr>
        <p:spPr>
          <a:xfrm rot="16200000" flipH="1">
            <a:off x="8508598" y="4563043"/>
            <a:ext cx="1256667" cy="186011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56" name="원통형 1">
            <a:extLst>
              <a:ext uri="{FF2B5EF4-FFF2-40B4-BE49-F238E27FC236}">
                <a16:creationId xmlns:a16="http://schemas.microsoft.com/office/drawing/2014/main" id="{8665C200-68F9-4138-B646-6CCAE3D3C969}"/>
              </a:ext>
            </a:extLst>
          </p:cNvPr>
          <p:cNvSpPr/>
          <p:nvPr/>
        </p:nvSpPr>
        <p:spPr>
          <a:xfrm>
            <a:off x="5475630" y="3200090"/>
            <a:ext cx="636360" cy="395978"/>
          </a:xfrm>
          <a:prstGeom prst="can">
            <a:avLst/>
          </a:prstGeom>
          <a:solidFill>
            <a:schemeClr val="accent2"/>
          </a:solidFill>
          <a:ln w="12700" cap="flat" cmpd="sng" algn="ctr">
            <a:solidFill>
              <a:srgbClr val="70AD47">
                <a:lumMod val="40000"/>
                <a:lumOff val="60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72000" rIns="72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내부 의사소통</a:t>
            </a:r>
            <a:endParaRPr kumimoji="0" lang="en-US" altLang="ko-KR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관리</a:t>
            </a:r>
            <a:endParaRPr kumimoji="0" lang="en-US" altLang="ko-KR" sz="800" b="1" i="0" u="none" strike="noStrike" kern="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1F926F58-8E00-45C1-B655-F22E77394EE1}"/>
              </a:ext>
            </a:extLst>
          </p:cNvPr>
          <p:cNvSpPr txBox="1"/>
          <p:nvPr/>
        </p:nvSpPr>
        <p:spPr>
          <a:xfrm>
            <a:off x="4553550" y="6165215"/>
            <a:ext cx="1335622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altLang="ko-KR" sz="105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 Intelligence </a:t>
            </a:r>
            <a:r>
              <a:rPr kumimoji="0" lang="ko-KR" altLang="en-US" sz="1050" b="1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연계</a:t>
            </a:r>
            <a:endParaRPr kumimoji="0" lang="en-US" altLang="ko-KR" sz="105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8" name="원통형 1">
            <a:extLst>
              <a:ext uri="{FF2B5EF4-FFF2-40B4-BE49-F238E27FC236}">
                <a16:creationId xmlns:a16="http://schemas.microsoft.com/office/drawing/2014/main" id="{8665C200-68F9-4138-B646-6CCAE3D3C969}"/>
              </a:ext>
            </a:extLst>
          </p:cNvPr>
          <p:cNvSpPr/>
          <p:nvPr/>
        </p:nvSpPr>
        <p:spPr>
          <a:xfrm>
            <a:off x="2638660" y="4084973"/>
            <a:ext cx="494450" cy="448498"/>
          </a:xfrm>
          <a:prstGeom prst="can">
            <a:avLst/>
          </a:prstGeom>
          <a:solidFill>
            <a:schemeClr val="accent2"/>
          </a:solidFill>
          <a:ln w="12700" cap="flat" cmpd="sng" algn="ctr">
            <a:solidFill>
              <a:srgbClr val="70AD47">
                <a:lumMod val="40000"/>
                <a:lumOff val="60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72000" rIns="72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Risk</a:t>
            </a:r>
            <a:r>
              <a:rPr kumimoji="0" lang="ko-KR" altLang="en-US" sz="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관리</a:t>
            </a:r>
            <a:br>
              <a:rPr kumimoji="0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</a:br>
            <a:r>
              <a:rPr kumimoji="0" lang="en-US" altLang="ko-KR" sz="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-</a:t>
            </a:r>
            <a:r>
              <a:rPr kumimoji="0" lang="ko-KR" altLang="en-US" sz="800" b="1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</a:rPr>
              <a:t>공통</a:t>
            </a:r>
          </a:p>
        </p:txBody>
      </p:sp>
      <p:cxnSp>
        <p:nvCxnSpPr>
          <p:cNvPr id="159" name="Shape 158"/>
          <p:cNvCxnSpPr>
            <a:stCxn id="87" idx="1"/>
            <a:endCxn id="158" idx="1"/>
          </p:cNvCxnSpPr>
          <p:nvPr/>
        </p:nvCxnSpPr>
        <p:spPr>
          <a:xfrm rot="10800000" flipV="1">
            <a:off x="2885885" y="3784193"/>
            <a:ext cx="613980" cy="300780"/>
          </a:xfrm>
          <a:prstGeom prst="bentConnector2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183" name="직사각형 182"/>
          <p:cNvSpPr/>
          <p:nvPr/>
        </p:nvSpPr>
        <p:spPr>
          <a:xfrm>
            <a:off x="4148482" y="4848459"/>
            <a:ext cx="1263574" cy="348842"/>
          </a:xfrm>
          <a:prstGeom prst="rect">
            <a:avLst/>
          </a:prstGeom>
          <a:solidFill>
            <a:sysClr val="window" lastClr="FFFFFF"/>
          </a:solidFill>
          <a:ln w="127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lIns="72000" rIns="7200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050" b="1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제품 철수</a:t>
            </a:r>
            <a:r>
              <a:rPr lang="en-US" altLang="ko-KR" sz="1050" b="1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050" b="1" kern="0" dirty="0">
                <a:solidFill>
                  <a:sysClr val="windowText" lastClr="000000"/>
                </a:solidFill>
                <a:latin typeface="맑은 고딕" pitchFamily="50" charset="-127"/>
                <a:ea typeface="맑은 고딕" pitchFamily="50" charset="-127"/>
              </a:rPr>
              <a:t>단종</a:t>
            </a:r>
            <a:endParaRPr kumimoji="0" lang="ko-KR" altLang="en-US" sz="1050" b="1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</a:endParaRPr>
          </a:p>
        </p:txBody>
      </p:sp>
      <p:cxnSp>
        <p:nvCxnSpPr>
          <p:cNvPr id="230" name="Shape 229"/>
          <p:cNvCxnSpPr>
            <a:stCxn id="87" idx="2"/>
            <a:endCxn id="89" idx="1"/>
          </p:cNvCxnSpPr>
          <p:nvPr/>
        </p:nvCxnSpPr>
        <p:spPr>
          <a:xfrm rot="5400000">
            <a:off x="3692053" y="3919749"/>
            <a:ext cx="400735" cy="478465"/>
          </a:xfrm>
          <a:prstGeom prst="bentConnector3">
            <a:avLst>
              <a:gd name="adj1" fmla="val 50000"/>
            </a:avLst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233" name="Shape 293"/>
          <p:cNvCxnSpPr>
            <a:stCxn id="143" idx="1"/>
            <a:endCxn id="183" idx="0"/>
          </p:cNvCxnSpPr>
          <p:nvPr/>
        </p:nvCxnSpPr>
        <p:spPr>
          <a:xfrm rot="10800000" flipV="1">
            <a:off x="4780269" y="4501885"/>
            <a:ext cx="410204" cy="346573"/>
          </a:xfrm>
          <a:prstGeom prst="bentConnector2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  <a:miter lim="800000"/>
            <a:tailEnd type="triangle"/>
          </a:ln>
          <a:effectLst/>
        </p:spPr>
      </p:cxnSp>
      <p:sp>
        <p:nvSpPr>
          <p:cNvPr id="237" name="모서리가 둥근 직사각형 236"/>
          <p:cNvSpPr/>
          <p:nvPr/>
        </p:nvSpPr>
        <p:spPr bwMode="auto">
          <a:xfrm>
            <a:off x="7825563" y="680486"/>
            <a:ext cx="1063256" cy="24455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PMS</a:t>
            </a:r>
            <a:endParaRPr kumimoji="1" lang="ko-KR" altLang="en-US" sz="11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39" name="모서리가 둥근 직사각형 238"/>
          <p:cNvSpPr/>
          <p:nvPr/>
        </p:nvSpPr>
        <p:spPr bwMode="auto">
          <a:xfrm>
            <a:off x="4795284" y="627320"/>
            <a:ext cx="1063256" cy="24455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PLM</a:t>
            </a:r>
            <a:endParaRPr kumimoji="1" lang="ko-KR" altLang="en-US" sz="11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161" name="그룹 160"/>
          <p:cNvGrpSpPr/>
          <p:nvPr/>
        </p:nvGrpSpPr>
        <p:grpSpPr>
          <a:xfrm>
            <a:off x="1750368" y="2583710"/>
            <a:ext cx="606256" cy="506683"/>
            <a:chOff x="4505954" y="2623587"/>
            <a:chExt cx="2574004" cy="2582035"/>
          </a:xfrm>
        </p:grpSpPr>
        <p:pic>
          <p:nvPicPr>
            <p:cNvPr id="162" name="Picture 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658384" y="2623587"/>
              <a:ext cx="1356649" cy="17191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63" name="TextBox 162"/>
            <p:cNvSpPr txBox="1"/>
            <p:nvPr/>
          </p:nvSpPr>
          <p:spPr>
            <a:xfrm>
              <a:off x="4505954" y="4029312"/>
              <a:ext cx="2574004" cy="11763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b="1" dirty="0">
                  <a:solidFill>
                    <a:srgbClr val="C00000"/>
                  </a:solidFill>
                  <a:latin typeface="맑은 고딕" pitchFamily="50" charset="-127"/>
                  <a:ea typeface="맑은 고딕" pitchFamily="50" charset="-127"/>
                </a:rPr>
                <a:t>Module</a:t>
              </a:r>
              <a:endParaRPr lang="ko-KR" altLang="en-US" sz="900" b="1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64" name="그룹 163"/>
          <p:cNvGrpSpPr/>
          <p:nvPr/>
        </p:nvGrpSpPr>
        <p:grpSpPr>
          <a:xfrm>
            <a:off x="85064" y="2381692"/>
            <a:ext cx="606256" cy="506683"/>
            <a:chOff x="4505954" y="2623587"/>
            <a:chExt cx="2574004" cy="2582035"/>
          </a:xfrm>
        </p:grpSpPr>
        <p:pic>
          <p:nvPicPr>
            <p:cNvPr id="165" name="Picture 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658384" y="2623587"/>
              <a:ext cx="1356649" cy="17191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66" name="TextBox 165"/>
            <p:cNvSpPr txBox="1"/>
            <p:nvPr/>
          </p:nvSpPr>
          <p:spPr>
            <a:xfrm>
              <a:off x="4505954" y="4029312"/>
              <a:ext cx="2574004" cy="11763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b="1" dirty="0">
                  <a:solidFill>
                    <a:srgbClr val="C00000"/>
                  </a:solidFill>
                  <a:latin typeface="맑은 고딕" pitchFamily="50" charset="-127"/>
                  <a:ea typeface="맑은 고딕" pitchFamily="50" charset="-127"/>
                </a:rPr>
                <a:t>Module</a:t>
              </a:r>
              <a:endParaRPr lang="ko-KR" altLang="en-US" sz="900" b="1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67" name="그룹 166"/>
          <p:cNvGrpSpPr/>
          <p:nvPr/>
        </p:nvGrpSpPr>
        <p:grpSpPr>
          <a:xfrm>
            <a:off x="393409" y="5050464"/>
            <a:ext cx="606256" cy="506683"/>
            <a:chOff x="4505954" y="2623587"/>
            <a:chExt cx="2574004" cy="2582035"/>
          </a:xfrm>
        </p:grpSpPr>
        <p:pic>
          <p:nvPicPr>
            <p:cNvPr id="168" name="Picture 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658384" y="2623587"/>
              <a:ext cx="1356649" cy="17191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69" name="TextBox 168"/>
            <p:cNvSpPr txBox="1"/>
            <p:nvPr/>
          </p:nvSpPr>
          <p:spPr>
            <a:xfrm>
              <a:off x="4505954" y="4029312"/>
              <a:ext cx="2574004" cy="11763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b="1" dirty="0">
                  <a:solidFill>
                    <a:srgbClr val="C00000"/>
                  </a:solidFill>
                  <a:latin typeface="맑은 고딕" pitchFamily="50" charset="-127"/>
                  <a:ea typeface="맑은 고딕" pitchFamily="50" charset="-127"/>
                </a:rPr>
                <a:t>Module</a:t>
              </a:r>
              <a:endParaRPr lang="ko-KR" altLang="en-US" sz="900" b="1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70" name="그룹 169"/>
          <p:cNvGrpSpPr/>
          <p:nvPr/>
        </p:nvGrpSpPr>
        <p:grpSpPr>
          <a:xfrm>
            <a:off x="2923957" y="4603897"/>
            <a:ext cx="606256" cy="506683"/>
            <a:chOff x="4505954" y="2623587"/>
            <a:chExt cx="2574004" cy="2582035"/>
          </a:xfrm>
        </p:grpSpPr>
        <p:pic>
          <p:nvPicPr>
            <p:cNvPr id="171" name="Picture 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658384" y="2623587"/>
              <a:ext cx="1356649" cy="17191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72" name="TextBox 171"/>
            <p:cNvSpPr txBox="1"/>
            <p:nvPr/>
          </p:nvSpPr>
          <p:spPr>
            <a:xfrm>
              <a:off x="4505954" y="4029312"/>
              <a:ext cx="2574004" cy="11763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b="1" dirty="0">
                  <a:solidFill>
                    <a:srgbClr val="C00000"/>
                  </a:solidFill>
                  <a:latin typeface="맑은 고딕" pitchFamily="50" charset="-127"/>
                  <a:ea typeface="맑은 고딕" pitchFamily="50" charset="-127"/>
                </a:rPr>
                <a:t>Module</a:t>
              </a:r>
              <a:endParaRPr lang="ko-KR" altLang="en-US" sz="900" b="1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73" name="그룹 172"/>
          <p:cNvGrpSpPr/>
          <p:nvPr/>
        </p:nvGrpSpPr>
        <p:grpSpPr>
          <a:xfrm>
            <a:off x="4178599" y="1392865"/>
            <a:ext cx="606256" cy="506683"/>
            <a:chOff x="4505954" y="2623587"/>
            <a:chExt cx="2574004" cy="2582035"/>
          </a:xfrm>
        </p:grpSpPr>
        <p:pic>
          <p:nvPicPr>
            <p:cNvPr id="174" name="Picture 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658384" y="2623587"/>
              <a:ext cx="1356649" cy="17191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75" name="TextBox 174"/>
            <p:cNvSpPr txBox="1"/>
            <p:nvPr/>
          </p:nvSpPr>
          <p:spPr>
            <a:xfrm>
              <a:off x="4505954" y="4029312"/>
              <a:ext cx="2574004" cy="11763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b="1" dirty="0">
                  <a:solidFill>
                    <a:srgbClr val="C00000"/>
                  </a:solidFill>
                  <a:latin typeface="맑은 고딕" pitchFamily="50" charset="-127"/>
                  <a:ea typeface="맑은 고딕" pitchFamily="50" charset="-127"/>
                </a:rPr>
                <a:t>Module</a:t>
              </a:r>
              <a:endParaRPr lang="ko-KR" altLang="en-US" sz="900" b="1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76" name="그룹 175"/>
          <p:cNvGrpSpPr/>
          <p:nvPr/>
        </p:nvGrpSpPr>
        <p:grpSpPr>
          <a:xfrm>
            <a:off x="5422608" y="1339704"/>
            <a:ext cx="606256" cy="506683"/>
            <a:chOff x="4505954" y="2623587"/>
            <a:chExt cx="2574004" cy="2582035"/>
          </a:xfrm>
        </p:grpSpPr>
        <p:pic>
          <p:nvPicPr>
            <p:cNvPr id="177" name="Picture 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658384" y="2623587"/>
              <a:ext cx="1356649" cy="17191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78" name="TextBox 177"/>
            <p:cNvSpPr txBox="1"/>
            <p:nvPr/>
          </p:nvSpPr>
          <p:spPr>
            <a:xfrm>
              <a:off x="4505954" y="4029312"/>
              <a:ext cx="2574004" cy="11763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b="1" dirty="0">
                  <a:solidFill>
                    <a:srgbClr val="C00000"/>
                  </a:solidFill>
                  <a:latin typeface="맑은 고딕" pitchFamily="50" charset="-127"/>
                  <a:ea typeface="맑은 고딕" pitchFamily="50" charset="-127"/>
                </a:rPr>
                <a:t>Module</a:t>
              </a:r>
              <a:endParaRPr lang="ko-KR" altLang="en-US" sz="900" b="1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79" name="그룹 178"/>
          <p:cNvGrpSpPr/>
          <p:nvPr/>
        </p:nvGrpSpPr>
        <p:grpSpPr>
          <a:xfrm>
            <a:off x="5996767" y="1967025"/>
            <a:ext cx="606256" cy="506683"/>
            <a:chOff x="4505954" y="2623587"/>
            <a:chExt cx="2574004" cy="2582035"/>
          </a:xfrm>
        </p:grpSpPr>
        <p:pic>
          <p:nvPicPr>
            <p:cNvPr id="180" name="Picture 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658384" y="2623587"/>
              <a:ext cx="1356649" cy="17191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81" name="TextBox 180"/>
            <p:cNvSpPr txBox="1"/>
            <p:nvPr/>
          </p:nvSpPr>
          <p:spPr>
            <a:xfrm>
              <a:off x="4505954" y="4029312"/>
              <a:ext cx="2574004" cy="11763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b="1" dirty="0">
                  <a:solidFill>
                    <a:srgbClr val="C00000"/>
                  </a:solidFill>
                  <a:latin typeface="맑은 고딕" pitchFamily="50" charset="-127"/>
                  <a:ea typeface="맑은 고딕" pitchFamily="50" charset="-127"/>
                </a:rPr>
                <a:t>Module</a:t>
              </a:r>
              <a:endParaRPr lang="ko-KR" altLang="en-US" sz="900" b="1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82" name="그룹 181"/>
          <p:cNvGrpSpPr/>
          <p:nvPr/>
        </p:nvGrpSpPr>
        <p:grpSpPr>
          <a:xfrm>
            <a:off x="4997307" y="3306727"/>
            <a:ext cx="606256" cy="506683"/>
            <a:chOff x="4505954" y="2623587"/>
            <a:chExt cx="2574004" cy="2582035"/>
          </a:xfrm>
        </p:grpSpPr>
        <p:pic>
          <p:nvPicPr>
            <p:cNvPr id="184" name="Picture 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658384" y="2623587"/>
              <a:ext cx="1356649" cy="17191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85" name="TextBox 184"/>
            <p:cNvSpPr txBox="1"/>
            <p:nvPr/>
          </p:nvSpPr>
          <p:spPr>
            <a:xfrm>
              <a:off x="4505954" y="4029312"/>
              <a:ext cx="2574004" cy="11763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b="1" dirty="0">
                  <a:solidFill>
                    <a:srgbClr val="C00000"/>
                  </a:solidFill>
                  <a:latin typeface="맑은 고딕" pitchFamily="50" charset="-127"/>
                  <a:ea typeface="맑은 고딕" pitchFamily="50" charset="-127"/>
                </a:rPr>
                <a:t>Module</a:t>
              </a:r>
              <a:endParaRPr lang="ko-KR" altLang="en-US" sz="900" b="1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86" name="그룹 185"/>
          <p:cNvGrpSpPr/>
          <p:nvPr/>
        </p:nvGrpSpPr>
        <p:grpSpPr>
          <a:xfrm>
            <a:off x="7549121" y="2073351"/>
            <a:ext cx="606256" cy="506683"/>
            <a:chOff x="4505954" y="2623587"/>
            <a:chExt cx="2574004" cy="2582035"/>
          </a:xfrm>
        </p:grpSpPr>
        <p:pic>
          <p:nvPicPr>
            <p:cNvPr id="187" name="Picture 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658384" y="2623587"/>
              <a:ext cx="1356649" cy="17191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88" name="TextBox 187"/>
            <p:cNvSpPr txBox="1"/>
            <p:nvPr/>
          </p:nvSpPr>
          <p:spPr>
            <a:xfrm>
              <a:off x="4505954" y="4029312"/>
              <a:ext cx="2574004" cy="11763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b="1" dirty="0">
                  <a:solidFill>
                    <a:srgbClr val="C00000"/>
                  </a:solidFill>
                  <a:latin typeface="맑은 고딕" pitchFamily="50" charset="-127"/>
                  <a:ea typeface="맑은 고딕" pitchFamily="50" charset="-127"/>
                </a:rPr>
                <a:t>Module</a:t>
              </a:r>
              <a:endParaRPr lang="ko-KR" altLang="en-US" sz="900" b="1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89" name="그룹 188"/>
          <p:cNvGrpSpPr/>
          <p:nvPr/>
        </p:nvGrpSpPr>
        <p:grpSpPr>
          <a:xfrm>
            <a:off x="9299744" y="1903230"/>
            <a:ext cx="606256" cy="506683"/>
            <a:chOff x="4505954" y="2623587"/>
            <a:chExt cx="2574004" cy="2582035"/>
          </a:xfrm>
        </p:grpSpPr>
        <p:pic>
          <p:nvPicPr>
            <p:cNvPr id="190" name="Picture 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658384" y="2623587"/>
              <a:ext cx="1356649" cy="17191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91" name="TextBox 190"/>
            <p:cNvSpPr txBox="1"/>
            <p:nvPr/>
          </p:nvSpPr>
          <p:spPr>
            <a:xfrm>
              <a:off x="4505954" y="4029312"/>
              <a:ext cx="2574004" cy="11763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b="1" dirty="0">
                  <a:solidFill>
                    <a:srgbClr val="C00000"/>
                  </a:solidFill>
                  <a:latin typeface="맑은 고딕" pitchFamily="50" charset="-127"/>
                  <a:ea typeface="맑은 고딕" pitchFamily="50" charset="-127"/>
                </a:rPr>
                <a:t>Module</a:t>
              </a:r>
              <a:endParaRPr lang="ko-KR" altLang="en-US" sz="900" b="1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92" name="그룹 191"/>
          <p:cNvGrpSpPr/>
          <p:nvPr/>
        </p:nvGrpSpPr>
        <p:grpSpPr>
          <a:xfrm>
            <a:off x="8661789" y="2519915"/>
            <a:ext cx="606256" cy="506683"/>
            <a:chOff x="4505954" y="2623587"/>
            <a:chExt cx="2574004" cy="2582035"/>
          </a:xfrm>
        </p:grpSpPr>
        <p:pic>
          <p:nvPicPr>
            <p:cNvPr id="193" name="Picture 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658384" y="2623587"/>
              <a:ext cx="1356649" cy="17191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94" name="TextBox 193"/>
            <p:cNvSpPr txBox="1"/>
            <p:nvPr/>
          </p:nvSpPr>
          <p:spPr>
            <a:xfrm>
              <a:off x="4505954" y="4029312"/>
              <a:ext cx="2574004" cy="11763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b="1" dirty="0">
                  <a:solidFill>
                    <a:srgbClr val="C00000"/>
                  </a:solidFill>
                  <a:latin typeface="맑은 고딕" pitchFamily="50" charset="-127"/>
                  <a:ea typeface="맑은 고딕" pitchFamily="50" charset="-127"/>
                </a:rPr>
                <a:t>Module</a:t>
              </a:r>
              <a:endParaRPr lang="ko-KR" altLang="en-US" sz="900" b="1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95" name="그룹 194"/>
          <p:cNvGrpSpPr/>
          <p:nvPr/>
        </p:nvGrpSpPr>
        <p:grpSpPr>
          <a:xfrm>
            <a:off x="7470943" y="5592725"/>
            <a:ext cx="606256" cy="506683"/>
            <a:chOff x="4505954" y="2623587"/>
            <a:chExt cx="2574004" cy="2582035"/>
          </a:xfrm>
        </p:grpSpPr>
        <p:pic>
          <p:nvPicPr>
            <p:cNvPr id="196" name="Picture 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658384" y="2623587"/>
              <a:ext cx="1356649" cy="17191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97" name="TextBox 196"/>
            <p:cNvSpPr txBox="1"/>
            <p:nvPr/>
          </p:nvSpPr>
          <p:spPr>
            <a:xfrm>
              <a:off x="4505954" y="4029312"/>
              <a:ext cx="2574004" cy="11763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b="1" dirty="0">
                  <a:solidFill>
                    <a:srgbClr val="C00000"/>
                  </a:solidFill>
                  <a:latin typeface="맑은 고딕" pitchFamily="50" charset="-127"/>
                  <a:ea typeface="맑은 고딕" pitchFamily="50" charset="-127"/>
                </a:rPr>
                <a:t>Module</a:t>
              </a:r>
              <a:endParaRPr lang="ko-KR" altLang="en-US" sz="900" b="1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198" name="그룹 197"/>
          <p:cNvGrpSpPr/>
          <p:nvPr/>
        </p:nvGrpSpPr>
        <p:grpSpPr>
          <a:xfrm>
            <a:off x="8597994" y="5603358"/>
            <a:ext cx="606256" cy="506683"/>
            <a:chOff x="4505954" y="2623587"/>
            <a:chExt cx="2574004" cy="2582035"/>
          </a:xfrm>
        </p:grpSpPr>
        <p:pic>
          <p:nvPicPr>
            <p:cNvPr id="199" name="Picture 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658384" y="2623587"/>
              <a:ext cx="1356649" cy="17191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00" name="TextBox 199"/>
            <p:cNvSpPr txBox="1"/>
            <p:nvPr/>
          </p:nvSpPr>
          <p:spPr>
            <a:xfrm>
              <a:off x="4505954" y="4029312"/>
              <a:ext cx="2574004" cy="11763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b="1" dirty="0">
                  <a:solidFill>
                    <a:srgbClr val="C00000"/>
                  </a:solidFill>
                  <a:latin typeface="맑은 고딕" pitchFamily="50" charset="-127"/>
                  <a:ea typeface="맑은 고딕" pitchFamily="50" charset="-127"/>
                </a:rPr>
                <a:t>Module</a:t>
              </a:r>
              <a:endParaRPr lang="ko-KR" altLang="en-US" sz="900" b="1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grpSp>
        <p:nvGrpSpPr>
          <p:cNvPr id="201" name="그룹 200"/>
          <p:cNvGrpSpPr/>
          <p:nvPr/>
        </p:nvGrpSpPr>
        <p:grpSpPr>
          <a:xfrm>
            <a:off x="6141873" y="5837274"/>
            <a:ext cx="606256" cy="506683"/>
            <a:chOff x="4505954" y="2623587"/>
            <a:chExt cx="2574004" cy="2582035"/>
          </a:xfrm>
        </p:grpSpPr>
        <p:pic>
          <p:nvPicPr>
            <p:cNvPr id="202" name="Picture 3"/>
            <p:cNvPicPr>
              <a:picLocks noChangeAspect="1" noChangeArrowheads="1"/>
            </p:cNvPicPr>
            <p:nvPr/>
          </p:nvPicPr>
          <p:blipFill>
            <a:blip r:embed="rId4" cstate="print"/>
            <a:srcRect/>
            <a:stretch>
              <a:fillRect/>
            </a:stretch>
          </p:blipFill>
          <p:spPr bwMode="auto">
            <a:xfrm>
              <a:off x="4658384" y="2623587"/>
              <a:ext cx="1356649" cy="171918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203" name="TextBox 202"/>
            <p:cNvSpPr txBox="1"/>
            <p:nvPr/>
          </p:nvSpPr>
          <p:spPr>
            <a:xfrm>
              <a:off x="4505954" y="4029312"/>
              <a:ext cx="2574004" cy="11763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sz="900" b="1" dirty="0">
                  <a:solidFill>
                    <a:srgbClr val="C00000"/>
                  </a:solidFill>
                  <a:latin typeface="맑은 고딕" pitchFamily="50" charset="-127"/>
                  <a:ea typeface="맑은 고딕" pitchFamily="50" charset="-127"/>
                </a:rPr>
                <a:t>Module</a:t>
              </a:r>
              <a:endParaRPr lang="ko-KR" altLang="en-US" sz="900" b="1" dirty="0">
                <a:solidFill>
                  <a:srgbClr val="C00000"/>
                </a:solidFill>
                <a:latin typeface="맑은 고딕" pitchFamily="50" charset="-127"/>
                <a:ea typeface="맑은 고딕" pitchFamily="50" charset="-127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30DFE52A-80A0-97FF-0B8B-A3C33F882D01}"/>
              </a:ext>
            </a:extLst>
          </p:cNvPr>
          <p:cNvSpPr/>
          <p:nvPr/>
        </p:nvSpPr>
        <p:spPr bwMode="auto">
          <a:xfrm>
            <a:off x="2165390" y="2211239"/>
            <a:ext cx="7225442" cy="516103"/>
          </a:xfrm>
          <a:prstGeom prst="rightArrow">
            <a:avLst>
              <a:gd name="adj1" fmla="val 76087"/>
              <a:gd name="adj2" fmla="val 50000"/>
            </a:avLst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Main Process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9C38795-A22C-6BAD-22CE-975635C58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75783" y="177656"/>
            <a:ext cx="2239716" cy="369332"/>
          </a:xfrm>
        </p:spPr>
        <p:txBody>
          <a:bodyPr/>
          <a:lstStyle/>
          <a:p>
            <a:r>
              <a:rPr lang="en-US" altLang="ko-KR" sz="1800" dirty="0"/>
              <a:t>2. </a:t>
            </a:r>
            <a:r>
              <a:rPr lang="ko-KR" altLang="en-US" sz="1800" dirty="0"/>
              <a:t>신사업 기획 과정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DCC0753-73C7-3AEA-F967-4687146E688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42EADB-0E7B-4321-80DF-26A7C27B093E}" type="slidenum">
              <a:rPr lang="en-US" altLang="ko-KR" smtClean="0"/>
              <a:pPr>
                <a:defRPr/>
              </a:pPr>
              <a:t>4</a:t>
            </a:fld>
            <a:endParaRPr lang="en-US" altLang="ko-KR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8D10007-B777-F93E-51A2-FB86DCFB3D3B}"/>
              </a:ext>
            </a:extLst>
          </p:cNvPr>
          <p:cNvGrpSpPr/>
          <p:nvPr/>
        </p:nvGrpSpPr>
        <p:grpSpPr>
          <a:xfrm>
            <a:off x="2159783" y="2532164"/>
            <a:ext cx="7225443" cy="583421"/>
            <a:chOff x="1901727" y="1800751"/>
            <a:chExt cx="7303981" cy="583421"/>
          </a:xfrm>
        </p:grpSpPr>
        <p:sp>
          <p:nvSpPr>
            <p:cNvPr id="4" name="화살표: 오각형 3">
              <a:extLst>
                <a:ext uri="{FF2B5EF4-FFF2-40B4-BE49-F238E27FC236}">
                  <a16:creationId xmlns:a16="http://schemas.microsoft.com/office/drawing/2014/main" id="{8BA66807-36B0-AFF5-E6D3-9E4D418B8EBA}"/>
                </a:ext>
              </a:extLst>
            </p:cNvPr>
            <p:cNvSpPr/>
            <p:nvPr/>
          </p:nvSpPr>
          <p:spPr bwMode="auto">
            <a:xfrm>
              <a:off x="1901727" y="1800751"/>
              <a:ext cx="1896583" cy="583421"/>
            </a:xfrm>
            <a:prstGeom prst="homePlate">
              <a:avLst/>
            </a:prstGeom>
            <a:solidFill>
              <a:srgbClr val="FFEFAB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3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전략 </a:t>
              </a:r>
              <a:r>
                <a:rPr kumimoji="1" lang="en-US" altLang="ko-KR" sz="13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Review</a:t>
              </a:r>
              <a:endParaRPr kumimoji="1" lang="ko-KR" altLang="en-US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" name="화살표: 갈매기형 수장 4">
              <a:extLst>
                <a:ext uri="{FF2B5EF4-FFF2-40B4-BE49-F238E27FC236}">
                  <a16:creationId xmlns:a16="http://schemas.microsoft.com/office/drawing/2014/main" id="{77D8BA8E-875C-0047-7620-0A6A0A65576C}"/>
                </a:ext>
              </a:extLst>
            </p:cNvPr>
            <p:cNvSpPr/>
            <p:nvPr/>
          </p:nvSpPr>
          <p:spPr bwMode="auto">
            <a:xfrm>
              <a:off x="3704467" y="1800751"/>
              <a:ext cx="1896583" cy="583421"/>
            </a:xfrm>
            <a:prstGeom prst="chevron">
              <a:avLst/>
            </a:prstGeom>
            <a:solidFill>
              <a:srgbClr val="FFEFAB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300" b="1" dirty="0">
                  <a:latin typeface="맑은 고딕" pitchFamily="50" charset="-127"/>
                  <a:ea typeface="맑은 고딕" pitchFamily="50" charset="-127"/>
                </a:rPr>
                <a:t>신사업</a:t>
              </a:r>
              <a:r>
                <a:rPr kumimoji="1" lang="en-US" altLang="ko-KR" sz="1300" b="1" dirty="0">
                  <a:latin typeface="맑은 고딕" pitchFamily="50" charset="-127"/>
                  <a:ea typeface="맑은 고딕" pitchFamily="50" charset="-127"/>
                </a:rPr>
                <a:t>/</a:t>
              </a:r>
              <a:r>
                <a:rPr kumimoji="1" lang="ko-KR" altLang="en-US" sz="1300" b="1" dirty="0">
                  <a:latin typeface="맑은 고딕" pitchFamily="50" charset="-127"/>
                  <a:ea typeface="맑은 고딕" pitchFamily="50" charset="-127"/>
                </a:rPr>
                <a:t>신제품</a:t>
              </a:r>
              <a:endParaRPr kumimoji="1" lang="en-US" altLang="ko-KR" sz="1300" b="1" dirty="0">
                <a:latin typeface="맑은 고딕" pitchFamily="50" charset="-127"/>
                <a:ea typeface="맑은 고딕" pitchFamily="50" charset="-127"/>
              </a:endParaRP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300" b="1" dirty="0">
                  <a:latin typeface="맑은 고딕" pitchFamily="50" charset="-127"/>
                  <a:ea typeface="맑은 고딕" pitchFamily="50" charset="-127"/>
                </a:rPr>
                <a:t>발굴</a:t>
              </a:r>
            </a:p>
          </p:txBody>
        </p:sp>
        <p:sp>
          <p:nvSpPr>
            <p:cNvPr id="6" name="화살표: 갈매기형 수장 5">
              <a:extLst>
                <a:ext uri="{FF2B5EF4-FFF2-40B4-BE49-F238E27FC236}">
                  <a16:creationId xmlns:a16="http://schemas.microsoft.com/office/drawing/2014/main" id="{60BE388F-A513-544A-AEE0-688FC11592C8}"/>
                </a:ext>
              </a:extLst>
            </p:cNvPr>
            <p:cNvSpPr/>
            <p:nvPr/>
          </p:nvSpPr>
          <p:spPr bwMode="auto">
            <a:xfrm>
              <a:off x="5507207" y="1800751"/>
              <a:ext cx="1896583" cy="583421"/>
            </a:xfrm>
            <a:prstGeom prst="chevron">
              <a:avLst/>
            </a:prstGeom>
            <a:solidFill>
              <a:srgbClr val="FFEFAB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1300" b="1" dirty="0">
                  <a:latin typeface="맑은 고딕" pitchFamily="50" charset="-127"/>
                  <a:ea typeface="맑은 고딕" pitchFamily="50" charset="-127"/>
                </a:rPr>
                <a:t>Concept &amp; </a:t>
              </a:r>
              <a:br>
                <a:rPr kumimoji="1" lang="en-US" altLang="ko-KR" sz="1300" b="1" dirty="0">
                  <a:latin typeface="맑은 고딕" pitchFamily="50" charset="-127"/>
                  <a:ea typeface="맑은 고딕" pitchFamily="50" charset="-127"/>
                </a:rPr>
              </a:br>
              <a:r>
                <a:rPr kumimoji="1" lang="en-US" altLang="ko-KR" sz="1300" b="1" dirty="0">
                  <a:latin typeface="맑은 고딕" pitchFamily="50" charset="-127"/>
                  <a:ea typeface="맑은 고딕" pitchFamily="50" charset="-127"/>
                </a:rPr>
                <a:t>NABC+</a:t>
              </a:r>
              <a:r>
                <a:rPr kumimoji="1" lang="ko-KR" altLang="en-US" sz="1300" b="1" baseline="30000" dirty="0">
                  <a:latin typeface="맑은 고딕" pitchFamily="50" charset="-127"/>
                  <a:ea typeface="맑은 고딕" pitchFamily="50" charset="-127"/>
                </a:rPr>
                <a:t>①</a:t>
              </a:r>
              <a:r>
                <a:rPr kumimoji="1" lang="en-US" altLang="ko-KR" sz="1300" b="1" baseline="30000" dirty="0">
                  <a:latin typeface="맑은 고딕" pitchFamily="50" charset="-127"/>
                  <a:ea typeface="맑은 고딕" pitchFamily="50" charset="-127"/>
                </a:rPr>
                <a:t> </a:t>
              </a:r>
              <a:endParaRPr kumimoji="1" lang="ko-KR" altLang="en-US" sz="1300" b="1" baseline="30000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" name="화살표: 갈매기형 수장 6">
              <a:extLst>
                <a:ext uri="{FF2B5EF4-FFF2-40B4-BE49-F238E27FC236}">
                  <a16:creationId xmlns:a16="http://schemas.microsoft.com/office/drawing/2014/main" id="{4658248C-AF41-154F-9145-90D94AB53735}"/>
                </a:ext>
              </a:extLst>
            </p:cNvPr>
            <p:cNvSpPr/>
            <p:nvPr/>
          </p:nvSpPr>
          <p:spPr bwMode="auto">
            <a:xfrm>
              <a:off x="7309125" y="1800751"/>
              <a:ext cx="1896583" cy="583421"/>
            </a:xfrm>
            <a:prstGeom prst="chevron">
              <a:avLst/>
            </a:prstGeom>
            <a:solidFill>
              <a:srgbClr val="BCB800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1300" b="1" dirty="0">
                  <a:latin typeface="맑은 고딕" pitchFamily="50" charset="-127"/>
                  <a:ea typeface="맑은 고딕" pitchFamily="50" charset="-127"/>
                </a:rPr>
                <a:t>PMS</a:t>
              </a:r>
              <a:r>
                <a:rPr kumimoji="1" lang="ko-KR" altLang="en-US" sz="1300" b="1" baseline="30000" dirty="0">
                  <a:latin typeface="맑은 고딕" pitchFamily="50" charset="-127"/>
                  <a:ea typeface="맑은 고딕" pitchFamily="50" charset="-127"/>
                </a:rPr>
                <a:t>③</a:t>
              </a:r>
              <a:r>
                <a:rPr kumimoji="1" lang="ko-KR" altLang="en-US" sz="1300" b="1" dirty="0">
                  <a:latin typeface="맑은 고딕" pitchFamily="50" charset="-127"/>
                  <a:ea typeface="맑은 고딕" pitchFamily="50" charset="-127"/>
                </a:rPr>
                <a:t> 연계 관리</a:t>
              </a:r>
            </a:p>
          </p:txBody>
        </p:sp>
      </p:grp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A1356563-AA0D-FFB0-BFE0-298092EC3DD9}"/>
              </a:ext>
            </a:extLst>
          </p:cNvPr>
          <p:cNvSpPr/>
          <p:nvPr/>
        </p:nvSpPr>
        <p:spPr bwMode="auto">
          <a:xfrm>
            <a:off x="347808" y="2543383"/>
            <a:ext cx="1475383" cy="56659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신사업 기획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42177B9-9D17-207F-633D-5DFA0383EF57}"/>
              </a:ext>
            </a:extLst>
          </p:cNvPr>
          <p:cNvSpPr txBox="1"/>
          <p:nvPr/>
        </p:nvSpPr>
        <p:spPr>
          <a:xfrm>
            <a:off x="2277588" y="3158885"/>
            <a:ext cx="1553952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0488" indent="-90488">
              <a:buFont typeface="Arial" panose="020B0604020202020204" pitchFamily="34" charset="0"/>
              <a:buChar char="•"/>
            </a:pP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중장기 전략 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Review</a:t>
            </a:r>
            <a:b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신사업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 Domain</a:t>
            </a:r>
            <a:b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및 환경분석</a:t>
            </a:r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  <a:p>
            <a:pPr marL="90488" indent="-90488">
              <a:buFont typeface="Arial" panose="020B0604020202020204" pitchFamily="34" charset="0"/>
              <a:buChar char="•"/>
            </a:pP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산업 및 기술동향</a:t>
            </a:r>
            <a:b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주요 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Player,</a:t>
            </a:r>
            <a:b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경쟁사 동향</a:t>
            </a:r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0DA29995-FE34-6329-ED1E-CC6D09F61898}"/>
              </a:ext>
            </a:extLst>
          </p:cNvPr>
          <p:cNvSpPr/>
          <p:nvPr/>
        </p:nvSpPr>
        <p:spPr bwMode="auto">
          <a:xfrm>
            <a:off x="1206115" y="3158887"/>
            <a:ext cx="1060256" cy="678788"/>
          </a:xfrm>
          <a:prstGeom prst="rightArrow">
            <a:avLst>
              <a:gd name="adj1" fmla="val 78099"/>
              <a:gd name="adj2" fmla="val 50000"/>
            </a:avLst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en-US" altLang="ko-KR" sz="1100" b="1" u="none" strike="noStrike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Sub-Task</a:t>
            </a:r>
          </a:p>
          <a:p>
            <a:pPr algn="ctr" font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혹은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방법론</a:t>
            </a:r>
            <a:endParaRPr lang="en-US" altLang="ko-KR" sz="1100" b="1" u="none" strike="noStrike" dirty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245BD92A-3F42-259E-AB35-A60EAEBDF377}"/>
              </a:ext>
            </a:extLst>
          </p:cNvPr>
          <p:cNvCxnSpPr>
            <a:stCxn id="9" idx="2"/>
            <a:endCxn id="21" idx="1"/>
          </p:cNvCxnSpPr>
          <p:nvPr/>
        </p:nvCxnSpPr>
        <p:spPr bwMode="auto">
          <a:xfrm rot="16200000" flipH="1">
            <a:off x="951654" y="3243819"/>
            <a:ext cx="388307" cy="120615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C96F80E8-B1E2-552C-E4EF-7B24B61A1BB4}"/>
              </a:ext>
            </a:extLst>
          </p:cNvPr>
          <p:cNvSpPr/>
          <p:nvPr/>
        </p:nvSpPr>
        <p:spPr bwMode="auto">
          <a:xfrm>
            <a:off x="1245379" y="4285901"/>
            <a:ext cx="639519" cy="1602310"/>
          </a:xfrm>
          <a:prstGeom prst="roundRect">
            <a:avLst>
              <a:gd name="adj" fmla="val 35965"/>
            </a:avLst>
          </a:prstGeom>
          <a:solidFill>
            <a:srgbClr val="D0EBB3"/>
          </a:solidFill>
          <a:ln w="28575" cap="flat" cmpd="sng" algn="ctr">
            <a:solidFill>
              <a:srgbClr val="BCB8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맑은 고딕" pitchFamily="50" charset="-127"/>
                <a:ea typeface="맑은 고딕" pitchFamily="50" charset="-127"/>
              </a:rPr>
              <a:t>Process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200" b="1" i="0" u="none" strike="noStrike" cap="none" normalizeH="0" baseline="0" dirty="0">
              <a:ln>
                <a:noFill/>
              </a:ln>
              <a:solidFill>
                <a:schemeClr val="accent2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1" dirty="0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및</a:t>
            </a:r>
            <a:endParaRPr kumimoji="1" lang="en-US" altLang="ko-KR" sz="1200" b="1" dirty="0">
              <a:solidFill>
                <a:schemeClr val="accent2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en-US" altLang="ko-KR" sz="1200" b="1" dirty="0">
              <a:solidFill>
                <a:schemeClr val="accent2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1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맑은 고딕" pitchFamily="50" charset="-127"/>
                <a:ea typeface="맑은 고딕" pitchFamily="50" charset="-127"/>
              </a:rPr>
              <a:t>주요활동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BABF119-3B26-FE1D-2508-44FDF5FF71A0}"/>
              </a:ext>
            </a:extLst>
          </p:cNvPr>
          <p:cNvSpPr txBox="1"/>
          <p:nvPr/>
        </p:nvSpPr>
        <p:spPr>
          <a:xfrm>
            <a:off x="3960529" y="3158885"/>
            <a:ext cx="169501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0488" indent="-90488">
              <a:buFont typeface="Arial" panose="020B0604020202020204" pitchFamily="34" charset="0"/>
              <a:buChar char="•"/>
            </a:pP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산업동향 종합 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Review</a:t>
            </a:r>
            <a:b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- Focus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Paper</a:t>
            </a:r>
          </a:p>
          <a:p>
            <a:pPr marL="90488" indent="-90488">
              <a:buFont typeface="Arial" panose="020B0604020202020204" pitchFamily="34" charset="0"/>
              <a:buChar char="•"/>
            </a:pP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Idea Generation </a:t>
            </a:r>
            <a:b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- Core Man 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확보</a:t>
            </a:r>
            <a:b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- Idea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 도출 활동</a:t>
            </a:r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  <a:p>
            <a:pPr marL="90488" indent="-90488">
              <a:buFont typeface="Arial" panose="020B0604020202020204" pitchFamily="34" charset="0"/>
              <a:buChar char="•"/>
            </a:pP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Idea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 선정</a:t>
            </a:r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13A7A51-F347-7948-5780-CD877A7BBCAA}"/>
              </a:ext>
            </a:extLst>
          </p:cNvPr>
          <p:cNvSpPr txBox="1"/>
          <p:nvPr/>
        </p:nvSpPr>
        <p:spPr>
          <a:xfrm>
            <a:off x="5848399" y="3158885"/>
            <a:ext cx="1646926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0488" indent="-90488">
              <a:buFont typeface="Arial" panose="020B0604020202020204" pitchFamily="34" charset="0"/>
              <a:buChar char="•"/>
            </a:pP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Concept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 개발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구체화</a:t>
            </a:r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  <a:p>
            <a:pPr marL="90488" indent="-90488">
              <a:buFont typeface="Arial" panose="020B0604020202020204" pitchFamily="34" charset="0"/>
              <a:buChar char="•"/>
            </a:pP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NABC+</a:t>
            </a:r>
            <a:b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- Profiling</a:t>
            </a:r>
          </a:p>
          <a:p>
            <a:pPr marL="90488" indent="-90488">
              <a:buFont typeface="Arial" panose="020B0604020202020204" pitchFamily="34" charset="0"/>
              <a:buChar char="•"/>
            </a:pP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기술사업화 연계관리</a:t>
            </a:r>
            <a:b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체계</a:t>
            </a:r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  <a:p>
            <a:pPr marL="90488" indent="-90488">
              <a:buFont typeface="Arial" panose="020B0604020202020204" pitchFamily="34" charset="0"/>
              <a:buChar char="•"/>
            </a:pP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Risk 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관리체계</a:t>
            </a:r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81551E8-4CE1-F111-AC89-55D0BBB16AEC}"/>
              </a:ext>
            </a:extLst>
          </p:cNvPr>
          <p:cNvSpPr txBox="1"/>
          <p:nvPr/>
        </p:nvSpPr>
        <p:spPr>
          <a:xfrm>
            <a:off x="7645301" y="3158885"/>
            <a:ext cx="1510670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0488" indent="-90488">
              <a:buFont typeface="Arial" panose="020B0604020202020204" pitchFamily="34" charset="0"/>
              <a:buChar char="•"/>
            </a:pP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성과 지표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균형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)</a:t>
            </a:r>
            <a:b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지표 및 산식</a:t>
            </a:r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  <a:p>
            <a:pPr marL="90488" indent="-90488">
              <a:buFont typeface="Arial" panose="020B0604020202020204" pitchFamily="34" charset="0"/>
              <a:buChar char="•"/>
            </a:pP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내부 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Consensus 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및</a:t>
            </a:r>
            <a:b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Communication</a:t>
            </a:r>
          </a:p>
          <a:p>
            <a:pPr marL="90488" indent="-90488">
              <a:buFont typeface="Arial" panose="020B0604020202020204" pitchFamily="34" charset="0"/>
              <a:buChar char="•"/>
            </a:pP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성과 산출</a:t>
            </a:r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FF0C89C0-4D72-4AA4-8582-ED350D78EA13}"/>
              </a:ext>
            </a:extLst>
          </p:cNvPr>
          <p:cNvSpPr txBox="1"/>
          <p:nvPr/>
        </p:nvSpPr>
        <p:spPr>
          <a:xfrm>
            <a:off x="1172452" y="6075078"/>
            <a:ext cx="57406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① 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NABC+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Needs,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Approach,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Benefit,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Competition,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② 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AHP : Analytic Hierarchy Process, </a:t>
            </a:r>
          </a:p>
          <a:p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③ 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PMS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: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Project Management System 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44930BE-4B86-ED18-636E-170AEEAD738A}"/>
              </a:ext>
            </a:extLst>
          </p:cNvPr>
          <p:cNvSpPr/>
          <p:nvPr/>
        </p:nvSpPr>
        <p:spPr bwMode="auto">
          <a:xfrm>
            <a:off x="218162" y="2386576"/>
            <a:ext cx="269271" cy="258052"/>
          </a:xfrm>
          <a:prstGeom prst="rect">
            <a:avLst/>
          </a:prstGeom>
          <a:solidFill>
            <a:srgbClr val="9E000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A</a:t>
            </a:r>
            <a:endParaRPr kumimoji="1" lang="ko-KR" altLang="en-US" sz="11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EB1A41A-280C-6C40-3CE9-1295054EB667}"/>
              </a:ext>
            </a:extLst>
          </p:cNvPr>
          <p:cNvSpPr/>
          <p:nvPr/>
        </p:nvSpPr>
        <p:spPr bwMode="auto">
          <a:xfrm>
            <a:off x="2238321" y="4914763"/>
            <a:ext cx="1475378" cy="39268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ko-KR" altLang="en-US" sz="1100" b="1" u="none" strike="noStrike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주요 </a:t>
            </a:r>
            <a:r>
              <a:rPr lang="en-US" altLang="ko-KR" sz="1100" b="1" u="none" strike="noStrike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Trend </a:t>
            </a:r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및 의미</a:t>
            </a:r>
            <a:endParaRPr lang="en-US" altLang="ko-KR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font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분석 </a:t>
            </a:r>
            <a:r>
              <a:rPr lang="en-US" altLang="ko-KR" sz="1100" b="1" u="none" strike="noStrike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[STEEP</a:t>
            </a:r>
            <a:r>
              <a:rPr lang="ko-KR" altLang="en-US" sz="1100" b="1" u="none" strike="noStrike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등</a:t>
            </a:r>
            <a:r>
              <a:rPr lang="en-US" altLang="ko-KR" sz="1100" b="1" u="none" strike="noStrike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]</a:t>
            </a: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869C6F9D-69C1-1F26-68EF-6D584DA579CE}"/>
              </a:ext>
            </a:extLst>
          </p:cNvPr>
          <p:cNvSpPr/>
          <p:nvPr/>
        </p:nvSpPr>
        <p:spPr bwMode="auto">
          <a:xfrm>
            <a:off x="4055902" y="4331340"/>
            <a:ext cx="1475378" cy="39268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en-US" altLang="ko-KR" sz="1100" b="1" u="none" strike="noStrike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Idea Generation</a:t>
            </a:r>
          </a:p>
          <a:p>
            <a:pPr algn="ctr" fontAlgn="ctr"/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[Long-list]</a:t>
            </a:r>
            <a:endParaRPr lang="en-US" altLang="ko-KR" sz="1100" b="1" u="none" strike="noStrike" dirty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9A3A322-3F9D-7851-6984-359000D3667A}"/>
              </a:ext>
            </a:extLst>
          </p:cNvPr>
          <p:cNvSpPr/>
          <p:nvPr/>
        </p:nvSpPr>
        <p:spPr bwMode="auto">
          <a:xfrm>
            <a:off x="2238321" y="5453302"/>
            <a:ext cx="1475378" cy="39268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Trend</a:t>
            </a:r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평가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선정 </a:t>
            </a:r>
            <a:endParaRPr lang="en-US" altLang="ko-KR" sz="1100" b="1" u="none" strike="noStrike" dirty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5" name="직선 연결선 44">
            <a:extLst>
              <a:ext uri="{FF2B5EF4-FFF2-40B4-BE49-F238E27FC236}">
                <a16:creationId xmlns:a16="http://schemas.microsoft.com/office/drawing/2014/main" id="{11EAAD5B-1CA1-9E80-7BE8-5DF68966CDEB}"/>
              </a:ext>
            </a:extLst>
          </p:cNvPr>
          <p:cNvCxnSpPr>
            <a:cxnSpLocks/>
            <a:stCxn id="22" idx="2"/>
            <a:endCxn id="44" idx="0"/>
          </p:cNvCxnSpPr>
          <p:nvPr/>
        </p:nvCxnSpPr>
        <p:spPr bwMode="auto">
          <a:xfrm>
            <a:off x="2976010" y="5307450"/>
            <a:ext cx="0" cy="145852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CBCD93DF-485C-72BB-0F90-3869C81260A7}"/>
              </a:ext>
            </a:extLst>
          </p:cNvPr>
          <p:cNvSpPr/>
          <p:nvPr/>
        </p:nvSpPr>
        <p:spPr bwMode="auto">
          <a:xfrm>
            <a:off x="4056748" y="4897934"/>
            <a:ext cx="1475378" cy="39268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AHP</a:t>
            </a:r>
            <a:r>
              <a:rPr lang="ko-KR" altLang="en-US" sz="1100" b="1" baseline="30000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②</a:t>
            </a:r>
            <a:endParaRPr lang="en-US" altLang="ko-KR" sz="1100" b="1" u="none" strike="noStrike" baseline="30000" dirty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1" name="직선 연결선 50">
            <a:extLst>
              <a:ext uri="{FF2B5EF4-FFF2-40B4-BE49-F238E27FC236}">
                <a16:creationId xmlns:a16="http://schemas.microsoft.com/office/drawing/2014/main" id="{6D4D2ED4-E6BA-7B97-5C9D-A2BF95351BE8}"/>
              </a:ext>
            </a:extLst>
          </p:cNvPr>
          <p:cNvCxnSpPr>
            <a:cxnSpLocks/>
            <a:stCxn id="42" idx="2"/>
            <a:endCxn id="50" idx="0"/>
          </p:cNvCxnSpPr>
          <p:nvPr/>
        </p:nvCxnSpPr>
        <p:spPr bwMode="auto">
          <a:xfrm>
            <a:off x="4793591" y="4724027"/>
            <a:ext cx="846" cy="17390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A80DEA06-7BEA-6D71-C9EC-57D45E09DD0E}"/>
              </a:ext>
            </a:extLst>
          </p:cNvPr>
          <p:cNvSpPr/>
          <p:nvPr/>
        </p:nvSpPr>
        <p:spPr bwMode="auto">
          <a:xfrm>
            <a:off x="5923970" y="4342560"/>
            <a:ext cx="1475378" cy="39268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en-US" altLang="ko-KR" sz="1100" b="1" u="none" strike="noStrike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Concept &amp; NABC+</a:t>
            </a:r>
          </a:p>
          <a:p>
            <a:pPr algn="ctr" fontAlgn="ctr"/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[item]</a:t>
            </a:r>
            <a:endParaRPr lang="en-US" altLang="ko-KR" sz="1100" b="1" u="none" strike="noStrike" dirty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811322A1-045B-9726-703C-880D6F612101}"/>
              </a:ext>
            </a:extLst>
          </p:cNvPr>
          <p:cNvSpPr/>
          <p:nvPr/>
        </p:nvSpPr>
        <p:spPr bwMode="auto">
          <a:xfrm>
            <a:off x="7741550" y="4342560"/>
            <a:ext cx="1475378" cy="39268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en-US" altLang="ko-KR" sz="1100" b="1" u="none" strike="noStrike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PMS</a:t>
            </a:r>
            <a:r>
              <a:rPr lang="ko-KR" altLang="en-US" sz="1100" b="1" u="none" strike="noStrike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연계 </a:t>
            </a:r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및</a:t>
            </a:r>
            <a:endParaRPr lang="en-US" altLang="ko-KR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fontAlgn="ctr"/>
            <a:r>
              <a:rPr lang="ko-KR" altLang="en-US" sz="1100" b="1" u="none" strike="noStrike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관리방안</a:t>
            </a:r>
            <a:endParaRPr lang="en-US" altLang="ko-KR" sz="1100" b="1" u="none" strike="noStrike" dirty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EA9C2158-34E8-BD3D-7ECD-21DEABFD6532}"/>
              </a:ext>
            </a:extLst>
          </p:cNvPr>
          <p:cNvSpPr/>
          <p:nvPr/>
        </p:nvSpPr>
        <p:spPr bwMode="auto">
          <a:xfrm>
            <a:off x="5923970" y="4903544"/>
            <a:ext cx="1475378" cy="39268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R&amp;D</a:t>
            </a:r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관리체계</a:t>
            </a:r>
            <a:endParaRPr lang="en-US" altLang="ko-KR" sz="1100" b="1" u="none" strike="noStrike" dirty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5" name="직선 연결선 64">
            <a:extLst>
              <a:ext uri="{FF2B5EF4-FFF2-40B4-BE49-F238E27FC236}">
                <a16:creationId xmlns:a16="http://schemas.microsoft.com/office/drawing/2014/main" id="{8E8362DC-EDF7-ACDC-13CD-74176DE17780}"/>
              </a:ext>
            </a:extLst>
          </p:cNvPr>
          <p:cNvCxnSpPr>
            <a:cxnSpLocks/>
            <a:stCxn id="62" idx="2"/>
            <a:endCxn id="64" idx="0"/>
          </p:cNvCxnSpPr>
          <p:nvPr/>
        </p:nvCxnSpPr>
        <p:spPr bwMode="auto">
          <a:xfrm>
            <a:off x="6661659" y="4735247"/>
            <a:ext cx="0" cy="16829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623C6A8-A3F8-65C0-68A8-BD76E471C639}"/>
              </a:ext>
            </a:extLst>
          </p:cNvPr>
          <p:cNvSpPr/>
          <p:nvPr/>
        </p:nvSpPr>
        <p:spPr bwMode="auto">
          <a:xfrm>
            <a:off x="5923970" y="5481352"/>
            <a:ext cx="1475378" cy="392687"/>
          </a:xfrm>
          <a:prstGeom prst="rect">
            <a:avLst/>
          </a:prstGeom>
          <a:solidFill>
            <a:srgbClr val="9E69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en-US" altLang="ko-KR" sz="11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Risk </a:t>
            </a:r>
            <a:r>
              <a:rPr lang="ko-KR" altLang="en-US" sz="1100" b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관리</a:t>
            </a:r>
            <a:endParaRPr lang="en-US" altLang="ko-KR" sz="11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A13F0637-AF5D-04CC-E6B3-3D1DF1AEDE77}"/>
              </a:ext>
            </a:extLst>
          </p:cNvPr>
          <p:cNvCxnSpPr>
            <a:cxnSpLocks/>
            <a:stCxn id="64" idx="2"/>
            <a:endCxn id="12" idx="0"/>
          </p:cNvCxnSpPr>
          <p:nvPr/>
        </p:nvCxnSpPr>
        <p:spPr bwMode="auto">
          <a:xfrm>
            <a:off x="6661659" y="5296231"/>
            <a:ext cx="0" cy="18512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7F21A7F-0C1B-35D4-AB0F-BD062AFD6F92}"/>
              </a:ext>
            </a:extLst>
          </p:cNvPr>
          <p:cNvSpPr/>
          <p:nvPr/>
        </p:nvSpPr>
        <p:spPr bwMode="auto">
          <a:xfrm>
            <a:off x="5772501" y="5362431"/>
            <a:ext cx="269271" cy="258052"/>
          </a:xfrm>
          <a:prstGeom prst="rect">
            <a:avLst/>
          </a:prstGeom>
          <a:solidFill>
            <a:srgbClr val="9E0000"/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100" b="1" i="0" u="none" strike="noStrike" cap="none" normalizeH="0" baseline="0" dirty="0">
                <a:ln>
                  <a:noFill/>
                </a:ln>
                <a:solidFill>
                  <a:schemeClr val="bg1"/>
                </a:solidFill>
                <a:effectLst/>
                <a:latin typeface="맑은 고딕" pitchFamily="50" charset="-127"/>
                <a:ea typeface="맑은 고딕" pitchFamily="50" charset="-127"/>
              </a:rPr>
              <a:t>G</a:t>
            </a:r>
            <a:endParaRPr kumimoji="1" lang="ko-KR" altLang="en-US" sz="1100" b="1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BDEAD59-D27A-FC59-A62B-7EF938772F76}"/>
              </a:ext>
            </a:extLst>
          </p:cNvPr>
          <p:cNvSpPr/>
          <p:nvPr/>
        </p:nvSpPr>
        <p:spPr bwMode="auto">
          <a:xfrm>
            <a:off x="2238321" y="4325729"/>
            <a:ext cx="1475378" cy="39268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en-US" altLang="ko-KR" sz="1100" b="1" u="none" strike="noStrike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Intelligence</a:t>
            </a: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B35E1992-CD3E-29E6-D323-FB26EF3FC2F7}"/>
              </a:ext>
            </a:extLst>
          </p:cNvPr>
          <p:cNvCxnSpPr>
            <a:cxnSpLocks/>
            <a:stCxn id="15" idx="2"/>
            <a:endCxn id="22" idx="0"/>
          </p:cNvCxnSpPr>
          <p:nvPr/>
        </p:nvCxnSpPr>
        <p:spPr bwMode="auto">
          <a:xfrm>
            <a:off x="2976010" y="4718416"/>
            <a:ext cx="0" cy="196347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DA3AA720-3C18-AFB0-28CC-8CC71CD9F81C}"/>
              </a:ext>
            </a:extLst>
          </p:cNvPr>
          <p:cNvSpPr/>
          <p:nvPr/>
        </p:nvSpPr>
        <p:spPr bwMode="auto">
          <a:xfrm>
            <a:off x="437566" y="778497"/>
            <a:ext cx="869521" cy="415126"/>
          </a:xfrm>
          <a:prstGeom prst="roundRect">
            <a:avLst/>
          </a:prstGeom>
          <a:solidFill>
            <a:srgbClr val="FFC757"/>
          </a:solidFill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과정목표</a:t>
            </a:r>
            <a:endParaRPr kumimoji="1" lang="ko-KR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9" name="사각형: 둥근 모서리 18">
            <a:extLst>
              <a:ext uri="{FF2B5EF4-FFF2-40B4-BE49-F238E27FC236}">
                <a16:creationId xmlns:a16="http://schemas.microsoft.com/office/drawing/2014/main" id="{4B202B12-A23E-AA64-52D8-7739CF31B52B}"/>
              </a:ext>
            </a:extLst>
          </p:cNvPr>
          <p:cNvSpPr/>
          <p:nvPr/>
        </p:nvSpPr>
        <p:spPr bwMode="auto">
          <a:xfrm>
            <a:off x="437566" y="1317038"/>
            <a:ext cx="869521" cy="692725"/>
          </a:xfrm>
          <a:prstGeom prst="roundRect">
            <a:avLst/>
          </a:prstGeom>
          <a:solidFill>
            <a:srgbClr val="FFC757"/>
          </a:solidFill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주요내용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B1EC3DD-C147-47EF-D7EE-C45A66E64885}"/>
              </a:ext>
            </a:extLst>
          </p:cNvPr>
          <p:cNvSpPr/>
          <p:nvPr/>
        </p:nvSpPr>
        <p:spPr bwMode="auto">
          <a:xfrm>
            <a:off x="1374405" y="800936"/>
            <a:ext cx="8240820" cy="40390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중장기 전략의 방향</a:t>
            </a:r>
            <a:r>
              <a:rPr kumimoji="1" lang="en-US" altLang="ko-KR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1" lang="ko-KR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영역</a:t>
            </a:r>
            <a:r>
              <a:rPr kumimoji="1" lang="en-US" altLang="ko-KR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1" lang="ko-KR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가치사슬내 위치</a:t>
            </a:r>
            <a:r>
              <a:rPr kumimoji="1" lang="en-US" altLang="ko-KR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1" lang="ko-KR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사업형태 등</a:t>
            </a:r>
            <a:r>
              <a:rPr kumimoji="1" lang="en-US" altLang="ko-KR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1" lang="ko-KR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에 따라 관련 산업</a:t>
            </a:r>
            <a:r>
              <a:rPr kumimoji="1" lang="en-US" altLang="ko-KR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(</a:t>
            </a:r>
            <a:r>
              <a:rPr kumimoji="1" lang="ko-KR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사업</a:t>
            </a:r>
            <a:r>
              <a:rPr kumimoji="1" lang="en-US" altLang="ko-KR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1" lang="ko-KR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제품</a:t>
            </a:r>
            <a:r>
              <a:rPr kumimoji="1" lang="en-US" altLang="ko-KR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·</a:t>
            </a:r>
            <a:r>
              <a:rPr kumimoji="1" lang="ko-KR" altLang="en-US" sz="11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기술군</a:t>
            </a:r>
            <a:r>
              <a:rPr kumimoji="1" lang="en-US" altLang="ko-KR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)</a:t>
            </a:r>
            <a:r>
              <a:rPr kumimoji="1" lang="ko-KR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의 분석을 통하여 신사업</a:t>
            </a:r>
            <a:r>
              <a:rPr kumimoji="1" lang="en-US" altLang="ko-KR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·</a:t>
            </a:r>
            <a:r>
              <a:rPr kumimoji="1" lang="ko-KR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신제품</a:t>
            </a:r>
            <a:endParaRPr kumimoji="1" lang="en-US" altLang="ko-KR" sz="11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기회를 포착하고</a:t>
            </a:r>
            <a:r>
              <a:rPr kumimoji="1" lang="en-US" altLang="ko-KR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,</a:t>
            </a:r>
            <a:r>
              <a:rPr kumimoji="1" lang="ko-KR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개발 및 제안</a:t>
            </a:r>
            <a:r>
              <a:rPr kumimoji="1" lang="en-US" altLang="ko-KR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·</a:t>
            </a:r>
            <a:r>
              <a:rPr kumimoji="1" lang="ko-KR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계획서를 작성할 수 </a:t>
            </a:r>
            <a:r>
              <a:rPr kumimoji="1" lang="ko-KR" altLang="en-US" sz="1100" b="1" dirty="0">
                <a:latin typeface="맑은 고딕" pitchFamily="50" charset="-127"/>
                <a:ea typeface="맑은 고딕" pitchFamily="50" charset="-127"/>
              </a:rPr>
              <a:t>있는 역량을 확보함</a:t>
            </a:r>
            <a:r>
              <a:rPr kumimoji="1" lang="ko-KR" alt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en-US" altLang="ko-KR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17B138C-CAC6-98C1-C2EF-B4C036A7B7A2}"/>
              </a:ext>
            </a:extLst>
          </p:cNvPr>
          <p:cNvSpPr/>
          <p:nvPr/>
        </p:nvSpPr>
        <p:spPr bwMode="auto">
          <a:xfrm>
            <a:off x="1374405" y="1266826"/>
            <a:ext cx="8240820" cy="89535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90488" marR="0" indent="-90488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1" lang="ko-KR" altLang="en-US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상시적 </a:t>
            </a:r>
            <a:r>
              <a:rPr kumimoji="1" lang="ko-KR" altLang="en-US" sz="105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인텔리전스</a:t>
            </a:r>
            <a:r>
              <a:rPr kumimoji="1" lang="ko-KR" altLang="en-US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활동 방법과 이를 통한 사회</a:t>
            </a:r>
            <a:r>
              <a:rPr kumimoji="1" lang="en-US" altLang="ko-KR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·</a:t>
            </a:r>
            <a:r>
              <a:rPr kumimoji="1" lang="ko-KR" altLang="en-US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산업적 현상</a:t>
            </a:r>
            <a:r>
              <a:rPr kumimoji="1" lang="en-US" altLang="ko-KR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(phenomenon)</a:t>
            </a:r>
            <a:r>
              <a:rPr kumimoji="1" lang="ko-KR" altLang="en-US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을 인식 및 이를 구체화 하여 주요 </a:t>
            </a:r>
            <a:r>
              <a:rPr kumimoji="1" lang="en-US" altLang="ko-KR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Trend</a:t>
            </a:r>
            <a:r>
              <a:rPr kumimoji="1" lang="ko-KR" altLang="en-US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를 분석하고</a:t>
            </a:r>
            <a:r>
              <a:rPr kumimoji="1" lang="en-US" altLang="ko-KR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, </a:t>
            </a:r>
            <a:br>
              <a:rPr kumimoji="1" lang="en-US" altLang="ko-KR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</a:br>
            <a:r>
              <a:rPr kumimoji="1" lang="ko-KR" altLang="en-US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평가할 수 있는 역량 확보</a:t>
            </a:r>
            <a:r>
              <a:rPr kumimoji="1" lang="en-US" altLang="ko-KR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90488" marR="0" indent="-90488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1" lang="ko-KR" altLang="en-US" sz="1050" b="1" dirty="0">
                <a:latin typeface="맑은 고딕" pitchFamily="50" charset="-127"/>
                <a:ea typeface="맑은 고딕" pitchFamily="50" charset="-127"/>
              </a:rPr>
              <a:t>주요 </a:t>
            </a:r>
            <a:r>
              <a:rPr kumimoji="1" lang="en-US" altLang="ko-KR" sz="1050" b="1" dirty="0">
                <a:latin typeface="맑은 고딕" pitchFamily="50" charset="-127"/>
                <a:ea typeface="맑은 고딕" pitchFamily="50" charset="-127"/>
              </a:rPr>
              <a:t>Trend</a:t>
            </a:r>
            <a:r>
              <a:rPr kumimoji="1" lang="ko-KR" altLang="en-US" sz="1050" b="1" dirty="0">
                <a:latin typeface="맑은 고딕" pitchFamily="50" charset="-127"/>
                <a:ea typeface="맑은 고딕" pitchFamily="50" charset="-127"/>
              </a:rPr>
              <a:t>에 기반하여 </a:t>
            </a:r>
            <a:r>
              <a:rPr kumimoji="1" lang="en-US" altLang="ko-KR" sz="1050" b="1" dirty="0">
                <a:latin typeface="맑은 고딕" pitchFamily="50" charset="-127"/>
                <a:ea typeface="맑은 고딕" pitchFamily="50" charset="-127"/>
              </a:rPr>
              <a:t>Idea</a:t>
            </a:r>
            <a:r>
              <a:rPr kumimoji="1" lang="ko-KR" altLang="en-US" sz="105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en-US" altLang="ko-KR" sz="1050" b="1" dirty="0">
                <a:latin typeface="맑은 고딕" pitchFamily="50" charset="-127"/>
                <a:ea typeface="맑은 고딕" pitchFamily="50" charset="-127"/>
              </a:rPr>
              <a:t>generation</a:t>
            </a:r>
            <a:r>
              <a:rPr kumimoji="1" lang="ko-KR" altLang="en-US" sz="1050" b="1" dirty="0">
                <a:latin typeface="맑은 고딕" pitchFamily="50" charset="-127"/>
                <a:ea typeface="맑은 고딕" pitchFamily="50" charset="-127"/>
              </a:rPr>
              <a:t>을 통한 신사업</a:t>
            </a:r>
            <a:r>
              <a:rPr kumimoji="1" lang="en-US" altLang="ko-KR" sz="1050" b="1" dirty="0">
                <a:latin typeface="맑은 고딕" pitchFamily="50" charset="-127"/>
                <a:ea typeface="맑은 고딕" pitchFamily="50" charset="-127"/>
              </a:rPr>
              <a:t>·</a:t>
            </a:r>
            <a:r>
              <a:rPr kumimoji="1" lang="ko-KR" altLang="en-US" sz="1050" b="1" dirty="0">
                <a:latin typeface="맑은 고딕" pitchFamily="50" charset="-127"/>
                <a:ea typeface="맑은 고딕" pitchFamily="50" charset="-127"/>
              </a:rPr>
              <a:t>신제품 </a:t>
            </a:r>
            <a:r>
              <a:rPr kumimoji="1" lang="en-US" altLang="ko-KR" sz="1050" b="1" dirty="0">
                <a:latin typeface="맑은 고딕" pitchFamily="50" charset="-127"/>
                <a:ea typeface="맑은 고딕" pitchFamily="50" charset="-127"/>
              </a:rPr>
              <a:t>Long-list</a:t>
            </a:r>
            <a:r>
              <a:rPr kumimoji="1" lang="ko-KR" altLang="en-US" sz="1050" b="1" dirty="0">
                <a:latin typeface="맑은 고딕" pitchFamily="50" charset="-127"/>
                <a:ea typeface="맑은 고딕" pitchFamily="50" charset="-127"/>
              </a:rPr>
              <a:t>의 확보와 우선순위 평가를 위한 분석방법에 의한 </a:t>
            </a:r>
            <a:br>
              <a:rPr kumimoji="1" lang="en-US" altLang="ko-KR" sz="1050" b="1" dirty="0">
                <a:latin typeface="맑은 고딕" pitchFamily="50" charset="-127"/>
                <a:ea typeface="맑은 고딕" pitchFamily="50" charset="-127"/>
              </a:rPr>
            </a:br>
            <a:r>
              <a:rPr kumimoji="1" lang="en-US" altLang="ko-KR" sz="1050" b="1" dirty="0">
                <a:latin typeface="맑은 고딕" pitchFamily="50" charset="-127"/>
                <a:ea typeface="맑은 고딕" pitchFamily="50" charset="-127"/>
              </a:rPr>
              <a:t>Short-list</a:t>
            </a:r>
            <a:r>
              <a:rPr kumimoji="1" lang="ko-KR" altLang="en-US" sz="1050" b="1" dirty="0">
                <a:latin typeface="맑은 고딕" pitchFamily="50" charset="-127"/>
                <a:ea typeface="맑은 고딕" pitchFamily="50" charset="-127"/>
              </a:rPr>
              <a:t>를 확보하고 사업</a:t>
            </a:r>
            <a:r>
              <a:rPr kumimoji="1" lang="en-US" altLang="ko-KR" sz="105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ko-KR" altLang="en-US" sz="1050" b="1" dirty="0">
                <a:latin typeface="맑은 고딕" pitchFamily="50" charset="-127"/>
                <a:ea typeface="맑은 고딕" pitchFamily="50" charset="-127"/>
              </a:rPr>
              <a:t>로드맵을 구축함</a:t>
            </a:r>
            <a:r>
              <a:rPr kumimoji="1" lang="en-US" altLang="ko-KR" sz="1050" b="1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90488" marR="0" indent="-90488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1" lang="ko-KR" altLang="en-US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우선순위에 의한 사업 및 제안서</a:t>
            </a:r>
            <a:r>
              <a:rPr kumimoji="1" lang="en-US" altLang="ko-KR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ko-KR" altLang="en-US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작성을 위한 방법론과 향후 </a:t>
            </a:r>
            <a:r>
              <a:rPr kumimoji="1" lang="en-US" altLang="ko-KR" sz="1050" b="1" dirty="0">
                <a:latin typeface="맑은 고딕" pitchFamily="50" charset="-127"/>
                <a:ea typeface="맑은 고딕" pitchFamily="50" charset="-127"/>
              </a:rPr>
              <a:t>R&amp;D Project </a:t>
            </a:r>
            <a:r>
              <a:rPr kumimoji="1" lang="ko-KR" altLang="en-US" sz="1050" b="1" dirty="0">
                <a:latin typeface="맑은 고딕" pitchFamily="50" charset="-127"/>
                <a:ea typeface="맑은 고딕" pitchFamily="50" charset="-127"/>
              </a:rPr>
              <a:t>관리를 위한 </a:t>
            </a:r>
            <a:r>
              <a:rPr kumimoji="1" lang="en-US" altLang="ko-KR" sz="1050" b="1" dirty="0">
                <a:latin typeface="맑은 고딕" pitchFamily="50" charset="-127"/>
                <a:ea typeface="맑은 고딕" pitchFamily="50" charset="-127"/>
              </a:rPr>
              <a:t>PMS </a:t>
            </a:r>
            <a:r>
              <a:rPr kumimoji="1" lang="ko-KR" altLang="en-US" sz="1050" b="1" dirty="0">
                <a:latin typeface="맑은 고딕" pitchFamily="50" charset="-127"/>
                <a:ea typeface="맑은 고딕" pitchFamily="50" charset="-127"/>
              </a:rPr>
              <a:t>연계관리 방안을 학습함</a:t>
            </a:r>
            <a:r>
              <a:rPr kumimoji="1" lang="en-US" altLang="ko-KR" sz="1050" b="1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en-US" altLang="ko-KR" sz="105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3B3B9BF-1C89-E5C4-7AAA-3AE13F8F2577}"/>
              </a:ext>
            </a:extLst>
          </p:cNvPr>
          <p:cNvSpPr/>
          <p:nvPr/>
        </p:nvSpPr>
        <p:spPr bwMode="auto">
          <a:xfrm>
            <a:off x="4056748" y="5464672"/>
            <a:ext cx="1475378" cy="39268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Idea</a:t>
            </a:r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평가 및 우선순위</a:t>
            </a:r>
            <a:endParaRPr lang="en-US" altLang="ko-KR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fontAlgn="ctr"/>
            <a:r>
              <a:rPr lang="en-US" altLang="ko-KR" sz="1100" b="1" u="none" strike="noStrike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[Short-list]</a:t>
            </a:r>
          </a:p>
        </p:txBody>
      </p: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5F0795AA-AC5B-DB1F-E88F-CE2BA3230224}"/>
              </a:ext>
            </a:extLst>
          </p:cNvPr>
          <p:cNvCxnSpPr>
            <a:cxnSpLocks/>
            <a:stCxn id="50" idx="2"/>
            <a:endCxn id="29" idx="0"/>
          </p:cNvCxnSpPr>
          <p:nvPr/>
        </p:nvCxnSpPr>
        <p:spPr bwMode="auto">
          <a:xfrm>
            <a:off x="4794437" y="5290621"/>
            <a:ext cx="0" cy="17405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E0A4961F-CAE1-F8DC-92B8-D8E6F44A1A04}"/>
              </a:ext>
            </a:extLst>
          </p:cNvPr>
          <p:cNvSpPr txBox="1"/>
          <p:nvPr/>
        </p:nvSpPr>
        <p:spPr>
          <a:xfrm>
            <a:off x="1321112" y="121069"/>
            <a:ext cx="210666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kumimoji="1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Ⅰ. </a:t>
            </a:r>
            <a:r>
              <a:rPr kumimoji="1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전략기획 분야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524793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F4E9E7-8C64-1CA5-E02F-AC14788FDA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97966026-1B5E-3C6C-924A-9C649123C2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15447" y="177656"/>
            <a:ext cx="3700052" cy="369332"/>
          </a:xfrm>
        </p:spPr>
        <p:txBody>
          <a:bodyPr/>
          <a:lstStyle/>
          <a:p>
            <a:r>
              <a:rPr lang="en-US" altLang="ko-KR" sz="1800" dirty="0">
                <a:solidFill>
                  <a:schemeClr val="tx1"/>
                </a:solidFill>
              </a:rPr>
              <a:t>2. </a:t>
            </a:r>
            <a:r>
              <a:rPr lang="ko-KR" altLang="en-US" sz="1800" dirty="0">
                <a:solidFill>
                  <a:schemeClr val="tx1"/>
                </a:solidFill>
              </a:rPr>
              <a:t>신사업기획</a:t>
            </a:r>
            <a:r>
              <a:rPr lang="en-US" altLang="ko-KR" sz="1800" dirty="0">
                <a:solidFill>
                  <a:schemeClr val="tx1"/>
                </a:solidFill>
              </a:rPr>
              <a:t>-</a:t>
            </a:r>
            <a:r>
              <a:rPr lang="ko-KR" altLang="en-US" sz="1800" dirty="0">
                <a:solidFill>
                  <a:schemeClr val="tx1"/>
                </a:solidFill>
              </a:rPr>
              <a:t>신사업</a:t>
            </a:r>
            <a:r>
              <a:rPr lang="en-US" altLang="ko-KR" sz="1800" dirty="0">
                <a:solidFill>
                  <a:schemeClr val="tx1"/>
                </a:solidFill>
              </a:rPr>
              <a:t>·</a:t>
            </a:r>
            <a:r>
              <a:rPr lang="ko-KR" altLang="en-US" sz="1800" dirty="0">
                <a:solidFill>
                  <a:schemeClr val="tx1"/>
                </a:solidFill>
              </a:rPr>
              <a:t>신제품 발굴</a:t>
            </a:r>
            <a:endParaRPr lang="ko-KR" altLang="en-US" sz="1800" dirty="0"/>
          </a:p>
        </p:txBody>
      </p:sp>
      <p:sp>
        <p:nvSpPr>
          <p:cNvPr id="6" name="정육면체 5">
            <a:extLst>
              <a:ext uri="{FF2B5EF4-FFF2-40B4-BE49-F238E27FC236}">
                <a16:creationId xmlns:a16="http://schemas.microsoft.com/office/drawing/2014/main" id="{65FEDF49-B65C-3CCE-1EB6-10FF15D11194}"/>
              </a:ext>
            </a:extLst>
          </p:cNvPr>
          <p:cNvSpPr/>
          <p:nvPr/>
        </p:nvSpPr>
        <p:spPr>
          <a:xfrm>
            <a:off x="920553" y="1268760"/>
            <a:ext cx="1512168" cy="898836"/>
          </a:xfrm>
          <a:prstGeom prst="cube">
            <a:avLst>
              <a:gd name="adj" fmla="val 6760"/>
            </a:avLst>
          </a:prstGeom>
          <a:solidFill>
            <a:srgbClr val="7030A0"/>
          </a:solidFill>
          <a:ln w="1905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목표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5892BAC-DDD5-7B8C-568A-5B6D54E724B1}"/>
              </a:ext>
            </a:extLst>
          </p:cNvPr>
          <p:cNvSpPr/>
          <p:nvPr/>
        </p:nvSpPr>
        <p:spPr>
          <a:xfrm>
            <a:off x="2504728" y="1268760"/>
            <a:ext cx="6120680" cy="86409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2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기업의 생존은 성장이 기반이 되어야 하며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이를 위해 기존사업에서의 신제품 발굴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그리고 신사업의 발굴과 개발을 통하여 중장기 경영목표를 달성해야 함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b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- 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사업개발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사업전략 및 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R&amp;D 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조직의 주요 임무는 결국 신사업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·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신제품의 발굴과 이에 소요되는 기술을 선행적으로 확보해야 하는 것이라 할 수 있음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정육면체 7">
            <a:extLst>
              <a:ext uri="{FF2B5EF4-FFF2-40B4-BE49-F238E27FC236}">
                <a16:creationId xmlns:a16="http://schemas.microsoft.com/office/drawing/2014/main" id="{473FB4C2-8565-9CFA-ADE2-D682E3FB09E0}"/>
              </a:ext>
            </a:extLst>
          </p:cNvPr>
          <p:cNvSpPr/>
          <p:nvPr/>
        </p:nvSpPr>
        <p:spPr>
          <a:xfrm>
            <a:off x="920553" y="2248297"/>
            <a:ext cx="1512168" cy="1348254"/>
          </a:xfrm>
          <a:prstGeom prst="cube">
            <a:avLst>
              <a:gd name="adj" fmla="val 6760"/>
            </a:avLst>
          </a:prstGeom>
          <a:solidFill>
            <a:srgbClr val="7030A0"/>
          </a:solidFill>
          <a:ln w="1905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목적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E53DB17-208C-BE65-4D0D-94691462E93B}"/>
              </a:ext>
            </a:extLst>
          </p:cNvPr>
          <p:cNvSpPr/>
          <p:nvPr/>
        </p:nvSpPr>
        <p:spPr>
          <a:xfrm>
            <a:off x="2504728" y="2256982"/>
            <a:ext cx="6120680" cy="129614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2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>
              <a:buFont typeface="Arial" pitchFamily="34" charset="0"/>
              <a:buChar char="•"/>
            </a:pP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기업의 중장기 경영목표 달성을 위하여 기존 사업영역에서 성장의 기회 탐색에는 </a:t>
            </a:r>
            <a:b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한계가 있음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0" lvl="1">
              <a:buFont typeface="Arial" pitchFamily="34" charset="0"/>
              <a:buChar char="•"/>
            </a:pP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신사업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·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신제품 혹은 신기술의 발굴은 새로운 시장에서의 성장기회와 시장경쟁 우위의 확보에 있어 매우 중요한 기회의 확보 활동이라 할 수 있음</a:t>
            </a:r>
            <a:endParaRPr lang="en-US" altLang="ko-KR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1">
              <a:buFont typeface="Arial" pitchFamily="34" charset="0"/>
              <a:buChar char="•"/>
            </a:pP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미래 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Trend 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분석으로 부터 연관된 영역에서의 새로운 기회에 대한 체계적 방법에 의한 아이디어 도출을 통하여 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Concept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명확화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차별화 방안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사업화 계획을 구체화할 수 있음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0" name="정육면체 9">
            <a:extLst>
              <a:ext uri="{FF2B5EF4-FFF2-40B4-BE49-F238E27FC236}">
                <a16:creationId xmlns:a16="http://schemas.microsoft.com/office/drawing/2014/main" id="{51A9AEBF-1A94-644B-334C-C36FCE649612}"/>
              </a:ext>
            </a:extLst>
          </p:cNvPr>
          <p:cNvSpPr/>
          <p:nvPr/>
        </p:nvSpPr>
        <p:spPr>
          <a:xfrm>
            <a:off x="920553" y="3659874"/>
            <a:ext cx="1512168" cy="1348254"/>
          </a:xfrm>
          <a:prstGeom prst="cube">
            <a:avLst>
              <a:gd name="adj" fmla="val 6760"/>
            </a:avLst>
          </a:prstGeom>
          <a:solidFill>
            <a:srgbClr val="7030A0"/>
          </a:solidFill>
          <a:ln w="1905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특징</a:t>
            </a:r>
            <a:r>
              <a:rPr lang="en-US" altLang="ko-KR" sz="1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/Scope</a:t>
            </a:r>
            <a:endParaRPr lang="ko-KR" altLang="en-US" sz="14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8AB0EE7-19A6-F88D-36DF-F52C462BE908}"/>
              </a:ext>
            </a:extLst>
          </p:cNvPr>
          <p:cNvSpPr/>
          <p:nvPr/>
        </p:nvSpPr>
        <p:spPr>
          <a:xfrm>
            <a:off x="2504728" y="3668559"/>
            <a:ext cx="6120680" cy="129614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2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>
              <a:buFont typeface="Arial" pitchFamily="34" charset="0"/>
              <a:buChar char="•"/>
            </a:pP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현업에 적용 가능한 신사업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신제품 발굴 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Process 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및 분석 절차에 대한 전반적 기법  전수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매뉴얼 제공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0" lvl="1">
              <a:buFont typeface="Arial" pitchFamily="34" charset="0"/>
              <a:buChar char="•"/>
            </a:pP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실행 가능한 신사업 기획과 이를 가능하게 하는 사례기반의 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Action plan 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제시</a:t>
            </a:r>
          </a:p>
          <a:p>
            <a:pPr marL="0" lvl="1">
              <a:buFont typeface="Arial" pitchFamily="34" charset="0"/>
              <a:buChar char="•"/>
            </a:pP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현사업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구조 분석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→ Mega Trend 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 → 산업 영향력 분석 및 핵심 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Trend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→ </a:t>
            </a:r>
            <a:b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Trend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기반 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Idea Generation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→ 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Long-List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→ 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idea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우선순위 도출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(Shor-List)</a:t>
            </a:r>
          </a:p>
          <a:p>
            <a:pPr marL="0" lvl="1">
              <a:buFont typeface="Arial" pitchFamily="34" charset="0"/>
              <a:buChar char="•"/>
            </a:pP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주요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idea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 구체화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(NABC+) 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및 사업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연구개발 계획서 초안 작성</a:t>
            </a:r>
          </a:p>
        </p:txBody>
      </p:sp>
      <p:sp>
        <p:nvSpPr>
          <p:cNvPr id="12" name="정육면체 11">
            <a:extLst>
              <a:ext uri="{FF2B5EF4-FFF2-40B4-BE49-F238E27FC236}">
                <a16:creationId xmlns:a16="http://schemas.microsoft.com/office/drawing/2014/main" id="{3843E8A8-437C-CE5F-003A-C7258850A152}"/>
              </a:ext>
            </a:extLst>
          </p:cNvPr>
          <p:cNvSpPr/>
          <p:nvPr/>
        </p:nvSpPr>
        <p:spPr>
          <a:xfrm>
            <a:off x="920553" y="5061095"/>
            <a:ext cx="1512168" cy="1148604"/>
          </a:xfrm>
          <a:prstGeom prst="cube">
            <a:avLst>
              <a:gd name="adj" fmla="val 6760"/>
            </a:avLst>
          </a:prstGeom>
          <a:solidFill>
            <a:srgbClr val="7030A0"/>
          </a:solidFill>
          <a:ln w="1905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활동 방법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8472CBF-F59B-130E-ED67-22F7729B90D5}"/>
              </a:ext>
            </a:extLst>
          </p:cNvPr>
          <p:cNvSpPr/>
          <p:nvPr/>
        </p:nvSpPr>
        <p:spPr>
          <a:xfrm>
            <a:off x="2504728" y="5061094"/>
            <a:ext cx="6120680" cy="11042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2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신사업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·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신제품 발굴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활동의 개념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주요 방법론 등 기본 교육</a:t>
            </a:r>
            <a:endParaRPr lang="en-US" altLang="ko-KR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신사업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·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신제품 발굴 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Process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에 대한 개념의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체득과  단계별 핵심 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Point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와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Know-how </a:t>
            </a:r>
          </a:p>
          <a:p>
            <a:pPr>
              <a:buFont typeface="Arial" pitchFamily="34" charset="0"/>
              <a:buChar char="•"/>
            </a:pP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사례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1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팀내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토론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논의 팀간 분석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·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정리 현황 공유를 통한 개념의 명확화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업무에 적용</a:t>
            </a:r>
            <a:b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역량 확보</a:t>
            </a:r>
            <a:endParaRPr lang="en-US" altLang="ko-KR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019CEE-6475-D13C-7CE2-D295C42707ED}"/>
              </a:ext>
            </a:extLst>
          </p:cNvPr>
          <p:cNvSpPr txBox="1"/>
          <p:nvPr/>
        </p:nvSpPr>
        <p:spPr>
          <a:xfrm>
            <a:off x="1321112" y="121069"/>
            <a:ext cx="210666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kumimoji="1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Ⅰ. </a:t>
            </a:r>
            <a:r>
              <a:rPr kumimoji="1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전략기획 분야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900115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A26A82-8298-12CE-3189-8A507A5990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B9FD1DE1-C645-428B-1BB8-735FF82863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27520" y="177656"/>
            <a:ext cx="4087979" cy="400110"/>
          </a:xfrm>
        </p:spPr>
        <p:txBody>
          <a:bodyPr/>
          <a:lstStyle/>
          <a:p>
            <a:r>
              <a:rPr lang="en-US" altLang="ko-KR" sz="2000" dirty="0">
                <a:solidFill>
                  <a:schemeClr val="tx1"/>
                </a:solidFill>
              </a:rPr>
              <a:t>2. </a:t>
            </a:r>
            <a:r>
              <a:rPr lang="ko-KR" altLang="en-US" sz="2000" dirty="0">
                <a:solidFill>
                  <a:schemeClr val="tx1"/>
                </a:solidFill>
              </a:rPr>
              <a:t>신사업기획</a:t>
            </a:r>
            <a:r>
              <a:rPr lang="en-US" altLang="ko-KR" sz="2000" dirty="0">
                <a:solidFill>
                  <a:schemeClr val="tx1"/>
                </a:solidFill>
              </a:rPr>
              <a:t>-</a:t>
            </a:r>
            <a:r>
              <a:rPr lang="ko-KR" altLang="en-US" sz="2000" dirty="0">
                <a:solidFill>
                  <a:schemeClr val="tx1"/>
                </a:solidFill>
              </a:rPr>
              <a:t>신사업</a:t>
            </a:r>
            <a:r>
              <a:rPr lang="en-US" altLang="ko-KR" sz="2000" dirty="0">
                <a:solidFill>
                  <a:schemeClr val="tx1"/>
                </a:solidFill>
              </a:rPr>
              <a:t>·</a:t>
            </a:r>
            <a:r>
              <a:rPr lang="ko-KR" altLang="en-US" sz="2000" dirty="0">
                <a:solidFill>
                  <a:schemeClr val="tx1"/>
                </a:solidFill>
              </a:rPr>
              <a:t>신제품 발굴</a:t>
            </a:r>
            <a:endParaRPr lang="ko-KR" altLang="en-US" dirty="0"/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0E0D8BF6-2D7D-6689-6903-F63100E9A7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459525"/>
              </p:ext>
            </p:extLst>
          </p:nvPr>
        </p:nvGraphicFramePr>
        <p:xfrm>
          <a:off x="992560" y="980728"/>
          <a:ext cx="7920880" cy="4907859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9542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60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52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853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5185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pc="3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일차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pc="6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단원명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pc="6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교육내용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8034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1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일차</a:t>
                      </a:r>
                      <a:endParaRPr lang="en-US" altLang="ko-KR" sz="11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기업의 성장과</a:t>
                      </a:r>
                      <a:endParaRPr lang="en-US" altLang="ko-KR" sz="1100" b="1" spc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신사업의 개념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11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1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  <a:buFont typeface="Arial" pitchFamily="34" charset="0"/>
                        <a:buChar char="•"/>
                      </a:pPr>
                      <a:r>
                        <a:rPr lang="en-US" altLang="ko-KR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신성장 동력 발굴</a:t>
                      </a:r>
                      <a:r>
                        <a:rPr lang="en-US" altLang="ko-KR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신사업의 필요성</a:t>
                      </a:r>
                    </a:p>
                    <a:p>
                      <a:pPr latinLnBrk="1">
                        <a:lnSpc>
                          <a:spcPct val="1200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신사업</a:t>
                      </a:r>
                      <a:r>
                        <a:rPr lang="en-US" altLang="ko-KR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신제품 추진의 주요 성공과 실패 요인</a:t>
                      </a:r>
                    </a:p>
                    <a:p>
                      <a:pPr latinLnBrk="1">
                        <a:lnSpc>
                          <a:spcPct val="1200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신사업 개발 성공 사례 연구</a:t>
                      </a:r>
                      <a:r>
                        <a:rPr lang="ko-KR" altLang="en-US" sz="1100" b="1" spc="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endParaRPr lang="en-US" altLang="ko-KR" sz="1100" b="1" spc="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8034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신사업 발굴 </a:t>
                      </a:r>
                      <a:r>
                        <a:rPr lang="en-US" altLang="ko-KR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Process</a:t>
                      </a:r>
                      <a:endParaRPr lang="ko-KR" altLang="en-US" sz="1100" b="1" spc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11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1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  <a:buFont typeface="Arial" pitchFamily="34" charset="0"/>
                        <a:buChar char="•"/>
                      </a:pPr>
                      <a:r>
                        <a:rPr lang="en-US" altLang="ko-KR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신성장 동력 발굴 전략 수립 방법론</a:t>
                      </a:r>
                    </a:p>
                    <a:p>
                      <a:pPr latinLnBrk="1">
                        <a:lnSpc>
                          <a:spcPct val="1200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신사업</a:t>
                      </a:r>
                      <a:r>
                        <a:rPr lang="en-US" altLang="ko-KR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신제품 개발 프로세스</a:t>
                      </a:r>
                    </a:p>
                    <a:p>
                      <a:pPr latinLnBrk="1">
                        <a:lnSpc>
                          <a:spcPct val="1200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신사업 추진 단계별 주요 포인트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3340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사업구조 및 사업기회 분석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11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1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  <a:buFont typeface="Arial" pitchFamily="34" charset="0"/>
                        <a:buChar char="•"/>
                      </a:pPr>
                      <a:r>
                        <a:rPr lang="en-US" altLang="ko-KR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사업구조</a:t>
                      </a:r>
                      <a:r>
                        <a:rPr lang="en-US" altLang="ko-KR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포트폴리오</a:t>
                      </a:r>
                      <a:r>
                        <a:rPr lang="en-US" altLang="ko-KR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시장 트렌드 분석</a:t>
                      </a:r>
                    </a:p>
                    <a:p>
                      <a:pPr latinLnBrk="1">
                        <a:lnSpc>
                          <a:spcPct val="1200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유망 성장 동력 도메인 도출</a:t>
                      </a:r>
                    </a:p>
                    <a:p>
                      <a:pPr latinLnBrk="1">
                        <a:lnSpc>
                          <a:spcPct val="1200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가치사슬</a:t>
                      </a:r>
                      <a:r>
                        <a:rPr lang="en-US" altLang="ko-KR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시장매력도</a:t>
                      </a:r>
                      <a:r>
                        <a:rPr lang="en-US" altLang="ko-KR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사업기회 분석</a:t>
                      </a:r>
                      <a:endParaRPr lang="en-US" altLang="ko-KR" sz="1100" b="1" spc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3340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신사업 기회 포착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11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1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  <a:buFont typeface="Arial" pitchFamily="34" charset="0"/>
                        <a:buChar char="•"/>
                      </a:pPr>
                      <a:r>
                        <a:rPr lang="en-US" altLang="ko-KR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신사업 아이디어 도출 방안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334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1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일차</a:t>
                      </a:r>
                      <a:endParaRPr lang="en-US" altLang="ko-KR" sz="11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신사업 기회 포착</a:t>
                      </a:r>
                      <a:r>
                        <a:rPr lang="en-US" altLang="ko-KR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계속</a:t>
                      </a:r>
                      <a:r>
                        <a:rPr lang="en-US" altLang="ko-KR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</a:t>
                      </a:r>
                      <a:endParaRPr lang="ko-KR" altLang="en-US" sz="1100" b="1" spc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11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1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  <a:buFont typeface="Arial" pitchFamily="34" charset="0"/>
                        <a:buChar char="•"/>
                      </a:pPr>
                      <a:r>
                        <a:rPr lang="en-US" altLang="ko-KR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Item </a:t>
                      </a:r>
                      <a:r>
                        <a:rPr lang="ko-KR" altLang="en-US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도출 및 사업 컨셉 </a:t>
                      </a:r>
                      <a:r>
                        <a:rPr lang="en-US" altLang="ko-KR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</a:t>
                      </a:r>
                      <a:r>
                        <a:rPr lang="ko-KR" altLang="en-US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비즈니스 모델</a:t>
                      </a:r>
                      <a:r>
                        <a:rPr lang="en-US" altLang="ko-KR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) </a:t>
                      </a:r>
                      <a:r>
                        <a:rPr lang="ko-KR" altLang="en-US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구체화</a:t>
                      </a:r>
                    </a:p>
                    <a:p>
                      <a:pPr latinLnBrk="1">
                        <a:lnSpc>
                          <a:spcPct val="1200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후보군 포트폴리오 운영방안 수립</a:t>
                      </a:r>
                      <a:endParaRPr lang="en-US" altLang="ko-KR" sz="1100" b="1" spc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80453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신사업 </a:t>
                      </a:r>
                      <a:r>
                        <a:rPr lang="en-US" altLang="ko-KR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Item </a:t>
                      </a:r>
                      <a:r>
                        <a:rPr lang="ko-KR" altLang="en-US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선정 방법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11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1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  <a:buFont typeface="Arial" pitchFamily="34" charset="0"/>
                        <a:buChar char="•"/>
                      </a:pPr>
                      <a:r>
                        <a:rPr lang="en-US" altLang="ko-KR" sz="1100" b="1" spc="-15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1" spc="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신제품</a:t>
                      </a:r>
                      <a:r>
                        <a:rPr lang="en-US" altLang="ko-KR" sz="1100" b="1" spc="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="1" spc="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신사업 </a:t>
                      </a:r>
                      <a:r>
                        <a:rPr lang="en-US" altLang="ko-KR" sz="1100" b="1" spc="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Item</a:t>
                      </a:r>
                      <a:r>
                        <a:rPr lang="ko-KR" altLang="en-US" sz="1100" b="1" spc="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선정</a:t>
                      </a:r>
                    </a:p>
                    <a:p>
                      <a:pPr latinLnBrk="1">
                        <a:lnSpc>
                          <a:spcPct val="1200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sz="1100" b="1" spc="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신규사업 </a:t>
                      </a:r>
                      <a:r>
                        <a:rPr lang="en-US" altLang="ko-KR" sz="1100" b="1" spc="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Item </a:t>
                      </a:r>
                      <a:r>
                        <a:rPr lang="ko-KR" altLang="en-US" sz="1100" b="1" spc="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선정 평가 방법</a:t>
                      </a:r>
                    </a:p>
                    <a:p>
                      <a:pPr latinLnBrk="1">
                        <a:lnSpc>
                          <a:spcPct val="120000"/>
                        </a:lnSpc>
                        <a:buFont typeface="Arial" pitchFamily="34" charset="0"/>
                        <a:buChar char="•"/>
                      </a:pPr>
                      <a:r>
                        <a:rPr lang="ko-KR" altLang="en-US" sz="1100" b="1" spc="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en-US" altLang="ko-KR" sz="1100" b="1" spc="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Item </a:t>
                      </a:r>
                      <a:r>
                        <a:rPr lang="ko-KR" altLang="en-US" sz="1100" b="1" spc="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평가 및 도출</a:t>
                      </a:r>
                      <a:r>
                        <a:rPr lang="en-US" altLang="ko-KR" sz="1100" b="1" spc="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="1" spc="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핵심 전략 방향 수립</a:t>
                      </a:r>
                      <a:endParaRPr lang="en-US" altLang="ko-KR" sz="1100" b="1" spc="0" baseline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38034">
                <a:tc vMerge="1"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신제품 개발 제안서 작성 및 마케팅 전략 수립</a:t>
                      </a:r>
                      <a:endParaRPr lang="en-US" altLang="ko-KR" sz="1100" b="1" spc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11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1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  <a:buFont typeface="Arial" pitchFamily="34" charset="0"/>
                        <a:buChar char="•"/>
                      </a:pPr>
                      <a:r>
                        <a:rPr lang="en-US" altLang="ko-KR" sz="1100" b="1" spc="-150" baseline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1" kern="1200" spc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100" b="1" kern="1200" spc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NABC* </a:t>
                      </a:r>
                      <a:r>
                        <a:rPr lang="ko-KR" altLang="en-US" sz="1100" b="1" kern="1200" spc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방법론을 통한 제안서 작성 * </a:t>
                      </a:r>
                      <a:r>
                        <a:rPr lang="en-US" altLang="ko-KR" sz="1100" b="1" kern="1200" spc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Needs, Approach, Benefit, Competition</a:t>
                      </a:r>
                    </a:p>
                    <a:p>
                      <a:pPr latinLnBrk="1">
                        <a:lnSpc>
                          <a:spcPct val="120000"/>
                        </a:lnSpc>
                        <a:buFont typeface="Arial" pitchFamily="34" charset="0"/>
                        <a:buChar char="•"/>
                      </a:pPr>
                      <a:r>
                        <a:rPr lang="en-US" altLang="ko-KR" sz="1100" b="1" kern="1200" spc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100" b="1" kern="1200" spc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경쟁자 분석 및 차별화 전략 수립</a:t>
                      </a:r>
                      <a:r>
                        <a:rPr lang="en-US" altLang="ko-KR" sz="1100" b="1" kern="1200" spc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, </a:t>
                      </a:r>
                      <a:r>
                        <a:rPr lang="ko-KR" altLang="en-US" sz="1100" b="1" kern="1200" spc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사업화 및 마케팅 전략 수립</a:t>
                      </a:r>
                      <a:endParaRPr lang="en-US" altLang="ko-KR" sz="1100" b="1" kern="1200" spc="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latinLnBrk="1">
                        <a:lnSpc>
                          <a:spcPct val="120000"/>
                        </a:lnSpc>
                        <a:buFont typeface="Arial" pitchFamily="34" charset="0"/>
                        <a:buChar char="•"/>
                      </a:pPr>
                      <a:r>
                        <a:rPr lang="en-US" altLang="ko-KR" sz="1100" b="1" kern="1200" spc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100" b="1" kern="1200" spc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종합 및 </a:t>
                      </a:r>
                      <a:r>
                        <a:rPr lang="en-US" altLang="ko-KR" sz="1100" b="1" kern="1200" spc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Q&amp;A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8774A2B2-0BFF-8088-B05F-7F86CA94353C}"/>
              </a:ext>
            </a:extLst>
          </p:cNvPr>
          <p:cNvSpPr txBox="1"/>
          <p:nvPr/>
        </p:nvSpPr>
        <p:spPr>
          <a:xfrm>
            <a:off x="1321112" y="121069"/>
            <a:ext cx="210666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kumimoji="1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Ⅰ. </a:t>
            </a:r>
            <a:r>
              <a:rPr kumimoji="1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전략기획 분야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894881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화살표: 오른쪽 10">
            <a:extLst>
              <a:ext uri="{FF2B5EF4-FFF2-40B4-BE49-F238E27FC236}">
                <a16:creationId xmlns:a16="http://schemas.microsoft.com/office/drawing/2014/main" id="{30DFE52A-80A0-97FF-0B8B-A3C33F882D01}"/>
              </a:ext>
            </a:extLst>
          </p:cNvPr>
          <p:cNvSpPr/>
          <p:nvPr/>
        </p:nvSpPr>
        <p:spPr bwMode="auto">
          <a:xfrm>
            <a:off x="2165390" y="2236778"/>
            <a:ext cx="7225442" cy="516103"/>
          </a:xfrm>
          <a:prstGeom prst="rightArrow">
            <a:avLst>
              <a:gd name="adj1" fmla="val 76087"/>
              <a:gd name="adj2" fmla="val 50000"/>
            </a:avLst>
          </a:prstGeom>
          <a:solidFill>
            <a:schemeClr val="accent2">
              <a:lumMod val="40000"/>
              <a:lumOff val="6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Main Process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ko-KR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9C38795-A22C-6BAD-22CE-975635C581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41095" y="177656"/>
            <a:ext cx="3674404" cy="369332"/>
          </a:xfrm>
        </p:spPr>
        <p:txBody>
          <a:bodyPr/>
          <a:lstStyle/>
          <a:p>
            <a:r>
              <a:rPr lang="en-US" altLang="ko-KR" sz="1800" dirty="0"/>
              <a:t>3. </a:t>
            </a:r>
            <a:r>
              <a:rPr lang="ko-KR" altLang="en-US" sz="1800" dirty="0"/>
              <a:t>환경분석과 </a:t>
            </a:r>
            <a:r>
              <a:rPr lang="en-US" altLang="ko-KR" sz="1800" dirty="0"/>
              <a:t>Scenario Planning</a:t>
            </a:r>
            <a:endParaRPr lang="ko-KR" altLang="en-US" sz="1800" dirty="0"/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5DCC0753-73C7-3AEA-F967-4687146E688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42EADB-0E7B-4321-80DF-26A7C27B093E}" type="slidenum">
              <a:rPr lang="en-US" altLang="ko-KR" smtClean="0"/>
              <a:pPr>
                <a:defRPr/>
              </a:pPr>
              <a:t>7</a:t>
            </a:fld>
            <a:endParaRPr lang="en-US" altLang="ko-KR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58D10007-B777-F93E-51A2-FB86DCFB3D3B}"/>
              </a:ext>
            </a:extLst>
          </p:cNvPr>
          <p:cNvGrpSpPr/>
          <p:nvPr/>
        </p:nvGrpSpPr>
        <p:grpSpPr>
          <a:xfrm>
            <a:off x="2159783" y="2538651"/>
            <a:ext cx="7225443" cy="583421"/>
            <a:chOff x="1901727" y="1800751"/>
            <a:chExt cx="7303981" cy="583421"/>
          </a:xfrm>
        </p:grpSpPr>
        <p:sp>
          <p:nvSpPr>
            <p:cNvPr id="4" name="화살표: 오각형 3">
              <a:extLst>
                <a:ext uri="{FF2B5EF4-FFF2-40B4-BE49-F238E27FC236}">
                  <a16:creationId xmlns:a16="http://schemas.microsoft.com/office/drawing/2014/main" id="{8BA66807-36B0-AFF5-E6D3-9E4D418B8EBA}"/>
                </a:ext>
              </a:extLst>
            </p:cNvPr>
            <p:cNvSpPr/>
            <p:nvPr/>
          </p:nvSpPr>
          <p:spPr bwMode="auto">
            <a:xfrm>
              <a:off x="1901727" y="1800751"/>
              <a:ext cx="1896583" cy="583421"/>
            </a:xfrm>
            <a:prstGeom prst="homePlate">
              <a:avLst/>
            </a:prstGeom>
            <a:solidFill>
              <a:srgbClr val="FFEFAB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2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맑은 고딕" pitchFamily="50" charset="-127"/>
                  <a:ea typeface="맑은 고딕" pitchFamily="50" charset="-127"/>
                </a:rPr>
                <a:t>환경분석의 개념과</a:t>
              </a:r>
              <a:endParaRPr kumimoji="1" lang="en-US" altLang="ko-KR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  <a:p>
              <a:pPr marL="0" marR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ko-KR" altLang="en-US" sz="1200" b="1" dirty="0">
                  <a:latin typeface="맑은 고딕" pitchFamily="50" charset="-127"/>
                  <a:ea typeface="맑은 고딕" pitchFamily="50" charset="-127"/>
                </a:rPr>
                <a:t>유형</a:t>
              </a:r>
              <a:endParaRPr kumimoji="1" lang="ko-KR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5" name="화살표: 갈매기형 수장 4">
              <a:extLst>
                <a:ext uri="{FF2B5EF4-FFF2-40B4-BE49-F238E27FC236}">
                  <a16:creationId xmlns:a16="http://schemas.microsoft.com/office/drawing/2014/main" id="{77D8BA8E-875C-0047-7620-0A6A0A65576C}"/>
                </a:ext>
              </a:extLst>
            </p:cNvPr>
            <p:cNvSpPr/>
            <p:nvPr/>
          </p:nvSpPr>
          <p:spPr bwMode="auto">
            <a:xfrm>
              <a:off x="3704467" y="1800751"/>
              <a:ext cx="1896583" cy="583421"/>
            </a:xfrm>
            <a:prstGeom prst="chevron">
              <a:avLst/>
            </a:prstGeom>
            <a:solidFill>
              <a:srgbClr val="FFEFAB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en-US" altLang="ko-KR" sz="1200" b="1" dirty="0">
                  <a:latin typeface="맑은 고딕" pitchFamily="50" charset="-127"/>
                  <a:ea typeface="맑은 고딕" pitchFamily="50" charset="-127"/>
                </a:rPr>
                <a:t> Focus</a:t>
              </a:r>
              <a:r>
                <a:rPr kumimoji="1" lang="ko-KR" altLang="en-US" sz="1200" b="1" dirty="0">
                  <a:latin typeface="맑은 고딕" pitchFamily="50" charset="-127"/>
                  <a:ea typeface="맑은 고딕" pitchFamily="50" charset="-127"/>
                </a:rPr>
                <a:t> 및 외부환경</a:t>
              </a:r>
              <a:endParaRPr kumimoji="1"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200" b="1" dirty="0">
                  <a:latin typeface="맑은 고딕" pitchFamily="50" charset="-127"/>
                  <a:ea typeface="맑은 고딕" pitchFamily="50" charset="-127"/>
                </a:rPr>
                <a:t>인자 분석 </a:t>
              </a:r>
            </a:p>
          </p:txBody>
        </p:sp>
        <p:sp>
          <p:nvSpPr>
            <p:cNvPr id="6" name="화살표: 갈매기형 수장 5">
              <a:extLst>
                <a:ext uri="{FF2B5EF4-FFF2-40B4-BE49-F238E27FC236}">
                  <a16:creationId xmlns:a16="http://schemas.microsoft.com/office/drawing/2014/main" id="{60BE388F-A513-544A-AEE0-688FC11592C8}"/>
                </a:ext>
              </a:extLst>
            </p:cNvPr>
            <p:cNvSpPr/>
            <p:nvPr/>
          </p:nvSpPr>
          <p:spPr bwMode="auto">
            <a:xfrm>
              <a:off x="5507207" y="1800751"/>
              <a:ext cx="1896583" cy="583421"/>
            </a:xfrm>
            <a:prstGeom prst="chevron">
              <a:avLst/>
            </a:prstGeom>
            <a:solidFill>
              <a:srgbClr val="FFEFAB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200" b="1" dirty="0">
                  <a:latin typeface="맑은 고딕" pitchFamily="50" charset="-127"/>
                  <a:ea typeface="맑은 고딕" pitchFamily="50" charset="-127"/>
                </a:rPr>
                <a:t>시나리오 선정 및</a:t>
              </a:r>
              <a:br>
                <a:rPr kumimoji="1" lang="en-US" altLang="ko-KR" sz="1200" b="1" dirty="0">
                  <a:latin typeface="맑은 고딕" pitchFamily="50" charset="-127"/>
                  <a:ea typeface="맑은 고딕" pitchFamily="50" charset="-127"/>
                </a:rPr>
              </a:br>
              <a:r>
                <a:rPr kumimoji="1" lang="ko-KR" altLang="en-US" sz="1200" b="1" dirty="0">
                  <a:latin typeface="맑은 고딕" pitchFamily="50" charset="-127"/>
                  <a:ea typeface="맑은 고딕" pitchFamily="50" charset="-127"/>
                </a:rPr>
                <a:t>작성</a:t>
              </a:r>
              <a:endParaRPr kumimoji="1"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  <p:sp>
          <p:nvSpPr>
            <p:cNvPr id="7" name="화살표: 갈매기형 수장 6">
              <a:extLst>
                <a:ext uri="{FF2B5EF4-FFF2-40B4-BE49-F238E27FC236}">
                  <a16:creationId xmlns:a16="http://schemas.microsoft.com/office/drawing/2014/main" id="{4658248C-AF41-154F-9145-90D94AB53735}"/>
                </a:ext>
              </a:extLst>
            </p:cNvPr>
            <p:cNvSpPr/>
            <p:nvPr/>
          </p:nvSpPr>
          <p:spPr bwMode="auto">
            <a:xfrm>
              <a:off x="7309125" y="1800751"/>
              <a:ext cx="1896583" cy="583421"/>
            </a:xfrm>
            <a:prstGeom prst="chevron">
              <a:avLst/>
            </a:prstGeom>
            <a:solidFill>
              <a:srgbClr val="FFEFAB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non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200" b="1" dirty="0">
                  <a:latin typeface="맑은 고딕" pitchFamily="50" charset="-127"/>
                  <a:ea typeface="맑은 고딕" pitchFamily="50" charset="-127"/>
                </a:rPr>
                <a:t> 기회</a:t>
              </a:r>
              <a:r>
                <a:rPr kumimoji="1" lang="en-US" altLang="ko-KR" sz="1200" b="1" dirty="0">
                  <a:latin typeface="맑은 고딕" pitchFamily="50" charset="-127"/>
                  <a:ea typeface="맑은 고딕" pitchFamily="50" charset="-127"/>
                </a:rPr>
                <a:t>/</a:t>
              </a:r>
              <a:r>
                <a:rPr kumimoji="1" lang="ko-KR" altLang="en-US" sz="1200" b="1" dirty="0">
                  <a:latin typeface="맑은 고딕" pitchFamily="50" charset="-127"/>
                  <a:ea typeface="맑은 고딕" pitchFamily="50" charset="-127"/>
                </a:rPr>
                <a:t>위협 요인 및 </a:t>
              </a:r>
              <a:endParaRPr kumimoji="1"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ko-KR" altLang="en-US" sz="1200" b="1" dirty="0">
                  <a:latin typeface="맑은 고딕" pitchFamily="50" charset="-127"/>
                  <a:ea typeface="맑은 고딕" pitchFamily="50" charset="-127"/>
                </a:rPr>
                <a:t>전략 </a:t>
              </a:r>
              <a:r>
                <a:rPr kumimoji="1" lang="en-US" altLang="ko-KR" sz="1200" b="1" dirty="0">
                  <a:latin typeface="맑은 고딕" pitchFamily="50" charset="-127"/>
                  <a:ea typeface="맑은 고딕" pitchFamily="50" charset="-127"/>
                </a:rPr>
                <a:t>Option </a:t>
              </a:r>
              <a:r>
                <a:rPr kumimoji="1" lang="ko-KR" altLang="en-US" sz="1200" b="1" dirty="0">
                  <a:latin typeface="맑은 고딕" pitchFamily="50" charset="-127"/>
                  <a:ea typeface="맑은 고딕" pitchFamily="50" charset="-127"/>
                </a:rPr>
                <a:t>개발</a:t>
              </a:r>
              <a:endParaRPr kumimoji="1" lang="en-US" altLang="ko-KR" sz="1200" b="1" dirty="0">
                <a:latin typeface="맑은 고딕" pitchFamily="50" charset="-127"/>
                <a:ea typeface="맑은 고딕" pitchFamily="50" charset="-127"/>
              </a:endParaRPr>
            </a:p>
          </p:txBody>
        </p:sp>
      </p:grp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A1356563-AA0D-FFB0-BFE0-298092EC3DD9}"/>
              </a:ext>
            </a:extLst>
          </p:cNvPr>
          <p:cNvSpPr/>
          <p:nvPr/>
        </p:nvSpPr>
        <p:spPr bwMode="auto">
          <a:xfrm>
            <a:off x="347808" y="2549870"/>
            <a:ext cx="1475383" cy="566591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시나리오</a:t>
            </a:r>
            <a:r>
              <a:rPr lang="en-US" altLang="ko-KR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기획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FFA3BD1-1545-7740-7C81-4C629162D179}"/>
              </a:ext>
            </a:extLst>
          </p:cNvPr>
          <p:cNvSpPr/>
          <p:nvPr/>
        </p:nvSpPr>
        <p:spPr bwMode="auto">
          <a:xfrm>
            <a:off x="2238321" y="4110877"/>
            <a:ext cx="1475378" cy="39268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ko-KR" altLang="en-US" sz="1100" b="1" u="none" strike="noStrike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환경분석의</a:t>
            </a:r>
            <a:r>
              <a:rPr lang="en-US" altLang="ko-KR" sz="1100" b="1" u="none" strike="noStrike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개념</a:t>
            </a:r>
            <a:endParaRPr lang="en-US" altLang="ko-KR" sz="1100" b="1" u="none" strike="noStrike" dirty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42177B9-9D17-207F-633D-5DFA0383EF57}"/>
              </a:ext>
            </a:extLst>
          </p:cNvPr>
          <p:cNvSpPr txBox="1"/>
          <p:nvPr/>
        </p:nvSpPr>
        <p:spPr>
          <a:xfrm>
            <a:off x="2277588" y="3170137"/>
            <a:ext cx="1589218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0488" indent="-90488">
              <a:buFont typeface="Arial" panose="020B0604020202020204" pitchFamily="34" charset="0"/>
              <a:buChar char="•"/>
            </a:pP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환경분석 개요</a:t>
            </a:r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  <a:p>
            <a:pPr marL="90488" indent="-90488">
              <a:buFont typeface="Arial" panose="020B0604020202020204" pitchFamily="34" charset="0"/>
              <a:buChar char="•"/>
            </a:pP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시나리오 방법론</a:t>
            </a:r>
            <a:b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및 활용방안</a:t>
            </a:r>
            <a:b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- CIA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①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, Intuitive 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등</a:t>
            </a:r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A1F6728-CAD6-5F1D-A1C9-C67193741BAE}"/>
              </a:ext>
            </a:extLst>
          </p:cNvPr>
          <p:cNvSpPr/>
          <p:nvPr/>
        </p:nvSpPr>
        <p:spPr bwMode="auto">
          <a:xfrm>
            <a:off x="2238321" y="4625393"/>
            <a:ext cx="1475378" cy="39268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ko-KR" altLang="en-US" sz="1100" b="1" u="none" strike="noStrike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주요 방법론 및</a:t>
            </a:r>
            <a:endParaRPr lang="en-US" altLang="ko-KR" sz="1100" b="1" u="none" strike="noStrike" dirty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font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활용방안 비교</a:t>
            </a:r>
            <a:endParaRPr lang="en-US" altLang="ko-KR" sz="1100" b="1" u="none" strike="noStrike" dirty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35F8366D-5056-397D-03D9-4520EA6556A9}"/>
              </a:ext>
            </a:extLst>
          </p:cNvPr>
          <p:cNvSpPr/>
          <p:nvPr/>
        </p:nvSpPr>
        <p:spPr bwMode="auto">
          <a:xfrm>
            <a:off x="2238321" y="5130383"/>
            <a:ext cx="1475378" cy="39268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Scenario</a:t>
            </a:r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의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개념과</a:t>
            </a:r>
            <a:endParaRPr lang="en-US" altLang="ko-KR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fontAlgn="ctr"/>
            <a:r>
              <a:rPr lang="ko-KR" altLang="en-US" sz="1100" b="1" u="none" strike="noStrike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방법론</a:t>
            </a:r>
            <a:endParaRPr lang="en-US" altLang="ko-KR" sz="1100" b="1" u="none" strike="noStrike" dirty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1" name="화살표: 오른쪽 20">
            <a:extLst>
              <a:ext uri="{FF2B5EF4-FFF2-40B4-BE49-F238E27FC236}">
                <a16:creationId xmlns:a16="http://schemas.microsoft.com/office/drawing/2014/main" id="{0DA29995-FE34-6329-ED1E-CC6D09F61898}"/>
              </a:ext>
            </a:extLst>
          </p:cNvPr>
          <p:cNvSpPr/>
          <p:nvPr/>
        </p:nvSpPr>
        <p:spPr bwMode="auto">
          <a:xfrm>
            <a:off x="1206115" y="3170139"/>
            <a:ext cx="1060256" cy="678788"/>
          </a:xfrm>
          <a:prstGeom prst="rightArrow">
            <a:avLst>
              <a:gd name="adj1" fmla="val 78099"/>
              <a:gd name="adj2" fmla="val 50000"/>
            </a:avLst>
          </a:prstGeom>
          <a:solidFill>
            <a:schemeClr val="accent6">
              <a:lumMod val="20000"/>
              <a:lumOff val="80000"/>
            </a:schemeClr>
          </a:solidFill>
          <a:ln w="9525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en-US" altLang="ko-KR" sz="1100" b="1" u="none" strike="noStrike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Sub-Task</a:t>
            </a:r>
          </a:p>
          <a:p>
            <a:pPr algn="ctr" font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혹은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방법론</a:t>
            </a:r>
            <a:endParaRPr lang="en-US" altLang="ko-KR" sz="1100" b="1" u="none" strike="noStrike" dirty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3" name="연결선: 꺾임 22">
            <a:extLst>
              <a:ext uri="{FF2B5EF4-FFF2-40B4-BE49-F238E27FC236}">
                <a16:creationId xmlns:a16="http://schemas.microsoft.com/office/drawing/2014/main" id="{245BD92A-3F42-259E-AB35-A60EAEBDF377}"/>
              </a:ext>
            </a:extLst>
          </p:cNvPr>
          <p:cNvCxnSpPr>
            <a:stCxn id="9" idx="2"/>
            <a:endCxn id="21" idx="1"/>
          </p:cNvCxnSpPr>
          <p:nvPr/>
        </p:nvCxnSpPr>
        <p:spPr bwMode="auto">
          <a:xfrm rot="16200000" flipH="1">
            <a:off x="949271" y="3252689"/>
            <a:ext cx="393072" cy="120615"/>
          </a:xfrm>
          <a:prstGeom prst="bentConnector2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triangle"/>
          </a:ln>
          <a:effectLst/>
        </p:spPr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8FB87FF6-C224-C83E-B871-44539A4C51C8}"/>
              </a:ext>
            </a:extLst>
          </p:cNvPr>
          <p:cNvCxnSpPr>
            <a:cxnSpLocks/>
          </p:cNvCxnSpPr>
          <p:nvPr/>
        </p:nvCxnSpPr>
        <p:spPr bwMode="auto">
          <a:xfrm>
            <a:off x="4863713" y="4411438"/>
            <a:ext cx="0" cy="52220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26" name="직선 연결선 25">
            <a:extLst>
              <a:ext uri="{FF2B5EF4-FFF2-40B4-BE49-F238E27FC236}">
                <a16:creationId xmlns:a16="http://schemas.microsoft.com/office/drawing/2014/main" id="{25F28CF3-6686-DB28-1D4E-159BA1E2BE9F}"/>
              </a:ext>
            </a:extLst>
          </p:cNvPr>
          <p:cNvCxnSpPr>
            <a:cxnSpLocks/>
            <a:stCxn id="16" idx="2"/>
            <a:endCxn id="17" idx="0"/>
          </p:cNvCxnSpPr>
          <p:nvPr/>
        </p:nvCxnSpPr>
        <p:spPr bwMode="auto">
          <a:xfrm>
            <a:off x="2976010" y="5018080"/>
            <a:ext cx="0" cy="112303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35" name="사각형: 둥근 모서리 34">
            <a:extLst>
              <a:ext uri="{FF2B5EF4-FFF2-40B4-BE49-F238E27FC236}">
                <a16:creationId xmlns:a16="http://schemas.microsoft.com/office/drawing/2014/main" id="{C96F80E8-B1E2-552C-E4EF-7B24B61A1BB4}"/>
              </a:ext>
            </a:extLst>
          </p:cNvPr>
          <p:cNvSpPr/>
          <p:nvPr/>
        </p:nvSpPr>
        <p:spPr bwMode="auto">
          <a:xfrm>
            <a:off x="1026596" y="4120171"/>
            <a:ext cx="639519" cy="1675800"/>
          </a:xfrm>
          <a:prstGeom prst="roundRect">
            <a:avLst>
              <a:gd name="adj" fmla="val 35965"/>
            </a:avLst>
          </a:prstGeom>
          <a:solidFill>
            <a:srgbClr val="D0EBB3"/>
          </a:solidFill>
          <a:ln w="28575" cap="flat" cmpd="sng" algn="ctr">
            <a:solidFill>
              <a:srgbClr val="BCB8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1200" b="1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맑은 고딕" pitchFamily="50" charset="-127"/>
                <a:ea typeface="맑은 고딕" pitchFamily="50" charset="-127"/>
              </a:rPr>
              <a:t>Process</a:t>
            </a: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1" dirty="0">
                <a:solidFill>
                  <a:schemeClr val="accent2"/>
                </a:solidFill>
                <a:latin typeface="맑은 고딕" pitchFamily="50" charset="-127"/>
                <a:ea typeface="맑은 고딕" pitchFamily="50" charset="-127"/>
              </a:rPr>
              <a:t>및</a:t>
            </a:r>
            <a:endParaRPr kumimoji="1" lang="en-US" altLang="ko-KR" sz="1200" b="1" dirty="0">
              <a:solidFill>
                <a:schemeClr val="accent2"/>
              </a:solidFill>
              <a:latin typeface="맑은 고딕" pitchFamily="50" charset="-127"/>
              <a:ea typeface="맑은 고딕" pitchFamily="50" charset="-127"/>
            </a:endParaRPr>
          </a:p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1" i="0" u="none" strike="noStrike" cap="none" normalizeH="0" baseline="0" dirty="0">
                <a:ln>
                  <a:noFill/>
                </a:ln>
                <a:solidFill>
                  <a:schemeClr val="accent2"/>
                </a:solidFill>
                <a:effectLst/>
                <a:latin typeface="맑은 고딕" pitchFamily="50" charset="-127"/>
                <a:ea typeface="맑은 고딕" pitchFamily="50" charset="-127"/>
              </a:rPr>
              <a:t>주요활동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BABF119-3B26-FE1D-2508-44FDF5FF71A0}"/>
              </a:ext>
            </a:extLst>
          </p:cNvPr>
          <p:cNvSpPr txBox="1"/>
          <p:nvPr/>
        </p:nvSpPr>
        <p:spPr>
          <a:xfrm>
            <a:off x="3960529" y="3170137"/>
            <a:ext cx="189539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0488" indent="-90488">
              <a:buFont typeface="Arial" panose="020B0604020202020204" pitchFamily="34" charset="0"/>
              <a:buChar char="•"/>
            </a:pP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Scenario 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분석 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Process</a:t>
            </a:r>
          </a:p>
          <a:p>
            <a:pPr marL="90488" indent="-90488">
              <a:buFont typeface="Arial" panose="020B0604020202020204" pitchFamily="34" charset="0"/>
              <a:buChar char="•"/>
            </a:pP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Focus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 정의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현황 및 목표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 marL="90488" indent="-90488">
              <a:buFont typeface="Arial" panose="020B0604020202020204" pitchFamily="34" charset="0"/>
              <a:buChar char="•"/>
            </a:pP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KDF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 및 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External Drivers</a:t>
            </a:r>
            <a:b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/Forces</a:t>
            </a: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87D2A5E7-D7B9-1455-4157-40BB969BCF55}"/>
              </a:ext>
            </a:extLst>
          </p:cNvPr>
          <p:cNvSpPr/>
          <p:nvPr/>
        </p:nvSpPr>
        <p:spPr bwMode="auto">
          <a:xfrm>
            <a:off x="4044682" y="4110877"/>
            <a:ext cx="1638062" cy="38097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ko-KR" altLang="en-US" sz="1100" b="1" u="none" strike="noStrike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현황 및 목표</a:t>
            </a:r>
            <a:endParaRPr lang="ko-KR" altLang="ko-KR" sz="1100" b="1" i="0" u="none" strike="noStrike" dirty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601F436F-EC41-DF90-83A8-7150B712A545}"/>
              </a:ext>
            </a:extLst>
          </p:cNvPr>
          <p:cNvSpPr/>
          <p:nvPr/>
        </p:nvSpPr>
        <p:spPr bwMode="auto">
          <a:xfrm>
            <a:off x="4044682" y="4645521"/>
            <a:ext cx="1638062" cy="34780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Focus </a:t>
            </a:r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및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issues</a:t>
            </a:r>
            <a:endParaRPr lang="ko-KR" altLang="ko-KR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94633FCE-12F0-DBBC-0571-4F65CE15A5A1}"/>
              </a:ext>
            </a:extLst>
          </p:cNvPr>
          <p:cNvSpPr/>
          <p:nvPr/>
        </p:nvSpPr>
        <p:spPr bwMode="auto">
          <a:xfrm>
            <a:off x="4044682" y="5155860"/>
            <a:ext cx="1638062" cy="34780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Key Decision Factors</a:t>
            </a:r>
            <a:endParaRPr lang="ko-KR" altLang="ko-KR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B40559E4-9F9B-C784-3905-7C10E447CDAE}"/>
              </a:ext>
            </a:extLst>
          </p:cNvPr>
          <p:cNvCxnSpPr>
            <a:cxnSpLocks/>
            <a:stCxn id="13" idx="2"/>
            <a:endCxn id="16" idx="0"/>
          </p:cNvCxnSpPr>
          <p:nvPr/>
        </p:nvCxnSpPr>
        <p:spPr bwMode="auto">
          <a:xfrm>
            <a:off x="2976010" y="4503564"/>
            <a:ext cx="0" cy="12182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/>
          </a:ln>
          <a:effectLst/>
        </p:spPr>
      </p:cxnSp>
      <p:cxnSp>
        <p:nvCxnSpPr>
          <p:cNvPr id="38" name="직선 연결선 37">
            <a:extLst>
              <a:ext uri="{FF2B5EF4-FFF2-40B4-BE49-F238E27FC236}">
                <a16:creationId xmlns:a16="http://schemas.microsoft.com/office/drawing/2014/main" id="{46BDA63A-8597-F7ED-9FA1-533284202422}"/>
              </a:ext>
            </a:extLst>
          </p:cNvPr>
          <p:cNvCxnSpPr>
            <a:cxnSpLocks/>
            <a:stCxn id="8" idx="2"/>
            <a:endCxn id="12" idx="0"/>
          </p:cNvCxnSpPr>
          <p:nvPr/>
        </p:nvCxnSpPr>
        <p:spPr bwMode="auto">
          <a:xfrm>
            <a:off x="4863713" y="4993329"/>
            <a:ext cx="0" cy="162531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5AEA0771-FCB8-0875-7D83-56B731718144}"/>
              </a:ext>
            </a:extLst>
          </p:cNvPr>
          <p:cNvSpPr/>
          <p:nvPr/>
        </p:nvSpPr>
        <p:spPr bwMode="auto">
          <a:xfrm>
            <a:off x="5871716" y="4110878"/>
            <a:ext cx="1475378" cy="39268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ko-KR" altLang="en-US" sz="1100" b="1" u="none" strike="noStrike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주요 변수의 도출</a:t>
            </a:r>
            <a:endParaRPr lang="en-US" altLang="ko-KR" sz="1100" b="1" u="none" strike="noStrike" dirty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13A7A51-F347-7948-5780-CD877A7BBCAA}"/>
              </a:ext>
            </a:extLst>
          </p:cNvPr>
          <p:cNvSpPr txBox="1"/>
          <p:nvPr/>
        </p:nvSpPr>
        <p:spPr>
          <a:xfrm>
            <a:off x="5781717" y="3170137"/>
            <a:ext cx="1653338" cy="9387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0488" indent="-90488">
              <a:buFont typeface="Arial" panose="020B0604020202020204" pitchFamily="34" charset="0"/>
              <a:buChar char="•"/>
            </a:pP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Impact/Uncertainty</a:t>
            </a:r>
            <a:b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Matrix 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및 주요변수</a:t>
            </a:r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  <a:p>
            <a:pPr marL="90488" indent="-90488">
              <a:buFont typeface="Arial" panose="020B0604020202020204" pitchFamily="34" charset="0"/>
              <a:buChar char="•"/>
            </a:pP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Preliminary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Timeline</a:t>
            </a:r>
          </a:p>
          <a:p>
            <a:pPr marL="90488" indent="-90488">
              <a:buFont typeface="Arial" panose="020B0604020202020204" pitchFamily="34" charset="0"/>
              <a:buChar char="•"/>
            </a:pP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Scenario List 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및 선정</a:t>
            </a:r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  <a:p>
            <a:pPr marL="90488" indent="-90488">
              <a:buFont typeface="Arial" panose="020B0604020202020204" pitchFamily="34" charset="0"/>
              <a:buChar char="•"/>
            </a:pP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Scenario Description</a:t>
            </a: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92695BB2-1896-65C5-8C07-7FB137A82735}"/>
              </a:ext>
            </a:extLst>
          </p:cNvPr>
          <p:cNvSpPr/>
          <p:nvPr/>
        </p:nvSpPr>
        <p:spPr bwMode="auto">
          <a:xfrm>
            <a:off x="5871716" y="4619784"/>
            <a:ext cx="1475378" cy="39268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en-US" altLang="ko-KR" sz="1100" b="1" u="none" strike="noStrike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Alternative </a:t>
            </a:r>
            <a:r>
              <a:rPr lang="ko-KR" altLang="en-US" sz="1100" b="1" u="none" strike="noStrike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상황</a:t>
            </a:r>
            <a:endParaRPr lang="en-US" altLang="ko-KR" sz="1100" b="1" u="none" strike="noStrike" dirty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57" name="직선 연결선 56">
            <a:extLst>
              <a:ext uri="{FF2B5EF4-FFF2-40B4-BE49-F238E27FC236}">
                <a16:creationId xmlns:a16="http://schemas.microsoft.com/office/drawing/2014/main" id="{D10A1714-D120-60EB-0908-DBA073CA2D5D}"/>
              </a:ext>
            </a:extLst>
          </p:cNvPr>
          <p:cNvCxnSpPr>
            <a:cxnSpLocks/>
            <a:stCxn id="54" idx="2"/>
            <a:endCxn id="56" idx="0"/>
          </p:cNvCxnSpPr>
          <p:nvPr/>
        </p:nvCxnSpPr>
        <p:spPr bwMode="auto">
          <a:xfrm>
            <a:off x="6609405" y="4503565"/>
            <a:ext cx="0" cy="11621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614B920-642C-340A-A196-5B140AFE547D}"/>
              </a:ext>
            </a:extLst>
          </p:cNvPr>
          <p:cNvSpPr/>
          <p:nvPr/>
        </p:nvSpPr>
        <p:spPr bwMode="auto">
          <a:xfrm>
            <a:off x="5871716" y="5135896"/>
            <a:ext cx="1475378" cy="39268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Scenario</a:t>
            </a:r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선정 및</a:t>
            </a:r>
            <a:endParaRPr lang="en-US" altLang="ko-KR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fontAlgn="ctr"/>
            <a:r>
              <a:rPr lang="en-US" altLang="ko-KR" sz="1100" b="1" u="none" strike="noStrike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Timeline </a:t>
            </a:r>
            <a:r>
              <a:rPr lang="ko-KR" altLang="en-US" sz="1100" b="1" u="none" strike="noStrike" dirty="0">
                <a:effectLst/>
                <a:latin typeface="맑은 고딕" panose="020B0503020000020004" pitchFamily="50" charset="-127"/>
                <a:ea typeface="맑은 고딕" panose="020B0503020000020004" pitchFamily="50" charset="-127"/>
              </a:rPr>
              <a:t>전개</a:t>
            </a:r>
            <a:endParaRPr lang="en-US" altLang="ko-KR" sz="1100" b="1" u="none" strike="noStrike" dirty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CAC80FCF-D8CD-33F1-4AEF-7C842F67BF1B}"/>
              </a:ext>
            </a:extLst>
          </p:cNvPr>
          <p:cNvCxnSpPr>
            <a:cxnSpLocks/>
            <a:stCxn id="56" idx="2"/>
            <a:endCxn id="27" idx="0"/>
          </p:cNvCxnSpPr>
          <p:nvPr/>
        </p:nvCxnSpPr>
        <p:spPr bwMode="auto">
          <a:xfrm>
            <a:off x="6609405" y="5012471"/>
            <a:ext cx="0" cy="12342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68880C1-812B-C764-290D-31BD13C9E8CC}"/>
              </a:ext>
            </a:extLst>
          </p:cNvPr>
          <p:cNvSpPr/>
          <p:nvPr/>
        </p:nvSpPr>
        <p:spPr bwMode="auto">
          <a:xfrm>
            <a:off x="4044682" y="5640633"/>
            <a:ext cx="1638062" cy="347808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외부환경인자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도출</a:t>
            </a:r>
            <a:endParaRPr lang="ko-KR" altLang="ko-KR" sz="1100" b="1" i="0" u="none" strike="noStrike" dirty="0"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39" name="직선 연결선 38">
            <a:extLst>
              <a:ext uri="{FF2B5EF4-FFF2-40B4-BE49-F238E27FC236}">
                <a16:creationId xmlns:a16="http://schemas.microsoft.com/office/drawing/2014/main" id="{B8563217-219D-71CE-0D40-C44F76132D6D}"/>
              </a:ext>
            </a:extLst>
          </p:cNvPr>
          <p:cNvCxnSpPr>
            <a:cxnSpLocks/>
            <a:stCxn id="12" idx="2"/>
            <a:endCxn id="37" idx="0"/>
          </p:cNvCxnSpPr>
          <p:nvPr/>
        </p:nvCxnSpPr>
        <p:spPr bwMode="auto">
          <a:xfrm>
            <a:off x="4863713" y="5503668"/>
            <a:ext cx="0" cy="13696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D81551E8-4CE1-F111-AC89-55D0BBB16AEC}"/>
              </a:ext>
            </a:extLst>
          </p:cNvPr>
          <p:cNvSpPr txBox="1"/>
          <p:nvPr/>
        </p:nvSpPr>
        <p:spPr>
          <a:xfrm>
            <a:off x="7645301" y="3170137"/>
            <a:ext cx="1545936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0488" indent="-90488">
              <a:buFont typeface="Arial" panose="020B0604020202020204" pitchFamily="34" charset="0"/>
              <a:buChar char="•"/>
            </a:pP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기회와 위협 대응</a:t>
            </a:r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  <a:p>
            <a:pPr marL="90488" indent="-90488">
              <a:buFont typeface="Arial" panose="020B0604020202020204" pitchFamily="34" charset="0"/>
              <a:buChar char="•"/>
            </a:pP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전략 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Option 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개발과</a:t>
            </a:r>
            <a:b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</a:b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모니터링 방안</a:t>
            </a: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관리</a:t>
            </a:r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C7667548-E4BD-6E6A-349F-27D7297733E7}"/>
              </a:ext>
            </a:extLst>
          </p:cNvPr>
          <p:cNvSpPr/>
          <p:nvPr/>
        </p:nvSpPr>
        <p:spPr bwMode="auto">
          <a:xfrm>
            <a:off x="7631404" y="4110878"/>
            <a:ext cx="1475378" cy="39268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Scenario </a:t>
            </a:r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별</a:t>
            </a:r>
            <a:endParaRPr lang="en-US" altLang="ko-KR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 font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기회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위협 요인 분석</a:t>
            </a:r>
            <a:endParaRPr lang="en-US" altLang="ko-KR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34FFD0AB-2F08-7136-9B65-9460A80E35BD}"/>
              </a:ext>
            </a:extLst>
          </p:cNvPr>
          <p:cNvSpPr/>
          <p:nvPr/>
        </p:nvSpPr>
        <p:spPr bwMode="auto">
          <a:xfrm>
            <a:off x="7631404" y="4619784"/>
            <a:ext cx="1475378" cy="39268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전략 </a:t>
            </a:r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Option</a:t>
            </a:r>
          </a:p>
        </p:txBody>
      </p:sp>
      <p:cxnSp>
        <p:nvCxnSpPr>
          <p:cNvPr id="60" name="직선 연결선 59">
            <a:extLst>
              <a:ext uri="{FF2B5EF4-FFF2-40B4-BE49-F238E27FC236}">
                <a16:creationId xmlns:a16="http://schemas.microsoft.com/office/drawing/2014/main" id="{01CC549A-B9D1-A004-8654-CFDF17DBCBEA}"/>
              </a:ext>
            </a:extLst>
          </p:cNvPr>
          <p:cNvCxnSpPr>
            <a:cxnSpLocks/>
            <a:stCxn id="58" idx="2"/>
            <a:endCxn id="59" idx="0"/>
          </p:cNvCxnSpPr>
          <p:nvPr/>
        </p:nvCxnSpPr>
        <p:spPr bwMode="auto">
          <a:xfrm>
            <a:off x="8369093" y="4503565"/>
            <a:ext cx="0" cy="116219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61" name="TextBox 60">
            <a:extLst>
              <a:ext uri="{FF2B5EF4-FFF2-40B4-BE49-F238E27FC236}">
                <a16:creationId xmlns:a16="http://schemas.microsoft.com/office/drawing/2014/main" id="{FF0C89C0-4D72-4AA4-8582-ED350D78EA13}"/>
              </a:ext>
            </a:extLst>
          </p:cNvPr>
          <p:cNvSpPr txBox="1"/>
          <p:nvPr/>
        </p:nvSpPr>
        <p:spPr>
          <a:xfrm>
            <a:off x="1172452" y="6067455"/>
            <a:ext cx="4897495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① 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CIA : Cross Impact Analysis 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② 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KDF : Key Decision Factor(</a:t>
            </a:r>
            <a:r>
              <a:rPr lang="ko-KR" altLang="en-US" sz="1000" b="1" dirty="0">
                <a:latin typeface="맑은 고딕" pitchFamily="50" charset="-127"/>
                <a:ea typeface="맑은 고딕" pitchFamily="50" charset="-127"/>
              </a:rPr>
              <a:t>의사결정영향요소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3BE81A7-7AFC-5442-E7FA-21BC336F8516}"/>
              </a:ext>
            </a:extLst>
          </p:cNvPr>
          <p:cNvSpPr/>
          <p:nvPr/>
        </p:nvSpPr>
        <p:spPr bwMode="auto">
          <a:xfrm>
            <a:off x="5871716" y="5652958"/>
            <a:ext cx="1475378" cy="39268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Scenario</a:t>
            </a:r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별 작성</a:t>
            </a:r>
            <a:endParaRPr lang="en-US" altLang="ko-KR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40" name="직선 연결선 39">
            <a:extLst>
              <a:ext uri="{FF2B5EF4-FFF2-40B4-BE49-F238E27FC236}">
                <a16:creationId xmlns:a16="http://schemas.microsoft.com/office/drawing/2014/main" id="{DBBAD83E-98E2-8E42-D709-52982B07356A}"/>
              </a:ext>
            </a:extLst>
          </p:cNvPr>
          <p:cNvCxnSpPr>
            <a:cxnSpLocks/>
            <a:stCxn id="27" idx="2"/>
            <a:endCxn id="22" idx="0"/>
          </p:cNvCxnSpPr>
          <p:nvPr/>
        </p:nvCxnSpPr>
        <p:spPr bwMode="auto">
          <a:xfrm>
            <a:off x="6609405" y="5528583"/>
            <a:ext cx="0" cy="12437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48" name="사각형: 둥근 모서리 47">
            <a:extLst>
              <a:ext uri="{FF2B5EF4-FFF2-40B4-BE49-F238E27FC236}">
                <a16:creationId xmlns:a16="http://schemas.microsoft.com/office/drawing/2014/main" id="{B4DDFC74-6947-6A8A-2261-C2F5E5E1F653}"/>
              </a:ext>
            </a:extLst>
          </p:cNvPr>
          <p:cNvSpPr/>
          <p:nvPr/>
        </p:nvSpPr>
        <p:spPr bwMode="auto">
          <a:xfrm>
            <a:off x="437566" y="778497"/>
            <a:ext cx="869521" cy="415126"/>
          </a:xfrm>
          <a:prstGeom prst="roundRect">
            <a:avLst/>
          </a:prstGeom>
          <a:solidFill>
            <a:srgbClr val="FFC757"/>
          </a:solidFill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1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과정목표</a:t>
            </a:r>
            <a:endParaRPr kumimoji="1" lang="ko-KR" altLang="en-US" sz="12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사각형: 둥근 모서리 49">
            <a:extLst>
              <a:ext uri="{FF2B5EF4-FFF2-40B4-BE49-F238E27FC236}">
                <a16:creationId xmlns:a16="http://schemas.microsoft.com/office/drawing/2014/main" id="{BC053143-D2E5-C01E-5CF9-01E5F8B6AF11}"/>
              </a:ext>
            </a:extLst>
          </p:cNvPr>
          <p:cNvSpPr/>
          <p:nvPr/>
        </p:nvSpPr>
        <p:spPr bwMode="auto">
          <a:xfrm>
            <a:off x="437566" y="1317038"/>
            <a:ext cx="869521" cy="692725"/>
          </a:xfrm>
          <a:prstGeom prst="roundRect">
            <a:avLst/>
          </a:prstGeom>
          <a:solidFill>
            <a:srgbClr val="FFC757"/>
          </a:solidFill>
          <a:ln w="9525" cap="flat" cmpd="sng" algn="ctr">
            <a:solidFill>
              <a:srgbClr val="FFC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주요내용</a:t>
            </a: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3744FDAA-5BC3-1CA1-1FB0-19AD68BE9D5E}"/>
              </a:ext>
            </a:extLst>
          </p:cNvPr>
          <p:cNvSpPr/>
          <p:nvPr/>
        </p:nvSpPr>
        <p:spPr bwMode="auto">
          <a:xfrm>
            <a:off x="1374405" y="800936"/>
            <a:ext cx="8240820" cy="40390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ko-KR" altLang="en-US" sz="1100" b="1" dirty="0">
                <a:latin typeface="맑은 고딕" pitchFamily="50" charset="-127"/>
                <a:ea typeface="맑은 고딕" pitchFamily="50" charset="-127"/>
              </a:rPr>
              <a:t>환경의 변화에 대한 전략</a:t>
            </a:r>
            <a:r>
              <a:rPr kumimoji="1" lang="en-US" altLang="ko-KR" sz="1100" b="1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1" lang="ko-KR" altLang="en-US" sz="1100" b="1" dirty="0">
                <a:latin typeface="맑은 고딕" pitchFamily="50" charset="-127"/>
                <a:ea typeface="맑은 고딕" pitchFamily="50" charset="-127"/>
              </a:rPr>
              <a:t>계획의 유연성을 확보하고</a:t>
            </a:r>
            <a:r>
              <a:rPr kumimoji="1" lang="en-US" altLang="ko-KR" sz="1100" b="1" dirty="0"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1" lang="ko-KR" altLang="en-US" sz="1100" b="1" dirty="0">
                <a:latin typeface="맑은 고딕" pitchFamily="50" charset="-127"/>
                <a:ea typeface="맑은 고딕" pitchFamily="50" charset="-127"/>
              </a:rPr>
              <a:t>환경 리스크에 선행적으로 대응할 수 있는 시나리오 기획 방법의 실무적 </a:t>
            </a:r>
            <a:br>
              <a:rPr kumimoji="1" lang="en-US" altLang="ko-KR" sz="1100" b="1" dirty="0">
                <a:latin typeface="맑은 고딕" pitchFamily="50" charset="-127"/>
                <a:ea typeface="맑은 고딕" pitchFamily="50" charset="-127"/>
              </a:rPr>
            </a:br>
            <a:r>
              <a:rPr kumimoji="1" lang="ko-KR" altLang="en-US" sz="1100" b="1" dirty="0">
                <a:latin typeface="맑은 고딕" pitchFamily="50" charset="-127"/>
                <a:ea typeface="맑은 고딕" pitchFamily="50" charset="-127"/>
              </a:rPr>
              <a:t>이해와 활용 역량을 확보함</a:t>
            </a:r>
            <a:r>
              <a:rPr kumimoji="1" lang="en-US" altLang="ko-KR" sz="1100" b="1" dirty="0">
                <a:latin typeface="맑은 고딕" pitchFamily="50" charset="-127"/>
                <a:ea typeface="맑은 고딕" pitchFamily="50" charset="-127"/>
              </a:rPr>
              <a:t>.</a:t>
            </a:r>
            <a:endParaRPr kumimoji="1" lang="en-US" altLang="ko-KR" sz="11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2E13084A-4458-650C-F464-3C54711CB204}"/>
              </a:ext>
            </a:extLst>
          </p:cNvPr>
          <p:cNvSpPr/>
          <p:nvPr/>
        </p:nvSpPr>
        <p:spPr bwMode="auto">
          <a:xfrm>
            <a:off x="1374405" y="1266826"/>
            <a:ext cx="8240820" cy="895350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90488" marR="0" indent="-90488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1" lang="ko-KR" altLang="en-US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환경분석에 대한 전반적 개념의 이해와 다양한 방법론에 대하여 이해하고</a:t>
            </a:r>
            <a:r>
              <a:rPr kumimoji="1" lang="en-US" altLang="ko-KR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, </a:t>
            </a:r>
            <a:r>
              <a:rPr kumimoji="1" lang="ko-KR" altLang="en-US" sz="1050" b="1" dirty="0">
                <a:latin typeface="맑은 고딕" pitchFamily="50" charset="-127"/>
                <a:ea typeface="맑은 고딕" pitchFamily="50" charset="-127"/>
              </a:rPr>
              <a:t>목적별 활용 방법을 선택할 수 있도록 함</a:t>
            </a:r>
            <a:r>
              <a:rPr kumimoji="1" lang="en-US" altLang="ko-KR" sz="1050" b="1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90488" marR="0" indent="-90488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1" lang="ko-KR" altLang="en-US" sz="1050" b="1" dirty="0">
                <a:latin typeface="맑은 고딕" pitchFamily="50" charset="-127"/>
                <a:ea typeface="맑은 고딕" pitchFamily="50" charset="-127"/>
              </a:rPr>
              <a:t>환경의 변화에 따른 전략의 유연성을 확보하고 리스크에 선행적으로 대응할 수 있는 시나리오 기법의 단계별 개념과 활용 </a:t>
            </a:r>
            <a:r>
              <a:rPr kumimoji="1" lang="en-US" altLang="ko-KR" sz="1050" b="1" dirty="0">
                <a:latin typeface="맑은 고딕" pitchFamily="50" charset="-127"/>
                <a:ea typeface="맑은 고딕" pitchFamily="50" charset="-127"/>
              </a:rPr>
              <a:t>Know-how</a:t>
            </a:r>
            <a:br>
              <a:rPr kumimoji="1" lang="en-US" altLang="ko-KR" sz="1050" b="1" dirty="0">
                <a:latin typeface="맑은 고딕" pitchFamily="50" charset="-127"/>
                <a:ea typeface="맑은 고딕" pitchFamily="50" charset="-127"/>
              </a:rPr>
            </a:br>
            <a:r>
              <a:rPr kumimoji="1" lang="ko-KR" altLang="en-US" sz="1050" b="1" dirty="0">
                <a:latin typeface="맑은 고딕" pitchFamily="50" charset="-127"/>
                <a:ea typeface="맑은 고딕" pitchFamily="50" charset="-127"/>
              </a:rPr>
              <a:t>를 함양함</a:t>
            </a:r>
            <a:r>
              <a:rPr kumimoji="1" lang="en-US" altLang="ko-KR" sz="1050" b="1" dirty="0">
                <a:latin typeface="맑은 고딕" pitchFamily="50" charset="-127"/>
                <a:ea typeface="맑은 고딕" pitchFamily="50" charset="-127"/>
              </a:rPr>
              <a:t>.</a:t>
            </a:r>
          </a:p>
          <a:p>
            <a:pPr marL="90488" marR="0" indent="-90488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1" lang="en-US" altLang="ko-KR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Dynamic</a:t>
            </a:r>
            <a:r>
              <a:rPr kumimoji="1" lang="ko-KR" altLang="en-US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하고 변화하는</a:t>
            </a:r>
            <a:r>
              <a:rPr kumimoji="1" lang="en-US" altLang="ko-KR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r>
              <a:rPr kumimoji="1" lang="ko-KR" altLang="en-US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환경에 </a:t>
            </a:r>
            <a:r>
              <a:rPr kumimoji="1" lang="ko-KR" altLang="en-US" sz="1050" b="1" dirty="0">
                <a:latin typeface="맑은 고딕" pitchFamily="50" charset="-127"/>
                <a:ea typeface="맑은 고딕" pitchFamily="50" charset="-127"/>
              </a:rPr>
              <a:t>유연하게 대응할 수 있는 </a:t>
            </a:r>
            <a:r>
              <a:rPr kumimoji="1" lang="ko-KR" altLang="en-US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전략의 다양한 </a:t>
            </a:r>
            <a:r>
              <a:rPr kumimoji="1" lang="ko-KR" altLang="en-US" sz="105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선택안</a:t>
            </a:r>
            <a:r>
              <a:rPr kumimoji="1" lang="ko-KR" altLang="en-US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개발과 변화에 우선적 대응을 위한 실행 역량을 확보</a:t>
            </a:r>
            <a:br>
              <a:rPr kumimoji="1" lang="en-US" altLang="ko-KR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</a:br>
            <a:r>
              <a:rPr kumimoji="1" lang="ko-KR" altLang="en-US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할 수 있음</a:t>
            </a:r>
            <a:r>
              <a:rPr kumimoji="1" lang="en-US" altLang="ko-KR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.</a:t>
            </a:r>
            <a:r>
              <a:rPr kumimoji="1" lang="ko-KR" altLang="en-US" sz="105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맑은 고딕" pitchFamily="50" charset="-127"/>
                <a:ea typeface="맑은 고딕" pitchFamily="50" charset="-127"/>
              </a:rPr>
              <a:t> </a:t>
            </a:r>
            <a:endParaRPr kumimoji="1" lang="en-US" altLang="ko-KR" sz="105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22BB3B2-C5D1-E1CE-BDD3-BBFEFC89979D}"/>
              </a:ext>
            </a:extLst>
          </p:cNvPr>
          <p:cNvSpPr txBox="1"/>
          <p:nvPr/>
        </p:nvSpPr>
        <p:spPr>
          <a:xfrm>
            <a:off x="2187091" y="5522813"/>
            <a:ext cx="15683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90488" indent="-90488">
              <a:buFont typeface="Arial" panose="020B0604020202020204" pitchFamily="34" charset="0"/>
              <a:buChar char="•"/>
            </a:pPr>
            <a:r>
              <a:rPr lang="en-US" altLang="ko-KR" sz="900" b="1" dirty="0">
                <a:latin typeface="맑은 고딕" pitchFamily="50" charset="-127"/>
                <a:ea typeface="맑은 고딕" pitchFamily="50" charset="-127"/>
              </a:rPr>
              <a:t>SRI, INTERAX, MICMAC</a:t>
            </a:r>
            <a:br>
              <a:rPr lang="en-US" altLang="ko-KR" sz="900" b="1" dirty="0"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900" b="1" dirty="0">
                <a:latin typeface="맑은 고딕" pitchFamily="50" charset="-127"/>
                <a:ea typeface="맑은 고딕" pitchFamily="50" charset="-127"/>
              </a:rPr>
              <a:t>BASICS </a:t>
            </a:r>
            <a:r>
              <a:rPr lang="ko-KR" altLang="en-US" sz="900" b="1" dirty="0">
                <a:latin typeface="맑은 고딕" pitchFamily="50" charset="-127"/>
                <a:ea typeface="맑은 고딕" pitchFamily="50" charset="-127"/>
              </a:rPr>
              <a:t>등</a:t>
            </a:r>
            <a:endParaRPr lang="en-US" altLang="ko-KR" sz="9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9E372674-3072-0FE7-35DD-F1C961D643FB}"/>
              </a:ext>
            </a:extLst>
          </p:cNvPr>
          <p:cNvSpPr/>
          <p:nvPr/>
        </p:nvSpPr>
        <p:spPr bwMode="auto">
          <a:xfrm>
            <a:off x="7631404" y="5129369"/>
            <a:ext cx="1475378" cy="392687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fontAlgn="ctr"/>
            <a:r>
              <a:rPr lang="en-US" altLang="ko-KR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Monitoring</a:t>
            </a:r>
            <a:r>
              <a:rPr lang="ko-KR" altLang="en-US" sz="11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 및 관리</a:t>
            </a:r>
            <a:endParaRPr lang="en-US" altLang="ko-KR" sz="11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63" name="직선 연결선 62">
            <a:extLst>
              <a:ext uri="{FF2B5EF4-FFF2-40B4-BE49-F238E27FC236}">
                <a16:creationId xmlns:a16="http://schemas.microsoft.com/office/drawing/2014/main" id="{05012D82-CEF2-377C-3F2B-67028FAD3408}"/>
              </a:ext>
            </a:extLst>
          </p:cNvPr>
          <p:cNvCxnSpPr>
            <a:cxnSpLocks/>
            <a:stCxn id="59" idx="2"/>
            <a:endCxn id="62" idx="0"/>
          </p:cNvCxnSpPr>
          <p:nvPr/>
        </p:nvCxnSpPr>
        <p:spPr bwMode="auto">
          <a:xfrm>
            <a:off x="8369093" y="5012471"/>
            <a:ext cx="0" cy="116898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/>
          </a:ln>
          <a:effectLst/>
        </p:spPr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4B534B4-EF8F-2573-CB83-DEA82FFE0236}"/>
              </a:ext>
            </a:extLst>
          </p:cNvPr>
          <p:cNvSpPr txBox="1"/>
          <p:nvPr/>
        </p:nvSpPr>
        <p:spPr>
          <a:xfrm>
            <a:off x="1321112" y="121069"/>
            <a:ext cx="210666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kumimoji="1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Ⅰ. </a:t>
            </a:r>
            <a:r>
              <a:rPr kumimoji="1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전략기획 분야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034464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041095" y="177656"/>
            <a:ext cx="3674404" cy="369332"/>
          </a:xfrm>
        </p:spPr>
        <p:txBody>
          <a:bodyPr/>
          <a:lstStyle/>
          <a:p>
            <a:r>
              <a:rPr lang="en-US" altLang="ko-KR" sz="1800" dirty="0"/>
              <a:t>3. </a:t>
            </a:r>
            <a:r>
              <a:rPr lang="ko-KR" altLang="en-US" sz="1800" dirty="0"/>
              <a:t>환경분석과 </a:t>
            </a:r>
            <a:r>
              <a:rPr lang="en-US" altLang="ko-KR" sz="1800" dirty="0"/>
              <a:t>Scenario Planning</a:t>
            </a:r>
            <a:endParaRPr lang="ko-KR" altLang="en-US" sz="1800" dirty="0"/>
          </a:p>
        </p:txBody>
      </p:sp>
      <p:sp>
        <p:nvSpPr>
          <p:cNvPr id="6" name="정육면체 5"/>
          <p:cNvSpPr/>
          <p:nvPr/>
        </p:nvSpPr>
        <p:spPr>
          <a:xfrm>
            <a:off x="920553" y="1268760"/>
            <a:ext cx="1512168" cy="898836"/>
          </a:xfrm>
          <a:prstGeom prst="cube">
            <a:avLst>
              <a:gd name="adj" fmla="val 6760"/>
            </a:avLst>
          </a:prstGeom>
          <a:solidFill>
            <a:srgbClr val="7030A0"/>
          </a:solidFill>
          <a:ln w="1905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목표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2504728" y="1268760"/>
            <a:ext cx="6120680" cy="864096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2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기업은 성장과 생존을 위해 미래 시장을 두고 경쟁하고 있으며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변화무쌍한 환경을 종합적으로 분석할 수 있는 역량을 통하여 미래 사업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·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제품의 전략적 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Option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구체화 할 수 있고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전략과 실행계획의 환경연계를 통한 지속적 수정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대응할 수 있는 역량 배양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정육면체 7"/>
          <p:cNvSpPr/>
          <p:nvPr/>
        </p:nvSpPr>
        <p:spPr>
          <a:xfrm>
            <a:off x="920553" y="2248297"/>
            <a:ext cx="1512168" cy="1348254"/>
          </a:xfrm>
          <a:prstGeom prst="cube">
            <a:avLst>
              <a:gd name="adj" fmla="val 6760"/>
            </a:avLst>
          </a:prstGeom>
          <a:solidFill>
            <a:srgbClr val="7030A0"/>
          </a:solidFill>
          <a:ln w="1905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목적</a:t>
            </a:r>
          </a:p>
        </p:txBody>
      </p:sp>
      <p:sp>
        <p:nvSpPr>
          <p:cNvPr id="9" name="직사각형 8"/>
          <p:cNvSpPr/>
          <p:nvPr/>
        </p:nvSpPr>
        <p:spPr>
          <a:xfrm>
            <a:off x="2504728" y="2256982"/>
            <a:ext cx="6120680" cy="129614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2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>
              <a:buFont typeface="Arial" pitchFamily="34" charset="0"/>
              <a:buChar char="•"/>
            </a:pP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신제품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신기술 및 현재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미래사업에 대한 환경의 변화에 대응하여 사업 및 기술전략 수립을 위한 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Scenario 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기획 역량 확보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marL="0" lvl="1">
              <a:buFont typeface="Arial" pitchFamily="34" charset="0"/>
              <a:buChar char="•"/>
            </a:pP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사업에 영향을 미치는 환경인자를 체계적으로 분석하여 신사업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신기술 전략 및 활동방안을 수립할 수 있음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0" lvl="1">
              <a:buFont typeface="Arial" pitchFamily="34" charset="0"/>
              <a:buChar char="•"/>
            </a:pP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체계적 방법에 의한 환경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시장예측을 통하여 명확한 변화의 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Dynamics 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이해를 통한 전략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운영 방안 수립 가능</a:t>
            </a:r>
          </a:p>
        </p:txBody>
      </p:sp>
      <p:sp>
        <p:nvSpPr>
          <p:cNvPr id="10" name="정육면체 9"/>
          <p:cNvSpPr/>
          <p:nvPr/>
        </p:nvSpPr>
        <p:spPr>
          <a:xfrm>
            <a:off x="920553" y="3659874"/>
            <a:ext cx="1512168" cy="1348254"/>
          </a:xfrm>
          <a:prstGeom prst="cube">
            <a:avLst>
              <a:gd name="adj" fmla="val 6760"/>
            </a:avLst>
          </a:prstGeom>
          <a:solidFill>
            <a:srgbClr val="7030A0"/>
          </a:solidFill>
          <a:ln w="1905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특징</a:t>
            </a:r>
            <a:r>
              <a:rPr lang="en-US" altLang="ko-KR" sz="1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/Scope</a:t>
            </a:r>
            <a:endParaRPr lang="ko-KR" altLang="en-US" sz="1400" b="1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직사각형 10"/>
          <p:cNvSpPr/>
          <p:nvPr/>
        </p:nvSpPr>
        <p:spPr>
          <a:xfrm>
            <a:off x="2504728" y="3668559"/>
            <a:ext cx="6120680" cy="1296144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2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lvl="1">
              <a:buFont typeface="Arial" pitchFamily="34" charset="0"/>
              <a:buChar char="•"/>
            </a:pP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현업에 적용 가능한 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신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사업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신제품 환경예측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분석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기법 전수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매뉴얼 제공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</a:p>
          <a:p>
            <a:pPr marL="0" lvl="1">
              <a:buFont typeface="Arial" pitchFamily="34" charset="0"/>
              <a:buChar char="•"/>
            </a:pP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실행 가능한 </a:t>
            </a:r>
            <a:r>
              <a:rPr lang="ko-KR" altLang="en-US" sz="1200" b="1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신사업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전략 수립과 이를 가능하게 하는 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Action plan 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제시</a:t>
            </a:r>
          </a:p>
          <a:p>
            <a:pPr marL="0" lvl="1">
              <a:buFont typeface="Arial" pitchFamily="34" charset="0"/>
              <a:buChar char="•"/>
            </a:pP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현사업에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대한 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Issue → 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의사결정을 위한 필요 정보 → 환경인자 및 변수 → </a:t>
            </a:r>
            <a:b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변화방향 → 기회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위협 요인 분석 → 전략 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Option 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개발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</a:p>
          <a:p>
            <a:pPr marL="0" lvl="1">
              <a:buFont typeface="Arial" pitchFamily="34" charset="0"/>
              <a:buChar char="•"/>
            </a:pP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IT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화를 통한 조기에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변화의 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Sign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을 판단할 수 있는 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Intelligence 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활동체계 및 방법을 소개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.</a:t>
            </a:r>
            <a:endParaRPr lang="ko-KR" altLang="en-US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2" name="정육면체 11"/>
          <p:cNvSpPr/>
          <p:nvPr/>
        </p:nvSpPr>
        <p:spPr>
          <a:xfrm>
            <a:off x="920553" y="5061095"/>
            <a:ext cx="1512168" cy="1148604"/>
          </a:xfrm>
          <a:prstGeom prst="cube">
            <a:avLst>
              <a:gd name="adj" fmla="val 6760"/>
            </a:avLst>
          </a:prstGeom>
          <a:solidFill>
            <a:srgbClr val="7030A0"/>
          </a:solidFill>
          <a:ln w="19050"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400" b="1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활동 방법</a:t>
            </a:r>
          </a:p>
        </p:txBody>
      </p:sp>
      <p:sp>
        <p:nvSpPr>
          <p:cNvPr id="13" name="직사각형 12"/>
          <p:cNvSpPr/>
          <p:nvPr/>
        </p:nvSpPr>
        <p:spPr>
          <a:xfrm>
            <a:off x="2504728" y="5061094"/>
            <a:ext cx="6120680" cy="1104210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bg2">
                <a:lumMod val="40000"/>
                <a:lumOff val="60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buFont typeface="Arial" pitchFamily="34" charset="0"/>
              <a:buChar char="•"/>
            </a:pP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Scenario Planning 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과 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Intelligence 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활동의 개념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주요 방법론 등 기본 교육</a:t>
            </a:r>
            <a:endParaRPr lang="en-US" altLang="ko-KR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buFont typeface="Arial" pitchFamily="34" charset="0"/>
              <a:buChar char="•"/>
            </a:pP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Scenario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를 통한 미래 사업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기술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환경 예측 활동에 대한 단계별 핵심 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Point</a:t>
            </a:r>
          </a:p>
          <a:p>
            <a:pPr>
              <a:buFont typeface="Arial" pitchFamily="34" charset="0"/>
              <a:buChar char="•"/>
            </a:pP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사례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1" dirty="0" err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팀내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토론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논의 팀간 분석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·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정리 현황 공유를 통한 개념의 명확화</a:t>
            </a: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활동에 대한 </a:t>
            </a:r>
            <a:b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</a:br>
            <a:r>
              <a:rPr lang="en-US" altLang="ko-KR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 Know-how </a:t>
            </a:r>
            <a:r>
              <a:rPr lang="ko-KR" altLang="en-US" sz="1200" b="1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확보</a:t>
            </a:r>
            <a:endParaRPr lang="en-US" altLang="ko-KR" sz="1200" b="1" dirty="0">
              <a:solidFill>
                <a:schemeClr val="tx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E1B50BD-7301-CD24-3E05-06B353AC1954}"/>
              </a:ext>
            </a:extLst>
          </p:cNvPr>
          <p:cNvSpPr txBox="1"/>
          <p:nvPr/>
        </p:nvSpPr>
        <p:spPr>
          <a:xfrm>
            <a:off x="1321112" y="121069"/>
            <a:ext cx="210666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kumimoji="1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Ⅰ. </a:t>
            </a:r>
            <a:r>
              <a:rPr kumimoji="1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전략기획 분야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2732407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>
          <a:xfrm>
            <a:off x="6041095" y="177656"/>
            <a:ext cx="3674404" cy="369332"/>
          </a:xfrm>
        </p:spPr>
        <p:txBody>
          <a:bodyPr/>
          <a:lstStyle/>
          <a:p>
            <a:r>
              <a:rPr lang="en-US" altLang="ko-KR" sz="1800" dirty="0"/>
              <a:t>3. </a:t>
            </a:r>
            <a:r>
              <a:rPr lang="ko-KR" altLang="en-US" sz="1800" dirty="0"/>
              <a:t>환경분석과 </a:t>
            </a:r>
            <a:r>
              <a:rPr lang="en-US" altLang="ko-KR" sz="1800" dirty="0"/>
              <a:t>Scenario Planning</a:t>
            </a:r>
            <a:endParaRPr lang="ko-KR" altLang="en-US" sz="1800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3474316"/>
              </p:ext>
            </p:extLst>
          </p:nvPr>
        </p:nvGraphicFramePr>
        <p:xfrm>
          <a:off x="992560" y="829259"/>
          <a:ext cx="7920880" cy="5036425"/>
        </p:xfrm>
        <a:graphic>
          <a:graphicData uri="http://schemas.openxmlformats.org/drawingml/2006/table">
            <a:tbl>
              <a:tblPr firstRow="1" bandRow="1">
                <a:tableStyleId>{BDBED569-4797-4DF1-A0F4-6AAB3CD982D8}</a:tableStyleId>
              </a:tblPr>
              <a:tblGrid>
                <a:gridCol w="9542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860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52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8537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502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pc="3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일차</a:t>
                      </a: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pc="6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단원명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030A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spc="600" dirty="0"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교육내용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7030A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3387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r>
                        <a:rPr lang="ko-KR" altLang="en-US" sz="11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일차</a:t>
                      </a:r>
                      <a:endParaRPr lang="en-US" altLang="ko-KR" sz="11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기술예측 개요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11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1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기술예측의 개념과 방법론</a:t>
                      </a:r>
                      <a:br>
                        <a:rPr lang="en-US" altLang="ko-KR" sz="11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lang="en-US" altLang="ko-KR" sz="11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 - </a:t>
                      </a:r>
                      <a:r>
                        <a:rPr lang="ko-KR" altLang="en-US" sz="11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추세분석</a:t>
                      </a:r>
                      <a:r>
                        <a:rPr lang="en-US" altLang="ko-KR" sz="11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1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전문가판단법</a:t>
                      </a:r>
                      <a:r>
                        <a:rPr lang="en-US" altLang="ko-KR" sz="11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, Multi-Option </a:t>
                      </a:r>
                      <a:r>
                        <a:rPr lang="ko-KR" altLang="en-US" sz="11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법 등</a:t>
                      </a:r>
                      <a:endParaRPr lang="en-US" altLang="ko-KR" sz="11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18839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시나리오 기획의</a:t>
                      </a:r>
                      <a:endParaRPr lang="en-US" altLang="ko-KR" sz="1100" b="1" spc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개념과 분석 </a:t>
                      </a:r>
                      <a:r>
                        <a:rPr lang="en-US" altLang="ko-KR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Process</a:t>
                      </a:r>
                      <a:endParaRPr lang="ko-KR" altLang="en-US" sz="1100" b="1" spc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11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1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  <a:buFont typeface="Arial" pitchFamily="34" charset="0"/>
                        <a:buChar char="•"/>
                      </a:pPr>
                      <a:r>
                        <a:rPr lang="en-US" altLang="ko-KR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환경분석의 개념</a:t>
                      </a:r>
                      <a:r>
                        <a:rPr lang="en-US" altLang="ko-KR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유형 및 전략에서의 위치</a:t>
                      </a:r>
                      <a:endParaRPr lang="en-US" altLang="ko-KR" sz="1100" b="1" spc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120000"/>
                        </a:lnSpc>
                        <a:buFont typeface="Arial" pitchFamily="34" charset="0"/>
                        <a:buChar char="•"/>
                      </a:pPr>
                      <a:r>
                        <a:rPr lang="en-US" altLang="ko-KR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시나리오의 개념</a:t>
                      </a:r>
                      <a:r>
                        <a:rPr lang="en-US" altLang="ko-KR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발전</a:t>
                      </a:r>
                      <a:r>
                        <a:rPr lang="en-US" altLang="ko-KR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유형</a:t>
                      </a:r>
                      <a:r>
                        <a:rPr lang="en-US" altLang="ko-KR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, </a:t>
                      </a:r>
                      <a:r>
                        <a:rPr lang="ko-KR" altLang="en-US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의미</a:t>
                      </a:r>
                      <a:endParaRPr lang="en-US" altLang="ko-KR" sz="1100" b="1" spc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latinLnBrk="1">
                        <a:lnSpc>
                          <a:spcPct val="120000"/>
                        </a:lnSpc>
                        <a:buFont typeface="Arial" pitchFamily="34" charset="0"/>
                        <a:buChar char="•"/>
                      </a:pPr>
                      <a:r>
                        <a:rPr lang="en-US" altLang="ko-KR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시나리오 분석 </a:t>
                      </a:r>
                      <a:r>
                        <a:rPr lang="en-US" altLang="ko-KR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Process(SRI Approach)</a:t>
                      </a:r>
                      <a:endParaRPr lang="ko-KR" altLang="en-US" sz="1100" b="1" spc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5078">
                <a:tc vMerge="1"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Focus</a:t>
                      </a:r>
                      <a:r>
                        <a:rPr lang="ko-KR" altLang="en-US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및 의사결정영향요소</a:t>
                      </a:r>
                      <a:r>
                        <a:rPr lang="en-US" altLang="ko-KR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(KDF)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11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1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사업</a:t>
                      </a:r>
                      <a:r>
                        <a:rPr lang="en-US" altLang="ko-KR" sz="11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1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제품</a:t>
                      </a:r>
                      <a:r>
                        <a:rPr lang="en-US" altLang="ko-KR" sz="11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1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기술 등 의사결정</a:t>
                      </a:r>
                      <a:r>
                        <a:rPr lang="en-US" altLang="ko-KR" sz="11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Issue</a:t>
                      </a: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1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1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의사결정 </a:t>
                      </a:r>
                      <a:r>
                        <a:rPr lang="en-US" altLang="ko-KR" sz="11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Focus </a:t>
                      </a:r>
                      <a:r>
                        <a:rPr lang="ko-KR" altLang="en-US" sz="11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정의</a:t>
                      </a:r>
                      <a:endParaRPr lang="en-US" altLang="ko-KR" sz="1100" b="1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8798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외부환경인자 및</a:t>
                      </a:r>
                      <a:endParaRPr lang="en-US" altLang="ko-KR" sz="1100" b="1" spc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주요변수 도출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11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1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외부환경인자의 도출 </a:t>
                      </a:r>
                      <a:r>
                        <a:rPr lang="en-US" altLang="ko-KR" sz="11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; Macro-drivers &amp; Micro-forces</a:t>
                      </a: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1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Impact-Uncertainty </a:t>
                      </a:r>
                      <a:r>
                        <a:rPr lang="ko-KR" altLang="en-US" sz="11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분석</a:t>
                      </a:r>
                      <a:endParaRPr lang="en-US" altLang="ko-KR" sz="1100" b="1" baseline="0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1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1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주요 변수</a:t>
                      </a:r>
                      <a:r>
                        <a:rPr lang="en-US" altLang="ko-KR" sz="11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(Uncertainty</a:t>
                      </a:r>
                      <a:r>
                        <a:rPr lang="ko-KR" altLang="en-US" sz="11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1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Axes)</a:t>
                      </a:r>
                      <a:r>
                        <a:rPr lang="ko-KR" altLang="en-US" sz="11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도출</a:t>
                      </a:r>
                      <a:r>
                        <a:rPr lang="en-US" altLang="ko-KR" sz="11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1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및 </a:t>
                      </a:r>
                      <a:r>
                        <a:rPr lang="en-US" altLang="ko-KR" sz="11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Alternative </a:t>
                      </a:r>
                      <a:r>
                        <a:rPr lang="ko-KR" altLang="en-US" sz="11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상황 전개</a:t>
                      </a:r>
                      <a:r>
                        <a:rPr lang="en-US" altLang="ko-KR" sz="1100" b="1" baseline="0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8798">
                <a:tc rowSpan="4"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r>
                        <a:rPr lang="ko-KR" altLang="en-US" sz="11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일차</a:t>
                      </a:r>
                      <a:endParaRPr lang="en-US" altLang="ko-KR" sz="11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주요</a:t>
                      </a:r>
                      <a:r>
                        <a:rPr lang="en-US" altLang="ko-KR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변수의 상황별 </a:t>
                      </a:r>
                      <a:endParaRPr lang="en-US" altLang="ko-KR" sz="1100" b="1" spc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근거 및 시나리오</a:t>
                      </a:r>
                      <a:r>
                        <a:rPr lang="en-US" altLang="ko-KR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선정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11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11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주요 변수의 </a:t>
                      </a:r>
                      <a:r>
                        <a:rPr lang="en-US" altLang="ko-KR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Alternative </a:t>
                      </a:r>
                      <a:r>
                        <a:rPr lang="ko-KR" altLang="en-US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상황별 근거</a:t>
                      </a:r>
                      <a:r>
                        <a:rPr lang="en-US" altLang="ko-KR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(Rationale)</a:t>
                      </a:r>
                    </a:p>
                    <a:p>
                      <a:pPr latinLnBrk="1">
                        <a:buFont typeface="Arial" pitchFamily="34" charset="0"/>
                        <a:buChar char="•"/>
                      </a:pPr>
                      <a:r>
                        <a:rPr lang="en-US" altLang="ko-KR" sz="1100" b="1" spc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1" spc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시나리오</a:t>
                      </a:r>
                      <a:r>
                        <a:rPr lang="en-US" altLang="ko-KR" sz="1100" b="1" spc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List </a:t>
                      </a:r>
                      <a:r>
                        <a:rPr lang="ko-KR" altLang="en-US" sz="1100" b="1" spc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및 선정</a:t>
                      </a:r>
                      <a:endParaRPr lang="ko-KR" altLang="en-US" sz="11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718839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시나리오 기술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11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11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  <a:buFont typeface="Arial" pitchFamily="34" charset="0"/>
                        <a:buChar char="•"/>
                      </a:pPr>
                      <a:r>
                        <a:rPr lang="en-US" altLang="ko-KR" sz="1100" b="1" kern="1200" spc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100" b="1" kern="1200" spc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시나리오별 </a:t>
                      </a:r>
                      <a:r>
                        <a:rPr lang="en-US" altLang="ko-KR" sz="1100" b="1" kern="1200" spc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Preliminary Timeline </a:t>
                      </a:r>
                      <a:r>
                        <a:rPr lang="ko-KR" altLang="en-US" sz="1100" b="1" kern="1200" spc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작성</a:t>
                      </a:r>
                      <a:endParaRPr lang="en-US" altLang="ko-KR" sz="1100" b="1" kern="1200" spc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latinLnBrk="1">
                        <a:lnSpc>
                          <a:spcPct val="120000"/>
                        </a:lnSpc>
                        <a:buFont typeface="Arial" pitchFamily="34" charset="0"/>
                        <a:buChar char="•"/>
                      </a:pPr>
                      <a:r>
                        <a:rPr lang="en-US" altLang="ko-KR" sz="1100" b="1" kern="1200" spc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Central Dynamics</a:t>
                      </a:r>
                    </a:p>
                    <a:p>
                      <a:pPr latinLnBrk="1">
                        <a:lnSpc>
                          <a:spcPct val="120000"/>
                        </a:lnSpc>
                        <a:buFont typeface="Arial" pitchFamily="34" charset="0"/>
                        <a:buChar char="•"/>
                      </a:pPr>
                      <a:r>
                        <a:rPr lang="en-US" altLang="ko-KR" sz="1100" b="1" kern="1200" spc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100" b="1" kern="1200" spc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시나리오</a:t>
                      </a:r>
                      <a:r>
                        <a:rPr lang="en-US" altLang="ko-KR" sz="1100" b="1" kern="1200" spc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100" b="1" kern="1200" spc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기술</a:t>
                      </a:r>
                      <a:r>
                        <a:rPr lang="en-US" altLang="ko-KR" sz="1100" b="1" kern="1200" spc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100" b="1" kern="1200" spc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시나리오별</a:t>
                      </a:r>
                      <a:r>
                        <a:rPr lang="en-US" altLang="ko-KR" sz="1100" b="1" kern="1200" spc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53819">
                <a:tc vMerge="1">
                  <a:txBody>
                    <a:bodyPr/>
                    <a:lstStyle/>
                    <a:p>
                      <a:pPr latinLnBrk="1"/>
                      <a:endParaRPr lang="ko-KR" altLang="en-US" sz="1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시나리오 분석</a:t>
                      </a:r>
                      <a:endParaRPr lang="en-US" altLang="ko-KR" sz="1100" b="1" spc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11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1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  <a:buFont typeface="Arial" pitchFamily="34" charset="0"/>
                        <a:buChar char="•"/>
                      </a:pPr>
                      <a:r>
                        <a:rPr lang="en-US" altLang="ko-KR" sz="1100" b="1" kern="1200" spc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(</a:t>
                      </a:r>
                      <a:r>
                        <a:rPr lang="ko-KR" altLang="en-US" sz="1100" b="1" kern="1200" spc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시나리오별</a:t>
                      </a:r>
                      <a:r>
                        <a:rPr lang="en-US" altLang="ko-KR" sz="1100" b="1" kern="1200" spc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 </a:t>
                      </a:r>
                      <a:r>
                        <a:rPr lang="ko-KR" altLang="en-US" sz="1100" b="1" kern="1200" spc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기회 및 위협요인 분석</a:t>
                      </a:r>
                      <a:endParaRPr lang="en-US" altLang="ko-KR" sz="1100" b="1" kern="1200" spc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latinLnBrk="1">
                        <a:lnSpc>
                          <a:spcPct val="120000"/>
                        </a:lnSpc>
                        <a:buFont typeface="Arial" pitchFamily="34" charset="0"/>
                        <a:buChar char="•"/>
                      </a:pPr>
                      <a:r>
                        <a:rPr lang="en-US" altLang="ko-KR" sz="1100" b="1" kern="1200" spc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Business</a:t>
                      </a:r>
                      <a:r>
                        <a:rPr lang="ko-KR" altLang="en-US" sz="1100" b="1" kern="1200" spc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en-US" altLang="ko-KR" sz="1100" b="1" kern="1200" spc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Needs</a:t>
                      </a:r>
                      <a:r>
                        <a:rPr lang="ko-KR" altLang="en-US" sz="1100" b="1" kern="1200" spc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및 추진활동방안</a:t>
                      </a:r>
                      <a:endParaRPr lang="en-US" altLang="ko-KR" sz="1100" b="1" kern="1200" spc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53819">
                <a:tc vMerge="1">
                  <a:txBody>
                    <a:bodyPr/>
                    <a:lstStyle/>
                    <a:p>
                      <a:pPr algn="ctr" latinLnBrk="1"/>
                      <a:endParaRPr lang="en-US" altLang="ko-KR" sz="1050" dirty="0"/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전략 </a:t>
                      </a:r>
                      <a:r>
                        <a:rPr lang="en-US" altLang="ko-KR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Option </a:t>
                      </a:r>
                      <a:r>
                        <a:rPr lang="ko-KR" altLang="en-US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분석과</a:t>
                      </a:r>
                      <a:endParaRPr lang="en-US" altLang="ko-KR" sz="1100" b="1" spc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100" b="1" spc="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전략적 선정</a:t>
                      </a:r>
                      <a:endParaRPr lang="en-US" altLang="ko-KR" sz="1100" b="1" spc="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1100" b="1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1100" b="1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  <a:buFont typeface="Arial" pitchFamily="34" charset="0"/>
                        <a:buChar char="•"/>
                      </a:pPr>
                      <a:r>
                        <a:rPr lang="en-US" altLang="ko-KR" sz="1100" b="1" kern="1200" spc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(</a:t>
                      </a:r>
                      <a:r>
                        <a:rPr lang="ko-KR" altLang="en-US" sz="1100" b="1" kern="1200" spc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시나리오별</a:t>
                      </a:r>
                      <a:r>
                        <a:rPr lang="en-US" altLang="ko-KR" sz="1100" b="1" kern="1200" spc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 </a:t>
                      </a:r>
                      <a:r>
                        <a:rPr lang="ko-KR" altLang="en-US" sz="1100" b="1" kern="1200" spc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전략 </a:t>
                      </a:r>
                      <a:r>
                        <a:rPr lang="en-US" altLang="ko-KR" sz="1100" b="1" kern="1200" spc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Option </a:t>
                      </a:r>
                      <a:r>
                        <a:rPr lang="ko-KR" altLang="en-US" sz="1100" b="1" kern="1200" spc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개발</a:t>
                      </a:r>
                      <a:endParaRPr lang="en-US" altLang="ko-KR" sz="1100" b="1" kern="1200" spc="0" baseline="0" dirty="0"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latinLnBrk="1">
                        <a:lnSpc>
                          <a:spcPct val="120000"/>
                        </a:lnSpc>
                        <a:buFont typeface="Arial" pitchFamily="34" charset="0"/>
                        <a:buChar char="•"/>
                      </a:pPr>
                      <a:r>
                        <a:rPr lang="en-US" altLang="ko-KR" sz="1100" b="1" kern="1200" spc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 </a:t>
                      </a:r>
                      <a:r>
                        <a:rPr lang="ko-KR" altLang="en-US" sz="1100" b="1" kern="1200" spc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변화방향과 전략 선정</a:t>
                      </a:r>
                      <a:r>
                        <a:rPr lang="en-US" altLang="ko-KR" sz="1100" b="1" kern="1200" spc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(</a:t>
                      </a:r>
                      <a:r>
                        <a:rPr lang="ko-KR" altLang="en-US" sz="1100" b="1" kern="1200" spc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시나리오</a:t>
                      </a:r>
                      <a:r>
                        <a:rPr lang="en-US" altLang="ko-KR" sz="1100" b="1" kern="1200" spc="0" baseline="0" dirty="0"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3EB8AFAC-299D-94E5-0DF9-3934C1FC6EAF}"/>
              </a:ext>
            </a:extLst>
          </p:cNvPr>
          <p:cNvSpPr txBox="1"/>
          <p:nvPr/>
        </p:nvSpPr>
        <p:spPr>
          <a:xfrm>
            <a:off x="1321112" y="121069"/>
            <a:ext cx="2106667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kumimoji="1" lang="en-US" altLang="ko-KR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Ⅰ. </a:t>
            </a:r>
            <a:r>
              <a:rPr kumimoji="1" lang="ko-KR" altLang="en-US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j-cs"/>
              </a:rPr>
              <a:t>전략기획 분야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70823813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디자인 사용자 지정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디자인 사용자 지정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sz="1200" b="0" i="0" u="none" strike="noStrike" cap="none" normalizeH="0" baseline="0" dirty="0" smtClean="0">
            <a:ln>
              <a:noFill/>
            </a:ln>
            <a:solidFill>
              <a:schemeClr val="tx1"/>
            </a:solidFill>
            <a:effectLst/>
            <a:latin typeface="맑은 고딕" pitchFamily="50" charset="-127"/>
            <a:ea typeface="맑은 고딕" pitchFamily="50" charset="-127"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2"/>
          </a:solidFill>
          <a:prstDash val="solid"/>
          <a:round/>
          <a:headEnd type="none" w="med" len="med"/>
          <a:tailEnd type="none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sz="1050" b="1" dirty="0" smtClean="0">
            <a:latin typeface="맑은 고딕" pitchFamily="50" charset="-127"/>
            <a:ea typeface="맑은 고딕" pitchFamily="50" charset="-127"/>
          </a:defRPr>
        </a:defPPr>
      </a:lstStyle>
    </a:txDef>
  </a:objectDefaults>
  <a:extraClrSchemeLst>
    <a:extraClrScheme>
      <a:clrScheme name="디자인 사용자 지정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디자인 사용자 지정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디자인 사용자 지정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7471</TotalTime>
  <Words>9127</Words>
  <Application>Microsoft Office PowerPoint</Application>
  <PresentationFormat>A4 용지(210x297mm)</PresentationFormat>
  <Paragraphs>1496</Paragraphs>
  <Slides>38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44" baseType="lpstr">
      <vt:lpstr>굴림</vt:lpstr>
      <vt:lpstr>돋움</vt:lpstr>
      <vt:lpstr>맑은 고딕</vt:lpstr>
      <vt:lpstr>Arial</vt:lpstr>
      <vt:lpstr>Tahoma</vt:lpstr>
      <vt:lpstr>디자인 사용자 지정</vt:lpstr>
      <vt:lpstr>기술경영 교육과정 설계</vt:lpstr>
      <vt:lpstr>Ⅰ. 전략기획 분야</vt:lpstr>
      <vt:lpstr>1. 종합구성</vt:lpstr>
      <vt:lpstr>2. 신사업 기획 과정</vt:lpstr>
      <vt:lpstr>2. 신사업기획-신사업·신제품 발굴</vt:lpstr>
      <vt:lpstr>2. 신사업기획-신사업·신제품 발굴</vt:lpstr>
      <vt:lpstr>3. 환경분석과 Scenario Planning</vt:lpstr>
      <vt:lpstr>3. 환경분석과 Scenario Planning</vt:lpstr>
      <vt:lpstr>3. 환경분석과 Scenario Planning</vt:lpstr>
      <vt:lpstr>4. PRT/TRM 구축</vt:lpstr>
      <vt:lpstr>4. PRM/TRM 구축</vt:lpstr>
      <vt:lpstr>4. PRM/TRM 구축</vt:lpstr>
      <vt:lpstr>5. 핵심역량 분석과 강화방안</vt:lpstr>
      <vt:lpstr>5. 핵심역량 분석 및 강화방안</vt:lpstr>
      <vt:lpstr>5. 핵심역량 분석 및 강화방안</vt:lpstr>
      <vt:lpstr>Ⅱ. R&amp;D 기획관리 분야</vt:lpstr>
      <vt:lpstr>1. 종합구성</vt:lpstr>
      <vt:lpstr>2. R&amp;D 전략기획 통합 과정</vt:lpstr>
      <vt:lpstr>2. R&amp;D 전략기획 통합 과정</vt:lpstr>
      <vt:lpstr>2. R&amp;D 전략기획 통합 과정</vt:lpstr>
      <vt:lpstr>3. R&amp;D Project 관리</vt:lpstr>
      <vt:lpstr>3. R&amp;D Project 관리</vt:lpstr>
      <vt:lpstr>3. R&amp;D Project 관리</vt:lpstr>
      <vt:lpstr>4. R&amp;D와 기술사업화</vt:lpstr>
      <vt:lpstr>4. R&amp;D와 기술사업화</vt:lpstr>
      <vt:lpstr>4. R&amp;D와 기술사업화</vt:lpstr>
      <vt:lpstr>5. R&amp;D Risk 관리 방안</vt:lpstr>
      <vt:lpstr>5. R&amp;D Risk 관리</vt:lpstr>
      <vt:lpstr>5. R&amp;D Risk 관리</vt:lpstr>
      <vt:lpstr> Ⅲ. MOT 통합 전문가 과정</vt:lpstr>
      <vt:lpstr>기술경영전문가 과정(예시)</vt:lpstr>
      <vt:lpstr>기술경영전문가 과정(예시)</vt:lpstr>
      <vt:lpstr>기술경영전문가 과정(예시)</vt:lpstr>
      <vt:lpstr>기술경영전문가 과정(예시)</vt:lpstr>
      <vt:lpstr>기술경영전문가 과정(예시)</vt:lpstr>
      <vt:lpstr>기술경영전문가 과정(예시)</vt:lpstr>
      <vt:lpstr>기술경영전문가 과정(예시)</vt:lpstr>
      <vt:lpstr>2. 사업전략 및 IT 연계 체계도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 창범</dc:creator>
  <cp:lastModifiedBy>창범 김</cp:lastModifiedBy>
  <cp:revision>282</cp:revision>
  <dcterms:created xsi:type="dcterms:W3CDTF">2020-12-08T05:44:20Z</dcterms:created>
  <dcterms:modified xsi:type="dcterms:W3CDTF">2025-05-12T01:39:56Z</dcterms:modified>
</cp:coreProperties>
</file>