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  <p:sldMasterId id="2147483672" r:id="rId4"/>
  </p:sldMasterIdLst>
  <p:notesMasterIdLst>
    <p:notesMasterId r:id="rId31"/>
  </p:notesMasterIdLst>
  <p:sldIdLst>
    <p:sldId id="256" r:id="rId5"/>
    <p:sldId id="257" r:id="rId6"/>
    <p:sldId id="2005" r:id="rId7"/>
    <p:sldId id="4478" r:id="rId8"/>
    <p:sldId id="4473" r:id="rId9"/>
    <p:sldId id="4476" r:id="rId10"/>
    <p:sldId id="1712" r:id="rId11"/>
    <p:sldId id="4471" r:id="rId12"/>
    <p:sldId id="4472" r:id="rId13"/>
    <p:sldId id="4479" r:id="rId14"/>
    <p:sldId id="4474" r:id="rId15"/>
    <p:sldId id="4481" r:id="rId16"/>
    <p:sldId id="4482" r:id="rId17"/>
    <p:sldId id="4483" r:id="rId18"/>
    <p:sldId id="4480" r:id="rId19"/>
    <p:sldId id="4484" r:id="rId20"/>
    <p:sldId id="4475" r:id="rId21"/>
    <p:sldId id="4499" r:id="rId22"/>
    <p:sldId id="4500" r:id="rId23"/>
    <p:sldId id="4501" r:id="rId24"/>
    <p:sldId id="4502" r:id="rId25"/>
    <p:sldId id="4465" r:id="rId26"/>
    <p:sldId id="4467" r:id="rId27"/>
    <p:sldId id="4470" r:id="rId28"/>
    <p:sldId id="4504" r:id="rId29"/>
    <p:sldId id="4503" r:id="rId3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BD"/>
    <a:srgbClr val="FFE07D"/>
    <a:srgbClr val="BA8CDC"/>
    <a:srgbClr val="CC6600"/>
    <a:srgbClr val="D2ECB6"/>
    <a:srgbClr val="D8BFEB"/>
    <a:srgbClr val="A3E7FF"/>
    <a:srgbClr val="EFFBFF"/>
    <a:srgbClr val="C5F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5216" autoAdjust="0"/>
  </p:normalViewPr>
  <p:slideViewPr>
    <p:cSldViewPr snapToGrid="0">
      <p:cViewPr varScale="1">
        <p:scale>
          <a:sx n="74" d="100"/>
          <a:sy n="74" d="100"/>
        </p:scale>
        <p:origin x="13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6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930" y="224416"/>
            <a:ext cx="2452916" cy="338554"/>
          </a:xfrm>
        </p:spPr>
        <p:txBody>
          <a:bodyPr wrap="none">
            <a:spAutoFit/>
          </a:bodyPr>
          <a:lstStyle>
            <a:lvl1pPr algn="r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62583" y="208434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20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2E27E29-952B-41D3-B2B7-522432A8C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26643" y="6537641"/>
            <a:ext cx="312906" cy="2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73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719" y="6484753"/>
            <a:ext cx="1200117" cy="33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403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715" y="177656"/>
            <a:ext cx="2489785" cy="342401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25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63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312093"/>
            <a:ext cx="59124" cy="225126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58500" tIns="0" rIns="0" bIns="0" anchor="ctr">
            <a:spAutoFit/>
          </a:bodyPr>
          <a:lstStyle/>
          <a:p>
            <a:pPr>
              <a:defRPr/>
            </a:pPr>
            <a:endParaRPr lang="ko-KR" altLang="ko-KR" sz="1463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894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894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375603" y="107826"/>
            <a:ext cx="4417385" cy="489099"/>
          </a:xfrm>
        </p:spPr>
        <p:txBody>
          <a:bodyPr/>
          <a:lstStyle>
            <a:lvl1pPr algn="l">
              <a:defRPr sz="1625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7810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DBE5-62F1-2FC6-1B55-456F9793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1AED5-3371-00E9-D27C-5336BC96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45B2-4CE5-83B3-5E17-CAB61B76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7E507-97EF-461A-8E20-18137BAD78E5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2DF3-4719-8CCD-8B9C-BCE60240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08130-18D9-C2A8-F66A-7AAEB352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179F-216D-446B-BF48-F5A868F3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24BA8F-1585-1B8A-162A-833EEDDF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7E507-97EF-461A-8E20-18137BAD78E5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F400D-F703-F44A-E59F-768B50C7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AA4AF-65CE-AE7D-0A99-9BCA1F85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179F-216D-446B-BF48-F5A868F3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  <p:sldLayoutId id="2147483679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41412" y="6524627"/>
            <a:ext cx="319319" cy="21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1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4DD997-76DA-4205-BDD8-C3BAD4740D29}"/>
              </a:ext>
            </a:extLst>
          </p:cNvPr>
          <p:cNvGrpSpPr/>
          <p:nvPr userDrawn="1"/>
        </p:nvGrpSpPr>
        <p:grpSpPr>
          <a:xfrm>
            <a:off x="137583" y="73028"/>
            <a:ext cx="9628238" cy="660219"/>
            <a:chOff x="127000" y="73025"/>
            <a:chExt cx="8542338" cy="1052513"/>
          </a:xfrm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31C2148-2DDE-4EA6-B013-5B9A3DC6C3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17513" y="180975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7D3A311C-634D-42C3-BA5B-C16AAD3E10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800100" y="180975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733AB65B-0256-4E1F-B268-30DD3AF24DF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41338" y="603250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3536943-9576-4378-88BE-5719B638BFA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1225" y="603250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6FD6DC47-9B00-472E-8A4E-9EA22AD742B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27000" y="530225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D0F8A3A3-1C4E-44F7-99EB-784B2249668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2000" y="73025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28A0166-29DB-4B00-A1D6-0479A6B53B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2913" y="8636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2BC2F-E9F2-412D-B781-D3226FE87E5B}"/>
              </a:ext>
            </a:extLst>
          </p:cNvPr>
          <p:cNvCxnSpPr>
            <a:cxnSpLocks/>
          </p:cNvCxnSpPr>
          <p:nvPr userDrawn="1"/>
        </p:nvCxnSpPr>
        <p:spPr>
          <a:xfrm>
            <a:off x="381468" y="6525344"/>
            <a:ext cx="77698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01146" y="6435277"/>
            <a:ext cx="1232375" cy="3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6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5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50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25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900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606" indent="-27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8" indent="-1857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84" y="2521901"/>
            <a:ext cx="4460773" cy="443198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MOT Site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교육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- </a:t>
            </a:r>
            <a:r>
              <a:rPr lang="ko-KR" alt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통합본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2025. 8. 18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8DEC9-888B-D289-AAF7-D96E18C3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5EAF6-4009-5547-E566-8CE8BA6B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972" y="224416"/>
            <a:ext cx="3284874" cy="338554"/>
          </a:xfrm>
        </p:spPr>
        <p:txBody>
          <a:bodyPr/>
          <a:lstStyle/>
          <a:p>
            <a:r>
              <a:rPr lang="en-US" altLang="ko-KR" dirty="0"/>
              <a:t>A-90 : </a:t>
            </a:r>
            <a:r>
              <a:rPr lang="ko-KR" altLang="en-US" dirty="0"/>
              <a:t>특허</a:t>
            </a:r>
            <a:r>
              <a:rPr lang="en-US" altLang="ko-KR" dirty="0"/>
              <a:t> Portfolio</a:t>
            </a:r>
            <a:r>
              <a:rPr lang="ko-KR" altLang="en-US" dirty="0"/>
              <a:t>와 기술전략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2A234F-6272-4D25-1560-FCF6A8219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65B30-6958-DB0B-252F-97E81C384431}"/>
              </a:ext>
            </a:extLst>
          </p:cNvPr>
          <p:cNvSpPr txBox="1"/>
          <p:nvPr/>
        </p:nvSpPr>
        <p:spPr>
          <a:xfrm>
            <a:off x="95367" y="230003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49B868-3566-41D7-4E16-7CF362287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48150"/>
              </p:ext>
            </p:extLst>
          </p:nvPr>
        </p:nvGraphicFramePr>
        <p:xfrm>
          <a:off x="998168" y="1446342"/>
          <a:ext cx="7938268" cy="35354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6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개론 및 중요성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특허의 정의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목적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종류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산업에 미치는 영향 등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특허 조사 및 분석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선행 기술 조사 방법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특허 데이터베이스 활용 등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및 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출원 및 등록 절차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출원 준비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출원 방법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심사 과정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등록 요건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침해 대응 및 예방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침해 유형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침해 증거 수집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소송 절차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특허제도 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주요국 특허 제도 비교 분석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특허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준비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특허정보를 검토 및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TRM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 연계 특허분류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Portfolio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구성 및 공백기술 분석 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및 기술획득전략을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전략 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방향을 설정하고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핵심특허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문제특허 확보 및 대응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82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380F-8715-3963-D9BD-BD73AF98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90E4E-AAF9-FFC4-4AB0-00E7D31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84" y="224416"/>
            <a:ext cx="4767652" cy="338554"/>
          </a:xfrm>
        </p:spPr>
        <p:txBody>
          <a:bodyPr/>
          <a:lstStyle/>
          <a:p>
            <a:r>
              <a:rPr lang="en-US" altLang="ko-KR" dirty="0"/>
              <a:t>B-10 : R&amp;D</a:t>
            </a:r>
            <a:r>
              <a:rPr lang="ko-KR" altLang="en-US" dirty="0"/>
              <a:t> 과제 발굴 </a:t>
            </a:r>
            <a:r>
              <a:rPr lang="en-US" altLang="ko-KR" dirty="0"/>
              <a:t>(Opportunity Discovery)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A145F4-BF03-8D54-0916-DBB6466FF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39D0-C870-7C4F-C560-73D8F43D1AB1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EE6370-1466-84F1-5384-5285308E9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397"/>
              </p:ext>
            </p:extLst>
          </p:nvPr>
        </p:nvGraphicFramePr>
        <p:xfrm>
          <a:off x="1068830" y="1879288"/>
          <a:ext cx="7570288" cy="333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73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내용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기회발굴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아이디어 발상을 통하여 기회 후보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(Brain-writing)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선별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가공하여 신규 기회 발굴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(Clustering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&amp; Screening)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신제품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신기술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 board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1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사용자 시나리오 작성 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(User Scenario)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가치 제안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차별화할 수 있는 독특한 수행방법 제안 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(Unique Approach)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수행방법으로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기대할 수 있는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성과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차별화 방안 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(N,B,C) 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서술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가치 검증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NABC profiling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반복을 통하여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제안한 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가치 검증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사업모델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까지 확대 작성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25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034E-F1A0-0F6F-3C6A-03D650FFE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111E-2435-8B4A-98EB-8BF17AB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84" y="224416"/>
            <a:ext cx="4767652" cy="338554"/>
          </a:xfrm>
        </p:spPr>
        <p:txBody>
          <a:bodyPr/>
          <a:lstStyle/>
          <a:p>
            <a:r>
              <a:rPr lang="en-US" altLang="ko-KR" dirty="0"/>
              <a:t>B-20 : </a:t>
            </a:r>
            <a:r>
              <a:rPr lang="ko-KR" altLang="en-US" dirty="0"/>
              <a:t>기술 트리</a:t>
            </a:r>
            <a:r>
              <a:rPr lang="en-US" altLang="ko-KR" dirty="0"/>
              <a:t>(Technology Tree) </a:t>
            </a:r>
            <a:r>
              <a:rPr lang="ko-KR" altLang="en-US" dirty="0"/>
              <a:t>분석 및 활용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C78FE7-5B29-2E15-D2E3-E2C012C93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D8AE-1828-B8FC-A7CA-40E8AD8D5346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781B096-9642-3452-AA42-D3298E09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6901"/>
              </p:ext>
            </p:extLst>
          </p:nvPr>
        </p:nvGraphicFramePr>
        <p:xfrm>
          <a:off x="1068830" y="1879288"/>
          <a:ext cx="7570288" cy="333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73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내용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기술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Tree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개요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기술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Tree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의 개념과 활용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Tree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+mn-ea"/>
                        </a:rPr>
                        <a:t>전개의 원리 및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유형별 전개방법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기능전개의 근거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원리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기능 전개 방향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원리도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원리식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, graph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유사 기능전개 방법론 비교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(Issue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Tree, logic Tree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4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Tree Diagram 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핵심기술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세부기술 평가표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기술확보 및 일정계획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3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+mn-ea"/>
                        </a:rPr>
                        <a:t>핵심기술 연계와 기술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Roadmap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수립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전개 방안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핵심기술과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R*D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과제계획 연계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기술의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Level down)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136D-2C38-C96A-1BEF-A3CDFE98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3235-6347-A943-2B2C-E963487D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68" y="224416"/>
            <a:ext cx="3389068" cy="338554"/>
          </a:xfrm>
        </p:spPr>
        <p:txBody>
          <a:bodyPr/>
          <a:lstStyle/>
          <a:p>
            <a:r>
              <a:rPr lang="en-US" altLang="ko-KR" dirty="0"/>
              <a:t>B-30 : NABC Approach </a:t>
            </a:r>
            <a:r>
              <a:rPr lang="ko-KR" altLang="en-US" dirty="0"/>
              <a:t>제안 방법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AB9543-3D3E-B4E7-063D-7B26EC6CD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46627-EB36-792A-77C0-2363DF0777EE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C2EA13-0267-328A-A477-DE17C140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38988"/>
              </p:ext>
            </p:extLst>
          </p:nvPr>
        </p:nvGraphicFramePr>
        <p:xfrm>
          <a:off x="1068830" y="1879288"/>
          <a:ext cx="7570288" cy="3366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73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내용</a:t>
                      </a:r>
                    </a:p>
                  </a:txBody>
                  <a:tcPr marL="89856" marR="89856" marT="44928" marB="44928" anchor="ctr"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 개발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Idea(Item)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도출과 초기 설계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Spec.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&amp; function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달성수준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사용자 시나리오 점검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 검증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Need, Benefit, Competition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분석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관련 타당성 개발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Value Proposition draft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NABC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검증 방법과 사례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Approach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에 의한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N, B, C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연관성 확인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Quantitative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Value Proposition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NABC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검증 실습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NABC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종합 및 검증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NABC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Iteration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Profiling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팀 활동 등을 통한 정제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보완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Point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제시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8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E3924-441A-0B4E-54B3-C4C9B874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D5980-1BF7-5610-E3B8-6A071995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681" y="224416"/>
            <a:ext cx="2954655" cy="338554"/>
          </a:xfrm>
        </p:spPr>
        <p:txBody>
          <a:bodyPr/>
          <a:lstStyle/>
          <a:p>
            <a:r>
              <a:rPr lang="en-US" altLang="ko-KR" dirty="0"/>
              <a:t>B-40 : </a:t>
            </a:r>
            <a:r>
              <a:rPr lang="ko-KR" altLang="en-US" dirty="0"/>
              <a:t>특허 발굴과 제안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55AFCD-AC29-8F44-D18F-E4788537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F293C-B319-5556-4B7C-ED00047FC807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95B122-804E-A303-65B6-2C1FDDBA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32239"/>
              </p:ext>
            </p:extLst>
          </p:nvPr>
        </p:nvGraphicFramePr>
        <p:xfrm>
          <a:off x="1009387" y="1861469"/>
          <a:ext cx="7938268" cy="37572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6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개론 및 중요성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특허의 정의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목적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종류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산업에 미치는 영향 등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사업 및 시장 경쟁에서 특허의 위치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+mn-ea"/>
                        </a:rPr>
                        <a:t>중요성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출원 및 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출원 및 등록 절차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출원 준비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출원 방법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심사 과정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등록 요건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100" b="1" dirty="0">
                          <a:latin typeface="+mn-ea"/>
                        </a:rPr>
                        <a:t>특허 출원서 작성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명세서 작성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도면 작성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청구 범위 설정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초록 작성 등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침해 대응 및 예방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침해 유형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침해 증거 수집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소송 절차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atin typeface="+mn-ea"/>
                        </a:rPr>
                        <a:t>특허 조사 및 분석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</a:rPr>
                        <a:t>선행 기술 조사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특허 동향 분석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기술 경쟁력 분석 </a:t>
                      </a:r>
                      <a:br>
                        <a:rPr lang="en-US" altLang="ko-KR" sz="1100" b="1" dirty="0">
                          <a:latin typeface="+mn-ea"/>
                        </a:rPr>
                      </a:br>
                      <a:r>
                        <a:rPr lang="en-US" altLang="ko-KR" sz="1100" b="1" dirty="0">
                          <a:latin typeface="+mn-ea"/>
                        </a:rPr>
                        <a:t> - </a:t>
                      </a:r>
                      <a:r>
                        <a:rPr lang="ko-KR" altLang="en-US" sz="1100" b="1" dirty="0">
                          <a:latin typeface="+mn-ea"/>
                        </a:rPr>
                        <a:t>특허 </a:t>
                      </a:r>
                      <a:r>
                        <a:rPr lang="en-US" altLang="ko-KR" sz="1100" b="1" dirty="0">
                          <a:latin typeface="+mn-ea"/>
                        </a:rPr>
                        <a:t>DB </a:t>
                      </a:r>
                      <a:r>
                        <a:rPr lang="ko-KR" altLang="en-US" sz="1100" b="1" dirty="0">
                          <a:latin typeface="+mn-ea"/>
                        </a:rPr>
                        <a:t>등 활용방법</a:t>
                      </a:r>
                      <a:endParaRPr lang="en-US" altLang="ko-KR" sz="1100" b="1" dirty="0">
                        <a:latin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latin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</a:rPr>
                        <a:t>특허 전략 수립 방법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특허 권리 관리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강화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</a:rPr>
                        <a:t>특허 등록 이후 주요 관리 </a:t>
                      </a:r>
                      <a:r>
                        <a:rPr lang="en-US" altLang="ko-KR" sz="1100" b="1" dirty="0">
                          <a:latin typeface="+mn-ea"/>
                        </a:rPr>
                        <a:t>Point</a:t>
                      </a:r>
                      <a:br>
                        <a:rPr lang="en-US" altLang="ko-KR" sz="1100" b="1" dirty="0">
                          <a:latin typeface="+mn-ea"/>
                        </a:rPr>
                      </a:br>
                      <a:r>
                        <a:rPr lang="en-US" altLang="ko-KR" sz="1100" b="1" dirty="0">
                          <a:latin typeface="+mn-ea"/>
                        </a:rPr>
                        <a:t> - </a:t>
                      </a:r>
                      <a:r>
                        <a:rPr lang="ko-KR" altLang="en-US" sz="1100" b="1" dirty="0">
                          <a:latin typeface="+mn-ea"/>
                        </a:rPr>
                        <a:t>권리 유지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침해 방지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기술 이전 및 사업화 전략 </a:t>
                      </a:r>
                      <a:endParaRPr lang="en-US" altLang="ko-KR" sz="1100" b="1" dirty="0">
                        <a:latin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+mn-ea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</a:rPr>
                        <a:t>특허 침해 및 분쟁 발생 시 대응 전략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소송 절차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협상 전략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+mn-ea"/>
                        </a:rPr>
                        <a:t>IP </a:t>
                      </a:r>
                      <a:r>
                        <a:rPr lang="ko-KR" altLang="en-US" sz="1100" b="1" dirty="0">
                          <a:latin typeface="+mn-ea"/>
                        </a:rPr>
                        <a:t>경영 전략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</a:rPr>
                        <a:t>특허를 활용한 기술 사업화 전략</a:t>
                      </a:r>
                      <a:r>
                        <a:rPr lang="en-US" altLang="ko-KR" sz="1100" b="1" dirty="0"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latin typeface="+mn-ea"/>
                        </a:rPr>
                        <a:t>기술 가치 평가</a:t>
                      </a:r>
                      <a:r>
                        <a:rPr lang="en-US" altLang="ko-KR" sz="1100" b="1" dirty="0">
                          <a:latin typeface="+mn-ea"/>
                        </a:rPr>
                        <a:t>, IP </a:t>
                      </a:r>
                      <a:r>
                        <a:rPr lang="ko-KR" altLang="en-US" sz="1100" b="1" dirty="0">
                          <a:latin typeface="+mn-ea"/>
                        </a:rPr>
                        <a:t>포트폴리오 관리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32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FC2C-ED1C-2A5A-8E96-A401A76B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5E59-182D-0FC3-CD55-7254B96E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977" y="224416"/>
            <a:ext cx="2000869" cy="338554"/>
          </a:xfrm>
        </p:spPr>
        <p:txBody>
          <a:bodyPr/>
          <a:lstStyle/>
          <a:p>
            <a:r>
              <a:rPr lang="en-US" altLang="ko-KR" dirty="0"/>
              <a:t>B-50 : Project </a:t>
            </a:r>
            <a:r>
              <a:rPr lang="ko-KR" altLang="en-US" dirty="0"/>
              <a:t>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7D599B-E916-AB0D-4F7A-72347303E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0F550-5315-CED0-51AB-6AC476BD6485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92698B-1DAA-155F-1782-71E689A43A23}"/>
              </a:ext>
            </a:extLst>
          </p:cNvPr>
          <p:cNvGraphicFramePr>
            <a:graphicFrameLocks noGrp="1"/>
          </p:cNvGraphicFramePr>
          <p:nvPr/>
        </p:nvGraphicFramePr>
        <p:xfrm>
          <a:off x="1000010" y="1710924"/>
          <a:ext cx="7796181" cy="3883427"/>
        </p:xfrm>
        <a:graphic>
          <a:graphicData uri="http://schemas.openxmlformats.org/drawingml/2006/table">
            <a:tbl>
              <a:tblPr firstRow="1" bandRow="1"/>
              <a:tblGrid>
                <a:gridCol w="177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17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51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영역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 경영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 영역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Idea Generation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연구개발계획서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5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과제 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제안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연구개발계획서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작성 실무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R&amp;D Project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전략적 연계</a:t>
                      </a:r>
                      <a:endParaRPr lang="zh-CN" alt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410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계획과 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관리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WBS,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후행 활동 구분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자원규모 산출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PERT/CPM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적용 방법과 일정 관리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35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System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 및 적용 방법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평가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척도 개발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211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식별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Risk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분석 및 대처 계획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평가 및 통제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5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DCB8B-5393-1406-D582-26146A13A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F7BE-427E-E929-5AF7-40A12A72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14" y="224416"/>
            <a:ext cx="2941832" cy="338554"/>
          </a:xfrm>
        </p:spPr>
        <p:txBody>
          <a:bodyPr/>
          <a:lstStyle/>
          <a:p>
            <a:r>
              <a:rPr lang="en-US" altLang="ko-KR" dirty="0"/>
              <a:t>B-60 : R&amp;D Risk </a:t>
            </a:r>
            <a:r>
              <a:rPr lang="ko-KR" altLang="en-US" dirty="0"/>
              <a:t>분석과 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C7AD16-D2D9-046A-7C7B-D0AD60612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D8D9A-360B-E71D-8609-DA9259EAAF86}"/>
              </a:ext>
            </a:extLst>
          </p:cNvPr>
          <p:cNvSpPr txBox="1"/>
          <p:nvPr/>
        </p:nvSpPr>
        <p:spPr>
          <a:xfrm>
            <a:off x="95367" y="230003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B. </a:t>
            </a:r>
            <a:r>
              <a:rPr lang="ko-KR" altLang="en-US" sz="2000" b="1" dirty="0">
                <a:latin typeface="+mn-ea"/>
              </a:rPr>
              <a:t>기술개발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9B6E89-780F-04E0-5124-74D1FF9F0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7204"/>
              </p:ext>
            </p:extLst>
          </p:nvPr>
        </p:nvGraphicFramePr>
        <p:xfrm>
          <a:off x="994400" y="1475311"/>
          <a:ext cx="7796181" cy="3753036"/>
        </p:xfrm>
        <a:graphic>
          <a:graphicData uri="http://schemas.openxmlformats.org/drawingml/2006/table">
            <a:tbl>
              <a:tblPr firstRow="1" bandRow="1"/>
              <a:tblGrid>
                <a:gridCol w="177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87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20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관리와 </a:t>
                      </a: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Risk Management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개념과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연구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Risk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및 관리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Process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892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Task 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[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교육 및 실습</a:t>
                      </a:r>
                      <a:r>
                        <a:rPr lang="en-US" altLang="ko-KR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]</a:t>
                      </a:r>
                      <a:endParaRPr lang="en-US" altLang="zh-CN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R&amp;D 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핵심업무 혹은 </a:t>
                      </a:r>
                      <a:r>
                        <a:rPr lang="en-US" altLang="ko-KR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Task / Project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정의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정의서 작성</a:t>
                      </a:r>
                      <a:r>
                        <a:rPr lang="en-US" altLang="ko-KR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및 예상 </a:t>
                      </a:r>
                      <a:r>
                        <a:rPr lang="en-US" altLang="ko-KR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Issue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분석</a:t>
                      </a:r>
                      <a:endParaRPr lang="en-US" altLang="ko-KR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53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en-US" altLang="ko-KR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Work Flow / Process</a:t>
                      </a:r>
                    </a:p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Activity </a:t>
                      </a: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및 실습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Work flow  / Process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892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 관리 방안 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및 실습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Risk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 및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Cause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분석 및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Correctional Action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8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EB485-2CD2-93FE-5380-2FF1284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1631D-1B27-CC2A-28EA-F2E602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148" y="224416"/>
            <a:ext cx="2550698" cy="33855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1600" dirty="0"/>
              <a:t>-10 : </a:t>
            </a:r>
            <a:r>
              <a:rPr lang="ko-KR" altLang="en-US" sz="1600" dirty="0"/>
              <a:t>기술사업화와</a:t>
            </a:r>
            <a:r>
              <a:rPr lang="en-US" altLang="ko-KR" sz="1600" dirty="0"/>
              <a:t> </a:t>
            </a:r>
            <a:r>
              <a:rPr lang="ko-KR" altLang="en-US" sz="1600" dirty="0"/>
              <a:t>전략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A0B47B-BCA1-BDB2-0BD3-E35412087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F5C77-3D26-A2F5-9696-3D2D92DC698A}"/>
              </a:ext>
            </a:extLst>
          </p:cNvPr>
          <p:cNvSpPr txBox="1"/>
          <p:nvPr/>
        </p:nvSpPr>
        <p:spPr>
          <a:xfrm>
            <a:off x="95367" y="230003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기술사업화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9B1179-3BED-75A2-FBE2-22DA29D06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06203"/>
              </p:ext>
            </p:extLst>
          </p:nvPr>
        </p:nvGraphicFramePr>
        <p:xfrm>
          <a:off x="1033668" y="1587509"/>
          <a:ext cx="7874719" cy="3920243"/>
        </p:xfrm>
        <a:graphic>
          <a:graphicData uri="http://schemas.openxmlformats.org/drawingml/2006/table">
            <a:tbl>
              <a:tblPr firstRow="1" bandRow="1"/>
              <a:tblGrid>
                <a:gridCol w="17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 정의와 개념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기술사업화와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기술사업화의 형태와 유형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기술사업화 활동과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체계와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주요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에서의 사업화 완성도 제고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 rowSpan="3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계획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[Needs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분석과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Offering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[Approach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 vMerge="1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[Business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변수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kern="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[Pro-Forma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재무성과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수명주기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NPV, ECV,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기술가치평가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1">
                <a:tc vMerge="1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역량 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Time-to-Market ,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지리적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시장의 구성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시장세분화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광범위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전략 수립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2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D995-CBF8-E825-3766-5DEFDBC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1AC66-EFE5-B446-EA4E-0403C07E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1" y="224416"/>
            <a:ext cx="3605475" cy="33855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1600" dirty="0"/>
              <a:t>-20 : </a:t>
            </a:r>
            <a:r>
              <a:rPr lang="en-US" altLang="ko-KR" dirty="0"/>
              <a:t>B</a:t>
            </a:r>
            <a:r>
              <a:rPr lang="en-US" altLang="ko-KR" sz="1600" dirty="0"/>
              <a:t>usiness Model </a:t>
            </a:r>
            <a:r>
              <a:rPr lang="ko-KR" altLang="en-US" sz="1600" dirty="0"/>
              <a:t>과 실물옵션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006610-9F5C-C02D-86AE-E0A7DA139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1814-8F4E-D37C-D005-2DC6ACEBDF8F}"/>
              </a:ext>
            </a:extLst>
          </p:cNvPr>
          <p:cNvSpPr txBox="1"/>
          <p:nvPr/>
        </p:nvSpPr>
        <p:spPr>
          <a:xfrm>
            <a:off x="95367" y="230003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기술사업화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5C8157-DE75-1444-95D4-CDC9447D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71723"/>
              </p:ext>
            </p:extLst>
          </p:nvPr>
        </p:nvGraphicFramePr>
        <p:xfrm>
          <a:off x="1033668" y="1587509"/>
          <a:ext cx="7874719" cy="4041297"/>
        </p:xfrm>
        <a:graphic>
          <a:graphicData uri="http://schemas.openxmlformats.org/drawingml/2006/table">
            <a:tbl>
              <a:tblPr firstRow="1" bandRow="1"/>
              <a:tblGrid>
                <a:gridCol w="17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기술사업화 단계와 주요 활동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 타당성 검토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기술이전 및 사업화 계약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 및 시장 출시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유형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기술창업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기술판매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시장진입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기술혁신 등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기술사업화 활동과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모델의 개념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방법론 학습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BM Canvas,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 제안 캔버스 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 rowSpan="2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 평가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재무제표 분석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 흐름 분석 등 기본적인 가치 평가 방법론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DCF(Discounted Cash Flow)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모델링을 활용한 기술 가치 평가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 vMerge="1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 옵션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(Real Option)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이론 및 평가 방법론 교육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유연성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 옵션 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연구 및 실무 적용을 위한 시뮬레이션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 교육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실물 옵션 평가 방법론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 가격 결정 모델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숄즈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모델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수치적 방법론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이항 트리 모델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5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0308-02C0-CFA5-2F6B-128EF57A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28CA-9F05-6EA4-41F8-549F7BE6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19" y="224416"/>
            <a:ext cx="3259227" cy="338554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1600" dirty="0"/>
              <a:t>-10 : </a:t>
            </a:r>
            <a:r>
              <a:rPr lang="ko-KR" altLang="en-US" dirty="0"/>
              <a:t>성과 연계형 평가지표개발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6FBFC-51E6-D9BD-3914-1A1712859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5B03E-10E1-89D9-D314-99399EAA7A46}"/>
              </a:ext>
            </a:extLst>
          </p:cNvPr>
          <p:cNvSpPr txBox="1"/>
          <p:nvPr/>
        </p:nvSpPr>
        <p:spPr>
          <a:xfrm>
            <a:off x="95367" y="230003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D. </a:t>
            </a:r>
            <a:r>
              <a:rPr lang="ko-KR" altLang="en-US" sz="2000" b="1" dirty="0" err="1">
                <a:latin typeface="+mn-ea"/>
              </a:rPr>
              <a:t>기술인프라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C623BE-CF06-3F73-7511-B77597F09406}"/>
              </a:ext>
            </a:extLst>
          </p:cNvPr>
          <p:cNvGraphicFramePr>
            <a:graphicFrameLocks noGrp="1"/>
          </p:cNvGraphicFramePr>
          <p:nvPr/>
        </p:nvGraphicFramePr>
        <p:xfrm>
          <a:off x="1033668" y="1587509"/>
          <a:ext cx="7874719" cy="4006623"/>
        </p:xfrm>
        <a:graphic>
          <a:graphicData uri="http://schemas.openxmlformats.org/drawingml/2006/table">
            <a:tbl>
              <a:tblPr firstRow="1" bandRow="1"/>
              <a:tblGrid>
                <a:gridCol w="17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성과 목표와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기업의 성과관리 체계와 구조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성과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metrics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사업목표와 성과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계획 혹은 사업계획의 성과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구조의 이해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성과 지표와 구조 이해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목표의 구조 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성과 목표의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Causal Map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Input-Throughput-Output-Outcome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Causal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Metrics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ctivity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성과 지표 도출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Input-Throughput-Output-Outcome </a:t>
                      </a: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Metric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지표 구조 및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산식의 도출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구조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구조내 담당부서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적용 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등에 따른 우선순위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연관성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(Multi,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7D07-97F3-627C-AB54-EFD501BE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124" y="224416"/>
            <a:ext cx="2776722" cy="338554"/>
          </a:xfrm>
        </p:spPr>
        <p:txBody>
          <a:bodyPr/>
          <a:lstStyle/>
          <a:p>
            <a:r>
              <a:rPr lang="en-US" altLang="ko-KR" sz="1600" dirty="0"/>
              <a:t>A-10 : </a:t>
            </a:r>
            <a:r>
              <a:rPr lang="ko-KR" altLang="en-US" sz="1600" dirty="0"/>
              <a:t>기술경영</a:t>
            </a:r>
            <a:r>
              <a:rPr lang="en-US" altLang="ko-KR" sz="1600" dirty="0"/>
              <a:t>(MOT)</a:t>
            </a:r>
            <a:r>
              <a:rPr lang="ko-KR" altLang="en-US" sz="1600" dirty="0"/>
              <a:t> 개론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D8BDC8-44F7-ADFC-6886-AFBBA2EE0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A5410-7015-F41D-5A64-BCB5049FA60A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0D8BF6-2D7D-6689-6903-F63100E9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38696"/>
              </p:ext>
            </p:extLst>
          </p:nvPr>
        </p:nvGraphicFramePr>
        <p:xfrm>
          <a:off x="1211594" y="1924166"/>
          <a:ext cx="7494841" cy="391151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7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  <a:endParaRPr lang="ko-KR" altLang="en-US" sz="12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7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기술경영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개념과 기업 경영에서의 위치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진화 방향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성장모형과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기술의 중요성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조직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기술예측과 불확실성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Risk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의미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기술예측 방법론과 활용 모형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Trend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</a:t>
                      </a:r>
                      <a:r>
                        <a:rPr lang="ko-KR" altLang="en-US" sz="11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Multi-Option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사업과 </a:t>
                      </a:r>
                      <a:r>
                        <a:rPr lang="ko-KR" altLang="en-US" sz="11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기술로드맵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전략과 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연계구조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기술로드맵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 활동 내용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전략사업과 핵심기술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핵심기술 확보를 위한 중장기 자원투입 계획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생산성과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기업경영에서의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재원 구조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성과와 생산성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사업성과와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성과지표의 구조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KPI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설계방법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4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3C0F-C0F4-57BB-4686-D77DFA62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70C9B-5E9E-89B9-8393-6EA5CC2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017" y="224416"/>
            <a:ext cx="3260829" cy="338554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1600" dirty="0"/>
              <a:t>-20 : </a:t>
            </a:r>
            <a:r>
              <a:rPr lang="en-US" altLang="ko-KR" dirty="0"/>
              <a:t>KPI</a:t>
            </a:r>
            <a:r>
              <a:rPr lang="ko-KR" altLang="en-US" dirty="0"/>
              <a:t>의 </a:t>
            </a:r>
            <a:r>
              <a:rPr lang="en-US" altLang="ko-KR" dirty="0"/>
              <a:t>OKR </a:t>
            </a:r>
            <a:r>
              <a:rPr lang="ko-KR" altLang="en-US" dirty="0"/>
              <a:t>연계관리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FB6AB2-EF9B-564B-09A6-793E1B91E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CCF86-1C6A-BD3F-F3B1-F20246C9EFA3}"/>
              </a:ext>
            </a:extLst>
          </p:cNvPr>
          <p:cNvSpPr txBox="1"/>
          <p:nvPr/>
        </p:nvSpPr>
        <p:spPr>
          <a:xfrm>
            <a:off x="95367" y="230003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D. </a:t>
            </a:r>
            <a:r>
              <a:rPr lang="ko-KR" altLang="en-US" sz="2000" b="1" dirty="0" err="1">
                <a:latin typeface="+mn-ea"/>
              </a:rPr>
              <a:t>기술인프라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0CC021-8E94-F28A-88EE-2A424E484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09083"/>
              </p:ext>
            </p:extLst>
          </p:nvPr>
        </p:nvGraphicFramePr>
        <p:xfrm>
          <a:off x="1072936" y="1379946"/>
          <a:ext cx="7874719" cy="4118992"/>
        </p:xfrm>
        <a:graphic>
          <a:graphicData uri="http://schemas.openxmlformats.org/drawingml/2006/table">
            <a:tbl>
              <a:tblPr firstRow="1" bandRow="1"/>
              <a:tblGrid>
                <a:gridCol w="1961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차이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사례 소개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차이점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설정 및 핵심 결과 도출 방법 학습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연계 필요성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목표 관리를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측정 기준의 개념과 설계 방안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 rowSpan="2"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연계관리 방안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성과측정의 구조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측정 및 피드백 프로세스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OKR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단계별 실행 방안 설계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51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KPI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및 목표 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기간내 성격별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Cadence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 설정 및 목표 정의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KPI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목표 비교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850233"/>
                  </a:ext>
                </a:extLst>
              </a:tr>
              <a:tr h="756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성과관리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  <a:r>
                        <a:rPr lang="ko-KR" alt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계획 및 성과 향상을 위한 </a:t>
                      </a:r>
                      <a:r>
                        <a:rPr lang="en-US" altLang="ko-KR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 </a:t>
                      </a:r>
                      <a:r>
                        <a:rPr lang="ko-KR" alt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설정 방법</a:t>
                      </a:r>
                      <a:endParaRPr lang="en-US" altLang="ko-KR" sz="1050" b="1" kern="0" spc="-3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KPI</a:t>
                      </a:r>
                      <a:r>
                        <a:rPr lang="ko-KR" alt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 </a:t>
                      </a:r>
                      <a:r>
                        <a:rPr lang="ko-KR" altLang="en-US" sz="1050" b="1" kern="0" spc="-3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상호 보완 및 연계 평가 방법 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2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24450-5E8B-881B-D825-B2413F91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B106-FAA6-34B7-937B-507E0E5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401" y="224416"/>
            <a:ext cx="3589445" cy="338554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1600" dirty="0"/>
              <a:t>-30 : </a:t>
            </a:r>
            <a:r>
              <a:rPr lang="en-US" altLang="ko-KR" dirty="0"/>
              <a:t>R&amp;D </a:t>
            </a:r>
            <a:r>
              <a:rPr lang="ko-KR" altLang="en-US" dirty="0"/>
              <a:t>조직의 구조와 구성방안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BD26ED-AFF6-DEF1-C47E-D39870F88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0E58-B94F-4891-4305-63AFCEDBDEEA}"/>
              </a:ext>
            </a:extLst>
          </p:cNvPr>
          <p:cNvSpPr txBox="1"/>
          <p:nvPr/>
        </p:nvSpPr>
        <p:spPr>
          <a:xfrm>
            <a:off x="95367" y="230003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D. </a:t>
            </a:r>
            <a:r>
              <a:rPr lang="ko-KR" altLang="en-US" sz="2000" b="1" dirty="0" err="1">
                <a:latin typeface="+mn-ea"/>
              </a:rPr>
              <a:t>기술인프라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4DFB89-7520-11F5-2C3D-B4CF6327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66066"/>
              </p:ext>
            </p:extLst>
          </p:nvPr>
        </p:nvGraphicFramePr>
        <p:xfrm>
          <a:off x="1061717" y="2137270"/>
          <a:ext cx="7874719" cy="3225292"/>
        </p:xfrm>
        <a:graphic>
          <a:graphicData uri="http://schemas.openxmlformats.org/drawingml/2006/table">
            <a:tbl>
              <a:tblPr firstRow="1" bandRow="1"/>
              <a:tblGrid>
                <a:gridCol w="17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Nature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매트릭스형 등 다양한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구조의 특징과 장단점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U-Form,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M-Form,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사례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일반적 구조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구성 요소와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핵심 구성요소의 이해 및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요소 간의 연관성 파악</a:t>
                      </a:r>
                      <a:b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R&amp;D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인력 구성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문화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프로세스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 결정 구조 등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관리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기획 및 평가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측정 및 보상 시스템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혁신적인 조직문화 구축 연계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관리의 구조와 연계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목표와 성과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Feed-back Loop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적절성 분석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설정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성과 지표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(KPI)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 평가 및 피드백 프로세스 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 적용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18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377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566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754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5943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131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320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509" algn="l" defTabSz="91437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</a:t>
                      </a: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적용을 위한 실습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조직내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구성 및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To-be Model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489939-4188-F7E9-4B69-6F7857E7872F}"/>
              </a:ext>
            </a:extLst>
          </p:cNvPr>
          <p:cNvSpPr txBox="1"/>
          <p:nvPr/>
        </p:nvSpPr>
        <p:spPr>
          <a:xfrm>
            <a:off x="1023792" y="800858"/>
            <a:ext cx="80080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R&amp;D </a:t>
            </a:r>
            <a:r>
              <a:rPr lang="ko-KR" altLang="en-US" sz="1400" b="1" dirty="0">
                <a:latin typeface="+mn-ea"/>
              </a:rPr>
              <a:t>조직 구조와 구성 방안에 대한 이해를 통한 조직 운영 효율성 제고</a:t>
            </a:r>
            <a:endParaRPr lang="en-US" altLang="ko-KR" sz="1400" b="1" dirty="0"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R&amp;D </a:t>
            </a:r>
            <a:r>
              <a:rPr lang="ko-KR" altLang="en-US" sz="1400" b="1" dirty="0">
                <a:latin typeface="+mn-ea"/>
              </a:rPr>
              <a:t>조직 역량 강화와 성과 극대화를 위한 체계를 이해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혁신적 조직문화 구축으로 창의적이고 생산적인 연구 환경을 조성으로 지속적 성장을 지원</a:t>
            </a:r>
            <a:r>
              <a:rPr lang="en-US" altLang="ko-KR" sz="1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84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5076"/>
              </p:ext>
            </p:extLst>
          </p:nvPr>
        </p:nvGraphicFramePr>
        <p:xfrm>
          <a:off x="962481" y="1659601"/>
          <a:ext cx="8153470" cy="4264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4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441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87051"/>
                  </a:ext>
                </a:extLst>
              </a:tr>
              <a:tr h="5184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환경 이해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(Trend in R&amp;D environment, Value)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과제기획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기획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기술예측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(Planning &amp; Technology Outlook)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기술예측 방법론 및 리더들의 기술 전망 활용방법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(Outlook)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제품 발굴 및 구체화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 &amp; Idea to Concept)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2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과제제안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고객 관점의 과제 제안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Proposition, Profiling)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 타당성 점검 및 제안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과제제안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2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사업화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 사업화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(Technology &amp; Commercialization Management)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 모델 수립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(Business Model Canvas)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사업성 평가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(Evaluation &amp; Business Development)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A215F80-F5E4-C79D-30B2-8C20382A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408" y="219418"/>
            <a:ext cx="3102131" cy="338554"/>
          </a:xfrm>
        </p:spPr>
        <p:txBody>
          <a:bodyPr/>
          <a:lstStyle/>
          <a:p>
            <a:r>
              <a:rPr lang="en-US" altLang="ko-KR" sz="1600" dirty="0"/>
              <a:t>X-10 : MOT </a:t>
            </a:r>
            <a:r>
              <a:rPr lang="ko-KR" altLang="en-US" sz="1600" dirty="0"/>
              <a:t>기술경영</a:t>
            </a:r>
            <a:r>
              <a:rPr lang="en-US" altLang="ko-KR" sz="1600" dirty="0"/>
              <a:t> </a:t>
            </a:r>
            <a:r>
              <a:rPr lang="ko-KR" altLang="en-US" sz="1600" dirty="0"/>
              <a:t>기본과정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AF40-D46D-ADAB-69A5-B4FAE3DF6DCA}"/>
              </a:ext>
            </a:extLst>
          </p:cNvPr>
          <p:cNvSpPr txBox="1"/>
          <p:nvPr/>
        </p:nvSpPr>
        <p:spPr>
          <a:xfrm>
            <a:off x="95367" y="230003"/>
            <a:ext cx="339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X. Needs-based </a:t>
            </a:r>
            <a:r>
              <a:rPr lang="ko-KR" altLang="en-US" sz="2000" b="1" dirty="0">
                <a:latin typeface="+mn-ea"/>
              </a:rPr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240661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81915"/>
              </p:ext>
            </p:extLst>
          </p:nvPr>
        </p:nvGraphicFramePr>
        <p:xfrm>
          <a:off x="1214921" y="1435207"/>
          <a:ext cx="7721515" cy="448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9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841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Trend in R&amp;D environment, Value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New Value Creation in R&amp;D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과제제안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유망테마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발굴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Trend &amp; Biz.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Needs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통한 기회 발굴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(Seed-based &amp; Need-based)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 전략에 연계한 목표 제품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테마 설정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과제도출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(Strategy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Alignment)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가치제안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Proposition)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타당성 점검 및 제안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가치제안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08482"/>
                  </a:ext>
                </a:extLst>
              </a:tr>
              <a:tr h="727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이해 및 운영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(Project Management)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개요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(R&amp;D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와 특징 비교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관리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중요성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목표설정 및 리스크 관리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R&amp;D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관리 프로세스 및 성과 평가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전략목표 설정 및 과제 연계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(Strategy Alignment)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전략목표 설정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과제 연계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67779"/>
                  </a:ext>
                </a:extLst>
              </a:tr>
              <a:tr h="727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유연한 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유연한 전략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및 과제 관리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(Flexible Strategy &amp; Management)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Project Risk mgt. (PI rating matrix, FMEA etc.)</a:t>
                      </a:r>
                      <a:b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Lean, Agile &amp; Flexible Stage-Gate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9272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C7F28C2-36C7-398D-EDCF-2C13250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407" y="219417"/>
            <a:ext cx="3102132" cy="338554"/>
          </a:xfrm>
        </p:spPr>
        <p:txBody>
          <a:bodyPr/>
          <a:lstStyle/>
          <a:p>
            <a:r>
              <a:rPr lang="en-US" altLang="ko-KR" sz="1600" dirty="0"/>
              <a:t>X-20 : MOT </a:t>
            </a:r>
            <a:r>
              <a:rPr lang="ko-KR" altLang="en-US" sz="1600" dirty="0"/>
              <a:t>기술경영 </a:t>
            </a:r>
            <a:r>
              <a:rPr lang="ko-KR" altLang="en-US" sz="1600" dirty="0">
                <a:solidFill>
                  <a:srgbClr val="000000"/>
                </a:solidFill>
              </a:rPr>
              <a:t>중급과정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7A8C-150D-2437-AA63-E4EE5B20036B}"/>
              </a:ext>
            </a:extLst>
          </p:cNvPr>
          <p:cNvSpPr txBox="1"/>
          <p:nvPr/>
        </p:nvSpPr>
        <p:spPr>
          <a:xfrm>
            <a:off x="95367" y="230003"/>
            <a:ext cx="339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X. Needs-based </a:t>
            </a:r>
            <a:r>
              <a:rPr lang="ko-KR" altLang="en-US" sz="2000" b="1" dirty="0">
                <a:latin typeface="+mn-ea"/>
              </a:rPr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30926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10287"/>
              </p:ext>
            </p:extLst>
          </p:nvPr>
        </p:nvGraphicFramePr>
        <p:xfrm>
          <a:off x="1074676" y="963982"/>
          <a:ext cx="8013225" cy="5307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017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Trend in R&amp;D environment, Value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New Value Creation in R&amp;D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기술과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사업화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R&amp;BD - 4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세대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기술 사업화 및 기술기반 </a:t>
                      </a:r>
                      <a:r>
                        <a:rPr lang="ko-KR" altLang="en-US" sz="1200" b="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스타트업의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개요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선진연구소 및 기업창업 사례 연구</a:t>
                      </a:r>
                      <a:endParaRPr lang="en-US" altLang="ko-KR" sz="12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기회 발굴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목표제품 및 유망테마 발굴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(Know-What)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사업기회 발굴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발굴기회 구체화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Profiling)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발굴테마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타당성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발굴 테마의 사업 타당성 검증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기술사업화 방향 설정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(Strategic direction &amp; goals)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 타당성 검증 결과의 사업모델 연계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(Biz Model)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환경분석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기술개발 및 사업화 전망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(Technology &amp; Innovation Outlook)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기술개발 및 사업환경분석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(Know-Why)</a:t>
                      </a:r>
                      <a:b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주요 외부인자 규명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(Environmental Analysis)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발생 가능한 사업환경 설정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(Signpost &amp; Indicators)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불확실한 사업환경 대응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(Strategy Roadmap)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73509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전략 수립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(Know-How)</a:t>
                      </a:r>
                      <a:endParaRPr lang="ko-KR" altLang="en-US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기술전략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사업전략 연계 위한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Roadmap (TRM, PRM)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수립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전략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과제 연계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(Strategy alignment)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41775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사업화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기술사업화 추진 및 평가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전략 방향 설정 및 실행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(Strategic direction &amp; Execution)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사업화 추진 및 모니터링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(Technology &amp; Business intelligence)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+mn-ea"/>
                        </a:rPr>
                        <a:t>사업성 평가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+mn-ea"/>
                        </a:rPr>
                        <a:t>(Evaluation &amp; Business Development)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5282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74FDA0-B05B-637D-4C4C-C7CCF4C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088" y="219418"/>
            <a:ext cx="3379451" cy="338554"/>
          </a:xfrm>
        </p:spPr>
        <p:txBody>
          <a:bodyPr/>
          <a:lstStyle/>
          <a:p>
            <a:r>
              <a:rPr lang="en-US" altLang="ko-KR" sz="1600" dirty="0"/>
              <a:t>X-30 : MOT </a:t>
            </a:r>
            <a:r>
              <a:rPr lang="ko-KR" altLang="en-US" sz="1600" dirty="0"/>
              <a:t>기술경영 </a:t>
            </a:r>
            <a:r>
              <a:rPr lang="ko-KR" altLang="en-US" sz="1600" dirty="0">
                <a:solidFill>
                  <a:srgbClr val="000000"/>
                </a:solidFill>
              </a:rPr>
              <a:t>관리자 과정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46EC7-7C96-86B9-BFE3-5E34ABE71BD0}"/>
              </a:ext>
            </a:extLst>
          </p:cNvPr>
          <p:cNvSpPr txBox="1"/>
          <p:nvPr/>
        </p:nvSpPr>
        <p:spPr>
          <a:xfrm>
            <a:off x="95367" y="230003"/>
            <a:ext cx="339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X. Needs-based </a:t>
            </a:r>
            <a:r>
              <a:rPr lang="ko-KR" altLang="en-US" sz="2000" b="1" dirty="0">
                <a:latin typeface="+mn-ea"/>
              </a:rPr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10936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9B74-2B8E-60DF-F97D-02DE1228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3EE490-0F2F-7276-FAF3-1CE7A3B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5096"/>
              </p:ext>
            </p:extLst>
          </p:nvPr>
        </p:nvGraphicFramePr>
        <p:xfrm>
          <a:off x="1057846" y="1373498"/>
          <a:ext cx="8013225" cy="4792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9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중장기 환경분석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중장기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환경예측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산업 및 기술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- PEST, Scenario, Benchmarking, 3C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등 통합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분석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사업전략과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BRM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제품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Portfolio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분석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성장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유지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철수 등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신사업 추진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방향 및 계획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사업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전략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기술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시장개척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마케팅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BRM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+mn-ea"/>
                        </a:rPr>
                        <a:t>(Business Roadmap)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+mn-ea"/>
                        </a:rPr>
                        <a:t>방안</a:t>
                      </a:r>
                      <a:endParaRPr lang="en-US" altLang="ko-KR" sz="1200" b="1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기능별 전략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기술전략 및 기능별전략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(R&amp;D,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생산 및 마케팅 등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전략과제 및 자원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일정계획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- R&amp;D : TRM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연계분석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(Next Activity)</a:t>
                      </a:r>
                      <a:endParaRPr lang="en-US" altLang="ko-KR" sz="12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PTRM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BRM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연계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PRM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기존 사업 및 신사업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신제품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Pipeline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확충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TRM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신제품별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Spec. sheet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및 기능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속성 분석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요소기술 및 핵심기술 도출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개발 목표 및 단계별 확보 방안</a:t>
                      </a:r>
                      <a:b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TRM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자원투입계획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PTRM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대응 자원분석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기능별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전략 및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TRM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자원분석</a:t>
                      </a:r>
                      <a:endParaRPr lang="en-US" altLang="ko-KR" sz="12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73509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및 운영전략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조직 구성 방안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+mn-ea"/>
                        </a:rPr>
                        <a:t>체계 구축 및 운영방안</a:t>
                      </a:r>
                      <a:endParaRPr lang="en-US" altLang="ko-KR" sz="12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4177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0E61AFE-79BD-4D8E-03CC-9944068E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912" y="219418"/>
            <a:ext cx="3366627" cy="338554"/>
          </a:xfrm>
        </p:spPr>
        <p:txBody>
          <a:bodyPr/>
          <a:lstStyle/>
          <a:p>
            <a:r>
              <a:rPr lang="en-US" altLang="ko-KR" sz="1600" dirty="0"/>
              <a:t>X-40 : R&amp;D </a:t>
            </a:r>
            <a:r>
              <a:rPr lang="ko-KR" altLang="en-US" sz="1600" dirty="0"/>
              <a:t>중장기 전략수립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839D-B358-FA90-3426-CF34204AFBEC}"/>
              </a:ext>
            </a:extLst>
          </p:cNvPr>
          <p:cNvSpPr txBox="1"/>
          <p:nvPr/>
        </p:nvSpPr>
        <p:spPr>
          <a:xfrm>
            <a:off x="95367" y="230003"/>
            <a:ext cx="339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X. Needs-based </a:t>
            </a:r>
            <a:r>
              <a:rPr lang="ko-KR" altLang="en-US" sz="2000" b="1" dirty="0">
                <a:latin typeface="+mn-ea"/>
              </a:rPr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45657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B413-F782-81EA-D1E1-5471111A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F6D7-0483-F9DF-37B0-8E5B68CB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736" y="208434"/>
            <a:ext cx="3438763" cy="338554"/>
          </a:xfrm>
        </p:spPr>
        <p:txBody>
          <a:bodyPr/>
          <a:lstStyle/>
          <a:p>
            <a:r>
              <a:rPr lang="en-US" altLang="ko-KR" dirty="0"/>
              <a:t>X-50 : R&amp;D</a:t>
            </a:r>
            <a:r>
              <a:rPr lang="ko-KR" altLang="en-US" dirty="0"/>
              <a:t> 효율화 방안 설계 과정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2B949-2310-C164-7308-2D7B0F09E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26</a:t>
            </a:fld>
            <a:endParaRPr lang="en-US" altLang="ko-KR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304E49-E031-1083-5E58-A5D52247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1849"/>
              </p:ext>
            </p:extLst>
          </p:nvPr>
        </p:nvGraphicFramePr>
        <p:xfrm>
          <a:off x="983339" y="1050641"/>
          <a:ext cx="8048463" cy="531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및 중장기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제품의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중장기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혹은 단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장기적으로 추진을 계획하고 있는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List-up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사업별 기본 현황 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97335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0970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혁신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개선을 위한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방안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Task]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및 핵심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23387"/>
                  </a:ext>
                </a:extLst>
              </a:tr>
              <a:tr h="277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전략과제 및 활동 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전략과제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List-up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Activity(Sub-activity)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 중요도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99837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핵심활동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 현황조사 및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Issue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개선 및 대응방안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83214"/>
                  </a:ext>
                </a:extLst>
              </a:tr>
              <a:tr h="277725"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전략방향과 핵심기술 관리 방안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및 중장기 계획내 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List-up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잠재제품 도출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제품내 핵심 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속성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혹은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요구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특성 등의 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87900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핵심기술별 경쟁력 수준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87048"/>
                  </a:ext>
                </a:extLst>
              </a:tr>
              <a:tr h="277725"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운영체계 및 시스템 개선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Project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 체계 현황 분석 및 개선방안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진행단계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완료단계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심의체계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담당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역할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양식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 관련 회의체 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20937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기존제품 및 신제품 개발 대응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현황 및 개선방안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내부 운영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Claim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 기술 대응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48443"/>
                  </a:ext>
                </a:extLst>
              </a:tr>
              <a:tr h="277725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기술전략에서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활동 관리 및 개선방안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- 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대응되는 활동 정리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현황 분석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Issue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개선 및 대응 방안 수립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66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BADB68-38D3-9216-6BD5-B08777D8A1B6}"/>
              </a:ext>
            </a:extLst>
          </p:cNvPr>
          <p:cNvSpPr txBox="1"/>
          <p:nvPr/>
        </p:nvSpPr>
        <p:spPr>
          <a:xfrm>
            <a:off x="95367" y="230003"/>
            <a:ext cx="339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X. Needs-based </a:t>
            </a:r>
            <a:r>
              <a:rPr lang="ko-KR" altLang="en-US" sz="2000" b="1" dirty="0">
                <a:latin typeface="+mn-ea"/>
              </a:rPr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36284404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77714"/>
              </p:ext>
            </p:extLst>
          </p:nvPr>
        </p:nvGraphicFramePr>
        <p:xfrm>
          <a:off x="786742" y="1363115"/>
          <a:ext cx="8278719" cy="39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20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전략기획의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전략과 기획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기술전략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전략수립 구조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실행계획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유형과 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기업에서의 의미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신사업과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자원배분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Opportunity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Search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/R&amp;D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신기술 발굴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연구계획서의 구성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Concept(NABC+)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과제기획과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관리의 단계와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자원관리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구조와 요소기술의 분석 방법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수립 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Risk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Risk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사례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37311" y="193045"/>
            <a:ext cx="2278188" cy="338554"/>
          </a:xfrm>
        </p:spPr>
        <p:txBody>
          <a:bodyPr wrap="none">
            <a:spAutoFit/>
          </a:bodyPr>
          <a:lstStyle/>
          <a:p>
            <a:r>
              <a:rPr lang="en-US" altLang="ko-KR" dirty="0"/>
              <a:t>A-20 : R&amp;D </a:t>
            </a:r>
            <a:r>
              <a:rPr lang="ko-KR" altLang="en-US" dirty="0"/>
              <a:t>전략기획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F5D12-DA4E-7F9A-B0F0-4D305FC1D5E2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105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9D53-C5A9-C016-E897-1A3555CA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36B76CB-AB41-F739-43C7-9EFBB3671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47249"/>
              </p:ext>
            </p:extLst>
          </p:nvPr>
        </p:nvGraphicFramePr>
        <p:xfrm>
          <a:off x="786742" y="1363115"/>
          <a:ext cx="8278719" cy="339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20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환경의 개념과 의미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기술에서의 환경이란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 전략에서 환경의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믜미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Option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시사점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 방법론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환경분석 방법론의 유형과 종류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Portfolio, Benchmarking, 3C,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기술예측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방법론 등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Trend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Trend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(Extrapolation, Time Series, Analogy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일반적 활용과 장단점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판단법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Expert Judgement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방법론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(idea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Generation, Delphi, Nominal Group Technique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선정방법 및 유형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활용과 장단점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Multi-Option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AHP, Roadmap, Scenario, Portfolio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Scenario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분석법과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Case Study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2D659B45-9E98-E8E2-5BA8-F6AD676E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92" y="193045"/>
            <a:ext cx="2768707" cy="338554"/>
          </a:xfrm>
        </p:spPr>
        <p:txBody>
          <a:bodyPr wrap="none">
            <a:spAutoFit/>
          </a:bodyPr>
          <a:lstStyle/>
          <a:p>
            <a:r>
              <a:rPr lang="en-US" altLang="ko-KR" dirty="0"/>
              <a:t>A-30 : </a:t>
            </a:r>
            <a:r>
              <a:rPr lang="ko-KR" altLang="en-US" dirty="0"/>
              <a:t>환경분석과 기술예측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CB417-A617-FD38-8E05-E4526B826E7C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58275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A13E6-A6D0-50C5-0C00-BDDD1B5A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CE21E-AED4-439B-DA09-1E245BC5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451" y="224416"/>
            <a:ext cx="3456395" cy="338554"/>
          </a:xfrm>
        </p:spPr>
        <p:txBody>
          <a:bodyPr/>
          <a:lstStyle/>
          <a:p>
            <a:r>
              <a:rPr lang="en-US" altLang="ko-KR" sz="1600" dirty="0"/>
              <a:t>A-40 : </a:t>
            </a:r>
            <a:r>
              <a:rPr lang="ko-KR" altLang="en-US" sz="1600" dirty="0"/>
              <a:t>시나리오 </a:t>
            </a:r>
            <a:r>
              <a:rPr lang="ko-KR" altLang="en-US" sz="1600" dirty="0" err="1"/>
              <a:t>플래닝과</a:t>
            </a:r>
            <a:r>
              <a:rPr lang="en-US" altLang="ko-KR" sz="1600" dirty="0"/>
              <a:t> </a:t>
            </a:r>
            <a:r>
              <a:rPr lang="ko-KR" altLang="en-US" sz="1600" dirty="0"/>
              <a:t>의사결정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416DCC-79A1-E4EA-C0AD-E42E21A92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C57C89-B9E7-58DD-7D91-ECF7092B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35898"/>
              </p:ext>
            </p:extLst>
          </p:nvPr>
        </p:nvGraphicFramePr>
        <p:xfrm>
          <a:off x="1250609" y="1334142"/>
          <a:ext cx="7517533" cy="44166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3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  <a:endParaRPr lang="ko-KR" altLang="en-US" sz="12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27890"/>
                  </a:ext>
                </a:extLst>
              </a:tr>
              <a:tr h="718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기획의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기술예측의 개념과 방법론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유형과 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Process(SRI Approach)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Intuitive &amp; Qualitative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의사결정영향요소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(KDF)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 등 의사결정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Issue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의사결정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Focus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외부환경인자 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주요변수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외부환경인자의 도출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; Macro-drivers &amp; Micro-forces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변수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(Uncertainty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Axes)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Alternative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상황 전개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상황별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 및 시나리오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변수의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Alternative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상황별 근거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(Rationale)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 </a:t>
                      </a:r>
                      <a:r>
                        <a:rPr lang="ko-KR" altLang="en-US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선정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 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Preliminary Timeline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Central Dynamics /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8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기회 및 위협요인 분석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Business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Needs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추진활동방안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8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전략적 선정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전략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Option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변화방향과 전략적 선정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D506E2-28AB-E10F-FDF6-73546EE7D4B0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15425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CF61-3EED-A72A-C082-45E99CD1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1FC37-201B-042B-DD57-5DFCF781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826" y="219418"/>
            <a:ext cx="3305713" cy="338554"/>
          </a:xfrm>
        </p:spPr>
        <p:txBody>
          <a:bodyPr/>
          <a:lstStyle/>
          <a:p>
            <a:r>
              <a:rPr lang="en-US" altLang="ko-KR" sz="1600" dirty="0"/>
              <a:t>A-50 : </a:t>
            </a:r>
            <a:r>
              <a:rPr lang="ko-KR" altLang="en-US" sz="1600" dirty="0"/>
              <a:t>신사업</a:t>
            </a:r>
            <a:r>
              <a:rPr lang="en-US" altLang="ko-KR" sz="1600" dirty="0"/>
              <a:t>·</a:t>
            </a:r>
            <a:r>
              <a:rPr lang="ko-KR" altLang="en-US" sz="1600" dirty="0"/>
              <a:t>신제품 발굴과</a:t>
            </a:r>
            <a:r>
              <a:rPr lang="en-US" altLang="ko-KR" sz="1600" dirty="0"/>
              <a:t> </a:t>
            </a:r>
            <a:r>
              <a:rPr lang="ko-KR" altLang="en-US" sz="1600" dirty="0"/>
              <a:t>기획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A3EEE7-1170-3FA4-9A47-48C010B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0DC6F-D248-3EA5-96FC-7A373C078AED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986ECB-A5A2-2302-36B1-0DF80B41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4390"/>
              </p:ext>
            </p:extLst>
          </p:nvPr>
        </p:nvGraphicFramePr>
        <p:xfrm>
          <a:off x="1290131" y="1704393"/>
          <a:ext cx="7494841" cy="36206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7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  <a:endParaRPr lang="ko-KR" altLang="en-US" sz="12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성장과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필요성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 개발 성공 사례 연구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발굴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 전략 수립 방법론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프로세스와 단계별 주요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 및 사업기회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트렌드 분석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가치사슬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시장매력도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사업기회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기회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아이디어 도출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및 사업 컨셉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비즈니스 모델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구체화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+mn-ea"/>
                        </a:rPr>
                        <a:t> 후보군 포트폴리오 운영방안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3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신규사업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평가 방법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및 도출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 방향 수립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제안서 작성 및 마케팅 전략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NABC*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방법론을 통한 제안서 작성 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경쟁자 분석 및 차별화 전략 수립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사업화 및 마케팅 전략 수립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18563"/>
              </p:ext>
            </p:extLst>
          </p:nvPr>
        </p:nvGraphicFramePr>
        <p:xfrm>
          <a:off x="1226142" y="1696075"/>
          <a:ext cx="7300851" cy="3329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4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  <a:endParaRPr lang="ko-KR" altLang="en-US" sz="12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anchor="ctr"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상품기획 개요</a:t>
                      </a:r>
                      <a:endParaRPr lang="en-US" altLang="ko-KR" sz="11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상품기획의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Framework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주요 방법론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상품기획 사례연구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고객요구사항 규명</a:t>
                      </a:r>
                      <a:endParaRPr lang="en-US" altLang="ko-KR" sz="11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고객요구사항 조사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(Scene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, KJ mapping)</a:t>
                      </a:r>
                      <a:b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핵심요구사항 선정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(Kano, QFD)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고객요구사항 규명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Cup Cake 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 </a:t>
                      </a: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100" b="1" dirty="0" err="1">
                          <a:latin typeface="맑은 고딕" pitchFamily="50" charset="-127"/>
                          <a:ea typeface="맑은 고딕" pitchFamily="50" charset="-127"/>
                        </a:rPr>
                        <a:t>컨셉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 설정 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 구현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Idea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도출 및 선정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(Idea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Box,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Pugh Matrix</a:t>
                      </a:r>
                      <a:r>
                        <a:rPr lang="en-US" altLang="ko-KR" sz="11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 구체화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(Concept Board, NABC etc.)</a:t>
                      </a:r>
                    </a:p>
                  </a:txBody>
                  <a:tcPr marL="89856" marR="89856" marT="44928" marB="4492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100" b="1" dirty="0" err="1">
                          <a:latin typeface="맑은 고딕" pitchFamily="50" charset="-127"/>
                          <a:ea typeface="맑은 고딕" pitchFamily="50" charset="-127"/>
                        </a:rPr>
                        <a:t>컨셉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 설정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- Cup Cake </a:t>
                      </a:r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실습 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89856" marR="89856" marT="44928" marB="4492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6EA5935-2A56-EA51-4698-01C59041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75" y="219418"/>
            <a:ext cx="3653564" cy="338554"/>
          </a:xfrm>
        </p:spPr>
        <p:txBody>
          <a:bodyPr/>
          <a:lstStyle/>
          <a:p>
            <a:r>
              <a:rPr lang="en-US" altLang="ko-KR" sz="1600" dirty="0"/>
              <a:t>A-60 : </a:t>
            </a:r>
            <a:r>
              <a:rPr lang="ko-KR" altLang="en-US" sz="1600" dirty="0"/>
              <a:t>상품기획 </a:t>
            </a:r>
            <a:r>
              <a:rPr lang="en-US" altLang="ko-KR" sz="1600" dirty="0"/>
              <a:t>(Product Planning)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D7DB-326D-E305-22A7-18B86D54EBDB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1609082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BE33-726B-F5D4-076A-16DFC8170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4762-EE61-0051-7591-A3EE52E7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770" y="219418"/>
            <a:ext cx="3228769" cy="338554"/>
          </a:xfrm>
        </p:spPr>
        <p:txBody>
          <a:bodyPr/>
          <a:lstStyle/>
          <a:p>
            <a:r>
              <a:rPr lang="en-US" altLang="ko-KR" sz="1600" dirty="0"/>
              <a:t>A-70 : </a:t>
            </a:r>
            <a:r>
              <a:rPr lang="ko-KR" altLang="en-US" sz="1600" dirty="0"/>
              <a:t>기술 </a:t>
            </a:r>
            <a:r>
              <a:rPr lang="en-US" altLang="ko-KR" sz="1600" dirty="0"/>
              <a:t>Roadmap </a:t>
            </a:r>
            <a:r>
              <a:rPr lang="ko-KR" altLang="en-US" sz="1600" dirty="0"/>
              <a:t>수립</a:t>
            </a:r>
            <a:r>
              <a:rPr lang="en-US" altLang="ko-KR" sz="1600" dirty="0"/>
              <a:t> </a:t>
            </a:r>
            <a:r>
              <a:rPr lang="ko-KR" altLang="en-US" sz="1600" dirty="0"/>
              <a:t>실무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66B25B-EB8F-EE18-FE4E-84BDC8E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F56AEE-1CC5-B70B-54AC-E9EE6E7AF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7936"/>
              </p:ext>
            </p:extLst>
          </p:nvPr>
        </p:nvGraphicFramePr>
        <p:xfrm>
          <a:off x="1329149" y="1541706"/>
          <a:ext cx="7640946" cy="431307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8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028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중장기 전략 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Review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및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Trend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중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장기 사업 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/Roadmap Review[PRM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 및 제품군의 주요 변화 방향</a:t>
                      </a:r>
                      <a:endParaRPr lang="en-US" altLang="ko-KR" sz="11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 </a:t>
                      </a: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Needs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신제품 발굴</a:t>
                      </a:r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PRM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전개 및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핵심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제품 선정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도출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Spec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포함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PRM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중장기전략내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PRM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보완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Spec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요소기술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요소기술 분석방법 및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도출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기술분류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핵심기술 도출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AHP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활용 방법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핵심기술의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핵심기술 개발목표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+mn-ea"/>
                          <a:ea typeface="+mn-ea"/>
                        </a:rPr>
                        <a:t>핵심기술의 경쟁력 수준 분석</a:t>
                      </a:r>
                      <a:endParaRPr lang="en-US" altLang="ko-KR" sz="1100" b="1" spc="-150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단계별 개발목표 및 확보 전략</a:t>
                      </a:r>
                      <a:endParaRPr lang="en-US" altLang="ko-KR" sz="1100" b="1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8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자원분석 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+mn-ea"/>
                          <a:ea typeface="+mn-ea"/>
                        </a:rPr>
                        <a:t>공동연구</a:t>
                      </a:r>
                      <a:r>
                        <a:rPr lang="en-US" altLang="ko-KR" sz="1100" b="1" spc="-150" baseline="0" dirty="0">
                          <a:latin typeface="+mn-ea"/>
                          <a:ea typeface="+mn-ea"/>
                        </a:rPr>
                        <a:t>, Outsourcing </a:t>
                      </a:r>
                      <a:r>
                        <a:rPr lang="ko-KR" altLang="en-US" sz="1100" b="1" spc="-150" baseline="0" dirty="0">
                          <a:latin typeface="+mn-ea"/>
                          <a:ea typeface="+mn-ea"/>
                        </a:rPr>
                        <a:t>등 계획</a:t>
                      </a:r>
                      <a:endParaRPr lang="en-US" altLang="ko-KR" sz="1100" b="1" spc="-150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+mn-ea"/>
                          <a:ea typeface="+mn-ea"/>
                        </a:rPr>
                        <a:t>핵심기술개발 자원 투입계획</a:t>
                      </a:r>
                      <a:endParaRPr lang="en-US" altLang="ko-KR" sz="1100" b="1" spc="-15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8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TRM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종합</a:t>
                      </a:r>
                      <a:r>
                        <a:rPr lang="en-US" altLang="ko-KR" sz="1100" b="1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pc="0" dirty="0">
                          <a:latin typeface="+mn-ea"/>
                          <a:ea typeface="+mn-ea"/>
                        </a:rPr>
                        <a:t>전개</a:t>
                      </a:r>
                      <a:endParaRPr lang="en-US" altLang="ko-KR" sz="11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PRM-TRM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전개 및 종합 도식화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기호 등 정의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19193D-38F5-4230-6721-1F16EB7AC726}"/>
              </a:ext>
            </a:extLst>
          </p:cNvPr>
          <p:cNvSpPr txBox="1"/>
          <p:nvPr/>
        </p:nvSpPr>
        <p:spPr>
          <a:xfrm>
            <a:off x="95367" y="23000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296848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DBA97-5BDB-878C-490C-9D4A3BE4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4A845-F19B-3F01-DDAC-47818703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812" y="224416"/>
            <a:ext cx="4011034" cy="338554"/>
          </a:xfrm>
        </p:spPr>
        <p:txBody>
          <a:bodyPr/>
          <a:lstStyle/>
          <a:p>
            <a:r>
              <a:rPr lang="en-US" altLang="ko-KR" dirty="0"/>
              <a:t>A-80 : </a:t>
            </a:r>
            <a:r>
              <a:rPr lang="ko-KR" altLang="en-US" dirty="0"/>
              <a:t>핵심역량 분석과 전략적</a:t>
            </a:r>
            <a:r>
              <a:rPr lang="en-US" altLang="ko-KR" dirty="0"/>
              <a:t> </a:t>
            </a:r>
            <a:r>
              <a:rPr lang="ko-KR" altLang="en-US" dirty="0"/>
              <a:t>활용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BAFBBD-C72C-3D1A-9BA0-4E19BED61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8D26A-7DE9-5E63-BC53-24C14650FE89}"/>
              </a:ext>
            </a:extLst>
          </p:cNvPr>
          <p:cNvSpPr txBox="1"/>
          <p:nvPr/>
        </p:nvSpPr>
        <p:spPr>
          <a:xfrm>
            <a:off x="95367" y="230003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A. </a:t>
            </a:r>
            <a:r>
              <a:rPr lang="ko-KR" altLang="en-US" sz="2000" b="1" dirty="0">
                <a:latin typeface="+mn-ea"/>
              </a:rPr>
              <a:t>기술전략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기획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A38685-35F0-435C-539F-27D947B1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18530"/>
              </p:ext>
            </p:extLst>
          </p:nvPr>
        </p:nvGraphicFramePr>
        <p:xfrm>
          <a:off x="998168" y="1446342"/>
          <a:ext cx="7938268" cy="40300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6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개념과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개념과 역할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분석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역량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정의 및 성공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사례 구분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가치사슬 기준 세부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요소 평가 및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역량요소의 평가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도출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(AHP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구성요소별 평가 및 핵심역량명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미래제품 정의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미래제품 정의 및 내부가치사슬내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level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 분류 및 정의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 평가 및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조건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구성요소별 평가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핵심역량명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역량요소의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강화방안 수림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역량요소의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Internal Value-Chain Mapping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역량요소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vs.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 확보 역량의 구조 분석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역량요소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matrix(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역량수준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자원투입규모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강화방안 수립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57322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5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3703</Words>
  <Application>Microsoft Office PowerPoint</Application>
  <PresentationFormat>A4 용지(210x297mm)</PresentationFormat>
  <Paragraphs>567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KoPub돋움체 Bold</vt:lpstr>
      <vt:lpstr>굴림</vt:lpstr>
      <vt:lpstr>돋움</vt:lpstr>
      <vt:lpstr>맑은 고딕</vt:lpstr>
      <vt:lpstr>Arial</vt:lpstr>
      <vt:lpstr>Calibri</vt:lpstr>
      <vt:lpstr>Tahoma</vt:lpstr>
      <vt:lpstr>Wingdings</vt:lpstr>
      <vt:lpstr>3_디자인 사용자 지정</vt:lpstr>
      <vt:lpstr>2_기본 디자인</vt:lpstr>
      <vt:lpstr>Office 테마</vt:lpstr>
      <vt:lpstr>디자인 사용자 지정</vt:lpstr>
      <vt:lpstr>MOT Site 교육 - 통합본</vt:lpstr>
      <vt:lpstr>A-10 : 기술경영(MOT) 개론</vt:lpstr>
      <vt:lpstr>A-20 : R&amp;D 전략기획 </vt:lpstr>
      <vt:lpstr>A-30 : 환경분석과 기술예측</vt:lpstr>
      <vt:lpstr>A-40 : 시나리오 플래닝과 의사결정</vt:lpstr>
      <vt:lpstr>A-50 : 신사업·신제품 발굴과 기획</vt:lpstr>
      <vt:lpstr>A-60 : 상품기획 (Product Planning) </vt:lpstr>
      <vt:lpstr>A-70 : 기술 Roadmap 수립 실무</vt:lpstr>
      <vt:lpstr>A-80 : 핵심역량 분석과 전략적 활용 방안</vt:lpstr>
      <vt:lpstr>A-90 : 특허 Portfolio와 기술전략</vt:lpstr>
      <vt:lpstr>B-10 : R&amp;D 과제 발굴 (Opportunity Discovery) </vt:lpstr>
      <vt:lpstr>B-20 : 기술 트리(Technology Tree) 분석 및 활용</vt:lpstr>
      <vt:lpstr>B-30 : NABC Approach 제안 방법</vt:lpstr>
      <vt:lpstr>B-40 : 특허 발굴과 제안, 관리</vt:lpstr>
      <vt:lpstr>B-50 : Project 관리</vt:lpstr>
      <vt:lpstr>B-60 : R&amp;D Risk 분석과 관리</vt:lpstr>
      <vt:lpstr>C-10 : 기술사업화와 전략</vt:lpstr>
      <vt:lpstr>C-20 : Business Model 과 실물옵션 </vt:lpstr>
      <vt:lpstr>D-10 : 성과 연계형 평가지표개발</vt:lpstr>
      <vt:lpstr>D-20 : KPI의 OKR 연계관리 방안</vt:lpstr>
      <vt:lpstr>D-30 : R&amp;D 조직의 구조와 구성방안</vt:lpstr>
      <vt:lpstr>X-10 : MOT 기술경영 기본과정</vt:lpstr>
      <vt:lpstr>X-20 : MOT 기술경영 중급과정</vt:lpstr>
      <vt:lpstr>X-30 : MOT 기술경영 관리자 과정</vt:lpstr>
      <vt:lpstr>X-40 : R&amp;D 중장기 전략수립 과정</vt:lpstr>
      <vt:lpstr>X-50 : R&amp;D 효율화 방안 설계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178</cp:revision>
  <cp:lastPrinted>2025-08-05T03:15:17Z</cp:lastPrinted>
  <dcterms:created xsi:type="dcterms:W3CDTF">2024-09-24T02:35:10Z</dcterms:created>
  <dcterms:modified xsi:type="dcterms:W3CDTF">2025-08-19T01:55:00Z</dcterms:modified>
</cp:coreProperties>
</file>