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  <p:sldMasterId id="2147483672" r:id="rId4"/>
  </p:sldMasterIdLst>
  <p:notesMasterIdLst>
    <p:notesMasterId r:id="rId12"/>
  </p:notesMasterIdLst>
  <p:sldIdLst>
    <p:sldId id="4485" r:id="rId5"/>
    <p:sldId id="4493" r:id="rId6"/>
    <p:sldId id="4494" r:id="rId7"/>
    <p:sldId id="4495" r:id="rId8"/>
    <p:sldId id="4496" r:id="rId9"/>
    <p:sldId id="4497" r:id="rId10"/>
    <p:sldId id="4498" r:id="rId11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EDBD"/>
    <a:srgbClr val="FFE07D"/>
    <a:srgbClr val="BA8CDC"/>
    <a:srgbClr val="CC6600"/>
    <a:srgbClr val="D2ECB6"/>
    <a:srgbClr val="D8BFEB"/>
    <a:srgbClr val="A3E7FF"/>
    <a:srgbClr val="EFFBFF"/>
    <a:srgbClr val="C5F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8" autoAdjust="0"/>
    <p:restoredTop sz="95216" autoAdjust="0"/>
  </p:normalViewPr>
  <p:slideViewPr>
    <p:cSldViewPr snapToGrid="0">
      <p:cViewPr varScale="1">
        <p:scale>
          <a:sx n="74" d="100"/>
          <a:sy n="74" d="100"/>
        </p:scale>
        <p:origin x="138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46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55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3930" y="224416"/>
            <a:ext cx="2452916" cy="338554"/>
          </a:xfrm>
        </p:spPr>
        <p:txBody>
          <a:bodyPr wrap="none">
            <a:spAutoFit/>
          </a:bodyPr>
          <a:lstStyle>
            <a:lvl1pPr algn="r">
              <a:defRPr sz="1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84617" y="6573047"/>
            <a:ext cx="328936" cy="223907"/>
          </a:xfrm>
        </p:spPr>
        <p:txBody>
          <a:bodyPr wrap="none">
            <a:spAutoFit/>
          </a:bodyPr>
          <a:lstStyle>
            <a:lvl1pPr algn="ctr">
              <a:defRPr sz="855" b="1">
                <a:solidFill>
                  <a:schemeClr val="tx1"/>
                </a:solidFill>
              </a:defRPr>
            </a:lvl1pPr>
          </a:lstStyle>
          <a:p>
            <a:fld id="{685A9487-5A3A-489E-B4E8-105FC6642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2E27E29-952B-41D3-B2B7-522432A8C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26643" y="6537641"/>
            <a:ext cx="312906" cy="2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731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C7B04D33-99E5-4160-AF2C-A478F54340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2719" y="6484753"/>
            <a:ext cx="1200117" cy="33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1403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5715" y="177656"/>
            <a:ext cx="2489785" cy="342401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25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66634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312093"/>
            <a:ext cx="59124" cy="225126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58500" tIns="0" rIns="0" bIns="0" anchor="ctr">
            <a:spAutoFit/>
          </a:bodyPr>
          <a:lstStyle/>
          <a:p>
            <a:pPr>
              <a:defRPr/>
            </a:pPr>
            <a:endParaRPr lang="ko-KR" altLang="ko-KR" sz="1463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894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894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375603" y="107826"/>
            <a:ext cx="4417385" cy="489099"/>
          </a:xfrm>
        </p:spPr>
        <p:txBody>
          <a:bodyPr/>
          <a:lstStyle>
            <a:lvl1pPr algn="l">
              <a:defRPr sz="1625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87810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CDBE5-62F1-2FC6-1B55-456F9793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21AED5-3371-00E9-D27C-5336BC964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45B2-4CE5-83B3-5E17-CAB61B76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77E507-97EF-461A-8E20-18137BAD78E5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02DF3-4719-8CCD-8B9C-BCE60240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08130-18D9-C2A8-F66A-7AAEB352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179F-216D-446B-BF48-F5A868F3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7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24BA8F-1585-1B8A-162A-833EEDDF8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577E507-97EF-461A-8E20-18137BAD78E5}" type="datetimeFigureOut">
              <a:rPr lang="ko-KR" altLang="en-US" smtClean="0"/>
              <a:pPr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2F400D-F703-F44A-E59F-768B50C7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2AA4AF-65CE-AE7D-0A99-9BCA1F85D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E179F-216D-446B-BF48-F5A868F324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7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41412" y="6524627"/>
            <a:ext cx="319319" cy="217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813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7B04D33-99E5-4160-AF2C-A478F54340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4DD997-76DA-4205-BDD8-C3BAD4740D29}"/>
              </a:ext>
            </a:extLst>
          </p:cNvPr>
          <p:cNvGrpSpPr/>
          <p:nvPr userDrawn="1"/>
        </p:nvGrpSpPr>
        <p:grpSpPr>
          <a:xfrm>
            <a:off x="137583" y="73028"/>
            <a:ext cx="9628238" cy="660219"/>
            <a:chOff x="127000" y="73025"/>
            <a:chExt cx="8542338" cy="1052513"/>
          </a:xfrm>
        </p:grpSpPr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31C2148-2DDE-4EA6-B013-5B9A3DC6C35B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17513" y="180975"/>
              <a:ext cx="438150" cy="4746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7D3A311C-634D-42C3-BA5B-C16AAD3E10B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800100" y="180975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733AB65B-0256-4E1F-B268-30DD3AF24DFF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41338" y="603250"/>
              <a:ext cx="422275" cy="474663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A3536943-9576-4378-88BE-5719B638BFA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11225" y="603250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6FD6DC47-9B00-472E-8A4E-9EA22AD742B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127000" y="530225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D0F8A3A3-1C4E-44F7-99EB-784B2249668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2000" y="73025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28A0166-29DB-4B00-A1D6-0479A6B53B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42913" y="863600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195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F2BC2F-E9F2-412D-B781-D3226FE87E5B}"/>
              </a:ext>
            </a:extLst>
          </p:cNvPr>
          <p:cNvCxnSpPr>
            <a:cxnSpLocks/>
          </p:cNvCxnSpPr>
          <p:nvPr userDrawn="1"/>
        </p:nvCxnSpPr>
        <p:spPr>
          <a:xfrm>
            <a:off x="381468" y="6525344"/>
            <a:ext cx="776988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401146" y="6435277"/>
            <a:ext cx="1232375" cy="33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8609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71475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950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425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900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8606" indent="-27860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603647" indent="-23217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8688" indent="-1857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300163" indent="-1857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71638" indent="-18573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43113" indent="-18573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14588" indent="-18573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86063" indent="-18573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7538" indent="-18573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C940D-DBEC-CF8A-2B9E-1AB8803E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C589-5858-4F73-F070-F8DC5ED8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442" y="224416"/>
            <a:ext cx="5596404" cy="338554"/>
          </a:xfrm>
        </p:spPr>
        <p:txBody>
          <a:bodyPr/>
          <a:lstStyle/>
          <a:p>
            <a:r>
              <a:rPr lang="en-US" altLang="ko-KR" dirty="0"/>
              <a:t>C-10 : </a:t>
            </a:r>
            <a:r>
              <a:rPr lang="ko-KR" altLang="en-US" dirty="0"/>
              <a:t>연구개발자가 꼭 알아야 하는 기초통계</a:t>
            </a:r>
            <a:r>
              <a:rPr lang="en-US" altLang="ko-KR" dirty="0"/>
              <a:t>/</a:t>
            </a:r>
            <a:r>
              <a:rPr lang="ko-KR" altLang="en-US" dirty="0"/>
              <a:t>데이터 분석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942358-8AE4-491A-9AFD-1F5EDDC04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D83A2-3A77-3ED7-BEE3-D67B2BBB1CBB}"/>
              </a:ext>
            </a:extLst>
          </p:cNvPr>
          <p:cNvSpPr txBox="1"/>
          <p:nvPr/>
        </p:nvSpPr>
        <p:spPr>
          <a:xfrm>
            <a:off x="95367" y="230003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실험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431EE3-9115-98A7-E77C-A9C335C5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33122"/>
              </p:ext>
            </p:extLst>
          </p:nvPr>
        </p:nvGraphicFramePr>
        <p:xfrm>
          <a:off x="1072937" y="1312627"/>
          <a:ext cx="7796181" cy="3088631"/>
        </p:xfrm>
        <a:graphic>
          <a:graphicData uri="http://schemas.openxmlformats.org/drawingml/2006/table">
            <a:tbl>
              <a:tblPr firstRow="1" bandRow="1"/>
              <a:tblGrid>
                <a:gridCol w="225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0156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86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Minitab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을 활용한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기초통계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Minitab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사용법 개요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데이터 적합성 점검 기법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itchFamily="50" charset="-127"/>
                          <a:ea typeface="맑은 고딕" pitchFamily="50" charset="-127"/>
                        </a:rPr>
                        <a:t>기술통계량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분석 및 통계적 추정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6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통계적 가설검정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(I)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통계적 가설검정 개요 및 필요성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평균의 유의차 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(t-Test)</a:t>
                      </a: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산포의 유의차 검정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(F-Test)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0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통계적 가설검정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(II)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분산 분석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(ANOVA)</a:t>
                      </a: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비율검정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비모수검정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56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상관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회귀분석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상관분석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단순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다중 회귀분석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86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8BCF6-0D94-9D71-9061-D556556D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074A1-89DC-3C49-A4B5-2BCCCEB0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4393" y="224416"/>
            <a:ext cx="4982453" cy="338554"/>
          </a:xfrm>
        </p:spPr>
        <p:txBody>
          <a:bodyPr/>
          <a:lstStyle/>
          <a:p>
            <a:r>
              <a:rPr lang="en-US" altLang="ko-KR" dirty="0"/>
              <a:t>C-20 : </a:t>
            </a:r>
            <a:r>
              <a:rPr lang="ko-KR" altLang="en-US" dirty="0"/>
              <a:t>엔지니어가 꼭 알아야 할 품질관리 통계 </a:t>
            </a:r>
            <a:r>
              <a:rPr lang="en-US" altLang="ko-KR" dirty="0"/>
              <a:t>Tool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8A12C13-7C23-56E3-C90B-BF25837CCF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A40280-14D2-6E89-E987-EAC7A58A9368}"/>
              </a:ext>
            </a:extLst>
          </p:cNvPr>
          <p:cNvSpPr txBox="1"/>
          <p:nvPr/>
        </p:nvSpPr>
        <p:spPr>
          <a:xfrm>
            <a:off x="95367" y="230003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실험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39ABD44-8A38-8FD8-E3E8-BB29EF4FC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490293"/>
              </p:ext>
            </p:extLst>
          </p:nvPr>
        </p:nvGraphicFramePr>
        <p:xfrm>
          <a:off x="1016839" y="1239699"/>
          <a:ext cx="7796181" cy="3797915"/>
        </p:xfrm>
        <a:graphic>
          <a:graphicData uri="http://schemas.openxmlformats.org/drawingml/2006/table">
            <a:tbl>
              <a:tblPr firstRow="1" bandRow="1"/>
              <a:tblGrid>
                <a:gridCol w="267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8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데이터를 통한 공정 관리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통계적 공정관리의 이해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관리도 개요 및 유형별 관리도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계량형 관리도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계수형 관리도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공정 문제점 파악 및 개선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통계적 공정능력 분석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문제점 파악 및 개선안 도출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측정 문제점 파악 및 개선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측정시스템 분석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정밀성과 정확성 분석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측정시스템 개선안 도출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itchFamily="50" charset="-127"/>
                          <a:ea typeface="맑은 고딕" pitchFamily="50" charset="-127"/>
                        </a:rPr>
                        <a:t>유의차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검정을 통한 개선효과 검정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평균의 차이 검정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산포의 차이 검정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44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1A36-91CF-9A4D-AB58-9F250C14F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DB731-DB09-3B04-616E-24209ECD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38" y="224416"/>
            <a:ext cx="5545108" cy="338554"/>
          </a:xfrm>
        </p:spPr>
        <p:txBody>
          <a:bodyPr/>
          <a:lstStyle/>
          <a:p>
            <a:r>
              <a:rPr lang="en-US" altLang="ko-KR" dirty="0"/>
              <a:t>C-30 : </a:t>
            </a:r>
            <a:r>
              <a:rPr lang="ko-KR" altLang="en-US" dirty="0"/>
              <a:t>연구개발 기간 단축을 위한 실험계획법</a:t>
            </a:r>
            <a:r>
              <a:rPr lang="en-US" altLang="ko-KR" dirty="0"/>
              <a:t>(DOE Ⅰ, Ⅱ)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5C38F1-5CA2-EBC0-FEF7-77775803EB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92705-1087-125A-9584-47E4F07EACAC}"/>
              </a:ext>
            </a:extLst>
          </p:cNvPr>
          <p:cNvSpPr txBox="1"/>
          <p:nvPr/>
        </p:nvSpPr>
        <p:spPr>
          <a:xfrm>
            <a:off x="95367" y="230003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실험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43F23C-D099-5D82-03EF-1214CD4F5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504536"/>
              </p:ext>
            </p:extLst>
          </p:nvPr>
        </p:nvGraphicFramePr>
        <p:xfrm>
          <a:off x="1448794" y="1475311"/>
          <a:ext cx="7796181" cy="3332398"/>
        </p:xfrm>
        <a:graphic>
          <a:graphicData uri="http://schemas.openxmlformats.org/drawingml/2006/table">
            <a:tbl>
              <a:tblPr firstRow="1" bandRow="1"/>
              <a:tblGrid>
                <a:gridCol w="225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0860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실험계획법 개요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실험계획법 개요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필요성 및 용어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이해</a:t>
                      </a:r>
                      <a:endParaRPr lang="en-US" altLang="ko-KR" sz="12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실험계획법 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Quick Demo 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및 사례 소개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완전요인설계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(Full Factorial Design)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완전요인설계의 이해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- 2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수준 완전요인설계를 활용한 특성화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최적화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완전요인설계 실습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Simulation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Lab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을 활용한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완전요인설계 실습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1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부분요인설계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b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(Fractional Factorial Design)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부분요인설계의 이해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dirty="0" err="1">
                          <a:latin typeface="맑은 고딕" pitchFamily="50" charset="-127"/>
                          <a:ea typeface="맑은 고딕" pitchFamily="50" charset="-127"/>
                        </a:rPr>
                        <a:t>교락과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설계해상도의 이해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핵심인자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Screening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실험 설계 및 분석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8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부분요인설계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부분요인설계를 활용한 특성화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최적화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설계 접기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(Design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Folding)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의 이해 및 활용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911048"/>
                  </a:ext>
                </a:extLst>
              </a:tr>
              <a:tr h="35775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부분요인설계 실습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- Simulation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Lab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을 활용한 부분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요인설계 실습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1275955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61D914B-FF9D-A8E3-3C3D-777BA30E81A5}"/>
              </a:ext>
            </a:extLst>
          </p:cNvPr>
          <p:cNvSpPr/>
          <p:nvPr/>
        </p:nvSpPr>
        <p:spPr>
          <a:xfrm>
            <a:off x="729276" y="1475382"/>
            <a:ext cx="690007" cy="3332230"/>
          </a:xfrm>
          <a:prstGeom prst="rect">
            <a:avLst/>
          </a:prstGeom>
          <a:solidFill>
            <a:srgbClr val="FFE07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DOE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Ⅰ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23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21610-92B7-6BB5-99C4-54EE403D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60E20-74F7-2459-4B31-71F7F84D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38" y="224416"/>
            <a:ext cx="5545108" cy="338554"/>
          </a:xfrm>
        </p:spPr>
        <p:txBody>
          <a:bodyPr/>
          <a:lstStyle/>
          <a:p>
            <a:r>
              <a:rPr lang="en-US" altLang="ko-KR" dirty="0"/>
              <a:t>C-30 : </a:t>
            </a:r>
            <a:r>
              <a:rPr lang="ko-KR" altLang="en-US" dirty="0"/>
              <a:t>연구개발 기간 단축을 위한 실험계획법</a:t>
            </a:r>
            <a:r>
              <a:rPr lang="en-US" altLang="ko-KR" dirty="0"/>
              <a:t>(DOE Ⅰ, Ⅱ)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33BD31-1863-D6AF-34AF-55BDC268EA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0F06A6-EC94-F9A7-A5F8-F5D500CB0031}"/>
              </a:ext>
            </a:extLst>
          </p:cNvPr>
          <p:cNvSpPr txBox="1"/>
          <p:nvPr/>
        </p:nvSpPr>
        <p:spPr>
          <a:xfrm>
            <a:off x="95367" y="230003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실험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E63965-5908-6EAE-48A8-887BE9D5F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33287"/>
              </p:ext>
            </p:extLst>
          </p:nvPr>
        </p:nvGraphicFramePr>
        <p:xfrm>
          <a:off x="1420745" y="1475310"/>
          <a:ext cx="7796181" cy="3326691"/>
        </p:xfrm>
        <a:graphic>
          <a:graphicData uri="http://schemas.openxmlformats.org/drawingml/2006/table">
            <a:tbl>
              <a:tblPr firstRow="1" bandRow="1"/>
              <a:tblGrid>
                <a:gridCol w="2259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076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실험계획법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(I)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Review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부분요인설계를 활용한 핵심인자 선별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(Screening)</a:t>
                      </a:r>
                      <a:endParaRPr lang="en-US" altLang="ko-KR" sz="12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완전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부분요인설계를 활용한 최적화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중심점 추가실험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중심점 추가 설계와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곡선성의 확인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중심점 추가 실험의 결과 해석 및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반응표면분석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(Response Surface Method)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반응표면분석 설계 이해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중심합성계획법을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활용한 특성화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9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반응표면분석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CCI, CCF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설계를 활용한 특성화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Box-Benken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설계를 활용한 특성화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최적화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축점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추가 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1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순차실험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(Sequential</a:t>
                      </a:r>
                      <a:r>
                        <a:rPr lang="en-US" altLang="ko-KR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Experimentation)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순차실험 이해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스크리닝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완전요인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반응표면 확장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Simulation Lab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을 활용한 순차적 실험 실습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911048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171602E6-582F-6CBE-96F4-17FD4D126034}"/>
              </a:ext>
            </a:extLst>
          </p:cNvPr>
          <p:cNvSpPr/>
          <p:nvPr/>
        </p:nvSpPr>
        <p:spPr>
          <a:xfrm>
            <a:off x="729276" y="1475382"/>
            <a:ext cx="690007" cy="3332230"/>
          </a:xfrm>
          <a:prstGeom prst="rect">
            <a:avLst/>
          </a:prstGeom>
          <a:solidFill>
            <a:srgbClr val="FFE07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DOE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Ⅱ</a:t>
            </a:r>
            <a:endParaRPr lang="ko-KR" altLang="en-US" sz="1100" b="1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655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09070-056E-CA9F-452F-AB3B5934D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BA938-C0F9-EB01-B796-29646136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627" y="224416"/>
            <a:ext cx="5391219" cy="338554"/>
          </a:xfrm>
        </p:spPr>
        <p:txBody>
          <a:bodyPr/>
          <a:lstStyle/>
          <a:p>
            <a:r>
              <a:rPr lang="en-US" altLang="ko-KR" dirty="0"/>
              <a:t>C-40 : </a:t>
            </a:r>
            <a:r>
              <a:rPr lang="ko-KR" altLang="en-US" dirty="0"/>
              <a:t>화학</a:t>
            </a:r>
            <a:r>
              <a:rPr lang="en-US" altLang="ko-KR" dirty="0"/>
              <a:t>/</a:t>
            </a:r>
            <a:r>
              <a:rPr lang="ko-KR" altLang="en-US" dirty="0"/>
              <a:t>소재 분야 연구자를 위한 혼합물 실험계획법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81B78B-2B51-9496-41B9-FB631C80CF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47E4B7-16DC-B8BB-04AE-E42F8EF25CE8}"/>
              </a:ext>
            </a:extLst>
          </p:cNvPr>
          <p:cNvSpPr txBox="1"/>
          <p:nvPr/>
        </p:nvSpPr>
        <p:spPr>
          <a:xfrm>
            <a:off x="95367" y="230003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실험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BA9CD10-A3B5-3B53-6FBD-3B289DD4D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06740"/>
              </p:ext>
            </p:extLst>
          </p:nvPr>
        </p:nvGraphicFramePr>
        <p:xfrm>
          <a:off x="1016839" y="1239699"/>
          <a:ext cx="7796181" cy="3928500"/>
        </p:xfrm>
        <a:graphic>
          <a:graphicData uri="http://schemas.openxmlformats.org/drawingml/2006/table">
            <a:tbl>
              <a:tblPr firstRow="1" bandRow="1"/>
              <a:tblGrid>
                <a:gridCol w="267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혼합물 실험설계 개요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반응표면분석법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Review</a:t>
                      </a: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혼합물 설계의 특징과 주의점 이해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혼합물 다항 모델링과 적합성 </a:t>
                      </a:r>
                      <a:r>
                        <a:rPr lang="ko-KR" altLang="en-US" sz="1200" b="1" dirty="0" err="1">
                          <a:latin typeface="맑은 고딕" pitchFamily="50" charset="-127"/>
                          <a:ea typeface="맑은 고딕" pitchFamily="50" charset="-127"/>
                        </a:rPr>
                        <a:t>검정법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혼합물 조성 최적화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혼합물 최적화</a:t>
                      </a:r>
                      <a:b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</a:b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- 3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성분계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4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성분계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5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성분계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혼합물 순차 실험계획법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핵심 성분 선별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(Screening Components)</a:t>
                      </a: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혼합물 순차실험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고급 혼합물 실험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성분변수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공정변수 복합설계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실험의 혼합물 실험계획법 적용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해석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6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240EC-C588-3708-160C-45DDF52E0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379C8-32A2-DC94-0BE4-0B46C55F6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064" y="224416"/>
            <a:ext cx="6652782" cy="338554"/>
          </a:xfrm>
        </p:spPr>
        <p:txBody>
          <a:bodyPr/>
          <a:lstStyle/>
          <a:p>
            <a:r>
              <a:rPr lang="en-US" altLang="ko-KR" dirty="0"/>
              <a:t>C-50 : </a:t>
            </a:r>
            <a:r>
              <a:rPr lang="ko-KR" altLang="en-US" dirty="0"/>
              <a:t>축적 연구 데이터의 탐색적 활용법 </a:t>
            </a:r>
            <a:r>
              <a:rPr lang="en-US" altLang="ko-KR" dirty="0"/>
              <a:t>(Research Data Mining)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A641FB-6915-5EE4-96D2-C329A3DAC3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8364-FD2E-15D9-111C-8D3D5D4C564B}"/>
              </a:ext>
            </a:extLst>
          </p:cNvPr>
          <p:cNvSpPr txBox="1"/>
          <p:nvPr/>
        </p:nvSpPr>
        <p:spPr>
          <a:xfrm>
            <a:off x="95367" y="230003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실험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D0A0241-1393-27A9-7DE5-970229209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60053"/>
              </p:ext>
            </p:extLst>
          </p:nvPr>
        </p:nvGraphicFramePr>
        <p:xfrm>
          <a:off x="1016839" y="1239699"/>
          <a:ext cx="7796181" cy="3928500"/>
        </p:xfrm>
        <a:graphic>
          <a:graphicData uri="http://schemas.openxmlformats.org/drawingml/2006/table">
            <a:tbl>
              <a:tblPr firstRow="1" bandRow="1"/>
              <a:tblGrid>
                <a:gridCol w="267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계수형 변수의 연구 데이터 분석법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일원분산분석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(One-way ANOVA)</a:t>
                      </a: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일반선형모형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(GLM)</a:t>
                      </a: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요인실험법을 활용한 간편 </a:t>
                      </a: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GLM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itchFamily="50" charset="-127"/>
                          <a:ea typeface="맑은 고딕" pitchFamily="50" charset="-127"/>
                        </a:rPr>
                        <a:t>계량형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변수의 연구 데이터</a:t>
                      </a:r>
                      <a:r>
                        <a:rPr lang="ko-KR" altLang="en-US" sz="12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분석법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다중회귀분석의 개념 및 용도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예측 모델의 적합성 진단법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다변수계에서 주요 변동요인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도출법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곡선회귀 및 비선형 회귀 분석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직선회귀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곡선회귀 및 비선형회귀 분석 개념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다중공선성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진단 및 문제 상황별 처리법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고차 다항모델링 및 비선형 변환 모델링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실험계획법을 활용한 모델링 방법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단계적 회귀분석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후진제거법과 전진선택법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반응표면분석법을 활용한 간편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차 모델링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모델링을 통한 다중특성 동시 최적화 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93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EC9E3-48EA-5091-9AA1-CA6AA4F69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9B0D6-15A5-BC3E-EC4D-FDD84BD1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828" y="224416"/>
            <a:ext cx="2828018" cy="338554"/>
          </a:xfrm>
        </p:spPr>
        <p:txBody>
          <a:bodyPr/>
          <a:lstStyle/>
          <a:p>
            <a:r>
              <a:rPr lang="en-US" altLang="ko-KR" dirty="0"/>
              <a:t>C-60 : </a:t>
            </a:r>
            <a:r>
              <a:rPr lang="ko-KR" altLang="en-US" dirty="0"/>
              <a:t>강건설계 및 공차설계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E02ADCD-6C50-AE20-81BE-9074B8563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096D8-FBDC-562C-7D77-3F5373016BFA}"/>
              </a:ext>
            </a:extLst>
          </p:cNvPr>
          <p:cNvSpPr txBox="1"/>
          <p:nvPr/>
        </p:nvSpPr>
        <p:spPr>
          <a:xfrm>
            <a:off x="95367" y="230003"/>
            <a:ext cx="2624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C. </a:t>
            </a:r>
            <a:r>
              <a:rPr lang="ko-KR" altLang="en-US" sz="2000" b="1" dirty="0">
                <a:latin typeface="+mn-ea"/>
              </a:rPr>
              <a:t>실험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관리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0CEC2C-78B3-FC6B-EB17-D6A9C0E1D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866616"/>
              </p:ext>
            </p:extLst>
          </p:nvPr>
        </p:nvGraphicFramePr>
        <p:xfrm>
          <a:off x="1016839" y="1239699"/>
          <a:ext cx="7796181" cy="3928500"/>
        </p:xfrm>
        <a:graphic>
          <a:graphicData uri="http://schemas.openxmlformats.org/drawingml/2006/table">
            <a:tbl>
              <a:tblPr firstRow="1" bandRow="1"/>
              <a:tblGrid>
                <a:gridCol w="267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21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159"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모듈명</a:t>
                      </a:r>
                      <a:endParaRPr lang="ko-KR" altLang="en-US" sz="12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377" rtl="0" eaLnBrk="1" latinLnBrk="1" hangingPunct="1">
                        <a:lnSpc>
                          <a:spcPct val="120000"/>
                        </a:lnSpc>
                      </a:pPr>
                      <a:r>
                        <a:rPr lang="ko-KR" altLang="en-US" sz="12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41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Taguchi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품질공학 개요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강건설계의 필요성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err="1">
                          <a:latin typeface="맑은 고딕" pitchFamily="50" charset="-127"/>
                          <a:ea typeface="맑은 고딕" pitchFamily="50" charset="-127"/>
                        </a:rPr>
                        <a:t>다구찌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 실험계획법의 이해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90488" marR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직교배열표의 활용</a:t>
                      </a:r>
                      <a:endParaRPr lang="en-US" altLang="ko-KR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Taguchi </a:t>
                      </a: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실험계획법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망목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망소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망대 특성의 손실함수와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SN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비의 활용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잡음요소와 외측배열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강건설계 종합실습 프로젝트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778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품질 예측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공정능력 분석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0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공차설계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통계적 공차설계의 이해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Monte Carlo Simulation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활용법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90488" marR="0" lvl="0" indent="-90488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민감도 분석</a:t>
                      </a:r>
                    </a:p>
                  </a:txBody>
                  <a:tcPr marL="89856" marR="89856" marT="44928" marB="449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8490694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05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5396</TotalTime>
  <Words>620</Words>
  <Application>Microsoft Office PowerPoint</Application>
  <PresentationFormat>A4 용지(210x297mm)</PresentationFormat>
  <Paragraphs>140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7</vt:i4>
      </vt:variant>
    </vt:vector>
  </HeadingPairs>
  <TitlesOfParts>
    <vt:vector size="19" baseType="lpstr">
      <vt:lpstr>KoPub돋움체 Bold</vt:lpstr>
      <vt:lpstr>굴림</vt:lpstr>
      <vt:lpstr>돋움</vt:lpstr>
      <vt:lpstr>맑은 고딕</vt:lpstr>
      <vt:lpstr>Arial</vt:lpstr>
      <vt:lpstr>Calibri</vt:lpstr>
      <vt:lpstr>Tahoma</vt:lpstr>
      <vt:lpstr>Wingdings</vt:lpstr>
      <vt:lpstr>3_디자인 사용자 지정</vt:lpstr>
      <vt:lpstr>2_기본 디자인</vt:lpstr>
      <vt:lpstr>Office 테마</vt:lpstr>
      <vt:lpstr>디자인 사용자 지정</vt:lpstr>
      <vt:lpstr>C-10 : 연구개발자가 꼭 알아야 하는 기초통계/데이터 분석</vt:lpstr>
      <vt:lpstr>C-20 : 엔지니어가 꼭 알아야 할 품질관리 통계 Tool</vt:lpstr>
      <vt:lpstr>C-30 : 연구개발 기간 단축을 위한 실험계획법(DOE Ⅰ, Ⅱ)</vt:lpstr>
      <vt:lpstr>C-30 : 연구개발 기간 단축을 위한 실험계획법(DOE Ⅰ, Ⅱ)</vt:lpstr>
      <vt:lpstr>C-40 : 화학/소재 분야 연구자를 위한 혼합물 실험계획법</vt:lpstr>
      <vt:lpstr>C-50 : 축적 연구 데이터의 탐색적 활용법 (Research Data Mining) </vt:lpstr>
      <vt:lpstr>C-60 : 강건설계 및 공차설계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178</cp:revision>
  <cp:lastPrinted>2025-08-05T03:15:17Z</cp:lastPrinted>
  <dcterms:created xsi:type="dcterms:W3CDTF">2024-09-24T02:35:10Z</dcterms:created>
  <dcterms:modified xsi:type="dcterms:W3CDTF">2025-08-19T01:55:09Z</dcterms:modified>
</cp:coreProperties>
</file>