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6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7" r:id="rId11"/>
  </p:sldIdLst>
  <p:sldSz cx="9906000" cy="6858000" type="A4"/>
  <p:notesSz cx="6858000" cy="9144000"/>
  <p:defaultTextStyle>
    <a:defPPr>
      <a:defRPr lang="en-US"/>
    </a:defPPr>
    <a:lvl1pPr marL="0" algn="l" defTabSz="644680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322341" algn="l" defTabSz="644680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644680" algn="l" defTabSz="644680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967021" algn="l" defTabSz="644680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289361" algn="l" defTabSz="644680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1611701" algn="l" defTabSz="644680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1934041" algn="l" defTabSz="644680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2256381" algn="l" defTabSz="644680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2578722" algn="l" defTabSz="644680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1"/>
    <p:restoredTop sz="94678"/>
  </p:normalViewPr>
  <p:slideViewPr>
    <p:cSldViewPr snapToGrid="0" snapToObjects="1">
      <p:cViewPr varScale="1">
        <p:scale>
          <a:sx n="129" d="100"/>
          <a:sy n="129" d="100"/>
        </p:scale>
        <p:origin x="512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BE652-D99D-4F4A-AB84-9BEC3F497F1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4B4A0-FBB7-2A4A-8168-C85A1E02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4680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1pPr>
    <a:lvl2pPr marL="322341" algn="l" defTabSz="644680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2pPr>
    <a:lvl3pPr marL="644680" algn="l" defTabSz="644680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3pPr>
    <a:lvl4pPr marL="967021" algn="l" defTabSz="644680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4pPr>
    <a:lvl5pPr marL="1289361" algn="l" defTabSz="644680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5pPr>
    <a:lvl6pPr marL="1611701" algn="l" defTabSz="644680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6pPr>
    <a:lvl7pPr marL="1934041" algn="l" defTabSz="644680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7pPr>
    <a:lvl8pPr marL="2256381" algn="l" defTabSz="644680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8pPr>
    <a:lvl9pPr marL="2578722" algn="l" defTabSz="644680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4B4A0-FBB7-2A4A-8168-C85A1E025E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4B4A0-FBB7-2A4A-8168-C85A1E025E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6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4B4A0-FBB7-2A4A-8168-C85A1E025E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4B4A0-FBB7-2A4A-8168-C85A1E025E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4B4A0-FBB7-2A4A-8168-C85A1E025E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4B4A0-FBB7-2A4A-8168-C85A1E025E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DC44-A7CE-6748-90A7-442974C716C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9C84-6A62-254C-A422-0635457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5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hits.harvard.edu/about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ge result for lsp harv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age result for harvard medical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7332616" y="4396278"/>
            <a:ext cx="269630" cy="2430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8217" y="1257032"/>
            <a:ext cx="3566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Welcome to </a:t>
            </a:r>
            <a:r>
              <a:rPr lang="en-US" sz="2000" dirty="0" err="1"/>
              <a:t>Kinome.org</a:t>
            </a:r>
            <a:r>
              <a:rPr lang="en-US" sz="2000" dirty="0"/>
              <a:t>!</a:t>
            </a:r>
          </a:p>
          <a:p>
            <a:endParaRPr lang="en-US" sz="2000" dirty="0"/>
          </a:p>
          <a:p>
            <a:r>
              <a:rPr lang="en-US" sz="2000" dirty="0" err="1"/>
              <a:t>Kinome.org</a:t>
            </a:r>
            <a:r>
              <a:rPr lang="en-US" sz="2000" dirty="0"/>
              <a:t> is designed by the </a:t>
            </a:r>
            <a:r>
              <a:rPr lang="en-US" sz="2000" u="sng" dirty="0">
                <a:hlinkClick r:id="rId4"/>
              </a:rPr>
              <a:t>Laboratory of Systems Pharmacology</a:t>
            </a:r>
            <a:r>
              <a:rPr lang="en-US" sz="2000" dirty="0"/>
              <a:t> to help researchers understand which proteins are members of the </a:t>
            </a:r>
            <a:r>
              <a:rPr lang="en-US" sz="2000" dirty="0" err="1"/>
              <a:t>kinome</a:t>
            </a:r>
            <a:r>
              <a:rPr lang="en-US" sz="2000" dirty="0"/>
              <a:t> under varying criteria. </a:t>
            </a:r>
          </a:p>
          <a:p>
            <a:endParaRPr lang="en-US" sz="2000" dirty="0"/>
          </a:p>
          <a:p>
            <a:r>
              <a:rPr lang="en-US" sz="2000" dirty="0"/>
              <a:t>Start exploring the human </a:t>
            </a:r>
            <a:r>
              <a:rPr lang="en-US" sz="2000" dirty="0" err="1"/>
              <a:t>kinome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9" y="1185912"/>
            <a:ext cx="5622099" cy="48389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9054" y="142310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fold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5564" y="990328"/>
            <a:ext cx="1810701" cy="400110"/>
            <a:chOff x="165799" y="1763859"/>
            <a:chExt cx="1132371" cy="4001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79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948" y="1763859"/>
              <a:ext cx="5131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0676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5562" y="149446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9054" y="208906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562" y="216042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9054" y="275502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563" y="282638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0301" y="3425751"/>
            <a:ext cx="1367252" cy="661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Relevance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809" y="349711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0485" y="424560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994" y="431697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8857" y="4901329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6809" y="4996196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pic>
        <p:nvPicPr>
          <p:cNvPr id="22" name="Picture 4" descr="mage result for lsp harv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mage result for harvard medical scho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497611" y="602338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list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8857" y="6605890"/>
            <a:ext cx="1347055" cy="2144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5562" y="6105789"/>
            <a:ext cx="243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-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06621"/>
              </p:ext>
            </p:extLst>
          </p:nvPr>
        </p:nvGraphicFramePr>
        <p:xfrm>
          <a:off x="2175639" y="1152142"/>
          <a:ext cx="7730360" cy="3596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1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3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9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87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01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72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71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325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HGNC Symbol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Approved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Fold_Annotation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 of MS/SS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cmpds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IDG dark kinase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INDRA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Structures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kinaseform_in_ReactionBiology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CDK14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cyclin dependent kinase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/#/network/5f794973-5d8c-11ea-bfdc-0ac135e8bacf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CDK14/cyclin Y (PFTK1)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HASPIN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histone H3 associated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/#/network/f969d7ca-5dad-11ea-bfdc-0ac135e8bacf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2VUW;2WB8</a:t>
                      </a:r>
                      <a:r>
                        <a:rPr lang="mr-IN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GSG2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MAP3K19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mitogen-activated protein kinase kinase kinase 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/#/network/a08d89b8-5d92-11ea-bfdc-0ac135e8bacf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YSK4/MAP3K19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497610" y="5556182"/>
            <a:ext cx="1367253" cy="4098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PseudoKinase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563" y="5651049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9765" y="1401145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fold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275" y="968373"/>
            <a:ext cx="1810701" cy="400110"/>
            <a:chOff x="165799" y="1763859"/>
            <a:chExt cx="1132371" cy="4001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79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948" y="1763859"/>
              <a:ext cx="5131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0676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6273" y="147251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442" y="2057287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0950" y="2128655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8518" y="271847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027" y="278984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9765" y="3374618"/>
            <a:ext cx="1367252" cy="661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Relevance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273" y="3445985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8518" y="4179884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5027" y="4251252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82348"/>
              </p:ext>
            </p:extLst>
          </p:nvPr>
        </p:nvGraphicFramePr>
        <p:xfrm>
          <a:off x="2262553" y="1007122"/>
          <a:ext cx="7643448" cy="45741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09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5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56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62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14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HGNC Symbol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Approved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Fold_Annotation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INDRA_network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AAK1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AP2 associated kinase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/#/network/3363143...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CHKA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choline kinase alpha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Like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eLK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/#/network/8fd4c9f</a:t>
                      </a:r>
                      <a:r>
                        <a:rPr lang="mr-IN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56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ITPKA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inositol-trisphosphate 3-kinase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Atypical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/#/network/478e</a:t>
                      </a:r>
                      <a:r>
                        <a:rPr lang="mr-IN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BCKDK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branched chain keto acid dehydrogenase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Unrelated to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AKG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/#/network/2422</a:t>
                      </a:r>
                      <a:r>
                        <a:rPr lang="mr-IN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DOLK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dolichol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/#/network/37d9</a:t>
                      </a:r>
                      <a:r>
                        <a:rPr lang="mr-IN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CDK14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cyclin dependent kinase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CMGC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/#/network/5f79497</a:t>
                      </a:r>
                      <a:r>
                        <a:rPr lang="mr-IN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HASPIN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histone H3 associated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/#/network/f969d</a:t>
                      </a:r>
                      <a:r>
                        <a:rPr lang="mr-IN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MAP3K19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mitogen-activated protein kinase kinase kinase 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/#/network/a08d</a:t>
                      </a:r>
                      <a:r>
                        <a:rPr lang="mr-IN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STK17A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serine/threonine kinase 17a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CAMK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/#/network/c415</a:t>
                      </a:r>
                      <a:r>
                        <a:rPr lang="mr-IN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619765" y="483602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Classification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6274" y="490739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pic>
        <p:nvPicPr>
          <p:cNvPr id="1028" name="Picture 4" descr="mage result for lsp harv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harvard medical scho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619765" y="5490803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list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273" y="558615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7314" y="5920807"/>
            <a:ext cx="1521713" cy="2554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Display columns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7314" y="6207521"/>
            <a:ext cx="1548886" cy="678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/>
              <a:t>HGNC Symbol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Approved Name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err="1"/>
              <a:t>INDRA_network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09027" y="6207521"/>
            <a:ext cx="2032929" cy="667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/>
              <a:t>Fold Annotation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Group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Number of MS/SS </a:t>
            </a:r>
            <a:r>
              <a:rPr lang="en-US" sz="1200" dirty="0" err="1"/>
              <a:t>cmpds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041956" y="6207521"/>
            <a:ext cx="170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Statistic dark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IDG dark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IDG dark kinase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50950" y="6176236"/>
            <a:ext cx="296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Alzeheimer’s</a:t>
            </a:r>
            <a:r>
              <a:rPr lang="en-US" sz="1200" dirty="0"/>
              <a:t>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Essential cell lines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Cancer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9054" y="142310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fold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5564" y="990328"/>
            <a:ext cx="1810701" cy="400110"/>
            <a:chOff x="165799" y="1763859"/>
            <a:chExt cx="1132371" cy="4001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79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948" y="1763859"/>
              <a:ext cx="5131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0676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5562" y="1494468"/>
            <a:ext cx="243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-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5214" y="3880027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722" y="3951395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0537" y="4459223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046" y="4530591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0537" y="5038419"/>
            <a:ext cx="1367252" cy="661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Relevance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045" y="5109786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80536" y="5766739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45" y="5838107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48852"/>
              </p:ext>
            </p:extLst>
          </p:nvPr>
        </p:nvGraphicFramePr>
        <p:xfrm>
          <a:off x="2522483" y="1152142"/>
          <a:ext cx="4770908" cy="3754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00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HGNC Symbol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Approved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Fold_Annotation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AAK1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AP2 associated kinase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CHKA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choline kinase alpha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Like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eLK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ITPKA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inositol-trisphosphate 3-kinase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Atypical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CDK14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cyclin dependent kinase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HASPIN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histone H3 associated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MAP3K19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mitogen-activated protein kinase kinase kinase 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STK17A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serine/threonine kinase 17a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flipH="1">
            <a:off x="489555" y="1943200"/>
            <a:ext cx="193506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Tx/>
              <a:buChar char="-"/>
            </a:pPr>
            <a:r>
              <a:rPr lang="en-US" sz="1300" dirty="0"/>
              <a:t>Protein Kinase Like </a:t>
            </a:r>
          </a:p>
          <a:p>
            <a:pPr marL="469900" lvl="1" indent="-285750">
              <a:buFont typeface="Wingdings" charset="2"/>
              <a:buChar char="ü"/>
            </a:pPr>
            <a:r>
              <a:rPr lang="en-US" sz="1300" dirty="0">
                <a:solidFill>
                  <a:schemeClr val="tx1"/>
                </a:solidFill>
              </a:rPr>
              <a:t>Eukaryotic Protein Kinase (</a:t>
            </a:r>
            <a:r>
              <a:rPr lang="en-US" sz="1300" dirty="0" err="1">
                <a:solidFill>
                  <a:schemeClr val="tx1"/>
                </a:solidFill>
              </a:rPr>
              <a:t>ePK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  <a:p>
            <a:pPr marL="469900" lvl="1" indent="-285750">
              <a:buFont typeface="Wingdings" charset="2"/>
              <a:buChar char="ü"/>
            </a:pPr>
            <a:r>
              <a:rPr lang="en-US" sz="1300" dirty="0">
                <a:solidFill>
                  <a:schemeClr val="tx1"/>
                </a:solidFill>
              </a:rPr>
              <a:t>Eukaryotic Like Kinase (</a:t>
            </a:r>
            <a:r>
              <a:rPr lang="en-US" sz="1300" dirty="0" err="1">
                <a:solidFill>
                  <a:schemeClr val="tx1"/>
                </a:solidFill>
              </a:rPr>
              <a:t>eLK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  <a:p>
            <a:pPr marL="469900" lvl="1" indent="-285750">
              <a:buFont typeface="Wingdings" charset="2"/>
              <a:buChar char="ü"/>
            </a:pPr>
            <a:r>
              <a:rPr lang="en-US" sz="1300" dirty="0">
                <a:solidFill>
                  <a:schemeClr val="tx1"/>
                </a:solidFill>
              </a:rPr>
              <a:t>Atypical</a:t>
            </a:r>
            <a:endParaRPr lang="en-US" sz="13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300" dirty="0"/>
              <a:t>Unrelated to Protein Kinase Like 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300" dirty="0"/>
              <a:t>Unknown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5930" y="6345935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Classification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439" y="641730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pic>
        <p:nvPicPr>
          <p:cNvPr id="26" name="Picture 4" descr="mage result for lsp harv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mage result for harvard medical scho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1996265" y="5011219"/>
            <a:ext cx="1521713" cy="2554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Display columns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96265" y="5297933"/>
            <a:ext cx="20329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200" dirty="0"/>
              <a:t>HGNC Symbol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Approved Name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INDRA network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Fold Annotation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Number of MS/SS </a:t>
            </a:r>
            <a:r>
              <a:rPr lang="en-US" sz="1200" dirty="0" err="1"/>
              <a:t>cmpds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IDG dark kinase 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Statistic dark kinase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75982" y="5315898"/>
            <a:ext cx="188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Cancer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Alzeheimer’s</a:t>
            </a:r>
            <a:r>
              <a:rPr lang="en-US" sz="1200" dirty="0"/>
              <a:t>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Chronic obstructive pulmonary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Essential cell lines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Structures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Commercial Assays available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88043" y="5321242"/>
            <a:ext cx="188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Pseudokinase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Manning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Kinhub</a:t>
            </a:r>
            <a:r>
              <a:rPr lang="en-US" sz="1200" dirty="0"/>
              <a:t>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Group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Family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PfamDomain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Domain Start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Domain End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95031" y="5326586"/>
            <a:ext cx="2310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Number of INDRA statements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TIN-</a:t>
            </a:r>
            <a:r>
              <a:rPr lang="en-US" sz="1200" dirty="0" err="1"/>
              <a:t>X_Score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PHAROS_Target_Development_Level</a:t>
            </a:r>
            <a:r>
              <a:rPr lang="en-US" sz="1200" dirty="0"/>
              <a:t> 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gene_id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Uniprot</a:t>
            </a:r>
            <a:r>
              <a:rPr lang="en-US" sz="1200" dirty="0"/>
              <a:t> Entry	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Uniprot</a:t>
            </a:r>
            <a:r>
              <a:rPr lang="en-US" sz="1200" dirty="0"/>
              <a:t> Entry name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Gene names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4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9054" y="142310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fold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5564" y="990328"/>
            <a:ext cx="1810701" cy="400110"/>
            <a:chOff x="165799" y="1763859"/>
            <a:chExt cx="1132371" cy="4001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79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948" y="1763859"/>
              <a:ext cx="5131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0676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5562" y="149446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0301" y="201661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809" y="2087984"/>
            <a:ext cx="243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-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7948" y="3437298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4457" y="3508666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7947" y="4044662"/>
            <a:ext cx="1367252" cy="661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Relevance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4455" y="4116029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7947" y="480115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456" y="487251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86627"/>
              </p:ext>
            </p:extLst>
          </p:nvPr>
        </p:nvGraphicFramePr>
        <p:xfrm>
          <a:off x="2522483" y="1152142"/>
          <a:ext cx="4792718" cy="5516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72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51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5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51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HGNC Symbol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Approved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Protein</a:t>
                      </a: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 Fold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 of MS/SS </a:t>
                      </a:r>
                      <a:r>
                        <a:rPr lang="en-US" sz="1300" baseline="0" dirty="0" err="1">
                          <a:solidFill>
                            <a:schemeClr val="tx1"/>
                          </a:solidFill>
                        </a:rPr>
                        <a:t>cmpds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AAK1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AP2 associated kinase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MTOR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mechanistic target of rapamycin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Atypical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ITK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IL2 inducible T cell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CDK14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cyclin dependent kinase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HASPIN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histone H3 associated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MAP3K19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mitogen-activated protein kinase kinase kinase 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STK17A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serine/threonine kinase 17a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 flipH="1">
            <a:off x="530300" y="2508725"/>
            <a:ext cx="17963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300" dirty="0"/>
              <a:t>With at least     1    most selective/           semi-selective    compounds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7948" y="541175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4457" y="548311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pic>
        <p:nvPicPr>
          <p:cNvPr id="27" name="Picture 4" descr="mage result for lsp harv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mage result for harvard medical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507947" y="602498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list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455" y="6120337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" name="Rectangle 1"/>
          <p:cNvSpPr/>
          <p:nvPr/>
        </p:nvSpPr>
        <p:spPr>
          <a:xfrm>
            <a:off x="1851501" y="2528681"/>
            <a:ext cx="258401" cy="21451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6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9054" y="142310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fold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5564" y="990328"/>
            <a:ext cx="1810701" cy="400110"/>
            <a:chOff x="165799" y="1763859"/>
            <a:chExt cx="1132371" cy="4001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79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948" y="1763859"/>
              <a:ext cx="5131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0676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5562" y="149446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9054" y="200263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562" y="207400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9054" y="2584538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563" y="2655906"/>
            <a:ext cx="243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-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9054" y="4227893"/>
            <a:ext cx="1367252" cy="661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Relevance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5562" y="4299260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1480" y="4963105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989" y="503447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50465"/>
              </p:ext>
            </p:extLst>
          </p:nvPr>
        </p:nvGraphicFramePr>
        <p:xfrm>
          <a:off x="2268185" y="1152142"/>
          <a:ext cx="7637815" cy="3048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83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08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5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11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25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90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HGNC Symbol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Approved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Fold_Annotation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 of MS/SS </a:t>
                      </a:r>
                      <a:r>
                        <a:rPr lang="en-US" sz="1300" baseline="0" dirty="0" err="1">
                          <a:solidFill>
                            <a:schemeClr val="tx1"/>
                          </a:solidFill>
                        </a:rPr>
                        <a:t>cmpds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IDG</a:t>
                      </a:r>
                      <a:r>
                        <a:rPr lang="en-US" sz="1300" baseline="0">
                          <a:solidFill>
                            <a:schemeClr val="tx1"/>
                          </a:solidFill>
                        </a:rPr>
                        <a:t> dark </a:t>
                      </a: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kinase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INDRA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CDK14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cyclin dependent kinase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/#/network/5f794973-5d8c-11ea-bfdc-0ac135e8bacf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HASPIN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histone H3 associated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/#/network/f969d7ca-5dad-11ea-bfdc-0ac135e8bacf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MAP3K19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mitogen-activated protein kinase kinase kinase 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/#/network/a08d89b8-5d92-11ea-bfdc-0ac135e8bacf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STK17A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serine/threonine kinase 17a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/#/network/c415bdf4-5d99-11ea-bfdc-0ac135e8bacf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 flipH="1">
            <a:off x="459085" y="3096822"/>
            <a:ext cx="180910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300" dirty="0"/>
              <a:t>IDG dark kinase</a:t>
            </a:r>
          </a:p>
          <a:p>
            <a:pPr marL="285750" indent="-285750">
              <a:buFontTx/>
              <a:buChar char="-"/>
            </a:pPr>
            <a:r>
              <a:rPr lang="en-US" sz="1300" dirty="0"/>
              <a:t>Statistically defined dark kinase</a:t>
            </a:r>
          </a:p>
          <a:p>
            <a:pPr marL="285750" indent="-285750">
              <a:buFontTx/>
              <a:buChar char="-"/>
            </a:pPr>
            <a:r>
              <a:rPr lang="en-US" sz="1300" dirty="0"/>
              <a:t>Both</a:t>
            </a:r>
          </a:p>
          <a:p>
            <a:pPr marL="285750" indent="-285750">
              <a:buFontTx/>
              <a:buChar char="-"/>
            </a:pPr>
            <a:r>
              <a:rPr lang="en-US" sz="1300" dirty="0"/>
              <a:t>Either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39054" y="5549193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Classification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5563" y="5620561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pic>
        <p:nvPicPr>
          <p:cNvPr id="21" name="Picture 4" descr="mage result for lsp harv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mage result for harvard medical scho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513825" y="6135281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list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562" y="623864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25385" y="4906758"/>
            <a:ext cx="1521713" cy="2554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Display columns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25385" y="5193472"/>
            <a:ext cx="20329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200" dirty="0"/>
              <a:t>HGNC Symbol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Approved Name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INDRA network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Fold Annotation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Number of MS/SS </a:t>
            </a:r>
            <a:r>
              <a:rPr lang="en-US" sz="1200" dirty="0" err="1"/>
              <a:t>cmpds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IDG dark kinase </a:t>
            </a:r>
          </a:p>
          <a:p>
            <a:pPr marL="285750" indent="-285750">
              <a:buFont typeface="ArialUnicodeMS" charset="0"/>
              <a:buChar char="✓"/>
            </a:pPr>
            <a:r>
              <a:rPr lang="en-US" sz="1200" dirty="0"/>
              <a:t>Statistic dark kinase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05102" y="5211437"/>
            <a:ext cx="188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Cancer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Alzeheimer’s</a:t>
            </a:r>
            <a:r>
              <a:rPr lang="en-US" sz="1200" dirty="0"/>
              <a:t>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Chronic obstructive pulmonary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Essential cell lines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Structures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Commercial Assays available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88210" y="5216781"/>
            <a:ext cx="188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Pseudokinase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Manning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Kinhub</a:t>
            </a:r>
            <a:r>
              <a:rPr lang="en-US" sz="1200" dirty="0"/>
              <a:t>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Group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Family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PfamDomain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Domain Start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Domain End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3447" y="5222125"/>
            <a:ext cx="2332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Number of INDRA statements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TIN-</a:t>
            </a:r>
            <a:r>
              <a:rPr lang="en-US" sz="1200" dirty="0" err="1"/>
              <a:t>X_Score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PHAROS_Target_Development_Level</a:t>
            </a:r>
            <a:r>
              <a:rPr lang="en-US" sz="1200" dirty="0"/>
              <a:t> 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gene_id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Uniprot</a:t>
            </a:r>
            <a:r>
              <a:rPr lang="en-US" sz="1200" dirty="0"/>
              <a:t> Entry	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Uniprot</a:t>
            </a:r>
            <a:r>
              <a:rPr lang="en-US" sz="1200" dirty="0"/>
              <a:t> Entry name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Gene names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9054" y="142310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fold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5564" y="990328"/>
            <a:ext cx="1810701" cy="400110"/>
            <a:chOff x="165799" y="1763859"/>
            <a:chExt cx="1132371" cy="4001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79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948" y="1763859"/>
              <a:ext cx="5131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0676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5562" y="149446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9054" y="2031908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562" y="2103276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0300" y="2639982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809" y="2711350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9054" y="3253561"/>
            <a:ext cx="1367252" cy="661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Relevance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5562" y="3324928"/>
            <a:ext cx="243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-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9855" y="515119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364" y="522256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7760" y="3914786"/>
            <a:ext cx="179317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300" dirty="0"/>
              <a:t>Cancer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300" dirty="0"/>
              <a:t>Alzheimer’s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300" dirty="0"/>
              <a:t>Chronic obstructive pulmonary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300" dirty="0"/>
              <a:t>Essential in at least cell lines </a:t>
            </a:r>
          </a:p>
          <a:p>
            <a:pPr marL="285750" indent="-285750">
              <a:buFont typeface="Wingdings" charset="2"/>
              <a:buChar char="ü"/>
            </a:pPr>
            <a:endParaRPr lang="en-US" sz="1300" dirty="0"/>
          </a:p>
        </p:txBody>
      </p:sp>
      <p:sp>
        <p:nvSpPr>
          <p:cNvPr id="26" name="Rounded Rectangle 25"/>
          <p:cNvSpPr/>
          <p:nvPr/>
        </p:nvSpPr>
        <p:spPr>
          <a:xfrm>
            <a:off x="517201" y="5751343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Classification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3710" y="5822711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pic>
        <p:nvPicPr>
          <p:cNvPr id="22" name="Picture 4" descr="mage result for lsp harv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mage result for harvard medical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517201" y="6345935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list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6355" y="644038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32283" y="4792789"/>
            <a:ext cx="258401" cy="21451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19550"/>
              </p:ext>
            </p:extLst>
          </p:nvPr>
        </p:nvGraphicFramePr>
        <p:xfrm>
          <a:off x="2268185" y="1152142"/>
          <a:ext cx="7637815" cy="2499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83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08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5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11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25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90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HGNC Symbol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Approved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Fold_Annotation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 of MS/SS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cmpds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IDG dark kinase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INDRA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CDK14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cyclin dependent kinase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/#/network/5f794973-5d8c-11ea-bfdc-0ac135e8bacf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HASPIN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histone H3 associated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/#/network/f969d7ca-5dad-11ea-bfdc-0ac135e8bacf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MAP3K19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mitogen-activated protein kinase kinase kinase 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/#/network/a08d89b8-5d92-11ea-bfdc-0ac135e8bacf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503744" y="3914750"/>
            <a:ext cx="1521713" cy="2554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Display columns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03744" y="4201464"/>
            <a:ext cx="20329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200" dirty="0"/>
              <a:t>HGNC Symbol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Approved Name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INDRA network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Fold Annotation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Number of MS/SS </a:t>
            </a:r>
            <a:r>
              <a:rPr lang="en-US" sz="1200" dirty="0" err="1"/>
              <a:t>cmpds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IDG dark kinase </a:t>
            </a:r>
          </a:p>
          <a:p>
            <a:pPr marL="285750" indent="-285750">
              <a:buFont typeface="ArialUnicodeMS" charset="0"/>
              <a:buChar char="✓"/>
            </a:pPr>
            <a:r>
              <a:rPr lang="en-US" sz="1200" dirty="0"/>
              <a:t>Statistic dark kinase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3461" y="4219429"/>
            <a:ext cx="188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Cancer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Alzeheimer’s</a:t>
            </a:r>
            <a:r>
              <a:rPr lang="en-US" sz="1200" dirty="0"/>
              <a:t>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Chronic obstructive pulmonary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Essential cell lines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Structures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Commercial Assays available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5522" y="4224773"/>
            <a:ext cx="188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Pseudokinase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Manning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Kinhub</a:t>
            </a:r>
            <a:r>
              <a:rPr lang="en-US" sz="1200" dirty="0"/>
              <a:t>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Group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Family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PfamDomain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Domain Start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Domain End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02510" y="4230117"/>
            <a:ext cx="1881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Number of INDRA statements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TIN-</a:t>
            </a:r>
            <a:r>
              <a:rPr lang="en-US" sz="1200" dirty="0" err="1"/>
              <a:t>X_Score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PHAROS_Target_Development_Level</a:t>
            </a:r>
            <a:r>
              <a:rPr lang="en-US" sz="1200" dirty="0"/>
              <a:t> 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gene_id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Uniprot</a:t>
            </a:r>
            <a:r>
              <a:rPr lang="en-US" sz="1200" dirty="0"/>
              <a:t> Entry	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Uniprot</a:t>
            </a:r>
            <a:r>
              <a:rPr lang="en-US" sz="1200" dirty="0"/>
              <a:t> Entry name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Gene names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8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9054" y="142310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fold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5564" y="990328"/>
            <a:ext cx="1810701" cy="400110"/>
            <a:chOff x="165799" y="1763859"/>
            <a:chExt cx="1132371" cy="4001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79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948" y="1763859"/>
              <a:ext cx="5131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0676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5562" y="149446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9054" y="208906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562" y="216042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9054" y="275502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563" y="282638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0301" y="3425751"/>
            <a:ext cx="1367252" cy="661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Relevance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809" y="349711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0485" y="424560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994" y="4316974"/>
            <a:ext cx="243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-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90359"/>
              </p:ext>
            </p:extLst>
          </p:nvPr>
        </p:nvGraphicFramePr>
        <p:xfrm>
          <a:off x="2175639" y="1148862"/>
          <a:ext cx="7730360" cy="3599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1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3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9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4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3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72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71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325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88720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HGNC Symbol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Approved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Fold_Annotation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 of MS/SS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cmpds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IDG dark kinase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INDRA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Structures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kinaseform_in_ReactionBiology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CDK14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cyclin dependent kinase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/#/network/5f794973-5d8c-11ea-bfdc-0ac135e8bacf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CDK14/cyclin Y (PFTK1)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HASPIN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histone H3 associated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/#/network/f969d7ca-5dad-11ea-bfdc-0ac135e8bacf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2VUW;2WB8</a:t>
                      </a:r>
                      <a:r>
                        <a:rPr lang="mr-IN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GSG2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MAP3K19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mitogen-activated protein kinase kinase kinase 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/#/network/a08d89b8-5d92-11ea-bfdc-0ac135e8bacf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YSK4/MAP3K19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 flipH="1">
            <a:off x="530301" y="4757671"/>
            <a:ext cx="17931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300" dirty="0"/>
              <a:t>Structures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300" dirty="0"/>
              <a:t>Commercial assays</a:t>
            </a:r>
          </a:p>
          <a:p>
            <a:pPr marL="285750" indent="-285750">
              <a:buFont typeface="Wingdings" charset="2"/>
              <a:buChar char="ü"/>
            </a:pPr>
            <a:endParaRPr lang="en-US" sz="1300" dirty="0"/>
          </a:p>
        </p:txBody>
      </p:sp>
      <p:sp>
        <p:nvSpPr>
          <p:cNvPr id="27" name="Rounded Rectangle 26"/>
          <p:cNvSpPr/>
          <p:nvPr/>
        </p:nvSpPr>
        <p:spPr>
          <a:xfrm>
            <a:off x="530301" y="5279527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Classification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6810" y="5350895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pic>
        <p:nvPicPr>
          <p:cNvPr id="21" name="Picture 4" descr="mage result for lsp harv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mage result for harvard medical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530301" y="5950621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list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9455" y="6045070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25385" y="4906758"/>
            <a:ext cx="1521713" cy="2554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Display columns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25385" y="5193472"/>
            <a:ext cx="20329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200" dirty="0"/>
              <a:t>HGNC Symbol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Approved Name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INDRA network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Fold Annotation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200" dirty="0"/>
              <a:t>Number of MS/SS </a:t>
            </a:r>
            <a:r>
              <a:rPr lang="en-US" sz="1200" dirty="0" err="1"/>
              <a:t>cmpds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IDG dark kinase </a:t>
            </a:r>
          </a:p>
          <a:p>
            <a:pPr marL="285750" indent="-285750">
              <a:buFont typeface="ArialUnicodeMS" charset="0"/>
              <a:buChar char="✓"/>
            </a:pPr>
            <a:r>
              <a:rPr lang="en-US" sz="1200" dirty="0"/>
              <a:t>Statistic dark kinase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05102" y="5211437"/>
            <a:ext cx="188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Cancer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Alzeheimer’s</a:t>
            </a:r>
            <a:r>
              <a:rPr lang="en-US" sz="1200" dirty="0"/>
              <a:t>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Chronic obstructive pulmonary disease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Essential cell lines</a:t>
            </a:r>
          </a:p>
          <a:p>
            <a:pPr marL="285750" indent="-285750">
              <a:buFont typeface="ArialUnicodeMS" charset="0"/>
              <a:buChar char="✓"/>
            </a:pPr>
            <a:r>
              <a:rPr lang="en-US" sz="1200" dirty="0"/>
              <a:t>Structures</a:t>
            </a:r>
          </a:p>
          <a:p>
            <a:pPr marL="285750" indent="-285750">
              <a:buFont typeface="ArialUnicodeMS" charset="0"/>
              <a:buChar char="✓"/>
            </a:pPr>
            <a:r>
              <a:rPr lang="en-US" sz="1200" dirty="0"/>
              <a:t>Commercial Assays available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9932" y="5211586"/>
            <a:ext cx="188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Pseudokinase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Manning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Kinhub</a:t>
            </a:r>
            <a:r>
              <a:rPr lang="en-US" sz="1200" dirty="0"/>
              <a:t> Kinase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Group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Family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PfamDomain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Domain Start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Domain End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84831" y="5222125"/>
            <a:ext cx="2321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Number of INDRA statements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TIN-</a:t>
            </a:r>
            <a:r>
              <a:rPr lang="en-US" sz="1200" dirty="0" err="1"/>
              <a:t>X_Score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PHAROS_Target_Development_Level</a:t>
            </a:r>
            <a:r>
              <a:rPr lang="en-US" sz="1200" dirty="0"/>
              <a:t> 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gene_id</a:t>
            </a:r>
            <a:endParaRPr lang="en-US" sz="1200" dirty="0"/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Uniprot</a:t>
            </a:r>
            <a:r>
              <a:rPr lang="en-US" sz="1200" dirty="0"/>
              <a:t> Entry	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 err="1"/>
              <a:t>Uniprot</a:t>
            </a:r>
            <a:r>
              <a:rPr lang="en-US" sz="1200" dirty="0"/>
              <a:t> Entry name</a:t>
            </a:r>
          </a:p>
          <a:p>
            <a:pPr marL="285750" indent="-285750">
              <a:buFont typeface="ZapfDingbatsITC" charset="0"/>
              <a:buChar char="✕"/>
            </a:pPr>
            <a:r>
              <a:rPr lang="en-US" sz="1200" dirty="0"/>
              <a:t>Gene names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9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9054" y="142310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fold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5564" y="990328"/>
            <a:ext cx="1810701" cy="400110"/>
            <a:chOff x="165799" y="1763859"/>
            <a:chExt cx="1132371" cy="4001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79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948" y="1763859"/>
              <a:ext cx="5131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0676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5562" y="149446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9054" y="208906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562" y="216042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9054" y="275502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563" y="282638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0301" y="3425751"/>
            <a:ext cx="1367252" cy="661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Relevance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809" y="349711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0485" y="424560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994" y="431697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8857" y="4901329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5366" y="4972697"/>
            <a:ext cx="243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-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17535" y="5428321"/>
            <a:ext cx="17931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300" dirty="0"/>
              <a:t>Manning Kinases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300" dirty="0" err="1"/>
              <a:t>KinHub</a:t>
            </a:r>
            <a:r>
              <a:rPr lang="en-US" sz="1300" dirty="0"/>
              <a:t> Kinases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300" dirty="0"/>
              <a:t>Both 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300" dirty="0"/>
              <a:t>Either</a:t>
            </a:r>
          </a:p>
          <a:p>
            <a:pPr marL="285750" indent="-285750">
              <a:buFont typeface="Wingdings" charset="2"/>
              <a:buChar char="ü"/>
            </a:pPr>
            <a:endParaRPr lang="en-US" sz="1300" dirty="0"/>
          </a:p>
          <a:p>
            <a:pPr marL="285750" indent="-285750">
              <a:buFont typeface="Wingdings" charset="2"/>
              <a:buChar char="ü"/>
            </a:pPr>
            <a:endParaRPr lang="en-US" sz="1300" dirty="0"/>
          </a:p>
        </p:txBody>
      </p:sp>
      <p:pic>
        <p:nvPicPr>
          <p:cNvPr id="22" name="Picture 4" descr="mage result for lsp harv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mage result for harvard medical scho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457655" y="6330248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list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1271" y="6308057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88616"/>
              </p:ext>
            </p:extLst>
          </p:nvPr>
        </p:nvGraphicFramePr>
        <p:xfrm>
          <a:off x="2175639" y="1152142"/>
          <a:ext cx="7730360" cy="3596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1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3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9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87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01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72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71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325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HGNC Symbol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Approved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Fold_Annotation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 of MS/SS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cmpds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IDG dark kinase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INDRA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Structures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kinaseform_in_ReactionBiology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CDK14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cyclin dependent kinase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/#/network/5f794973-5d8c-11ea-bfdc-0ac135e8bacf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CDK14/cyclin Y (PFTK1)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HASPIN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histone H3 associated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/#/network/f969d7ca-5dad-11ea-bfdc-0ac135e8bacf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2VUW;2WB8</a:t>
                      </a:r>
                      <a:r>
                        <a:rPr lang="mr-IN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GSG2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MAP3K19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mitogen-activated protein kinase kinase kinase 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/#/network/a08d89b8-5d92-11ea-bfdc-0ac135e8bacf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YSK4/MAP3K19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5"/>
            <a:ext cx="9906000" cy="861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9054" y="142310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fold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5564" y="990328"/>
            <a:ext cx="1810701" cy="400110"/>
            <a:chOff x="165799" y="1763859"/>
            <a:chExt cx="1132371" cy="4001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579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948" y="1763859"/>
              <a:ext cx="5131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06769" y="1996572"/>
              <a:ext cx="2914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5562" y="149446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9054" y="208906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562" y="216042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9054" y="2755020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563" y="282638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0301" y="3425751"/>
            <a:ext cx="1367252" cy="661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Relevance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809" y="349711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0485" y="4245606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994" y="431697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8857" y="4901329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6809" y="4996196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pic>
        <p:nvPicPr>
          <p:cNvPr id="22" name="Picture 4" descr="mage result for lsp harv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5"/>
            <a:ext cx="871090" cy="8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mage result for harvard medical scho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83" y="7015"/>
            <a:ext cx="714994" cy="8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466408" y="6327807"/>
            <a:ext cx="1367252" cy="5120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list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359" y="6410216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+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175639" y="1152142"/>
          <a:ext cx="7730360" cy="3596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1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3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9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87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01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72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71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325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HGNC Symbol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Approved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Fold_Annotation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 of MS/SS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cmpds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IDG dark kinase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INDRA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Structures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kinaseform_in_ReactionBiology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CDK14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cyclin dependent kinase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/#/network/5f794973-5d8c-11ea-bfdc-0ac135e8bacf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CDK14/cyclin Y (PFTK1)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HASPIN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histone H3 associated protein kinase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/#/network/f969d7ca-5dad-11ea-bfdc-0ac135e8bacf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2VUW;2WB8</a:t>
                      </a:r>
                      <a:r>
                        <a:rPr lang="mr-IN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GSG2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MAP3K19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mitogen-activated protein kinase kinase kinase 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Eukaryotic Protein Kinase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ePK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ndexbio.org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/#/network/a08d89b8-5d92-11ea-bfdc-0ac135e8bacf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YSK4/MAP3K19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497610" y="5556182"/>
            <a:ext cx="1367253" cy="4098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Pseudokinase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563" y="5651049"/>
            <a:ext cx="243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-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781" y="6021822"/>
            <a:ext cx="13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200"/>
              <a:t>Pseudokinase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7113958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Download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20881" y="412267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1246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05409" y="412266"/>
            <a:ext cx="991451" cy="45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Setting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1385</Words>
  <Application>Microsoft Macintosh PowerPoint</Application>
  <PresentationFormat>A4 Paper (210x297 mm)</PresentationFormat>
  <Paragraphs>627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ArialUnicodeMS</vt:lpstr>
      <vt:lpstr>Calibri</vt:lpstr>
      <vt:lpstr>Calibri Light</vt:lpstr>
      <vt:lpstr>Wingdings</vt:lpstr>
      <vt:lpstr>ZapfDingbatsITC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Changchang Liu</dc:creator>
  <cp:lastModifiedBy>Changchang Liu</cp:lastModifiedBy>
  <cp:revision>43</cp:revision>
  <dcterms:created xsi:type="dcterms:W3CDTF">2020-03-18T02:16:47Z</dcterms:created>
  <dcterms:modified xsi:type="dcterms:W3CDTF">2020-07-13T18:41:36Z</dcterms:modified>
</cp:coreProperties>
</file>