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9/23/2019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9/23/2019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9/23/2019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9/23/2019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9/23/2019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eocoder.readthedocs.io/" TargetMode="External"/><Relationship Id="rId2" Type="http://schemas.openxmlformats.org/officeDocument/2006/relationships/hyperlink" Target="https://en.wikipedia.org/wiki/Category:Neighbourhoods_of_Shanghai" TargetMode="External"/><Relationship Id="rId1" Type="http://schemas.openxmlformats.org/officeDocument/2006/relationships/slideLayout" Target="../slideLayouts/slideLayout2.xml"/><Relationship Id="rId4" Type="http://schemas.openxmlformats.org/officeDocument/2006/relationships/hyperlink" Target="https://foursquar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A30DCF-6A96-47B0-B7DD-4144FB19A538}"/>
              </a:ext>
            </a:extLst>
          </p:cNvPr>
          <p:cNvSpPr>
            <a:spLocks noGrp="1"/>
          </p:cNvSpPr>
          <p:nvPr>
            <p:ph type="ctrTitle"/>
          </p:nvPr>
        </p:nvSpPr>
        <p:spPr/>
        <p:txBody>
          <a:bodyPr>
            <a:normAutofit fontScale="90000"/>
          </a:bodyPr>
          <a:lstStyle/>
          <a:p>
            <a:r>
              <a:rPr lang="en-US" dirty="0"/>
              <a:t>Find Best Neighborhood in Shanghai to Build Electrical Vehicle Charging Station</a:t>
            </a:r>
            <a:br>
              <a:rPr lang="en-US" dirty="0"/>
            </a:br>
            <a:endParaRPr lang="en-US" dirty="0"/>
          </a:p>
        </p:txBody>
      </p:sp>
      <p:sp>
        <p:nvSpPr>
          <p:cNvPr id="3" name="副标题 2">
            <a:extLst>
              <a:ext uri="{FF2B5EF4-FFF2-40B4-BE49-F238E27FC236}">
                <a16:creationId xmlns:a16="http://schemas.microsoft.com/office/drawing/2014/main" id="{2262DCA8-5C66-4F20-9C66-0BD24090A215}"/>
              </a:ext>
            </a:extLst>
          </p:cNvPr>
          <p:cNvSpPr>
            <a:spLocks noGrp="1"/>
          </p:cNvSpPr>
          <p:nvPr>
            <p:ph type="subTitle" idx="1"/>
          </p:nvPr>
        </p:nvSpPr>
        <p:spPr/>
        <p:txBody>
          <a:bodyPr/>
          <a:lstStyle/>
          <a:p>
            <a:pPr algn="r"/>
            <a:r>
              <a:rPr lang="en-US" dirty="0"/>
              <a:t>BY</a:t>
            </a:r>
            <a:r>
              <a:rPr lang="zh-CN" altLang="en-US" dirty="0"/>
              <a:t> </a:t>
            </a:r>
            <a:r>
              <a:rPr lang="en-US" dirty="0"/>
              <a:t>Shuhao Constan Chang</a:t>
            </a:r>
          </a:p>
          <a:p>
            <a:endParaRPr lang="en-US" dirty="0"/>
          </a:p>
        </p:txBody>
      </p:sp>
    </p:spTree>
    <p:extLst>
      <p:ext uri="{BB962C8B-B14F-4D97-AF65-F5344CB8AC3E}">
        <p14:creationId xmlns:p14="http://schemas.microsoft.com/office/powerpoint/2010/main" val="678466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76" name="Rectangle 7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989387DF-4BB7-4AD3-B9CB-4301D5D48180}"/>
              </a:ext>
            </a:extLst>
          </p:cNvPr>
          <p:cNvSpPr>
            <a:spLocks noGrp="1"/>
          </p:cNvSpPr>
          <p:nvPr>
            <p:ph type="title"/>
          </p:nvPr>
        </p:nvSpPr>
        <p:spPr>
          <a:xfrm>
            <a:off x="170168" y="2136167"/>
            <a:ext cx="3915077" cy="1478570"/>
          </a:xfrm>
        </p:spPr>
        <p:txBody>
          <a:bodyPr>
            <a:normAutofit/>
          </a:bodyPr>
          <a:lstStyle/>
          <a:p>
            <a:r>
              <a:rPr lang="en-US" sz="3200" dirty="0">
                <a:solidFill>
                  <a:srgbClr val="FFFFFF"/>
                </a:solidFill>
              </a:rPr>
              <a:t>Neighborhoods in shanghai</a:t>
            </a:r>
          </a:p>
        </p:txBody>
      </p:sp>
      <p:grpSp>
        <p:nvGrpSpPr>
          <p:cNvPr id="80" name="Group 7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图片 3">
            <a:extLst>
              <a:ext uri="{FF2B5EF4-FFF2-40B4-BE49-F238E27FC236}">
                <a16:creationId xmlns:a16="http://schemas.microsoft.com/office/drawing/2014/main" id="{C024699A-76AF-4135-90F9-7399079EF6BE}"/>
              </a:ext>
            </a:extLst>
          </p:cNvPr>
          <p:cNvPicPr/>
          <p:nvPr/>
        </p:nvPicPr>
        <p:blipFill rotWithShape="1">
          <a:blip r:embed="rId3"/>
          <a:srcRect l="11807" r="27851"/>
          <a:stretch/>
        </p:blipFill>
        <p:spPr>
          <a:xfrm>
            <a:off x="5066245" y="643467"/>
            <a:ext cx="6135110" cy="5566562"/>
          </a:xfrm>
          <a:prstGeom prst="rect">
            <a:avLst/>
          </a:prstGeom>
        </p:spPr>
      </p:pic>
    </p:spTree>
    <p:extLst>
      <p:ext uri="{BB962C8B-B14F-4D97-AF65-F5344CB8AC3E}">
        <p14:creationId xmlns:p14="http://schemas.microsoft.com/office/powerpoint/2010/main" val="11967670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0C8E5-C3A9-4E9D-B4BB-D8C7CEA9A973}"/>
              </a:ext>
            </a:extLst>
          </p:cNvPr>
          <p:cNvSpPr>
            <a:spLocks noGrp="1"/>
          </p:cNvSpPr>
          <p:nvPr>
            <p:ph type="title"/>
          </p:nvPr>
        </p:nvSpPr>
        <p:spPr/>
        <p:txBody>
          <a:bodyPr>
            <a:normAutofit fontScale="90000"/>
          </a:bodyPr>
          <a:lstStyle/>
          <a:p>
            <a:r>
              <a:rPr lang="en-US" dirty="0"/>
              <a:t>3.4 Obtain the venue data for the neighborhoods from Foursquare API and categorize the venues by parking time length</a:t>
            </a:r>
            <a:br>
              <a:rPr lang="en-US" dirty="0"/>
            </a:br>
            <a:endParaRPr lang="en-US" dirty="0"/>
          </a:p>
        </p:txBody>
      </p:sp>
      <p:sp>
        <p:nvSpPr>
          <p:cNvPr id="3" name="内容占位符 2">
            <a:extLst>
              <a:ext uri="{FF2B5EF4-FFF2-40B4-BE49-F238E27FC236}">
                <a16:creationId xmlns:a16="http://schemas.microsoft.com/office/drawing/2014/main" id="{A5452D3B-A1EE-4A34-B0E3-9CD41A42F1DD}"/>
              </a:ext>
            </a:extLst>
          </p:cNvPr>
          <p:cNvSpPr>
            <a:spLocks noGrp="1"/>
          </p:cNvSpPr>
          <p:nvPr>
            <p:ph idx="1"/>
          </p:nvPr>
        </p:nvSpPr>
        <p:spPr/>
        <p:txBody>
          <a:bodyPr>
            <a:normAutofit fontScale="92500" lnSpcReduction="10000"/>
          </a:bodyPr>
          <a:lstStyle/>
          <a:p>
            <a:r>
              <a:rPr lang="en-US" dirty="0"/>
              <a:t>Define Foursquare Credentials and Version. </a:t>
            </a:r>
          </a:p>
          <a:p>
            <a:r>
              <a:rPr lang="en-US" dirty="0"/>
              <a:t>Download venue information in each neighborhood via Foursquare API. Convert the venues list into a new data frame and combine with data frame of neighborhoods. </a:t>
            </a:r>
          </a:p>
          <a:p>
            <a:r>
              <a:rPr lang="en-US" dirty="0"/>
              <a:t>Count the number of main venue types with descend order and select top-10 venue types by numbers for data analyze. </a:t>
            </a:r>
          </a:p>
          <a:p>
            <a:r>
              <a:rPr lang="en-US" dirty="0"/>
              <a:t>Then categorized data into three types with different general parking time. Note that in these venue types, "Shopping Mall, Hotel, Park" are venues longer parking hours</a:t>
            </a:r>
          </a:p>
          <a:p>
            <a:endParaRPr lang="en-US" dirty="0"/>
          </a:p>
        </p:txBody>
      </p:sp>
    </p:spTree>
    <p:extLst>
      <p:ext uri="{BB962C8B-B14F-4D97-AF65-F5344CB8AC3E}">
        <p14:creationId xmlns:p14="http://schemas.microsoft.com/office/powerpoint/2010/main" val="493894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E64FB8-EFCC-417C-BC69-BE0F51B8BD78}"/>
              </a:ext>
            </a:extLst>
          </p:cNvPr>
          <p:cNvSpPr>
            <a:spLocks noGrp="1"/>
          </p:cNvSpPr>
          <p:nvPr>
            <p:ph type="title"/>
          </p:nvPr>
        </p:nvSpPr>
        <p:spPr/>
        <p:txBody>
          <a:bodyPr/>
          <a:lstStyle/>
          <a:p>
            <a:r>
              <a:rPr lang="en-US" dirty="0" err="1"/>
              <a:t>Con’t</a:t>
            </a:r>
            <a:r>
              <a:rPr lang="en-US" dirty="0"/>
              <a:t> Special note for </a:t>
            </a:r>
            <a:r>
              <a:rPr lang="en-US" dirty="0" err="1"/>
              <a:t>categrization</a:t>
            </a:r>
            <a:endParaRPr lang="en-US" dirty="0"/>
          </a:p>
        </p:txBody>
      </p:sp>
      <p:sp>
        <p:nvSpPr>
          <p:cNvPr id="3" name="内容占位符 2">
            <a:extLst>
              <a:ext uri="{FF2B5EF4-FFF2-40B4-BE49-F238E27FC236}">
                <a16:creationId xmlns:a16="http://schemas.microsoft.com/office/drawing/2014/main" id="{E56B0ECC-9B18-4528-AB96-38E81726F4B1}"/>
              </a:ext>
            </a:extLst>
          </p:cNvPr>
          <p:cNvSpPr>
            <a:spLocks noGrp="1"/>
          </p:cNvSpPr>
          <p:nvPr>
            <p:ph idx="1"/>
          </p:nvPr>
        </p:nvSpPr>
        <p:spPr/>
        <p:txBody>
          <a:bodyPr>
            <a:normAutofit lnSpcReduction="10000"/>
          </a:bodyPr>
          <a:lstStyle/>
          <a:p>
            <a:r>
              <a:rPr lang="en-US" dirty="0"/>
              <a:t>"Spa, Dumpling Restaurant, Chinese Restaurant, Japanese Restaurant" are venues Medium parking hours "Cocktail Bar, Bakery, Coffee Shop" are venues shorter parking hours or no parking places. Then cluster the neighborhoods by above venue characteristics by </a:t>
            </a:r>
            <a:r>
              <a:rPr lang="en-US" dirty="0" err="1"/>
              <a:t>Sklearn</a:t>
            </a:r>
            <a:r>
              <a:rPr lang="en-US" dirty="0"/>
              <a:t> </a:t>
            </a:r>
            <a:r>
              <a:rPr lang="en-US" dirty="0" err="1"/>
              <a:t>Kmeans</a:t>
            </a:r>
            <a:r>
              <a:rPr lang="en-US" dirty="0"/>
              <a:t> with k=3 and </a:t>
            </a:r>
            <a:r>
              <a:rPr lang="en-US" dirty="0" err="1"/>
              <a:t>random_state</a:t>
            </a:r>
            <a:r>
              <a:rPr lang="en-US" dirty="0"/>
              <a:t>=0. Then create a new data frame that includes the cluster as well as the top 10 venues for each neighborhood with latitude and longitude data. Use this result data frame to create a new map with clusters in different color.</a:t>
            </a:r>
          </a:p>
          <a:p>
            <a:endParaRPr lang="en-US" dirty="0"/>
          </a:p>
        </p:txBody>
      </p:sp>
    </p:spTree>
    <p:extLst>
      <p:ext uri="{BB962C8B-B14F-4D97-AF65-F5344CB8AC3E}">
        <p14:creationId xmlns:p14="http://schemas.microsoft.com/office/powerpoint/2010/main" val="2046607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09" name="Rectangle 108">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1"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3" name="Group 112">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14"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5"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8"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3"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5"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标题 1">
            <a:extLst>
              <a:ext uri="{FF2B5EF4-FFF2-40B4-BE49-F238E27FC236}">
                <a16:creationId xmlns:a16="http://schemas.microsoft.com/office/drawing/2014/main" id="{FEEF131A-7CEA-4A6E-9B77-46C1E08672ED}"/>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dirty="0">
                <a:solidFill>
                  <a:srgbClr val="FFFFFF"/>
                </a:solidFill>
              </a:rPr>
              <a:t>Categorized chart</a:t>
            </a:r>
          </a:p>
        </p:txBody>
      </p:sp>
      <p:sp useBgFill="1">
        <p:nvSpPr>
          <p:cNvPr id="169"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内容占位符 3">
            <a:extLst>
              <a:ext uri="{FF2B5EF4-FFF2-40B4-BE49-F238E27FC236}">
                <a16:creationId xmlns:a16="http://schemas.microsoft.com/office/drawing/2014/main" id="{B6967BAB-329E-4F7F-85E0-DB34A4340EF3}"/>
              </a:ext>
            </a:extLst>
          </p:cNvPr>
          <p:cNvPicPr>
            <a:picLocks/>
          </p:cNvPicPr>
          <p:nvPr/>
        </p:nvPicPr>
        <p:blipFill>
          <a:blip r:embed="rId3"/>
          <a:stretch>
            <a:fillRect/>
          </a:stretch>
        </p:blipFill>
        <p:spPr>
          <a:xfrm>
            <a:off x="3160936" y="951493"/>
            <a:ext cx="5892066" cy="2975493"/>
          </a:xfrm>
          <a:prstGeom prst="rect">
            <a:avLst/>
          </a:prstGeom>
        </p:spPr>
      </p:pic>
    </p:spTree>
    <p:extLst>
      <p:ext uri="{BB962C8B-B14F-4D97-AF65-F5344CB8AC3E}">
        <p14:creationId xmlns:p14="http://schemas.microsoft.com/office/powerpoint/2010/main" val="278170047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标题 1">
            <a:extLst>
              <a:ext uri="{FF2B5EF4-FFF2-40B4-BE49-F238E27FC236}">
                <a16:creationId xmlns:a16="http://schemas.microsoft.com/office/drawing/2014/main" id="{4128E91B-FB4C-403D-9E56-EE292F9B541C}"/>
              </a:ext>
            </a:extLst>
          </p:cNvPr>
          <p:cNvSpPr>
            <a:spLocks noGrp="1"/>
          </p:cNvSpPr>
          <p:nvPr>
            <p:ph type="title"/>
          </p:nvPr>
        </p:nvSpPr>
        <p:spPr>
          <a:xfrm>
            <a:off x="8168896" y="2467162"/>
            <a:ext cx="3084891" cy="1478570"/>
          </a:xfrm>
        </p:spPr>
        <p:txBody>
          <a:bodyPr>
            <a:normAutofit/>
          </a:bodyPr>
          <a:lstStyle/>
          <a:p>
            <a:r>
              <a:rPr lang="en-US" sz="3200" dirty="0"/>
              <a:t>Neighborhoods with cluster point</a:t>
            </a:r>
          </a:p>
        </p:txBody>
      </p:sp>
      <p:pic>
        <p:nvPicPr>
          <p:cNvPr id="4" name="图片 3">
            <a:extLst>
              <a:ext uri="{FF2B5EF4-FFF2-40B4-BE49-F238E27FC236}">
                <a16:creationId xmlns:a16="http://schemas.microsoft.com/office/drawing/2014/main" id="{FBA8504F-FDB3-4545-9214-3A7E8B981B6A}"/>
              </a:ext>
            </a:extLst>
          </p:cNvPr>
          <p:cNvPicPr/>
          <p:nvPr/>
        </p:nvPicPr>
        <p:blipFill rotWithShape="1">
          <a:blip r:embed="rId4"/>
          <a:srcRect l="9905" r="23689" b="-1"/>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Tree>
    <p:extLst>
      <p:ext uri="{BB962C8B-B14F-4D97-AF65-F5344CB8AC3E}">
        <p14:creationId xmlns:p14="http://schemas.microsoft.com/office/powerpoint/2010/main" val="2463708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C8254-1ADA-4504-822F-5077081014BA}"/>
              </a:ext>
            </a:extLst>
          </p:cNvPr>
          <p:cNvSpPr>
            <a:spLocks noGrp="1"/>
          </p:cNvSpPr>
          <p:nvPr>
            <p:ph type="title"/>
          </p:nvPr>
        </p:nvSpPr>
        <p:spPr>
          <a:xfrm>
            <a:off x="1143001" y="2689715"/>
            <a:ext cx="9905998" cy="1478570"/>
          </a:xfrm>
        </p:spPr>
        <p:txBody>
          <a:bodyPr/>
          <a:lstStyle/>
          <a:p>
            <a:r>
              <a:rPr lang="en-US" dirty="0"/>
              <a:t>4. </a:t>
            </a:r>
            <a:r>
              <a:rPr lang="en-US" b="1" dirty="0"/>
              <a:t>Analyze the result and make decision</a:t>
            </a:r>
            <a:br>
              <a:rPr lang="en-US" dirty="0"/>
            </a:br>
            <a:endParaRPr lang="en-US" dirty="0"/>
          </a:p>
        </p:txBody>
      </p:sp>
    </p:spTree>
    <p:extLst>
      <p:ext uri="{BB962C8B-B14F-4D97-AF65-F5344CB8AC3E}">
        <p14:creationId xmlns:p14="http://schemas.microsoft.com/office/powerpoint/2010/main" val="1415647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001B8-75A1-4E98-9628-7EED4B327A00}"/>
              </a:ext>
            </a:extLst>
          </p:cNvPr>
          <p:cNvSpPr>
            <a:spLocks noGrp="1"/>
          </p:cNvSpPr>
          <p:nvPr>
            <p:ph type="title"/>
          </p:nvPr>
        </p:nvSpPr>
        <p:spPr>
          <a:xfrm>
            <a:off x="1141413" y="618518"/>
            <a:ext cx="9905998" cy="1478570"/>
          </a:xfrm>
        </p:spPr>
        <p:txBody>
          <a:bodyPr>
            <a:normAutofit/>
          </a:bodyPr>
          <a:lstStyle/>
          <a:p>
            <a:r>
              <a:rPr lang="en-US" sz="3300"/>
              <a:t>Cluster 2: neighborhoods where longer, medium and shorter parking time places are relatively in average number. </a:t>
            </a:r>
          </a:p>
        </p:txBody>
      </p:sp>
      <p:pic>
        <p:nvPicPr>
          <p:cNvPr id="4" name="图片 3">
            <a:extLst>
              <a:ext uri="{FF2B5EF4-FFF2-40B4-BE49-F238E27FC236}">
                <a16:creationId xmlns:a16="http://schemas.microsoft.com/office/drawing/2014/main" id="{AD651F37-11A8-4860-BEE0-E96FD0BEDEA8}"/>
              </a:ext>
            </a:extLst>
          </p:cNvPr>
          <p:cNvPicPr/>
          <p:nvPr/>
        </p:nvPicPr>
        <p:blipFill>
          <a:blip r:embed="rId3"/>
          <a:stretch>
            <a:fillRect/>
          </a:stretch>
        </p:blipFill>
        <p:spPr>
          <a:xfrm>
            <a:off x="96262" y="2470149"/>
            <a:ext cx="6907215" cy="343535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内容占位符 2">
            <a:extLst>
              <a:ext uri="{FF2B5EF4-FFF2-40B4-BE49-F238E27FC236}">
                <a16:creationId xmlns:a16="http://schemas.microsoft.com/office/drawing/2014/main" id="{7898DC84-310A-43B6-A288-BA2788F35394}"/>
              </a:ext>
            </a:extLst>
          </p:cNvPr>
          <p:cNvSpPr>
            <a:spLocks noGrp="1"/>
          </p:cNvSpPr>
          <p:nvPr>
            <p:ph idx="1"/>
          </p:nvPr>
        </p:nvSpPr>
        <p:spPr>
          <a:xfrm>
            <a:off x="7003477" y="2230437"/>
            <a:ext cx="4710683" cy="3541714"/>
          </a:xfrm>
        </p:spPr>
        <p:txBody>
          <a:bodyPr>
            <a:normAutofit/>
          </a:bodyPr>
          <a:lstStyle/>
          <a:p>
            <a:r>
              <a:rPr lang="en-US" dirty="0"/>
              <a:t>These neighborhoods are usually downtown neighborhoods.</a:t>
            </a:r>
          </a:p>
          <a:p>
            <a:r>
              <a:rPr lang="en-US" dirty="0"/>
              <a:t>All kinds of business overlapped with each other</a:t>
            </a:r>
          </a:p>
          <a:p>
            <a:r>
              <a:rPr lang="en-US" dirty="0"/>
              <a:t>parking space are usually limited -&gt;public transportations are usually the first priority </a:t>
            </a:r>
          </a:p>
          <a:p>
            <a:endParaRPr lang="en-US" dirty="0"/>
          </a:p>
        </p:txBody>
      </p:sp>
      <p:sp>
        <p:nvSpPr>
          <p:cNvPr id="5" name="矩形 4">
            <a:extLst>
              <a:ext uri="{FF2B5EF4-FFF2-40B4-BE49-F238E27FC236}">
                <a16:creationId xmlns:a16="http://schemas.microsoft.com/office/drawing/2014/main" id="{C9B341B9-1AB4-40C6-910D-65FB0474322E}"/>
              </a:ext>
            </a:extLst>
          </p:cNvPr>
          <p:cNvSpPr/>
          <p:nvPr/>
        </p:nvSpPr>
        <p:spPr>
          <a:xfrm>
            <a:off x="7412808" y="5665711"/>
            <a:ext cx="339067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Fair Choice</a:t>
            </a:r>
          </a:p>
        </p:txBody>
      </p:sp>
    </p:spTree>
    <p:extLst>
      <p:ext uri="{BB962C8B-B14F-4D97-AF65-F5344CB8AC3E}">
        <p14:creationId xmlns:p14="http://schemas.microsoft.com/office/powerpoint/2010/main" val="101779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A30E4-3002-4867-B3CA-8AA4D9563917}"/>
              </a:ext>
            </a:extLst>
          </p:cNvPr>
          <p:cNvSpPr>
            <a:spLocks noGrp="1"/>
          </p:cNvSpPr>
          <p:nvPr>
            <p:ph type="title"/>
          </p:nvPr>
        </p:nvSpPr>
        <p:spPr/>
        <p:txBody>
          <a:bodyPr/>
          <a:lstStyle/>
          <a:p>
            <a:r>
              <a:rPr lang="en-US" dirty="0"/>
              <a:t>Cluster 1 are usually residential area</a:t>
            </a:r>
          </a:p>
        </p:txBody>
      </p:sp>
      <p:sp>
        <p:nvSpPr>
          <p:cNvPr id="3" name="内容占位符 2">
            <a:extLst>
              <a:ext uri="{FF2B5EF4-FFF2-40B4-BE49-F238E27FC236}">
                <a16:creationId xmlns:a16="http://schemas.microsoft.com/office/drawing/2014/main" id="{6F446869-0C32-4616-9753-F57E73D4DCEA}"/>
              </a:ext>
            </a:extLst>
          </p:cNvPr>
          <p:cNvSpPr>
            <a:spLocks noGrp="1"/>
          </p:cNvSpPr>
          <p:nvPr>
            <p:ph idx="1"/>
          </p:nvPr>
        </p:nvSpPr>
        <p:spPr/>
        <p:txBody>
          <a:bodyPr/>
          <a:lstStyle/>
          <a:p>
            <a:r>
              <a:rPr lang="en-US" dirty="0"/>
              <a:t>The most popular business here are restaurants</a:t>
            </a:r>
          </a:p>
          <a:p>
            <a:r>
              <a:rPr lang="en-US" dirty="0"/>
              <a:t>Closed to living areas, do not provides parking spaces. </a:t>
            </a:r>
          </a:p>
          <a:p>
            <a:r>
              <a:rPr lang="en-US" dirty="0"/>
              <a:t>Electrical cars owner will prefer to charge their cars in their own parking lot. </a:t>
            </a:r>
          </a:p>
        </p:txBody>
      </p:sp>
      <p:sp>
        <p:nvSpPr>
          <p:cNvPr id="4" name="矩形 3">
            <a:extLst>
              <a:ext uri="{FF2B5EF4-FFF2-40B4-BE49-F238E27FC236}">
                <a16:creationId xmlns:a16="http://schemas.microsoft.com/office/drawing/2014/main" id="{E8B0E1A0-B3EC-48DE-B40A-9FB1B4609AE4}"/>
              </a:ext>
            </a:extLst>
          </p:cNvPr>
          <p:cNvSpPr/>
          <p:nvPr/>
        </p:nvSpPr>
        <p:spPr>
          <a:xfrm>
            <a:off x="8223203" y="5777817"/>
            <a:ext cx="339708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Bad Choice</a:t>
            </a:r>
          </a:p>
        </p:txBody>
      </p:sp>
      <p:pic>
        <p:nvPicPr>
          <p:cNvPr id="5" name="图片 4">
            <a:extLst>
              <a:ext uri="{FF2B5EF4-FFF2-40B4-BE49-F238E27FC236}">
                <a16:creationId xmlns:a16="http://schemas.microsoft.com/office/drawing/2014/main" id="{538D664E-E055-432C-A07B-08F148C88234}"/>
              </a:ext>
            </a:extLst>
          </p:cNvPr>
          <p:cNvPicPr/>
          <p:nvPr/>
        </p:nvPicPr>
        <p:blipFill>
          <a:blip r:embed="rId2"/>
          <a:stretch>
            <a:fillRect/>
          </a:stretch>
        </p:blipFill>
        <p:spPr>
          <a:xfrm>
            <a:off x="793666" y="4220768"/>
            <a:ext cx="10601489" cy="1294206"/>
          </a:xfrm>
          <a:prstGeom prst="rect">
            <a:avLst/>
          </a:prstGeom>
        </p:spPr>
      </p:pic>
    </p:spTree>
    <p:extLst>
      <p:ext uri="{BB962C8B-B14F-4D97-AF65-F5344CB8AC3E}">
        <p14:creationId xmlns:p14="http://schemas.microsoft.com/office/powerpoint/2010/main" val="3046838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6BEF5-4BDC-4CAE-A726-91BE52BB6F3A}"/>
              </a:ext>
            </a:extLst>
          </p:cNvPr>
          <p:cNvSpPr>
            <a:spLocks noGrp="1"/>
          </p:cNvSpPr>
          <p:nvPr>
            <p:ph type="title"/>
          </p:nvPr>
        </p:nvSpPr>
        <p:spPr>
          <a:xfrm>
            <a:off x="1141413" y="618517"/>
            <a:ext cx="2877336" cy="5507328"/>
          </a:xfrm>
        </p:spPr>
        <p:txBody>
          <a:bodyPr>
            <a:normAutofit/>
          </a:bodyPr>
          <a:lstStyle/>
          <a:p>
            <a:r>
              <a:rPr lang="en-US" dirty="0"/>
              <a:t>Cluster 0 : New district</a:t>
            </a:r>
          </a:p>
        </p:txBody>
      </p:sp>
      <p:sp>
        <p:nvSpPr>
          <p:cNvPr id="3" name="内容占位符 2">
            <a:extLst>
              <a:ext uri="{FF2B5EF4-FFF2-40B4-BE49-F238E27FC236}">
                <a16:creationId xmlns:a16="http://schemas.microsoft.com/office/drawing/2014/main" id="{6CF51ADD-D0D8-404C-887F-D4CAF2D4BCD5}"/>
              </a:ext>
            </a:extLst>
          </p:cNvPr>
          <p:cNvSpPr>
            <a:spLocks noGrp="1"/>
          </p:cNvSpPr>
          <p:nvPr>
            <p:ph idx="1"/>
          </p:nvPr>
        </p:nvSpPr>
        <p:spPr>
          <a:xfrm>
            <a:off x="4540743" y="638650"/>
            <a:ext cx="7034485" cy="3782778"/>
          </a:xfrm>
        </p:spPr>
        <p:txBody>
          <a:bodyPr>
            <a:normAutofit/>
          </a:bodyPr>
          <a:lstStyle/>
          <a:p>
            <a:r>
              <a:rPr lang="en-US" dirty="0"/>
              <a:t>High occurrence of Shopping Mall, Hotel, Park. </a:t>
            </a:r>
          </a:p>
          <a:p>
            <a:r>
              <a:rPr lang="en-US" dirty="0"/>
              <a:t>Away from downtown places, public transportation are not covered thoroughly</a:t>
            </a:r>
          </a:p>
          <a:p>
            <a:r>
              <a:rPr lang="en-US" dirty="0"/>
              <a:t>People will choose drive to these neighborhoods</a:t>
            </a:r>
          </a:p>
          <a:p>
            <a:r>
              <a:rPr lang="en-US" dirty="0"/>
              <a:t>Stay for rather a long time(&gt; 4 hour)</a:t>
            </a:r>
          </a:p>
        </p:txBody>
      </p:sp>
      <p:pic>
        <p:nvPicPr>
          <p:cNvPr id="4" name="图片 3">
            <a:extLst>
              <a:ext uri="{FF2B5EF4-FFF2-40B4-BE49-F238E27FC236}">
                <a16:creationId xmlns:a16="http://schemas.microsoft.com/office/drawing/2014/main" id="{A815CA17-744D-426C-ABC6-522D49C0B432}"/>
              </a:ext>
            </a:extLst>
          </p:cNvPr>
          <p:cNvPicPr/>
          <p:nvPr/>
        </p:nvPicPr>
        <p:blipFill>
          <a:blip r:embed="rId3"/>
          <a:stretch>
            <a:fillRect/>
          </a:stretch>
        </p:blipFill>
        <p:spPr>
          <a:xfrm>
            <a:off x="3371851" y="3543301"/>
            <a:ext cx="8610599" cy="990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矩形 4">
            <a:extLst>
              <a:ext uri="{FF2B5EF4-FFF2-40B4-BE49-F238E27FC236}">
                <a16:creationId xmlns:a16="http://schemas.microsoft.com/office/drawing/2014/main" id="{28DBF37D-04F9-4B0C-9D79-5FFC4AAFA50B}"/>
              </a:ext>
            </a:extLst>
          </p:cNvPr>
          <p:cNvSpPr/>
          <p:nvPr/>
        </p:nvSpPr>
        <p:spPr>
          <a:xfrm>
            <a:off x="4298474" y="5092016"/>
            <a:ext cx="4712176"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Good Choice</a:t>
            </a:r>
          </a:p>
        </p:txBody>
      </p:sp>
    </p:spTree>
    <p:extLst>
      <p:ext uri="{BB962C8B-B14F-4D97-AF65-F5344CB8AC3E}">
        <p14:creationId xmlns:p14="http://schemas.microsoft.com/office/powerpoint/2010/main" val="1602736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4BB13-54DD-428F-9082-E56FB6901E86}"/>
              </a:ext>
            </a:extLst>
          </p:cNvPr>
          <p:cNvSpPr>
            <a:spLocks noGrp="1"/>
          </p:cNvSpPr>
          <p:nvPr>
            <p:ph type="title"/>
          </p:nvPr>
        </p:nvSpPr>
        <p:spPr/>
        <p:txBody>
          <a:bodyPr/>
          <a:lstStyle/>
          <a:p>
            <a:r>
              <a:rPr lang="en-US" b="1" dirty="0"/>
              <a:t>5. Discussion</a:t>
            </a:r>
            <a:br>
              <a:rPr lang="en-US" dirty="0"/>
            </a:br>
            <a:endParaRPr lang="en-US" dirty="0"/>
          </a:p>
        </p:txBody>
      </p:sp>
      <p:sp>
        <p:nvSpPr>
          <p:cNvPr id="3" name="内容占位符 2">
            <a:extLst>
              <a:ext uri="{FF2B5EF4-FFF2-40B4-BE49-F238E27FC236}">
                <a16:creationId xmlns:a16="http://schemas.microsoft.com/office/drawing/2014/main" id="{1E3C56BB-FE98-44E1-95B5-9F0616074973}"/>
              </a:ext>
            </a:extLst>
          </p:cNvPr>
          <p:cNvSpPr>
            <a:spLocks noGrp="1"/>
          </p:cNvSpPr>
          <p:nvPr>
            <p:ph idx="1"/>
          </p:nvPr>
        </p:nvSpPr>
        <p:spPr/>
        <p:txBody>
          <a:bodyPr/>
          <a:lstStyle/>
          <a:p>
            <a:r>
              <a:rPr lang="en-US" dirty="0"/>
              <a:t>Once budget and human resource are available, the next stage with more location need to be considered. </a:t>
            </a:r>
          </a:p>
          <a:p>
            <a:r>
              <a:rPr lang="en-US" dirty="0"/>
              <a:t>We should move to cluster 2 to find new neighborhoods. </a:t>
            </a:r>
          </a:p>
          <a:p>
            <a:r>
              <a:rPr lang="en-US" dirty="0"/>
              <a:t>The higher normalized value in Shopping Mall, Hotel, Park should be preferred to build new charging station. </a:t>
            </a:r>
          </a:p>
        </p:txBody>
      </p:sp>
      <p:sp>
        <p:nvSpPr>
          <p:cNvPr id="4" name="矩形 3">
            <a:extLst>
              <a:ext uri="{FF2B5EF4-FFF2-40B4-BE49-F238E27FC236}">
                <a16:creationId xmlns:a16="http://schemas.microsoft.com/office/drawing/2014/main" id="{B1707AA4-7FC9-4666-A443-2EADBB0B4C87}"/>
              </a:ext>
            </a:extLst>
          </p:cNvPr>
          <p:cNvSpPr/>
          <p:nvPr/>
        </p:nvSpPr>
        <p:spPr>
          <a:xfrm>
            <a:off x="911515" y="4957500"/>
            <a:ext cx="10494476" cy="923330"/>
          </a:xfrm>
          <a:prstGeom prst="rect">
            <a:avLst/>
          </a:prstGeom>
          <a:noFill/>
        </p:spPr>
        <p:txBody>
          <a:bodyPr wrap="none" lIns="91440" tIns="45720" rIns="91440" bIns="45720">
            <a:spAutoFit/>
          </a:bodyPr>
          <a:lstStyle/>
          <a:p>
            <a:pPr algn="ctr"/>
            <a:r>
              <a:rPr lang="en-US" altLang="zh-CN" sz="5400" b="1" dirty="0">
                <a:ln w="22225">
                  <a:solidFill>
                    <a:schemeClr val="accent2"/>
                  </a:solidFill>
                  <a:prstDash val="solid"/>
                </a:ln>
                <a:solidFill>
                  <a:schemeClr val="accent2">
                    <a:lumMod val="40000"/>
                    <a:lumOff val="60000"/>
                  </a:schemeClr>
                </a:solidFill>
              </a:rPr>
              <a:t>Anting, Songjiang Town, </a:t>
            </a:r>
            <a:r>
              <a:rPr lang="en-US" altLang="zh-CN" sz="5400" b="1" dirty="0" err="1">
                <a:ln w="22225">
                  <a:solidFill>
                    <a:schemeClr val="accent2"/>
                  </a:solidFill>
                  <a:prstDash val="solid"/>
                </a:ln>
                <a:solidFill>
                  <a:schemeClr val="accent2">
                    <a:lumMod val="40000"/>
                    <a:lumOff val="60000"/>
                  </a:schemeClr>
                </a:solidFill>
              </a:rPr>
              <a:t>Nanxiang</a:t>
            </a:r>
            <a:r>
              <a:rPr lang="en-US" altLang="zh-CN" sz="5400" b="1" dirty="0">
                <a:ln w="22225">
                  <a:solidFill>
                    <a:schemeClr val="accent2"/>
                  </a:solidFill>
                  <a:prstDash val="solid"/>
                </a:ln>
                <a:solidFill>
                  <a:schemeClr val="accent2">
                    <a:lumMod val="40000"/>
                    <a:lumOff val="60000"/>
                  </a:schemeClr>
                </a:solidFill>
              </a:rPr>
              <a:t> </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86275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0BE585-EC61-42C3-9CF3-3EB081B22FDB}"/>
              </a:ext>
            </a:extLst>
          </p:cNvPr>
          <p:cNvSpPr>
            <a:spLocks noGrp="1"/>
          </p:cNvSpPr>
          <p:nvPr>
            <p:ph type="title"/>
          </p:nvPr>
        </p:nvSpPr>
        <p:spPr/>
        <p:txBody>
          <a:bodyPr/>
          <a:lstStyle/>
          <a:p>
            <a:r>
              <a:rPr lang="en-US" b="1" dirty="0"/>
              <a:t>1. Introduction and background </a:t>
            </a:r>
            <a:br>
              <a:rPr lang="en-US" dirty="0"/>
            </a:br>
            <a:endParaRPr lang="en-US" dirty="0"/>
          </a:p>
        </p:txBody>
      </p:sp>
      <p:sp>
        <p:nvSpPr>
          <p:cNvPr id="3" name="内容占位符 2">
            <a:extLst>
              <a:ext uri="{FF2B5EF4-FFF2-40B4-BE49-F238E27FC236}">
                <a16:creationId xmlns:a16="http://schemas.microsoft.com/office/drawing/2014/main" id="{DEF340A0-7063-495F-A05A-09065E340448}"/>
              </a:ext>
            </a:extLst>
          </p:cNvPr>
          <p:cNvSpPr>
            <a:spLocks noGrp="1"/>
          </p:cNvSpPr>
          <p:nvPr>
            <p:ph idx="1"/>
          </p:nvPr>
        </p:nvSpPr>
        <p:spPr/>
        <p:txBody>
          <a:bodyPr/>
          <a:lstStyle/>
          <a:p>
            <a:r>
              <a:rPr lang="en-US" dirty="0"/>
              <a:t>A real problem I met when I was an intern </a:t>
            </a:r>
          </a:p>
          <a:p>
            <a:endParaRPr lang="en-US" dirty="0"/>
          </a:p>
          <a:p>
            <a:r>
              <a:rPr lang="en-US" dirty="0"/>
              <a:t>Our company need to make decisions to select two neighborhoods as the first stage of building stations plan</a:t>
            </a:r>
          </a:p>
        </p:txBody>
      </p:sp>
    </p:spTree>
    <p:extLst>
      <p:ext uri="{BB962C8B-B14F-4D97-AF65-F5344CB8AC3E}">
        <p14:creationId xmlns:p14="http://schemas.microsoft.com/office/powerpoint/2010/main" val="194174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8D248-0D17-418B-AB55-8E0BC03D8D8C}"/>
              </a:ext>
            </a:extLst>
          </p:cNvPr>
          <p:cNvSpPr>
            <a:spLocks noGrp="1"/>
          </p:cNvSpPr>
          <p:nvPr>
            <p:ph type="title"/>
          </p:nvPr>
        </p:nvSpPr>
        <p:spPr/>
        <p:txBody>
          <a:bodyPr/>
          <a:lstStyle/>
          <a:p>
            <a:r>
              <a:rPr lang="en-US" dirty="0"/>
              <a:t>6. Conclusion</a:t>
            </a:r>
          </a:p>
        </p:txBody>
      </p:sp>
      <p:sp>
        <p:nvSpPr>
          <p:cNvPr id="3" name="内容占位符 2">
            <a:extLst>
              <a:ext uri="{FF2B5EF4-FFF2-40B4-BE49-F238E27FC236}">
                <a16:creationId xmlns:a16="http://schemas.microsoft.com/office/drawing/2014/main" id="{88406A08-E939-45E9-9D85-BB115947C599}"/>
              </a:ext>
            </a:extLst>
          </p:cNvPr>
          <p:cNvSpPr>
            <a:spLocks noGrp="1"/>
          </p:cNvSpPr>
          <p:nvPr>
            <p:ph idx="1"/>
          </p:nvPr>
        </p:nvSpPr>
        <p:spPr/>
        <p:txBody>
          <a:bodyPr/>
          <a:lstStyle/>
          <a:p>
            <a:r>
              <a:rPr lang="en-US" sz="3200" b="1" dirty="0">
                <a:solidFill>
                  <a:srgbClr val="FFFF00"/>
                </a:solidFill>
              </a:rPr>
              <a:t>In the first stage, the neighborhoods to build electrical charging stations are Xintiandi, Qibao. </a:t>
            </a:r>
          </a:p>
          <a:p>
            <a:r>
              <a:rPr lang="en-US" sz="3200" b="1" dirty="0">
                <a:solidFill>
                  <a:srgbClr val="FFFF00"/>
                </a:solidFill>
              </a:rPr>
              <a:t>In the second stage, Anting, Songjiang Town, </a:t>
            </a:r>
            <a:r>
              <a:rPr lang="en-US" sz="3200" b="1" dirty="0" err="1">
                <a:solidFill>
                  <a:srgbClr val="FFFF00"/>
                </a:solidFill>
              </a:rPr>
              <a:t>Nanxiang</a:t>
            </a:r>
            <a:r>
              <a:rPr lang="en-US" sz="3200" b="1" dirty="0">
                <a:solidFill>
                  <a:srgbClr val="FFFF00"/>
                </a:solidFill>
              </a:rPr>
              <a:t> are </a:t>
            </a:r>
            <a:r>
              <a:rPr lang="en-US" sz="3200" b="1">
                <a:solidFill>
                  <a:srgbClr val="FFFF00"/>
                </a:solidFill>
              </a:rPr>
              <a:t>good choices </a:t>
            </a:r>
            <a:r>
              <a:rPr lang="en-US" sz="3200" b="1" dirty="0">
                <a:solidFill>
                  <a:srgbClr val="FFFF00"/>
                </a:solidFill>
              </a:rPr>
              <a:t>to build electrical charging stations.</a:t>
            </a:r>
          </a:p>
          <a:p>
            <a:endParaRPr lang="en-US" dirty="0"/>
          </a:p>
        </p:txBody>
      </p:sp>
    </p:spTree>
    <p:extLst>
      <p:ext uri="{BB962C8B-B14F-4D97-AF65-F5344CB8AC3E}">
        <p14:creationId xmlns:p14="http://schemas.microsoft.com/office/powerpoint/2010/main" val="40061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49ABC-927F-4AED-BDD9-628EA966C89B}"/>
              </a:ext>
            </a:extLst>
          </p:cNvPr>
          <p:cNvSpPr>
            <a:spLocks noGrp="1"/>
          </p:cNvSpPr>
          <p:nvPr>
            <p:ph type="title"/>
          </p:nvPr>
        </p:nvSpPr>
        <p:spPr/>
        <p:txBody>
          <a:bodyPr/>
          <a:lstStyle/>
          <a:p>
            <a:r>
              <a:rPr lang="en-US" dirty="0"/>
              <a:t>(</a:t>
            </a:r>
            <a:r>
              <a:rPr lang="en-US" dirty="0" err="1"/>
              <a:t>Con’t</a:t>
            </a:r>
            <a:r>
              <a:rPr lang="en-US" dirty="0"/>
              <a:t>) Feature of Electrical charging</a:t>
            </a:r>
          </a:p>
        </p:txBody>
      </p:sp>
      <p:sp>
        <p:nvSpPr>
          <p:cNvPr id="3" name="内容占位符 2">
            <a:extLst>
              <a:ext uri="{FF2B5EF4-FFF2-40B4-BE49-F238E27FC236}">
                <a16:creationId xmlns:a16="http://schemas.microsoft.com/office/drawing/2014/main" id="{1AC7C22A-9684-4B07-B41D-F82AD1CA8F1A}"/>
              </a:ext>
            </a:extLst>
          </p:cNvPr>
          <p:cNvSpPr>
            <a:spLocks noGrp="1"/>
          </p:cNvSpPr>
          <p:nvPr>
            <p:ph idx="1"/>
          </p:nvPr>
        </p:nvSpPr>
        <p:spPr/>
        <p:txBody>
          <a:bodyPr/>
          <a:lstStyle/>
          <a:p>
            <a:r>
              <a:rPr lang="en-US" dirty="0"/>
              <a:t>Charging a vehicle takes far longer time that filling gas to a car</a:t>
            </a:r>
          </a:p>
          <a:p>
            <a:pPr lvl="1"/>
            <a:r>
              <a:rPr lang="en-US" dirty="0"/>
              <a:t>A 90% charging process will usually take more than 4 hours</a:t>
            </a:r>
          </a:p>
          <a:p>
            <a:pPr lvl="1"/>
            <a:r>
              <a:rPr lang="en-US" dirty="0"/>
              <a:t>But filling gas only takes less than 10 mins.</a:t>
            </a:r>
          </a:p>
          <a:p>
            <a:r>
              <a:rPr lang="en-US" dirty="0"/>
              <a:t>Electrical charging stations are much larger than gas stations</a:t>
            </a:r>
          </a:p>
          <a:p>
            <a:pPr lvl="1"/>
            <a:r>
              <a:rPr lang="en-US" dirty="0"/>
              <a:t>Since a lot of cars need to be charged at the same time.</a:t>
            </a:r>
          </a:p>
          <a:p>
            <a:endParaRPr lang="en-US" dirty="0"/>
          </a:p>
        </p:txBody>
      </p:sp>
    </p:spTree>
    <p:extLst>
      <p:ext uri="{BB962C8B-B14F-4D97-AF65-F5344CB8AC3E}">
        <p14:creationId xmlns:p14="http://schemas.microsoft.com/office/powerpoint/2010/main" val="100212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DBAD8-65A1-4F5C-8063-75623F64D527}"/>
              </a:ext>
            </a:extLst>
          </p:cNvPr>
          <p:cNvSpPr>
            <a:spLocks noGrp="1"/>
          </p:cNvSpPr>
          <p:nvPr>
            <p:ph type="title"/>
          </p:nvPr>
        </p:nvSpPr>
        <p:spPr/>
        <p:txBody>
          <a:bodyPr>
            <a:normAutofit fontScale="90000"/>
          </a:bodyPr>
          <a:lstStyle/>
          <a:p>
            <a:r>
              <a:rPr lang="en-US" dirty="0"/>
              <a:t>(</a:t>
            </a:r>
            <a:r>
              <a:rPr lang="en-US" dirty="0" err="1"/>
              <a:t>Con’T</a:t>
            </a:r>
            <a:r>
              <a:rPr lang="en-US" dirty="0"/>
              <a:t>) characteristics of an idea place to build an electrical vehicle charging stations</a:t>
            </a:r>
          </a:p>
        </p:txBody>
      </p:sp>
      <p:sp>
        <p:nvSpPr>
          <p:cNvPr id="3" name="内容占位符 2">
            <a:extLst>
              <a:ext uri="{FF2B5EF4-FFF2-40B4-BE49-F238E27FC236}">
                <a16:creationId xmlns:a16="http://schemas.microsoft.com/office/drawing/2014/main" id="{1D7CB895-D578-46AF-B616-71D01B0C3BDA}"/>
              </a:ext>
            </a:extLst>
          </p:cNvPr>
          <p:cNvSpPr>
            <a:spLocks noGrp="1"/>
          </p:cNvSpPr>
          <p:nvPr>
            <p:ph idx="1"/>
          </p:nvPr>
        </p:nvSpPr>
        <p:spPr/>
        <p:txBody>
          <a:bodyPr/>
          <a:lstStyle/>
          <a:p>
            <a:r>
              <a:rPr lang="en-US" dirty="0"/>
              <a:t>People tend to choose drive to this location. </a:t>
            </a:r>
          </a:p>
          <a:p>
            <a:r>
              <a:rPr lang="en-US" dirty="0"/>
              <a:t>People usually stay at this neighborhood for more than 4 hours once (shopping, traveling and hoteling are typical activities for longer stay). </a:t>
            </a:r>
          </a:p>
          <a:p>
            <a:r>
              <a:rPr lang="en-US" dirty="0"/>
              <a:t>The neighborhood should not be in but near the downtown area, which is feasible and cheap to find an open area to build a large station.</a:t>
            </a:r>
          </a:p>
          <a:p>
            <a:endParaRPr lang="en-US" dirty="0"/>
          </a:p>
        </p:txBody>
      </p:sp>
    </p:spTree>
    <p:extLst>
      <p:ext uri="{BB962C8B-B14F-4D97-AF65-F5344CB8AC3E}">
        <p14:creationId xmlns:p14="http://schemas.microsoft.com/office/powerpoint/2010/main" val="1881133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AF635-2FD8-456B-85C7-A8821AE10AFA}"/>
              </a:ext>
            </a:extLst>
          </p:cNvPr>
          <p:cNvSpPr>
            <a:spLocks noGrp="1"/>
          </p:cNvSpPr>
          <p:nvPr>
            <p:ph type="title"/>
          </p:nvPr>
        </p:nvSpPr>
        <p:spPr/>
        <p:txBody>
          <a:bodyPr/>
          <a:lstStyle/>
          <a:p>
            <a:r>
              <a:rPr lang="en-US" b="1" dirty="0"/>
              <a:t>2. The data and information used for analyzing</a:t>
            </a:r>
            <a:endParaRPr lang="en-US" dirty="0"/>
          </a:p>
        </p:txBody>
      </p:sp>
      <p:sp>
        <p:nvSpPr>
          <p:cNvPr id="3" name="内容占位符 2">
            <a:extLst>
              <a:ext uri="{FF2B5EF4-FFF2-40B4-BE49-F238E27FC236}">
                <a16:creationId xmlns:a16="http://schemas.microsoft.com/office/drawing/2014/main" id="{2232ED60-E93D-4AEF-9659-246F26B70CF2}"/>
              </a:ext>
            </a:extLst>
          </p:cNvPr>
          <p:cNvSpPr>
            <a:spLocks noGrp="1"/>
          </p:cNvSpPr>
          <p:nvPr>
            <p:ph idx="1"/>
          </p:nvPr>
        </p:nvSpPr>
        <p:spPr/>
        <p:txBody>
          <a:bodyPr>
            <a:normAutofit lnSpcReduction="10000"/>
          </a:bodyPr>
          <a:lstStyle/>
          <a:p>
            <a:pPr marL="457200" marR="0" lvl="1" indent="0" algn="just">
              <a:lnSpc>
                <a:spcPct val="107000"/>
              </a:lnSpc>
              <a:spcBef>
                <a:spcPts val="0"/>
              </a:spcBef>
              <a:spcAft>
                <a:spcPts val="0"/>
              </a:spcAft>
              <a:buNone/>
            </a:pPr>
            <a:r>
              <a:rPr lang="en-US" sz="2800" dirty="0">
                <a:latin typeface="Calibri" panose="020F0502020204030204" pitchFamily="34" charset="0"/>
                <a:ea typeface="DengXian" panose="02010600030101010101" pitchFamily="2" charset="-122"/>
                <a:cs typeface="Times New Roman" panose="02020603050405020304" pitchFamily="18" charset="0"/>
              </a:rPr>
              <a:t>The divisions and neighborhoods of Shanghai</a:t>
            </a:r>
          </a:p>
          <a:p>
            <a:pPr marL="914400" marR="0" algn="just">
              <a:lnSpc>
                <a:spcPct val="107000"/>
              </a:lnSpc>
              <a:spcBef>
                <a:spcPts val="0"/>
              </a:spcBef>
              <a:spcAft>
                <a:spcPts val="0"/>
              </a:spcAft>
            </a:pPr>
            <a:r>
              <a:rPr lang="en-US" sz="1600" dirty="0">
                <a:latin typeface="Calibri" panose="020F0502020204030204" pitchFamily="34" charset="0"/>
                <a:ea typeface="DengXian" panose="02010600030101010101" pitchFamily="2" charset="-122"/>
                <a:cs typeface="Times New Roman" panose="02020603050405020304" pitchFamily="18" charset="0"/>
              </a:rPr>
              <a:t>These data and information will be scraped from Wikipedia web page</a:t>
            </a:r>
          </a:p>
          <a:p>
            <a:pPr marL="914400" marR="0" algn="just">
              <a:lnSpc>
                <a:spcPct val="107000"/>
              </a:lnSpc>
              <a:spcBef>
                <a:spcPts val="0"/>
              </a:spcBef>
              <a:spcAft>
                <a:spcPts val="0"/>
              </a:spcAft>
            </a:pPr>
            <a:r>
              <a:rPr lang="en-US" sz="1600" u="sng" dirty="0">
                <a:solidFill>
                  <a:srgbClr val="0000FF"/>
                </a:solidFill>
                <a:latin typeface="Calibri" panose="020F0502020204030204" pitchFamily="34" charset="0"/>
                <a:ea typeface="DengXian" panose="02010600030101010101" pitchFamily="2" charset="-122"/>
                <a:cs typeface="Times New Roman" panose="02020603050405020304" pitchFamily="18" charset="0"/>
                <a:hlinkClick r:id="rId2">
                  <a:extLst>
                    <a:ext uri="{A12FA001-AC4F-418D-AE19-62706E023703}">
                      <ahyp:hlinkClr xmlns:ahyp="http://schemas.microsoft.com/office/drawing/2018/hyperlinkcolor" val="tx"/>
                    </a:ext>
                  </a:extLst>
                </a:hlinkClick>
              </a:rPr>
              <a:t>https://en.wikipedia.org/wiki/Category:Neighbourhoods_of_Shanghai</a:t>
            </a:r>
            <a:endParaRPr lang="en-US" sz="1600" dirty="0">
              <a:latin typeface="Calibri" panose="020F0502020204030204" pitchFamily="34" charset="0"/>
              <a:ea typeface="DengXian" panose="02010600030101010101" pitchFamily="2" charset="-122"/>
              <a:cs typeface="Times New Roman" panose="02020603050405020304" pitchFamily="18" charset="0"/>
            </a:endParaRPr>
          </a:p>
          <a:p>
            <a:pPr marL="457200" marR="0" lvl="1" indent="0" algn="just">
              <a:lnSpc>
                <a:spcPct val="107000"/>
              </a:lnSpc>
              <a:spcBef>
                <a:spcPts val="0"/>
              </a:spcBef>
              <a:spcAft>
                <a:spcPts val="0"/>
              </a:spcAft>
              <a:buNone/>
            </a:pPr>
            <a:r>
              <a:rPr lang="en-US" sz="2800" dirty="0">
                <a:latin typeface="Calibri" panose="020F0502020204030204" pitchFamily="34" charset="0"/>
                <a:ea typeface="DengXian" panose="02010600030101010101" pitchFamily="2" charset="-122"/>
                <a:cs typeface="Times New Roman" panose="02020603050405020304" pitchFamily="18" charset="0"/>
              </a:rPr>
              <a:t>Geographical coordinates (Latitude and longitude) data of each neighborhood</a:t>
            </a:r>
          </a:p>
          <a:p>
            <a:pPr marL="914400" marR="0" algn="just">
              <a:lnSpc>
                <a:spcPct val="107000"/>
              </a:lnSpc>
              <a:spcBef>
                <a:spcPts val="0"/>
              </a:spcBef>
              <a:spcAft>
                <a:spcPts val="0"/>
              </a:spcAft>
            </a:pPr>
            <a:r>
              <a:rPr lang="en-US" sz="1700" dirty="0">
                <a:latin typeface="Calibri" panose="020F0502020204030204" pitchFamily="34" charset="0"/>
                <a:ea typeface="DengXian" panose="02010600030101010101" pitchFamily="2" charset="-122"/>
                <a:cs typeface="Times New Roman" panose="02020603050405020304" pitchFamily="18" charset="0"/>
              </a:rPr>
              <a:t>This data is import from Geocoder library</a:t>
            </a:r>
          </a:p>
          <a:p>
            <a:pPr marL="914400" marR="0" algn="just">
              <a:lnSpc>
                <a:spcPct val="107000"/>
              </a:lnSpc>
              <a:spcBef>
                <a:spcPts val="0"/>
              </a:spcBef>
              <a:spcAft>
                <a:spcPts val="0"/>
              </a:spcAft>
            </a:pPr>
            <a:r>
              <a:rPr lang="en-US" sz="1700" u="sng" dirty="0">
                <a:solidFill>
                  <a:srgbClr val="0000FF"/>
                </a:solidFill>
                <a:latin typeface="Calibri" panose="020F0502020204030204" pitchFamily="34" charset="0"/>
                <a:ea typeface="DengXian" panose="02010600030101010101" pitchFamily="2" charset="-122"/>
                <a:cs typeface="Times New Roman" panose="02020603050405020304" pitchFamily="18" charset="0"/>
                <a:hlinkClick r:id="rId3">
                  <a:extLst>
                    <a:ext uri="{A12FA001-AC4F-418D-AE19-62706E023703}">
                      <ahyp:hlinkClr xmlns:ahyp="http://schemas.microsoft.com/office/drawing/2018/hyperlinkcolor" val="tx"/>
                    </a:ext>
                  </a:extLst>
                </a:hlinkClick>
              </a:rPr>
              <a:t>https://geocoder.readthedocs.io/</a:t>
            </a:r>
            <a:endParaRPr lang="en-US" sz="1700" dirty="0">
              <a:latin typeface="Calibri" panose="020F0502020204030204" pitchFamily="34" charset="0"/>
              <a:ea typeface="DengXian" panose="02010600030101010101" pitchFamily="2" charset="-122"/>
              <a:cs typeface="Times New Roman" panose="02020603050405020304" pitchFamily="18" charset="0"/>
            </a:endParaRPr>
          </a:p>
          <a:p>
            <a:pPr marL="457200" marR="0" lvl="1" indent="0" algn="just">
              <a:lnSpc>
                <a:spcPct val="107000"/>
              </a:lnSpc>
              <a:spcBef>
                <a:spcPts val="0"/>
              </a:spcBef>
              <a:spcAft>
                <a:spcPts val="0"/>
              </a:spcAft>
              <a:buNone/>
            </a:pPr>
            <a:r>
              <a:rPr lang="en-US" sz="2800" dirty="0">
                <a:latin typeface="Calibri" panose="020F0502020204030204" pitchFamily="34" charset="0"/>
                <a:ea typeface="DengXian" panose="02010600030101010101" pitchFamily="2" charset="-122"/>
                <a:cs typeface="Times New Roman" panose="02020603050405020304" pitchFamily="18" charset="0"/>
              </a:rPr>
              <a:t>Venues data in each neighborhood.</a:t>
            </a:r>
          </a:p>
          <a:p>
            <a:pPr marL="914400" marR="0" algn="just">
              <a:lnSpc>
                <a:spcPct val="107000"/>
              </a:lnSpc>
              <a:spcBef>
                <a:spcPts val="0"/>
              </a:spcBef>
              <a:spcAft>
                <a:spcPts val="0"/>
              </a:spcAft>
            </a:pPr>
            <a:r>
              <a:rPr lang="en-US" sz="1600" dirty="0">
                <a:latin typeface="Calibri" panose="020F0502020204030204" pitchFamily="34" charset="0"/>
                <a:ea typeface="DengXian" panose="02010600030101010101" pitchFamily="2" charset="-122"/>
                <a:cs typeface="Times New Roman" panose="02020603050405020304" pitchFamily="18" charset="0"/>
              </a:rPr>
              <a:t>This data is acquired from Foursquare API</a:t>
            </a:r>
          </a:p>
          <a:p>
            <a:pPr marL="914400" marR="0" algn="just">
              <a:lnSpc>
                <a:spcPct val="107000"/>
              </a:lnSpc>
              <a:spcBef>
                <a:spcPts val="0"/>
              </a:spcBef>
              <a:spcAft>
                <a:spcPts val="800"/>
              </a:spcAft>
            </a:pPr>
            <a:r>
              <a:rPr lang="en-US" sz="1600" u="sng" dirty="0">
                <a:solidFill>
                  <a:srgbClr val="0000FF"/>
                </a:solidFill>
                <a:latin typeface="Calibri" panose="020F0502020204030204" pitchFamily="34" charset="0"/>
                <a:ea typeface="DengXian" panose="02010600030101010101" pitchFamily="2" charset="-122"/>
                <a:cs typeface="Times New Roman" panose="02020603050405020304" pitchFamily="18" charset="0"/>
                <a:hlinkClick r:id="rId4">
                  <a:extLst>
                    <a:ext uri="{A12FA001-AC4F-418D-AE19-62706E023703}">
                      <ahyp:hlinkClr xmlns:ahyp="http://schemas.microsoft.com/office/drawing/2018/hyperlinkcolor" val="tx"/>
                    </a:ext>
                  </a:extLst>
                </a:hlinkClick>
              </a:rPr>
              <a:t>https://foursquare.com/</a:t>
            </a:r>
            <a:endParaRPr lang="en-US" sz="1600" dirty="0">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423065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775EC-1D06-4DAF-970B-CAB20EABBC7F}"/>
              </a:ext>
            </a:extLst>
          </p:cNvPr>
          <p:cNvSpPr>
            <a:spLocks noGrp="1"/>
          </p:cNvSpPr>
          <p:nvPr>
            <p:ph type="title"/>
          </p:nvPr>
        </p:nvSpPr>
        <p:spPr>
          <a:xfrm>
            <a:off x="1222095" y="2581789"/>
            <a:ext cx="9905998" cy="1478570"/>
          </a:xfrm>
        </p:spPr>
        <p:txBody>
          <a:bodyPr/>
          <a:lstStyle/>
          <a:p>
            <a:r>
              <a:rPr lang="en-US" b="1" dirty="0"/>
              <a:t>3.Methodology and Main Components</a:t>
            </a:r>
            <a:br>
              <a:rPr lang="en-US" dirty="0"/>
            </a:br>
            <a:endParaRPr lang="en-US" dirty="0"/>
          </a:p>
        </p:txBody>
      </p:sp>
    </p:spTree>
    <p:extLst>
      <p:ext uri="{BB962C8B-B14F-4D97-AF65-F5344CB8AC3E}">
        <p14:creationId xmlns:p14="http://schemas.microsoft.com/office/powerpoint/2010/main" val="206756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078A8-C64E-42D6-B842-860E4A9976C4}"/>
              </a:ext>
            </a:extLst>
          </p:cNvPr>
          <p:cNvSpPr>
            <a:spLocks noGrp="1"/>
          </p:cNvSpPr>
          <p:nvPr>
            <p:ph type="title"/>
          </p:nvPr>
        </p:nvSpPr>
        <p:spPr/>
        <p:txBody>
          <a:bodyPr/>
          <a:lstStyle/>
          <a:p>
            <a:r>
              <a:rPr lang="en-US" dirty="0"/>
              <a:t>3.1 Install and Import Libraries</a:t>
            </a:r>
            <a:br>
              <a:rPr lang="en-US" dirty="0"/>
            </a:br>
            <a:endParaRPr lang="en-US" dirty="0"/>
          </a:p>
        </p:txBody>
      </p:sp>
      <p:sp>
        <p:nvSpPr>
          <p:cNvPr id="3" name="内容占位符 2">
            <a:extLst>
              <a:ext uri="{FF2B5EF4-FFF2-40B4-BE49-F238E27FC236}">
                <a16:creationId xmlns:a16="http://schemas.microsoft.com/office/drawing/2014/main" id="{7563B338-98FA-4E31-962E-55490E551BF9}"/>
              </a:ext>
            </a:extLst>
          </p:cNvPr>
          <p:cNvSpPr>
            <a:spLocks noGrp="1"/>
          </p:cNvSpPr>
          <p:nvPr>
            <p:ph idx="1"/>
          </p:nvPr>
        </p:nvSpPr>
        <p:spPr/>
        <p:txBody>
          <a:bodyPr/>
          <a:lstStyle/>
          <a:p>
            <a:r>
              <a:rPr lang="en-US" dirty="0"/>
              <a:t>Beautifulsoup4, geocoder, </a:t>
            </a:r>
            <a:r>
              <a:rPr lang="en-US" dirty="0" err="1"/>
              <a:t>numpy</a:t>
            </a:r>
            <a:r>
              <a:rPr lang="en-US" dirty="0"/>
              <a:t>, pandas, json_ _normalize, </a:t>
            </a:r>
            <a:r>
              <a:rPr lang="en-US" dirty="0" err="1"/>
              <a:t>geopy</a:t>
            </a:r>
            <a:r>
              <a:rPr lang="en-US" dirty="0"/>
              <a:t>, requests, matplotlib, </a:t>
            </a:r>
            <a:r>
              <a:rPr lang="en-US" dirty="0" err="1"/>
              <a:t>sklearn-Kmeans</a:t>
            </a:r>
            <a:r>
              <a:rPr lang="en-US" dirty="0"/>
              <a:t>, folium, geocoder</a:t>
            </a:r>
          </a:p>
        </p:txBody>
      </p:sp>
    </p:spTree>
    <p:extLst>
      <p:ext uri="{BB962C8B-B14F-4D97-AF65-F5344CB8AC3E}">
        <p14:creationId xmlns:p14="http://schemas.microsoft.com/office/powerpoint/2010/main" val="294707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6" name="Rectangle 45">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标题 1">
            <a:extLst>
              <a:ext uri="{FF2B5EF4-FFF2-40B4-BE49-F238E27FC236}">
                <a16:creationId xmlns:a16="http://schemas.microsoft.com/office/drawing/2014/main" id="{F4FD290C-97E0-4903-BFFA-52BE8341E8B0}"/>
              </a:ext>
            </a:extLst>
          </p:cNvPr>
          <p:cNvSpPr>
            <a:spLocks noGrp="1"/>
          </p:cNvSpPr>
          <p:nvPr>
            <p:ph type="title"/>
          </p:nvPr>
        </p:nvSpPr>
        <p:spPr>
          <a:xfrm>
            <a:off x="6448425" y="618518"/>
            <a:ext cx="4598985" cy="1478570"/>
          </a:xfrm>
        </p:spPr>
        <p:txBody>
          <a:bodyPr>
            <a:normAutofit/>
          </a:bodyPr>
          <a:lstStyle/>
          <a:p>
            <a:r>
              <a:rPr lang="en-US" sz="2000"/>
              <a:t>3.2 Build a dataframe of neighborhoods in Shanghai, China by web scraping (BeautifulSoup) the data from Wikipedia page</a:t>
            </a:r>
            <a:br>
              <a:rPr lang="en-US" sz="2000"/>
            </a:br>
            <a:endParaRPr lang="en-US" sz="2000"/>
          </a:p>
        </p:txBody>
      </p:sp>
      <p:pic>
        <p:nvPicPr>
          <p:cNvPr id="4" name="图片 3">
            <a:extLst>
              <a:ext uri="{FF2B5EF4-FFF2-40B4-BE49-F238E27FC236}">
                <a16:creationId xmlns:a16="http://schemas.microsoft.com/office/drawing/2014/main" id="{58DF5BE1-88E2-4A08-B543-FC285F5136DE}"/>
              </a:ext>
            </a:extLst>
          </p:cNvPr>
          <p:cNvPicPr/>
          <p:nvPr/>
        </p:nvPicPr>
        <p:blipFill rotWithShape="1">
          <a:blip r:embed="rId4"/>
          <a:srcRect l="1785" r="5086" b="2"/>
          <a:stretch/>
        </p:blipFill>
        <p:spPr>
          <a:xfrm>
            <a:off x="-5597" y="10"/>
            <a:ext cx="6101597" cy="6857990"/>
          </a:xfrm>
          <a:prstGeom prst="rect">
            <a:avLst/>
          </a:prstGeom>
        </p:spPr>
      </p:pic>
      <p:grpSp>
        <p:nvGrpSpPr>
          <p:cNvPr id="49" name="Group 48">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0" name="Rectangle 49">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1"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Rectangle 52">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4"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Rectangle 77">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79"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Rectangle 89">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1"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内容占位符 2">
            <a:extLst>
              <a:ext uri="{FF2B5EF4-FFF2-40B4-BE49-F238E27FC236}">
                <a16:creationId xmlns:a16="http://schemas.microsoft.com/office/drawing/2014/main" id="{47BF3D2A-6DD9-4E22-9855-3B88FA222C1F}"/>
              </a:ext>
            </a:extLst>
          </p:cNvPr>
          <p:cNvSpPr>
            <a:spLocks noGrp="1"/>
          </p:cNvSpPr>
          <p:nvPr>
            <p:ph idx="1"/>
          </p:nvPr>
        </p:nvSpPr>
        <p:spPr>
          <a:xfrm>
            <a:off x="6448425" y="2249487"/>
            <a:ext cx="4598986" cy="3541714"/>
          </a:xfrm>
        </p:spPr>
        <p:txBody>
          <a:bodyPr>
            <a:normAutofit/>
          </a:bodyPr>
          <a:lstStyle/>
          <a:p>
            <a:endParaRPr lang="en-US" dirty="0"/>
          </a:p>
        </p:txBody>
      </p:sp>
    </p:spTree>
    <p:extLst>
      <p:ext uri="{BB962C8B-B14F-4D97-AF65-F5344CB8AC3E}">
        <p14:creationId xmlns:p14="http://schemas.microsoft.com/office/powerpoint/2010/main" val="254863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C5C3B-8C59-42CA-835F-88051648202B}"/>
              </a:ext>
            </a:extLst>
          </p:cNvPr>
          <p:cNvSpPr>
            <a:spLocks noGrp="1"/>
          </p:cNvSpPr>
          <p:nvPr>
            <p:ph type="title"/>
          </p:nvPr>
        </p:nvSpPr>
        <p:spPr/>
        <p:txBody>
          <a:bodyPr>
            <a:normAutofit fontScale="90000"/>
          </a:bodyPr>
          <a:lstStyle/>
          <a:p>
            <a:r>
              <a:rPr lang="en-US" dirty="0"/>
              <a:t>3.3 Get the geographical coordinates (Geocoder) of the neighborhoods and build a map with neighborhoods</a:t>
            </a:r>
            <a:br>
              <a:rPr lang="en-US" dirty="0"/>
            </a:br>
            <a:endParaRPr lang="en-US" dirty="0"/>
          </a:p>
        </p:txBody>
      </p:sp>
      <p:sp>
        <p:nvSpPr>
          <p:cNvPr id="3" name="内容占位符 2">
            <a:extLst>
              <a:ext uri="{FF2B5EF4-FFF2-40B4-BE49-F238E27FC236}">
                <a16:creationId xmlns:a16="http://schemas.microsoft.com/office/drawing/2014/main" id="{B8432B7F-FBAD-4CB9-B990-15A222D484CE}"/>
              </a:ext>
            </a:extLst>
          </p:cNvPr>
          <p:cNvSpPr>
            <a:spLocks noGrp="1"/>
          </p:cNvSpPr>
          <p:nvPr>
            <p:ph idx="1"/>
          </p:nvPr>
        </p:nvSpPr>
        <p:spPr/>
        <p:txBody>
          <a:bodyPr>
            <a:normAutofit lnSpcReduction="10000"/>
          </a:bodyPr>
          <a:lstStyle/>
          <a:p>
            <a:r>
              <a:rPr lang="en-US" dirty="0"/>
              <a:t>Define a function to get coordinates, initialize variable to None and loop until getting the coordinates.  </a:t>
            </a:r>
          </a:p>
          <a:p>
            <a:r>
              <a:rPr lang="en-US" dirty="0"/>
              <a:t>Create temporary data frame to populate the coordinates into Latitude and Longitude. </a:t>
            </a:r>
          </a:p>
          <a:p>
            <a:r>
              <a:rPr lang="en-US" dirty="0"/>
              <a:t>Merge the coordinates into the original data frame. </a:t>
            </a:r>
          </a:p>
          <a:p>
            <a:r>
              <a:rPr lang="en-US" dirty="0"/>
              <a:t>Check the neighborhoods and the coordinates and finally create map of Shanghai using latitude and longitude values</a:t>
            </a:r>
          </a:p>
          <a:p>
            <a:endParaRPr lang="en-US" dirty="0"/>
          </a:p>
        </p:txBody>
      </p:sp>
    </p:spTree>
    <p:extLst>
      <p:ext uri="{BB962C8B-B14F-4D97-AF65-F5344CB8AC3E}">
        <p14:creationId xmlns:p14="http://schemas.microsoft.com/office/powerpoint/2010/main" val="1808638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59C9CF88755F40A83C17EE4E7531CE" ma:contentTypeVersion="10" ma:contentTypeDescription="Create a new document." ma:contentTypeScope="" ma:versionID="a0f0299aacac41bd8598c0646484b719">
  <xsd:schema xmlns:xsd="http://www.w3.org/2001/XMLSchema" xmlns:xs="http://www.w3.org/2001/XMLSchema" xmlns:p="http://schemas.microsoft.com/office/2006/metadata/properties" xmlns:ns3="a8834491-1123-4055-b5cc-c8b5e653811e" xmlns:ns4="001390e0-9437-48dd-ae80-1a93c77962c8" targetNamespace="http://schemas.microsoft.com/office/2006/metadata/properties" ma:root="true" ma:fieldsID="b3ca038f2a503448ee5a4719c0414c6c" ns3:_="" ns4:_="">
    <xsd:import namespace="a8834491-1123-4055-b5cc-c8b5e653811e"/>
    <xsd:import namespace="001390e0-9437-48dd-ae80-1a93c77962c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834491-1123-4055-b5cc-c8b5e6538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1390e0-9437-48dd-ae80-1a93c77962c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7DB1FA-3FCC-4E68-B456-BB50823E3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834491-1123-4055-b5cc-c8b5e653811e"/>
    <ds:schemaRef ds:uri="001390e0-9437-48dd-ae80-1a93c77962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A9CB69-88ED-4EE0-AF0D-2DD63083FE1B}">
  <ds:schemaRefs>
    <ds:schemaRef ds:uri="http://schemas.microsoft.com/sharepoint/v3/contenttype/forms"/>
  </ds:schemaRefs>
</ds:datastoreItem>
</file>

<file path=customXml/itemProps3.xml><?xml version="1.0" encoding="utf-8"?>
<ds:datastoreItem xmlns:ds="http://schemas.openxmlformats.org/officeDocument/2006/customXml" ds:itemID="{CA1D9072-78E9-4B1B-B96A-2ED76B2CCC1A}">
  <ds:schemaRefs>
    <ds:schemaRef ds:uri="http://schemas.microsoft.com/office/2006/metadata/properties"/>
    <ds:schemaRef ds:uri="http://purl.org/dc/dcmitype/"/>
    <ds:schemaRef ds:uri="http://purl.org/dc/elements/1.1/"/>
    <ds:schemaRef ds:uri="http://schemas.openxmlformats.org/package/2006/metadata/core-properties"/>
    <ds:schemaRef ds:uri="http://purl.org/dc/terms/"/>
    <ds:schemaRef ds:uri="001390e0-9437-48dd-ae80-1a93c77962c8"/>
    <ds:schemaRef ds:uri="http://schemas.microsoft.com/office/2006/documentManagement/types"/>
    <ds:schemaRef ds:uri="http://schemas.microsoft.com/office/infopath/2007/PartnerControls"/>
    <ds:schemaRef ds:uri="a8834491-1123-4055-b5cc-c8b5e653811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TotalTime>
  <Words>869</Words>
  <Application>Microsoft Office PowerPoint</Application>
  <PresentationFormat>宽屏</PresentationFormat>
  <Paragraphs>70</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Arial</vt:lpstr>
      <vt:lpstr>Calibri</vt:lpstr>
      <vt:lpstr>Tw Cen MT</vt:lpstr>
      <vt:lpstr>电路</vt:lpstr>
      <vt:lpstr>Find Best Neighborhood in Shanghai to Build Electrical Vehicle Charging Station </vt:lpstr>
      <vt:lpstr>1. Introduction and background  </vt:lpstr>
      <vt:lpstr>(Con’t) Feature of Electrical charging</vt:lpstr>
      <vt:lpstr>(Con’T) characteristics of an idea place to build an electrical vehicle charging stations</vt:lpstr>
      <vt:lpstr>2. The data and information used for analyzing</vt:lpstr>
      <vt:lpstr>3.Methodology and Main Components </vt:lpstr>
      <vt:lpstr>3.1 Install and Import Libraries </vt:lpstr>
      <vt:lpstr>3.2 Build a dataframe of neighborhoods in Shanghai, China by web scraping (BeautifulSoup) the data from Wikipedia page </vt:lpstr>
      <vt:lpstr>3.3 Get the geographical coordinates (Geocoder) of the neighborhoods and build a map with neighborhoods </vt:lpstr>
      <vt:lpstr>Neighborhoods in shanghai</vt:lpstr>
      <vt:lpstr>3.4 Obtain the venue data for the neighborhoods from Foursquare API and categorize the venues by parking time length </vt:lpstr>
      <vt:lpstr>Con’t Special note for categrization</vt:lpstr>
      <vt:lpstr>Categorized chart</vt:lpstr>
      <vt:lpstr>Neighborhoods with cluster point</vt:lpstr>
      <vt:lpstr>4. Analyze the result and make decision </vt:lpstr>
      <vt:lpstr>Cluster 2: neighborhoods where longer, medium and shorter parking time places are relatively in average number. </vt:lpstr>
      <vt:lpstr>Cluster 1 are usually residential area</vt:lpstr>
      <vt:lpstr>Cluster 0 : New district</vt:lpstr>
      <vt:lpstr>5. Discussion </vt:lpstr>
      <vt:lpstr>6.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Best Neighborhood in Shanghai to Build Electrical Vehicle Charging Station </dc:title>
  <dc:creator>CHANG, Shuhao [Alumni]</dc:creator>
  <cp:lastModifiedBy>CHANG, Shuhao [Alumni]</cp:lastModifiedBy>
  <cp:revision>2</cp:revision>
  <dcterms:created xsi:type="dcterms:W3CDTF">2019-09-23T08:35:10Z</dcterms:created>
  <dcterms:modified xsi:type="dcterms:W3CDTF">2019-09-23T08:39:21Z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0x0101003959C9CF88755F40A83C17EE4E7531CE</vt:lpwstr>
  </property>
</Properties>
</file>