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7"/>
  </p:notesMasterIdLst>
  <p:sldIdLst>
    <p:sldId id="263" r:id="rId2"/>
    <p:sldId id="295" r:id="rId3"/>
    <p:sldId id="347" r:id="rId4"/>
    <p:sldId id="345" r:id="rId5"/>
    <p:sldId id="353" r:id="rId6"/>
    <p:sldId id="348" r:id="rId7"/>
    <p:sldId id="363" r:id="rId8"/>
    <p:sldId id="317" r:id="rId9"/>
    <p:sldId id="346" r:id="rId10"/>
    <p:sldId id="324" r:id="rId11"/>
    <p:sldId id="354" r:id="rId12"/>
    <p:sldId id="364" r:id="rId13"/>
    <p:sldId id="355" r:id="rId14"/>
    <p:sldId id="362" r:id="rId15"/>
    <p:sldId id="360" r:id="rId16"/>
    <p:sldId id="361" r:id="rId17"/>
    <p:sldId id="359" r:id="rId18"/>
    <p:sldId id="373" r:id="rId19"/>
    <p:sldId id="374" r:id="rId20"/>
    <p:sldId id="375" r:id="rId21"/>
    <p:sldId id="376" r:id="rId22"/>
    <p:sldId id="377" r:id="rId23"/>
    <p:sldId id="378" r:id="rId24"/>
    <p:sldId id="379" r:id="rId25"/>
    <p:sldId id="380" r:id="rId26"/>
    <p:sldId id="356" r:id="rId27"/>
    <p:sldId id="357" r:id="rId28"/>
    <p:sldId id="368" r:id="rId29"/>
    <p:sldId id="369" r:id="rId30"/>
    <p:sldId id="370" r:id="rId31"/>
    <p:sldId id="371" r:id="rId32"/>
    <p:sldId id="372" r:id="rId33"/>
    <p:sldId id="323" r:id="rId34"/>
    <p:sldId id="349" r:id="rId35"/>
    <p:sldId id="336" r:id="rId36"/>
    <p:sldId id="331" r:id="rId37"/>
    <p:sldId id="350" r:id="rId38"/>
    <p:sldId id="351" r:id="rId39"/>
    <p:sldId id="382" r:id="rId40"/>
    <p:sldId id="381" r:id="rId41"/>
    <p:sldId id="367" r:id="rId42"/>
    <p:sldId id="365" r:id="rId43"/>
    <p:sldId id="358" r:id="rId44"/>
    <p:sldId id="320" r:id="rId45"/>
    <p:sldId id="338" r:id="rId4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間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間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35" autoAdjust="0"/>
  </p:normalViewPr>
  <p:slideViewPr>
    <p:cSldViewPr snapToGrid="0" snapToObjects="1">
      <p:cViewPr>
        <p:scale>
          <a:sx n="63" d="100"/>
          <a:sy n="63" d="100"/>
        </p:scale>
        <p:origin x="-642" y="258"/>
      </p:cViewPr>
      <p:guideLst>
        <p:guide orient="horz" pos="2160"/>
        <p:guide pos="2880"/>
      </p:guideLst>
    </p:cSldViewPr>
  </p:slideViewPr>
  <p:notesTextViewPr>
    <p:cViewPr>
      <p:scale>
        <a:sx n="100" d="100"/>
        <a:sy n="100" d="100"/>
      </p:scale>
      <p:origin x="0" y="89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9E9F8-91F1-8646-AA32-FCD0556050B0}" type="datetimeFigureOut">
              <a:rPr kumimoji="1" lang="ja-JP" altLang="en-US" smtClean="0"/>
              <a:pPr/>
              <a:t>2015/7/25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マスター テキストの書式設定</a:t>
            </a:r>
          </a:p>
          <a:p>
            <a:pPr lvl="1"/>
            <a:r>
              <a:rPr kumimoji="1" lang="zh-CN" altLang="en-US" smtClean="0"/>
              <a:t>第 </a:t>
            </a:r>
            <a:r>
              <a:rPr kumimoji="1" lang="en-US" altLang="zh-CN" smtClean="0"/>
              <a:t>2 </a:t>
            </a:r>
            <a:r>
              <a:rPr kumimoji="1" lang="zh-CN" altLang="en-US" smtClean="0"/>
              <a:t>レベル</a:t>
            </a:r>
          </a:p>
          <a:p>
            <a:pPr lvl="2"/>
            <a:r>
              <a:rPr kumimoji="1" lang="zh-CN" altLang="en-US" smtClean="0"/>
              <a:t>第 </a:t>
            </a:r>
            <a:r>
              <a:rPr kumimoji="1" lang="en-US" altLang="zh-CN" smtClean="0"/>
              <a:t>3 </a:t>
            </a:r>
            <a:r>
              <a:rPr kumimoji="1" lang="zh-CN" altLang="en-US" smtClean="0"/>
              <a:t>レベル</a:t>
            </a:r>
          </a:p>
          <a:p>
            <a:pPr lvl="3"/>
            <a:r>
              <a:rPr kumimoji="1" lang="zh-CN" altLang="en-US" smtClean="0"/>
              <a:t>第 </a:t>
            </a:r>
            <a:r>
              <a:rPr kumimoji="1" lang="en-US" altLang="zh-CN" smtClean="0"/>
              <a:t>4 </a:t>
            </a:r>
            <a:r>
              <a:rPr kumimoji="1" lang="zh-CN" altLang="en-US" smtClean="0"/>
              <a:t>レベル</a:t>
            </a:r>
          </a:p>
          <a:p>
            <a:pPr lvl="4"/>
            <a:r>
              <a:rPr kumimoji="1" lang="zh-CN" altLang="en-US" smtClean="0"/>
              <a:t>第 </a:t>
            </a:r>
            <a:r>
              <a:rPr kumimoji="1" lang="en-US" altLang="zh-CN" smtClean="0"/>
              <a:t>5 </a:t>
            </a:r>
            <a:r>
              <a:rPr kumimoji="1" lang="zh-CN"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A468E-A1AE-6C49-83CB-6969D84D67CB}" type="slidenum">
              <a:rPr kumimoji="1" lang="ja-JP" altLang="en-US" smtClean="0"/>
              <a:pPr/>
              <a:t>‹#›</a:t>
            </a:fld>
            <a:endParaRPr kumimoji="1" lang="ja-JP" altLang="en-US"/>
          </a:p>
        </p:txBody>
      </p:sp>
    </p:spTree>
    <p:extLst>
      <p:ext uri="{BB962C8B-B14F-4D97-AF65-F5344CB8AC3E}">
        <p14:creationId xmlns:p14="http://schemas.microsoft.com/office/powerpoint/2010/main" val="4099615689"/>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D916E0-E439-40E2-9416-7795DABFD9C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display a file whose</a:t>
            </a:r>
            <a:r>
              <a:rPr lang="en-US" baseline="0" dirty="0" smtClean="0"/>
              <a:t> name starts with a hyphen (-), you use a – argument (two consecutive hyphens) to indicate the end of the options (and the beginning of the arguments): </a:t>
            </a:r>
          </a:p>
          <a:p>
            <a:r>
              <a:rPr lang="en-US" baseline="0" dirty="0" smtClean="0"/>
              <a:t>  $</a:t>
            </a:r>
            <a:r>
              <a:rPr lang="en-US" baseline="0" dirty="0" err="1" smtClean="0"/>
              <a:t>ls</a:t>
            </a:r>
            <a:r>
              <a:rPr lang="en-US" baseline="0" dirty="0" smtClean="0"/>
              <a:t> -- -l</a:t>
            </a:r>
          </a:p>
          <a:p>
            <a:r>
              <a:rPr lang="en-US" baseline="0" dirty="0" smtClean="0"/>
              <a:t>Or</a:t>
            </a:r>
          </a:p>
          <a:p>
            <a:r>
              <a:rPr lang="en-US" baseline="0" dirty="0" smtClean="0"/>
              <a:t>  $</a:t>
            </a:r>
            <a:r>
              <a:rPr lang="en-US" baseline="0" dirty="0" err="1" smtClean="0"/>
              <a:t>ls</a:t>
            </a:r>
            <a:r>
              <a:rPr lang="en-US" baseline="0" dirty="0" smtClean="0"/>
              <a:t> ./-l</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Abbreviation:</a:t>
            </a:r>
          </a:p>
          <a:p>
            <a:pPr marL="228600" indent="-228600">
              <a:buFont typeface="+mj-lt"/>
              <a:buAutoNum type="arabicPeriod"/>
            </a:pPr>
            <a:r>
              <a:rPr lang="en-US" dirty="0" smtClean="0"/>
              <a:t>Home</a:t>
            </a:r>
            <a:r>
              <a:rPr lang="en-US" baseline="0" dirty="0" smtClean="0"/>
              <a:t> directory ~</a:t>
            </a:r>
            <a:r>
              <a:rPr lang="en-US" dirty="0" smtClean="0"/>
              <a:t> - ~/project1</a:t>
            </a:r>
          </a:p>
          <a:p>
            <a:pPr marL="228600" indent="-228600">
              <a:buFont typeface="+mj-lt"/>
              <a:buAutoNum type="arabicPeriod"/>
            </a:pPr>
            <a:r>
              <a:rPr lang="en-US" dirty="0" smtClean="0"/>
              <a:t>Working</a:t>
            </a:r>
            <a:r>
              <a:rPr lang="en-US" baseline="0" dirty="0" smtClean="0"/>
              <a:t> directory . – a file named file1 can be referred to in 4 different ways: </a:t>
            </a:r>
          </a:p>
          <a:p>
            <a:pPr marL="685800" lvl="1" indent="-228600">
              <a:buFont typeface="+mj-lt"/>
              <a:buAutoNum type="arabicPeriod"/>
            </a:pPr>
            <a:r>
              <a:rPr lang="en-US" baseline="0" dirty="0" smtClean="0"/>
              <a:t>file1</a:t>
            </a:r>
          </a:p>
          <a:p>
            <a:pPr marL="685800" lvl="1" indent="-228600">
              <a:buFont typeface="+mj-lt"/>
              <a:buAutoNum type="arabicPeriod"/>
            </a:pPr>
            <a:r>
              <a:rPr lang="en-US" baseline="0" dirty="0" smtClean="0"/>
              <a:t>./file1</a:t>
            </a:r>
          </a:p>
          <a:p>
            <a:pPr marL="685800" lvl="1" indent="-228600">
              <a:buFont typeface="+mj-lt"/>
              <a:buAutoNum type="arabicPeriod"/>
            </a:pPr>
            <a:r>
              <a:rPr lang="en-US" baseline="0" dirty="0" smtClean="0"/>
              <a:t>~file1</a:t>
            </a:r>
          </a:p>
          <a:p>
            <a:pPr marL="685800" lvl="1" indent="-228600">
              <a:buFont typeface="+mj-lt"/>
              <a:buAutoNum type="arabicPeriod"/>
            </a:pPr>
            <a:r>
              <a:rPr lang="en-US" baseline="0" dirty="0" smtClean="0"/>
              <a:t>~victoryu/file1</a:t>
            </a:r>
          </a:p>
          <a:p>
            <a:pPr marL="228600" indent="-228600">
              <a:buFont typeface="+mj-lt"/>
              <a:buAutoNum type="arabicPeriod"/>
            </a:pPr>
            <a:r>
              <a:rPr lang="en-US" baseline="0" dirty="0" smtClean="0"/>
              <a:t>Parent directory ..</a:t>
            </a:r>
            <a:r>
              <a:rPr lang="en-US" dirty="0" smtClean="0"/>
              <a:t>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0" dirty="0" smtClean="0"/>
              <a:t> levels of file ownership</a:t>
            </a:r>
          </a:p>
          <a:p>
            <a:pPr marL="171450" indent="-171450">
              <a:buFont typeface="Arial" pitchFamily="34" charset="0"/>
              <a:buChar char="•"/>
            </a:pPr>
            <a:r>
              <a:rPr lang="en-US" baseline="0" dirty="0" smtClean="0"/>
              <a:t>User: refers to the single </a:t>
            </a:r>
            <a:r>
              <a:rPr lang="en-US" baseline="0" dirty="0" err="1" smtClean="0"/>
              <a:t>userid</a:t>
            </a:r>
            <a:r>
              <a:rPr lang="en-US" baseline="0" dirty="0" smtClean="0"/>
              <a:t> that’s primarily in charge of the file. You have this level of ownership for the files you create.</a:t>
            </a:r>
          </a:p>
          <a:p>
            <a:pPr marL="171450" indent="-171450">
              <a:buFont typeface="Arial" pitchFamily="34" charset="0"/>
              <a:buChar char="•"/>
            </a:pPr>
            <a:r>
              <a:rPr lang="en-US" baseline="0" dirty="0" smtClean="0"/>
              <a:t>Group: refers to the group (of users) associated with a specific file. All users within the group have the same permissions for interacting with a file. For example, </a:t>
            </a:r>
            <a:r>
              <a:rPr lang="en-US" baseline="0" dirty="0" err="1" smtClean="0"/>
              <a:t>unixStudent</a:t>
            </a:r>
            <a:endParaRPr lang="en-US" baseline="0" dirty="0" smtClean="0"/>
          </a:p>
          <a:p>
            <a:pPr marL="171450" indent="-171450">
              <a:buFont typeface="Arial" pitchFamily="34" charset="0"/>
              <a:buChar char="•"/>
            </a:pPr>
            <a:r>
              <a:rPr lang="en-US" baseline="0" dirty="0" smtClean="0"/>
              <a:t>Other: Refers to any users not identified with either the group or user for a file.</a:t>
            </a:r>
          </a:p>
          <a:p>
            <a:pPr marL="0" indent="0">
              <a:buFont typeface="Arial" pitchFamily="34" charset="0"/>
              <a:buNone/>
            </a:pPr>
            <a:r>
              <a:rPr lang="en-US" baseline="0" dirty="0" smtClean="0"/>
              <a:t>3 types of permissions</a:t>
            </a:r>
          </a:p>
          <a:p>
            <a:pPr marL="171450" indent="-171450">
              <a:buFont typeface="Arial" pitchFamily="34" charset="0"/>
              <a:buChar char="•"/>
            </a:pPr>
            <a:r>
              <a:rPr lang="en-US" baseline="0" dirty="0" smtClean="0"/>
              <a:t>Read: users with read permission can only view a file; they can not make changes to it.</a:t>
            </a:r>
          </a:p>
          <a:p>
            <a:pPr marL="171450" indent="-171450">
              <a:buFont typeface="Arial" pitchFamily="34" charset="0"/>
              <a:buChar char="•"/>
            </a:pPr>
            <a:r>
              <a:rPr lang="en-US" baseline="0" dirty="0" smtClean="0"/>
              <a:t>Write: users with write permission can make changes to or delete a file.</a:t>
            </a:r>
          </a:p>
          <a:p>
            <a:pPr marL="171450" indent="-171450">
              <a:buFont typeface="Arial" pitchFamily="34" charset="0"/>
              <a:buChar char="•"/>
            </a:pPr>
            <a:r>
              <a:rPr lang="en-US" baseline="0" dirty="0" smtClean="0"/>
              <a:t>Execute: users with execute permission can run files (programs or scripts) and view directories.</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advanced permissions are available:</a:t>
            </a:r>
          </a:p>
          <a:p>
            <a:pPr marL="228600" indent="-228600">
              <a:buFont typeface="+mj-lt"/>
              <a:buAutoNum type="arabicPeriod"/>
            </a:pPr>
            <a:r>
              <a:rPr lang="en-US" dirty="0" smtClean="0"/>
              <a:t>Set</a:t>
            </a:r>
            <a:r>
              <a:rPr lang="en-US" baseline="0" dirty="0" smtClean="0"/>
              <a:t> User ID (SUID) and Set Group ID (SGID): when you execute a file that has set user id permission, the process executing the file takes on the privileges of the file’s owner. For example, if you run a SUID program that removes all files in a directory, you can remove files in any of the file owner’s directories, even if you do not normally have permission to do so. In a similar manner, set group id (SGID) permission gives the process executing the file the privileges of the group the file is associated with.</a:t>
            </a:r>
          </a:p>
          <a:p>
            <a:pPr marL="228600" indent="-228600">
              <a:buFont typeface="+mj-lt"/>
              <a:buAutoNum type="arabicPeriod"/>
            </a:pPr>
            <a:r>
              <a:rPr lang="en-US" baseline="0" dirty="0" smtClean="0"/>
              <a:t>Sticky bit:  is represented by a t at the end of the list of permissions. Setting the “sticky bit” means primarily that, in a shared directory, you can delete only your own files (and not accidentally delete files belonging to others. Files can be deleted by:</a:t>
            </a:r>
          </a:p>
          <a:p>
            <a:pPr marL="685800" lvl="1" indent="-228600">
              <a:buFont typeface="Arial" pitchFamily="34" charset="0"/>
              <a:buChar char="•"/>
            </a:pPr>
            <a:r>
              <a:rPr lang="en-US" baseline="0" dirty="0" smtClean="0"/>
              <a:t>User with root privileges</a:t>
            </a:r>
          </a:p>
          <a:p>
            <a:pPr marL="685800" lvl="1" indent="-228600">
              <a:buFont typeface="Arial" pitchFamily="34" charset="0"/>
              <a:buChar char="•"/>
            </a:pPr>
            <a:r>
              <a:rPr lang="en-US" baseline="0" dirty="0" smtClean="0"/>
              <a:t>User who has written permission AND owns the directory</a:t>
            </a:r>
            <a:br>
              <a:rPr lang="en-US" baseline="0" dirty="0" smtClean="0"/>
            </a:br>
            <a:r>
              <a:rPr lang="en-US" baseline="0" dirty="0" err="1" smtClean="0"/>
              <a:t>chmod</a:t>
            </a:r>
            <a:r>
              <a:rPr lang="en-US" baseline="0" dirty="0" smtClean="0"/>
              <a:t> +t cis18a/</a:t>
            </a:r>
            <a:r>
              <a:rPr lang="en-US" baseline="0" dirty="0" err="1" smtClean="0"/>
              <a:t>dropbox</a:t>
            </a:r>
            <a:r>
              <a:rPr lang="en-US" baseline="0" dirty="0" smtClean="0"/>
              <a:t> (or: </a:t>
            </a:r>
            <a:r>
              <a:rPr lang="en-US" baseline="0" dirty="0" err="1" smtClean="0"/>
              <a:t>chmod</a:t>
            </a:r>
            <a:r>
              <a:rPr lang="en-US" baseline="0" dirty="0" smtClean="0"/>
              <a:t> 1755 cis18a/</a:t>
            </a:r>
            <a:r>
              <a:rPr lang="en-US" baseline="0" dirty="0" err="1" smtClean="0"/>
              <a:t>dropbox</a:t>
            </a:r>
            <a:r>
              <a:rPr lang="en-US" baseline="0" smtClean="0"/>
              <a:t>)</a:t>
            </a:r>
            <a:endParaRPr lang="en-US" baseline="0" dirty="0" smtClean="0"/>
          </a:p>
          <a:p>
            <a:pPr marL="228600" marR="0" lvl="0" indent="-228600" algn="l" defTabSz="457200" rtl="0" eaLnBrk="1" fontAlgn="auto" latinLnBrk="0" hangingPunct="1">
              <a:lnSpc>
                <a:spcPct val="100000"/>
              </a:lnSpc>
              <a:spcBef>
                <a:spcPts val="0"/>
              </a:spcBef>
              <a:spcAft>
                <a:spcPts val="0"/>
              </a:spcAft>
              <a:buClrTx/>
              <a:buSzTx/>
              <a:buFont typeface="Arial" pitchFamily="34" charset="0"/>
              <a:buAutoNum type="arabicPeriod" startAt="3"/>
              <a:tabLst/>
              <a:defRPr/>
            </a:pPr>
            <a:r>
              <a:rPr lang="en-US" baseline="0" dirty="0" smtClean="0"/>
              <a:t>When you use four digits to specify permissions, setting the first digit to 1 sets the sticky bit, setting it to 2 specifies SGID permission, and setting it to 4 specifies SUID permissions:</a:t>
            </a:r>
            <a:br>
              <a:rPr lang="en-US" baseline="0" dirty="0" smtClean="0"/>
            </a:br>
            <a:r>
              <a:rPr lang="en-US" baseline="0" dirty="0" smtClean="0"/>
              <a:t>$</a:t>
            </a:r>
            <a:r>
              <a:rPr lang="en-US" baseline="0" dirty="0" err="1" smtClean="0"/>
              <a:t>ls</a:t>
            </a:r>
            <a:r>
              <a:rPr lang="en-US" baseline="0" dirty="0" smtClean="0"/>
              <a:t> –l </a:t>
            </a:r>
            <a:r>
              <a:rPr lang="en-US" baseline="0" dirty="0" err="1" smtClean="0"/>
              <a:t>myprog</a:t>
            </a:r>
            <a:r>
              <a:rPr lang="en-US" baseline="0" dirty="0" smtClean="0"/>
              <a:t>*</a:t>
            </a:r>
            <a:br>
              <a:rPr lang="en-US" baseline="0" dirty="0" smtClean="0"/>
            </a:br>
            <a:r>
              <a:rPr lang="en-US" baseline="0" dirty="0" smtClean="0"/>
              <a:t>-</a:t>
            </a:r>
            <a:r>
              <a:rPr lang="en-US" baseline="0" dirty="0" err="1" smtClean="0"/>
              <a:t>rwxr</a:t>
            </a:r>
            <a:r>
              <a:rPr lang="en-US" baseline="0" dirty="0" smtClean="0"/>
              <a:t>-</a:t>
            </a:r>
            <a:r>
              <a:rPr lang="en-US" baseline="0" dirty="0" err="1" smtClean="0"/>
              <a:t>xr</a:t>
            </a:r>
            <a:r>
              <a:rPr lang="en-US" baseline="0" dirty="0" smtClean="0"/>
              <a:t>-x. 1 root pubs 362804 03-21 15:38 myprog1</a:t>
            </a:r>
            <a:br>
              <a:rPr lang="en-US" baseline="0" dirty="0" smtClean="0"/>
            </a:br>
            <a:r>
              <a:rPr lang="en-US" baseline="0" dirty="0" smtClean="0"/>
              <a:t>-</a:t>
            </a:r>
            <a:r>
              <a:rPr lang="en-US" baseline="0" dirty="0" err="1" smtClean="0"/>
              <a:t>rwxr</a:t>
            </a:r>
            <a:r>
              <a:rPr lang="en-US" baseline="0" dirty="0" smtClean="0"/>
              <a:t>-</a:t>
            </a:r>
            <a:r>
              <a:rPr lang="en-US" baseline="0" dirty="0" err="1" smtClean="0"/>
              <a:t>xr</a:t>
            </a:r>
            <a:r>
              <a:rPr lang="en-US" baseline="0" dirty="0" smtClean="0"/>
              <a:t>-x. 1 root pubs 189960 03-21 15:38 myprog1</a:t>
            </a:r>
            <a:br>
              <a:rPr lang="en-US" baseline="0" dirty="0" smtClean="0"/>
            </a:br>
            <a:r>
              <a:rPr lang="en-US" baseline="0" dirty="0" smtClean="0"/>
              <a:t>$</a:t>
            </a:r>
            <a:r>
              <a:rPr lang="en-US" baseline="0" dirty="0" err="1" smtClean="0"/>
              <a:t>chmod</a:t>
            </a:r>
            <a:r>
              <a:rPr lang="en-US" baseline="0" dirty="0" smtClean="0"/>
              <a:t> 4755 myprog1</a:t>
            </a:r>
            <a:br>
              <a:rPr lang="en-US" baseline="0" dirty="0" smtClean="0"/>
            </a:br>
            <a:r>
              <a:rPr lang="en-US" baseline="0" dirty="0" smtClean="0"/>
              <a:t>$</a:t>
            </a:r>
            <a:r>
              <a:rPr lang="en-US" baseline="0" dirty="0" err="1" smtClean="0"/>
              <a:t>chmod</a:t>
            </a:r>
            <a:r>
              <a:rPr lang="en-US" baseline="0" dirty="0" smtClean="0"/>
              <a:t> 2755 myprog2</a:t>
            </a:r>
            <a:br>
              <a:rPr lang="en-US" baseline="0" dirty="0" smtClean="0"/>
            </a:br>
            <a:r>
              <a:rPr lang="en-US" baseline="0" dirty="0" smtClean="0"/>
              <a:t>$</a:t>
            </a:r>
            <a:r>
              <a:rPr lang="en-US" baseline="0" dirty="0" err="1" smtClean="0"/>
              <a:t>ls</a:t>
            </a:r>
            <a:r>
              <a:rPr lang="en-US" baseline="0" dirty="0" smtClean="0"/>
              <a:t> –l </a:t>
            </a:r>
            <a:r>
              <a:rPr lang="en-US" baseline="0" dirty="0" err="1" smtClean="0"/>
              <a:t>myprog</a:t>
            </a:r>
            <a:r>
              <a:rPr lang="en-US" baseline="0" dirty="0" smtClean="0"/>
              <a:t>*</a:t>
            </a:r>
            <a:br>
              <a:rPr lang="en-US" baseline="0" dirty="0" smtClean="0"/>
            </a:br>
            <a:r>
              <a:rPr lang="en-US" baseline="0" dirty="0" smtClean="0"/>
              <a:t>-</a:t>
            </a:r>
            <a:r>
              <a:rPr lang="en-US" baseline="0" dirty="0" err="1" smtClean="0"/>
              <a:t>rwsr</a:t>
            </a:r>
            <a:r>
              <a:rPr lang="en-US" baseline="0" dirty="0" smtClean="0"/>
              <a:t>-</a:t>
            </a:r>
            <a:r>
              <a:rPr lang="en-US" baseline="0" dirty="0" err="1" smtClean="0"/>
              <a:t>xr</a:t>
            </a:r>
            <a:r>
              <a:rPr lang="en-US" baseline="0" dirty="0" smtClean="0"/>
              <a:t>-x. 1 root pubs 362804 03-21 15:38 myprog1</a:t>
            </a:r>
            <a:br>
              <a:rPr lang="en-US" baseline="0" dirty="0" smtClean="0"/>
            </a:br>
            <a:r>
              <a:rPr lang="en-US" baseline="0" dirty="0" smtClean="0"/>
              <a:t>-</a:t>
            </a:r>
            <a:r>
              <a:rPr lang="en-US" baseline="0" dirty="0" err="1" smtClean="0"/>
              <a:t>rwxr</a:t>
            </a:r>
            <a:r>
              <a:rPr lang="en-US" baseline="0" dirty="0" smtClean="0"/>
              <a:t>-</a:t>
            </a:r>
            <a:r>
              <a:rPr lang="en-US" baseline="0" dirty="0" err="1" smtClean="0"/>
              <a:t>sr</a:t>
            </a:r>
            <a:r>
              <a:rPr lang="en-US" baseline="0" dirty="0" smtClean="0"/>
              <a:t>-x. 1 root pubs 189960 03-21 15:38 myprog1</a:t>
            </a:r>
            <a:br>
              <a:rPr lang="en-US" baseline="0" dirty="0" smtClean="0"/>
            </a:br>
            <a:endParaRPr lang="en-US" baseline="0" dirty="0" smtClean="0"/>
          </a:p>
          <a:p>
            <a:pPr marL="228600" lvl="0" indent="-228600">
              <a:buFont typeface="Arial" pitchFamily="34" charset="0"/>
              <a:buAutoNum type="arabicPeriod" startAt="3"/>
            </a:pPr>
            <a:endParaRPr lang="en-US" baseline="0" dirty="0" smtClean="0"/>
          </a:p>
          <a:p>
            <a:pPr marL="685800" lvl="1" indent="-2286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computing, a </a:t>
            </a:r>
            <a:r>
              <a:rPr lang="en-US" b="1" dirty="0" smtClean="0"/>
              <a:t>file system</a:t>
            </a:r>
            <a:r>
              <a:rPr lang="en-US" dirty="0" smtClean="0"/>
              <a:t> (or </a:t>
            </a:r>
            <a:r>
              <a:rPr lang="en-US" b="1" dirty="0" err="1" smtClean="0"/>
              <a:t>filesystem</a:t>
            </a:r>
            <a:r>
              <a:rPr lang="en-US" dirty="0" smtClean="0"/>
              <a:t>) is used to control how information is stored and retrieved. Without a file system, information placed in a storage area would be one large body of information with no way to tell where one piece of information stops and the next begins. By separating the information into individual pieces, and giving each piece a name, the information is easily separated and identified.</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Every one of the three digits on the mode number corresponds to one of the three permission triplets. (u, g and o) Every permission bit in a triplet corresponds to a value: 4 for r, 2 for w, 1 for x. If the permission bit you add this value to the number of the permission triplet. If it is cleared, then you add nothing. (Some of you might notice that in fact, the number for a triplet is the </a:t>
            </a:r>
            <a:r>
              <a:rPr lang="en-US" i="1" dirty="0" smtClean="0"/>
              <a:t>octal</a:t>
            </a:r>
            <a:r>
              <a:rPr lang="en-US" dirty="0" smtClean="0"/>
              <a:t> value corresponding to the three-bit pattern - if you don't know what an octal value is, it doesn't really matter, just follow the instructions) So if a file has </a:t>
            </a:r>
            <a:r>
              <a:rPr lang="en-US" dirty="0" err="1" smtClean="0"/>
              <a:t>rwxr</a:t>
            </a:r>
            <a:r>
              <a:rPr lang="en-US" dirty="0" smtClean="0"/>
              <a:t>-</a:t>
            </a:r>
            <a:r>
              <a:rPr lang="en-US" dirty="0" err="1" smtClean="0"/>
              <a:t>xr-x</a:t>
            </a:r>
            <a:r>
              <a:rPr lang="en-US" dirty="0" smtClean="0"/>
              <a:t> permissions we do the following calculation: </a:t>
            </a:r>
          </a:p>
          <a:p>
            <a:r>
              <a:rPr lang="en-US" dirty="0" smtClean="0"/>
              <a:t>Triplet for u: </a:t>
            </a:r>
            <a:r>
              <a:rPr lang="en-US" dirty="0" err="1" smtClean="0"/>
              <a:t>rwx</a:t>
            </a:r>
            <a:r>
              <a:rPr lang="en-US" dirty="0" smtClean="0"/>
              <a:t> =&gt; 4 + 2 + 1 = </a:t>
            </a:r>
            <a:r>
              <a:rPr lang="en-US" b="1" dirty="0" smtClean="0"/>
              <a:t>7</a:t>
            </a:r>
            <a:r>
              <a:rPr lang="en-US" dirty="0" smtClean="0"/>
              <a:t/>
            </a:r>
            <a:br>
              <a:rPr lang="en-US" dirty="0" smtClean="0"/>
            </a:br>
            <a:r>
              <a:rPr lang="en-US" dirty="0" smtClean="0"/>
              <a:t>Triplet for g: r-x =&gt; 4 + 0 + 1 = </a:t>
            </a:r>
            <a:r>
              <a:rPr lang="en-US" b="1" dirty="0" smtClean="0"/>
              <a:t>5</a:t>
            </a:r>
          </a:p>
          <a:p>
            <a:pPr marL="171450" indent="-171450">
              <a:buFont typeface="Arial" pitchFamily="34" charset="0"/>
              <a:buChar char="•"/>
            </a:pPr>
            <a:r>
              <a:rPr lang="en-US" b="0" dirty="0" smtClean="0"/>
              <a:t>When</a:t>
            </a:r>
            <a:r>
              <a:rPr lang="en-US" b="0" baseline="0" dirty="0" smtClean="0"/>
              <a:t> you use four digits to specify permissions</a:t>
            </a:r>
          </a:p>
          <a:p>
            <a:pPr marL="685800" lvl="1" indent="-228600">
              <a:buFont typeface="+mj-lt"/>
              <a:buAutoNum type="arabicPeriod"/>
            </a:pPr>
            <a:r>
              <a:rPr lang="en-US" b="0" baseline="0" dirty="0" smtClean="0"/>
              <a:t>Setting the first digit to 1 sets the sticky bit</a:t>
            </a:r>
          </a:p>
          <a:p>
            <a:pPr marL="685800" lvl="1" indent="-228600">
              <a:buFont typeface="+mj-lt"/>
              <a:buAutoNum type="arabicPeriod"/>
            </a:pPr>
            <a:r>
              <a:rPr lang="en-US" b="0" baseline="0" dirty="0" smtClean="0"/>
              <a:t>Setting the first digit to 2 sets the GUID permissions</a:t>
            </a:r>
          </a:p>
          <a:p>
            <a:pPr marL="685800" lvl="1" indent="-228600">
              <a:buFont typeface="+mj-lt"/>
              <a:buAutoNum type="arabicPeriod"/>
            </a:pPr>
            <a:r>
              <a:rPr lang="en-US" b="0" baseline="0" dirty="0" smtClean="0"/>
              <a:t>Setting the first digit to 4 sets the SGID permissions</a:t>
            </a:r>
            <a:endParaRPr lang="en-US" b="0" dirty="0" smtClean="0"/>
          </a:p>
          <a:p>
            <a:r>
              <a:rPr lang="en-US" dirty="0" smtClean="0"/>
              <a:t/>
            </a:r>
            <a:br>
              <a:rPr lang="en-US" dirty="0" smtClean="0"/>
            </a:br>
            <a:r>
              <a:rPr lang="en-US" dirty="0" smtClean="0"/>
              <a:t>Tripler for o: r-x =&gt; 4 + 0 + 1 = </a:t>
            </a:r>
            <a:r>
              <a:rPr lang="en-US" b="1" dirty="0" smtClean="0"/>
              <a:t>5</a:t>
            </a:r>
            <a:r>
              <a:rPr lang="en-US" dirty="0" smtClean="0"/>
              <a:t/>
            </a:r>
            <a:br>
              <a:rPr lang="en-US" dirty="0" smtClean="0"/>
            </a:br>
            <a:r>
              <a:rPr lang="en-US" dirty="0" smtClean="0"/>
              <a:t>Which makes : 755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When a new directory or file is created, the number in the mask is used to set the default permissions. The default permissions are 777 for a directory and 666 for a file.</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Each mask digit means remove the corresponding digits from the default permission. For example, mask digit 1 means remove 1 from directory and file permission. </a:t>
            </a:r>
          </a:p>
          <a:p>
            <a:pPr lvl="0"/>
            <a:r>
              <a:rPr kumimoji="1" lang="en-US" sz="1200" kern="1200" dirty="0" err="1" smtClean="0">
                <a:solidFill>
                  <a:schemeClr val="tx1"/>
                </a:solidFill>
                <a:effectLst/>
                <a:latin typeface="+mn-lt"/>
                <a:ea typeface="+mn-ea"/>
                <a:cs typeface="+mn-cs"/>
              </a:rPr>
              <a:t>umask</a:t>
            </a:r>
            <a:r>
              <a:rPr kumimoji="1" lang="en-US" sz="1200" kern="1200" dirty="0" smtClean="0">
                <a:solidFill>
                  <a:schemeClr val="tx1"/>
                </a:solidFill>
                <a:effectLst/>
                <a:latin typeface="+mn-lt"/>
                <a:ea typeface="+mn-ea"/>
                <a:cs typeface="+mn-cs"/>
              </a:rPr>
              <a:t>: Change default permission</a:t>
            </a:r>
          </a:p>
          <a:p>
            <a:pPr lvl="0"/>
            <a:r>
              <a:rPr kumimoji="1" lang="en-US" sz="1200" kern="1200" dirty="0" err="1" smtClean="0">
                <a:solidFill>
                  <a:schemeClr val="tx1"/>
                </a:solidFill>
                <a:effectLst/>
                <a:latin typeface="+mn-lt"/>
                <a:ea typeface="+mn-ea"/>
                <a:cs typeface="+mn-cs"/>
              </a:rPr>
              <a:t>Everytime</a:t>
            </a:r>
            <a:r>
              <a:rPr kumimoji="1" lang="en-US" sz="1200" kern="1200" dirty="0" smtClean="0">
                <a:solidFill>
                  <a:schemeClr val="tx1"/>
                </a:solidFill>
                <a:effectLst/>
                <a:latin typeface="+mn-lt"/>
                <a:ea typeface="+mn-ea"/>
                <a:cs typeface="+mn-cs"/>
              </a:rPr>
              <a:t> you create a file, the Unix system applies default permissions for you. You can change the default permissions using the </a:t>
            </a:r>
            <a:r>
              <a:rPr kumimoji="1" lang="en-US" sz="1200" kern="1200" dirty="0" err="1" smtClean="0">
                <a:solidFill>
                  <a:schemeClr val="tx1"/>
                </a:solidFill>
                <a:effectLst/>
                <a:latin typeface="+mn-lt"/>
                <a:ea typeface="+mn-ea"/>
                <a:cs typeface="+mn-cs"/>
              </a:rPr>
              <a:t>umask</a:t>
            </a:r>
            <a:r>
              <a:rPr kumimoji="1" lang="en-US" sz="1200" kern="1200" dirty="0" smtClean="0">
                <a:solidFill>
                  <a:schemeClr val="tx1"/>
                </a:solidFill>
                <a:effectLst/>
                <a:latin typeface="+mn-lt"/>
                <a:ea typeface="+mn-ea"/>
                <a:cs typeface="+mn-cs"/>
              </a:rPr>
              <a:t> command, but the numeric value you specify here is not the same as the one you’d use with </a:t>
            </a:r>
            <a:r>
              <a:rPr kumimoji="1" lang="en-US" sz="1200" kern="1200" dirty="0" err="1" smtClean="0">
                <a:solidFill>
                  <a:schemeClr val="tx1"/>
                </a:solidFill>
                <a:effectLst/>
                <a:latin typeface="+mn-lt"/>
                <a:ea typeface="+mn-ea"/>
                <a:cs typeface="+mn-cs"/>
              </a:rPr>
              <a:t>chmod</a:t>
            </a:r>
            <a:r>
              <a:rPr kumimoji="1" lang="en-US" sz="1200" kern="1200" dirty="0" smtClean="0">
                <a:solidFill>
                  <a:schemeClr val="tx1"/>
                </a:solidFill>
                <a:effectLst/>
                <a:latin typeface="+mn-lt"/>
                <a:ea typeface="+mn-ea"/>
                <a:cs typeface="+mn-cs"/>
              </a:rPr>
              <a:t>. </a:t>
            </a:r>
          </a:p>
          <a:p>
            <a:pPr lvl="0"/>
            <a:r>
              <a:rPr kumimoji="1" lang="en-US" sz="1200" kern="1200" dirty="0" smtClean="0">
                <a:solidFill>
                  <a:schemeClr val="tx1"/>
                </a:solidFill>
                <a:effectLst/>
                <a:latin typeface="+mn-lt"/>
                <a:ea typeface="+mn-ea"/>
                <a:cs typeface="+mn-cs"/>
              </a:rPr>
              <a:t>To figure the </a:t>
            </a:r>
            <a:r>
              <a:rPr kumimoji="1" lang="en-US" sz="1200" kern="1200" dirty="0" err="1" smtClean="0">
                <a:solidFill>
                  <a:schemeClr val="tx1"/>
                </a:solidFill>
                <a:effectLst/>
                <a:latin typeface="+mn-lt"/>
                <a:ea typeface="+mn-ea"/>
                <a:cs typeface="+mn-cs"/>
              </a:rPr>
              <a:t>umask</a:t>
            </a:r>
            <a:r>
              <a:rPr kumimoji="1" lang="en-US" sz="1200" kern="1200" dirty="0" smtClean="0">
                <a:solidFill>
                  <a:schemeClr val="tx1"/>
                </a:solidFill>
                <a:effectLst/>
                <a:latin typeface="+mn-lt"/>
                <a:ea typeface="+mn-ea"/>
                <a:cs typeface="+mn-cs"/>
              </a:rPr>
              <a:t> value for a file: </a:t>
            </a:r>
          </a:p>
          <a:p>
            <a:pPr lvl="1"/>
            <a:r>
              <a:rPr kumimoji="1" lang="en-US" sz="1200" kern="1200" dirty="0" smtClean="0">
                <a:solidFill>
                  <a:schemeClr val="tx1"/>
                </a:solidFill>
                <a:effectLst/>
                <a:latin typeface="+mn-lt"/>
                <a:ea typeface="+mn-ea"/>
                <a:cs typeface="+mn-cs"/>
              </a:rPr>
              <a:t>Start with 666 (removes execute permission)</a:t>
            </a:r>
          </a:p>
          <a:p>
            <a:pPr lvl="1"/>
            <a:r>
              <a:rPr kumimoji="1" lang="en-US" sz="1200" kern="1200" dirty="0" smtClean="0">
                <a:solidFill>
                  <a:schemeClr val="tx1"/>
                </a:solidFill>
                <a:effectLst/>
                <a:latin typeface="+mn-lt"/>
                <a:ea typeface="+mn-ea"/>
                <a:cs typeface="+mn-cs"/>
              </a:rPr>
              <a:t>Figure out which numeric values you’d use to set you desired permissions with the </a:t>
            </a:r>
            <a:r>
              <a:rPr kumimoji="1" lang="en-US" sz="1200" kern="1200" dirty="0" err="1" smtClean="0">
                <a:solidFill>
                  <a:schemeClr val="tx1"/>
                </a:solidFill>
                <a:effectLst/>
                <a:latin typeface="+mn-lt"/>
                <a:ea typeface="+mn-ea"/>
                <a:cs typeface="+mn-cs"/>
              </a:rPr>
              <a:t>chmod</a:t>
            </a:r>
            <a:r>
              <a:rPr kumimoji="1" lang="en-US" sz="1200" kern="1200" dirty="0" smtClean="0">
                <a:solidFill>
                  <a:schemeClr val="tx1"/>
                </a:solidFill>
                <a:effectLst/>
                <a:latin typeface="+mn-lt"/>
                <a:ea typeface="+mn-ea"/>
                <a:cs typeface="+mn-cs"/>
              </a:rPr>
              <a:t> command</a:t>
            </a:r>
          </a:p>
          <a:p>
            <a:pPr lvl="1"/>
            <a:r>
              <a:rPr kumimoji="1" lang="en-US" sz="1200" kern="1200" dirty="0" smtClean="0">
                <a:solidFill>
                  <a:schemeClr val="tx1"/>
                </a:solidFill>
                <a:effectLst/>
                <a:latin typeface="+mn-lt"/>
                <a:ea typeface="+mn-ea"/>
                <a:cs typeface="+mn-cs"/>
              </a:rPr>
              <a:t>Subtract that numeric value from 666. The result is the </a:t>
            </a:r>
            <a:r>
              <a:rPr kumimoji="1" lang="en-US" sz="1200" kern="1200" dirty="0" err="1" smtClean="0">
                <a:solidFill>
                  <a:schemeClr val="tx1"/>
                </a:solidFill>
                <a:effectLst/>
                <a:latin typeface="+mn-lt"/>
                <a:ea typeface="+mn-ea"/>
                <a:cs typeface="+mn-cs"/>
              </a:rPr>
              <a:t>umask</a:t>
            </a:r>
            <a:r>
              <a:rPr kumimoji="1" lang="en-US" sz="1200" kern="1200" dirty="0" smtClean="0">
                <a:solidFill>
                  <a:schemeClr val="tx1"/>
                </a:solidFill>
                <a:effectLst/>
                <a:latin typeface="+mn-lt"/>
                <a:ea typeface="+mn-ea"/>
                <a:cs typeface="+mn-cs"/>
              </a:rPr>
              <a:t> value</a:t>
            </a:r>
          </a:p>
          <a:p>
            <a:pPr lvl="1"/>
            <a:r>
              <a:rPr kumimoji="1" lang="en-US" sz="1200" kern="1200" dirty="0" smtClean="0">
                <a:solidFill>
                  <a:schemeClr val="tx1"/>
                </a:solidFill>
                <a:effectLst/>
                <a:latin typeface="+mn-lt"/>
                <a:ea typeface="+mn-ea"/>
                <a:cs typeface="+mn-cs"/>
              </a:rPr>
              <a:t>Issue </a:t>
            </a:r>
            <a:r>
              <a:rPr kumimoji="1" lang="en-US" sz="1200" kern="1200" dirty="0" err="1" smtClean="0">
                <a:solidFill>
                  <a:schemeClr val="tx1"/>
                </a:solidFill>
                <a:effectLst/>
                <a:latin typeface="+mn-lt"/>
                <a:ea typeface="+mn-ea"/>
                <a:cs typeface="+mn-cs"/>
              </a:rPr>
              <a:t>umask</a:t>
            </a:r>
            <a:r>
              <a:rPr kumimoji="1" lang="en-US" sz="1200" kern="1200" dirty="0" smtClean="0">
                <a:solidFill>
                  <a:schemeClr val="tx1"/>
                </a:solidFill>
                <a:effectLst/>
                <a:latin typeface="+mn-lt"/>
                <a:ea typeface="+mn-ea"/>
                <a:cs typeface="+mn-cs"/>
              </a:rPr>
              <a:t> command</a:t>
            </a:r>
          </a:p>
          <a:p>
            <a:r>
              <a:rPr kumimoji="1" lang="en-US" sz="1200" kern="1200" dirty="0" smtClean="0">
                <a:solidFill>
                  <a:schemeClr val="tx1"/>
                </a:solidFill>
                <a:effectLst/>
                <a:latin typeface="+mn-lt"/>
                <a:ea typeface="+mn-ea"/>
                <a:cs typeface="+mn-cs"/>
              </a:rPr>
              <a:t>e.g., if you want to set </a:t>
            </a:r>
            <a:r>
              <a:rPr kumimoji="1" lang="en-US" sz="1200" kern="1200" dirty="0" err="1" smtClean="0">
                <a:solidFill>
                  <a:schemeClr val="tx1"/>
                </a:solidFill>
                <a:effectLst/>
                <a:latin typeface="+mn-lt"/>
                <a:ea typeface="+mn-ea"/>
                <a:cs typeface="+mn-cs"/>
              </a:rPr>
              <a:t>chmod</a:t>
            </a:r>
            <a:r>
              <a:rPr kumimoji="1" lang="en-US" sz="1200" kern="1200" dirty="0" smtClean="0">
                <a:solidFill>
                  <a:schemeClr val="tx1"/>
                </a:solidFill>
                <a:effectLst/>
                <a:latin typeface="+mn-lt"/>
                <a:ea typeface="+mn-ea"/>
                <a:cs typeface="+mn-cs"/>
              </a:rPr>
              <a:t> 644:</a:t>
            </a:r>
          </a:p>
          <a:p>
            <a:r>
              <a:rPr kumimoji="1" lang="en-US" sz="1200" kern="1200" dirty="0" smtClean="0">
                <a:solidFill>
                  <a:schemeClr val="tx1"/>
                </a:solidFill>
                <a:effectLst/>
                <a:latin typeface="+mn-lt"/>
                <a:ea typeface="+mn-ea"/>
                <a:cs typeface="+mn-cs"/>
              </a:rPr>
              <a:t>666-644=022. </a:t>
            </a:r>
          </a:p>
          <a:p>
            <a:r>
              <a:rPr kumimoji="1" lang="en-US" sz="1200" kern="1200" dirty="0" err="1" smtClean="0">
                <a:solidFill>
                  <a:schemeClr val="tx1"/>
                </a:solidFill>
                <a:effectLst/>
                <a:latin typeface="+mn-lt"/>
                <a:ea typeface="+mn-ea"/>
                <a:cs typeface="+mn-cs"/>
              </a:rPr>
              <a:t>umask</a:t>
            </a:r>
            <a:r>
              <a:rPr kumimoji="1" lang="en-US" sz="1200" kern="1200" dirty="0" smtClean="0">
                <a:solidFill>
                  <a:schemeClr val="tx1"/>
                </a:solidFill>
                <a:effectLst/>
                <a:latin typeface="+mn-lt"/>
                <a:ea typeface="+mn-ea"/>
                <a:cs typeface="+mn-cs"/>
              </a:rPr>
              <a:t> 022</a:t>
            </a:r>
          </a:p>
          <a:p>
            <a:pPr lvl="0"/>
            <a:r>
              <a:rPr kumimoji="1" lang="en-US" sz="1200" kern="1200" dirty="0" smtClean="0">
                <a:solidFill>
                  <a:schemeClr val="tx1"/>
                </a:solidFill>
                <a:effectLst/>
                <a:latin typeface="+mn-lt"/>
                <a:ea typeface="+mn-ea"/>
                <a:cs typeface="+mn-cs"/>
              </a:rPr>
              <a:t>For a directory, start with 777</a:t>
            </a:r>
          </a:p>
          <a:p>
            <a:pPr lvl="0"/>
            <a:r>
              <a:rPr kumimoji="1" lang="en-US" sz="1200" kern="1200" dirty="0" smtClean="0">
                <a:solidFill>
                  <a:schemeClr val="tx1"/>
                </a:solidFill>
                <a:effectLst/>
                <a:latin typeface="+mn-lt"/>
                <a:ea typeface="+mn-ea"/>
                <a:cs typeface="+mn-cs"/>
              </a:rPr>
              <a:t>You cannot set the default permissions to include execute permission. It’s a security feature, not an omission. </a:t>
            </a:r>
          </a:p>
          <a:p>
            <a:pPr lvl="0"/>
            <a:r>
              <a:rPr kumimoji="1" lang="en-US" sz="1200" kern="1200" dirty="0" smtClean="0">
                <a:solidFill>
                  <a:schemeClr val="tx1"/>
                </a:solidFill>
                <a:effectLst/>
                <a:latin typeface="+mn-lt"/>
                <a:ea typeface="+mn-ea"/>
                <a:cs typeface="+mn-cs"/>
              </a:rPr>
              <a:t>Use </a:t>
            </a:r>
            <a:r>
              <a:rPr kumimoji="1" lang="en-US" sz="1200" kern="1200" dirty="0" err="1" smtClean="0">
                <a:solidFill>
                  <a:schemeClr val="tx1"/>
                </a:solidFill>
                <a:effectLst/>
                <a:latin typeface="+mn-lt"/>
                <a:ea typeface="+mn-ea"/>
                <a:cs typeface="+mn-cs"/>
              </a:rPr>
              <a:t>umask</a:t>
            </a:r>
            <a:r>
              <a:rPr kumimoji="1" lang="en-US" sz="1200" kern="1200" dirty="0" smtClean="0">
                <a:solidFill>
                  <a:schemeClr val="tx1"/>
                </a:solidFill>
                <a:effectLst/>
                <a:latin typeface="+mn-lt"/>
                <a:ea typeface="+mn-ea"/>
                <a:cs typeface="+mn-cs"/>
              </a:rPr>
              <a:t> or </a:t>
            </a:r>
            <a:r>
              <a:rPr kumimoji="1" lang="en-US" sz="1200" kern="1200" dirty="0" err="1" smtClean="0">
                <a:solidFill>
                  <a:schemeClr val="tx1"/>
                </a:solidFill>
                <a:effectLst/>
                <a:latin typeface="+mn-lt"/>
                <a:ea typeface="+mn-ea"/>
                <a:cs typeface="+mn-cs"/>
              </a:rPr>
              <a:t>umaks</a:t>
            </a:r>
            <a:r>
              <a:rPr kumimoji="1" lang="en-US" sz="1200" kern="1200" dirty="0" smtClean="0">
                <a:solidFill>
                  <a:schemeClr val="tx1"/>
                </a:solidFill>
                <a:effectLst/>
                <a:latin typeface="+mn-lt"/>
                <a:ea typeface="+mn-ea"/>
                <a:cs typeface="+mn-cs"/>
              </a:rPr>
              <a:t> –s (depending on the shell and environment settings) to display your current </a:t>
            </a:r>
            <a:r>
              <a:rPr kumimoji="1" lang="en-US" sz="1200" kern="1200" dirty="0" err="1" smtClean="0">
                <a:solidFill>
                  <a:schemeClr val="tx1"/>
                </a:solidFill>
                <a:effectLst/>
                <a:latin typeface="+mn-lt"/>
                <a:ea typeface="+mn-ea"/>
                <a:cs typeface="+mn-cs"/>
              </a:rPr>
              <a:t>umask</a:t>
            </a:r>
            <a:r>
              <a:rPr kumimoji="1" lang="en-US" sz="1200" kern="1200" dirty="0" smtClean="0">
                <a:solidFill>
                  <a:schemeClr val="tx1"/>
                </a:solidFill>
                <a:effectLst/>
                <a:latin typeface="+mn-lt"/>
                <a:ea typeface="+mn-ea"/>
                <a:cs typeface="+mn-cs"/>
              </a:rPr>
              <a:t> settings.</a:t>
            </a:r>
          </a:p>
          <a:p>
            <a:pPr marL="171450" indent="-171450">
              <a:buFont typeface="Arial" pitchFamily="34" charset="0"/>
              <a:buChar char="•"/>
            </a:pPr>
            <a:endParaRPr kumimoji="1"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For directories, the default permission is 7 (4 + 2 + 1), so we remove the 1 and the result is 6 (4 + 2). The default for a file, on the other hand, is 6 (4 + 2) so there is no 1 to be removed. </a:t>
            </a:r>
            <a:r>
              <a:rPr kumimoji="1" lang="en-US" sz="1200" b="0" i="0" u="none" strike="noStrike" kern="1200" baseline="0" smtClean="0">
                <a:solidFill>
                  <a:schemeClr val="tx1"/>
                </a:solidFill>
                <a:latin typeface="+mn-lt"/>
                <a:ea typeface="+mn-ea"/>
                <a:cs typeface="+mn-cs"/>
              </a:rPr>
              <a:t>The result is, therefore, also 6 (4 + 2).</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hostname [option] [</a:t>
            </a:r>
            <a:r>
              <a:rPr lang="en-US" i="1" dirty="0" err="1" smtClean="0"/>
              <a:t>nameofhost</a:t>
            </a:r>
            <a:r>
              <a:rPr lang="en-US" dirty="0" smtClean="0"/>
              <a:t>]</a:t>
            </a:r>
          </a:p>
          <a:p>
            <a:r>
              <a:rPr lang="en-US" dirty="0" smtClean="0"/>
              <a:t>Set or print</a:t>
            </a:r>
            <a:r>
              <a:rPr lang="en-US" baseline="0" dirty="0" smtClean="0"/>
              <a:t> name of current host system. A privileged user can set the hostname with the </a:t>
            </a:r>
            <a:r>
              <a:rPr lang="en-US" i="1" baseline="0" dirty="0" err="1" smtClean="0"/>
              <a:t>nameofhost</a:t>
            </a:r>
            <a:r>
              <a:rPr lang="en-US" baseline="0" dirty="0" smtClean="0"/>
              <a:t> argument.</a:t>
            </a:r>
          </a:p>
          <a:p>
            <a:r>
              <a:rPr lang="en-US" baseline="0" dirty="0" smtClean="0"/>
              <a:t>-a, --alias</a:t>
            </a:r>
          </a:p>
          <a:p>
            <a:r>
              <a:rPr lang="en-US" baseline="0" dirty="0" smtClean="0"/>
              <a:t>        Display the alias name of the host (if used)</a:t>
            </a:r>
          </a:p>
          <a:p>
            <a:r>
              <a:rPr lang="en-US" baseline="0" dirty="0" smtClean="0"/>
              <a:t>-d, --domain</a:t>
            </a:r>
          </a:p>
          <a:p>
            <a:r>
              <a:rPr lang="en-US" baseline="0" dirty="0" smtClean="0"/>
              <a:t>        Print DNS domain name</a:t>
            </a:r>
          </a:p>
          <a:p>
            <a:r>
              <a:rPr lang="en-US" baseline="0" dirty="0" smtClean="0"/>
              <a:t>-f, -</a:t>
            </a:r>
            <a:r>
              <a:rPr lang="en-US" baseline="0" dirty="0" err="1" smtClean="0"/>
              <a:t>fqdn</a:t>
            </a:r>
            <a:r>
              <a:rPr lang="en-US" baseline="0" dirty="0" smtClean="0"/>
              <a:t>, --long</a:t>
            </a:r>
          </a:p>
          <a:p>
            <a:r>
              <a:rPr lang="en-US" baseline="0" dirty="0" smtClean="0"/>
              <a:t>        Print fully qualified domain name</a:t>
            </a:r>
          </a:p>
          <a:p>
            <a:r>
              <a:rPr lang="en-US" baseline="0" dirty="0" smtClean="0"/>
              <a:t>-F file, --file </a:t>
            </a:r>
            <a:r>
              <a:rPr lang="en-US" baseline="0" dirty="0" err="1" smtClean="0"/>
              <a:t>file</a:t>
            </a:r>
            <a:endParaRPr lang="en-US" baseline="0" dirty="0" smtClean="0"/>
          </a:p>
          <a:p>
            <a:r>
              <a:rPr lang="en-US" baseline="0" dirty="0" smtClean="0"/>
              <a:t>        Consult file for hostname</a:t>
            </a:r>
          </a:p>
          <a:p>
            <a:r>
              <a:rPr lang="en-US" baseline="0" dirty="0" smtClean="0"/>
              <a:t>-h, --help</a:t>
            </a:r>
          </a:p>
          <a:p>
            <a:r>
              <a:rPr lang="en-US" baseline="0" dirty="0" smtClean="0"/>
              <a:t>        Print a help message and then exit</a:t>
            </a:r>
          </a:p>
          <a:p>
            <a:r>
              <a:rPr lang="en-US" baseline="0" dirty="0" smtClean="0"/>
              <a:t>-</a:t>
            </a:r>
            <a:r>
              <a:rPr lang="en-US" baseline="0" dirty="0" err="1" smtClean="0"/>
              <a:t>i</a:t>
            </a:r>
            <a:r>
              <a:rPr lang="en-US" baseline="0" dirty="0" smtClean="0"/>
              <a:t>, --</a:t>
            </a:r>
            <a:r>
              <a:rPr lang="en-US" baseline="0" dirty="0" err="1" smtClean="0"/>
              <a:t>ip</a:t>
            </a:r>
            <a:r>
              <a:rPr lang="en-US" baseline="0" dirty="0" smtClean="0"/>
              <a:t>-address</a:t>
            </a:r>
          </a:p>
          <a:p>
            <a:r>
              <a:rPr lang="en-US" baseline="0" dirty="0" smtClean="0"/>
              <a:t>        Display the IP address(</a:t>
            </a:r>
            <a:r>
              <a:rPr lang="en-US" baseline="0" dirty="0" err="1" smtClean="0"/>
              <a:t>es</a:t>
            </a:r>
            <a:r>
              <a:rPr lang="en-US" baseline="0" dirty="0" smtClean="0"/>
              <a:t>) of the host</a:t>
            </a:r>
          </a:p>
          <a:p>
            <a:r>
              <a:rPr lang="en-US" baseline="0" dirty="0" smtClean="0"/>
              <a:t>-s, --short</a:t>
            </a:r>
          </a:p>
          <a:p>
            <a:r>
              <a:rPr lang="en-US" baseline="0" dirty="0" smtClean="0"/>
              <a:t>        Trim domain information from the printed name</a:t>
            </a:r>
          </a:p>
          <a:p>
            <a:r>
              <a:rPr lang="en-US" baseline="0" dirty="0" smtClean="0"/>
              <a:t>-V, --version</a:t>
            </a:r>
          </a:p>
          <a:p>
            <a:r>
              <a:rPr lang="en-US" baseline="0" dirty="0" smtClean="0"/>
              <a:t>        Print version information and then exit</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33</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kumimoji="1" lang="en-US" sz="1200" kern="1200" dirty="0" smtClean="0">
                <a:solidFill>
                  <a:schemeClr val="tx1"/>
                </a:solidFill>
                <a:effectLst/>
                <a:latin typeface="+mn-lt"/>
                <a:ea typeface="+mn-ea"/>
                <a:cs typeface="+mn-cs"/>
              </a:rPr>
              <a:t>A data structure that contains information about a file. </a:t>
            </a:r>
          </a:p>
          <a:p>
            <a:pPr lvl="1"/>
            <a:r>
              <a:rPr kumimoji="1" lang="en-US" sz="1200" kern="1200" dirty="0" smtClean="0">
                <a:solidFill>
                  <a:schemeClr val="tx1"/>
                </a:solidFill>
                <a:effectLst/>
                <a:latin typeface="+mn-lt"/>
                <a:ea typeface="+mn-ea"/>
                <a:cs typeface="+mn-cs"/>
              </a:rPr>
              <a:t>Owner ID</a:t>
            </a:r>
          </a:p>
          <a:p>
            <a:pPr lvl="1"/>
            <a:r>
              <a:rPr kumimoji="1" lang="en-US" sz="1200" kern="1200" dirty="0" smtClean="0">
                <a:solidFill>
                  <a:schemeClr val="tx1"/>
                </a:solidFill>
                <a:effectLst/>
                <a:latin typeface="+mn-lt"/>
                <a:ea typeface="+mn-ea"/>
                <a:cs typeface="+mn-cs"/>
              </a:rPr>
              <a:t>Group ID</a:t>
            </a:r>
          </a:p>
          <a:p>
            <a:pPr lvl="1"/>
            <a:r>
              <a:rPr kumimoji="1" lang="en-US" sz="1200" kern="1200" dirty="0" smtClean="0">
                <a:solidFill>
                  <a:schemeClr val="tx1"/>
                </a:solidFill>
                <a:effectLst/>
                <a:latin typeface="+mn-lt"/>
                <a:ea typeface="+mn-ea"/>
                <a:cs typeface="+mn-cs"/>
              </a:rPr>
              <a:t>File type</a:t>
            </a:r>
          </a:p>
          <a:p>
            <a:pPr lvl="1"/>
            <a:r>
              <a:rPr kumimoji="1" lang="en-US" sz="1200" kern="1200" dirty="0" smtClean="0">
                <a:solidFill>
                  <a:schemeClr val="tx1"/>
                </a:solidFill>
                <a:effectLst/>
                <a:latin typeface="+mn-lt"/>
                <a:ea typeface="+mn-ea"/>
                <a:cs typeface="+mn-cs"/>
              </a:rPr>
              <a:t>File permissions</a:t>
            </a:r>
          </a:p>
          <a:p>
            <a:pPr lvl="1"/>
            <a:r>
              <a:rPr kumimoji="1" lang="en-US" sz="1200" kern="1200" dirty="0" smtClean="0">
                <a:solidFill>
                  <a:schemeClr val="tx1"/>
                </a:solidFill>
                <a:effectLst/>
                <a:latin typeface="+mn-lt"/>
                <a:ea typeface="+mn-ea"/>
                <a:cs typeface="+mn-cs"/>
              </a:rPr>
              <a:t>Time the file was last accessed and modified</a:t>
            </a:r>
          </a:p>
          <a:p>
            <a:pPr lvl="1"/>
            <a:r>
              <a:rPr kumimoji="1" lang="en-US" sz="1200" kern="1200" dirty="0" smtClean="0">
                <a:solidFill>
                  <a:schemeClr val="tx1"/>
                </a:solidFill>
                <a:effectLst/>
                <a:latin typeface="+mn-lt"/>
                <a:ea typeface="+mn-ea"/>
                <a:cs typeface="+mn-cs"/>
              </a:rPr>
              <a:t>Address</a:t>
            </a:r>
          </a:p>
          <a:p>
            <a:pPr lvl="1"/>
            <a:r>
              <a:rPr kumimoji="1" lang="en-US" sz="1200" kern="1200" dirty="0" smtClean="0">
                <a:solidFill>
                  <a:schemeClr val="tx1"/>
                </a:solidFill>
                <a:effectLst/>
                <a:latin typeface="+mn-lt"/>
                <a:ea typeface="+mn-ea"/>
                <a:cs typeface="+mn-cs"/>
              </a:rPr>
              <a:t>Data</a:t>
            </a:r>
          </a:p>
          <a:p>
            <a:pPr lvl="0"/>
            <a:r>
              <a:rPr kumimoji="1" lang="en-US" sz="1200" kern="1200" dirty="0" smtClean="0">
                <a:solidFill>
                  <a:schemeClr val="tx1"/>
                </a:solidFill>
                <a:effectLst/>
                <a:latin typeface="+mn-lt"/>
                <a:ea typeface="+mn-ea"/>
                <a:cs typeface="+mn-cs"/>
              </a:rPr>
              <a:t>In a hard link structure, the </a:t>
            </a:r>
            <a:r>
              <a:rPr kumimoji="1" lang="en-US" sz="1200" kern="1200" dirty="0" err="1" smtClean="0">
                <a:solidFill>
                  <a:schemeClr val="tx1"/>
                </a:solidFill>
                <a:effectLst/>
                <a:latin typeface="+mn-lt"/>
                <a:ea typeface="+mn-ea"/>
                <a:cs typeface="+mn-cs"/>
              </a:rPr>
              <a:t>inode</a:t>
            </a:r>
            <a:r>
              <a:rPr kumimoji="1" lang="en-US" sz="1200" kern="1200" dirty="0" smtClean="0">
                <a:solidFill>
                  <a:schemeClr val="tx1"/>
                </a:solidFill>
                <a:effectLst/>
                <a:latin typeface="+mn-lt"/>
                <a:ea typeface="+mn-ea"/>
                <a:cs typeface="+mn-cs"/>
              </a:rPr>
              <a:t> in the directory links the file name directly to the physical file. It cannot be used to link to directories</a:t>
            </a:r>
          </a:p>
          <a:p>
            <a:pPr lvl="0"/>
            <a:r>
              <a:rPr kumimoji="1" lang="en-US" sz="1200" kern="1200" dirty="0" smtClean="0">
                <a:solidFill>
                  <a:schemeClr val="tx1"/>
                </a:solidFill>
                <a:effectLst/>
                <a:latin typeface="+mn-lt"/>
                <a:ea typeface="+mn-ea"/>
                <a:cs typeface="+mn-cs"/>
              </a:rPr>
              <a:t>A symbolic link is a logical file that defines the location of another file somewhere else in the system. It can be used for both files and directories </a:t>
            </a:r>
          </a:p>
          <a:p>
            <a:pPr lvl="0"/>
            <a:r>
              <a:rPr kumimoji="1" lang="en-US" sz="1200" kern="1200" dirty="0" smtClean="0">
                <a:solidFill>
                  <a:schemeClr val="tx1"/>
                </a:solidFill>
                <a:effectLst/>
                <a:latin typeface="+mn-lt"/>
                <a:ea typeface="+mn-ea"/>
                <a:cs typeface="+mn-cs"/>
              </a:rPr>
              <a:t>Display </a:t>
            </a:r>
            <a:r>
              <a:rPr kumimoji="1" lang="en-US" sz="1200" kern="1200" dirty="0" err="1" smtClean="0">
                <a:solidFill>
                  <a:schemeClr val="tx1"/>
                </a:solidFill>
                <a:effectLst/>
                <a:latin typeface="+mn-lt"/>
                <a:ea typeface="+mn-ea"/>
                <a:cs typeface="+mn-cs"/>
              </a:rPr>
              <a:t>inode</a:t>
            </a:r>
            <a:r>
              <a:rPr kumimoji="1" lang="en-US" sz="1200" kern="1200" dirty="0" smtClean="0">
                <a:solidFill>
                  <a:schemeClr val="tx1"/>
                </a:solidFill>
                <a:effectLst/>
                <a:latin typeface="+mn-lt"/>
                <a:ea typeface="+mn-ea"/>
                <a:cs typeface="+mn-cs"/>
              </a:rPr>
              <a:t> information:</a:t>
            </a:r>
          </a:p>
          <a:p>
            <a:pPr lvl="1"/>
            <a:r>
              <a:rPr kumimoji="1" lang="en-US" sz="1200" kern="1200" dirty="0" err="1" smtClean="0">
                <a:solidFill>
                  <a:schemeClr val="tx1"/>
                </a:solidFill>
                <a:effectLst/>
                <a:latin typeface="+mn-lt"/>
                <a:ea typeface="+mn-ea"/>
                <a:cs typeface="+mn-cs"/>
              </a:rPr>
              <a:t>ls</a:t>
            </a:r>
            <a:r>
              <a:rPr kumimoji="1" lang="en-US" sz="1200" kern="1200" dirty="0" smtClean="0">
                <a:solidFill>
                  <a:schemeClr val="tx1"/>
                </a:solidFill>
                <a:effectLst/>
                <a:latin typeface="+mn-lt"/>
                <a:ea typeface="+mn-ea"/>
                <a:cs typeface="+mn-cs"/>
              </a:rPr>
              <a:t> –</a:t>
            </a:r>
            <a:r>
              <a:rPr kumimoji="1" lang="en-US" sz="1200" kern="1200" dirty="0" err="1" smtClean="0">
                <a:solidFill>
                  <a:schemeClr val="tx1"/>
                </a:solidFill>
                <a:effectLst/>
                <a:latin typeface="+mn-lt"/>
                <a:ea typeface="+mn-ea"/>
                <a:cs typeface="+mn-cs"/>
              </a:rPr>
              <a:t>i</a:t>
            </a:r>
            <a:endParaRPr kumimoji="1" lang="en-US" sz="1200" kern="1200" dirty="0" smtClean="0">
              <a:solidFill>
                <a:schemeClr val="tx1"/>
              </a:solidFill>
              <a:effectLst/>
              <a:latin typeface="+mn-lt"/>
              <a:ea typeface="+mn-ea"/>
              <a:cs typeface="+mn-cs"/>
            </a:endParaRPr>
          </a:p>
          <a:p>
            <a:pPr lvl="1"/>
            <a:r>
              <a:rPr kumimoji="1" lang="en-US" sz="1200" kern="1200" dirty="0" smtClean="0">
                <a:solidFill>
                  <a:schemeClr val="tx1"/>
                </a:solidFill>
                <a:effectLst/>
                <a:latin typeface="+mn-lt"/>
                <a:ea typeface="+mn-ea"/>
                <a:cs typeface="+mn-cs"/>
              </a:rPr>
              <a:t>stat </a:t>
            </a:r>
          </a:p>
          <a:p>
            <a:pPr lvl="1"/>
            <a:r>
              <a:rPr kumimoji="1" lang="en-US" sz="1200" kern="1200" dirty="0" smtClean="0">
                <a:solidFill>
                  <a:schemeClr val="tx1"/>
                </a:solidFill>
                <a:effectLst/>
                <a:latin typeface="+mn-lt"/>
                <a:ea typeface="+mn-ea"/>
                <a:cs typeface="+mn-cs"/>
              </a:rPr>
              <a:t>file</a:t>
            </a: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34</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A link is a logical relationship between an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and a file that relates the name of a file to its physical location. UNIX defines two types of links: hard links and symbolic links.</a:t>
            </a:r>
          </a:p>
          <a:p>
            <a:pPr marL="171450" indent="-171450">
              <a:buFont typeface="Arial" pitchFamily="34" charset="0"/>
              <a:buChar char="•"/>
            </a:pPr>
            <a:endParaRPr kumimoji="1"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35</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36</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kumimoji="1" lang="en-US" sz="1200" b="0" i="0" u="none" strike="noStrike" kern="1200" baseline="0" dirty="0" smtClean="0">
                <a:solidFill>
                  <a:schemeClr val="tx1"/>
                </a:solidFill>
                <a:latin typeface="+mn-lt"/>
                <a:ea typeface="+mn-ea"/>
                <a:cs typeface="+mn-cs"/>
              </a:rPr>
              <a:t>A hard link enables you to give a file another name. This is done by creating an entry in a directory; no additional disk space is consumed. </a:t>
            </a:r>
          </a:p>
          <a:p>
            <a:pPr marL="0" lvl="0" indent="0">
              <a:buFont typeface="+mj-lt"/>
              <a:buNone/>
            </a:pPr>
            <a:r>
              <a:rPr kumimoji="1" lang="en-US" sz="1200" b="0" i="0" u="none" strike="noStrike" kern="1200" baseline="0" dirty="0" smtClean="0">
                <a:solidFill>
                  <a:schemeClr val="tx1"/>
                </a:solidFill>
                <a:latin typeface="+mn-lt"/>
                <a:ea typeface="+mn-ea"/>
                <a:cs typeface="+mn-cs"/>
              </a:rPr>
              <a:t>Hard Link is created by default, with the command </a:t>
            </a:r>
            <a:r>
              <a:rPr kumimoji="1" lang="en-US" sz="1200" b="0" i="0" u="none" strike="noStrike" kern="1200" baseline="0" dirty="0" err="1" smtClean="0">
                <a:solidFill>
                  <a:schemeClr val="tx1"/>
                </a:solidFill>
                <a:latin typeface="+mn-lt"/>
                <a:ea typeface="+mn-ea"/>
                <a:cs typeface="+mn-cs"/>
              </a:rPr>
              <a:t>ln.</a:t>
            </a:r>
            <a:r>
              <a:rPr kumimoji="1" lang="en-US" sz="1200" b="0" i="0" u="none" strike="noStrike" kern="1200" baseline="0" dirty="0" smtClean="0">
                <a:solidFill>
                  <a:schemeClr val="tx1"/>
                </a:solidFill>
                <a:latin typeface="+mn-lt"/>
                <a:ea typeface="+mn-ea"/>
                <a:cs typeface="+mn-cs"/>
              </a:rPr>
              <a:t> The syntax of the command is much like </a:t>
            </a:r>
            <a:r>
              <a:rPr kumimoji="1" lang="en-US" sz="1200" b="0" i="0" u="none" strike="noStrike" kern="1200" baseline="0" dirty="0" err="1" smtClean="0">
                <a:solidFill>
                  <a:schemeClr val="tx1"/>
                </a:solidFill>
                <a:latin typeface="+mn-lt"/>
                <a:ea typeface="+mn-ea"/>
                <a:cs typeface="+mn-cs"/>
              </a:rPr>
              <a:t>cp</a:t>
            </a:r>
            <a:r>
              <a:rPr kumimoji="1" lang="en-US" sz="1200" b="0" i="0" u="none" strike="noStrike" kern="1200" baseline="0" dirty="0" smtClean="0">
                <a:solidFill>
                  <a:schemeClr val="tx1"/>
                </a:solidFill>
                <a:latin typeface="+mn-lt"/>
                <a:ea typeface="+mn-ea"/>
                <a:cs typeface="+mn-cs"/>
              </a:rPr>
              <a:t> and mv, as in the following example:</a:t>
            </a:r>
          </a:p>
          <a:p>
            <a:pPr marL="0" lvl="0" indent="0">
              <a:buFont typeface="+mj-lt"/>
              <a:buNone/>
            </a:pPr>
            <a:r>
              <a:rPr kumimoji="1" lang="en-US" sz="1200" b="0" i="0" u="none" strike="noStrike" kern="1200" baseline="0" dirty="0" smtClean="0">
                <a:solidFill>
                  <a:schemeClr val="tx1"/>
                </a:solidFill>
                <a:latin typeface="+mn-lt"/>
                <a:ea typeface="+mn-ea"/>
                <a:cs typeface="+mn-cs"/>
              </a:rPr>
              <a:t>      $ </a:t>
            </a:r>
            <a:r>
              <a:rPr kumimoji="1" lang="en-US" sz="1200" b="0" i="0" u="none" strike="noStrike" kern="1200" baseline="0" dirty="0" err="1" smtClean="0">
                <a:solidFill>
                  <a:schemeClr val="tx1"/>
                </a:solidFill>
                <a:latin typeface="+mn-lt"/>
                <a:ea typeface="+mn-ea"/>
                <a:cs typeface="+mn-cs"/>
              </a:rPr>
              <a:t>ln</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old_name</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new_name</a:t>
            </a:r>
            <a:endParaRPr kumimoji="1" lang="en-US" sz="1200" b="0" i="0" u="none" strike="noStrike" kern="1200" baseline="0" dirty="0" smtClean="0">
              <a:solidFill>
                <a:schemeClr val="tx1"/>
              </a:solidFill>
              <a:latin typeface="+mn-lt"/>
              <a:ea typeface="+mn-ea"/>
              <a:cs typeface="+mn-cs"/>
            </a:endParaRPr>
          </a:p>
          <a:p>
            <a:pPr marL="0" lvl="0" indent="0">
              <a:buFont typeface="+mj-lt"/>
              <a:buNone/>
            </a:pPr>
            <a:r>
              <a:rPr kumimoji="1" lang="en-US" sz="1200" b="0" i="0" u="none" strike="noStrike" kern="1200" baseline="0" dirty="0" smtClean="0">
                <a:solidFill>
                  <a:schemeClr val="tx1"/>
                </a:solidFill>
                <a:latin typeface="+mn-lt"/>
                <a:ea typeface="+mn-ea"/>
                <a:cs typeface="+mn-cs"/>
              </a:rPr>
              <a:t>The </a:t>
            </a:r>
            <a:r>
              <a:rPr kumimoji="1" lang="en-US" sz="1200" b="0" i="0" u="none" strike="noStrike" kern="1200" baseline="0" dirty="0" err="1" smtClean="0">
                <a:solidFill>
                  <a:schemeClr val="tx1"/>
                </a:solidFill>
                <a:latin typeface="+mn-lt"/>
                <a:ea typeface="+mn-ea"/>
                <a:cs typeface="+mn-cs"/>
              </a:rPr>
              <a:t>new_name</a:t>
            </a:r>
            <a:r>
              <a:rPr kumimoji="1" lang="en-US" sz="1200" b="0" i="0" u="none" strike="noStrike" kern="1200" baseline="0" dirty="0" smtClean="0">
                <a:solidFill>
                  <a:schemeClr val="tx1"/>
                </a:solidFill>
                <a:latin typeface="+mn-lt"/>
                <a:ea typeface="+mn-ea"/>
                <a:cs typeface="+mn-cs"/>
              </a:rPr>
              <a:t> can be either an absolute or relative pathname. </a:t>
            </a:r>
          </a:p>
          <a:p>
            <a:pPr lvl="0"/>
            <a:r>
              <a:rPr kumimoji="1" lang="en-US" sz="1200" b="0" i="0" u="none" strike="noStrike" kern="1200" baseline="0" dirty="0" smtClean="0">
                <a:solidFill>
                  <a:schemeClr val="tx1"/>
                </a:solidFill>
                <a:latin typeface="+mn-lt"/>
                <a:ea typeface="+mn-ea"/>
                <a:cs typeface="+mn-cs"/>
              </a:rPr>
              <a:t>In a </a:t>
            </a:r>
            <a:r>
              <a:rPr kumimoji="1" lang="en-US" sz="1200" b="1" i="0" u="none" strike="noStrike" kern="1200" baseline="0" dirty="0" smtClean="0">
                <a:solidFill>
                  <a:schemeClr val="tx1"/>
                </a:solidFill>
                <a:latin typeface="+mn-lt"/>
                <a:ea typeface="+mn-ea"/>
                <a:cs typeface="+mn-cs"/>
              </a:rPr>
              <a:t>hard link </a:t>
            </a:r>
            <a:r>
              <a:rPr kumimoji="1" lang="en-US" sz="1200" b="0" i="0" u="none" strike="noStrike" kern="1200" baseline="0" dirty="0" smtClean="0">
                <a:solidFill>
                  <a:schemeClr val="tx1"/>
                </a:solidFill>
                <a:latin typeface="+mn-lt"/>
                <a:ea typeface="+mn-ea"/>
                <a:cs typeface="+mn-cs"/>
              </a:rPr>
              <a:t>structure, the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in the directory links the filename directly to the physical file. </a:t>
            </a:r>
            <a:r>
              <a:rPr lang="en-US" dirty="0" err="1" smtClean="0"/>
              <a:t>Inodes</a:t>
            </a:r>
            <a:r>
              <a:rPr lang="en-US" dirty="0" smtClean="0"/>
              <a:t> are associated with precisely one directory entry at a time. However, with hard links it is possible to associate multiple directory entries with a single </a:t>
            </a:r>
            <a:r>
              <a:rPr lang="en-US" dirty="0" err="1" smtClean="0"/>
              <a:t>inode</a:t>
            </a:r>
            <a:r>
              <a:rPr lang="en-US" dirty="0" smtClean="0"/>
              <a:t>. To create a hard link use </a:t>
            </a:r>
            <a:r>
              <a:rPr lang="en-US" dirty="0" err="1" smtClean="0"/>
              <a:t>ln</a:t>
            </a:r>
            <a:r>
              <a:rPr lang="en-US" dirty="0" smtClean="0"/>
              <a:t> command as follows:</a:t>
            </a:r>
          </a:p>
          <a:p>
            <a:pPr lvl="1"/>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ln</a:t>
            </a:r>
            <a:r>
              <a:rPr lang="en-US" dirty="0" smtClean="0">
                <a:latin typeface="Courier New" pitchFamily="49" charset="0"/>
                <a:cs typeface="Courier New" pitchFamily="49" charset="0"/>
              </a:rPr>
              <a:t> /root/file1 /root/file2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ls</a:t>
            </a:r>
            <a:r>
              <a:rPr lang="en-US" dirty="0" smtClean="0">
                <a:latin typeface="Courier New" pitchFamily="49" charset="0"/>
                <a:cs typeface="Courier New" pitchFamily="49" charset="0"/>
              </a:rPr>
              <a:t> –l</a:t>
            </a:r>
          </a:p>
          <a:p>
            <a:pPr lvl="0"/>
            <a:r>
              <a:rPr lang="en-US" dirty="0" smtClean="0"/>
              <a:t>Above commands create a link to file1.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37</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kumimoji="1" lang="en-US" sz="1200" b="0" i="0" u="none" strike="noStrike" kern="1200" baseline="0" dirty="0" smtClean="0">
                <a:solidFill>
                  <a:schemeClr val="tx1"/>
                </a:solidFill>
                <a:latin typeface="+mn-lt"/>
                <a:ea typeface="+mn-ea"/>
                <a:cs typeface="+mn-cs"/>
              </a:rPr>
              <a:t>The second kind of link is the symbolic or soft link. These kinds of links are used to attach a file or directory to another one.</a:t>
            </a:r>
          </a:p>
          <a:p>
            <a:pPr lvl="0"/>
            <a:r>
              <a:rPr kumimoji="1" lang="en-US" sz="1200" b="0" i="0" u="none" strike="noStrike" kern="1200" baseline="0" dirty="0" smtClean="0">
                <a:solidFill>
                  <a:schemeClr val="tx1"/>
                </a:solidFill>
                <a:latin typeface="+mn-lt"/>
                <a:ea typeface="+mn-ea"/>
                <a:cs typeface="+mn-cs"/>
              </a:rPr>
              <a:t>A </a:t>
            </a:r>
            <a:r>
              <a:rPr kumimoji="1" lang="en-US" sz="1200" b="1" i="0" u="none" strike="noStrike" kern="1200" baseline="0" dirty="0" smtClean="0">
                <a:solidFill>
                  <a:schemeClr val="tx1"/>
                </a:solidFill>
                <a:latin typeface="+mn-lt"/>
                <a:ea typeface="+mn-ea"/>
                <a:cs typeface="+mn-cs"/>
              </a:rPr>
              <a:t>symbolic </a:t>
            </a:r>
            <a:r>
              <a:rPr kumimoji="1" lang="en-US" sz="1200" b="0" i="0" u="none" strike="noStrike" kern="1200" baseline="0" dirty="0" smtClean="0">
                <a:solidFill>
                  <a:schemeClr val="tx1"/>
                </a:solidFill>
                <a:latin typeface="+mn-lt"/>
                <a:ea typeface="+mn-ea"/>
                <a:cs typeface="+mn-cs"/>
              </a:rPr>
              <a:t>(or soft) </a:t>
            </a:r>
            <a:r>
              <a:rPr kumimoji="1" lang="en-US" sz="1200" b="1" i="0" u="none" strike="noStrike" kern="1200" baseline="0" dirty="0" smtClean="0">
                <a:solidFill>
                  <a:schemeClr val="tx1"/>
                </a:solidFill>
                <a:latin typeface="+mn-lt"/>
                <a:ea typeface="+mn-ea"/>
                <a:cs typeface="+mn-cs"/>
              </a:rPr>
              <a:t>link </a:t>
            </a:r>
            <a:r>
              <a:rPr kumimoji="1" lang="en-US" sz="1200" b="0" i="0" u="none" strike="noStrike" kern="1200" baseline="0" dirty="0" smtClean="0">
                <a:solidFill>
                  <a:schemeClr val="tx1"/>
                </a:solidFill>
                <a:latin typeface="+mn-lt"/>
                <a:ea typeface="+mn-ea"/>
                <a:cs typeface="+mn-cs"/>
              </a:rPr>
              <a:t>is a structure in which the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is related to the physical file through a special file known as a symbolic link.</a:t>
            </a:r>
          </a:p>
          <a:p>
            <a:pPr lvl="0"/>
            <a:r>
              <a:rPr kumimoji="1" lang="en-US" sz="1200" b="0" i="0" u="none" strike="noStrike" kern="1200" baseline="0" dirty="0" smtClean="0">
                <a:solidFill>
                  <a:schemeClr val="tx1"/>
                </a:solidFill>
                <a:latin typeface="+mn-lt"/>
                <a:ea typeface="+mn-ea"/>
                <a:cs typeface="+mn-cs"/>
              </a:rPr>
              <a:t>When you create a hard link, the permissions on the link are the same as those on the original file. When you create a symbolic link, the permissions become much different. Those permissions you see are meaningless—they apply only to the link and not the file itself. You cannot change these permissions, and would accomplish nothing by doing so, for the permissions that were in effect on the original file still are, and they are checked by the link before any operations are performed.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38</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Find all the files with the same </a:t>
            </a:r>
            <a:r>
              <a:rPr lang="en-US" dirty="0" err="1" smtClean="0"/>
              <a:t>inode</a:t>
            </a:r>
            <a:r>
              <a:rPr lang="en-US" dirty="0" smtClean="0"/>
              <a:t> number</a:t>
            </a:r>
            <a:br>
              <a:rPr lang="en-US" dirty="0" smtClean="0"/>
            </a:br>
            <a:r>
              <a:rPr lang="en-US" dirty="0" smtClean="0"/>
              <a:t>find</a:t>
            </a:r>
            <a:r>
              <a:rPr lang="en-US" baseline="0" dirty="0" smtClean="0"/>
              <a:t> –</a:t>
            </a:r>
            <a:r>
              <a:rPr lang="en-US" baseline="0" dirty="0" err="1" smtClean="0"/>
              <a:t>samefile</a:t>
            </a:r>
            <a:r>
              <a:rPr lang="en-US" baseline="0" dirty="0" smtClean="0"/>
              <a:t> /path/to/your/file</a:t>
            </a:r>
            <a:br>
              <a:rPr lang="en-US" baseline="0" dirty="0" smtClean="0"/>
            </a:br>
            <a:r>
              <a:rPr lang="en-US" baseline="0" dirty="0" smtClean="0"/>
              <a:t>or, if you already know the </a:t>
            </a:r>
            <a:r>
              <a:rPr lang="en-US" baseline="0" dirty="0" err="1" smtClean="0"/>
              <a:t>inode</a:t>
            </a:r>
            <a:r>
              <a:rPr lang="en-US" baseline="0" dirty="0" smtClean="0"/>
              <a:t> number:</a:t>
            </a:r>
            <a:br>
              <a:rPr lang="en-US" baseline="0" dirty="0" smtClean="0"/>
            </a:br>
            <a:r>
              <a:rPr lang="en-US" baseline="0" dirty="0" smtClean="0"/>
              <a:t>find –</a:t>
            </a:r>
            <a:r>
              <a:rPr lang="en-US" baseline="0" dirty="0" err="1" smtClean="0"/>
              <a:t>inum</a:t>
            </a:r>
            <a:r>
              <a:rPr lang="en-US" baseline="0" dirty="0" smtClean="0"/>
              <a:t> 36220628</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 is no way to tell how many symbolic links there are to a file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biggest difference between hard and symbolic links occur when a link a removed.</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39</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A simple description of the UNIX system, also applicable to Linux, is this: "On a UNIX system, everything is a file.“ A Linux system, just like UNIX, makes no difference between a file and a directory, since a directory is just a file containing names of other files. Programs, services, texts, images, and so forth, are all files. Input and output devices, and generally all devices, are considered to be files, according to the system. </a:t>
            </a:r>
          </a:p>
          <a:p>
            <a:pPr marL="171450" indent="-171450">
              <a:buFont typeface="Arial" pitchFamily="34" charset="0"/>
              <a:buChar char="•"/>
            </a:pPr>
            <a:r>
              <a:rPr lang="en-US" dirty="0" smtClean="0"/>
              <a:t>For Linux, devices can be termed as special files that represent physical or virtual devices attached to Linux system. These special files are used by the Linux operating system to enable access to the physical or virtual devices. This was done in order to make these device accessible using standard I/O operations. Every such device would need to have its specific device driver, which is a Linux kernel module, leveraging the users and the user space programs to interact with the devices. In Linux, every device needs to have device driver so that it can be made accessible by the OS to the users. The device driver actually provides the standard input/output calls to access the device and interact with it. Worth mentioning, all the device drivers are kernel modules in Linux.</a:t>
            </a:r>
          </a:p>
          <a:p>
            <a:pPr marL="171450" indent="-171450">
              <a:buFont typeface="Arial" pitchFamily="34" charset="0"/>
              <a:buChar char="•"/>
            </a:pPr>
            <a:r>
              <a:rPr lang="en-US" dirty="0" smtClean="0"/>
              <a:t>All the devices on the Linux can be viewed through:</a:t>
            </a:r>
          </a:p>
          <a:p>
            <a:r>
              <a:rPr lang="en-US" dirty="0" smtClean="0"/>
              <a:t>     </a:t>
            </a:r>
            <a:r>
              <a:rPr lang="en-US" dirty="0" smtClean="0">
                <a:latin typeface="Courier New" pitchFamily="49" charset="0"/>
                <a:cs typeface="Courier New" pitchFamily="49" charset="0"/>
              </a:rPr>
              <a:t>cat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/devices </a:t>
            </a:r>
          </a:p>
          <a:p>
            <a:r>
              <a:rPr lang="en-US" dirty="0" smtClean="0"/>
              <a:t>   All the devices will be listed.</a:t>
            </a:r>
          </a:p>
          <a:p>
            <a:r>
              <a:rPr lang="en-US" dirty="0" smtClean="0"/>
              <a:t>We see quite a lot familiar devices here, like, memory, </a:t>
            </a:r>
            <a:r>
              <a:rPr lang="en-US" dirty="0" err="1" smtClean="0"/>
              <a:t>ramdisk</a:t>
            </a:r>
            <a:r>
              <a:rPr lang="en-US" dirty="0" smtClean="0"/>
              <a:t>, </a:t>
            </a:r>
            <a:r>
              <a:rPr lang="en-US" dirty="0" err="1" smtClean="0"/>
              <a:t>usb</a:t>
            </a:r>
            <a:r>
              <a:rPr lang="en-US" dirty="0" smtClean="0"/>
              <a:t>, etc. However, apart from the external physical devices, Linux also recognizes virtual devices which can be created given a memory range, and accessed using its device drivers through the I/O methods. For example, note the device </a:t>
            </a:r>
            <a:r>
              <a:rPr lang="en-US" dirty="0" err="1" smtClean="0"/>
              <a:t>tty</a:t>
            </a:r>
            <a:r>
              <a:rPr lang="en-US" dirty="0" smtClean="0"/>
              <a:t>, which is the terminal. Physically, a Linux terminal is not a device, but it is treated as a device, and hence listed out here. Hence, Linux device drivers provide the capability to create and use virtual devices also on Linux.</a:t>
            </a:r>
          </a:p>
          <a:p>
            <a:r>
              <a:rPr lang="en-US" dirty="0" smtClean="0"/>
              <a:t>One can also find all the device nodes created at:</a:t>
            </a:r>
          </a:p>
          <a:p>
            <a:r>
              <a:rPr lang="en-US" dirty="0" smtClean="0"/>
              <a:t>     </a:t>
            </a:r>
            <a:r>
              <a:rPr lang="en-US" dirty="0" err="1" smtClean="0"/>
              <a:t>ls</a:t>
            </a:r>
            <a:r>
              <a:rPr lang="en-US" dirty="0" smtClean="0"/>
              <a:t> /</a:t>
            </a:r>
            <a:r>
              <a:rPr lang="en-US" dirty="0" err="1" smtClean="0"/>
              <a:t>dev</a:t>
            </a:r>
            <a:r>
              <a:rPr lang="en-US" dirty="0" smtClean="0"/>
              <a:t>/</a:t>
            </a:r>
          </a:p>
          <a:p>
            <a:endParaRPr lang="en-US" dirty="0" smtClean="0"/>
          </a:p>
          <a:p>
            <a:r>
              <a:rPr kumimoji="1" lang="en-US" sz="1200" b="0" i="0" u="none" strike="noStrike" kern="1200" baseline="0" dirty="0" smtClean="0">
                <a:solidFill>
                  <a:schemeClr val="tx1"/>
                </a:solidFill>
                <a:latin typeface="+mn-lt"/>
                <a:ea typeface="+mn-ea"/>
                <a:cs typeface="+mn-cs"/>
              </a:rPr>
              <a:t>• </a:t>
            </a:r>
            <a:r>
              <a:rPr kumimoji="1" lang="en-US" sz="1200" b="1" i="0" u="none" strike="noStrike" kern="1200" baseline="0" dirty="0" smtClean="0">
                <a:solidFill>
                  <a:schemeClr val="tx1"/>
                </a:solidFill>
                <a:latin typeface="+mn-lt"/>
                <a:ea typeface="+mn-ea"/>
                <a:cs typeface="+mn-cs"/>
              </a:rPr>
              <a:t>Regular Files: </a:t>
            </a:r>
            <a:r>
              <a:rPr kumimoji="1" lang="en-US" sz="1200" b="0" i="0" u="none" strike="noStrike" kern="1200" baseline="0" dirty="0" smtClean="0">
                <a:solidFill>
                  <a:schemeClr val="tx1"/>
                </a:solidFill>
                <a:latin typeface="+mn-lt"/>
                <a:ea typeface="+mn-ea"/>
                <a:cs typeface="+mn-cs"/>
              </a:rPr>
              <a:t>Regular files contain user data that need to be available for future processing. Sometimes called ordinary files, regular files are the most common files found in a system. Throughout the rest of the text, whenever we use “file” without any qualification (that is, by itself), we are referring to a regular file.</a:t>
            </a:r>
          </a:p>
          <a:p>
            <a:r>
              <a:rPr kumimoji="1" lang="en-US" sz="1200" b="0" i="0" u="none" strike="noStrike" kern="1200" baseline="0" dirty="0" smtClean="0">
                <a:solidFill>
                  <a:schemeClr val="tx1"/>
                </a:solidFill>
                <a:latin typeface="+mn-lt"/>
                <a:ea typeface="+mn-ea"/>
                <a:cs typeface="+mn-cs"/>
              </a:rPr>
              <a:t>• </a:t>
            </a:r>
            <a:r>
              <a:rPr kumimoji="1" lang="en-US" sz="1200" b="1" i="0" u="none" strike="noStrike" kern="1200" baseline="0" dirty="0" smtClean="0">
                <a:solidFill>
                  <a:schemeClr val="tx1"/>
                </a:solidFill>
                <a:latin typeface="+mn-lt"/>
                <a:ea typeface="+mn-ea"/>
                <a:cs typeface="+mn-cs"/>
              </a:rPr>
              <a:t>Directory Files: </a:t>
            </a:r>
            <a:r>
              <a:rPr kumimoji="1" lang="en-US" sz="1200" b="0" i="0" u="none" strike="noStrike" kern="1200" baseline="0" dirty="0" smtClean="0">
                <a:solidFill>
                  <a:schemeClr val="tx1"/>
                </a:solidFill>
                <a:latin typeface="+mn-lt"/>
                <a:ea typeface="+mn-ea"/>
                <a:cs typeface="+mn-cs"/>
              </a:rPr>
              <a:t>A directory is a file that contains the names and locations of all files stored on a physical device. Throughout the rest of the text, whenever we use “directory” without any qualification (that is, by itself), we are referring to a directory file.</a:t>
            </a:r>
          </a:p>
          <a:p>
            <a:r>
              <a:rPr kumimoji="1" lang="en-US" sz="1200" b="0" i="0" u="none" strike="noStrike" kern="1200" baseline="0" dirty="0" smtClean="0">
                <a:solidFill>
                  <a:schemeClr val="tx1"/>
                </a:solidFill>
                <a:latin typeface="+mn-lt"/>
                <a:ea typeface="+mn-ea"/>
                <a:cs typeface="+mn-cs"/>
              </a:rPr>
              <a:t>• </a:t>
            </a:r>
            <a:r>
              <a:rPr kumimoji="1" lang="en-US" sz="1200" b="1" i="0" u="none" strike="noStrike" kern="1200" baseline="0" dirty="0" smtClean="0">
                <a:solidFill>
                  <a:schemeClr val="tx1"/>
                </a:solidFill>
                <a:latin typeface="+mn-lt"/>
                <a:ea typeface="+mn-ea"/>
                <a:cs typeface="+mn-cs"/>
              </a:rPr>
              <a:t>Character Special Files: </a:t>
            </a:r>
            <a:r>
              <a:rPr kumimoji="1" lang="en-US" sz="1200" b="0" i="0" u="none" strike="noStrike" kern="1200" baseline="0" dirty="0" smtClean="0">
                <a:solidFill>
                  <a:schemeClr val="tx1"/>
                </a:solidFill>
                <a:latin typeface="+mn-lt"/>
                <a:ea typeface="+mn-ea"/>
                <a:cs typeface="+mn-cs"/>
              </a:rPr>
              <a:t>A character special file represents a physical device, such as a terminal, that reads or writes one character at a time. E.g., </a:t>
            </a:r>
            <a:r>
              <a:rPr kumimoji="1" lang="en-US" sz="1200" b="0" i="0" u="none" strike="noStrike" kern="1200" baseline="0" dirty="0" err="1" smtClean="0">
                <a:solidFill>
                  <a:schemeClr val="tx1"/>
                </a:solidFill>
                <a:latin typeface="+mn-lt"/>
                <a:ea typeface="+mn-ea"/>
                <a:cs typeface="+mn-cs"/>
              </a:rPr>
              <a:t>tty</a:t>
            </a:r>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 </a:t>
            </a:r>
            <a:r>
              <a:rPr kumimoji="1" lang="en-US" sz="1200" b="1" i="0" u="none" strike="noStrike" kern="1200" baseline="0" dirty="0" smtClean="0">
                <a:solidFill>
                  <a:schemeClr val="tx1"/>
                </a:solidFill>
                <a:latin typeface="+mn-lt"/>
                <a:ea typeface="+mn-ea"/>
                <a:cs typeface="+mn-cs"/>
              </a:rPr>
              <a:t>Block Special Files: </a:t>
            </a:r>
            <a:r>
              <a:rPr kumimoji="1" lang="en-US" sz="1200" b="0" i="0" u="none" strike="noStrike" kern="1200" baseline="0" dirty="0" smtClean="0">
                <a:solidFill>
                  <a:schemeClr val="tx1"/>
                </a:solidFill>
                <a:latin typeface="+mn-lt"/>
                <a:ea typeface="+mn-ea"/>
                <a:cs typeface="+mn-cs"/>
              </a:rPr>
              <a:t>A block special file represents a physical device, such as a disk, that reads or writes data a block at a time. </a:t>
            </a:r>
          </a:p>
          <a:p>
            <a:r>
              <a:rPr kumimoji="1" lang="en-US" sz="1200" b="0" i="0" u="none" strike="noStrike" kern="1200" baseline="0" dirty="0" smtClean="0">
                <a:solidFill>
                  <a:schemeClr val="tx1"/>
                </a:solidFill>
                <a:latin typeface="+mn-lt"/>
                <a:ea typeface="+mn-ea"/>
                <a:cs typeface="+mn-cs"/>
              </a:rPr>
              <a:t>• </a:t>
            </a:r>
            <a:r>
              <a:rPr kumimoji="1" lang="en-US" sz="1200" b="1" i="0" u="none" strike="noStrike" kern="1200" baseline="0" dirty="0" smtClean="0">
                <a:solidFill>
                  <a:schemeClr val="tx1"/>
                </a:solidFill>
                <a:latin typeface="+mn-lt"/>
                <a:ea typeface="+mn-ea"/>
                <a:cs typeface="+mn-cs"/>
              </a:rPr>
              <a:t>Symbolic Link Files: </a:t>
            </a:r>
            <a:r>
              <a:rPr kumimoji="1" lang="en-US" sz="1200" b="0" i="0" u="none" strike="noStrike" kern="1200" baseline="0" dirty="0" smtClean="0">
                <a:solidFill>
                  <a:schemeClr val="tx1"/>
                </a:solidFill>
                <a:latin typeface="+mn-lt"/>
                <a:ea typeface="+mn-ea"/>
                <a:cs typeface="+mn-cs"/>
              </a:rPr>
              <a:t>A symbolic link is a logical file that defines the location of another file somewhere else in the system.</a:t>
            </a:r>
          </a:p>
          <a:p>
            <a:r>
              <a:rPr kumimoji="1" lang="en-US" sz="1200" b="0" i="0" u="none" strike="noStrike" kern="1200" baseline="0" dirty="0" smtClean="0">
                <a:solidFill>
                  <a:schemeClr val="tx1"/>
                </a:solidFill>
                <a:latin typeface="+mn-lt"/>
                <a:ea typeface="+mn-ea"/>
                <a:cs typeface="+mn-cs"/>
              </a:rPr>
              <a:t>• </a:t>
            </a:r>
            <a:r>
              <a:rPr kumimoji="1" lang="en-US" sz="1200" b="1" i="0" u="none" strike="noStrike" kern="1200" baseline="0" dirty="0" smtClean="0">
                <a:solidFill>
                  <a:schemeClr val="tx1"/>
                </a:solidFill>
                <a:latin typeface="+mn-lt"/>
                <a:ea typeface="+mn-ea"/>
                <a:cs typeface="+mn-cs"/>
              </a:rPr>
              <a:t>FIFO Files (Named Pipe): </a:t>
            </a:r>
            <a:r>
              <a:rPr kumimoji="1" lang="en-US" sz="1200" b="0" i="0" u="none" strike="noStrike" kern="1200" baseline="0" dirty="0" smtClean="0">
                <a:solidFill>
                  <a:schemeClr val="tx1"/>
                </a:solidFill>
                <a:latin typeface="+mn-lt"/>
                <a:ea typeface="+mn-ea"/>
                <a:cs typeface="+mn-cs"/>
              </a:rPr>
              <a:t>A first-in, first-out file, also known as a named pipe, is a file that is used for </a:t>
            </a:r>
            <a:r>
              <a:rPr kumimoji="1" lang="en-US" sz="1200" b="0" i="0" u="none" strike="noStrike" kern="1200" baseline="0" dirty="0" err="1" smtClean="0">
                <a:solidFill>
                  <a:schemeClr val="tx1"/>
                </a:solidFill>
                <a:latin typeface="+mn-lt"/>
                <a:ea typeface="+mn-ea"/>
                <a:cs typeface="+mn-cs"/>
              </a:rPr>
              <a:t>interprocess</a:t>
            </a:r>
            <a:r>
              <a:rPr kumimoji="1" lang="en-US" sz="1200" b="0" i="0" u="none" strike="noStrike" kern="1200" baseline="0" dirty="0" smtClean="0">
                <a:solidFill>
                  <a:schemeClr val="tx1"/>
                </a:solidFill>
                <a:latin typeface="+mn-lt"/>
                <a:ea typeface="+mn-ea"/>
                <a:cs typeface="+mn-cs"/>
              </a:rPr>
              <a:t> communication. We do not discuss FIFO files in this text.</a:t>
            </a:r>
          </a:p>
          <a:p>
            <a:r>
              <a:rPr kumimoji="1" lang="en-US" sz="1200" b="0" i="0" u="none" strike="noStrike" kern="1200" baseline="0" dirty="0" smtClean="0">
                <a:solidFill>
                  <a:schemeClr val="tx1"/>
                </a:solidFill>
                <a:latin typeface="+mn-lt"/>
                <a:ea typeface="+mn-ea"/>
                <a:cs typeface="+mn-cs"/>
              </a:rPr>
              <a:t>• </a:t>
            </a:r>
            <a:r>
              <a:rPr kumimoji="1" lang="en-US" sz="1200" b="1" i="0" u="none" strike="noStrike" kern="1200" baseline="0" dirty="0" smtClean="0">
                <a:solidFill>
                  <a:schemeClr val="tx1"/>
                </a:solidFill>
                <a:latin typeface="+mn-lt"/>
                <a:ea typeface="+mn-ea"/>
                <a:cs typeface="+mn-cs"/>
              </a:rPr>
              <a:t>Socket: </a:t>
            </a:r>
            <a:r>
              <a:rPr kumimoji="1" lang="en-US" sz="1200" b="0" i="0" u="none" strike="noStrike" kern="1200" baseline="0" dirty="0" smtClean="0">
                <a:solidFill>
                  <a:schemeClr val="tx1"/>
                </a:solidFill>
                <a:latin typeface="+mn-lt"/>
                <a:ea typeface="+mn-ea"/>
                <a:cs typeface="+mn-cs"/>
              </a:rPr>
              <a:t>A socket is a special file that is used for network communication</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40</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the link count, which is the number immediately following the permissions.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altLang="en-US" sz="1200" dirty="0" smtClean="0">
                <a:solidFill>
                  <a:srgbClr val="000000"/>
                </a:solidFill>
                <a:latin typeface="Courier New" pitchFamily="49" charset="0"/>
                <a:ea typeface="微软雅黑" pitchFamily="34" charset="-122"/>
                <a:cs typeface="Courier New" pitchFamily="49" charset="0"/>
              </a:rPr>
              <a:t>find . -name "Jose*“ -print (find all the file whose name starts</a:t>
            </a:r>
            <a:r>
              <a:rPr lang="en-US" altLang="en-US" sz="1200" baseline="0" dirty="0" smtClean="0">
                <a:solidFill>
                  <a:srgbClr val="000000"/>
                </a:solidFill>
                <a:latin typeface="Courier New" pitchFamily="49" charset="0"/>
                <a:ea typeface="微软雅黑" pitchFamily="34" charset="-122"/>
                <a:cs typeface="Courier New" pitchFamily="49" charset="0"/>
              </a:rPr>
              <a:t> with Jose)  (On some Unix systems, -print is not needed. Test without –print first)</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altLang="en-US" sz="1200" baseline="0" dirty="0" smtClean="0">
                <a:solidFill>
                  <a:srgbClr val="000000"/>
                </a:solidFill>
                <a:latin typeface="Courier New" pitchFamily="49" charset="0"/>
                <a:ea typeface="微软雅黑" pitchFamily="34" charset="-122"/>
                <a:cs typeface="Courier New" pitchFamily="49" charset="0"/>
              </a:rPr>
              <a:t>find . –perm 644 –print (find all the file whose permission bits are 644)</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altLang="en-US" sz="1200" dirty="0" smtClean="0">
                <a:solidFill>
                  <a:srgbClr val="000000"/>
                </a:solidFill>
                <a:latin typeface="Courier New" pitchFamily="49" charset="0"/>
                <a:ea typeface="微软雅黑" pitchFamily="34" charset="-122"/>
                <a:cs typeface="Courier New" pitchFamily="49" charset="0"/>
              </a:rPr>
              <a:t>find . -name file3 -exec </a:t>
            </a:r>
            <a:r>
              <a:rPr lang="en-US" altLang="en-US" sz="1200" dirty="0" err="1" smtClean="0">
                <a:solidFill>
                  <a:srgbClr val="000000"/>
                </a:solidFill>
                <a:latin typeface="Courier New" pitchFamily="49" charset="0"/>
                <a:ea typeface="微软雅黑" pitchFamily="34" charset="-122"/>
                <a:cs typeface="Courier New" pitchFamily="49" charset="0"/>
              </a:rPr>
              <a:t>cp</a:t>
            </a:r>
            <a:r>
              <a:rPr lang="en-US" altLang="en-US" sz="1200" dirty="0" smtClean="0">
                <a:solidFill>
                  <a:srgbClr val="000000"/>
                </a:solidFill>
                <a:latin typeface="Courier New" pitchFamily="49" charset="0"/>
                <a:ea typeface="微软雅黑" pitchFamily="34" charset="-122"/>
                <a:cs typeface="Courier New" pitchFamily="49" charset="0"/>
              </a:rPr>
              <a:t> {} {}.</a:t>
            </a:r>
            <a:r>
              <a:rPr lang="en-US" altLang="en-US" sz="1200" dirty="0" err="1" smtClean="0">
                <a:solidFill>
                  <a:srgbClr val="000000"/>
                </a:solidFill>
                <a:latin typeface="Courier New" pitchFamily="49" charset="0"/>
                <a:ea typeface="微软雅黑" pitchFamily="34" charset="-122"/>
                <a:cs typeface="Courier New" pitchFamily="49" charset="0"/>
              </a:rPr>
              <a:t>bak</a:t>
            </a:r>
            <a:r>
              <a:rPr lang="en-US" altLang="en-US" sz="1200" dirty="0" smtClean="0">
                <a:solidFill>
                  <a:srgbClr val="000000"/>
                </a:solidFill>
                <a:latin typeface="Courier New" pitchFamily="49" charset="0"/>
                <a:ea typeface="微软雅黑" pitchFamily="34" charset="-122"/>
                <a:cs typeface="Courier New" pitchFamily="49" charset="0"/>
              </a:rPr>
              <a:t> \; -exec </a:t>
            </a:r>
            <a:r>
              <a:rPr lang="en-US" altLang="en-US" sz="1200" dirty="0" err="1" smtClean="0">
                <a:solidFill>
                  <a:srgbClr val="000000"/>
                </a:solidFill>
                <a:latin typeface="Courier New" pitchFamily="49" charset="0"/>
                <a:ea typeface="微软雅黑" pitchFamily="34" charset="-122"/>
                <a:cs typeface="Courier New" pitchFamily="49" charset="0"/>
              </a:rPr>
              <a:t>rm</a:t>
            </a:r>
            <a:r>
              <a:rPr lang="en-US" altLang="en-US" sz="1200" dirty="0" smtClean="0">
                <a:solidFill>
                  <a:srgbClr val="000000"/>
                </a:solidFill>
                <a:latin typeface="Courier New" pitchFamily="49" charset="0"/>
                <a:ea typeface="微软雅黑" pitchFamily="34" charset="-122"/>
                <a:cs typeface="Courier New" pitchFamily="49" charset="0"/>
              </a:rPr>
              <a:t> {} \;  find the file named “file3” in the current directory, make a copy of it,</a:t>
            </a:r>
            <a:r>
              <a:rPr lang="en-US" altLang="en-US" sz="1200" baseline="0" dirty="0" smtClean="0">
                <a:solidFill>
                  <a:srgbClr val="000000"/>
                </a:solidFill>
                <a:latin typeface="Courier New" pitchFamily="49" charset="0"/>
                <a:ea typeface="微软雅黑" pitchFamily="34" charset="-122"/>
                <a:cs typeface="Courier New" pitchFamily="49" charset="0"/>
              </a:rPr>
              <a:t> and remove it.</a:t>
            </a:r>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Find all the files with the same </a:t>
            </a:r>
            <a:r>
              <a:rPr lang="en-US" dirty="0" err="1" smtClean="0"/>
              <a:t>inode</a:t>
            </a:r>
            <a:r>
              <a:rPr lang="en-US" dirty="0" smtClean="0"/>
              <a:t> number</a:t>
            </a:r>
            <a:br>
              <a:rPr lang="en-US" dirty="0" smtClean="0"/>
            </a:br>
            <a:r>
              <a:rPr lang="en-US" dirty="0" smtClean="0"/>
              <a:t>find</a:t>
            </a:r>
            <a:r>
              <a:rPr lang="en-US" baseline="0" dirty="0" smtClean="0"/>
              <a:t> –</a:t>
            </a:r>
            <a:r>
              <a:rPr lang="en-US" baseline="0" dirty="0" err="1" smtClean="0"/>
              <a:t>samefile</a:t>
            </a:r>
            <a:r>
              <a:rPr lang="en-US" baseline="0" dirty="0" smtClean="0"/>
              <a:t> /path/to/your/file</a:t>
            </a:r>
            <a:br>
              <a:rPr lang="en-US" baseline="0" dirty="0" smtClean="0"/>
            </a:br>
            <a:r>
              <a:rPr lang="en-US" baseline="0" dirty="0" smtClean="0"/>
              <a:t>or, if you already know the </a:t>
            </a:r>
            <a:r>
              <a:rPr lang="en-US" baseline="0" dirty="0" err="1" smtClean="0"/>
              <a:t>inode</a:t>
            </a:r>
            <a:r>
              <a:rPr lang="en-US" baseline="0" dirty="0" smtClean="0"/>
              <a:t> number:</a:t>
            </a:r>
            <a:br>
              <a:rPr lang="en-US" baseline="0" dirty="0" smtClean="0"/>
            </a:br>
            <a:r>
              <a:rPr lang="en-US" baseline="0" dirty="0" smtClean="0"/>
              <a:t>find –</a:t>
            </a:r>
            <a:r>
              <a:rPr lang="en-US" baseline="0" dirty="0" err="1" smtClean="0"/>
              <a:t>inum</a:t>
            </a:r>
            <a:r>
              <a:rPr lang="en-US" baseline="0" dirty="0" smtClean="0"/>
              <a:t> 36220628</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altLang="en-US" sz="1200" dirty="0" smtClean="0">
              <a:solidFill>
                <a:srgbClr val="000000"/>
              </a:solidFill>
              <a:latin typeface="Courier New" pitchFamily="49" charset="0"/>
              <a:ea typeface="微软雅黑" pitchFamily="34" charset="-122"/>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latin typeface="Courier New" pitchFamily="49" charset="0"/>
                <a:cs typeface="Courier New" pitchFamily="49" charset="0"/>
              </a:rPr>
              <a:t>$echo "This is a test file" &gt; cis18a/</a:t>
            </a:r>
            <a:r>
              <a:rPr lang="en-US" dirty="0" err="1" smtClean="0">
                <a:latin typeface="Courier New" pitchFamily="49" charset="0"/>
                <a:cs typeface="Courier New" pitchFamily="49" charset="0"/>
              </a:rPr>
              <a:t>dropbox</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testFile</a:t>
            </a: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ls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ld</a:t>
            </a:r>
            <a:r>
              <a:rPr lang="en-US" dirty="0" smtClean="0">
                <a:latin typeface="Courier New" pitchFamily="49" charset="0"/>
                <a:cs typeface="Courier New" pitchFamily="49" charset="0"/>
              </a:rPr>
              <a:t> cis18a/</a:t>
            </a:r>
            <a:r>
              <a:rPr lang="en-US" dirty="0" err="1" smtClean="0">
                <a:latin typeface="Courier New" pitchFamily="49" charset="0"/>
                <a:cs typeface="Courier New" pitchFamily="49" charset="0"/>
              </a:rPr>
              <a:t>dropbox</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testFile</a:t>
            </a: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rw</a:t>
            </a:r>
            <a:r>
              <a:rPr lang="en-US" dirty="0" smtClean="0">
                <a:latin typeface="Courier New" pitchFamily="49" charset="0"/>
                <a:cs typeface="Courier New" pitchFamily="49" charset="0"/>
              </a:rPr>
              <a:t>-r--r-- 1 victoryu </a:t>
            </a:r>
            <a:r>
              <a:rPr lang="en-US" dirty="0" err="1" smtClean="0">
                <a:latin typeface="Courier New" pitchFamily="49" charset="0"/>
                <a:cs typeface="Courier New" pitchFamily="49" charset="0"/>
              </a:rPr>
              <a:t>victoryu</a:t>
            </a:r>
            <a:r>
              <a:rPr lang="en-US" dirty="0" smtClean="0">
                <a:latin typeface="Courier New" pitchFamily="49" charset="0"/>
                <a:cs typeface="Courier New" pitchFamily="49" charset="0"/>
              </a:rPr>
              <a:t> 20 Feb 19 22:21 cis18a/</a:t>
            </a:r>
            <a:r>
              <a:rPr lang="en-US" dirty="0" err="1" smtClean="0">
                <a:latin typeface="Courier New" pitchFamily="49" charset="0"/>
                <a:cs typeface="Courier New" pitchFamily="49" charset="0"/>
              </a:rPr>
              <a:t>dropbox</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testFile</a:t>
            </a: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setfacl</a:t>
            </a:r>
            <a:r>
              <a:rPr lang="en-US" dirty="0" smtClean="0">
                <a:latin typeface="Courier New" pitchFamily="49" charset="0"/>
                <a:cs typeface="Courier New" pitchFamily="49" charset="0"/>
              </a:rPr>
              <a:t> --modify g:unixStudent:7 cis18a/</a:t>
            </a:r>
            <a:r>
              <a:rPr lang="en-US" dirty="0" err="1" smtClean="0">
                <a:latin typeface="Courier New" pitchFamily="49" charset="0"/>
                <a:cs typeface="Courier New" pitchFamily="49" charset="0"/>
              </a:rPr>
              <a:t>dropbox</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testFile</a:t>
            </a: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ls</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ld</a:t>
            </a:r>
            <a:r>
              <a:rPr lang="en-US" dirty="0" smtClean="0">
                <a:latin typeface="Courier New" pitchFamily="49" charset="0"/>
                <a:cs typeface="Courier New" pitchFamily="49" charset="0"/>
              </a:rPr>
              <a:t> cis18a/</a:t>
            </a:r>
            <a:r>
              <a:rPr lang="en-US" dirty="0" err="1" smtClean="0">
                <a:latin typeface="Courier New" pitchFamily="49" charset="0"/>
                <a:cs typeface="Courier New" pitchFamily="49" charset="0"/>
              </a:rPr>
              <a:t>dropbox</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testFile</a:t>
            </a: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rw</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rwxr</a:t>
            </a:r>
            <a:r>
              <a:rPr lang="en-US" dirty="0" smtClean="0">
                <a:latin typeface="Courier New" pitchFamily="49" charset="0"/>
                <a:cs typeface="Courier New" pitchFamily="49" charset="0"/>
              </a:rPr>
              <a:t>--+ 1 victoryu </a:t>
            </a:r>
            <a:r>
              <a:rPr lang="en-US" dirty="0" err="1" smtClean="0">
                <a:latin typeface="Courier New" pitchFamily="49" charset="0"/>
                <a:cs typeface="Courier New" pitchFamily="49" charset="0"/>
              </a:rPr>
              <a:t>victoryu</a:t>
            </a:r>
            <a:r>
              <a:rPr lang="en-US" dirty="0" smtClean="0">
                <a:latin typeface="Courier New" pitchFamily="49" charset="0"/>
                <a:cs typeface="Courier New" pitchFamily="49" charset="0"/>
              </a:rPr>
              <a:t> 20 Feb 19 22:21 cis18a/</a:t>
            </a:r>
            <a:r>
              <a:rPr lang="en-US" dirty="0" err="1" smtClean="0">
                <a:latin typeface="Courier New" pitchFamily="49" charset="0"/>
                <a:cs typeface="Courier New" pitchFamily="49" charset="0"/>
              </a:rPr>
              <a:t>dropbox</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testFile</a:t>
            </a: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getfacl</a:t>
            </a:r>
            <a:r>
              <a:rPr lang="en-US" dirty="0" smtClean="0">
                <a:latin typeface="Courier New" pitchFamily="49" charset="0"/>
                <a:cs typeface="Courier New" pitchFamily="49" charset="0"/>
              </a:rPr>
              <a:t> cis18a/</a:t>
            </a:r>
            <a:r>
              <a:rPr lang="en-US" dirty="0" err="1" smtClean="0">
                <a:latin typeface="Courier New" pitchFamily="49" charset="0"/>
                <a:cs typeface="Courier New" pitchFamily="49" charset="0"/>
              </a:rPr>
              <a:t>dropbox</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testFile</a:t>
            </a: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urier New" pitchFamily="49" charset="0"/>
                <a:cs typeface="Courier New" pitchFamily="49" charset="0"/>
              </a:rPr>
              <a:t># file: cis18a/</a:t>
            </a:r>
            <a:r>
              <a:rPr lang="en-US" dirty="0" err="1" smtClean="0">
                <a:latin typeface="Courier New" pitchFamily="49" charset="0"/>
                <a:cs typeface="Courier New" pitchFamily="49" charset="0"/>
              </a:rPr>
              <a:t>dropbox</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testFile</a:t>
            </a: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urier New" pitchFamily="49" charset="0"/>
                <a:cs typeface="Courier New" pitchFamily="49" charset="0"/>
              </a:rPr>
              <a:t># owner: victoryu</a:t>
            </a:r>
          </a:p>
          <a:p>
            <a:pPr marL="0" indent="0">
              <a:buFont typeface="Arial" pitchFamily="34" charset="0"/>
              <a:buNone/>
            </a:pPr>
            <a:r>
              <a:rPr lang="en-US" dirty="0" smtClean="0">
                <a:latin typeface="Courier New" pitchFamily="49" charset="0"/>
                <a:cs typeface="Courier New" pitchFamily="49" charset="0"/>
              </a:rPr>
              <a:t># group: victoryu</a:t>
            </a:r>
          </a:p>
          <a:p>
            <a:pPr marL="0" indent="0">
              <a:buFont typeface="Arial" pitchFamily="34" charset="0"/>
              <a:buNone/>
            </a:pPr>
            <a:r>
              <a:rPr lang="en-US" dirty="0" smtClean="0">
                <a:latin typeface="Courier New" pitchFamily="49" charset="0"/>
                <a:cs typeface="Courier New" pitchFamily="49" charset="0"/>
              </a:rPr>
              <a:t>user::</a:t>
            </a:r>
            <a:r>
              <a:rPr lang="en-US" dirty="0" err="1" smtClean="0">
                <a:latin typeface="Courier New" pitchFamily="49" charset="0"/>
                <a:cs typeface="Courier New" pitchFamily="49" charset="0"/>
              </a:rPr>
              <a:t>rw</a:t>
            </a:r>
            <a:r>
              <a:rPr lang="en-US" dirty="0" smtClean="0">
                <a:latin typeface="Courier New" pitchFamily="49" charset="0"/>
                <a:cs typeface="Courier New" pitchFamily="49" charset="0"/>
              </a:rPr>
              <a:t>-</a:t>
            </a:r>
          </a:p>
          <a:p>
            <a:pPr marL="0" indent="0">
              <a:buFont typeface="Arial" pitchFamily="34" charset="0"/>
              <a:buNone/>
            </a:pPr>
            <a:r>
              <a:rPr lang="en-US" dirty="0" smtClean="0">
                <a:latin typeface="Courier New" pitchFamily="49" charset="0"/>
                <a:cs typeface="Courier New" pitchFamily="49" charset="0"/>
              </a:rPr>
              <a:t>group::r--</a:t>
            </a:r>
          </a:p>
          <a:p>
            <a:pPr marL="0" indent="0">
              <a:buFont typeface="Arial" pitchFamily="34" charset="0"/>
              <a:buNone/>
            </a:pPr>
            <a:r>
              <a:rPr lang="en-US" dirty="0" err="1" smtClean="0">
                <a:latin typeface="Courier New" pitchFamily="49" charset="0"/>
                <a:cs typeface="Courier New" pitchFamily="49" charset="0"/>
              </a:rPr>
              <a:t>group:unixStudent:rwx</a:t>
            </a: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urier New" pitchFamily="49" charset="0"/>
                <a:cs typeface="Courier New" pitchFamily="49" charset="0"/>
              </a:rPr>
              <a:t>mask::</a:t>
            </a:r>
            <a:r>
              <a:rPr lang="en-US" dirty="0" err="1" smtClean="0">
                <a:latin typeface="Courier New" pitchFamily="49" charset="0"/>
                <a:cs typeface="Courier New" pitchFamily="49" charset="0"/>
              </a:rPr>
              <a:t>rwx</a:t>
            </a: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urier New" pitchFamily="49" charset="0"/>
                <a:cs typeface="Courier New" pitchFamily="49" charset="0"/>
              </a:rPr>
              <a:t>other::r--</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44</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kumimoji="1" lang="en-US" sz="1200" b="0" i="0" u="none" strike="noStrike" kern="1200" baseline="0" smtClean="0">
                <a:solidFill>
                  <a:schemeClr val="tx1"/>
                </a:solidFill>
                <a:latin typeface="+mn-lt"/>
                <a:ea typeface="+mn-ea"/>
                <a:cs typeface="+mn-cs"/>
              </a:rPr>
              <a:t>cAn</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is a data structure stored on disk that defines a file’s existence and is identified by an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number. When you move (mv) a file within a </a:t>
            </a:r>
            <a:r>
              <a:rPr kumimoji="1" lang="en-US" sz="1200" b="0" i="0" u="none" strike="noStrike" kern="1200" baseline="0" dirty="0" err="1" smtClean="0">
                <a:solidFill>
                  <a:schemeClr val="tx1"/>
                </a:solidFill>
                <a:latin typeface="+mn-lt"/>
                <a:ea typeface="+mn-ea"/>
                <a:cs typeface="+mn-cs"/>
              </a:rPr>
              <a:t>filesystem</a:t>
            </a:r>
            <a:r>
              <a:rPr kumimoji="1" lang="en-US" sz="1200" b="0" i="0" u="none" strike="noStrike" kern="1200" baseline="0" dirty="0" smtClean="0">
                <a:solidFill>
                  <a:schemeClr val="tx1"/>
                </a:solidFill>
                <a:latin typeface="+mn-lt"/>
                <a:ea typeface="+mn-ea"/>
                <a:cs typeface="+mn-cs"/>
              </a:rPr>
              <a:t>, you change the filename portion of the directory entry associated with the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that describes the file.</a:t>
            </a:r>
          </a:p>
          <a:p>
            <a:pPr marL="228600" indent="-228600">
              <a:buFont typeface="+mj-lt"/>
              <a:buAutoNum type="arabicPeriod"/>
            </a:pPr>
            <a:r>
              <a:rPr kumimoji="1" lang="en-US" sz="1200" b="0" i="0" u="none" strike="noStrike" kern="1200" baseline="0" dirty="0" smtClean="0">
                <a:solidFill>
                  <a:schemeClr val="tx1"/>
                </a:solidFill>
                <a:latin typeface="+mn-lt"/>
                <a:ea typeface="+mn-ea"/>
                <a:cs typeface="+mn-cs"/>
              </a:rPr>
              <a:t>Most utilities assume </a:t>
            </a:r>
            <a:r>
              <a:rPr kumimoji="1" lang="en-US" sz="1200" b="1" i="0" u="none" strike="noStrike" kern="1200" baseline="0" dirty="0" smtClean="0">
                <a:solidFill>
                  <a:schemeClr val="tx1"/>
                </a:solidFill>
                <a:latin typeface="+mn-lt"/>
                <a:ea typeface="+mn-ea"/>
                <a:cs typeface="+mn-cs"/>
              </a:rPr>
              <a:t>–</a:t>
            </a:r>
            <a:r>
              <a:rPr kumimoji="1" lang="en-US" sz="1200" b="1" i="0" u="none" strike="noStrike" kern="1200" baseline="0" dirty="0" err="1" smtClean="0">
                <a:solidFill>
                  <a:schemeClr val="tx1"/>
                </a:solidFill>
                <a:latin typeface="+mn-lt"/>
                <a:ea typeface="+mn-ea"/>
                <a:cs typeface="+mn-cs"/>
              </a:rPr>
              <a:t>i</a:t>
            </a:r>
            <a:r>
              <a:rPr kumimoji="1" lang="en-US" sz="1200" b="1" i="0" u="none" strike="noStrike" kern="1200" baseline="0" dirty="0" smtClean="0">
                <a:solidFill>
                  <a:schemeClr val="tx1"/>
                </a:solidFill>
                <a:latin typeface="+mn-lt"/>
                <a:ea typeface="+mn-ea"/>
                <a:cs typeface="+mn-cs"/>
              </a:rPr>
              <a:t> </a:t>
            </a:r>
            <a:r>
              <a:rPr kumimoji="1" lang="en-US" sz="1200" b="0" i="0" u="none" strike="noStrike" kern="1200" baseline="0" dirty="0" smtClean="0">
                <a:solidFill>
                  <a:schemeClr val="tx1"/>
                </a:solidFill>
                <a:latin typeface="+mn-lt"/>
                <a:ea typeface="+mn-ea"/>
                <a:cs typeface="+mn-cs"/>
              </a:rPr>
              <a:t>is an option, not the name of a file, and therefore do not work properly when they are called with an argument of a file named </a:t>
            </a:r>
            <a:r>
              <a:rPr kumimoji="1" lang="en-US" sz="1200" b="1" i="0" u="none" strike="noStrike" kern="1200" baseline="0" dirty="0" smtClean="0">
                <a:solidFill>
                  <a:schemeClr val="tx1"/>
                </a:solidFill>
                <a:latin typeface="+mn-lt"/>
                <a:ea typeface="+mn-ea"/>
                <a:cs typeface="+mn-cs"/>
              </a:rPr>
              <a:t>–</a:t>
            </a:r>
            <a:r>
              <a:rPr kumimoji="1" lang="en-US" sz="1200" b="1" i="0" u="none" strike="noStrike" kern="1200" baseline="0" dirty="0" err="1" smtClean="0">
                <a:solidFill>
                  <a:schemeClr val="tx1"/>
                </a:solidFill>
                <a:latin typeface="+mn-lt"/>
                <a:ea typeface="+mn-ea"/>
                <a:cs typeface="+mn-cs"/>
              </a:rPr>
              <a:t>i</a:t>
            </a:r>
            <a:r>
              <a:rPr kumimoji="1" lang="en-US" sz="1200" b="0" i="0" u="none" strike="noStrike" kern="1200" baseline="0" dirty="0" smtClean="0">
                <a:solidFill>
                  <a:schemeClr val="tx1"/>
                </a:solidFill>
                <a:latin typeface="+mn-lt"/>
                <a:ea typeface="+mn-ea"/>
                <a:cs typeface="+mn-cs"/>
              </a:rPr>
              <a:t>:</a:t>
            </a:r>
          </a:p>
          <a:p>
            <a:pPr lvl="1"/>
            <a:r>
              <a:rPr kumimoji="1" lang="en-US" sz="1200" b="0" i="0" u="none" strike="noStrike" kern="1200" baseline="0" dirty="0" smtClean="0">
                <a:solidFill>
                  <a:schemeClr val="tx1"/>
                </a:solidFill>
                <a:latin typeface="Courier New" pitchFamily="49" charset="0"/>
                <a:ea typeface="+mn-ea"/>
                <a:cs typeface="Courier New" pitchFamily="49" charset="0"/>
              </a:rPr>
              <a:t>$ </a:t>
            </a:r>
            <a:r>
              <a:rPr kumimoji="1" lang="en-US" sz="1200" b="1" i="0" u="none" strike="noStrike" kern="1200" baseline="0" dirty="0" smtClean="0">
                <a:solidFill>
                  <a:schemeClr val="tx1"/>
                </a:solidFill>
                <a:latin typeface="Courier New" pitchFamily="49" charset="0"/>
                <a:ea typeface="+mn-ea"/>
                <a:cs typeface="Courier New" pitchFamily="49" charset="0"/>
              </a:rPr>
              <a:t>touch -</a:t>
            </a:r>
            <a:r>
              <a:rPr kumimoji="1" lang="en-US" sz="1200" b="1" i="0" u="none" strike="noStrike" kern="1200" baseline="0" dirty="0" err="1" smtClean="0">
                <a:solidFill>
                  <a:schemeClr val="tx1"/>
                </a:solidFill>
                <a:latin typeface="Courier New" pitchFamily="49" charset="0"/>
                <a:ea typeface="+mn-ea"/>
                <a:cs typeface="Courier New" pitchFamily="49" charset="0"/>
              </a:rPr>
              <a:t>i</a:t>
            </a:r>
            <a:endParaRPr kumimoji="1" lang="en-US" sz="1200" b="1" i="0" u="none" strike="noStrike" kern="1200" baseline="0" dirty="0" smtClean="0">
              <a:solidFill>
                <a:schemeClr val="tx1"/>
              </a:solidFill>
              <a:latin typeface="Courier New" pitchFamily="49" charset="0"/>
              <a:ea typeface="+mn-ea"/>
              <a:cs typeface="Courier New" pitchFamily="49" charset="0"/>
            </a:endParaRPr>
          </a:p>
          <a:p>
            <a:pPr lvl="1"/>
            <a:r>
              <a:rPr kumimoji="1" lang="en-US" sz="1200" b="0" i="0" u="none" strike="noStrike" kern="1200" baseline="0" dirty="0" smtClean="0">
                <a:solidFill>
                  <a:schemeClr val="tx1"/>
                </a:solidFill>
                <a:latin typeface="Courier New" pitchFamily="49" charset="0"/>
                <a:ea typeface="+mn-ea"/>
                <a:cs typeface="Courier New" pitchFamily="49" charset="0"/>
              </a:rPr>
              <a:t>touch: invalid option -- </a:t>
            </a:r>
            <a:r>
              <a:rPr kumimoji="1" lang="en-US" sz="1200" b="0" i="0" u="none" strike="noStrike" kern="1200" baseline="0" dirty="0" err="1" smtClean="0">
                <a:solidFill>
                  <a:schemeClr val="tx1"/>
                </a:solidFill>
                <a:latin typeface="Courier New" pitchFamily="49" charset="0"/>
                <a:ea typeface="+mn-ea"/>
                <a:cs typeface="Courier New" pitchFamily="49" charset="0"/>
              </a:rPr>
              <a:t>i</a:t>
            </a:r>
            <a:endParaRPr kumimoji="1" lang="en-US" sz="1200" b="0" i="0" u="none" strike="noStrike" kern="1200" baseline="0" dirty="0" smtClean="0">
              <a:solidFill>
                <a:schemeClr val="tx1"/>
              </a:solidFill>
              <a:latin typeface="Courier New" pitchFamily="49" charset="0"/>
              <a:ea typeface="+mn-ea"/>
              <a:cs typeface="Courier New" pitchFamily="49" charset="0"/>
            </a:endParaRPr>
          </a:p>
          <a:p>
            <a:pPr lvl="1"/>
            <a:r>
              <a:rPr kumimoji="1" lang="en-US" sz="1200" b="0" i="0" u="none" strike="noStrike" kern="1200" baseline="0" dirty="0" smtClean="0">
                <a:solidFill>
                  <a:schemeClr val="tx1"/>
                </a:solidFill>
                <a:latin typeface="Courier New" pitchFamily="49" charset="0"/>
                <a:ea typeface="+mn-ea"/>
                <a:cs typeface="Courier New" pitchFamily="49" charset="0"/>
              </a:rPr>
              <a:t>Try 'touch --help' for more information.</a:t>
            </a:r>
          </a:p>
          <a:p>
            <a:r>
              <a:rPr kumimoji="1" lang="en-US" sz="1200" b="0" i="0" u="none" strike="noStrike" kern="1200" baseline="0" dirty="0" smtClean="0">
                <a:solidFill>
                  <a:schemeClr val="tx1"/>
                </a:solidFill>
                <a:latin typeface="+mn-lt"/>
                <a:ea typeface="+mn-ea"/>
                <a:cs typeface="+mn-cs"/>
              </a:rPr>
              <a:t>    The following commands create a file named </a:t>
            </a:r>
            <a:r>
              <a:rPr kumimoji="1" lang="en-US" sz="1200" b="1" i="0" u="none" strike="noStrike" kern="1200" baseline="0" dirty="0" smtClean="0">
                <a:solidFill>
                  <a:schemeClr val="tx1"/>
                </a:solidFill>
                <a:latin typeface="+mn-lt"/>
                <a:ea typeface="+mn-ea"/>
                <a:cs typeface="+mn-cs"/>
              </a:rPr>
              <a:t>–</a:t>
            </a:r>
            <a:r>
              <a:rPr kumimoji="1" lang="en-US" sz="1200" b="1" i="0" u="none" strike="noStrike" kern="1200" baseline="0" dirty="0" err="1" smtClean="0">
                <a:solidFill>
                  <a:schemeClr val="tx1"/>
                </a:solidFill>
                <a:latin typeface="+mn-lt"/>
                <a:ea typeface="+mn-ea"/>
                <a:cs typeface="+mn-cs"/>
              </a:rPr>
              <a:t>i</a:t>
            </a:r>
            <a:r>
              <a:rPr kumimoji="1" lang="en-US" sz="1200" b="0" i="0" u="none" strike="noStrike" kern="1200" baseline="0" dirty="0" smtClean="0">
                <a:solidFill>
                  <a:schemeClr val="tx1"/>
                </a:solidFill>
                <a:latin typeface="+mn-lt"/>
                <a:ea typeface="+mn-ea"/>
                <a:cs typeface="+mn-cs"/>
              </a:rPr>
              <a:t>:</a:t>
            </a:r>
          </a:p>
          <a:p>
            <a:pPr lvl="1"/>
            <a:r>
              <a:rPr kumimoji="1" lang="en-US" sz="1200" b="0" i="0" u="none" strike="noStrike" kern="1200" baseline="0" dirty="0" smtClean="0">
                <a:solidFill>
                  <a:schemeClr val="tx1"/>
                </a:solidFill>
                <a:latin typeface="Courier New" pitchFamily="49" charset="0"/>
                <a:ea typeface="+mn-ea"/>
                <a:cs typeface="Courier New" pitchFamily="49" charset="0"/>
              </a:rPr>
              <a:t>$ cat &gt; -</a:t>
            </a:r>
            <a:r>
              <a:rPr kumimoji="1" lang="en-US" sz="1200" b="0" i="0" u="none" strike="noStrike" kern="1200" baseline="0" dirty="0" err="1" smtClean="0">
                <a:solidFill>
                  <a:schemeClr val="tx1"/>
                </a:solidFill>
                <a:latin typeface="Courier New" pitchFamily="49" charset="0"/>
                <a:ea typeface="+mn-ea"/>
                <a:cs typeface="Courier New" pitchFamily="49" charset="0"/>
              </a:rPr>
              <a:t>i</a:t>
            </a:r>
            <a:endParaRPr kumimoji="1" lang="en-US" sz="1200" b="0" i="0" u="none" strike="noStrike" kern="1200" baseline="0" dirty="0" smtClean="0">
              <a:solidFill>
                <a:schemeClr val="tx1"/>
              </a:solidFill>
              <a:latin typeface="Courier New" pitchFamily="49" charset="0"/>
              <a:ea typeface="+mn-ea"/>
              <a:cs typeface="Courier New" pitchFamily="49" charset="0"/>
            </a:endParaRPr>
          </a:p>
          <a:p>
            <a:pPr lvl="1"/>
            <a:r>
              <a:rPr kumimoji="1" lang="en-US" sz="1200" b="0" i="0" u="none" strike="noStrike" kern="1200" baseline="0" dirty="0" smtClean="0">
                <a:solidFill>
                  <a:schemeClr val="tx1"/>
                </a:solidFill>
                <a:latin typeface="Courier New" pitchFamily="49" charset="0"/>
                <a:ea typeface="+mn-ea"/>
                <a:cs typeface="Courier New" pitchFamily="49" charset="0"/>
              </a:rPr>
              <a:t>CONTROL-D</a:t>
            </a:r>
          </a:p>
          <a:p>
            <a:r>
              <a:rPr kumimoji="1" lang="en-US" sz="1200" b="0" i="0" u="none" strike="noStrike" kern="1200" baseline="0" dirty="0" smtClean="0">
                <a:solidFill>
                  <a:schemeClr val="tx1"/>
                </a:solidFill>
                <a:latin typeface="+mn-lt"/>
                <a:ea typeface="+mn-ea"/>
                <a:cs typeface="+mn-cs"/>
              </a:rPr>
              <a:t>    The preceding example uses the shell to create the file. It works because the shell expects a filename following a redirect output symbol and does not treat </a:t>
            </a:r>
            <a:r>
              <a:rPr kumimoji="1" lang="en-US" sz="1200" b="1" i="0" u="none" strike="noStrike" kern="1200" baseline="0" dirty="0" smtClean="0">
                <a:solidFill>
                  <a:schemeClr val="tx1"/>
                </a:solidFill>
                <a:latin typeface="+mn-lt"/>
                <a:ea typeface="+mn-ea"/>
                <a:cs typeface="+mn-cs"/>
              </a:rPr>
              <a:t>–</a:t>
            </a:r>
            <a:r>
              <a:rPr kumimoji="1" lang="en-US" sz="1200" b="1" i="0" u="none" strike="noStrike" kern="1200" baseline="0" dirty="0" err="1" smtClean="0">
                <a:solidFill>
                  <a:schemeClr val="tx1"/>
                </a:solidFill>
                <a:latin typeface="+mn-lt"/>
                <a:ea typeface="+mn-ea"/>
                <a:cs typeface="+mn-cs"/>
              </a:rPr>
              <a:t>i</a:t>
            </a:r>
            <a:r>
              <a:rPr kumimoji="1" lang="en-US" sz="1200" b="1" i="0" u="none" strike="noStrike" kern="1200" baseline="0" dirty="0" smtClean="0">
                <a:solidFill>
                  <a:schemeClr val="tx1"/>
                </a:solidFill>
                <a:latin typeface="+mn-lt"/>
                <a:ea typeface="+mn-ea"/>
                <a:cs typeface="+mn-cs"/>
              </a:rPr>
              <a:t> </a:t>
            </a:r>
            <a:r>
              <a:rPr kumimoji="1" lang="en-US" sz="1200" b="0" i="0" u="none" strike="noStrike" kern="1200" baseline="0" dirty="0" smtClean="0">
                <a:solidFill>
                  <a:schemeClr val="tx1"/>
                </a:solidFill>
                <a:latin typeface="+mn-lt"/>
                <a:ea typeface="+mn-ea"/>
                <a:cs typeface="+mn-cs"/>
              </a:rPr>
              <a:t>as an option.</a:t>
            </a:r>
          </a:p>
          <a:p>
            <a:r>
              <a:rPr kumimoji="1" lang="en-US" sz="1200" b="0" i="0" u="none" strike="noStrike" kern="1200" baseline="0" dirty="0" smtClean="0">
                <a:solidFill>
                  <a:schemeClr val="tx1"/>
                </a:solidFill>
                <a:latin typeface="+mn-lt"/>
                <a:ea typeface="+mn-ea"/>
                <a:cs typeface="+mn-cs"/>
              </a:rPr>
              <a:t>Many utilities assume everything on the command line to the right of a </a:t>
            </a:r>
            <a:r>
              <a:rPr kumimoji="1" lang="en-US" sz="1200" b="1" i="0" u="none" strike="noStrike" kern="1200" baseline="0" dirty="0" smtClean="0">
                <a:solidFill>
                  <a:schemeClr val="tx1"/>
                </a:solidFill>
                <a:latin typeface="+mn-lt"/>
                <a:ea typeface="+mn-ea"/>
                <a:cs typeface="+mn-cs"/>
              </a:rPr>
              <a:t>-- </a:t>
            </a:r>
            <a:r>
              <a:rPr kumimoji="1" lang="en-US" sz="1200" b="0" i="0" u="none" strike="noStrike" kern="1200" baseline="0" dirty="0" smtClean="0">
                <a:solidFill>
                  <a:schemeClr val="tx1"/>
                </a:solidFill>
                <a:latin typeface="+mn-lt"/>
                <a:ea typeface="+mn-ea"/>
                <a:cs typeface="+mn-cs"/>
              </a:rPr>
              <a:t>option is a filename. Using one of these utilities, you can work with a file whose name begins with a hyphen by marking the end of the options on the command line with the </a:t>
            </a:r>
            <a:r>
              <a:rPr kumimoji="1" lang="en-US" sz="1200" b="1" i="0" u="none" strike="noStrike" kern="1200" baseline="0" dirty="0" smtClean="0">
                <a:solidFill>
                  <a:schemeClr val="tx1"/>
                </a:solidFill>
                <a:latin typeface="+mn-lt"/>
                <a:ea typeface="+mn-ea"/>
                <a:cs typeface="+mn-cs"/>
              </a:rPr>
              <a:t>–– </a:t>
            </a:r>
            <a:r>
              <a:rPr kumimoji="1" lang="en-US" sz="1200" b="0" i="0" u="none" strike="noStrike" kern="1200" baseline="0" dirty="0" smtClean="0">
                <a:solidFill>
                  <a:schemeClr val="tx1"/>
                </a:solidFill>
                <a:latin typeface="+mn-lt"/>
                <a:ea typeface="+mn-ea"/>
                <a:cs typeface="+mn-cs"/>
              </a:rPr>
              <a:t>option followed by the filename:</a:t>
            </a:r>
          </a:p>
          <a:p>
            <a:pPr lvl="1"/>
            <a:r>
              <a:rPr kumimoji="1" lang="en-US" sz="1200" b="0" i="0" u="none" strike="noStrike" kern="1200" baseline="0" dirty="0" smtClean="0">
                <a:solidFill>
                  <a:schemeClr val="tx1"/>
                </a:solidFill>
                <a:latin typeface="Courier New" pitchFamily="49" charset="0"/>
                <a:ea typeface="+mn-ea"/>
                <a:cs typeface="Courier New" pitchFamily="49" charset="0"/>
              </a:rPr>
              <a:t>$ touch -- -</a:t>
            </a:r>
            <a:r>
              <a:rPr kumimoji="1" lang="en-US" sz="1200" b="0" i="0" u="none" strike="noStrike" kern="1200" baseline="0" dirty="0" err="1" smtClean="0">
                <a:solidFill>
                  <a:schemeClr val="tx1"/>
                </a:solidFill>
                <a:latin typeface="Courier New" pitchFamily="49" charset="0"/>
                <a:ea typeface="+mn-ea"/>
                <a:cs typeface="Courier New" pitchFamily="49" charset="0"/>
              </a:rPr>
              <a:t>i</a:t>
            </a:r>
            <a:endParaRPr kumimoji="1" lang="en-US" sz="1200" b="0" i="0" u="none" strike="noStrike" kern="1200" baseline="0" dirty="0" smtClean="0">
              <a:solidFill>
                <a:schemeClr val="tx1"/>
              </a:solidFill>
              <a:latin typeface="Courier New" pitchFamily="49" charset="0"/>
              <a:ea typeface="+mn-ea"/>
              <a:cs typeface="Courier New" pitchFamily="49" charset="0"/>
            </a:endParaRPr>
          </a:p>
          <a:p>
            <a:r>
              <a:rPr kumimoji="1" lang="en-US" sz="1200" b="0" i="0" u="none" strike="noStrike" kern="1200" baseline="0" dirty="0" smtClean="0">
                <a:solidFill>
                  <a:schemeClr val="tx1"/>
                </a:solidFill>
                <a:latin typeface="+mn-lt"/>
                <a:ea typeface="+mn-ea"/>
                <a:cs typeface="+mn-cs"/>
              </a:rPr>
              <a:t>You can remove the file by using </a:t>
            </a:r>
            <a:r>
              <a:rPr kumimoji="1" lang="en-US" sz="1200" b="1" i="0" u="none" strike="noStrike" kern="1200" baseline="0" dirty="0" smtClean="0">
                <a:solidFill>
                  <a:schemeClr val="tx1"/>
                </a:solidFill>
                <a:latin typeface="+mn-lt"/>
                <a:ea typeface="+mn-ea"/>
                <a:cs typeface="+mn-cs"/>
              </a:rPr>
              <a:t>–– </a:t>
            </a:r>
            <a:r>
              <a:rPr kumimoji="1" lang="en-US" sz="1200" b="0" i="0" u="none" strike="noStrike" kern="1200" baseline="0" dirty="0" smtClean="0">
                <a:solidFill>
                  <a:schemeClr val="tx1"/>
                </a:solidFill>
                <a:latin typeface="+mn-lt"/>
                <a:ea typeface="+mn-ea"/>
                <a:cs typeface="+mn-cs"/>
              </a:rPr>
              <a:t>to signal the end of the options:</a:t>
            </a:r>
          </a:p>
          <a:p>
            <a:pPr lvl="1"/>
            <a:r>
              <a:rPr kumimoji="1" lang="en-US" sz="1200" b="0" i="0" u="none" strike="noStrike" kern="1200" baseline="0" dirty="0" smtClean="0">
                <a:solidFill>
                  <a:schemeClr val="tx1"/>
                </a:solidFill>
                <a:latin typeface="Courier New" pitchFamily="49" charset="0"/>
                <a:ea typeface="+mn-ea"/>
                <a:cs typeface="Courier New" pitchFamily="49" charset="0"/>
              </a:rPr>
              <a:t>$ </a:t>
            </a:r>
            <a:r>
              <a:rPr kumimoji="1" lang="en-US" sz="1200" b="0" i="0" u="none" strike="noStrike" kern="1200" baseline="0" dirty="0" err="1" smtClean="0">
                <a:solidFill>
                  <a:schemeClr val="tx1"/>
                </a:solidFill>
                <a:latin typeface="Courier New" pitchFamily="49" charset="0"/>
                <a:ea typeface="+mn-ea"/>
                <a:cs typeface="Courier New" pitchFamily="49" charset="0"/>
              </a:rPr>
              <a:t>rm</a:t>
            </a:r>
            <a:r>
              <a:rPr kumimoji="1" lang="en-US" sz="1200" b="0" i="0" u="none" strike="noStrike" kern="1200" baseline="0" dirty="0" smtClean="0">
                <a:solidFill>
                  <a:schemeClr val="tx1"/>
                </a:solidFill>
                <a:latin typeface="Courier New" pitchFamily="49" charset="0"/>
                <a:ea typeface="+mn-ea"/>
                <a:cs typeface="Courier New" pitchFamily="49" charset="0"/>
              </a:rPr>
              <a:t> -- -</a:t>
            </a:r>
            <a:r>
              <a:rPr kumimoji="1" lang="en-US" sz="1200" b="0" i="0" u="none" strike="noStrike" kern="1200" baseline="0" dirty="0" err="1" smtClean="0">
                <a:solidFill>
                  <a:schemeClr val="tx1"/>
                </a:solidFill>
                <a:latin typeface="Courier New" pitchFamily="49" charset="0"/>
                <a:ea typeface="+mn-ea"/>
                <a:cs typeface="Courier New" pitchFamily="49" charset="0"/>
              </a:rPr>
              <a:t>i</a:t>
            </a:r>
            <a:endParaRPr kumimoji="1" lang="en-US" sz="1200" b="0" i="0" u="none" strike="noStrike" kern="1200" baseline="0" dirty="0" smtClean="0">
              <a:solidFill>
                <a:schemeClr val="tx1"/>
              </a:solidFill>
              <a:latin typeface="Courier New" pitchFamily="49" charset="0"/>
              <a:ea typeface="+mn-ea"/>
              <a:cs typeface="Courier New" pitchFamily="49" charset="0"/>
            </a:endParaRPr>
          </a:p>
          <a:p>
            <a:r>
              <a:rPr kumimoji="1" lang="en-US" sz="1200" b="0" i="0" u="none" strike="noStrike" kern="1200" baseline="0" dirty="0" smtClean="0">
                <a:solidFill>
                  <a:schemeClr val="tx1"/>
                </a:solidFill>
                <a:latin typeface="+mn-lt"/>
                <a:ea typeface="+mn-ea"/>
                <a:cs typeface="+mn-cs"/>
              </a:rPr>
              <a:t>One of the easiest ways to create and remove this file is to locate it in the working directory as </a:t>
            </a:r>
            <a:r>
              <a:rPr kumimoji="1" lang="en-US" sz="1200" b="1" i="0" u="none" strike="noStrike" kern="1200" baseline="0" dirty="0" smtClean="0">
                <a:solidFill>
                  <a:schemeClr val="tx1"/>
                </a:solidFill>
                <a:latin typeface="+mn-lt"/>
                <a:ea typeface="+mn-ea"/>
                <a:cs typeface="+mn-cs"/>
              </a:rPr>
              <a:t>./–</a:t>
            </a:r>
            <a:r>
              <a:rPr kumimoji="1" lang="en-US" sz="1200" b="1" i="0" u="none" strike="noStrike" kern="1200" baseline="0" dirty="0" err="1" smtClean="0">
                <a:solidFill>
                  <a:schemeClr val="tx1"/>
                </a:solidFill>
                <a:latin typeface="+mn-lt"/>
                <a:ea typeface="+mn-ea"/>
                <a:cs typeface="+mn-cs"/>
              </a:rPr>
              <a:t>i</a:t>
            </a:r>
            <a:r>
              <a:rPr kumimoji="1" lang="en-US" sz="1200" b="0" i="0" u="none" strike="noStrike" kern="1200" baseline="0" dirty="0" smtClean="0">
                <a:solidFill>
                  <a:schemeClr val="tx1"/>
                </a:solidFill>
                <a:latin typeface="+mn-lt"/>
                <a:ea typeface="+mn-ea"/>
                <a:cs typeface="+mn-cs"/>
              </a:rPr>
              <a:t>. The filename does not begin with a hyphen so there is no confusion.</a:t>
            </a:r>
          </a:p>
          <a:p>
            <a:pPr lvl="1"/>
            <a:r>
              <a:rPr kumimoji="1" lang="en-US" sz="1200" b="0" i="0" u="none" strike="noStrike" kern="1200" baseline="0" dirty="0" smtClean="0">
                <a:solidFill>
                  <a:schemeClr val="tx1"/>
                </a:solidFill>
                <a:latin typeface="Courier New" pitchFamily="49" charset="0"/>
                <a:ea typeface="+mn-ea"/>
                <a:cs typeface="Courier New" pitchFamily="49" charset="0"/>
              </a:rPr>
              <a:t>$ touch ./-</a:t>
            </a:r>
            <a:r>
              <a:rPr kumimoji="1" lang="en-US" sz="1200" b="0" i="0" u="none" strike="noStrike" kern="1200" baseline="0" dirty="0" err="1" smtClean="0">
                <a:solidFill>
                  <a:schemeClr val="tx1"/>
                </a:solidFill>
                <a:latin typeface="Courier New" pitchFamily="49" charset="0"/>
                <a:ea typeface="+mn-ea"/>
                <a:cs typeface="Courier New" pitchFamily="49" charset="0"/>
              </a:rPr>
              <a:t>i</a:t>
            </a:r>
            <a:endParaRPr kumimoji="1" lang="en-US" sz="1200" b="0" i="0" u="none" strike="noStrike" kern="1200" baseline="0" dirty="0" smtClean="0">
              <a:solidFill>
                <a:schemeClr val="tx1"/>
              </a:solidFill>
              <a:latin typeface="Courier New" pitchFamily="49" charset="0"/>
              <a:ea typeface="+mn-ea"/>
              <a:cs typeface="Courier New" pitchFamily="49" charset="0"/>
            </a:endParaRPr>
          </a:p>
          <a:p>
            <a:pPr lvl="1"/>
            <a:r>
              <a:rPr kumimoji="1" lang="en-US" sz="1200" b="0" i="0" u="none" strike="noStrike" kern="1200" baseline="0" dirty="0" smtClean="0">
                <a:solidFill>
                  <a:schemeClr val="tx1"/>
                </a:solidFill>
                <a:latin typeface="Courier New" pitchFamily="49" charset="0"/>
                <a:ea typeface="+mn-ea"/>
                <a:cs typeface="Courier New" pitchFamily="49" charset="0"/>
              </a:rPr>
              <a:t>$ </a:t>
            </a:r>
            <a:r>
              <a:rPr kumimoji="1" lang="en-US" sz="1200" b="0" i="0" u="none" strike="noStrike" kern="1200" baseline="0" dirty="0" err="1" smtClean="0">
                <a:solidFill>
                  <a:schemeClr val="tx1"/>
                </a:solidFill>
                <a:latin typeface="Courier New" pitchFamily="49" charset="0"/>
                <a:ea typeface="+mn-ea"/>
                <a:cs typeface="Courier New" pitchFamily="49" charset="0"/>
              </a:rPr>
              <a:t>rm</a:t>
            </a:r>
            <a:r>
              <a:rPr kumimoji="1" lang="en-US" sz="1200" b="0" i="0" u="none" strike="noStrike" kern="1200" baseline="0" dirty="0" smtClean="0">
                <a:solidFill>
                  <a:schemeClr val="tx1"/>
                </a:solidFill>
                <a:latin typeface="Courier New" pitchFamily="49" charset="0"/>
                <a:ea typeface="+mn-ea"/>
                <a:cs typeface="Courier New" pitchFamily="49" charset="0"/>
              </a:rPr>
              <a:t> ./-</a:t>
            </a:r>
            <a:r>
              <a:rPr kumimoji="1" lang="en-US" sz="1200" b="0" i="0" u="none" strike="noStrike" kern="1200" baseline="0" dirty="0" err="1" smtClean="0">
                <a:solidFill>
                  <a:schemeClr val="tx1"/>
                </a:solidFill>
                <a:latin typeface="Courier New" pitchFamily="49" charset="0"/>
                <a:ea typeface="+mn-ea"/>
                <a:cs typeface="Courier New" pitchFamily="49" charset="0"/>
              </a:rPr>
              <a:t>i</a:t>
            </a:r>
            <a:endParaRPr kumimoji="1" lang="en-US" sz="1200" b="0" i="0" u="none" strike="noStrike" kern="1200" baseline="0" dirty="0" smtClean="0">
              <a:solidFill>
                <a:schemeClr val="tx1"/>
              </a:solidFill>
              <a:latin typeface="Courier New" pitchFamily="49" charset="0"/>
              <a:ea typeface="+mn-ea"/>
              <a:cs typeface="Courier New" pitchFamily="49" charset="0"/>
            </a:endParaRPr>
          </a:p>
          <a:p>
            <a:pPr lvl="0"/>
            <a:r>
              <a:rPr kumimoji="1" lang="en-US" sz="1200" b="0" i="0" u="none" strike="noStrike" kern="1200" baseline="0" dirty="0" smtClean="0">
                <a:solidFill>
                  <a:schemeClr val="tx1"/>
                </a:solidFill>
                <a:latin typeface="+mn-lt"/>
                <a:ea typeface="+mn-ea"/>
                <a:cs typeface="Courier New" pitchFamily="49" charset="0"/>
              </a:rPr>
              <a:t>3.  To find all files with permission 644 and SGID bit set, enter command:</a:t>
            </a:r>
            <a:r>
              <a:rPr kumimoji="1" lang="en-US" sz="1200" b="0" i="0" u="none" strike="noStrike" kern="1200" baseline="0" dirty="0" smtClean="0">
                <a:solidFill>
                  <a:schemeClr val="tx1"/>
                </a:solidFill>
                <a:latin typeface="Courier New" pitchFamily="49" charset="0"/>
                <a:ea typeface="+mn-ea"/>
                <a:cs typeface="Courier New" pitchFamily="49" charset="0"/>
              </a:rPr>
              <a:t> find . –perm 6442 </a:t>
            </a:r>
          </a:p>
          <a:p>
            <a:pPr lvl="1"/>
            <a:endParaRPr kumimoji="1" lang="en-US" sz="1200" b="0" i="0" u="none" strike="noStrike" kern="1200" baseline="0" dirty="0" smtClean="0">
              <a:solidFill>
                <a:schemeClr val="tx1"/>
              </a:solidFill>
              <a:latin typeface="Courier New" pitchFamily="49" charset="0"/>
              <a:ea typeface="+mn-ea"/>
              <a:cs typeface="Courier New" pitchFamily="49" charset="0"/>
            </a:endParaRPr>
          </a:p>
          <a:p>
            <a:pPr marL="228600" indent="-228600">
              <a:buFont typeface="+mj-lt"/>
              <a:buAutoNum type="arabicPeriod"/>
            </a:pPr>
            <a:endParaRPr lang="en-US" baseline="0"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When a disk is formatted, space is divided into several sections. Some sections contain structural information about the disk itself. The last section contains the physical files. In this section, we examine the UNIX file system to better understand how these sections are related.</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Disk storage can be conceived of as a continuous linear storage structure, starting with track 0 on the first track surface and moving down through track 0 of all surfaces before continuing with track 1 on the first surface. </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In UNIX, a </a:t>
            </a:r>
            <a:r>
              <a:rPr kumimoji="1" lang="en-US" sz="1200" b="1" i="0" u="none" strike="noStrike" kern="1200" baseline="0" dirty="0" smtClean="0">
                <a:solidFill>
                  <a:schemeClr val="tx1"/>
                </a:solidFill>
                <a:latin typeface="+mn-lt"/>
                <a:ea typeface="+mn-ea"/>
                <a:cs typeface="+mn-cs"/>
              </a:rPr>
              <a:t>file system </a:t>
            </a:r>
            <a:r>
              <a:rPr kumimoji="1" lang="en-US" sz="1200" b="0" i="0" u="none" strike="noStrike" kern="1200" baseline="0" dirty="0" smtClean="0">
                <a:solidFill>
                  <a:schemeClr val="tx1"/>
                </a:solidFill>
                <a:latin typeface="+mn-lt"/>
                <a:ea typeface="+mn-ea"/>
                <a:cs typeface="+mn-cs"/>
              </a:rPr>
              <a:t>has four structural sections known as blocks: the boot block, the super block, the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block, and the data block. The boot block, super block, and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blocks are fixed at the beginning of the disk. They occupy the same locations on the disk even when the disk is reorganized. These blocks are shown in the above diagram</a:t>
            </a:r>
          </a:p>
          <a:p>
            <a:pPr marL="685800" lvl="1" indent="-228600">
              <a:buFont typeface="+mj-lt"/>
              <a:buAutoNum type="arabicParenR"/>
            </a:pPr>
            <a:r>
              <a:rPr kumimoji="1" lang="en-US" sz="1200" b="1" i="1" u="none" strike="noStrike" kern="1200" baseline="0" dirty="0" smtClean="0">
                <a:solidFill>
                  <a:schemeClr val="tx1"/>
                </a:solidFill>
                <a:latin typeface="+mn-lt"/>
                <a:ea typeface="+mn-ea"/>
                <a:cs typeface="+mn-cs"/>
              </a:rPr>
              <a:t>Boot Block</a:t>
            </a:r>
          </a:p>
          <a:p>
            <a:pPr marL="457200" lvl="1" indent="0">
              <a:buFont typeface="+mj-lt"/>
              <a:buNone/>
            </a:pPr>
            <a:r>
              <a:rPr kumimoji="1" lang="en-US" sz="1200" b="0" i="0" u="none" strike="noStrike" kern="1200" baseline="0" dirty="0" smtClean="0">
                <a:solidFill>
                  <a:schemeClr val="tx1"/>
                </a:solidFill>
                <a:latin typeface="+mn-lt"/>
                <a:ea typeface="+mn-ea"/>
                <a:cs typeface="+mn-cs"/>
              </a:rPr>
              <a:t>When an operating system is started, a small program known as the </a:t>
            </a:r>
            <a:r>
              <a:rPr kumimoji="1" lang="en-US" sz="1200" b="1" i="0" u="none" strike="noStrike" kern="1200" baseline="0" dirty="0" smtClean="0">
                <a:solidFill>
                  <a:schemeClr val="tx1"/>
                </a:solidFill>
                <a:latin typeface="+mn-lt"/>
                <a:ea typeface="+mn-ea"/>
                <a:cs typeface="+mn-cs"/>
              </a:rPr>
              <a:t>boot program </a:t>
            </a:r>
            <a:r>
              <a:rPr kumimoji="1" lang="en-US" sz="1200" b="0" i="0" u="none" strike="noStrike" kern="1200" baseline="0" dirty="0" smtClean="0">
                <a:solidFill>
                  <a:schemeClr val="tx1"/>
                </a:solidFill>
                <a:latin typeface="+mn-lt"/>
                <a:ea typeface="+mn-ea"/>
                <a:cs typeface="+mn-cs"/>
              </a:rPr>
              <a:t>is used to load the kernel into memory.</a:t>
            </a:r>
            <a:r>
              <a:rPr kumimoji="1" lang="en-US" sz="1050" b="0" i="0" u="none" strike="noStrike" kern="1200" baseline="0" dirty="0" smtClean="0">
                <a:solidFill>
                  <a:schemeClr val="tx1"/>
                </a:solidFill>
                <a:latin typeface="+mn-lt"/>
                <a:ea typeface="+mn-ea"/>
                <a:cs typeface="+mn-cs"/>
              </a:rPr>
              <a:t> </a:t>
            </a:r>
            <a:r>
              <a:rPr kumimoji="1" lang="en-US" sz="1200" b="0" i="0" u="none" strike="noStrike" kern="1200" baseline="0" dirty="0" smtClean="0">
                <a:solidFill>
                  <a:schemeClr val="tx1"/>
                </a:solidFill>
                <a:latin typeface="+mn-lt"/>
                <a:ea typeface="+mn-ea"/>
                <a:cs typeface="+mn-cs"/>
              </a:rPr>
              <a:t>The boot program, when present, is found at the beginning of a disk in the boot block.</a:t>
            </a:r>
          </a:p>
          <a:p>
            <a:pPr marL="685800" lvl="1" indent="-228600">
              <a:buFont typeface="+mj-lt"/>
              <a:buAutoNum type="arabicParenR" startAt="2"/>
            </a:pPr>
            <a:r>
              <a:rPr kumimoji="1" lang="en-US" sz="1200" b="1" i="1" u="none" strike="noStrike" kern="1200" baseline="0" dirty="0" smtClean="0">
                <a:solidFill>
                  <a:schemeClr val="tx1"/>
                </a:solidFill>
                <a:latin typeface="+mn-lt"/>
                <a:ea typeface="+mn-ea"/>
                <a:cs typeface="+mn-cs"/>
              </a:rPr>
              <a:t>Super Block</a:t>
            </a:r>
          </a:p>
          <a:p>
            <a:pPr marL="457200" lvl="1" indent="0">
              <a:buFont typeface="+mj-lt"/>
              <a:buNone/>
            </a:pPr>
            <a:r>
              <a:rPr kumimoji="1" lang="en-US" sz="1200" b="0" i="0" u="none" strike="noStrike" kern="1200" baseline="0" dirty="0" smtClean="0">
                <a:solidFill>
                  <a:schemeClr val="tx1"/>
                </a:solidFill>
                <a:latin typeface="+mn-lt"/>
                <a:ea typeface="+mn-ea"/>
                <a:cs typeface="+mn-cs"/>
              </a:rPr>
              <a:t>The next block on the disk, the </a:t>
            </a:r>
            <a:r>
              <a:rPr kumimoji="1" lang="en-US" sz="1200" b="1" i="0" u="none" strike="noStrike" kern="1200" baseline="0" dirty="0" smtClean="0">
                <a:solidFill>
                  <a:schemeClr val="tx1"/>
                </a:solidFill>
                <a:latin typeface="+mn-lt"/>
                <a:ea typeface="+mn-ea"/>
                <a:cs typeface="+mn-cs"/>
              </a:rPr>
              <a:t>super block, </a:t>
            </a:r>
            <a:r>
              <a:rPr kumimoji="1" lang="en-US" sz="1200" b="0" i="0" u="none" strike="noStrike" kern="1200" baseline="0" dirty="0" smtClean="0">
                <a:solidFill>
                  <a:schemeClr val="tx1"/>
                </a:solidFill>
                <a:latin typeface="+mn-lt"/>
                <a:ea typeface="+mn-ea"/>
                <a:cs typeface="+mn-cs"/>
              </a:rPr>
              <a:t>contains information about the file system. Stored here are such items as the total size of the disk, how many blocks are empty, and the location of bad blocks on the disk.</a:t>
            </a:r>
          </a:p>
          <a:p>
            <a:pPr marL="685800" lvl="1" indent="-228600">
              <a:buFont typeface="+mj-lt"/>
              <a:buAutoNum type="arabicParenR" startAt="3"/>
            </a:pPr>
            <a:r>
              <a:rPr kumimoji="1" lang="en-US" sz="1200" b="1" i="1" u="none" strike="noStrike" kern="1200" baseline="0" dirty="0" err="1" smtClean="0">
                <a:solidFill>
                  <a:schemeClr val="tx1"/>
                </a:solidFill>
                <a:latin typeface="+mn-lt"/>
                <a:ea typeface="+mn-ea"/>
                <a:cs typeface="+mn-cs"/>
              </a:rPr>
              <a:t>Inode</a:t>
            </a:r>
            <a:r>
              <a:rPr kumimoji="1" lang="en-US" sz="1200" b="1" i="1" u="none" strike="noStrike" kern="1200" baseline="0" dirty="0" smtClean="0">
                <a:solidFill>
                  <a:schemeClr val="tx1"/>
                </a:solidFill>
                <a:latin typeface="+mn-lt"/>
                <a:ea typeface="+mn-ea"/>
                <a:cs typeface="+mn-cs"/>
              </a:rPr>
              <a:t> Block</a:t>
            </a:r>
          </a:p>
          <a:p>
            <a:pPr marL="457200" lvl="1" indent="0">
              <a:buFont typeface="+mj-lt"/>
              <a:buNone/>
            </a:pPr>
            <a:r>
              <a:rPr kumimoji="1" lang="en-US" sz="1200" b="0" i="0" u="none" strike="noStrike" kern="1200" baseline="0" dirty="0" smtClean="0">
                <a:solidFill>
                  <a:schemeClr val="tx1"/>
                </a:solidFill>
                <a:latin typeface="+mn-lt"/>
                <a:ea typeface="+mn-ea"/>
                <a:cs typeface="+mn-cs"/>
              </a:rPr>
              <a:t>Following the super block is the </a:t>
            </a:r>
            <a:r>
              <a:rPr kumimoji="1" lang="en-US" sz="1200" b="1" i="0" u="none" strike="noStrike" kern="1200" baseline="0" dirty="0" err="1" smtClean="0">
                <a:solidFill>
                  <a:schemeClr val="tx1"/>
                </a:solidFill>
                <a:latin typeface="+mn-lt"/>
                <a:ea typeface="+mn-ea"/>
                <a:cs typeface="+mn-cs"/>
              </a:rPr>
              <a:t>inode</a:t>
            </a:r>
            <a:r>
              <a:rPr kumimoji="1" lang="en-US" sz="1200" b="1" i="0" u="none" strike="noStrike" kern="1200" baseline="0" dirty="0" smtClean="0">
                <a:solidFill>
                  <a:schemeClr val="tx1"/>
                </a:solidFill>
                <a:latin typeface="+mn-lt"/>
                <a:ea typeface="+mn-ea"/>
                <a:cs typeface="+mn-cs"/>
              </a:rPr>
              <a:t> </a:t>
            </a:r>
            <a:r>
              <a:rPr kumimoji="1" lang="en-US" sz="1200" b="0" i="0" u="none" strike="noStrike" kern="1200" baseline="0" dirty="0" smtClean="0">
                <a:solidFill>
                  <a:schemeClr val="tx1"/>
                </a:solidFill>
                <a:latin typeface="+mn-lt"/>
                <a:ea typeface="+mn-ea"/>
                <a:cs typeface="+mn-cs"/>
              </a:rPr>
              <a:t>(information node) </a:t>
            </a:r>
            <a:r>
              <a:rPr kumimoji="1" lang="en-US" sz="1200" b="1" i="0" u="none" strike="noStrike" kern="1200" baseline="0" dirty="0" smtClean="0">
                <a:solidFill>
                  <a:schemeClr val="tx1"/>
                </a:solidFill>
                <a:latin typeface="+mn-lt"/>
                <a:ea typeface="+mn-ea"/>
                <a:cs typeface="+mn-cs"/>
              </a:rPr>
              <a:t>block, </a:t>
            </a:r>
            <a:r>
              <a:rPr kumimoji="1" lang="en-US" sz="1200" b="0" i="0" u="none" strike="noStrike" kern="1200" baseline="0" dirty="0" smtClean="0">
                <a:solidFill>
                  <a:schemeClr val="tx1"/>
                </a:solidFill>
                <a:latin typeface="+mn-lt"/>
                <a:ea typeface="+mn-ea"/>
                <a:cs typeface="+mn-cs"/>
              </a:rPr>
              <a:t>which contains information about each file in the data block. The file information is stored in records known as </a:t>
            </a:r>
            <a:r>
              <a:rPr kumimoji="1" lang="en-US" sz="1200" b="0" i="0" u="none" strike="noStrike" kern="1200" baseline="0" dirty="0" err="1" smtClean="0">
                <a:solidFill>
                  <a:schemeClr val="tx1"/>
                </a:solidFill>
                <a:latin typeface="+mn-lt"/>
                <a:ea typeface="+mn-ea"/>
                <a:cs typeface="+mn-cs"/>
              </a:rPr>
              <a:t>inodes</a:t>
            </a:r>
            <a:r>
              <a:rPr kumimoji="1" lang="en-US" sz="1200" b="0" i="0" u="none" strike="noStrike" kern="1200" baseline="0" dirty="0" smtClean="0">
                <a:solidFill>
                  <a:schemeClr val="tx1"/>
                </a:solidFill>
                <a:latin typeface="+mn-lt"/>
                <a:ea typeface="+mn-ea"/>
                <a:cs typeface="+mn-cs"/>
              </a:rPr>
              <a:t>. There is one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for each file on the disk. They contain information about the file, most notably the owner of the file, its file type, permissions, and address. As shown in the above diagram, each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contains the address of its corresponding file. (to find an </a:t>
            </a:r>
            <a:r>
              <a:rPr kumimoji="1" lang="en-US" sz="1200" b="0" i="0" u="none" strike="noStrike" kern="1200" baseline="0" dirty="0" err="1" smtClean="0">
                <a:solidFill>
                  <a:schemeClr val="tx1"/>
                </a:solidFill>
                <a:latin typeface="+mn-lt"/>
                <a:ea typeface="+mn-ea"/>
                <a:cs typeface="+mn-cs"/>
              </a:rPr>
              <a:t>inode</a:t>
            </a:r>
            <a:r>
              <a:rPr kumimoji="1" lang="en-US" sz="1200" b="0" i="0" u="none" strike="noStrike" kern="1200" baseline="0" dirty="0" smtClean="0">
                <a:solidFill>
                  <a:schemeClr val="tx1"/>
                </a:solidFill>
                <a:latin typeface="+mn-lt"/>
                <a:ea typeface="+mn-ea"/>
                <a:cs typeface="+mn-cs"/>
              </a:rPr>
              <a:t>, use either </a:t>
            </a:r>
            <a:r>
              <a:rPr kumimoji="1" lang="en-US" sz="1200" b="0" i="0" u="none" strike="noStrike" kern="1200" baseline="0" dirty="0" err="1" smtClean="0">
                <a:solidFill>
                  <a:schemeClr val="tx1"/>
                </a:solidFill>
                <a:latin typeface="+mn-lt"/>
                <a:ea typeface="+mn-ea"/>
                <a:cs typeface="+mn-cs"/>
              </a:rPr>
              <a:t>ls</a:t>
            </a:r>
            <a:r>
              <a:rPr kumimoji="1" lang="en-US" sz="1200" b="0" i="0" u="none" strike="noStrike" kern="1200" baseline="0" dirty="0" smtClean="0">
                <a:solidFill>
                  <a:schemeClr val="tx1"/>
                </a:solidFill>
                <a:latin typeface="+mn-lt"/>
                <a:ea typeface="+mn-ea"/>
                <a:cs typeface="+mn-cs"/>
              </a:rPr>
              <a:t> or stat command – </a:t>
            </a:r>
            <a:r>
              <a:rPr kumimoji="1" lang="en-US" sz="1200" b="0" i="0" u="none" strike="noStrike" kern="1200" baseline="0" dirty="0" err="1" smtClean="0">
                <a:solidFill>
                  <a:schemeClr val="tx1"/>
                </a:solidFill>
                <a:latin typeface="+mn-lt"/>
                <a:ea typeface="+mn-ea"/>
                <a:cs typeface="+mn-cs"/>
              </a:rPr>
              <a:t>ls</a:t>
            </a:r>
            <a:r>
              <a:rPr kumimoji="1" lang="en-US" sz="1200" b="0" i="0" u="none" strike="noStrike" kern="1200" baseline="0" dirty="0" smtClean="0">
                <a:solidFill>
                  <a:schemeClr val="tx1"/>
                </a:solidFill>
                <a:latin typeface="+mn-lt"/>
                <a:ea typeface="+mn-ea"/>
                <a:cs typeface="+mn-cs"/>
              </a:rPr>
              <a:t> –li  or stat filename</a:t>
            </a:r>
          </a:p>
          <a:p>
            <a:pPr marL="685800" lvl="1" indent="-228600">
              <a:buFont typeface="+mj-lt"/>
              <a:buAutoNum type="arabicParenR" startAt="4"/>
            </a:pPr>
            <a:r>
              <a:rPr kumimoji="1" lang="en-US" sz="1200" b="1" i="1" u="none" strike="noStrike" kern="1200" baseline="0" dirty="0" smtClean="0">
                <a:solidFill>
                  <a:schemeClr val="tx1"/>
                </a:solidFill>
                <a:latin typeface="+mn-lt"/>
                <a:ea typeface="+mn-ea"/>
                <a:cs typeface="+mn-cs"/>
              </a:rPr>
              <a:t>Data Blocks</a:t>
            </a:r>
          </a:p>
          <a:p>
            <a:pPr marL="457200" lvl="1" indent="0">
              <a:buFont typeface="+mj-lt"/>
              <a:buNone/>
            </a:pPr>
            <a:r>
              <a:rPr kumimoji="1" lang="en-US" sz="1200" b="0" i="0" u="none" strike="noStrike" kern="1200" baseline="0" dirty="0" smtClean="0">
                <a:solidFill>
                  <a:schemeClr val="tx1"/>
                </a:solidFill>
                <a:latin typeface="+mn-lt"/>
                <a:ea typeface="+mn-ea"/>
                <a:cs typeface="+mn-cs"/>
              </a:rPr>
              <a:t>The data block contains several types of files. First and foremost from the user’s point of view, it contains all of the user files; it is where data are stored. It also contains the special files that are related to user data: regular files, directory files, symbolic link files, and FIFO files. Finally, it contains the character special, block special, and socket system files.</a:t>
            </a:r>
            <a:endParaRPr lang="en-US"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5</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Regular files (-)</a:t>
            </a:r>
          </a:p>
          <a:p>
            <a:pPr marL="228600" indent="-228600">
              <a:buFont typeface="+mj-lt"/>
              <a:buAutoNum type="arabicPeriod"/>
            </a:pPr>
            <a:r>
              <a:rPr lang="en-US" dirty="0" smtClean="0"/>
              <a:t>Text</a:t>
            </a:r>
            <a:r>
              <a:rPr lang="en-US" baseline="0" dirty="0" smtClean="0"/>
              <a:t> files – contain ASCII characters</a:t>
            </a:r>
          </a:p>
          <a:p>
            <a:pPr marL="228600" indent="-228600">
              <a:buFont typeface="+mj-lt"/>
              <a:buAutoNum type="arabicPeriod"/>
            </a:pPr>
            <a:r>
              <a:rPr lang="en-US" baseline="0" dirty="0" smtClean="0"/>
              <a:t>Binary files – data stored in the internal format of the computer. 2 types: data files and program files</a:t>
            </a:r>
          </a:p>
          <a:p>
            <a:pPr marL="0" indent="0">
              <a:buFont typeface="+mj-lt"/>
              <a:buNone/>
            </a:pPr>
            <a:r>
              <a:rPr lang="en-US" dirty="0" smtClean="0"/>
              <a:t>Directories (d) - Perform the same function as a folder in a filing cabinet. It organizes related files and subdirectories in one place.</a:t>
            </a:r>
          </a:p>
          <a:p>
            <a:pPr marL="228600" indent="-228600">
              <a:buFont typeface="+mj-lt"/>
              <a:buAutoNum type="arabicPeriod"/>
            </a:pPr>
            <a:r>
              <a:rPr lang="en-US" dirty="0" smtClean="0"/>
              <a:t>Special directories </a:t>
            </a:r>
          </a:p>
          <a:p>
            <a:pPr marL="685800" lvl="1" indent="-228600">
              <a:buFont typeface="+mj-lt"/>
              <a:buAutoNum type="alphaLcPeriod"/>
            </a:pPr>
            <a:r>
              <a:rPr lang="en-US" dirty="0" smtClean="0"/>
              <a:t>Root directory</a:t>
            </a:r>
          </a:p>
          <a:p>
            <a:pPr marL="685800" lvl="1" indent="-228600">
              <a:buFont typeface="+mj-lt"/>
              <a:buAutoNum type="alphaLcPeriod"/>
            </a:pPr>
            <a:r>
              <a:rPr lang="en-US" dirty="0" smtClean="0"/>
              <a:t>Home directory (</a:t>
            </a:r>
            <a:r>
              <a:rPr lang="en-US" dirty="0" err="1" smtClean="0"/>
              <a:t>abreviation</a:t>
            </a:r>
            <a:r>
              <a:rPr lang="en-US" dirty="0" smtClean="0"/>
              <a:t> ~) – we use</a:t>
            </a:r>
            <a:r>
              <a:rPr lang="en-US" baseline="0" dirty="0" smtClean="0"/>
              <a:t> the home directory when we first log into</a:t>
            </a:r>
          </a:p>
          <a:p>
            <a:pPr marL="685800" lvl="1" indent="-228600">
              <a:buFont typeface="+mj-lt"/>
              <a:buAutoNum type="alphaLcPeriod"/>
            </a:pPr>
            <a:r>
              <a:rPr lang="en-US" baseline="0" dirty="0" smtClean="0"/>
              <a:t>Working directory (.) – the one that we are in at any point in time during a session. When we start, the working directory is our home directory. </a:t>
            </a:r>
          </a:p>
          <a:p>
            <a:pPr marL="685800" lvl="1" indent="-228600">
              <a:buFont typeface="+mj-lt"/>
              <a:buAutoNum type="alphaLcPeriod"/>
            </a:pPr>
            <a:r>
              <a:rPr lang="en-US" baseline="0" dirty="0" smtClean="0"/>
              <a:t>Parent directory (..) – immediately above working directory</a:t>
            </a:r>
          </a:p>
          <a:p>
            <a:pPr marL="685800" lvl="1" indent="-228600">
              <a:buFont typeface="+mj-lt"/>
              <a:buAutoNum type="alphaLcPeriod"/>
            </a:pPr>
            <a:endParaRPr lang="en-US" dirty="0" smtClean="0"/>
          </a:p>
          <a:p>
            <a:pPr marL="685800" lvl="1" indent="-228600">
              <a:buFont typeface="+mj-lt"/>
              <a:buAutoNum type="alphaLcPeriod"/>
            </a:pP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6</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The most common file in UNIX is the regular file. Regular files are divided by the physical format used to store the data as text or binary. The physical format is controlled by the application program or utility that processes it. UNIX views both formats as a collection of bytes and leaves the interpretation of the file format to the program that processes it.</a:t>
            </a:r>
          </a:p>
          <a:p>
            <a:r>
              <a:rPr kumimoji="1" lang="en-US" sz="1200" b="1" i="0" u="none" strike="noStrike" kern="1200" baseline="0" dirty="0" smtClean="0">
                <a:solidFill>
                  <a:schemeClr val="tx1"/>
                </a:solidFill>
                <a:latin typeface="+mn-lt"/>
                <a:ea typeface="+mn-ea"/>
                <a:cs typeface="+mn-cs"/>
              </a:rPr>
              <a:t>Text Files</a:t>
            </a:r>
          </a:p>
          <a:p>
            <a:r>
              <a:rPr kumimoji="1" lang="en-US" sz="1200" b="0" i="0" u="none" strike="noStrike" kern="1200" baseline="0" dirty="0" smtClean="0">
                <a:solidFill>
                  <a:schemeClr val="tx1"/>
                </a:solidFill>
                <a:latin typeface="+mn-lt"/>
                <a:ea typeface="+mn-ea"/>
                <a:cs typeface="+mn-cs"/>
              </a:rPr>
              <a:t>A text file is a file of characters drawn from the computer’s character set. UNIX computers use the ASCII character set. Because the UNIX shells treat data almost universally as strings of characters, the text file is the most common UNIX file. The ASCII character set is found in Appendix A.</a:t>
            </a:r>
          </a:p>
          <a:p>
            <a:r>
              <a:rPr kumimoji="1" lang="en-US" sz="1200" b="1" i="0" u="none" strike="noStrike" kern="1200" baseline="0" dirty="0" smtClean="0">
                <a:solidFill>
                  <a:schemeClr val="tx1"/>
                </a:solidFill>
                <a:latin typeface="+mn-lt"/>
                <a:ea typeface="+mn-ea"/>
                <a:cs typeface="+mn-cs"/>
              </a:rPr>
              <a:t>Binary Files</a:t>
            </a:r>
          </a:p>
          <a:p>
            <a:r>
              <a:rPr kumimoji="1" lang="en-US" sz="1200" b="0" i="0" u="none" strike="noStrike" kern="1200" baseline="0" dirty="0" smtClean="0">
                <a:solidFill>
                  <a:schemeClr val="tx1"/>
                </a:solidFill>
                <a:latin typeface="+mn-lt"/>
                <a:ea typeface="+mn-ea"/>
                <a:cs typeface="+mn-cs"/>
              </a:rPr>
              <a:t>A binary file is a collection of data stored in the internal format of the computer. In general, there are two types of binary files: data files and program files. Data files contain application data. Program files contain instructions that make a program work. If you try to process a binary file with a text-processing utility, the output will look very strange because it is not in a format that can be read by people.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In order to manage all those files in an orderly fashion, man likes to think of them in an ordered tree-like structure on the hard disk, as we know from MS-DOS (Disk Operating System) for instance. The large branches contain more branches, and the branches at the end contain the tree's leaves or normal files. For now we will use this image of the tree, but we will find out later why this is not a fully accurate image.</a:t>
            </a:r>
          </a:p>
          <a:p>
            <a:pPr marL="171450" indent="-171450">
              <a:buFont typeface="Arial" pitchFamily="34" charset="0"/>
              <a:buChar char="•"/>
            </a:pPr>
            <a:r>
              <a:rPr lang="en-US" dirty="0" smtClean="0"/>
              <a:t>The tree of the file system starts at the trunk or </a:t>
            </a:r>
            <a:r>
              <a:rPr lang="en-US" i="1" dirty="0" smtClean="0"/>
              <a:t>slash</a:t>
            </a:r>
            <a:r>
              <a:rPr lang="en-US" dirty="0" smtClean="0"/>
              <a:t>, indicated by a forward slash (/). This directory, containing all underlying directories and files, is also called the </a:t>
            </a:r>
            <a:r>
              <a:rPr lang="en-US" i="1" dirty="0" smtClean="0"/>
              <a:t>root directory</a:t>
            </a:r>
            <a:r>
              <a:rPr lang="en-US" dirty="0" smtClean="0"/>
              <a:t> or "the root" of the file system.</a:t>
            </a:r>
          </a:p>
          <a:p>
            <a:pPr marL="171450" indent="-171450">
              <a:buFont typeface="Arial" pitchFamily="34" charset="0"/>
              <a:buChar char="•"/>
            </a:pPr>
            <a:r>
              <a:rPr lang="en-US" dirty="0" smtClean="0"/>
              <a:t>Directories that are only one level below the root directory are often preceded by a slash, to indicate their position and prevent confusion with other directories that could have the same name. When starting with a new system, it is always a good idea to take a look in the root directory. Let's see what you could run into:</a:t>
            </a:r>
          </a:p>
          <a:p>
            <a:r>
              <a:rPr lang="en-US" dirty="0" err="1" smtClean="0"/>
              <a:t>emmy</a:t>
            </a:r>
            <a:r>
              <a:rPr lang="en-US" dirty="0" smtClean="0"/>
              <a:t>:~&gt; </a:t>
            </a:r>
            <a:r>
              <a:rPr lang="en-US" b="1" dirty="0" smtClean="0"/>
              <a:t>cd /</a:t>
            </a:r>
            <a:r>
              <a:rPr lang="en-US" dirty="0" smtClean="0"/>
              <a:t> </a:t>
            </a:r>
            <a:r>
              <a:rPr lang="en-US" dirty="0" err="1" smtClean="0"/>
              <a:t>emmy</a:t>
            </a:r>
            <a:r>
              <a:rPr lang="en-US" dirty="0" smtClean="0"/>
              <a:t>:/&gt; </a:t>
            </a:r>
            <a:r>
              <a:rPr lang="en-US" b="1" dirty="0" err="1" smtClean="0"/>
              <a:t>ls</a:t>
            </a:r>
            <a:r>
              <a:rPr lang="en-US" dirty="0" smtClean="0"/>
              <a:t> bin/ </a:t>
            </a:r>
            <a:r>
              <a:rPr lang="en-US" dirty="0" err="1" smtClean="0"/>
              <a:t>dev</a:t>
            </a:r>
            <a:r>
              <a:rPr lang="en-US" dirty="0" smtClean="0"/>
              <a:t>/ home/ lib/ </a:t>
            </a:r>
            <a:r>
              <a:rPr lang="en-US" dirty="0" err="1" smtClean="0"/>
              <a:t>misc</a:t>
            </a:r>
            <a:r>
              <a:rPr lang="en-US" dirty="0" smtClean="0"/>
              <a:t>/ opt/ root/ </a:t>
            </a:r>
            <a:r>
              <a:rPr lang="en-US" dirty="0" err="1" smtClean="0"/>
              <a:t>tmp</a:t>
            </a:r>
            <a:r>
              <a:rPr lang="en-US" dirty="0" smtClean="0"/>
              <a:t>/ </a:t>
            </a:r>
            <a:r>
              <a:rPr lang="en-US" dirty="0" err="1" smtClean="0"/>
              <a:t>var</a:t>
            </a:r>
            <a:r>
              <a:rPr lang="en-US" dirty="0" smtClean="0"/>
              <a:t>/ boot/ </a:t>
            </a:r>
            <a:r>
              <a:rPr lang="en-US" dirty="0" err="1" smtClean="0"/>
              <a:t>etc</a:t>
            </a:r>
            <a:r>
              <a:rPr lang="en-US" dirty="0" smtClean="0"/>
              <a:t>/ </a:t>
            </a:r>
            <a:r>
              <a:rPr lang="en-US" dirty="0" err="1" smtClean="0"/>
              <a:t>initrd</a:t>
            </a:r>
            <a:r>
              <a:rPr lang="en-US" dirty="0" smtClean="0"/>
              <a:t>/ </a:t>
            </a:r>
            <a:r>
              <a:rPr lang="en-US" dirty="0" err="1" smtClean="0"/>
              <a:t>lost+found</a:t>
            </a:r>
            <a:r>
              <a:rPr lang="en-US" dirty="0" smtClean="0"/>
              <a:t>/ </a:t>
            </a:r>
            <a:r>
              <a:rPr lang="en-US" dirty="0" err="1" smtClean="0"/>
              <a:t>mnt</a:t>
            </a:r>
            <a:r>
              <a:rPr lang="en-US" dirty="0" smtClean="0"/>
              <a:t>/ </a:t>
            </a:r>
            <a:r>
              <a:rPr lang="en-US" dirty="0" err="1" smtClean="0"/>
              <a:t>proc</a:t>
            </a:r>
            <a:r>
              <a:rPr lang="en-US" dirty="0" smtClean="0"/>
              <a:t>/ </a:t>
            </a:r>
            <a:r>
              <a:rPr lang="en-US" dirty="0" err="1" smtClean="0"/>
              <a:t>sbin</a:t>
            </a:r>
            <a:r>
              <a:rPr lang="en-US" dirty="0" smtClean="0"/>
              <a:t>/ </a:t>
            </a:r>
            <a:r>
              <a:rPr lang="en-US" dirty="0" err="1" smtClean="0"/>
              <a:t>usr</a:t>
            </a:r>
            <a:r>
              <a:rPr lang="en-US" dirty="0" smtClean="0"/>
              <a:t>/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8</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 – Root</a:t>
            </a:r>
          </a:p>
          <a:p>
            <a:r>
              <a:rPr lang="en-US" dirty="0" smtClean="0"/>
              <a:t>Every single file and directory starts from the root directory.</a:t>
            </a:r>
          </a:p>
          <a:p>
            <a:r>
              <a:rPr lang="en-US" dirty="0" smtClean="0"/>
              <a:t>Only root user has write privilege under this directory.</a:t>
            </a:r>
          </a:p>
          <a:p>
            <a:r>
              <a:rPr lang="en-US" dirty="0" smtClean="0"/>
              <a:t>Please note that /root is root user’s home directory, which is not same as /.</a:t>
            </a:r>
          </a:p>
          <a:p>
            <a:r>
              <a:rPr lang="en-US" b="1" dirty="0" smtClean="0"/>
              <a:t>2. /bin – User Binaries</a:t>
            </a:r>
          </a:p>
          <a:p>
            <a:r>
              <a:rPr lang="en-US" dirty="0" smtClean="0"/>
              <a:t>Contains binary executables.</a:t>
            </a:r>
          </a:p>
          <a:p>
            <a:r>
              <a:rPr lang="en-US" dirty="0" smtClean="0"/>
              <a:t>Common </a:t>
            </a:r>
            <a:r>
              <a:rPr lang="en-US" dirty="0" err="1" smtClean="0"/>
              <a:t>linux</a:t>
            </a:r>
            <a:r>
              <a:rPr lang="en-US" dirty="0" smtClean="0"/>
              <a:t> commands you need to use in single-user modes are located under this directory.</a:t>
            </a:r>
          </a:p>
          <a:p>
            <a:r>
              <a:rPr lang="en-US" dirty="0" smtClean="0"/>
              <a:t>Commands used by all the users of the system are located here.</a:t>
            </a:r>
          </a:p>
          <a:p>
            <a:r>
              <a:rPr lang="en-US" dirty="0" smtClean="0"/>
              <a:t>For example: </a:t>
            </a:r>
            <a:r>
              <a:rPr lang="en-US" dirty="0" err="1" smtClean="0"/>
              <a:t>ps</a:t>
            </a:r>
            <a:r>
              <a:rPr lang="en-US" dirty="0" smtClean="0"/>
              <a:t>, </a:t>
            </a:r>
            <a:r>
              <a:rPr lang="en-US" dirty="0" err="1" smtClean="0"/>
              <a:t>ls</a:t>
            </a:r>
            <a:r>
              <a:rPr lang="en-US" dirty="0" smtClean="0"/>
              <a:t>, ping, </a:t>
            </a:r>
            <a:r>
              <a:rPr lang="en-US" dirty="0" err="1" smtClean="0"/>
              <a:t>grep</a:t>
            </a:r>
            <a:r>
              <a:rPr lang="en-US" dirty="0" smtClean="0"/>
              <a:t>, cp.</a:t>
            </a:r>
          </a:p>
          <a:p>
            <a:r>
              <a:rPr lang="en-US" b="1" dirty="0" smtClean="0"/>
              <a:t>3. /</a:t>
            </a:r>
            <a:r>
              <a:rPr lang="en-US" b="1" dirty="0" err="1" smtClean="0"/>
              <a:t>sbin</a:t>
            </a:r>
            <a:r>
              <a:rPr lang="en-US" b="1" dirty="0" smtClean="0"/>
              <a:t> – System Binaries</a:t>
            </a:r>
          </a:p>
          <a:p>
            <a:r>
              <a:rPr lang="en-US" dirty="0" smtClean="0"/>
              <a:t>Just like /bin, /</a:t>
            </a:r>
            <a:r>
              <a:rPr lang="en-US" dirty="0" err="1" smtClean="0"/>
              <a:t>sbin</a:t>
            </a:r>
            <a:r>
              <a:rPr lang="en-US" dirty="0" smtClean="0"/>
              <a:t> also contains binary executables.</a:t>
            </a:r>
          </a:p>
          <a:p>
            <a:r>
              <a:rPr lang="en-US" dirty="0" smtClean="0"/>
              <a:t>But, the </a:t>
            </a:r>
            <a:r>
              <a:rPr lang="en-US" dirty="0" err="1" smtClean="0"/>
              <a:t>linux</a:t>
            </a:r>
            <a:r>
              <a:rPr lang="en-US" dirty="0" smtClean="0"/>
              <a:t> commands located under this directory are used typically by system </a:t>
            </a:r>
            <a:r>
              <a:rPr lang="en-US" dirty="0" err="1" smtClean="0"/>
              <a:t>aministrator</a:t>
            </a:r>
            <a:r>
              <a:rPr lang="en-US" dirty="0" smtClean="0"/>
              <a:t>, for system maintenance purpose.</a:t>
            </a:r>
          </a:p>
          <a:p>
            <a:r>
              <a:rPr lang="en-US" dirty="0" smtClean="0"/>
              <a:t>For example: </a:t>
            </a:r>
            <a:r>
              <a:rPr lang="en-US" dirty="0" err="1" smtClean="0"/>
              <a:t>iptables</a:t>
            </a:r>
            <a:r>
              <a:rPr lang="en-US" dirty="0" smtClean="0"/>
              <a:t>, reboot, </a:t>
            </a:r>
            <a:r>
              <a:rPr lang="en-US" dirty="0" err="1" smtClean="0"/>
              <a:t>fdisk</a:t>
            </a:r>
            <a:r>
              <a:rPr lang="en-US" dirty="0" smtClean="0"/>
              <a:t>, </a:t>
            </a:r>
            <a:r>
              <a:rPr lang="en-US" dirty="0" err="1" smtClean="0"/>
              <a:t>ifconfig</a:t>
            </a:r>
            <a:r>
              <a:rPr lang="en-US" dirty="0" smtClean="0"/>
              <a:t>, </a:t>
            </a:r>
            <a:r>
              <a:rPr lang="en-US" dirty="0" err="1" smtClean="0"/>
              <a:t>swapon</a:t>
            </a:r>
            <a:endParaRPr lang="en-US" dirty="0" smtClean="0"/>
          </a:p>
          <a:p>
            <a:r>
              <a:rPr lang="en-US" b="1" dirty="0" smtClean="0"/>
              <a:t>4. /</a:t>
            </a:r>
            <a:r>
              <a:rPr lang="en-US" b="1" dirty="0" err="1" smtClean="0"/>
              <a:t>etc</a:t>
            </a:r>
            <a:r>
              <a:rPr lang="en-US" b="1" dirty="0" smtClean="0"/>
              <a:t> – Configuration Files</a:t>
            </a:r>
          </a:p>
          <a:p>
            <a:r>
              <a:rPr lang="en-US" dirty="0" smtClean="0"/>
              <a:t>Contains configuration files required by all programs.</a:t>
            </a:r>
          </a:p>
          <a:p>
            <a:r>
              <a:rPr lang="en-US" dirty="0" smtClean="0"/>
              <a:t>This also contains startup and shutdown shell scripts used to start/stop individual programs.</a:t>
            </a:r>
          </a:p>
          <a:p>
            <a:r>
              <a:rPr lang="en-US" dirty="0" smtClean="0"/>
              <a:t>For example: /</a:t>
            </a:r>
            <a:r>
              <a:rPr lang="en-US" dirty="0" err="1" smtClean="0"/>
              <a:t>etc</a:t>
            </a:r>
            <a:r>
              <a:rPr lang="en-US" dirty="0" smtClean="0"/>
              <a:t>/</a:t>
            </a:r>
            <a:r>
              <a:rPr lang="en-US" dirty="0" err="1" smtClean="0"/>
              <a:t>resolv.conf</a:t>
            </a:r>
            <a:r>
              <a:rPr lang="en-US" dirty="0" smtClean="0"/>
              <a:t>, /</a:t>
            </a:r>
            <a:r>
              <a:rPr lang="en-US" dirty="0" err="1" smtClean="0"/>
              <a:t>etc</a:t>
            </a:r>
            <a:r>
              <a:rPr lang="en-US" dirty="0" smtClean="0"/>
              <a:t>/</a:t>
            </a:r>
            <a:r>
              <a:rPr lang="en-US" dirty="0" err="1" smtClean="0"/>
              <a:t>logrotate.conf</a:t>
            </a:r>
            <a:endParaRPr lang="en-US" dirty="0" smtClean="0"/>
          </a:p>
          <a:p>
            <a:r>
              <a:rPr lang="en-US" b="1" dirty="0" smtClean="0"/>
              <a:t>5. /</a:t>
            </a:r>
            <a:r>
              <a:rPr lang="en-US" b="1" dirty="0" err="1" smtClean="0"/>
              <a:t>dev</a:t>
            </a:r>
            <a:r>
              <a:rPr lang="en-US" b="1" dirty="0" smtClean="0"/>
              <a:t> – Device Files</a:t>
            </a:r>
          </a:p>
          <a:p>
            <a:r>
              <a:rPr lang="en-US" dirty="0" smtClean="0"/>
              <a:t>Contains device files.</a:t>
            </a:r>
          </a:p>
          <a:p>
            <a:r>
              <a:rPr lang="en-US" dirty="0" smtClean="0"/>
              <a:t>These include terminal devices, </a:t>
            </a:r>
            <a:r>
              <a:rPr lang="en-US" dirty="0" err="1" smtClean="0"/>
              <a:t>usb</a:t>
            </a:r>
            <a:r>
              <a:rPr lang="en-US" dirty="0" smtClean="0"/>
              <a:t>, or any device attached to the system.</a:t>
            </a:r>
          </a:p>
          <a:p>
            <a:r>
              <a:rPr lang="en-US" dirty="0" smtClean="0"/>
              <a:t>For example: /</a:t>
            </a:r>
            <a:r>
              <a:rPr lang="en-US" dirty="0" err="1" smtClean="0"/>
              <a:t>dev</a:t>
            </a:r>
            <a:r>
              <a:rPr lang="en-US" dirty="0" smtClean="0"/>
              <a:t>/tty1, /</a:t>
            </a:r>
            <a:r>
              <a:rPr lang="en-US" dirty="0" err="1" smtClean="0"/>
              <a:t>dev</a:t>
            </a:r>
            <a:r>
              <a:rPr lang="en-US" dirty="0" smtClean="0"/>
              <a:t>/usbmon0</a:t>
            </a:r>
          </a:p>
          <a:p>
            <a:r>
              <a:rPr lang="en-US" b="1" dirty="0" smtClean="0"/>
              <a:t>6. /</a:t>
            </a:r>
            <a:r>
              <a:rPr lang="en-US" b="1" dirty="0" err="1" smtClean="0"/>
              <a:t>proc</a:t>
            </a:r>
            <a:r>
              <a:rPr lang="en-US" b="1" dirty="0" smtClean="0"/>
              <a:t> – Process Information</a:t>
            </a:r>
          </a:p>
          <a:p>
            <a:r>
              <a:rPr lang="en-US" dirty="0" smtClean="0"/>
              <a:t>Contains information about system process.</a:t>
            </a:r>
          </a:p>
          <a:p>
            <a:r>
              <a:rPr lang="en-US" dirty="0" smtClean="0"/>
              <a:t>This is a pseudo </a:t>
            </a:r>
            <a:r>
              <a:rPr lang="en-US" dirty="0" err="1" smtClean="0"/>
              <a:t>filesystem</a:t>
            </a:r>
            <a:r>
              <a:rPr lang="en-US" dirty="0" smtClean="0"/>
              <a:t> contains information about running process. For example: /</a:t>
            </a:r>
            <a:r>
              <a:rPr lang="en-US" dirty="0" err="1" smtClean="0"/>
              <a:t>proc</a:t>
            </a:r>
            <a:r>
              <a:rPr lang="en-US" dirty="0" smtClean="0"/>
              <a:t>/{</a:t>
            </a:r>
            <a:r>
              <a:rPr lang="en-US" dirty="0" err="1" smtClean="0"/>
              <a:t>pid</a:t>
            </a:r>
            <a:r>
              <a:rPr lang="en-US" dirty="0" smtClean="0"/>
              <a:t>} directory contains information about the process with that particular </a:t>
            </a:r>
            <a:r>
              <a:rPr lang="en-US" dirty="0" err="1" smtClean="0"/>
              <a:t>pid</a:t>
            </a:r>
            <a:r>
              <a:rPr lang="en-US" dirty="0" smtClean="0"/>
              <a:t>.</a:t>
            </a:r>
          </a:p>
          <a:p>
            <a:r>
              <a:rPr lang="en-US" dirty="0" smtClean="0"/>
              <a:t>This is a virtual </a:t>
            </a:r>
            <a:r>
              <a:rPr lang="en-US" dirty="0" err="1" smtClean="0"/>
              <a:t>filesystem</a:t>
            </a:r>
            <a:r>
              <a:rPr lang="en-US" dirty="0" smtClean="0"/>
              <a:t> with text information about system resources. For example: /</a:t>
            </a:r>
            <a:r>
              <a:rPr lang="en-US" dirty="0" err="1" smtClean="0"/>
              <a:t>proc</a:t>
            </a:r>
            <a:r>
              <a:rPr lang="en-US" dirty="0" smtClean="0"/>
              <a:t>/uptime</a:t>
            </a:r>
          </a:p>
          <a:p>
            <a:r>
              <a:rPr lang="en-US" b="1" dirty="0" smtClean="0"/>
              <a:t>7. /</a:t>
            </a:r>
            <a:r>
              <a:rPr lang="en-US" b="1" dirty="0" err="1" smtClean="0"/>
              <a:t>var</a:t>
            </a:r>
            <a:r>
              <a:rPr lang="en-US" b="1" dirty="0" smtClean="0"/>
              <a:t> – Variable Files</a:t>
            </a:r>
          </a:p>
          <a:p>
            <a:r>
              <a:rPr lang="en-US" dirty="0" err="1" smtClean="0"/>
              <a:t>var</a:t>
            </a:r>
            <a:r>
              <a:rPr lang="en-US" dirty="0" smtClean="0"/>
              <a:t> stands for variable files.</a:t>
            </a:r>
          </a:p>
          <a:p>
            <a:r>
              <a:rPr lang="en-US" dirty="0" smtClean="0"/>
              <a:t>Content of the files that are expected to grow can be found under this directory.</a:t>
            </a:r>
          </a:p>
          <a:p>
            <a:r>
              <a:rPr lang="en-US" dirty="0" smtClean="0"/>
              <a:t>This includes — system log files (/</a:t>
            </a:r>
            <a:r>
              <a:rPr lang="en-US" dirty="0" err="1" smtClean="0"/>
              <a:t>var</a:t>
            </a:r>
            <a:r>
              <a:rPr lang="en-US" dirty="0" smtClean="0"/>
              <a:t>/log); packages and database files (/</a:t>
            </a:r>
            <a:r>
              <a:rPr lang="en-US" dirty="0" err="1" smtClean="0"/>
              <a:t>var</a:t>
            </a:r>
            <a:r>
              <a:rPr lang="en-US" dirty="0" smtClean="0"/>
              <a:t>/lib); emails (/</a:t>
            </a:r>
            <a:r>
              <a:rPr lang="en-US" dirty="0" err="1" smtClean="0"/>
              <a:t>var</a:t>
            </a:r>
            <a:r>
              <a:rPr lang="en-US" dirty="0" smtClean="0"/>
              <a:t>/mail); print queues (/</a:t>
            </a:r>
            <a:r>
              <a:rPr lang="en-US" dirty="0" err="1" smtClean="0"/>
              <a:t>var</a:t>
            </a:r>
            <a:r>
              <a:rPr lang="en-US" dirty="0" smtClean="0"/>
              <a:t>/spool); lock files (/</a:t>
            </a:r>
            <a:r>
              <a:rPr lang="en-US" dirty="0" err="1" smtClean="0"/>
              <a:t>var</a:t>
            </a:r>
            <a:r>
              <a:rPr lang="en-US" dirty="0" smtClean="0"/>
              <a:t>/lock); temp files needed across reboots (/</a:t>
            </a:r>
            <a:r>
              <a:rPr lang="en-US" dirty="0" err="1" smtClean="0"/>
              <a:t>var</a:t>
            </a:r>
            <a:r>
              <a:rPr lang="en-US" dirty="0" smtClean="0"/>
              <a:t>/</a:t>
            </a:r>
            <a:r>
              <a:rPr lang="en-US" dirty="0" err="1" smtClean="0"/>
              <a:t>tmp</a:t>
            </a:r>
            <a:r>
              <a:rPr lang="en-US" dirty="0" smtClean="0"/>
              <a:t>);</a:t>
            </a:r>
          </a:p>
          <a:p>
            <a:r>
              <a:rPr lang="en-US" b="1" dirty="0" smtClean="0"/>
              <a:t>8. /</a:t>
            </a:r>
            <a:r>
              <a:rPr lang="en-US" b="1" dirty="0" err="1" smtClean="0"/>
              <a:t>tmp</a:t>
            </a:r>
            <a:r>
              <a:rPr lang="en-US" b="1" dirty="0" smtClean="0"/>
              <a:t> – Temporary Files</a:t>
            </a:r>
          </a:p>
          <a:p>
            <a:r>
              <a:rPr lang="en-US" dirty="0" smtClean="0"/>
              <a:t>Directory that contains temporary files created by system and users.</a:t>
            </a:r>
          </a:p>
          <a:p>
            <a:r>
              <a:rPr lang="en-US" dirty="0" smtClean="0"/>
              <a:t>Files under this directory are deleted when system is rebooted.</a:t>
            </a:r>
          </a:p>
          <a:p>
            <a:r>
              <a:rPr lang="en-US" b="1" dirty="0" smtClean="0"/>
              <a:t>9. /</a:t>
            </a:r>
            <a:r>
              <a:rPr lang="en-US" b="1" dirty="0" err="1" smtClean="0"/>
              <a:t>usr</a:t>
            </a:r>
            <a:r>
              <a:rPr lang="en-US" b="1" dirty="0" smtClean="0"/>
              <a:t> – User Programs</a:t>
            </a:r>
          </a:p>
          <a:p>
            <a:r>
              <a:rPr lang="en-US" dirty="0" smtClean="0"/>
              <a:t>Contains binaries, libraries, documentation, and source-code for second level programs.</a:t>
            </a:r>
          </a:p>
          <a:p>
            <a:r>
              <a:rPr lang="en-US" dirty="0" smtClean="0"/>
              <a:t>/</a:t>
            </a:r>
            <a:r>
              <a:rPr lang="en-US" dirty="0" err="1" smtClean="0"/>
              <a:t>usr</a:t>
            </a:r>
            <a:r>
              <a:rPr lang="en-US" dirty="0" smtClean="0"/>
              <a:t>/bin contains binary files for user programs. If you can’t find a user binary under /bin, look under /</a:t>
            </a:r>
            <a:r>
              <a:rPr lang="en-US" dirty="0" err="1" smtClean="0"/>
              <a:t>usr</a:t>
            </a:r>
            <a:r>
              <a:rPr lang="en-US" dirty="0" smtClean="0"/>
              <a:t>/bin. For example: at, </a:t>
            </a:r>
            <a:r>
              <a:rPr lang="en-US" dirty="0" err="1" smtClean="0"/>
              <a:t>awk</a:t>
            </a:r>
            <a:r>
              <a:rPr lang="en-US" dirty="0" smtClean="0"/>
              <a:t>, cc, less, </a:t>
            </a:r>
            <a:r>
              <a:rPr lang="en-US" dirty="0" err="1" smtClean="0"/>
              <a:t>scp</a:t>
            </a:r>
            <a:endParaRPr lang="en-US" dirty="0" smtClean="0"/>
          </a:p>
          <a:p>
            <a:r>
              <a:rPr lang="en-US" dirty="0" smtClean="0"/>
              <a:t>/</a:t>
            </a:r>
            <a:r>
              <a:rPr lang="en-US" dirty="0" err="1" smtClean="0"/>
              <a:t>usr</a:t>
            </a:r>
            <a:r>
              <a:rPr lang="en-US" dirty="0" smtClean="0"/>
              <a:t>/</a:t>
            </a:r>
            <a:r>
              <a:rPr lang="en-US" dirty="0" err="1" smtClean="0"/>
              <a:t>sbin</a:t>
            </a:r>
            <a:r>
              <a:rPr lang="en-US" dirty="0" smtClean="0"/>
              <a:t> contains binary files for system administrators. If you can’t find a system binary under /</a:t>
            </a:r>
            <a:r>
              <a:rPr lang="en-US" dirty="0" err="1" smtClean="0"/>
              <a:t>sbin</a:t>
            </a:r>
            <a:r>
              <a:rPr lang="en-US" dirty="0" smtClean="0"/>
              <a:t>, look under /</a:t>
            </a:r>
            <a:r>
              <a:rPr lang="en-US" dirty="0" err="1" smtClean="0"/>
              <a:t>usr</a:t>
            </a:r>
            <a:r>
              <a:rPr lang="en-US" dirty="0" smtClean="0"/>
              <a:t>/</a:t>
            </a:r>
            <a:r>
              <a:rPr lang="en-US" dirty="0" err="1" smtClean="0"/>
              <a:t>sbin</a:t>
            </a:r>
            <a:r>
              <a:rPr lang="en-US" dirty="0" smtClean="0"/>
              <a:t>. For example: </a:t>
            </a:r>
            <a:r>
              <a:rPr lang="en-US" dirty="0" err="1" smtClean="0"/>
              <a:t>atd</a:t>
            </a:r>
            <a:r>
              <a:rPr lang="en-US" dirty="0" smtClean="0"/>
              <a:t>, </a:t>
            </a:r>
            <a:r>
              <a:rPr lang="en-US" dirty="0" err="1" smtClean="0"/>
              <a:t>cron</a:t>
            </a:r>
            <a:r>
              <a:rPr lang="en-US" dirty="0" smtClean="0"/>
              <a:t>, </a:t>
            </a:r>
            <a:r>
              <a:rPr lang="en-US" dirty="0" err="1" smtClean="0"/>
              <a:t>sshd</a:t>
            </a:r>
            <a:r>
              <a:rPr lang="en-US" dirty="0" smtClean="0"/>
              <a:t>, </a:t>
            </a:r>
            <a:r>
              <a:rPr lang="en-US" dirty="0" err="1" smtClean="0"/>
              <a:t>useradd</a:t>
            </a:r>
            <a:r>
              <a:rPr lang="en-US" dirty="0" smtClean="0"/>
              <a:t>, </a:t>
            </a:r>
            <a:r>
              <a:rPr lang="en-US" dirty="0" err="1" smtClean="0"/>
              <a:t>userdel</a:t>
            </a:r>
            <a:endParaRPr lang="en-US" dirty="0" smtClean="0"/>
          </a:p>
          <a:p>
            <a:r>
              <a:rPr lang="en-US" dirty="0" smtClean="0"/>
              <a:t>/</a:t>
            </a:r>
            <a:r>
              <a:rPr lang="en-US" dirty="0" err="1" smtClean="0"/>
              <a:t>usr</a:t>
            </a:r>
            <a:r>
              <a:rPr lang="en-US" dirty="0" smtClean="0"/>
              <a:t>/lib contains libraries for /</a:t>
            </a:r>
            <a:r>
              <a:rPr lang="en-US" dirty="0" err="1" smtClean="0"/>
              <a:t>usr</a:t>
            </a:r>
            <a:r>
              <a:rPr lang="en-US" dirty="0" smtClean="0"/>
              <a:t>/bin and /</a:t>
            </a:r>
            <a:r>
              <a:rPr lang="en-US" dirty="0" err="1" smtClean="0"/>
              <a:t>usr</a:t>
            </a:r>
            <a:r>
              <a:rPr lang="en-US" dirty="0" smtClean="0"/>
              <a:t>/</a:t>
            </a:r>
            <a:r>
              <a:rPr lang="en-US" dirty="0" err="1" smtClean="0"/>
              <a:t>sbin</a:t>
            </a:r>
            <a:endParaRPr lang="en-US" dirty="0" smtClean="0"/>
          </a:p>
          <a:p>
            <a:r>
              <a:rPr lang="en-US" dirty="0" smtClean="0"/>
              <a:t>/</a:t>
            </a:r>
            <a:r>
              <a:rPr lang="en-US" dirty="0" err="1" smtClean="0"/>
              <a:t>usr</a:t>
            </a:r>
            <a:r>
              <a:rPr lang="en-US" dirty="0" smtClean="0"/>
              <a:t>/local contains users programs that you install from source. For example, when you install apache from source, it goes under /</a:t>
            </a:r>
            <a:r>
              <a:rPr lang="en-US" dirty="0" err="1" smtClean="0"/>
              <a:t>usr</a:t>
            </a:r>
            <a:r>
              <a:rPr lang="en-US" dirty="0" smtClean="0"/>
              <a:t>/local/apache2</a:t>
            </a:r>
          </a:p>
          <a:p>
            <a:r>
              <a:rPr lang="en-US" b="1" dirty="0" smtClean="0"/>
              <a:t>10. /home – Home Directories</a:t>
            </a:r>
          </a:p>
          <a:p>
            <a:r>
              <a:rPr lang="en-US" dirty="0" smtClean="0"/>
              <a:t>Home directories for all users to store their personal files.</a:t>
            </a:r>
          </a:p>
          <a:p>
            <a:r>
              <a:rPr lang="en-US" dirty="0" smtClean="0"/>
              <a:t>For example: /home/john, /home/</a:t>
            </a:r>
            <a:r>
              <a:rPr lang="en-US" dirty="0" err="1" smtClean="0"/>
              <a:t>nikita</a:t>
            </a:r>
            <a:endParaRPr lang="en-US" dirty="0" smtClean="0"/>
          </a:p>
          <a:p>
            <a:r>
              <a:rPr lang="en-US" b="1" dirty="0" smtClean="0"/>
              <a:t>11. /boot – Boot Loader Files</a:t>
            </a:r>
          </a:p>
          <a:p>
            <a:r>
              <a:rPr lang="en-US" dirty="0" smtClean="0"/>
              <a:t>Contains boot loader related files.</a:t>
            </a:r>
          </a:p>
          <a:p>
            <a:r>
              <a:rPr lang="en-US" dirty="0" smtClean="0"/>
              <a:t>Kernel </a:t>
            </a:r>
            <a:r>
              <a:rPr lang="en-US" dirty="0" err="1" smtClean="0"/>
              <a:t>initrd</a:t>
            </a:r>
            <a:r>
              <a:rPr lang="en-US" dirty="0" smtClean="0"/>
              <a:t>, </a:t>
            </a:r>
            <a:r>
              <a:rPr lang="en-US" dirty="0" err="1" smtClean="0"/>
              <a:t>vmlinux</a:t>
            </a:r>
            <a:r>
              <a:rPr lang="en-US" dirty="0" smtClean="0"/>
              <a:t>, grub files are located under /boot</a:t>
            </a:r>
          </a:p>
          <a:p>
            <a:r>
              <a:rPr lang="en-US" dirty="0" smtClean="0"/>
              <a:t>For example: initrd.img-2.6.32-24-generic, vmlinuz-2.6.32-24-generic</a:t>
            </a:r>
          </a:p>
          <a:p>
            <a:r>
              <a:rPr lang="en-US" b="1" dirty="0" smtClean="0"/>
              <a:t>12. /lib – System Libraries</a:t>
            </a:r>
          </a:p>
          <a:p>
            <a:r>
              <a:rPr lang="en-US" dirty="0" smtClean="0"/>
              <a:t>Contains library files that supports the binaries located under /bin and /</a:t>
            </a:r>
            <a:r>
              <a:rPr lang="en-US" dirty="0" err="1" smtClean="0"/>
              <a:t>sbin</a:t>
            </a:r>
            <a:endParaRPr lang="en-US" dirty="0" smtClean="0"/>
          </a:p>
          <a:p>
            <a:r>
              <a:rPr lang="en-US" dirty="0" smtClean="0"/>
              <a:t>Library filenames are either </a:t>
            </a:r>
            <a:r>
              <a:rPr lang="en-US" dirty="0" err="1" smtClean="0"/>
              <a:t>ld</a:t>
            </a:r>
            <a:r>
              <a:rPr lang="en-US" dirty="0" smtClean="0"/>
              <a:t>* or lib*.so.*</a:t>
            </a:r>
          </a:p>
          <a:p>
            <a:r>
              <a:rPr lang="en-US" dirty="0" smtClean="0"/>
              <a:t>For example: ld-2.11.1.so, libncurses.so.5.7</a:t>
            </a:r>
          </a:p>
          <a:p>
            <a:r>
              <a:rPr lang="en-US" b="1" dirty="0" smtClean="0"/>
              <a:t>13. /opt – Optional add-on Applications</a:t>
            </a:r>
          </a:p>
          <a:p>
            <a:r>
              <a:rPr lang="en-US" dirty="0" smtClean="0"/>
              <a:t>opt stands for optional.</a:t>
            </a:r>
          </a:p>
          <a:p>
            <a:r>
              <a:rPr lang="en-US" dirty="0" smtClean="0"/>
              <a:t>Contains add-on applications from individual vendors.</a:t>
            </a:r>
          </a:p>
          <a:p>
            <a:r>
              <a:rPr lang="en-US" dirty="0" smtClean="0"/>
              <a:t>add-on applications should be installed under either /opt/ or /opt/ sub-directory.</a:t>
            </a:r>
          </a:p>
          <a:p>
            <a:r>
              <a:rPr lang="en-US" b="1" dirty="0" smtClean="0"/>
              <a:t>14. /</a:t>
            </a:r>
            <a:r>
              <a:rPr lang="en-US" b="1" dirty="0" err="1" smtClean="0"/>
              <a:t>mnt</a:t>
            </a:r>
            <a:r>
              <a:rPr lang="en-US" b="1" dirty="0" smtClean="0"/>
              <a:t> – Mount Directory</a:t>
            </a:r>
          </a:p>
          <a:p>
            <a:r>
              <a:rPr lang="en-US" dirty="0" smtClean="0"/>
              <a:t>Temporary mount directory where </a:t>
            </a:r>
            <a:r>
              <a:rPr lang="en-US" dirty="0" err="1" smtClean="0"/>
              <a:t>sysadmins</a:t>
            </a:r>
            <a:r>
              <a:rPr lang="en-US" dirty="0" smtClean="0"/>
              <a:t> can mount </a:t>
            </a:r>
            <a:r>
              <a:rPr lang="en-US" dirty="0" err="1" smtClean="0"/>
              <a:t>filesystems</a:t>
            </a:r>
            <a:r>
              <a:rPr lang="en-US" dirty="0" smtClean="0"/>
              <a:t>.</a:t>
            </a:r>
          </a:p>
          <a:p>
            <a:r>
              <a:rPr lang="en-US" b="1" dirty="0" smtClean="0"/>
              <a:t>15. /media – Removable Media Devices</a:t>
            </a:r>
          </a:p>
          <a:p>
            <a:r>
              <a:rPr lang="en-US" dirty="0" smtClean="0"/>
              <a:t>Temporary mount directory for removable devices.</a:t>
            </a:r>
          </a:p>
          <a:p>
            <a:r>
              <a:rPr lang="en-US" dirty="0" smtClean="0"/>
              <a:t>For examples, /media/</a:t>
            </a:r>
            <a:r>
              <a:rPr lang="en-US" dirty="0" err="1" smtClean="0"/>
              <a:t>cdrom</a:t>
            </a:r>
            <a:r>
              <a:rPr lang="en-US" dirty="0" smtClean="0"/>
              <a:t> for CD-ROM; /media/floppy for floppy drives; /media/</a:t>
            </a:r>
            <a:r>
              <a:rPr lang="en-US" dirty="0" err="1" smtClean="0"/>
              <a:t>cdrecorder</a:t>
            </a:r>
            <a:r>
              <a:rPr lang="en-US" dirty="0" smtClean="0"/>
              <a:t> for CD writer</a:t>
            </a:r>
          </a:p>
          <a:p>
            <a:r>
              <a:rPr lang="en-US" b="1" dirty="0" smtClean="0"/>
              <a:t>16. /</a:t>
            </a:r>
            <a:r>
              <a:rPr lang="en-US" b="1" dirty="0" err="1" smtClean="0"/>
              <a:t>srv</a:t>
            </a:r>
            <a:r>
              <a:rPr lang="en-US" b="1" dirty="0" smtClean="0"/>
              <a:t> – Service Data</a:t>
            </a:r>
          </a:p>
          <a:p>
            <a:r>
              <a:rPr lang="en-US" dirty="0" err="1" smtClean="0"/>
              <a:t>srv</a:t>
            </a:r>
            <a:r>
              <a:rPr lang="en-US" dirty="0" smtClean="0"/>
              <a:t> stands for service.</a:t>
            </a:r>
          </a:p>
          <a:p>
            <a:r>
              <a:rPr lang="en-US" dirty="0" smtClean="0"/>
              <a:t>Contains server specific services related data.</a:t>
            </a:r>
          </a:p>
          <a:p>
            <a:r>
              <a:rPr lang="en-US" dirty="0" smtClean="0"/>
              <a:t>For example, /</a:t>
            </a:r>
            <a:r>
              <a:rPr lang="en-US" dirty="0" err="1" smtClean="0"/>
              <a:t>srv</a:t>
            </a:r>
            <a:r>
              <a:rPr lang="en-US" dirty="0" smtClean="0"/>
              <a:t>/</a:t>
            </a:r>
            <a:r>
              <a:rPr lang="en-US" dirty="0" err="1" smtClean="0"/>
              <a:t>cvs</a:t>
            </a:r>
            <a:r>
              <a:rPr lang="en-US" dirty="0" smtClean="0"/>
              <a:t> contains CVS related data.</a:t>
            </a:r>
          </a:p>
          <a:p>
            <a:r>
              <a:rPr lang="en-US" dirty="0" smtClean="0"/>
              <a:t/>
            </a:r>
            <a:br>
              <a:rPr lang="en-US" dirty="0" smtClean="0"/>
            </a:br>
            <a:r>
              <a:rPr lang="en-US" dirty="0" smtClean="0"/>
              <a:t/>
            </a:r>
            <a:br>
              <a:rPr lang="en-US" dirty="0" smtClean="0"/>
            </a:br>
            <a:endParaRPr lang="en-US"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9</a:t>
            </a:fld>
            <a:endParaRPr kumimoji="1" lang="ja-JP" altLang="en-US"/>
          </a:p>
        </p:txBody>
      </p:sp>
    </p:spTree>
    <p:extLst>
      <p:ext uri="{BB962C8B-B14F-4D97-AF65-F5344CB8AC3E}">
        <p14:creationId xmlns:p14="http://schemas.microsoft.com/office/powerpoint/2010/main" val="246453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2"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C7D115-2974-4EFD-9897-87CB29A65D3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254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693F0B-3FF5-490B-9E78-8E1C46E5537E}"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18079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1"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BA7FCC-AAAE-4E17-9E5F-01BD0A12A177}"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77091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F495A7-5408-43DE-B328-CC32F848632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4490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002AC1-13F1-4801-8CAD-39573C86D44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7254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372B76-30A9-44F0-8A1B-5FADEFB9519B}"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45111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A44646B-5A35-4441-83C5-DEA31BD0D04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04161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D5B90F4-8C84-4DC6-A5F7-48F0E1562E0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334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64404AA-A37A-4AE5-8925-FA7F8F5436C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7795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80A8CF-239F-4878-BC58-AF1CB32398B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817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9"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67820-4D99-4F97-A615-D5C3CF8E8DA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2651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6932" y="274638"/>
            <a:ext cx="823013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6932" y="1600203"/>
            <a:ext cx="8230138"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6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29" name="Rectangle 5"/>
          <p:cNvSpPr>
            <a:spLocks noGrp="1" noChangeArrowheads="1"/>
          </p:cNvSpPr>
          <p:nvPr>
            <p:ph type="ftr" sz="quarter" idx="3"/>
          </p:nvPr>
        </p:nvSpPr>
        <p:spPr bwMode="auto">
          <a:xfrm>
            <a:off x="3124605" y="6245225"/>
            <a:ext cx="289479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6552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defTabSz="914400" fontAlgn="base">
              <a:spcBef>
                <a:spcPct val="0"/>
              </a:spcBef>
              <a:spcAft>
                <a:spcPct val="0"/>
              </a:spcAft>
              <a:defRPr/>
            </a:pPr>
            <a:fld id="{4EBCDF9C-24AE-4F73-89DA-EC6D0C2C045C}" type="slidenum">
              <a:rPr lang="zh-CN" altLang="zh-CN">
                <a:solidFill>
                  <a:srgbClr val="000000"/>
                </a:solidFill>
              </a:rPr>
              <a:pPr defTabSz="914400" fontAlgn="base">
                <a:spcBef>
                  <a:spcPct val="0"/>
                </a:spcBef>
                <a:spcAft>
                  <a:spcPct val="0"/>
                </a:spcAft>
                <a:defRPr/>
              </a:pPr>
              <a:t>‹#›</a:t>
            </a:fld>
            <a:endParaRPr lang="zh-CN" altLang="zh-CN">
              <a:solidFill>
                <a:srgbClr val="000000"/>
              </a:solidFill>
            </a:endParaRPr>
          </a:p>
        </p:txBody>
      </p:sp>
    </p:spTree>
    <p:extLst>
      <p:ext uri="{BB962C8B-B14F-4D97-AF65-F5344CB8AC3E}">
        <p14:creationId xmlns:p14="http://schemas.microsoft.com/office/powerpoint/2010/main" val="276179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Filesyste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808164"/>
            <a:ext cx="9144000" cy="324167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 name="直接连接符 8"/>
          <p:cNvCxnSpPr/>
          <p:nvPr/>
        </p:nvCxnSpPr>
        <p:spPr bwMode="auto">
          <a:xfrm>
            <a:off x="1250192" y="3101231"/>
            <a:ext cx="581592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40527" y="2135761"/>
            <a:ext cx="6513798" cy="646331"/>
          </a:xfrm>
          <a:prstGeom prst="rect">
            <a:avLst/>
          </a:prstGeom>
          <a:noFill/>
        </p:spPr>
        <p:txBody>
          <a:bodyPr wrap="square">
            <a:spAutoFit/>
          </a:bodyPr>
          <a:lstStyle/>
          <a:p>
            <a:pPr algn="ct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The File System</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218218326"/>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0070C0"/>
                </a:solidFill>
                <a:latin typeface="微软雅黑" pitchFamily="34" charset="-122"/>
                <a:ea typeface="微软雅黑" pitchFamily="34" charset="-122"/>
              </a:rPr>
              <a:t>F</a:t>
            </a:r>
            <a:r>
              <a:rPr lang="en-US" altLang="zh-CN" b="1" dirty="0" smtClean="0">
                <a:solidFill>
                  <a:srgbClr val="0070C0"/>
                </a:solidFill>
                <a:latin typeface="微软雅黑" pitchFamily="34" charset="-122"/>
                <a:ea typeface="微软雅黑" pitchFamily="34" charset="-122"/>
              </a:rPr>
              <a:t>ile Names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332398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Unique name in a given directory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Case sensitive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Do not use SPACE in file names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Do not use – in file names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Hidden files</a:t>
            </a:r>
            <a:endParaRPr lang="en-US" altLang="en-US" sz="2000"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4269651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solidFill>
                  <a:srgbClr val="0070C0"/>
                </a:solidFill>
                <a:latin typeface="Courier New" pitchFamily="49" charset="0"/>
                <a:ea typeface="微软雅黑" pitchFamily="34" charset="-122"/>
                <a:cs typeface="Courier New" pitchFamily="49" charset="0"/>
              </a:rPr>
              <a:t>ls</a:t>
            </a:r>
            <a:r>
              <a:rPr lang="en-US" altLang="zh-CN" b="1" dirty="0" smtClean="0">
                <a:solidFill>
                  <a:srgbClr val="0070C0"/>
                </a:solidFill>
                <a:latin typeface="微软雅黑" pitchFamily="34" charset="-122"/>
                <a:ea typeface="微软雅黑" pitchFamily="34" charset="-122"/>
              </a:rPr>
              <a:t>: Display Files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13814318"/>
              </p:ext>
            </p:extLst>
          </p:nvPr>
        </p:nvGraphicFramePr>
        <p:xfrm>
          <a:off x="493189" y="1822919"/>
          <a:ext cx="8434820" cy="3444240"/>
        </p:xfrm>
        <a:graphic>
          <a:graphicData uri="http://schemas.openxmlformats.org/drawingml/2006/table">
            <a:tbl>
              <a:tblPr firstRow="1" bandRow="1">
                <a:tableStyleId>{5C22544A-7EE6-4342-B048-85BDC9FD1C3A}</a:tableStyleId>
              </a:tblPr>
              <a:tblGrid>
                <a:gridCol w="4217410"/>
                <a:gridCol w="4217410"/>
              </a:tblGrid>
              <a:tr h="370840">
                <a:tc gridSpan="2">
                  <a:txBody>
                    <a:bodyPr/>
                    <a:lstStyle/>
                    <a:p>
                      <a:pPr algn="ctr"/>
                      <a:r>
                        <a:rPr lang="en-US" sz="3200" dirty="0" smtClean="0">
                          <a:solidFill>
                            <a:schemeClr val="tx1"/>
                          </a:solidFill>
                        </a:rPr>
                        <a:t>Options</a:t>
                      </a:r>
                      <a:endParaRPr lang="en-US" sz="3200" dirty="0">
                        <a:solidFill>
                          <a:schemeClr val="tx1"/>
                        </a:solidFill>
                      </a:endParaRPr>
                    </a:p>
                  </a:txBody>
                  <a:tcPr/>
                </a:tc>
                <a:tc hMerge="1">
                  <a:txBody>
                    <a:bodyPr/>
                    <a:lstStyle/>
                    <a:p>
                      <a:endParaRPr lang="en-US" dirty="0"/>
                    </a:p>
                  </a:txBody>
                  <a:tcPr/>
                </a:tc>
              </a:tr>
              <a:tr h="370840">
                <a:tc>
                  <a:txBody>
                    <a:bodyPr/>
                    <a:lstStyle/>
                    <a:p>
                      <a:r>
                        <a:rPr lang="en-US" b="1" dirty="0" smtClean="0">
                          <a:latin typeface="Courier New" pitchFamily="49" charset="0"/>
                          <a:cs typeface="Courier New" pitchFamily="49" charset="0"/>
                        </a:rPr>
                        <a:t>-a: list all</a:t>
                      </a:r>
                      <a:r>
                        <a:rPr lang="en-US" b="1" baseline="0" dirty="0" smtClean="0">
                          <a:latin typeface="Courier New" pitchFamily="49" charset="0"/>
                          <a:cs typeface="Courier New" pitchFamily="49" charset="0"/>
                        </a:rPr>
                        <a:t> files</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-r: reverse</a:t>
                      </a:r>
                      <a:r>
                        <a:rPr lang="en-US" b="1" baseline="0" dirty="0" smtClean="0">
                          <a:latin typeface="Courier New" pitchFamily="49" charset="0"/>
                          <a:cs typeface="Courier New" pitchFamily="49" charset="0"/>
                        </a:rPr>
                        <a:t> order</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--author: with –l,</a:t>
                      </a:r>
                      <a:r>
                        <a:rPr lang="en-US" b="1" baseline="0" dirty="0" smtClean="0">
                          <a:latin typeface="Courier New" pitchFamily="49" charset="0"/>
                          <a:cs typeface="Courier New" pitchFamily="49" charset="0"/>
                        </a:rPr>
                        <a:t> authors of each file</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-R: list subdirectories recursively</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-c: user/group</a:t>
                      </a:r>
                      <a:r>
                        <a:rPr lang="en-US" b="1" baseline="0" dirty="0" smtClean="0">
                          <a:latin typeface="Courier New" pitchFamily="49" charset="0"/>
                          <a:cs typeface="Courier New" pitchFamily="49" charset="0"/>
                        </a:rPr>
                        <a:t> ids</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-s: print size of each file</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-d: reverse order</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-S: sort by file size</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a:t>
                      </a:r>
                      <a:r>
                        <a:rPr lang="en-US" b="1" dirty="0" smtClean="0">
                          <a:latin typeface="Courier New" pitchFamily="49" charset="0"/>
                          <a:cs typeface="Courier New" pitchFamily="49" charset="0"/>
                        </a:rPr>
                        <a:t>: list </a:t>
                      </a:r>
                      <a:r>
                        <a:rPr lang="en-US" b="1" dirty="0" err="1" smtClean="0">
                          <a:latin typeface="Courier New" pitchFamily="49" charset="0"/>
                          <a:cs typeface="Courier New" pitchFamily="49" charset="0"/>
                        </a:rPr>
                        <a:t>inode</a:t>
                      </a:r>
                      <a:endParaRPr lang="en-US" b="1"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ourier New" pitchFamily="49" charset="0"/>
                          <a:cs typeface="Courier New" pitchFamily="49" charset="0"/>
                        </a:rPr>
                        <a:t>-t: sort by modification</a:t>
                      </a:r>
                      <a:r>
                        <a:rPr lang="en-US" b="1" baseline="0" dirty="0" smtClean="0">
                          <a:latin typeface="Courier New" pitchFamily="49" charset="0"/>
                          <a:cs typeface="Courier New" pitchFamily="49" charset="0"/>
                        </a:rPr>
                        <a:t> time</a:t>
                      </a:r>
                      <a:endParaRPr lang="en-US" b="1" dirty="0" smtClean="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-l: long list format</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-u: show access time</a:t>
                      </a:r>
                      <a:endParaRPr lang="en-US" b="1" dirty="0">
                        <a:latin typeface="Courier New" pitchFamily="49" charset="0"/>
                        <a:cs typeface="Courier New" pitchFamily="49" charset="0"/>
                      </a:endParaRPr>
                    </a:p>
                  </a:txBody>
                  <a:tcPr/>
                </a:tc>
              </a:tr>
              <a:tr h="370840">
                <a:tc>
                  <a:txBody>
                    <a:bodyPr/>
                    <a:lstStyle/>
                    <a:p>
                      <a:r>
                        <a:rPr lang="en-US" b="1" dirty="0" smtClean="0">
                          <a:latin typeface="Courier New" pitchFamily="49" charset="0"/>
                          <a:cs typeface="Courier New" pitchFamily="49" charset="0"/>
                        </a:rPr>
                        <a:t>-L: info for link</a:t>
                      </a:r>
                      <a:r>
                        <a:rPr lang="en-US" b="1" baseline="0" dirty="0" smtClean="0">
                          <a:latin typeface="Courier New" pitchFamily="49" charset="0"/>
                          <a:cs typeface="Courier New" pitchFamily="49" charset="0"/>
                        </a:rPr>
                        <a:t> references</a:t>
                      </a:r>
                      <a:endParaRPr lang="en-US" b="1" dirty="0">
                        <a:latin typeface="Courier New" pitchFamily="49" charset="0"/>
                        <a:cs typeface="Courier New" pitchFamily="49" charset="0"/>
                      </a:endParaRPr>
                    </a:p>
                  </a:txBody>
                  <a:tcPr/>
                </a:tc>
                <a:tc>
                  <a:txBody>
                    <a:bodyPr/>
                    <a:lstStyle/>
                    <a:p>
                      <a:r>
                        <a:rPr lang="en-US" b="1" dirty="0" smtClean="0">
                          <a:latin typeface="Courier New" pitchFamily="49" charset="0"/>
                          <a:cs typeface="Courier New" pitchFamily="49" charset="0"/>
                        </a:rPr>
                        <a:t>-1:</a:t>
                      </a:r>
                      <a:r>
                        <a:rPr lang="en-US" b="1" baseline="0" dirty="0" smtClean="0">
                          <a:latin typeface="Courier New" pitchFamily="49" charset="0"/>
                          <a:cs typeface="Courier New" pitchFamily="49" charset="0"/>
                        </a:rPr>
                        <a:t> show one file per line</a:t>
                      </a:r>
                      <a:endParaRPr lang="en-US" b="1"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63910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The </a:t>
            </a:r>
            <a:r>
              <a:rPr lang="en-US" altLang="zh-CN" b="1" dirty="0" smtClean="0">
                <a:solidFill>
                  <a:srgbClr val="0070C0"/>
                </a:solidFill>
                <a:latin typeface="Courier New" pitchFamily="49" charset="0"/>
                <a:ea typeface="微软雅黑" pitchFamily="34" charset="-122"/>
                <a:cs typeface="Courier New" pitchFamily="49" charset="0"/>
              </a:rPr>
              <a:t>touch</a:t>
            </a:r>
            <a:r>
              <a:rPr lang="en-US" altLang="zh-CN" b="1" dirty="0" smtClean="0">
                <a:solidFill>
                  <a:srgbClr val="0070C0"/>
                </a:solidFill>
                <a:latin typeface="微软雅黑" pitchFamily="34" charset="-122"/>
                <a:ea typeface="微软雅黑" pitchFamily="34" charset="-122"/>
              </a:rPr>
              <a:t> Command</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1077560" y="1837010"/>
            <a:ext cx="6776223" cy="138499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Update file time access time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Create an empty file</a:t>
            </a:r>
          </a:p>
        </p:txBody>
      </p:sp>
    </p:spTree>
    <p:extLst>
      <p:ext uri="{BB962C8B-B14F-4D97-AF65-F5344CB8AC3E}">
        <p14:creationId xmlns:p14="http://schemas.microsoft.com/office/powerpoint/2010/main" val="3843501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solidFill>
                  <a:srgbClr val="0070C0"/>
                </a:solidFill>
                <a:latin typeface="Courier New" pitchFamily="49" charset="0"/>
                <a:ea typeface="微软雅黑" pitchFamily="34" charset="-122"/>
                <a:cs typeface="Courier New" pitchFamily="49" charset="0"/>
              </a:rPr>
              <a:t>mkdir</a:t>
            </a:r>
            <a:r>
              <a:rPr lang="en-US" altLang="zh-CN" b="1" dirty="0" smtClean="0">
                <a:solidFill>
                  <a:srgbClr val="0070C0"/>
                </a:solidFill>
                <a:latin typeface="微软雅黑" pitchFamily="34" charset="-122"/>
                <a:ea typeface="微软雅黑" pitchFamily="34" charset="-122"/>
              </a:rPr>
              <a:t>: Create a Directory</a:t>
            </a:r>
            <a:endParaRPr lang="zh-CN" altLang="en-US" b="1" dirty="0">
              <a:solidFill>
                <a:srgbClr val="0070C0"/>
              </a:solidFill>
              <a:latin typeface="微软雅黑" pitchFamily="34" charset="-122"/>
              <a:ea typeface="微软雅黑" pitchFamily="34" charset="-122"/>
            </a:endParaRPr>
          </a:p>
        </p:txBody>
      </p:sp>
      <p:pic>
        <p:nvPicPr>
          <p:cNvPr id="1026" name="Picture 2" descr="C:\Users\Yu\AppData\Local\Temp\SNAGHTML149ca2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38" y="1893229"/>
            <a:ext cx="8714286" cy="2971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649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Paths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360098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Absolute paths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a:t>
            </a:r>
            <a:r>
              <a:rPr lang="en-US" altLang="en-US" sz="2000" dirty="0" smtClean="0">
                <a:solidFill>
                  <a:srgbClr val="000000"/>
                </a:solidFill>
                <a:latin typeface="微软雅黑" pitchFamily="34" charset="-122"/>
                <a:ea typeface="微软雅黑" pitchFamily="34" charset="-122"/>
              </a:rPr>
              <a:t> (root) - root directory</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a:t>
            </a:r>
            <a:r>
              <a:rPr lang="en-US" altLang="en-US" sz="2000" dirty="0" smtClean="0">
                <a:solidFill>
                  <a:srgbClr val="000000"/>
                </a:solidFill>
                <a:latin typeface="微软雅黑" pitchFamily="34" charset="-122"/>
                <a:ea typeface="微软雅黑" pitchFamily="34" charset="-122"/>
              </a:rPr>
              <a:t> (</a:t>
            </a:r>
            <a:r>
              <a:rPr lang="en-US" altLang="en-US" sz="2000" dirty="0" err="1">
                <a:solidFill>
                  <a:srgbClr val="000000"/>
                </a:solidFill>
                <a:latin typeface="微软雅黑" pitchFamily="34" charset="-122"/>
                <a:ea typeface="微软雅黑" pitchFamily="34" charset="-122"/>
              </a:rPr>
              <a:t>t</a:t>
            </a:r>
            <a:r>
              <a:rPr lang="en-US" altLang="en-US" sz="2000" dirty="0" err="1" smtClean="0">
                <a:solidFill>
                  <a:srgbClr val="000000"/>
                </a:solidFill>
                <a:latin typeface="微软雅黑" pitchFamily="34" charset="-122"/>
                <a:ea typeface="微软雅黑" pitchFamily="34" charset="-122"/>
              </a:rPr>
              <a:t>ilder</a:t>
            </a:r>
            <a:r>
              <a:rPr lang="en-US" altLang="en-US" sz="2000" dirty="0" smtClean="0">
                <a:solidFill>
                  <a:srgbClr val="000000"/>
                </a:solidFill>
                <a:latin typeface="微软雅黑" pitchFamily="34" charset="-122"/>
                <a:ea typeface="微软雅黑" pitchFamily="34" charset="-122"/>
              </a:rPr>
              <a:t>) – home directory</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cs typeface="Courier New" pitchFamily="49" charset="0"/>
              </a:rPr>
              <a:t>Relative paths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a:t>
            </a:r>
            <a:r>
              <a:rPr lang="en-US" altLang="en-US" sz="2800" dirty="0" smtClean="0">
                <a:solidFill>
                  <a:srgbClr val="000000"/>
                </a:solidFill>
                <a:latin typeface="微软雅黑" pitchFamily="34" charset="-122"/>
                <a:ea typeface="微软雅黑" pitchFamily="34" charset="-122"/>
                <a:cs typeface="Courier New" pitchFamily="49" charset="0"/>
              </a:rPr>
              <a:t> - parent directory</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a:t>
            </a:r>
            <a:r>
              <a:rPr lang="en-US" altLang="en-US" sz="2800" dirty="0" smtClean="0">
                <a:solidFill>
                  <a:srgbClr val="000000"/>
                </a:solidFill>
                <a:latin typeface="微软雅黑" pitchFamily="34" charset="-122"/>
                <a:ea typeface="微软雅黑" pitchFamily="34" charset="-122"/>
                <a:cs typeface="Courier New" pitchFamily="49" charset="0"/>
              </a:rPr>
              <a:t> – current directory</a:t>
            </a:r>
          </a:p>
        </p:txBody>
      </p:sp>
    </p:spTree>
    <p:extLst>
      <p:ext uri="{BB962C8B-B14F-4D97-AF65-F5344CB8AC3E}">
        <p14:creationId xmlns:p14="http://schemas.microsoft.com/office/powerpoint/2010/main" val="3548827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rgbClr val="0070C0"/>
                </a:solidFill>
                <a:latin typeface="微软雅黑" pitchFamily="34" charset="-122"/>
                <a:ea typeface="微软雅黑" pitchFamily="34" charset="-122"/>
              </a:rPr>
              <a:t>A</a:t>
            </a:r>
            <a:r>
              <a:rPr lang="en-US" altLang="zh-CN" b="1" dirty="0" smtClean="0">
                <a:solidFill>
                  <a:srgbClr val="0070C0"/>
                </a:solidFill>
                <a:latin typeface="微软雅黑" pitchFamily="34" charset="-122"/>
                <a:ea typeface="微软雅黑" pitchFamily="34" charset="-122"/>
              </a:rPr>
              <a:t>bsolute Paths</a:t>
            </a:r>
            <a:endParaRPr lang="zh-CN" altLang="en-US" b="1" dirty="0">
              <a:solidFill>
                <a:srgbClr val="0070C0"/>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100" y="1625983"/>
            <a:ext cx="7738095" cy="3949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872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Relative Paths</a:t>
            </a:r>
            <a:endParaRPr lang="zh-CN" altLang="en-US" b="1" dirty="0">
              <a:solidFill>
                <a:srgbClr val="0070C0"/>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21" y="1551976"/>
            <a:ext cx="8109525" cy="4630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0041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solidFill>
                  <a:srgbClr val="0070C0"/>
                </a:solidFill>
                <a:latin typeface="Courier New" pitchFamily="49" charset="0"/>
                <a:ea typeface="微软雅黑" pitchFamily="34" charset="-122"/>
                <a:cs typeface="Courier New" pitchFamily="49" charset="0"/>
              </a:rPr>
              <a:t>rmdir</a:t>
            </a:r>
            <a:r>
              <a:rPr lang="en-US" altLang="zh-CN" b="1" dirty="0" smtClean="0">
                <a:solidFill>
                  <a:srgbClr val="0070C0"/>
                </a:solidFill>
                <a:latin typeface="微软雅黑" pitchFamily="34" charset="-122"/>
                <a:ea typeface="微软雅黑" pitchFamily="34" charset="-122"/>
              </a:rPr>
              <a:t>: Remove a Directory</a:t>
            </a:r>
            <a:endParaRPr lang="zh-CN" altLang="en-US" b="1" dirty="0">
              <a:solidFill>
                <a:srgbClr val="0070C0"/>
              </a:solidFill>
              <a:latin typeface="微软雅黑" pitchFamily="34" charset="-122"/>
              <a:ea typeface="微软雅黑" pitchFamily="34" charset="-122"/>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51" y="2364454"/>
            <a:ext cx="7299325"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239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Regular File Utilities</a:t>
            </a:r>
            <a:endParaRPr lang="zh-CN" altLang="en-US" b="1" dirty="0">
              <a:solidFill>
                <a:srgbClr val="0070C0"/>
              </a:solidFill>
              <a:latin typeface="微软雅黑" pitchFamily="34" charset="-122"/>
              <a:ea typeface="微软雅黑" pitchFamily="34" charset="-122"/>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32" y="1944245"/>
            <a:ext cx="8239125"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21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The </a:t>
            </a:r>
            <a:r>
              <a:rPr lang="en-US" altLang="zh-CN" b="1" dirty="0" err="1" smtClean="0">
                <a:solidFill>
                  <a:srgbClr val="0070C0"/>
                </a:solidFill>
                <a:latin typeface="微软雅黑" pitchFamily="34" charset="-122"/>
                <a:ea typeface="微软雅黑" pitchFamily="34" charset="-122"/>
              </a:rPr>
              <a:t>cp</a:t>
            </a:r>
            <a:r>
              <a:rPr lang="en-US" altLang="zh-CN" b="1" dirty="0" smtClean="0">
                <a:solidFill>
                  <a:srgbClr val="0070C0"/>
                </a:solidFill>
                <a:latin typeface="微软雅黑" pitchFamily="34" charset="-122"/>
                <a:ea typeface="微软雅黑" pitchFamily="34" charset="-122"/>
              </a:rPr>
              <a:t> Command</a:t>
            </a:r>
            <a:endParaRPr lang="zh-CN" altLang="en-US" b="1" dirty="0">
              <a:solidFill>
                <a:srgbClr val="0070C0"/>
              </a:solidFill>
              <a:latin typeface="微软雅黑" pitchFamily="34" charset="-122"/>
              <a:ea typeface="微软雅黑" pitchFamily="34" charset="-122"/>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612" y="1728381"/>
            <a:ext cx="6454775"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44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0070C0"/>
                </a:solidFill>
                <a:latin typeface="微软雅黑" pitchFamily="34" charset="-122"/>
                <a:ea typeface="微软雅黑" pitchFamily="34" charset="-122"/>
              </a:rPr>
              <a:t>Learning Objectives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595021"/>
            <a:ext cx="8110295" cy="461664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Explain Linux </a:t>
            </a:r>
            <a:r>
              <a:rPr lang="en-US" altLang="en-US" sz="2800" dirty="0" err="1" smtClean="0">
                <a:solidFill>
                  <a:srgbClr val="000000"/>
                </a:solidFill>
                <a:latin typeface="微软雅黑" pitchFamily="34" charset="-122"/>
                <a:ea typeface="微软雅黑" pitchFamily="34" charset="-122"/>
              </a:rPr>
              <a:t>filesystem</a:t>
            </a:r>
            <a:endParaRPr lang="en-US" altLang="en-US" sz="2800" dirty="0" smtClean="0">
              <a:solidFill>
                <a:srgbClr val="000000"/>
              </a:solidFill>
              <a:latin typeface="微软雅黑" pitchFamily="34" charset="-122"/>
              <a:ea typeface="微软雅黑" pitchFamily="34" charset="-122"/>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Display and interpret directory ownership</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Change file and directory permissions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Describe differences between hard and symbolic links.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Describe </a:t>
            </a:r>
            <a:r>
              <a:rPr lang="en-US" altLang="en-US" sz="2800" dirty="0" err="1" smtClean="0">
                <a:solidFill>
                  <a:srgbClr val="000000"/>
                </a:solidFill>
                <a:latin typeface="微软雅黑" pitchFamily="34" charset="-122"/>
                <a:ea typeface="微软雅黑" pitchFamily="34" charset="-122"/>
              </a:rPr>
              <a:t>inode</a:t>
            </a:r>
            <a:r>
              <a:rPr lang="en-US" altLang="en-US" sz="2800" dirty="0" smtClean="0">
                <a:solidFill>
                  <a:srgbClr val="000000"/>
                </a:solidFill>
                <a:latin typeface="微软雅黑" pitchFamily="34" charset="-122"/>
                <a:ea typeface="微软雅黑" pitchFamily="34" charset="-122"/>
              </a:rPr>
              <a:t>, and its relationship with files and directories</a:t>
            </a:r>
          </a:p>
        </p:txBody>
      </p:sp>
    </p:spTree>
    <p:extLst>
      <p:ext uri="{BB962C8B-B14F-4D97-AF65-F5344CB8AC3E}">
        <p14:creationId xmlns:p14="http://schemas.microsoft.com/office/powerpoint/2010/main" val="4270643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Simple File Copy</a:t>
            </a:r>
            <a:endParaRPr lang="zh-CN" altLang="en-US"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830388"/>
            <a:ext cx="7829550"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2182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8931349" cy="1143000"/>
          </a:xfrm>
        </p:spPr>
        <p:txBody>
          <a:bodyPr/>
          <a:lstStyle/>
          <a:p>
            <a:r>
              <a:rPr lang="en-US" altLang="zh-CN" sz="3600" b="1" dirty="0" smtClean="0">
                <a:solidFill>
                  <a:srgbClr val="0070C0"/>
                </a:solidFill>
                <a:latin typeface="微软雅黑" pitchFamily="34" charset="-122"/>
                <a:ea typeface="微软雅黑" pitchFamily="34" charset="-122"/>
              </a:rPr>
              <a:t>Copy File to a Directory from Home </a:t>
            </a:r>
            <a:endParaRPr lang="zh-CN" altLang="en-US" sz="3600" b="1" dirty="0">
              <a:solidFill>
                <a:srgbClr val="0070C0"/>
              </a:solidFill>
              <a:latin typeface="微软雅黑" pitchFamily="34" charset="-122"/>
              <a:ea typeface="微软雅黑" pitchFamily="34" charset="-122"/>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1849438"/>
            <a:ext cx="72136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937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Copy and Rename a File</a:t>
            </a:r>
            <a:endParaRPr lang="zh-CN" altLang="en-US" b="1" dirty="0">
              <a:solidFill>
                <a:srgbClr val="0070C0"/>
              </a:solidFill>
              <a:latin typeface="微软雅黑" pitchFamily="34" charset="-122"/>
              <a:ea typeface="微软雅黑" pitchFamily="34" charset="-122"/>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1849438"/>
            <a:ext cx="7800975"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794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Recursive Copy</a:t>
            </a:r>
            <a:endParaRPr lang="zh-CN" altLang="en-US"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75" y="1811338"/>
            <a:ext cx="7459663"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873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altLang="zh-CN" sz="3600" b="1" dirty="0" smtClean="0">
                <a:solidFill>
                  <a:srgbClr val="0070C0"/>
                </a:solidFill>
                <a:latin typeface="微软雅黑" pitchFamily="34" charset="-122"/>
                <a:ea typeface="微软雅黑" pitchFamily="34" charset="-122"/>
              </a:rPr>
              <a:t>Recursive Copy with Subdirectorie</a:t>
            </a:r>
            <a:r>
              <a:rPr lang="en-US" altLang="zh-CN" b="1" dirty="0" smtClean="0">
                <a:solidFill>
                  <a:srgbClr val="0070C0"/>
                </a:solidFill>
                <a:latin typeface="微软雅黑" pitchFamily="34" charset="-122"/>
                <a:ea typeface="微软雅黑" pitchFamily="34" charset="-122"/>
              </a:rPr>
              <a:t>s</a:t>
            </a:r>
            <a:endParaRPr lang="zh-CN" altLang="en-US" b="1" dirty="0">
              <a:solidFill>
                <a:srgbClr val="0070C0"/>
              </a:solidFill>
              <a:latin typeface="微软雅黑" pitchFamily="34" charset="-122"/>
              <a:ea typeface="微软雅黑" pitchFamily="34" charset="-122"/>
            </a:endParaRPr>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88" y="1443038"/>
            <a:ext cx="7640637" cy="480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1541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888" y="300038"/>
            <a:ext cx="7640637" cy="1143000"/>
          </a:xfrm>
        </p:spPr>
        <p:txBody>
          <a:bodyPr/>
          <a:lstStyle/>
          <a:p>
            <a:r>
              <a:rPr lang="en-US" altLang="zh-CN" b="1" dirty="0" smtClean="0">
                <a:solidFill>
                  <a:srgbClr val="0070C0"/>
                </a:solidFill>
                <a:latin typeface="微软雅黑" pitchFamily="34" charset="-122"/>
                <a:ea typeface="微软雅黑" pitchFamily="34" charset="-122"/>
              </a:rPr>
              <a:t>Wildcard Copy</a:t>
            </a:r>
            <a:endParaRPr lang="zh-CN" altLang="en-US"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1797050"/>
            <a:ext cx="7688263" cy="326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948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57" y="274638"/>
            <a:ext cx="8752114" cy="1143000"/>
          </a:xfrm>
        </p:spPr>
        <p:txBody>
          <a:bodyPr/>
          <a:lstStyle/>
          <a:p>
            <a:r>
              <a:rPr lang="en-US" altLang="zh-CN" sz="4000" b="1" dirty="0" smtClean="0">
                <a:solidFill>
                  <a:srgbClr val="0070C0"/>
                </a:solidFill>
                <a:latin typeface="微软雅黑" pitchFamily="34" charset="-122"/>
                <a:ea typeface="微软雅黑" pitchFamily="34" charset="-122"/>
              </a:rPr>
              <a:t>File Ownership and Permissions</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783771" y="1429907"/>
            <a:ext cx="7641771" cy="489364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Three levels of file ownership</a:t>
            </a:r>
          </a:p>
          <a:p>
            <a:pPr marL="914400" lvl="1" indent="-457200" defTabSz="914400" fontAlgn="base">
              <a:lnSpc>
                <a:spcPct val="150000"/>
              </a:lnSpc>
              <a:spcBef>
                <a:spcPct val="0"/>
              </a:spcBef>
              <a:spcAft>
                <a:spcPct val="0"/>
              </a:spcAft>
              <a:buClr>
                <a:srgbClr val="FF6600"/>
              </a:buClr>
              <a:buSzPct val="80000"/>
              <a:buFont typeface="Wingdings" charset="2"/>
              <a:buChar char="l"/>
            </a:pPr>
            <a:r>
              <a:rPr lang="en-US" altLang="en-US" sz="2400" dirty="0" smtClean="0">
                <a:solidFill>
                  <a:srgbClr val="000000"/>
                </a:solidFill>
                <a:latin typeface="微软雅黑" pitchFamily="34" charset="-122"/>
                <a:ea typeface="微软雅黑" pitchFamily="34" charset="-122"/>
              </a:rPr>
              <a:t>User </a:t>
            </a:r>
          </a:p>
          <a:p>
            <a:pPr marL="914400" lvl="1" indent="-457200" defTabSz="914400" fontAlgn="base">
              <a:lnSpc>
                <a:spcPct val="150000"/>
              </a:lnSpc>
              <a:spcBef>
                <a:spcPct val="0"/>
              </a:spcBef>
              <a:spcAft>
                <a:spcPct val="0"/>
              </a:spcAft>
              <a:buClr>
                <a:srgbClr val="FF6600"/>
              </a:buClr>
              <a:buSzPct val="80000"/>
              <a:buFont typeface="Wingdings" charset="2"/>
              <a:buChar char="l"/>
            </a:pPr>
            <a:r>
              <a:rPr lang="en-US" altLang="en-US" sz="2400" dirty="0" smtClean="0">
                <a:solidFill>
                  <a:srgbClr val="000000"/>
                </a:solidFill>
                <a:latin typeface="微软雅黑" pitchFamily="34" charset="-122"/>
                <a:ea typeface="微软雅黑" pitchFamily="34" charset="-122"/>
              </a:rPr>
              <a:t>Group</a:t>
            </a:r>
          </a:p>
          <a:p>
            <a:pPr marL="914400" lvl="1" indent="-457200" defTabSz="914400" fontAlgn="base">
              <a:lnSpc>
                <a:spcPct val="150000"/>
              </a:lnSpc>
              <a:spcBef>
                <a:spcPct val="0"/>
              </a:spcBef>
              <a:spcAft>
                <a:spcPct val="0"/>
              </a:spcAft>
              <a:buClr>
                <a:srgbClr val="FF6600"/>
              </a:buClr>
              <a:buSzPct val="80000"/>
              <a:buFont typeface="Wingdings" charset="2"/>
              <a:buChar char="l"/>
            </a:pPr>
            <a:r>
              <a:rPr lang="en-US" altLang="en-US" sz="2400" dirty="0" smtClean="0">
                <a:solidFill>
                  <a:srgbClr val="000000"/>
                </a:solidFill>
                <a:latin typeface="微软雅黑" pitchFamily="34" charset="-122"/>
                <a:ea typeface="微软雅黑" pitchFamily="34" charset="-122"/>
              </a:rPr>
              <a:t>Other </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Within each level, 3 types of permissions</a:t>
            </a:r>
          </a:p>
          <a:p>
            <a:pPr marL="914400" lvl="1" indent="-457200" defTabSz="914400" fontAlgn="base">
              <a:lnSpc>
                <a:spcPct val="150000"/>
              </a:lnSpc>
              <a:spcBef>
                <a:spcPct val="0"/>
              </a:spcBef>
              <a:spcAft>
                <a:spcPct val="0"/>
              </a:spcAft>
              <a:buClr>
                <a:srgbClr val="FF6600"/>
              </a:buClr>
              <a:buSzPct val="80000"/>
              <a:buFont typeface="Wingdings" charset="2"/>
              <a:buChar char="l"/>
            </a:pPr>
            <a:r>
              <a:rPr lang="en-US" altLang="en-US" sz="28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微软雅黑" pitchFamily="34" charset="-122"/>
                <a:ea typeface="微软雅黑" pitchFamily="34" charset="-122"/>
              </a:rPr>
              <a:t>Read</a:t>
            </a:r>
          </a:p>
          <a:p>
            <a:pPr marL="914400" lvl="1" indent="-457200" defTabSz="914400" fontAlgn="base">
              <a:lnSpc>
                <a:spcPct val="150000"/>
              </a:lnSpc>
              <a:spcBef>
                <a:spcPct val="0"/>
              </a:spcBef>
              <a:spcAft>
                <a:spcPct val="0"/>
              </a:spcAft>
              <a:buClr>
                <a:srgbClr val="FF6600"/>
              </a:buClr>
              <a:buSzPct val="80000"/>
              <a:buFont typeface="Wingdings" charset="2"/>
              <a:buChar char="l"/>
            </a:pPr>
            <a:r>
              <a:rPr lang="en-US" altLang="en-US" sz="2400" dirty="0" smtClean="0">
                <a:solidFill>
                  <a:srgbClr val="000000"/>
                </a:solidFill>
                <a:latin typeface="微软雅黑" pitchFamily="34" charset="-122"/>
                <a:ea typeface="微软雅黑" pitchFamily="34" charset="-122"/>
              </a:rPr>
              <a:t>Write</a:t>
            </a:r>
          </a:p>
          <a:p>
            <a:pPr marL="914400" lvl="1" indent="-457200" defTabSz="914400" fontAlgn="base">
              <a:lnSpc>
                <a:spcPct val="150000"/>
              </a:lnSpc>
              <a:spcBef>
                <a:spcPct val="0"/>
              </a:spcBef>
              <a:spcAft>
                <a:spcPct val="0"/>
              </a:spcAft>
              <a:buClr>
                <a:srgbClr val="FF6600"/>
              </a:buClr>
              <a:buSzPct val="80000"/>
              <a:buFont typeface="Wingdings" charset="2"/>
              <a:buChar char="l"/>
            </a:pPr>
            <a:r>
              <a:rPr lang="en-US" altLang="en-US" sz="2400" dirty="0" smtClean="0">
                <a:solidFill>
                  <a:srgbClr val="000000"/>
                </a:solidFill>
                <a:latin typeface="微软雅黑" pitchFamily="34" charset="-122"/>
                <a:ea typeface="微软雅黑" pitchFamily="34" charset="-122"/>
              </a:rPr>
              <a:t>Execute</a:t>
            </a:r>
            <a:endParaRPr lang="en-US" altLang="en-US" sz="2800" dirty="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886149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6041"/>
            <a:ext cx="9144000" cy="1143000"/>
          </a:xfrm>
        </p:spPr>
        <p:txBody>
          <a:bodyPr/>
          <a:lstStyle/>
          <a:p>
            <a:r>
              <a:rPr lang="en-US" altLang="zh-CN" sz="3600" b="1" dirty="0" err="1" smtClean="0">
                <a:solidFill>
                  <a:srgbClr val="0070C0"/>
                </a:solidFill>
                <a:latin typeface="Courier New" pitchFamily="49" charset="0"/>
                <a:ea typeface="微软雅黑" pitchFamily="34" charset="-122"/>
                <a:cs typeface="Courier New" pitchFamily="49" charset="0"/>
              </a:rPr>
              <a:t>ls</a:t>
            </a:r>
            <a:r>
              <a:rPr lang="en-US" altLang="zh-CN" sz="3600" b="1" dirty="0" smtClean="0">
                <a:solidFill>
                  <a:srgbClr val="0070C0"/>
                </a:solidFill>
                <a:latin typeface="Courier New" pitchFamily="49" charset="0"/>
                <a:ea typeface="微软雅黑" pitchFamily="34" charset="-122"/>
                <a:cs typeface="Courier New" pitchFamily="49" charset="0"/>
              </a:rPr>
              <a:t> –l: </a:t>
            </a:r>
            <a:r>
              <a:rPr lang="en-US" altLang="zh-CN" sz="3600" b="1" dirty="0" smtClean="0">
                <a:solidFill>
                  <a:srgbClr val="0070C0"/>
                </a:solidFill>
                <a:latin typeface="微软雅黑" pitchFamily="34" charset="-122"/>
                <a:ea typeface="微软雅黑" pitchFamily="34" charset="-122"/>
                <a:cs typeface="Courier New" pitchFamily="49" charset="0"/>
              </a:rPr>
              <a:t>Displays Permissions, etc</a:t>
            </a:r>
            <a:r>
              <a:rPr lang="en-US" altLang="zh-CN" sz="4000" b="1" dirty="0" smtClean="0">
                <a:solidFill>
                  <a:srgbClr val="0070C0"/>
                </a:solidFill>
                <a:latin typeface="微软雅黑" pitchFamily="34" charset="-122"/>
                <a:ea typeface="微软雅黑" pitchFamily="34" charset="-122"/>
                <a:cs typeface="Courier New" pitchFamily="49" charset="0"/>
              </a:rPr>
              <a:t>.</a:t>
            </a:r>
            <a:endParaRPr lang="zh-CN" altLang="en-US" sz="4000" b="1" dirty="0">
              <a:solidFill>
                <a:srgbClr val="0070C0"/>
              </a:solidFill>
              <a:latin typeface="Courier New" pitchFamily="49" charset="0"/>
              <a:ea typeface="微软雅黑" pitchFamily="34" charset="-122"/>
              <a:cs typeface="Courier New" pitchFamily="49" charset="0"/>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28" y="2113072"/>
            <a:ext cx="8880001" cy="2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4045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solidFill>
                  <a:srgbClr val="0070C0"/>
                </a:solidFill>
                <a:latin typeface="Courier New" pitchFamily="49" charset="0"/>
                <a:ea typeface="微软雅黑" pitchFamily="34" charset="-122"/>
                <a:cs typeface="Courier New" pitchFamily="49" charset="0"/>
              </a:rPr>
              <a:t>chown</a:t>
            </a:r>
            <a:r>
              <a:rPr lang="en-US" altLang="zh-CN" b="1" dirty="0" smtClean="0">
                <a:solidFill>
                  <a:srgbClr val="0070C0"/>
                </a:solidFill>
                <a:latin typeface="微软雅黑" pitchFamily="34" charset="-122"/>
                <a:ea typeface="微软雅黑" pitchFamily="34" charset="-122"/>
              </a:rPr>
              <a:t>: Change Ownership</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461664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After the change, the new owner will be able to do anything with the file</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Use –R option to apply recursively</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If the system does not allow you to use </a:t>
            </a:r>
            <a:r>
              <a:rPr lang="en-US" altLang="en-US" sz="2800" dirty="0" err="1" smtClean="0">
                <a:solidFill>
                  <a:srgbClr val="000000"/>
                </a:solidFill>
                <a:latin typeface="Courier New" pitchFamily="49" charset="0"/>
                <a:ea typeface="微软雅黑" pitchFamily="34" charset="-122"/>
                <a:cs typeface="Courier New" pitchFamily="49" charset="0"/>
              </a:rPr>
              <a:t>chown</a:t>
            </a:r>
            <a:r>
              <a:rPr lang="en-US" altLang="en-US" sz="2800" dirty="0" smtClean="0">
                <a:solidFill>
                  <a:srgbClr val="000000"/>
                </a:solidFill>
                <a:latin typeface="微软雅黑" pitchFamily="34" charset="-122"/>
                <a:ea typeface="微软雅黑" pitchFamily="34" charset="-122"/>
              </a:rPr>
              <a:t>, consider using </a:t>
            </a:r>
            <a:r>
              <a:rPr lang="en-US" altLang="en-US" sz="2800" dirty="0" err="1" smtClean="0">
                <a:solidFill>
                  <a:srgbClr val="000000"/>
                </a:solidFill>
                <a:latin typeface="Courier New" pitchFamily="49" charset="0"/>
                <a:ea typeface="微软雅黑" pitchFamily="34" charset="-122"/>
                <a:cs typeface="Courier New" pitchFamily="49" charset="0"/>
              </a:rPr>
              <a:t>cp</a:t>
            </a:r>
            <a:r>
              <a:rPr lang="en-US" altLang="en-US" sz="2800" dirty="0" smtClean="0">
                <a:solidFill>
                  <a:srgbClr val="000000"/>
                </a:solidFill>
                <a:latin typeface="微软雅黑" pitchFamily="34" charset="-122"/>
                <a:ea typeface="微软雅黑" pitchFamily="34" charset="-122"/>
              </a:rPr>
              <a:t> to accomplish the same thing.</a:t>
            </a:r>
          </a:p>
        </p:txBody>
      </p:sp>
    </p:spTree>
    <p:extLst>
      <p:ext uri="{BB962C8B-B14F-4D97-AF65-F5344CB8AC3E}">
        <p14:creationId xmlns:p14="http://schemas.microsoft.com/office/powerpoint/2010/main" val="996092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Symbolic Arguments to </a:t>
            </a:r>
            <a:r>
              <a:rPr lang="en-US" altLang="zh-CN" b="1" dirty="0" err="1" smtClean="0">
                <a:solidFill>
                  <a:srgbClr val="0070C0"/>
                </a:solidFill>
                <a:latin typeface="Courier New" pitchFamily="49" charset="0"/>
                <a:ea typeface="微软雅黑" pitchFamily="34" charset="-122"/>
                <a:cs typeface="Courier New" pitchFamily="49" charset="0"/>
              </a:rPr>
              <a:t>chmod</a:t>
            </a:r>
            <a:endParaRPr lang="zh-CN" altLang="en-US" b="1" dirty="0">
              <a:solidFill>
                <a:srgbClr val="0070C0"/>
              </a:solidFill>
              <a:latin typeface="微软雅黑" pitchFamily="34" charset="-122"/>
              <a:ea typeface="微软雅黑" pitchFamily="34" charset="-122"/>
            </a:endParaRPr>
          </a:p>
        </p:txBody>
      </p:sp>
      <p:sp>
        <p:nvSpPr>
          <p:cNvPr id="13" name="TextBox 12"/>
          <p:cNvSpPr txBox="1"/>
          <p:nvPr/>
        </p:nvSpPr>
        <p:spPr>
          <a:xfrm>
            <a:off x="2850345" y="1232972"/>
            <a:ext cx="3804557" cy="369332"/>
          </a:xfrm>
          <a:prstGeom prst="rect">
            <a:avLst/>
          </a:prstGeom>
          <a:noFill/>
        </p:spPr>
        <p:txBody>
          <a:bodyPr wrap="square" rtlCol="0">
            <a:spAutoFit/>
          </a:bodyPr>
          <a:lstStyle/>
          <a:p>
            <a:pPr algn="ctr"/>
            <a:r>
              <a:rPr lang="en-US" b="1" dirty="0" smtClean="0">
                <a:latin typeface="+mj-lt"/>
                <a:ea typeface="微软雅黑" pitchFamily="34" charset="-122"/>
              </a:rPr>
              <a:t>Choose One From Each</a:t>
            </a:r>
          </a:p>
        </p:txBody>
      </p:sp>
      <p:sp>
        <p:nvSpPr>
          <p:cNvPr id="14" name="TextBox 13"/>
          <p:cNvSpPr txBox="1"/>
          <p:nvPr/>
        </p:nvSpPr>
        <p:spPr>
          <a:xfrm>
            <a:off x="2977709" y="1705238"/>
            <a:ext cx="3804557" cy="369332"/>
          </a:xfrm>
          <a:prstGeom prst="rect">
            <a:avLst/>
          </a:prstGeom>
          <a:noFill/>
        </p:spPr>
        <p:txBody>
          <a:bodyPr wrap="square" rtlCol="0">
            <a:spAutoFit/>
          </a:bodyPr>
          <a:lstStyle/>
          <a:p>
            <a:pPr algn="ctr"/>
            <a:r>
              <a:rPr lang="en-US" b="1" dirty="0" smtClean="0">
                <a:latin typeface="Courier New" pitchFamily="49" charset="0"/>
                <a:ea typeface="微软雅黑" pitchFamily="34" charset="-122"/>
                <a:cs typeface="Courier New" pitchFamily="49" charset="0"/>
              </a:rPr>
              <a:t>User Operator Permission</a:t>
            </a:r>
          </a:p>
        </p:txBody>
      </p:sp>
      <p:sp>
        <p:nvSpPr>
          <p:cNvPr id="12" name="Rectangle 11"/>
          <p:cNvSpPr/>
          <p:nvPr/>
        </p:nvSpPr>
        <p:spPr>
          <a:xfrm>
            <a:off x="6095479" y="2767633"/>
            <a:ext cx="1823357" cy="1569540"/>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chemeClr val="tx1"/>
                </a:solidFill>
              </a:rPr>
              <a:t>r              read</a:t>
            </a:r>
            <a:endParaRPr lang="en-US" b="1" dirty="0">
              <a:solidFill>
                <a:schemeClr val="tx1"/>
              </a:solidFill>
            </a:endParaRPr>
          </a:p>
          <a:p>
            <a:pPr algn="just"/>
            <a:r>
              <a:rPr lang="en-US" b="1" dirty="0" smtClean="0">
                <a:solidFill>
                  <a:schemeClr val="tx1"/>
                </a:solidFill>
              </a:rPr>
              <a:t>w            write</a:t>
            </a:r>
            <a:endParaRPr lang="en-US" b="1" dirty="0">
              <a:solidFill>
                <a:schemeClr val="tx1"/>
              </a:solidFill>
            </a:endParaRPr>
          </a:p>
          <a:p>
            <a:pPr algn="just"/>
            <a:r>
              <a:rPr lang="en-US" b="1" dirty="0">
                <a:solidFill>
                  <a:schemeClr val="tx1"/>
                </a:solidFill>
              </a:rPr>
              <a:t>x</a:t>
            </a:r>
            <a:r>
              <a:rPr lang="en-US" b="1" dirty="0" smtClean="0">
                <a:solidFill>
                  <a:schemeClr val="tx1"/>
                </a:solidFill>
              </a:rPr>
              <a:t>        execute</a:t>
            </a:r>
          </a:p>
          <a:p>
            <a:pPr algn="just"/>
            <a:r>
              <a:rPr lang="en-US" b="1" i="1" dirty="0">
                <a:solidFill>
                  <a:schemeClr val="tx1"/>
                </a:solidFill>
              </a:rPr>
              <a:t>s</a:t>
            </a:r>
            <a:r>
              <a:rPr lang="en-US" b="1" i="1" dirty="0" smtClean="0">
                <a:solidFill>
                  <a:schemeClr val="tx1"/>
                </a:solidFill>
              </a:rPr>
              <a:t>    GUID/SGID</a:t>
            </a:r>
          </a:p>
          <a:p>
            <a:pPr algn="just"/>
            <a:r>
              <a:rPr lang="en-US" b="1" i="1" dirty="0">
                <a:solidFill>
                  <a:schemeClr val="tx1"/>
                </a:solidFill>
              </a:rPr>
              <a:t>t</a:t>
            </a:r>
            <a:r>
              <a:rPr lang="en-US" b="1" i="1" dirty="0" smtClean="0">
                <a:solidFill>
                  <a:schemeClr val="tx1"/>
                </a:solidFill>
              </a:rPr>
              <a:t>            sticky</a:t>
            </a:r>
            <a:endParaRPr lang="en-US" b="1" i="1" dirty="0">
              <a:solidFill>
                <a:schemeClr val="tx1"/>
              </a:solidFill>
            </a:endParaRPr>
          </a:p>
        </p:txBody>
      </p:sp>
      <p:sp>
        <p:nvSpPr>
          <p:cNvPr id="10" name="Rectangle 9"/>
          <p:cNvSpPr/>
          <p:nvPr/>
        </p:nvSpPr>
        <p:spPr>
          <a:xfrm>
            <a:off x="1611086" y="2786684"/>
            <a:ext cx="1551033" cy="1550489"/>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u  </a:t>
            </a:r>
            <a:r>
              <a:rPr lang="en-US" b="1" dirty="0" smtClean="0">
                <a:solidFill>
                  <a:schemeClr val="tx1"/>
                </a:solidFill>
              </a:rPr>
              <a:t>        user</a:t>
            </a:r>
            <a:endParaRPr lang="en-US" b="1" dirty="0">
              <a:solidFill>
                <a:schemeClr val="tx1"/>
              </a:solidFill>
            </a:endParaRPr>
          </a:p>
          <a:p>
            <a:pPr algn="just"/>
            <a:r>
              <a:rPr lang="en-US" b="1" dirty="0">
                <a:solidFill>
                  <a:schemeClr val="tx1"/>
                </a:solidFill>
              </a:rPr>
              <a:t>g </a:t>
            </a:r>
            <a:r>
              <a:rPr lang="en-US" b="1" dirty="0" smtClean="0">
                <a:solidFill>
                  <a:schemeClr val="tx1"/>
                </a:solidFill>
              </a:rPr>
              <a:t>      group</a:t>
            </a:r>
            <a:endParaRPr lang="en-US" b="1" dirty="0">
              <a:solidFill>
                <a:schemeClr val="tx1"/>
              </a:solidFill>
            </a:endParaRPr>
          </a:p>
          <a:p>
            <a:pPr algn="just"/>
            <a:r>
              <a:rPr lang="en-US" b="1" dirty="0" smtClean="0">
                <a:solidFill>
                  <a:schemeClr val="tx1"/>
                </a:solidFill>
              </a:rPr>
              <a:t>o        other</a:t>
            </a:r>
          </a:p>
          <a:p>
            <a:pPr algn="just"/>
            <a:r>
              <a:rPr lang="en-US" b="1" dirty="0" smtClean="0">
                <a:solidFill>
                  <a:schemeClr val="tx1"/>
                </a:solidFill>
              </a:rPr>
              <a:t>a   all users</a:t>
            </a:r>
            <a:endParaRPr lang="en-US" b="1" dirty="0">
              <a:solidFill>
                <a:schemeClr val="tx1"/>
              </a:solidFill>
            </a:endParaRPr>
          </a:p>
        </p:txBody>
      </p:sp>
      <p:sp>
        <p:nvSpPr>
          <p:cNvPr id="11" name="Rectangle 10"/>
          <p:cNvSpPr/>
          <p:nvPr/>
        </p:nvSpPr>
        <p:spPr>
          <a:xfrm>
            <a:off x="3992077" y="2786684"/>
            <a:ext cx="1338943" cy="1208315"/>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a:t>
            </a:r>
            <a:r>
              <a:rPr lang="en-US" b="1" dirty="0" smtClean="0">
                <a:solidFill>
                  <a:schemeClr val="tx1"/>
                </a:solidFill>
              </a:rPr>
              <a:t>         Add</a:t>
            </a:r>
            <a:endParaRPr lang="en-US" b="1" dirty="0">
              <a:solidFill>
                <a:schemeClr val="tx1"/>
              </a:solidFill>
            </a:endParaRPr>
          </a:p>
          <a:p>
            <a:pPr algn="just"/>
            <a:r>
              <a:rPr lang="en-US" b="1" dirty="0" smtClean="0">
                <a:solidFill>
                  <a:schemeClr val="tx1"/>
                </a:solidFill>
              </a:rPr>
              <a:t>-   Remove</a:t>
            </a:r>
            <a:endParaRPr lang="en-US" b="1" dirty="0">
              <a:solidFill>
                <a:schemeClr val="tx1"/>
              </a:solidFill>
            </a:endParaRPr>
          </a:p>
          <a:p>
            <a:pPr algn="just"/>
            <a:r>
              <a:rPr lang="en-US" b="1" dirty="0">
                <a:solidFill>
                  <a:schemeClr val="tx1"/>
                </a:solidFill>
              </a:rPr>
              <a:t>=</a:t>
            </a:r>
            <a:r>
              <a:rPr lang="en-US" b="1" dirty="0" smtClean="0">
                <a:solidFill>
                  <a:schemeClr val="tx1"/>
                </a:solidFill>
              </a:rPr>
              <a:t>      Equal</a:t>
            </a:r>
            <a:endParaRPr lang="en-US" b="1" dirty="0">
              <a:solidFill>
                <a:schemeClr val="tx1"/>
              </a:solidFill>
            </a:endParaRPr>
          </a:p>
        </p:txBody>
      </p:sp>
      <p:sp>
        <p:nvSpPr>
          <p:cNvPr id="17" name="Right Arrow 16"/>
          <p:cNvSpPr/>
          <p:nvPr/>
        </p:nvSpPr>
        <p:spPr>
          <a:xfrm rot="9370219">
            <a:off x="2590619" y="2338723"/>
            <a:ext cx="1143000" cy="314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5400000">
            <a:off x="4389896" y="2296592"/>
            <a:ext cx="665443" cy="314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948243">
            <a:off x="6087002" y="2304284"/>
            <a:ext cx="1135801" cy="192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129" y="4513943"/>
            <a:ext cx="7418387"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46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What is a File System?</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595021"/>
            <a:ext cx="8110295" cy="461664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An abstraction of data storage on a system</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Used to control how information is stored and retrieved (</a:t>
            </a:r>
            <a:r>
              <a:rPr lang="en-US" altLang="en-US" sz="2800" dirty="0" smtClean="0">
                <a:solidFill>
                  <a:srgbClr val="000000"/>
                </a:solidFill>
                <a:latin typeface="微软雅黑" pitchFamily="34" charset="-122"/>
                <a:ea typeface="微软雅黑" pitchFamily="34" charset="-122"/>
                <a:hlinkClick r:id="rId3"/>
              </a:rPr>
              <a:t>Wikipedia</a:t>
            </a:r>
            <a:r>
              <a:rPr lang="en-US" altLang="en-US" sz="2800" dirty="0" smtClean="0">
                <a:solidFill>
                  <a:srgbClr val="000000"/>
                </a:solidFill>
                <a:latin typeface="微软雅黑" pitchFamily="34" charset="-122"/>
                <a:ea typeface="微软雅黑" pitchFamily="34" charset="-122"/>
              </a:rPr>
              <a:t>)</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Can be used on many different kind of media: hard drive, magnetic tape, optical disc, and flash memory</a:t>
            </a:r>
          </a:p>
          <a:p>
            <a:pPr marL="457200" indent="-457200" defTabSz="914400" fontAlgn="base">
              <a:lnSpc>
                <a:spcPct val="150000"/>
              </a:lnSpc>
              <a:spcBef>
                <a:spcPct val="0"/>
              </a:spcBef>
              <a:spcAft>
                <a:spcPct val="0"/>
              </a:spcAft>
              <a:buClr>
                <a:srgbClr val="FF6600"/>
              </a:buClr>
              <a:buFont typeface="Wingdings" charset="2"/>
              <a:buChar char="l"/>
            </a:pPr>
            <a:endParaRPr lang="en-US" altLang="en-US" sz="2800" dirty="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264412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Absolute </a:t>
            </a:r>
            <a:r>
              <a:rPr lang="en-US" altLang="zh-CN" sz="4000" b="1" dirty="0">
                <a:solidFill>
                  <a:srgbClr val="0070C0"/>
                </a:solidFill>
                <a:latin typeface="微软雅黑" pitchFamily="34" charset="-122"/>
                <a:ea typeface="微软雅黑" pitchFamily="34" charset="-122"/>
              </a:rPr>
              <a:t>Arguments to </a:t>
            </a:r>
            <a:r>
              <a:rPr lang="en-US" altLang="zh-CN" b="1" dirty="0" err="1">
                <a:solidFill>
                  <a:srgbClr val="0070C0"/>
                </a:solidFill>
                <a:latin typeface="Courier New" pitchFamily="49" charset="0"/>
                <a:ea typeface="微软雅黑" pitchFamily="34" charset="-122"/>
                <a:cs typeface="Courier New" pitchFamily="49" charset="0"/>
              </a:rPr>
              <a:t>chmod</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456932" y="1397649"/>
            <a:ext cx="8230137" cy="2862322"/>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000" dirty="0" smtClean="0">
                <a:solidFill>
                  <a:srgbClr val="000000"/>
                </a:solidFill>
                <a:latin typeface="Courier New" pitchFamily="49" charset="0"/>
                <a:ea typeface="微软雅黑" pitchFamily="34" charset="-122"/>
                <a:cs typeface="Courier New" pitchFamily="49" charset="0"/>
              </a:rPr>
              <a:t>$</a:t>
            </a:r>
            <a:r>
              <a:rPr lang="en-US" altLang="en-US" sz="2000" dirty="0" err="1" smtClean="0">
                <a:solidFill>
                  <a:srgbClr val="000000"/>
                </a:solidFill>
                <a:latin typeface="Courier New" pitchFamily="49" charset="0"/>
                <a:ea typeface="微软雅黑" pitchFamily="34" charset="-122"/>
                <a:cs typeface="Courier New" pitchFamily="49" charset="0"/>
              </a:rPr>
              <a:t>ls</a:t>
            </a:r>
            <a:r>
              <a:rPr lang="en-US" altLang="en-US" sz="2000" dirty="0" smtClean="0">
                <a:solidFill>
                  <a:srgbClr val="000000"/>
                </a:solidFill>
                <a:latin typeface="Courier New" pitchFamily="49" charset="0"/>
                <a:ea typeface="微软雅黑" pitchFamily="34" charset="-122"/>
                <a:cs typeface="Courier New" pitchFamily="49" charset="0"/>
              </a:rPr>
              <a:t> –l | cut –d” “</a:t>
            </a:r>
          </a:p>
          <a:p>
            <a:pPr defTabSz="914400" fontAlgn="base">
              <a:lnSpc>
                <a:spcPct val="150000"/>
              </a:lnSpc>
              <a:spcBef>
                <a:spcPct val="0"/>
              </a:spcBef>
              <a:spcAft>
                <a:spcPct val="0"/>
              </a:spcAft>
              <a:buClr>
                <a:srgbClr val="FF6600"/>
              </a:buClr>
            </a:pPr>
            <a:r>
              <a:rPr lang="en-US" altLang="en-US" sz="2000" dirty="0" smtClean="0">
                <a:solidFill>
                  <a:srgbClr val="000000"/>
                </a:solidFill>
                <a:latin typeface="Courier New" pitchFamily="49" charset="0"/>
                <a:ea typeface="微软雅黑" pitchFamily="34" charset="-122"/>
                <a:cs typeface="Courier New" pitchFamily="49" charset="0"/>
              </a:rPr>
              <a:t>$</a:t>
            </a:r>
            <a:r>
              <a:rPr lang="en-US" altLang="en-US" sz="2000" dirty="0" err="1" smtClean="0">
                <a:solidFill>
                  <a:srgbClr val="000000"/>
                </a:solidFill>
                <a:latin typeface="Courier New" pitchFamily="49" charset="0"/>
                <a:ea typeface="微软雅黑" pitchFamily="34" charset="-122"/>
                <a:cs typeface="Courier New" pitchFamily="49" charset="0"/>
              </a:rPr>
              <a:t>chmod</a:t>
            </a:r>
            <a:r>
              <a:rPr lang="en-US" altLang="en-US" sz="2000" dirty="0" smtClean="0">
                <a:solidFill>
                  <a:srgbClr val="000000"/>
                </a:solidFill>
                <a:latin typeface="Courier New" pitchFamily="49" charset="0"/>
                <a:ea typeface="微软雅黑" pitchFamily="34" charset="-122"/>
                <a:cs typeface="Courier New" pitchFamily="49" charset="0"/>
              </a:rPr>
              <a:t> </a:t>
            </a:r>
            <a:r>
              <a:rPr lang="en-US" altLang="en-US" sz="2000" dirty="0">
                <a:solidFill>
                  <a:srgbClr val="000000"/>
                </a:solidFill>
                <a:latin typeface="Courier New" pitchFamily="49" charset="0"/>
                <a:ea typeface="微软雅黑" pitchFamily="34" charset="-122"/>
                <a:cs typeface="Courier New" pitchFamily="49" charset="0"/>
              </a:rPr>
              <a:t>270 test2$ls -l testfile1 | cut -d" " -f1</a:t>
            </a:r>
          </a:p>
          <a:p>
            <a:pPr defTabSz="914400" fontAlgn="base">
              <a:lnSpc>
                <a:spcPct val="150000"/>
              </a:lnSpc>
              <a:spcBef>
                <a:spcPct val="0"/>
              </a:spcBef>
              <a:spcAft>
                <a:spcPct val="0"/>
              </a:spcAft>
              <a:buClr>
                <a:srgbClr val="FF6600"/>
              </a:buClr>
            </a:pPr>
            <a:r>
              <a:rPr lang="en-US" altLang="en-US" sz="2000" dirty="0">
                <a:solidFill>
                  <a:srgbClr val="000000"/>
                </a:solidFill>
                <a:latin typeface="Courier New" pitchFamily="49" charset="0"/>
                <a:ea typeface="微软雅黑" pitchFamily="34" charset="-122"/>
                <a:cs typeface="Courier New" pitchFamily="49" charset="0"/>
              </a:rPr>
              <a:t>-</a:t>
            </a:r>
            <a:r>
              <a:rPr lang="en-US" altLang="en-US" sz="2000" dirty="0" err="1">
                <a:solidFill>
                  <a:srgbClr val="000000"/>
                </a:solidFill>
                <a:latin typeface="Courier New" pitchFamily="49" charset="0"/>
                <a:ea typeface="微软雅黑" pitchFamily="34" charset="-122"/>
                <a:cs typeface="Courier New" pitchFamily="49" charset="0"/>
              </a:rPr>
              <a:t>rwxrw</a:t>
            </a:r>
            <a:r>
              <a:rPr lang="en-US" altLang="en-US" sz="2000" dirty="0">
                <a:solidFill>
                  <a:srgbClr val="000000"/>
                </a:solidFill>
                <a:latin typeface="Courier New" pitchFamily="49" charset="0"/>
                <a:ea typeface="微软雅黑" pitchFamily="34" charset="-122"/>
                <a:cs typeface="Courier New" pitchFamily="49" charset="0"/>
              </a:rPr>
              <a:t>-r-x</a:t>
            </a:r>
          </a:p>
          <a:p>
            <a:pPr defTabSz="914400" fontAlgn="base">
              <a:lnSpc>
                <a:spcPct val="150000"/>
              </a:lnSpc>
              <a:spcBef>
                <a:spcPct val="0"/>
              </a:spcBef>
              <a:spcAft>
                <a:spcPct val="0"/>
              </a:spcAft>
              <a:buClr>
                <a:srgbClr val="FF6600"/>
              </a:buClr>
            </a:pPr>
            <a:r>
              <a:rPr lang="en-US" altLang="en-US" sz="2000" dirty="0">
                <a:solidFill>
                  <a:srgbClr val="000000"/>
                </a:solidFill>
                <a:latin typeface="Courier New" pitchFamily="49" charset="0"/>
                <a:ea typeface="微软雅黑" pitchFamily="34" charset="-122"/>
                <a:cs typeface="Courier New" pitchFamily="49" charset="0"/>
              </a:rPr>
              <a:t>$</a:t>
            </a:r>
            <a:r>
              <a:rPr lang="en-US" altLang="en-US" sz="2000" dirty="0" err="1">
                <a:solidFill>
                  <a:srgbClr val="000000"/>
                </a:solidFill>
                <a:latin typeface="Courier New" pitchFamily="49" charset="0"/>
                <a:ea typeface="微软雅黑" pitchFamily="34" charset="-122"/>
                <a:cs typeface="Courier New" pitchFamily="49" charset="0"/>
              </a:rPr>
              <a:t>chmod</a:t>
            </a:r>
            <a:r>
              <a:rPr lang="en-US" altLang="en-US" sz="2000" dirty="0">
                <a:solidFill>
                  <a:srgbClr val="000000"/>
                </a:solidFill>
                <a:latin typeface="Courier New" pitchFamily="49" charset="0"/>
                <a:ea typeface="微软雅黑" pitchFamily="34" charset="-122"/>
                <a:cs typeface="Courier New" pitchFamily="49" charset="0"/>
              </a:rPr>
              <a:t> 765 </a:t>
            </a:r>
            <a:r>
              <a:rPr lang="en-US" altLang="en-US" sz="2000" dirty="0" err="1">
                <a:solidFill>
                  <a:srgbClr val="000000"/>
                </a:solidFill>
                <a:latin typeface="Courier New" pitchFamily="49" charset="0"/>
                <a:ea typeface="微软雅黑" pitchFamily="34" charset="-122"/>
                <a:cs typeface="Courier New" pitchFamily="49" charset="0"/>
              </a:rPr>
              <a:t>testfile</a:t>
            </a:r>
            <a:endParaRPr lang="en-US" altLang="en-US" sz="2000" dirty="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r>
              <a:rPr lang="en-US" altLang="en-US" sz="2000" dirty="0">
                <a:solidFill>
                  <a:srgbClr val="000000"/>
                </a:solidFill>
                <a:latin typeface="Courier New" pitchFamily="49" charset="0"/>
                <a:ea typeface="微软雅黑" pitchFamily="34" charset="-122"/>
                <a:cs typeface="Courier New" pitchFamily="49" charset="0"/>
              </a:rPr>
              <a:t>-</a:t>
            </a:r>
            <a:r>
              <a:rPr lang="en-US" altLang="en-US" sz="2000" dirty="0" err="1">
                <a:solidFill>
                  <a:srgbClr val="000000"/>
                </a:solidFill>
                <a:latin typeface="Courier New" pitchFamily="49" charset="0"/>
                <a:ea typeface="微软雅黑" pitchFamily="34" charset="-122"/>
                <a:cs typeface="Courier New" pitchFamily="49" charset="0"/>
              </a:rPr>
              <a:t>rwxrw</a:t>
            </a:r>
            <a:r>
              <a:rPr lang="en-US" altLang="en-US" sz="2000" dirty="0">
                <a:solidFill>
                  <a:srgbClr val="000000"/>
                </a:solidFill>
                <a:latin typeface="Courier New" pitchFamily="49" charset="0"/>
                <a:ea typeface="微软雅黑" pitchFamily="34" charset="-122"/>
                <a:cs typeface="Courier New" pitchFamily="49" charset="0"/>
              </a:rPr>
              <a:t>-r-x</a:t>
            </a: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77631053"/>
              </p:ext>
            </p:extLst>
          </p:nvPr>
        </p:nvGraphicFramePr>
        <p:xfrm>
          <a:off x="4099000" y="2511652"/>
          <a:ext cx="4310484" cy="3997960"/>
        </p:xfrm>
        <a:graphic>
          <a:graphicData uri="http://schemas.openxmlformats.org/drawingml/2006/table">
            <a:tbl>
              <a:tblPr firstRow="1" bandRow="1">
                <a:tableStyleId>{5C22544A-7EE6-4342-B048-85BDC9FD1C3A}</a:tableStyleId>
              </a:tblPr>
              <a:tblGrid>
                <a:gridCol w="1893585"/>
                <a:gridCol w="1159329"/>
                <a:gridCol w="1257570"/>
              </a:tblGrid>
              <a:tr h="66548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Numeric Equivalent for Mnemonic Permissions</a:t>
                      </a:r>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Mnemonic (</a:t>
                      </a:r>
                      <a:r>
                        <a:rPr lang="en-US" dirty="0" err="1" smtClean="0"/>
                        <a:t>rwx</a:t>
                      </a:r>
                      <a:r>
                        <a:rPr lang="en-US" dirty="0" smtClean="0"/>
                        <a:t>)</a:t>
                      </a:r>
                      <a:endParaRPr lang="en-US" dirty="0"/>
                    </a:p>
                  </a:txBody>
                  <a:tcPr/>
                </a:tc>
                <a:tc>
                  <a:txBody>
                    <a:bodyPr/>
                    <a:lstStyle/>
                    <a:p>
                      <a:r>
                        <a:rPr lang="en-US" dirty="0" smtClean="0"/>
                        <a:t>Binary </a:t>
                      </a:r>
                      <a:endParaRPr lang="en-US" dirty="0"/>
                    </a:p>
                  </a:txBody>
                  <a:tcPr/>
                </a:tc>
                <a:tc>
                  <a:txBody>
                    <a:bodyPr/>
                    <a:lstStyle/>
                    <a:p>
                      <a:r>
                        <a:rPr lang="en-US" dirty="0" smtClean="0"/>
                        <a:t>Octal</a:t>
                      </a:r>
                      <a:endParaRPr lang="en-US" dirty="0"/>
                    </a:p>
                  </a:txBody>
                  <a:tcPr/>
                </a:tc>
              </a:tr>
              <a:tr h="370840">
                <a:tc>
                  <a:txBody>
                    <a:bodyPr/>
                    <a:lstStyle/>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000</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0</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--x</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001</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-w-</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010</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2</a:t>
                      </a:r>
                      <a:endParaRPr lang="en-US" dirty="0">
                        <a:latin typeface="Courier New" pitchFamily="49" charset="0"/>
                        <a:cs typeface="Courier New" pitchFamily="49" charset="0"/>
                      </a:endParaRPr>
                    </a:p>
                  </a:txBody>
                  <a:tcPr/>
                </a:tc>
              </a:tr>
              <a:tr h="352379">
                <a:tc>
                  <a:txBody>
                    <a:bodyPr/>
                    <a:lstStyle/>
                    <a:p>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wx</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011</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3</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r--</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100</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4</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r-x</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101</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5</a:t>
                      </a:r>
                      <a:endParaRPr lang="en-US" dirty="0">
                        <a:latin typeface="Courier New" pitchFamily="49" charset="0"/>
                        <a:cs typeface="Courier New" pitchFamily="49" charset="0"/>
                      </a:endParaRPr>
                    </a:p>
                  </a:txBody>
                  <a:tcPr/>
                </a:tc>
              </a:tr>
              <a:tr h="370840">
                <a:tc>
                  <a:txBody>
                    <a:bodyPr/>
                    <a:lstStyle/>
                    <a:p>
                      <a:r>
                        <a:rPr lang="en-US" dirty="0" err="1" smtClean="0">
                          <a:latin typeface="Courier New" pitchFamily="49" charset="0"/>
                          <a:cs typeface="Courier New" pitchFamily="49" charset="0"/>
                        </a:rPr>
                        <a:t>rw</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110</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6</a:t>
                      </a:r>
                      <a:endParaRPr lang="en-US" dirty="0">
                        <a:latin typeface="Courier New" pitchFamily="49" charset="0"/>
                        <a:cs typeface="Courier New" pitchFamily="49" charset="0"/>
                      </a:endParaRPr>
                    </a:p>
                  </a:txBody>
                  <a:tcPr/>
                </a:tc>
              </a:tr>
              <a:tr h="370840">
                <a:tc>
                  <a:txBody>
                    <a:bodyPr/>
                    <a:lstStyle/>
                    <a:p>
                      <a:r>
                        <a:rPr lang="en-US" dirty="0" err="1" smtClean="0">
                          <a:latin typeface="Courier New" pitchFamily="49" charset="0"/>
                          <a:cs typeface="Courier New" pitchFamily="49" charset="0"/>
                        </a:rPr>
                        <a:t>rwx</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111</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7</a:t>
                      </a:r>
                      <a:endParaRPr lang="en-US"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13591693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cs typeface="Courier New" pitchFamily="49" charset="0"/>
              </a:rPr>
              <a:t>User Mask</a:t>
            </a:r>
            <a:endParaRPr lang="zh-CN" altLang="en-US" sz="4000" b="1" dirty="0">
              <a:solidFill>
                <a:srgbClr val="0070C0"/>
              </a:solidFill>
              <a:latin typeface="微软雅黑" pitchFamily="34" charset="-122"/>
              <a:ea typeface="微软雅黑" pitchFamily="34"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825574861"/>
              </p:ext>
            </p:extLst>
          </p:nvPr>
        </p:nvGraphicFramePr>
        <p:xfrm>
          <a:off x="1437443" y="1716314"/>
          <a:ext cx="6481914" cy="3601720"/>
        </p:xfrm>
        <a:graphic>
          <a:graphicData uri="http://schemas.openxmlformats.org/drawingml/2006/table">
            <a:tbl>
              <a:tblPr firstRow="1" bandRow="1">
                <a:tableStyleId>{5C22544A-7EE6-4342-B048-85BDC9FD1C3A}</a:tableStyleId>
              </a:tblPr>
              <a:tblGrid>
                <a:gridCol w="1436386"/>
                <a:gridCol w="2884890"/>
                <a:gridCol w="269560"/>
                <a:gridCol w="1891078"/>
              </a:tblGrid>
              <a:tr h="5319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Mask</a:t>
                      </a:r>
                    </a:p>
                  </a:txBody>
                  <a:tcPr/>
                </a:tc>
                <a:tc>
                  <a:txBody>
                    <a:bodyPr/>
                    <a:lstStyle/>
                    <a:p>
                      <a:pPr algn="ctr"/>
                      <a:r>
                        <a:rPr lang="en-US" baseline="0" dirty="0" smtClean="0">
                          <a:solidFill>
                            <a:schemeClr val="tx1"/>
                          </a:solidFill>
                        </a:rPr>
                        <a:t>Directory Permission </a:t>
                      </a:r>
                    </a:p>
                    <a:p>
                      <a:pPr algn="ctr"/>
                      <a:r>
                        <a:rPr lang="en-US" baseline="0" dirty="0" smtClean="0">
                          <a:solidFill>
                            <a:schemeClr val="tx1"/>
                          </a:solidFill>
                        </a:rPr>
                        <a:t>(Default 777)</a:t>
                      </a:r>
                      <a:endParaRPr lang="en-US" baseline="0" dirty="0">
                        <a:solidFill>
                          <a:schemeClr val="tx1"/>
                        </a:solidFill>
                      </a:endParaRPr>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File Permission</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(Default 666)</a:t>
                      </a:r>
                    </a:p>
                  </a:txBody>
                  <a:tcPr/>
                </a:tc>
                <a:tc hMerge="1">
                  <a:txBody>
                    <a:bodyPr/>
                    <a:lstStyle/>
                    <a:p>
                      <a:endParaRPr lang="en-US" dirty="0"/>
                    </a:p>
                  </a:txBody>
                  <a:tcPr/>
                </a:tc>
              </a:tr>
              <a:tr h="370840">
                <a:tc>
                  <a:txBody>
                    <a:bodyPr/>
                    <a:lstStyle/>
                    <a:p>
                      <a:r>
                        <a:rPr lang="en-US" dirty="0" smtClean="0">
                          <a:latin typeface="+mn-lt"/>
                        </a:rPr>
                        <a:t>0</a:t>
                      </a:r>
                      <a:endParaRPr lang="en-US" dirty="0">
                        <a:latin typeface="+mn-lt"/>
                      </a:endParaRPr>
                    </a:p>
                  </a:txBody>
                  <a:tcPr/>
                </a:tc>
                <a:tc gridSpan="2">
                  <a:txBody>
                    <a:bodyPr/>
                    <a:lstStyle/>
                    <a:p>
                      <a:r>
                        <a:rPr lang="en-US" dirty="0" smtClean="0"/>
                        <a:t>7</a:t>
                      </a:r>
                      <a:r>
                        <a:rPr lang="en-US" baseline="0" dirty="0" smtClean="0"/>
                        <a:t> (</a:t>
                      </a:r>
                      <a:r>
                        <a:rPr lang="en-US" baseline="0" dirty="0" err="1" smtClean="0"/>
                        <a:t>rwx</a:t>
                      </a:r>
                      <a:r>
                        <a:rPr lang="en-US" baseline="0" dirty="0" smtClean="0"/>
                        <a:t>)</a:t>
                      </a:r>
                      <a:endParaRPr lang="en-US" dirty="0"/>
                    </a:p>
                  </a:txBody>
                  <a:tcPr/>
                </a:tc>
                <a:tc hMerge="1">
                  <a:txBody>
                    <a:bodyPr/>
                    <a:lstStyle/>
                    <a:p>
                      <a:endParaRPr lang="en-US"/>
                    </a:p>
                  </a:txBody>
                  <a:tcPr/>
                </a:tc>
                <a:tc>
                  <a:txBody>
                    <a:bodyPr/>
                    <a:lstStyle/>
                    <a:p>
                      <a:r>
                        <a:rPr lang="en-US" dirty="0" smtClean="0"/>
                        <a:t>6</a:t>
                      </a:r>
                      <a:r>
                        <a:rPr lang="en-US" baseline="0" dirty="0" smtClean="0"/>
                        <a:t> (</a:t>
                      </a:r>
                      <a:r>
                        <a:rPr lang="en-US" baseline="0" dirty="0" err="1" smtClean="0"/>
                        <a:t>rw</a:t>
                      </a:r>
                      <a:r>
                        <a:rPr lang="en-US" baseline="0" dirty="0" smtClean="0"/>
                        <a:t>-)</a:t>
                      </a:r>
                      <a:endParaRPr lang="en-US" dirty="0"/>
                    </a:p>
                  </a:txBody>
                  <a:tcPr/>
                </a:tc>
              </a:tr>
              <a:tr h="370840">
                <a:tc>
                  <a:txBody>
                    <a:bodyPr/>
                    <a:lstStyle/>
                    <a:p>
                      <a:r>
                        <a:rPr lang="en-US" dirty="0" smtClean="0">
                          <a:latin typeface="+mn-lt"/>
                          <a:cs typeface="Courier New" pitchFamily="49" charset="0"/>
                        </a:rPr>
                        <a:t>1</a:t>
                      </a:r>
                      <a:endParaRPr lang="en-US" dirty="0">
                        <a:latin typeface="+mn-lt"/>
                        <a:cs typeface="Courier New" pitchFamily="49" charset="0"/>
                      </a:endParaRPr>
                    </a:p>
                  </a:txBody>
                  <a:tcPr/>
                </a:tc>
                <a:tc gridSpan="2">
                  <a:txBody>
                    <a:bodyPr/>
                    <a:lstStyle/>
                    <a:p>
                      <a:r>
                        <a:rPr lang="en-US" dirty="0" smtClean="0">
                          <a:latin typeface="+mn-lt"/>
                          <a:cs typeface="Courier New" pitchFamily="49" charset="0"/>
                        </a:rPr>
                        <a:t>6</a:t>
                      </a:r>
                      <a:r>
                        <a:rPr lang="en-US" baseline="0" dirty="0" smtClean="0">
                          <a:latin typeface="+mn-lt"/>
                          <a:cs typeface="Courier New" pitchFamily="49" charset="0"/>
                        </a:rPr>
                        <a:t> (</a:t>
                      </a:r>
                      <a:r>
                        <a:rPr lang="en-US" baseline="0" dirty="0" err="1" smtClean="0">
                          <a:latin typeface="+mn-lt"/>
                          <a:cs typeface="Courier New" pitchFamily="49" charset="0"/>
                        </a:rPr>
                        <a:t>rw</a:t>
                      </a:r>
                      <a:r>
                        <a:rPr lang="en-US" baseline="0" dirty="0" smtClean="0">
                          <a:latin typeface="+mn-lt"/>
                          <a:cs typeface="Courier New" pitchFamily="49" charset="0"/>
                        </a:rPr>
                        <a:t>-</a:t>
                      </a:r>
                      <a:r>
                        <a:rPr lang="en-US" baseline="0"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hMerge="1">
                  <a:txBody>
                    <a:bodyPr/>
                    <a:lstStyle/>
                    <a:p>
                      <a:endParaRPr lang="en-US"/>
                    </a:p>
                  </a:txBody>
                  <a:tcPr/>
                </a:tc>
                <a:tc>
                  <a:txBody>
                    <a:bodyPr/>
                    <a:lstStyle/>
                    <a:p>
                      <a:r>
                        <a:rPr lang="en-US" dirty="0" smtClean="0">
                          <a:latin typeface="+mn-lt"/>
                          <a:cs typeface="Courier New" pitchFamily="49" charset="0"/>
                        </a:rPr>
                        <a:t>6</a:t>
                      </a:r>
                      <a:r>
                        <a:rPr lang="en-US" baseline="0" dirty="0" smtClean="0">
                          <a:latin typeface="+mn-lt"/>
                          <a:cs typeface="Courier New" pitchFamily="49" charset="0"/>
                        </a:rPr>
                        <a:t> (</a:t>
                      </a:r>
                      <a:r>
                        <a:rPr lang="en-US" baseline="0" dirty="0" err="1" smtClean="0">
                          <a:latin typeface="+mn-lt"/>
                          <a:cs typeface="Courier New" pitchFamily="49" charset="0"/>
                        </a:rPr>
                        <a:t>rw</a:t>
                      </a:r>
                      <a:r>
                        <a:rPr lang="en-US" baseline="0" dirty="0" smtClean="0">
                          <a:latin typeface="+mn-lt"/>
                          <a:cs typeface="Courier New" pitchFamily="49" charset="0"/>
                        </a:rPr>
                        <a:t>-)</a:t>
                      </a:r>
                      <a:endParaRPr lang="en-US" dirty="0">
                        <a:latin typeface="+mn-lt"/>
                        <a:cs typeface="Courier New" pitchFamily="49" charset="0"/>
                      </a:endParaRPr>
                    </a:p>
                  </a:txBody>
                  <a:tcPr/>
                </a:tc>
              </a:tr>
              <a:tr h="370840">
                <a:tc>
                  <a:txBody>
                    <a:bodyPr/>
                    <a:lstStyle/>
                    <a:p>
                      <a:r>
                        <a:rPr lang="en-US" dirty="0" smtClean="0">
                          <a:latin typeface="+mn-lt"/>
                          <a:cs typeface="Courier New" pitchFamily="49" charset="0"/>
                        </a:rPr>
                        <a:t>2</a:t>
                      </a:r>
                      <a:endParaRPr lang="en-US" dirty="0">
                        <a:latin typeface="+mn-lt"/>
                        <a:cs typeface="Courier New" pitchFamily="49" charset="0"/>
                      </a:endParaRPr>
                    </a:p>
                  </a:txBody>
                  <a:tcPr/>
                </a:tc>
                <a:tc gridSpan="2">
                  <a:txBody>
                    <a:bodyPr/>
                    <a:lstStyle/>
                    <a:p>
                      <a:r>
                        <a:rPr lang="en-US" dirty="0" smtClean="0">
                          <a:latin typeface="+mn-lt"/>
                          <a:cs typeface="Courier New" pitchFamily="49" charset="0"/>
                        </a:rPr>
                        <a:t>5 (r-x)</a:t>
                      </a:r>
                      <a:endParaRPr lang="en-US" dirty="0">
                        <a:latin typeface="+mn-lt"/>
                        <a:cs typeface="Courier New" pitchFamily="49" charset="0"/>
                      </a:endParaRPr>
                    </a:p>
                  </a:txBody>
                  <a:tcPr/>
                </a:tc>
                <a:tc hMerge="1">
                  <a:txBody>
                    <a:bodyPr/>
                    <a:lstStyle/>
                    <a:p>
                      <a:endParaRPr lang="en-US"/>
                    </a:p>
                  </a:txBody>
                  <a:tcPr/>
                </a:tc>
                <a:tc>
                  <a:txBody>
                    <a:bodyPr/>
                    <a:lstStyle/>
                    <a:p>
                      <a:r>
                        <a:rPr lang="en-US" dirty="0" smtClean="0">
                          <a:latin typeface="+mn-lt"/>
                          <a:cs typeface="Courier New" pitchFamily="49" charset="0"/>
                        </a:rPr>
                        <a:t>4 (r- -)</a:t>
                      </a:r>
                      <a:endParaRPr lang="en-US" dirty="0">
                        <a:latin typeface="+mn-lt"/>
                        <a:cs typeface="Courier New" pitchFamily="49" charset="0"/>
                      </a:endParaRPr>
                    </a:p>
                  </a:txBody>
                  <a:tcPr/>
                </a:tc>
              </a:tr>
              <a:tr h="370840">
                <a:tc>
                  <a:txBody>
                    <a:bodyPr/>
                    <a:lstStyle/>
                    <a:p>
                      <a:r>
                        <a:rPr lang="en-US" dirty="0" smtClean="0">
                          <a:latin typeface="+mn-lt"/>
                          <a:cs typeface="Courier New" pitchFamily="49" charset="0"/>
                        </a:rPr>
                        <a:t>3</a:t>
                      </a:r>
                      <a:endParaRPr lang="en-US" dirty="0">
                        <a:latin typeface="+mn-lt"/>
                        <a:cs typeface="Courier New" pitchFamily="49" charset="0"/>
                      </a:endParaRPr>
                    </a:p>
                  </a:txBody>
                  <a:tcPr/>
                </a:tc>
                <a:tc gridSpan="2">
                  <a:txBody>
                    <a:bodyPr/>
                    <a:lstStyle/>
                    <a:p>
                      <a:r>
                        <a:rPr lang="en-US" dirty="0" smtClean="0">
                          <a:latin typeface="+mn-lt"/>
                          <a:cs typeface="Courier New" pitchFamily="49" charset="0"/>
                        </a:rPr>
                        <a:t>4</a:t>
                      </a:r>
                      <a:r>
                        <a:rPr lang="en-US" baseline="0" dirty="0" smtClean="0">
                          <a:latin typeface="+mn-lt"/>
                          <a:cs typeface="Courier New" pitchFamily="49" charset="0"/>
                        </a:rPr>
                        <a:t> (r- -)</a:t>
                      </a:r>
                      <a:endParaRPr lang="en-US" dirty="0">
                        <a:latin typeface="+mn-lt"/>
                        <a:cs typeface="Courier New" pitchFamily="49" charset="0"/>
                      </a:endParaRPr>
                    </a:p>
                  </a:txBody>
                  <a:tcPr/>
                </a:tc>
                <a:tc hMerge="1">
                  <a:txBody>
                    <a:bodyPr/>
                    <a:lstStyle/>
                    <a:p>
                      <a:endParaRPr lang="en-US"/>
                    </a:p>
                  </a:txBody>
                  <a:tcPr/>
                </a:tc>
                <a:tc>
                  <a:txBody>
                    <a:bodyPr/>
                    <a:lstStyle/>
                    <a:p>
                      <a:r>
                        <a:rPr lang="en-US" dirty="0" smtClean="0">
                          <a:latin typeface="+mn-lt"/>
                          <a:cs typeface="Courier New" pitchFamily="49" charset="0"/>
                        </a:rPr>
                        <a:t>4 (r-</a:t>
                      </a:r>
                      <a:r>
                        <a:rPr lang="en-US" baseline="0" dirty="0" smtClean="0">
                          <a:latin typeface="+mn-lt"/>
                          <a:cs typeface="Courier New" pitchFamily="49" charset="0"/>
                        </a:rPr>
                        <a:t> -)</a:t>
                      </a:r>
                      <a:endParaRPr lang="en-US" dirty="0">
                        <a:latin typeface="+mn-lt"/>
                        <a:cs typeface="Courier New" pitchFamily="49" charset="0"/>
                      </a:endParaRPr>
                    </a:p>
                  </a:txBody>
                  <a:tcPr/>
                </a:tc>
              </a:tr>
              <a:tr h="352379">
                <a:tc>
                  <a:txBody>
                    <a:bodyPr/>
                    <a:lstStyle/>
                    <a:p>
                      <a:r>
                        <a:rPr lang="en-US" dirty="0" smtClean="0">
                          <a:latin typeface="+mn-lt"/>
                          <a:cs typeface="Courier New" pitchFamily="49" charset="0"/>
                        </a:rPr>
                        <a:t>4</a:t>
                      </a:r>
                      <a:endParaRPr lang="en-US" dirty="0">
                        <a:latin typeface="+mn-lt"/>
                        <a:cs typeface="Courier New" pitchFamily="49" charset="0"/>
                      </a:endParaRPr>
                    </a:p>
                  </a:txBody>
                  <a:tcPr/>
                </a:tc>
                <a:tc gridSpan="2">
                  <a:txBody>
                    <a:bodyPr/>
                    <a:lstStyle/>
                    <a:p>
                      <a:r>
                        <a:rPr lang="en-US" dirty="0" smtClean="0">
                          <a:latin typeface="+mn-lt"/>
                          <a:cs typeface="Courier New" pitchFamily="49" charset="0"/>
                        </a:rPr>
                        <a:t>3</a:t>
                      </a:r>
                      <a:r>
                        <a:rPr lang="en-US" baseline="0" dirty="0" smtClean="0">
                          <a:latin typeface="+mn-lt"/>
                          <a:cs typeface="Courier New" pitchFamily="49" charset="0"/>
                        </a:rPr>
                        <a:t> (-</a:t>
                      </a:r>
                      <a:r>
                        <a:rPr lang="en-US" baseline="0" dirty="0" err="1" smtClean="0">
                          <a:latin typeface="+mn-lt"/>
                          <a:cs typeface="Courier New" pitchFamily="49" charset="0"/>
                        </a:rPr>
                        <a:t>wx</a:t>
                      </a:r>
                      <a:r>
                        <a:rPr lang="en-US" baseline="0" dirty="0" smtClean="0">
                          <a:latin typeface="+mn-lt"/>
                          <a:cs typeface="Courier New" pitchFamily="49" charset="0"/>
                        </a:rPr>
                        <a:t>)</a:t>
                      </a:r>
                      <a:endParaRPr lang="en-US" dirty="0">
                        <a:latin typeface="+mn-lt"/>
                        <a:cs typeface="Courier New" pitchFamily="49" charset="0"/>
                      </a:endParaRPr>
                    </a:p>
                  </a:txBody>
                  <a:tcPr/>
                </a:tc>
                <a:tc hMerge="1">
                  <a:txBody>
                    <a:bodyPr/>
                    <a:lstStyle/>
                    <a:p>
                      <a:endParaRPr lang="en-US"/>
                    </a:p>
                  </a:txBody>
                  <a:tcPr/>
                </a:tc>
                <a:tc>
                  <a:txBody>
                    <a:bodyPr/>
                    <a:lstStyle/>
                    <a:p>
                      <a:r>
                        <a:rPr lang="en-US" dirty="0" smtClean="0">
                          <a:latin typeface="+mn-lt"/>
                          <a:cs typeface="Courier New" pitchFamily="49" charset="0"/>
                        </a:rPr>
                        <a:t>2 (-w-)</a:t>
                      </a:r>
                      <a:endParaRPr lang="en-US" dirty="0">
                        <a:latin typeface="+mn-lt"/>
                        <a:cs typeface="Courier New" pitchFamily="49" charset="0"/>
                      </a:endParaRPr>
                    </a:p>
                  </a:txBody>
                  <a:tcPr/>
                </a:tc>
              </a:tr>
              <a:tr h="370840">
                <a:tc>
                  <a:txBody>
                    <a:bodyPr/>
                    <a:lstStyle/>
                    <a:p>
                      <a:r>
                        <a:rPr lang="en-US" dirty="0" smtClean="0">
                          <a:latin typeface="+mn-lt"/>
                          <a:cs typeface="Courier New" pitchFamily="49" charset="0"/>
                        </a:rPr>
                        <a:t>5</a:t>
                      </a:r>
                      <a:endParaRPr lang="en-US" dirty="0">
                        <a:latin typeface="+mn-lt"/>
                        <a:cs typeface="Courier New" pitchFamily="49" charset="0"/>
                      </a:endParaRPr>
                    </a:p>
                  </a:txBody>
                  <a:tcPr/>
                </a:tc>
                <a:tc gridSpan="2">
                  <a:txBody>
                    <a:bodyPr/>
                    <a:lstStyle/>
                    <a:p>
                      <a:r>
                        <a:rPr lang="en-US" dirty="0" smtClean="0">
                          <a:latin typeface="+mn-lt"/>
                          <a:cs typeface="Courier New" pitchFamily="49" charset="0"/>
                        </a:rPr>
                        <a:t>2 (-w-)</a:t>
                      </a:r>
                      <a:endParaRPr lang="en-US" dirty="0">
                        <a:latin typeface="+mn-lt"/>
                        <a:cs typeface="Courier New" pitchFamily="49" charset="0"/>
                      </a:endParaRPr>
                    </a:p>
                  </a:txBody>
                  <a:tcPr/>
                </a:tc>
                <a:tc hMerge="1">
                  <a:txBody>
                    <a:bodyPr/>
                    <a:lstStyle/>
                    <a:p>
                      <a:endParaRPr lang="en-US"/>
                    </a:p>
                  </a:txBody>
                  <a:tcPr/>
                </a:tc>
                <a:tc>
                  <a:txBody>
                    <a:bodyPr/>
                    <a:lstStyle/>
                    <a:p>
                      <a:r>
                        <a:rPr lang="en-US" dirty="0" smtClean="0">
                          <a:latin typeface="+mn-lt"/>
                          <a:cs typeface="Courier New" pitchFamily="49" charset="0"/>
                        </a:rPr>
                        <a:t>2 (-w-)</a:t>
                      </a:r>
                      <a:endParaRPr lang="en-US" dirty="0">
                        <a:latin typeface="+mn-lt"/>
                        <a:cs typeface="Courier New" pitchFamily="49" charset="0"/>
                      </a:endParaRPr>
                    </a:p>
                  </a:txBody>
                  <a:tcPr/>
                </a:tc>
              </a:tr>
              <a:tr h="370840">
                <a:tc>
                  <a:txBody>
                    <a:bodyPr/>
                    <a:lstStyle/>
                    <a:p>
                      <a:r>
                        <a:rPr lang="en-US" dirty="0" smtClean="0">
                          <a:latin typeface="+mn-lt"/>
                          <a:ea typeface="+mj-ea"/>
                          <a:cs typeface="Courier New" pitchFamily="49" charset="0"/>
                        </a:rPr>
                        <a:t>6</a:t>
                      </a:r>
                      <a:endParaRPr lang="en-US" dirty="0">
                        <a:latin typeface="+mn-lt"/>
                        <a:ea typeface="+mj-ea"/>
                        <a:cs typeface="Courier New" pitchFamily="49" charset="0"/>
                      </a:endParaRPr>
                    </a:p>
                  </a:txBody>
                  <a:tcPr/>
                </a:tc>
                <a:tc gridSpan="2">
                  <a:txBody>
                    <a:bodyPr/>
                    <a:lstStyle/>
                    <a:p>
                      <a:r>
                        <a:rPr lang="en-US" dirty="0" smtClean="0">
                          <a:latin typeface="+mn-lt"/>
                          <a:ea typeface="+mj-ea"/>
                          <a:cs typeface="Courier New" pitchFamily="49" charset="0"/>
                        </a:rPr>
                        <a:t>1</a:t>
                      </a:r>
                      <a:r>
                        <a:rPr lang="en-US" baseline="0" dirty="0" smtClean="0">
                          <a:latin typeface="+mn-lt"/>
                          <a:ea typeface="+mj-ea"/>
                          <a:cs typeface="Courier New" pitchFamily="49" charset="0"/>
                        </a:rPr>
                        <a:t> (- </a:t>
                      </a:r>
                      <a:r>
                        <a:rPr lang="en-US" baseline="0" dirty="0" err="1" smtClean="0">
                          <a:latin typeface="+mn-lt"/>
                          <a:ea typeface="+mj-ea"/>
                          <a:cs typeface="Courier New" pitchFamily="49" charset="0"/>
                        </a:rPr>
                        <a:t>-x</a:t>
                      </a:r>
                      <a:r>
                        <a:rPr lang="en-US" baseline="0" dirty="0" smtClean="0">
                          <a:latin typeface="+mn-lt"/>
                          <a:ea typeface="+mj-ea"/>
                          <a:cs typeface="Courier New" pitchFamily="49" charset="0"/>
                        </a:rPr>
                        <a:t>)</a:t>
                      </a:r>
                      <a:endParaRPr lang="en-US" dirty="0">
                        <a:latin typeface="+mn-lt"/>
                        <a:ea typeface="+mj-ea"/>
                        <a:cs typeface="Courier New" pitchFamily="49" charset="0"/>
                      </a:endParaRPr>
                    </a:p>
                  </a:txBody>
                  <a:tcPr/>
                </a:tc>
                <a:tc hMerge="1">
                  <a:txBody>
                    <a:bodyPr/>
                    <a:lstStyle/>
                    <a:p>
                      <a:endParaRPr lang="en-US"/>
                    </a:p>
                  </a:txBody>
                  <a:tcPr/>
                </a:tc>
                <a:tc>
                  <a:txBody>
                    <a:bodyPr/>
                    <a:lstStyle/>
                    <a:p>
                      <a:r>
                        <a:rPr lang="en-US" dirty="0" smtClean="0">
                          <a:latin typeface="+mn-lt"/>
                          <a:ea typeface="+mj-ea"/>
                          <a:cs typeface="Courier New" pitchFamily="49" charset="0"/>
                        </a:rPr>
                        <a:t>0 (-</a:t>
                      </a:r>
                      <a:r>
                        <a:rPr lang="en-US" baseline="0" dirty="0" smtClean="0">
                          <a:latin typeface="+mn-lt"/>
                          <a:ea typeface="+mj-ea"/>
                          <a:cs typeface="Courier New" pitchFamily="49" charset="0"/>
                        </a:rPr>
                        <a:t> - -)</a:t>
                      </a:r>
                      <a:endParaRPr lang="en-US" dirty="0">
                        <a:latin typeface="+mn-lt"/>
                        <a:ea typeface="+mj-ea"/>
                        <a:cs typeface="Courier New" pitchFamily="49" charset="0"/>
                      </a:endParaRPr>
                    </a:p>
                  </a:txBody>
                  <a:tcPr/>
                </a:tc>
              </a:tr>
              <a:tr h="370840">
                <a:tc>
                  <a:txBody>
                    <a:bodyPr/>
                    <a:lstStyle/>
                    <a:p>
                      <a:r>
                        <a:rPr lang="en-US" dirty="0" smtClean="0">
                          <a:latin typeface="+mn-lt"/>
                          <a:ea typeface="+mj-ea"/>
                          <a:cs typeface="Courier New" pitchFamily="49" charset="0"/>
                        </a:rPr>
                        <a:t>7</a:t>
                      </a:r>
                      <a:endParaRPr lang="en-US" dirty="0">
                        <a:latin typeface="+mn-lt"/>
                        <a:ea typeface="+mj-ea"/>
                        <a:cs typeface="Courier New" pitchFamily="49" charset="0"/>
                      </a:endParaRPr>
                    </a:p>
                  </a:txBody>
                  <a:tcPr/>
                </a:tc>
                <a:tc gridSpan="2">
                  <a:txBody>
                    <a:bodyPr/>
                    <a:lstStyle/>
                    <a:p>
                      <a:r>
                        <a:rPr lang="en-US" dirty="0" smtClean="0">
                          <a:latin typeface="+mn-lt"/>
                          <a:ea typeface="+mj-ea"/>
                          <a:cs typeface="Courier New" pitchFamily="49" charset="0"/>
                        </a:rPr>
                        <a:t>0 (-</a:t>
                      </a:r>
                      <a:r>
                        <a:rPr lang="en-US" baseline="0" dirty="0" smtClean="0">
                          <a:latin typeface="+mn-lt"/>
                          <a:ea typeface="+mj-ea"/>
                          <a:cs typeface="Courier New" pitchFamily="49" charset="0"/>
                        </a:rPr>
                        <a:t> - -)</a:t>
                      </a:r>
                      <a:endParaRPr lang="en-US" dirty="0">
                        <a:latin typeface="+mn-lt"/>
                        <a:ea typeface="+mj-ea"/>
                        <a:cs typeface="Courier New" pitchFamily="49" charset="0"/>
                      </a:endParaRPr>
                    </a:p>
                  </a:txBody>
                  <a:tcPr/>
                </a:tc>
                <a:tc hMerge="1">
                  <a:txBody>
                    <a:bodyPr/>
                    <a:lstStyle/>
                    <a:p>
                      <a:endParaRPr lang="en-US"/>
                    </a:p>
                  </a:txBody>
                  <a:tcPr/>
                </a:tc>
                <a:tc>
                  <a:txBody>
                    <a:bodyPr/>
                    <a:lstStyle/>
                    <a:p>
                      <a:r>
                        <a:rPr lang="en-US" dirty="0" smtClean="0">
                          <a:latin typeface="+mn-lt"/>
                          <a:ea typeface="+mj-ea"/>
                          <a:cs typeface="Courier New" pitchFamily="49" charset="0"/>
                        </a:rPr>
                        <a:t>0 (- - -)</a:t>
                      </a:r>
                      <a:endParaRPr lang="en-US" dirty="0">
                        <a:latin typeface="+mn-lt"/>
                        <a:ea typeface="+mj-ea"/>
                        <a:cs typeface="Courier New" pitchFamily="49" charset="0"/>
                      </a:endParaRPr>
                    </a:p>
                  </a:txBody>
                  <a:tcPr/>
                </a:tc>
              </a:tr>
            </a:tbl>
          </a:graphicData>
        </a:graphic>
      </p:graphicFrame>
    </p:spTree>
    <p:extLst>
      <p:ext uri="{BB962C8B-B14F-4D97-AF65-F5344CB8AC3E}">
        <p14:creationId xmlns:p14="http://schemas.microsoft.com/office/powerpoint/2010/main" val="33913819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146957"/>
            <a:ext cx="8230138" cy="888516"/>
          </a:xfrm>
        </p:spPr>
        <p:txBody>
          <a:bodyPr/>
          <a:lstStyle/>
          <a:p>
            <a:r>
              <a:rPr lang="en-US" altLang="zh-CN" b="1" dirty="0" err="1" smtClean="0">
                <a:solidFill>
                  <a:srgbClr val="0070C0"/>
                </a:solidFill>
                <a:latin typeface="Courier New" pitchFamily="49" charset="0"/>
                <a:ea typeface="微软雅黑" pitchFamily="34" charset="-122"/>
                <a:cs typeface="Courier New" pitchFamily="49" charset="0"/>
              </a:rPr>
              <a:t>umask</a:t>
            </a:r>
            <a:r>
              <a:rPr lang="en-US" altLang="zh-CN" b="1" dirty="0" smtClean="0">
                <a:solidFill>
                  <a:srgbClr val="0070C0"/>
                </a:solidFill>
                <a:latin typeface="Courier New" pitchFamily="49" charset="0"/>
                <a:ea typeface="微软雅黑" pitchFamily="34" charset="-122"/>
                <a:cs typeface="Courier New" pitchFamily="49" charset="0"/>
              </a:rPr>
              <a:t> </a:t>
            </a:r>
            <a:r>
              <a:rPr lang="en-US" altLang="zh-CN" sz="3600" b="1" dirty="0" smtClean="0">
                <a:solidFill>
                  <a:srgbClr val="0070C0"/>
                </a:solidFill>
                <a:latin typeface="微软雅黑" pitchFamily="34" charset="-122"/>
                <a:ea typeface="微软雅黑" pitchFamily="34" charset="-122"/>
                <a:cs typeface="Courier New" pitchFamily="49" charset="0"/>
              </a:rPr>
              <a:t>Utility</a:t>
            </a:r>
            <a:endParaRPr lang="zh-CN" altLang="en-US" sz="36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456931" y="1034324"/>
            <a:ext cx="8230137" cy="1477328"/>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000" dirty="0" smtClean="0">
                <a:solidFill>
                  <a:srgbClr val="000000"/>
                </a:solidFill>
                <a:latin typeface="Courier New" pitchFamily="49" charset="0"/>
                <a:ea typeface="微软雅黑" pitchFamily="34" charset="-122"/>
                <a:cs typeface="Courier New" pitchFamily="49" charset="0"/>
              </a:rPr>
              <a:t>$</a:t>
            </a:r>
            <a:r>
              <a:rPr lang="en-US" altLang="en-US" sz="2000" dirty="0" err="1" smtClean="0">
                <a:solidFill>
                  <a:srgbClr val="000000"/>
                </a:solidFill>
                <a:latin typeface="Courier New" pitchFamily="49" charset="0"/>
                <a:ea typeface="微软雅黑" pitchFamily="34" charset="-122"/>
                <a:cs typeface="Courier New" pitchFamily="49" charset="0"/>
              </a:rPr>
              <a:t>umask</a:t>
            </a: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r>
              <a:rPr lang="en-US" altLang="en-US" sz="2000" dirty="0" smtClean="0">
                <a:solidFill>
                  <a:srgbClr val="000000"/>
                </a:solidFill>
                <a:latin typeface="Courier New" pitchFamily="49" charset="0"/>
                <a:ea typeface="微软雅黑" pitchFamily="34" charset="-122"/>
                <a:cs typeface="Courier New" pitchFamily="49" charset="0"/>
              </a:rPr>
              <a:t>000</a:t>
            </a:r>
          </a:p>
          <a:p>
            <a:pPr defTabSz="914400" fontAlgn="base">
              <a:lnSpc>
                <a:spcPct val="150000"/>
              </a:lnSpc>
              <a:spcBef>
                <a:spcPct val="0"/>
              </a:spcBef>
              <a:spcAft>
                <a:spcPct val="0"/>
              </a:spcAft>
              <a:buClr>
                <a:srgbClr val="FF6600"/>
              </a:buClr>
            </a:pPr>
            <a:r>
              <a:rPr lang="en-US" altLang="en-US" sz="2000" dirty="0" smtClean="0">
                <a:solidFill>
                  <a:srgbClr val="000000"/>
                </a:solidFill>
                <a:latin typeface="Courier New" pitchFamily="49" charset="0"/>
                <a:ea typeface="微软雅黑" pitchFamily="34" charset="-122"/>
                <a:cs typeface="Courier New" pitchFamily="49" charset="0"/>
              </a:rPr>
              <a:t>$</a:t>
            </a:r>
            <a:r>
              <a:rPr lang="en-US" altLang="en-US" sz="2000" dirty="0" err="1" smtClean="0">
                <a:solidFill>
                  <a:srgbClr val="000000"/>
                </a:solidFill>
                <a:latin typeface="Courier New" pitchFamily="49" charset="0"/>
                <a:ea typeface="微软雅黑" pitchFamily="34" charset="-122"/>
                <a:cs typeface="Courier New" pitchFamily="49" charset="0"/>
              </a:rPr>
              <a:t>umask</a:t>
            </a:r>
            <a:r>
              <a:rPr lang="en-US" altLang="en-US" sz="2000" dirty="0" smtClean="0">
                <a:solidFill>
                  <a:srgbClr val="000000"/>
                </a:solidFill>
                <a:latin typeface="Courier New" pitchFamily="49" charset="0"/>
                <a:ea typeface="微软雅黑" pitchFamily="34" charset="-122"/>
                <a:cs typeface="Courier New" pitchFamily="49" charset="0"/>
              </a:rPr>
              <a:t> 022</a:t>
            </a:r>
          </a:p>
        </p:txBody>
      </p:sp>
      <p:graphicFrame>
        <p:nvGraphicFramePr>
          <p:cNvPr id="3" name="Table 2"/>
          <p:cNvGraphicFramePr>
            <a:graphicFrameLocks noGrp="1"/>
          </p:cNvGraphicFramePr>
          <p:nvPr>
            <p:extLst>
              <p:ext uri="{D42A27DB-BD31-4B8C-83A1-F6EECF244321}">
                <p14:modId xmlns:p14="http://schemas.microsoft.com/office/powerpoint/2010/main" val="459463834"/>
              </p:ext>
            </p:extLst>
          </p:nvPr>
        </p:nvGraphicFramePr>
        <p:xfrm>
          <a:off x="223015" y="2900590"/>
          <a:ext cx="8708334" cy="3154680"/>
        </p:xfrm>
        <a:graphic>
          <a:graphicData uri="http://schemas.openxmlformats.org/drawingml/2006/table">
            <a:tbl>
              <a:tblPr firstRow="1" bandRow="1">
                <a:tableStyleId>{5C22544A-7EE6-4342-B048-85BDC9FD1C3A}</a:tableStyleId>
              </a:tblPr>
              <a:tblGrid>
                <a:gridCol w="3494583"/>
                <a:gridCol w="2563586"/>
                <a:gridCol w="2650165"/>
              </a:tblGrid>
              <a:tr h="66548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Examples of Default Permission Calculation</a:t>
                      </a:r>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Mask</a:t>
                      </a:r>
                      <a:endParaRPr lang="en-US" dirty="0"/>
                    </a:p>
                  </a:txBody>
                  <a:tcPr/>
                </a:tc>
                <a:tc>
                  <a:txBody>
                    <a:bodyPr/>
                    <a:lstStyle/>
                    <a:p>
                      <a:r>
                        <a:rPr lang="en-US" dirty="0" smtClean="0"/>
                        <a:t>Directory</a:t>
                      </a:r>
                      <a:r>
                        <a:rPr lang="en-US" baseline="0" dirty="0" smtClean="0"/>
                        <a:t> Permissions</a:t>
                      </a:r>
                    </a:p>
                    <a:p>
                      <a:r>
                        <a:rPr lang="en-US" baseline="0" dirty="0" smtClean="0"/>
                        <a:t>(Default 777)</a:t>
                      </a:r>
                      <a:endParaRPr lang="en-US" dirty="0"/>
                    </a:p>
                  </a:txBody>
                  <a:tcPr/>
                </a:tc>
                <a:tc>
                  <a:txBody>
                    <a:bodyPr/>
                    <a:lstStyle/>
                    <a:p>
                      <a:r>
                        <a:rPr lang="en-US" dirty="0" smtClean="0"/>
                        <a:t>File</a:t>
                      </a:r>
                      <a:r>
                        <a:rPr lang="en-US" baseline="0" dirty="0" smtClean="0"/>
                        <a:t> Permissions</a:t>
                      </a:r>
                    </a:p>
                    <a:p>
                      <a:r>
                        <a:rPr lang="en-US" baseline="0" dirty="0" smtClean="0"/>
                        <a:t>(Default 666)</a:t>
                      </a:r>
                      <a:endParaRPr lang="en-US" dirty="0"/>
                    </a:p>
                  </a:txBody>
                  <a:tcPr/>
                </a:tc>
              </a:tr>
              <a:tr h="370840">
                <a:tc>
                  <a:txBody>
                    <a:bodyPr/>
                    <a:lstStyle/>
                    <a:p>
                      <a:r>
                        <a:rPr lang="en-US" dirty="0" smtClean="0">
                          <a:latin typeface="Courier New" pitchFamily="49" charset="0"/>
                          <a:cs typeface="Courier New" pitchFamily="49" charset="0"/>
                        </a:rPr>
                        <a:t>000</a:t>
                      </a:r>
                      <a:r>
                        <a:rPr lang="en-US" baseline="0" dirty="0" smtClean="0">
                          <a:latin typeface="Courier New" pitchFamily="49" charset="0"/>
                          <a:cs typeface="Courier New" pitchFamily="49" charset="0"/>
                        </a:rPr>
                        <a:t> (Public)</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777</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rwxrwxrwx</a:t>
                      </a:r>
                      <a:r>
                        <a:rPr lang="en-US" baseline="0"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666</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rw-rw-rw</a:t>
                      </a:r>
                      <a:r>
                        <a:rPr lang="en-US" baseline="0"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011 (Public)</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766</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rwxrw-rw</a:t>
                      </a:r>
                      <a:r>
                        <a:rPr lang="en-US" baseline="0"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666</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rw-rw-rw</a:t>
                      </a:r>
                      <a:r>
                        <a:rPr lang="en-US" baseline="0"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022 (Write Protected)</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755</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rwxr</a:t>
                      </a:r>
                      <a:r>
                        <a:rPr lang="en-US" baseline="0" dirty="0" smtClean="0">
                          <a:latin typeface="Courier New" pitchFamily="49" charset="0"/>
                          <a:cs typeface="Courier New" pitchFamily="49" charset="0"/>
                        </a:rPr>
                        <a:t>-</a:t>
                      </a:r>
                      <a:r>
                        <a:rPr lang="en-US" baseline="0" dirty="0" err="1" smtClean="0">
                          <a:latin typeface="Courier New" pitchFamily="49" charset="0"/>
                          <a:cs typeface="Courier New" pitchFamily="49" charset="0"/>
                        </a:rPr>
                        <a:t>xr-x</a:t>
                      </a:r>
                      <a:r>
                        <a:rPr lang="en-US" baseline="0"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644</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rw</a:t>
                      </a:r>
                      <a:r>
                        <a:rPr lang="en-US" baseline="0" dirty="0" smtClean="0">
                          <a:latin typeface="Courier New" pitchFamily="49" charset="0"/>
                          <a:cs typeface="Courier New" pitchFamily="49" charset="0"/>
                        </a:rPr>
                        <a:t>-r—r--)</a:t>
                      </a:r>
                      <a:endParaRPr lang="en-US" dirty="0">
                        <a:latin typeface="Courier New" pitchFamily="49" charset="0"/>
                        <a:cs typeface="Courier New" pitchFamily="49" charset="0"/>
                      </a:endParaRPr>
                    </a:p>
                  </a:txBody>
                  <a:tcPr/>
                </a:tc>
              </a:tr>
              <a:tr h="352379">
                <a:tc>
                  <a:txBody>
                    <a:bodyPr/>
                    <a:lstStyle/>
                    <a:p>
                      <a:r>
                        <a:rPr lang="en-US" dirty="0" smtClean="0">
                          <a:latin typeface="Courier New" pitchFamily="49" charset="0"/>
                          <a:cs typeface="Courier New" pitchFamily="49" charset="0"/>
                        </a:rPr>
                        <a:t>007 (Project Private)</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770</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rwxrwx</a:t>
                      </a:r>
                      <a:r>
                        <a:rPr lang="en-US" baseline="0"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660</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rw</a:t>
                      </a:r>
                      <a:r>
                        <a:rPr lang="en-US" baseline="0" dirty="0" smtClean="0">
                          <a:latin typeface="Courier New" pitchFamily="49" charset="0"/>
                          <a:cs typeface="Courier New" pitchFamily="49" charset="0"/>
                        </a:rPr>
                        <a:t>-</a:t>
                      </a:r>
                      <a:r>
                        <a:rPr lang="en-US" baseline="0" dirty="0" err="1" smtClean="0">
                          <a:latin typeface="Courier New" pitchFamily="49" charset="0"/>
                          <a:cs typeface="Courier New" pitchFamily="49" charset="0"/>
                        </a:rPr>
                        <a:t>rw</a:t>
                      </a:r>
                      <a:r>
                        <a:rPr lang="en-US" baseline="0"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r>
              <a:tr h="370840">
                <a:tc>
                  <a:txBody>
                    <a:bodyPr/>
                    <a:lstStyle/>
                    <a:p>
                      <a:r>
                        <a:rPr lang="en-US" dirty="0" smtClean="0">
                          <a:latin typeface="Courier New" pitchFamily="49" charset="0"/>
                          <a:cs typeface="Courier New" pitchFamily="49" charset="0"/>
                        </a:rPr>
                        <a:t>077 (Private)</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700</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rwx</a:t>
                      </a:r>
                      <a:r>
                        <a:rPr lang="en-US" baseline="0"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600</a:t>
                      </a:r>
                      <a:r>
                        <a:rPr lang="en-US" baseline="0" dirty="0" smtClean="0">
                          <a:latin typeface="Courier New" pitchFamily="49" charset="0"/>
                          <a:cs typeface="Courier New" pitchFamily="49" charset="0"/>
                        </a:rPr>
                        <a:t> (</a:t>
                      </a:r>
                      <a:r>
                        <a:rPr lang="en-US" baseline="0" dirty="0" err="1" smtClean="0">
                          <a:latin typeface="Courier New" pitchFamily="49" charset="0"/>
                          <a:cs typeface="Courier New" pitchFamily="49" charset="0"/>
                        </a:rPr>
                        <a:t>rw</a:t>
                      </a:r>
                      <a:r>
                        <a:rPr lang="en-US" baseline="0"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092315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a:solidFill>
                  <a:srgbClr val="0070C0"/>
                </a:solidFill>
                <a:latin typeface="Courier New" pitchFamily="49" charset="0"/>
                <a:ea typeface="微软雅黑" pitchFamily="34" charset="-122"/>
                <a:cs typeface="Courier New" pitchFamily="49" charset="0"/>
              </a:rPr>
              <a:t>h</a:t>
            </a:r>
            <a:r>
              <a:rPr lang="en-US" altLang="zh-CN" sz="3200" b="1" dirty="0" smtClean="0">
                <a:solidFill>
                  <a:srgbClr val="0070C0"/>
                </a:solidFill>
                <a:latin typeface="Courier New" pitchFamily="49" charset="0"/>
                <a:ea typeface="微软雅黑" pitchFamily="34" charset="-122"/>
                <a:cs typeface="Courier New" pitchFamily="49" charset="0"/>
              </a:rPr>
              <a:t>ostname</a:t>
            </a:r>
            <a:r>
              <a:rPr lang="en-US" altLang="zh-CN" sz="3200" b="1" dirty="0" smtClean="0">
                <a:solidFill>
                  <a:srgbClr val="0070C0"/>
                </a:solidFill>
                <a:latin typeface="微软雅黑" pitchFamily="34" charset="-122"/>
                <a:ea typeface="微软雅黑" pitchFamily="34" charset="-122"/>
              </a:rPr>
              <a:t>: Displays the System Name</a:t>
            </a:r>
            <a:endParaRPr lang="zh-CN" altLang="en-US" sz="3200" b="1" dirty="0">
              <a:solidFill>
                <a:srgbClr val="0070C0"/>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11" y="1578658"/>
            <a:ext cx="7430096" cy="3921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51020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err="1">
                <a:solidFill>
                  <a:srgbClr val="0070C0"/>
                </a:solidFill>
                <a:latin typeface="微软雅黑" pitchFamily="34" charset="-122"/>
                <a:ea typeface="微软雅黑" pitchFamily="34" charset="-122"/>
              </a:rPr>
              <a:t>I</a:t>
            </a:r>
            <a:r>
              <a:rPr lang="en-US" altLang="zh-CN" sz="3200" b="1" dirty="0" err="1" smtClean="0">
                <a:solidFill>
                  <a:srgbClr val="0070C0"/>
                </a:solidFill>
                <a:latin typeface="微软雅黑" pitchFamily="34" charset="-122"/>
                <a:ea typeface="微软雅黑" pitchFamily="34" charset="-122"/>
              </a:rPr>
              <a:t>node</a:t>
            </a:r>
            <a:endParaRPr lang="zh-CN" altLang="en-US" sz="3200" b="1" dirty="0">
              <a:solidFill>
                <a:srgbClr val="0070C0"/>
              </a:solidFill>
              <a:latin typeface="微软雅黑" pitchFamily="34" charset="-122"/>
              <a:ea typeface="微软雅黑" pitchFamily="34" charset="-122"/>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2234740"/>
            <a:ext cx="7659687" cy="209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7860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919162"/>
          </a:xfrm>
        </p:spPr>
        <p:txBody>
          <a:bodyPr/>
          <a:lstStyle/>
          <a:p>
            <a:r>
              <a:rPr lang="en-US" altLang="zh-CN" sz="3200" b="1" dirty="0" smtClean="0">
                <a:solidFill>
                  <a:srgbClr val="0070C0"/>
                </a:solidFill>
                <a:latin typeface="微软雅黑" pitchFamily="34" charset="-122"/>
                <a:ea typeface="微软雅黑" pitchFamily="34" charset="-122"/>
              </a:rPr>
              <a:t>Links</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736599" y="1256869"/>
            <a:ext cx="7899399" cy="461664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 pointer to a file</a:t>
            </a:r>
          </a:p>
          <a:p>
            <a:pPr marL="914400" lvl="1" indent="-457200" defTabSz="914400" fontAlgn="base">
              <a:lnSpc>
                <a:spcPct val="150000"/>
              </a:lnSpc>
              <a:spcBef>
                <a:spcPct val="0"/>
              </a:spcBef>
              <a:spcAft>
                <a:spcPct val="0"/>
              </a:spcAft>
              <a:buClr>
                <a:srgbClr val="FF6600"/>
              </a:buClr>
              <a:buFont typeface="Arial" panose="020B0604020202020204" pitchFamily="34" charset="0"/>
              <a:buChar char="•"/>
            </a:pPr>
            <a:r>
              <a:rPr lang="en-US" altLang="en-US" sz="2800" dirty="0" smtClean="0">
                <a:solidFill>
                  <a:srgbClr val="000000"/>
                </a:solidFill>
                <a:latin typeface="微软雅黑" pitchFamily="34" charset="-122"/>
                <a:ea typeface="微软雅黑" pitchFamily="34" charset="-122"/>
              </a:rPr>
              <a:t>Hard link – the specific location of physical data</a:t>
            </a:r>
            <a:endParaRPr lang="en-US" altLang="en-US" sz="1600" dirty="0" smtClean="0">
              <a:solidFill>
                <a:srgbClr val="000000"/>
              </a:solidFill>
              <a:latin typeface="Courier New" pitchFamily="49" charset="0"/>
              <a:ea typeface="微软雅黑" pitchFamily="34" charset="-122"/>
              <a:cs typeface="Courier New" pitchFamily="49" charset="0"/>
            </a:endParaRPr>
          </a:p>
          <a:p>
            <a:pPr lvl="2" indent="-457200" defTabSz="914400" fontAlgn="base">
              <a:lnSpc>
                <a:spcPct val="150000"/>
              </a:lnSpc>
              <a:spcBef>
                <a:spcPct val="0"/>
              </a:spcBef>
              <a:spcAft>
                <a:spcPct val="0"/>
              </a:spcAft>
              <a:buClr>
                <a:srgbClr val="FF6600"/>
              </a:buClr>
              <a:buFont typeface="Arial" panose="020B0604020202020204" pitchFamily="34" charset="0"/>
              <a:buChar char="•"/>
            </a:pPr>
            <a:r>
              <a:rPr lang="en-US" altLang="en-US" sz="2800" dirty="0" smtClean="0">
                <a:solidFill>
                  <a:srgbClr val="000000"/>
                </a:solidFill>
                <a:latin typeface="微软雅黑" pitchFamily="34" charset="-122"/>
                <a:ea typeface="微软雅黑" pitchFamily="34" charset="-122"/>
                <a:cs typeface="Courier New" pitchFamily="49" charset="0"/>
              </a:rPr>
              <a:t>Symbolic (or soft) links – </a:t>
            </a:r>
            <a:r>
              <a:rPr lang="en-US" altLang="en-US" sz="2800" dirty="0" smtClean="0">
                <a:latin typeface="微软雅黑" pitchFamily="34" charset="-122"/>
                <a:ea typeface="微软雅黑" pitchFamily="34" charset="-122"/>
              </a:rPr>
              <a:t>pointers to a </a:t>
            </a:r>
            <a:endParaRPr lang="en-US" sz="2800" dirty="0" smtClean="0">
              <a:latin typeface="微软雅黑" pitchFamily="34" charset="-122"/>
              <a:ea typeface="微软雅黑" pitchFamily="34" charset="-122"/>
            </a:endParaRPr>
          </a:p>
          <a:p>
            <a:pPr lvl="1" indent="-457200" defTabSz="914400" fontAlgn="base">
              <a:lnSpc>
                <a:spcPct val="150000"/>
              </a:lnSpc>
              <a:spcBef>
                <a:spcPct val="0"/>
              </a:spcBef>
              <a:spcAft>
                <a:spcPct val="0"/>
              </a:spcAft>
              <a:buClr>
                <a:srgbClr val="FF6600"/>
              </a:buClr>
              <a:buFont typeface="Wingdings" charset="2"/>
              <a:buChar char="l"/>
            </a:pPr>
            <a:r>
              <a:rPr lang="en-US" sz="2800" dirty="0" smtClean="0">
                <a:latin typeface="微软雅黑" pitchFamily="34" charset="-122"/>
                <a:ea typeface="微软雅黑" pitchFamily="34" charset="-122"/>
              </a:rPr>
              <a:t>Two pieces of information</a:t>
            </a:r>
            <a:endParaRPr lang="en-US" sz="2800" dirty="0">
              <a:latin typeface="微软雅黑" pitchFamily="34" charset="-122"/>
              <a:ea typeface="微软雅黑" pitchFamily="34" charset="-122"/>
            </a:endParaRPr>
          </a:p>
          <a:p>
            <a:pPr lvl="2" indent="-457200" defTabSz="914400" fontAlgn="base">
              <a:lnSpc>
                <a:spcPct val="150000"/>
              </a:lnSpc>
              <a:spcBef>
                <a:spcPct val="0"/>
              </a:spcBef>
              <a:spcAft>
                <a:spcPct val="0"/>
              </a:spcAft>
              <a:buClr>
                <a:srgbClr val="FF6600"/>
              </a:buClr>
              <a:buFont typeface="Wingdings" charset="2"/>
              <a:buChar char="l"/>
            </a:pPr>
            <a:r>
              <a:rPr lang="en-US" sz="2800" dirty="0" smtClean="0">
                <a:latin typeface="微软雅黑" pitchFamily="34" charset="-122"/>
                <a:ea typeface="微软雅黑" pitchFamily="34" charset="-122"/>
              </a:rPr>
              <a:t>A name</a:t>
            </a:r>
          </a:p>
          <a:p>
            <a:pPr lvl="2" indent="-457200" defTabSz="914400" fontAlgn="base">
              <a:lnSpc>
                <a:spcPct val="150000"/>
              </a:lnSpc>
              <a:spcBef>
                <a:spcPct val="0"/>
              </a:spcBef>
              <a:spcAft>
                <a:spcPct val="0"/>
              </a:spcAft>
              <a:buClr>
                <a:srgbClr val="FF6600"/>
              </a:buClr>
              <a:buFont typeface="Wingdings" charset="2"/>
              <a:buChar char="l"/>
            </a:pPr>
            <a:r>
              <a:rPr lang="en-US" sz="2800" dirty="0" smtClean="0">
                <a:latin typeface="微软雅黑" pitchFamily="34" charset="-122"/>
                <a:ea typeface="微软雅黑" pitchFamily="34" charset="-122"/>
              </a:rPr>
              <a:t>An </a:t>
            </a:r>
            <a:r>
              <a:rPr lang="en-US" sz="2800" dirty="0" err="1" smtClean="0">
                <a:latin typeface="微软雅黑" pitchFamily="34" charset="-122"/>
                <a:ea typeface="微软雅黑" pitchFamily="34" charset="-122"/>
              </a:rPr>
              <a:t>inode</a:t>
            </a:r>
            <a:r>
              <a:rPr lang="en-US" sz="2800" dirty="0" smtClean="0">
                <a:latin typeface="微软雅黑" pitchFamily="34" charset="-122"/>
                <a:ea typeface="微软雅黑" pitchFamily="34" charset="-122"/>
              </a:rPr>
              <a:t> number</a:t>
            </a:r>
            <a:endParaRPr 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429948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A Directory of Three Files</a:t>
            </a:r>
            <a:endParaRPr lang="zh-CN" altLang="en-US" sz="3200" b="1" dirty="0">
              <a:solidFill>
                <a:srgbClr val="0070C0"/>
              </a:solidFill>
              <a:latin typeface="微软雅黑" pitchFamily="34" charset="-122"/>
              <a:ea typeface="微软雅黑" pitchFamily="34" charset="-122"/>
            </a:endParaRP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2092325"/>
            <a:ext cx="6226175"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916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A Hard Link</a:t>
            </a:r>
            <a:endParaRPr lang="zh-CN" altLang="en-US" sz="3200" b="1" dirty="0">
              <a:solidFill>
                <a:srgbClr val="0070C0"/>
              </a:solidFill>
              <a:latin typeface="微软雅黑" pitchFamily="34" charset="-122"/>
              <a:ea typeface="微软雅黑" pitchFamily="34" charset="-122"/>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9" y="2074606"/>
            <a:ext cx="8769350"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282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A Symbolic Link</a:t>
            </a:r>
            <a:endParaRPr lang="zh-CN" altLang="en-US" sz="3200" b="1" dirty="0">
              <a:solidFill>
                <a:srgbClr val="0070C0"/>
              </a:solidFill>
              <a:latin typeface="微软雅黑" pitchFamily="34" charset="-122"/>
              <a:ea typeface="微软雅黑" pitchFamily="34" charset="-122"/>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1701800"/>
            <a:ext cx="8778875" cy="345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725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Hard Links vs. Soft Links</a:t>
            </a:r>
            <a:endParaRPr lang="zh-CN" altLang="en-US" sz="32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456932" y="1404507"/>
            <a:ext cx="8179066" cy="466281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 hard link is an alias to to a file</a:t>
            </a:r>
          </a:p>
          <a:p>
            <a:pPr marL="914400" lvl="1" indent="-457200" defTabSz="914400" fontAlgn="base">
              <a:lnSpc>
                <a:spcPct val="150000"/>
              </a:lnSpc>
              <a:spcBef>
                <a:spcPct val="0"/>
              </a:spcBef>
              <a:spcAft>
                <a:spcPct val="0"/>
              </a:spcAft>
              <a:buClr>
                <a:srgbClr val="FF6600"/>
              </a:buClr>
              <a:buFont typeface="Arial" panose="020B0604020202020204" pitchFamily="34" charset="0"/>
              <a:buChar char="•"/>
            </a:pPr>
            <a:r>
              <a:rPr lang="en-US" altLang="en-US" dirty="0" smtClean="0">
                <a:solidFill>
                  <a:srgbClr val="000000"/>
                </a:solidFill>
                <a:ea typeface="微软雅黑" pitchFamily="34" charset="-122"/>
              </a:rPr>
              <a:t>Hard link – the specific location of physical data</a:t>
            </a:r>
            <a:endParaRPr lang="en-US" altLang="en-US" dirty="0" smtClean="0">
              <a:solidFill>
                <a:srgbClr val="000000"/>
              </a:solidFill>
              <a:ea typeface="微软雅黑" pitchFamily="34" charset="-122"/>
              <a:cs typeface="Courier New" pitchFamily="49" charset="0"/>
            </a:endParaRPr>
          </a:p>
          <a:p>
            <a:pPr lvl="2" indent="-457200" defTabSz="914400" fontAlgn="base">
              <a:lnSpc>
                <a:spcPct val="150000"/>
              </a:lnSpc>
              <a:spcBef>
                <a:spcPct val="0"/>
              </a:spcBef>
              <a:spcAft>
                <a:spcPct val="0"/>
              </a:spcAft>
              <a:buClr>
                <a:srgbClr val="FF6600"/>
              </a:buClr>
              <a:buFont typeface="Arial" panose="020B0604020202020204" pitchFamily="34" charset="0"/>
              <a:buChar char="•"/>
            </a:pPr>
            <a:r>
              <a:rPr lang="en-US" altLang="en-US" dirty="0" smtClean="0">
                <a:solidFill>
                  <a:srgbClr val="000000"/>
                </a:solidFill>
                <a:ea typeface="微软雅黑" pitchFamily="34" charset="-122"/>
                <a:cs typeface="Courier New" pitchFamily="49" charset="0"/>
              </a:rPr>
              <a:t>Can’t make a hard link to a directory</a:t>
            </a:r>
          </a:p>
          <a:p>
            <a:pPr lvl="2" indent="-457200" defTabSz="914400" fontAlgn="base">
              <a:lnSpc>
                <a:spcPct val="150000"/>
              </a:lnSpc>
              <a:spcBef>
                <a:spcPct val="0"/>
              </a:spcBef>
              <a:spcAft>
                <a:spcPct val="0"/>
              </a:spcAft>
              <a:buClr>
                <a:srgbClr val="FF6600"/>
              </a:buClr>
              <a:buFont typeface="Arial" panose="020B0604020202020204" pitchFamily="34" charset="0"/>
              <a:buChar char="•"/>
            </a:pPr>
            <a:r>
              <a:rPr lang="en-US" dirty="0" smtClean="0">
                <a:solidFill>
                  <a:srgbClr val="000000"/>
                </a:solidFill>
                <a:ea typeface="微软雅黑" pitchFamily="34" charset="-122"/>
                <a:cs typeface="Courier New" pitchFamily="49" charset="0"/>
              </a:rPr>
              <a:t>Can ‘t span file systems</a:t>
            </a:r>
            <a:endParaRPr lang="en-US" dirty="0" smtClean="0">
              <a:ea typeface="微软雅黑" pitchFamily="34" charset="-122"/>
            </a:endParaRPr>
          </a:p>
          <a:p>
            <a:pPr lvl="1" indent="-457200" defTabSz="914400" fontAlgn="base">
              <a:lnSpc>
                <a:spcPct val="150000"/>
              </a:lnSpc>
              <a:spcBef>
                <a:spcPct val="0"/>
              </a:spcBef>
              <a:spcAft>
                <a:spcPct val="0"/>
              </a:spcAft>
              <a:buClr>
                <a:srgbClr val="FF6600"/>
              </a:buClr>
              <a:buFont typeface="Wingdings" charset="2"/>
              <a:buChar char="l"/>
            </a:pPr>
            <a:r>
              <a:rPr lang="en-US" sz="2800" dirty="0" smtClean="0">
                <a:latin typeface="微软雅黑" pitchFamily="34" charset="-122"/>
                <a:ea typeface="微软雅黑" pitchFamily="34" charset="-122"/>
              </a:rPr>
              <a:t>A symbolic link is a pointer to a pathname, not a pointer to the file itself</a:t>
            </a:r>
            <a:endParaRPr lang="en-US" sz="2800" dirty="0">
              <a:latin typeface="微软雅黑" pitchFamily="34" charset="-122"/>
              <a:ea typeface="微软雅黑" pitchFamily="34" charset="-122"/>
            </a:endParaRPr>
          </a:p>
          <a:p>
            <a:pPr lvl="2" indent="-457200" defTabSz="914400" fontAlgn="base">
              <a:lnSpc>
                <a:spcPct val="150000"/>
              </a:lnSpc>
              <a:spcBef>
                <a:spcPct val="0"/>
              </a:spcBef>
              <a:spcAft>
                <a:spcPct val="0"/>
              </a:spcAft>
              <a:buClr>
                <a:srgbClr val="FF6600"/>
              </a:buClr>
              <a:buFont typeface="Wingdings" charset="2"/>
              <a:buChar char="l"/>
            </a:pPr>
            <a:r>
              <a:rPr lang="en-US" sz="2000" dirty="0" err="1" smtClean="0">
                <a:latin typeface="Courier New" panose="02070309020205020404" pitchFamily="49" charset="0"/>
                <a:ea typeface="微软雅黑" pitchFamily="34" charset="-122"/>
                <a:cs typeface="Courier New" panose="02070309020205020404" pitchFamily="49" charset="0"/>
              </a:rPr>
              <a:t>ln</a:t>
            </a:r>
            <a:r>
              <a:rPr lang="en-US" sz="2000" dirty="0" smtClean="0">
                <a:latin typeface="Courier New" panose="02070309020205020404" pitchFamily="49" charset="0"/>
                <a:ea typeface="微软雅黑" pitchFamily="34" charset="-122"/>
                <a:cs typeface="Courier New" panose="02070309020205020404" pitchFamily="49" charset="0"/>
              </a:rPr>
              <a:t> –s original target</a:t>
            </a:r>
            <a:r>
              <a:rPr lang="en-US" sz="2000" dirty="0" smtClean="0">
                <a:latin typeface="微软雅黑" pitchFamily="34" charset="-122"/>
                <a:ea typeface="微软雅黑" pitchFamily="34" charset="-122"/>
              </a:rPr>
              <a:t> creates a symbolic link</a:t>
            </a:r>
          </a:p>
          <a:p>
            <a:pPr lvl="2" indent="-457200" defTabSz="914400" fontAlgn="base">
              <a:lnSpc>
                <a:spcPct val="150000"/>
              </a:lnSpc>
              <a:spcBef>
                <a:spcPct val="0"/>
              </a:spcBef>
              <a:spcAft>
                <a:spcPct val="0"/>
              </a:spcAft>
              <a:buClr>
                <a:srgbClr val="FF6600"/>
              </a:buClr>
              <a:buFont typeface="Wingdings" charset="2"/>
              <a:buChar char="l"/>
            </a:pPr>
            <a:r>
              <a:rPr lang="en-US" sz="2000" dirty="0" smtClean="0">
                <a:latin typeface="微软雅黑" pitchFamily="34" charset="-122"/>
                <a:ea typeface="微软雅黑" pitchFamily="34" charset="-122"/>
              </a:rPr>
              <a:t>Is not equivalent to a hard link, and has a different </a:t>
            </a:r>
            <a:r>
              <a:rPr lang="en-US" sz="2000" dirty="0" err="1" smtClean="0">
                <a:latin typeface="微软雅黑" pitchFamily="34" charset="-122"/>
                <a:ea typeface="微软雅黑" pitchFamily="34" charset="-122"/>
              </a:rPr>
              <a:t>inode</a:t>
            </a:r>
            <a:endParaRPr lang="en-US" sz="2000" dirty="0" smtClean="0">
              <a:latin typeface="微软雅黑" pitchFamily="34" charset="-122"/>
              <a:ea typeface="微软雅黑" pitchFamily="34" charset="-122"/>
            </a:endParaRPr>
          </a:p>
          <a:p>
            <a:pPr lvl="2" indent="-457200" defTabSz="914400" fontAlgn="base">
              <a:lnSpc>
                <a:spcPct val="150000"/>
              </a:lnSpc>
              <a:spcBef>
                <a:spcPct val="0"/>
              </a:spcBef>
              <a:spcAft>
                <a:spcPct val="0"/>
              </a:spcAft>
              <a:buClr>
                <a:srgbClr val="FF6600"/>
              </a:buClr>
              <a:buFont typeface="Wingdings" charset="2"/>
              <a:buChar char="l"/>
            </a:pPr>
            <a:r>
              <a:rPr lang="en-US" sz="2000" dirty="0" smtClean="0">
                <a:latin typeface="微软雅黑" pitchFamily="34" charset="-122"/>
                <a:ea typeface="微软雅黑" pitchFamily="34" charset="-122"/>
              </a:rPr>
              <a:t>Can make a soft link to a directory</a:t>
            </a:r>
          </a:p>
        </p:txBody>
      </p:sp>
    </p:spTree>
    <p:extLst>
      <p:ext uri="{BB962C8B-B14F-4D97-AF65-F5344CB8AC3E}">
        <p14:creationId xmlns:p14="http://schemas.microsoft.com/office/powerpoint/2010/main" val="581355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In Linux, Everything is a File!</a:t>
            </a:r>
            <a:endParaRPr lang="zh-CN" altLang="en-US" sz="3200" b="1" dirty="0">
              <a:solidFill>
                <a:srgbClr val="0070C0"/>
              </a:solidFill>
              <a:latin typeface="微软雅黑" pitchFamily="34" charset="-122"/>
              <a:ea typeface="微软雅黑" pitchFamily="34" charset="-122"/>
            </a:endParaRPr>
          </a:p>
        </p:txBody>
      </p:sp>
      <p:grpSp>
        <p:nvGrpSpPr>
          <p:cNvPr id="24" name="Group 23"/>
          <p:cNvGrpSpPr/>
          <p:nvPr/>
        </p:nvGrpSpPr>
        <p:grpSpPr>
          <a:xfrm>
            <a:off x="435977" y="1657661"/>
            <a:ext cx="8332033" cy="1707631"/>
            <a:chOff x="272322" y="3129198"/>
            <a:chExt cx="8332033" cy="1707631"/>
          </a:xfrm>
        </p:grpSpPr>
        <p:sp>
          <p:nvSpPr>
            <p:cNvPr id="3" name="Rectangle 2"/>
            <p:cNvSpPr/>
            <p:nvPr/>
          </p:nvSpPr>
          <p:spPr>
            <a:xfrm>
              <a:off x="7345181" y="4342154"/>
              <a:ext cx="1259174" cy="479685"/>
            </a:xfrm>
            <a:prstGeom prst="rect">
              <a:avLst/>
            </a:prstGeom>
            <a:noFill/>
            <a:ln>
              <a:solidFill>
                <a:schemeClr val="tx1"/>
              </a:solid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Black" pitchFamily="34" charset="0"/>
                </a:rPr>
                <a:t>Sockets</a:t>
              </a:r>
              <a:endParaRPr lang="en-US" sz="1400" dirty="0">
                <a:solidFill>
                  <a:schemeClr val="tx1"/>
                </a:solidFill>
                <a:latin typeface="Arial Black" pitchFamily="34" charset="0"/>
              </a:endParaRPr>
            </a:p>
          </p:txBody>
        </p:sp>
        <p:sp>
          <p:nvSpPr>
            <p:cNvPr id="5" name="Rectangle 4"/>
            <p:cNvSpPr/>
            <p:nvPr/>
          </p:nvSpPr>
          <p:spPr>
            <a:xfrm>
              <a:off x="272322" y="4357143"/>
              <a:ext cx="1259174" cy="479685"/>
            </a:xfrm>
            <a:prstGeom prst="rect">
              <a:avLst/>
            </a:prstGeom>
            <a:noFill/>
            <a:ln>
              <a:solidFill>
                <a:schemeClr val="tx1"/>
              </a:solid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Black" pitchFamily="34" charset="0"/>
                </a:rPr>
                <a:t>Regular</a:t>
              </a:r>
              <a:endParaRPr lang="en-US" sz="1400" dirty="0">
                <a:solidFill>
                  <a:schemeClr val="tx1"/>
                </a:solidFill>
                <a:latin typeface="Arial Black" pitchFamily="34" charset="0"/>
              </a:endParaRPr>
            </a:p>
          </p:txBody>
        </p:sp>
        <p:sp>
          <p:nvSpPr>
            <p:cNvPr id="6" name="Rectangle 5"/>
            <p:cNvSpPr/>
            <p:nvPr/>
          </p:nvSpPr>
          <p:spPr>
            <a:xfrm>
              <a:off x="1639488" y="4357142"/>
              <a:ext cx="1466255" cy="479685"/>
            </a:xfrm>
            <a:prstGeom prst="rect">
              <a:avLst/>
            </a:prstGeom>
            <a:noFill/>
            <a:ln>
              <a:solidFill>
                <a:schemeClr val="tx1"/>
              </a:solid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Black" pitchFamily="34" charset="0"/>
                </a:rPr>
                <a:t>Directories</a:t>
              </a:r>
              <a:endParaRPr lang="en-US" sz="1400" dirty="0">
                <a:solidFill>
                  <a:schemeClr val="tx1"/>
                </a:solidFill>
                <a:latin typeface="Arial Black" pitchFamily="34" charset="0"/>
              </a:endParaRPr>
            </a:p>
          </p:txBody>
        </p:sp>
        <p:sp>
          <p:nvSpPr>
            <p:cNvPr id="7" name="Rectangle 6"/>
            <p:cNvSpPr/>
            <p:nvPr/>
          </p:nvSpPr>
          <p:spPr>
            <a:xfrm>
              <a:off x="3225667" y="4357141"/>
              <a:ext cx="1259174" cy="479685"/>
            </a:xfrm>
            <a:prstGeom prst="rect">
              <a:avLst/>
            </a:prstGeom>
            <a:noFill/>
            <a:ln>
              <a:solidFill>
                <a:schemeClr val="tx1"/>
              </a:solid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latin typeface="Arial Black" pitchFamily="34" charset="0"/>
                </a:rPr>
                <a:t>Special</a:t>
              </a:r>
              <a:endParaRPr lang="en-US" sz="1400" dirty="0">
                <a:solidFill>
                  <a:schemeClr val="tx1"/>
                </a:solidFill>
                <a:latin typeface="Arial Black" pitchFamily="34" charset="0"/>
              </a:endParaRPr>
            </a:p>
          </p:txBody>
        </p:sp>
        <p:sp>
          <p:nvSpPr>
            <p:cNvPr id="8" name="Rectangle 7"/>
            <p:cNvSpPr/>
            <p:nvPr/>
          </p:nvSpPr>
          <p:spPr>
            <a:xfrm>
              <a:off x="4601994" y="4357144"/>
              <a:ext cx="1259174" cy="479685"/>
            </a:xfrm>
            <a:prstGeom prst="rect">
              <a:avLst/>
            </a:prstGeom>
            <a:noFill/>
            <a:ln>
              <a:solidFill>
                <a:schemeClr val="tx1"/>
              </a:solid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latin typeface="Arial Black" pitchFamily="34" charset="0"/>
                </a:rPr>
                <a:t>Links</a:t>
              </a:r>
              <a:endParaRPr lang="en-US" sz="1400" dirty="0">
                <a:solidFill>
                  <a:schemeClr val="tx1"/>
                </a:solidFill>
                <a:latin typeface="Arial Black" pitchFamily="34" charset="0"/>
              </a:endParaRPr>
            </a:p>
          </p:txBody>
        </p:sp>
        <p:sp>
          <p:nvSpPr>
            <p:cNvPr id="9" name="Rectangle 8"/>
            <p:cNvSpPr/>
            <p:nvPr/>
          </p:nvSpPr>
          <p:spPr>
            <a:xfrm>
              <a:off x="3897443" y="3129198"/>
              <a:ext cx="1259174" cy="479685"/>
            </a:xfrm>
            <a:prstGeom prst="rect">
              <a:avLst/>
            </a:prstGeom>
            <a:noFill/>
            <a:ln>
              <a:solidFill>
                <a:schemeClr val="tx1"/>
              </a:solid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latin typeface="Arial Black" pitchFamily="34" charset="0"/>
                </a:rPr>
                <a:t>Files</a:t>
              </a:r>
              <a:endParaRPr lang="en-US" sz="1400" dirty="0">
                <a:solidFill>
                  <a:schemeClr val="tx1"/>
                </a:solidFill>
                <a:latin typeface="Arial Black" pitchFamily="34" charset="0"/>
              </a:endParaRPr>
            </a:p>
          </p:txBody>
        </p:sp>
        <p:sp>
          <p:nvSpPr>
            <p:cNvPr id="10" name="Rectangle 9"/>
            <p:cNvSpPr/>
            <p:nvPr/>
          </p:nvSpPr>
          <p:spPr>
            <a:xfrm>
              <a:off x="5983553" y="4345888"/>
              <a:ext cx="1259174" cy="479685"/>
            </a:xfrm>
            <a:prstGeom prst="rect">
              <a:avLst/>
            </a:prstGeom>
            <a:noFill/>
            <a:ln>
              <a:solidFill>
                <a:schemeClr val="tx1"/>
              </a:solid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latin typeface="Arial Black" pitchFamily="34" charset="0"/>
                </a:rPr>
                <a:t>FIFO Files</a:t>
              </a:r>
              <a:endParaRPr lang="en-US" sz="1400" dirty="0">
                <a:solidFill>
                  <a:schemeClr val="tx1"/>
                </a:solidFill>
                <a:latin typeface="Arial Black" pitchFamily="34" charset="0"/>
              </a:endParaRPr>
            </a:p>
          </p:txBody>
        </p:sp>
        <p:cxnSp>
          <p:nvCxnSpPr>
            <p:cNvPr id="12" name="Straight Connector 11"/>
            <p:cNvCxnSpPr/>
            <p:nvPr/>
          </p:nvCxnSpPr>
          <p:spPr>
            <a:xfrm flipV="1">
              <a:off x="901909" y="3923673"/>
              <a:ext cx="7072859" cy="1874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5" idx="0"/>
            </p:cNvCxnSpPr>
            <p:nvPr/>
          </p:nvCxnSpPr>
          <p:spPr>
            <a:xfrm>
              <a:off x="901909" y="3942413"/>
              <a:ext cx="0" cy="41473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73429" y="3929923"/>
              <a:ext cx="0" cy="41473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31581" y="3957404"/>
              <a:ext cx="0" cy="41473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92732" y="3944913"/>
              <a:ext cx="0" cy="41473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600649" y="3923673"/>
              <a:ext cx="0" cy="41473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007248" y="3923673"/>
              <a:ext cx="0" cy="41473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73576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The </a:t>
            </a:r>
            <a:r>
              <a:rPr lang="en-US" altLang="zh-CN" sz="3200" b="1" dirty="0" err="1" smtClean="0">
                <a:solidFill>
                  <a:srgbClr val="0070C0"/>
                </a:solidFill>
                <a:latin typeface="微软雅黑" pitchFamily="34" charset="-122"/>
                <a:ea typeface="微软雅黑" pitchFamily="34" charset="-122"/>
              </a:rPr>
              <a:t>ln</a:t>
            </a:r>
            <a:r>
              <a:rPr lang="en-US" altLang="zh-CN" sz="3200" b="1" dirty="0" smtClean="0">
                <a:solidFill>
                  <a:srgbClr val="0070C0"/>
                </a:solidFill>
                <a:latin typeface="微软雅黑" pitchFamily="34" charset="-122"/>
                <a:ea typeface="微软雅黑" pitchFamily="34" charset="-122"/>
              </a:rPr>
              <a:t> Command</a:t>
            </a:r>
            <a:endParaRPr lang="zh-CN" altLang="en-US" sz="3200" b="1" dirty="0">
              <a:solidFill>
                <a:srgbClr val="0070C0"/>
              </a:solidFill>
              <a:latin typeface="微软雅黑" pitchFamily="34" charset="-122"/>
              <a:ea typeface="微软雅黑" pitchFamily="34" charset="-122"/>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113" y="1439863"/>
            <a:ext cx="6834187"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0465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smtClean="0">
                <a:solidFill>
                  <a:srgbClr val="0070C0"/>
                </a:solidFill>
                <a:latin typeface="Courier New" pitchFamily="49" charset="0"/>
                <a:ea typeface="微软雅黑" pitchFamily="34" charset="-122"/>
                <a:cs typeface="Courier New" pitchFamily="49" charset="0"/>
              </a:rPr>
              <a:t>ln</a:t>
            </a:r>
            <a:r>
              <a:rPr lang="en-US" altLang="zh-CN" b="1" dirty="0" smtClean="0">
                <a:solidFill>
                  <a:srgbClr val="0070C0"/>
                </a:solidFill>
                <a:latin typeface="微软雅黑" pitchFamily="34" charset="-122"/>
                <a:ea typeface="微软雅黑" pitchFamily="34" charset="-122"/>
              </a:rPr>
              <a:t>: </a:t>
            </a:r>
            <a:r>
              <a:rPr lang="en-US" altLang="zh-CN" sz="4000" b="1" dirty="0" smtClean="0">
                <a:solidFill>
                  <a:srgbClr val="0070C0"/>
                </a:solidFill>
                <a:latin typeface="微软雅黑" pitchFamily="34" charset="-122"/>
                <a:ea typeface="微软雅黑" pitchFamily="34" charset="-122"/>
              </a:rPr>
              <a:t>Create Link</a:t>
            </a:r>
            <a:endParaRPr lang="zh-CN" altLang="en-US" sz="4000" b="1" dirty="0">
              <a:solidFill>
                <a:srgbClr val="0070C0"/>
              </a:solidFill>
              <a:latin typeface="微软雅黑" pitchFamily="34" charset="-122"/>
              <a:ea typeface="微软雅黑" pitchFamily="34" charset="-122"/>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64" y="1764170"/>
            <a:ext cx="8467126" cy="3738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25201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206376"/>
            <a:ext cx="8230138" cy="1143000"/>
          </a:xfrm>
        </p:spPr>
        <p:txBody>
          <a:bodyPr/>
          <a:lstStyle/>
          <a:p>
            <a:r>
              <a:rPr lang="en-US" altLang="zh-CN" b="1" dirty="0" smtClean="0">
                <a:solidFill>
                  <a:srgbClr val="0070C0"/>
                </a:solidFill>
                <a:latin typeface="Courier New" pitchFamily="49" charset="0"/>
                <a:ea typeface="微软雅黑" pitchFamily="34" charset="-122"/>
                <a:cs typeface="Courier New" pitchFamily="49" charset="0"/>
              </a:rPr>
              <a:t>find</a:t>
            </a:r>
            <a:r>
              <a:rPr lang="en-US" altLang="zh-CN" b="1" dirty="0" smtClean="0">
                <a:solidFill>
                  <a:srgbClr val="0070C0"/>
                </a:solidFill>
                <a:latin typeface="微软雅黑" pitchFamily="34" charset="-122"/>
                <a:ea typeface="微软雅黑" pitchFamily="34" charset="-122"/>
              </a:rPr>
              <a:t> : Search for a File</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293914" y="1153434"/>
            <a:ext cx="8686800" cy="517064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Syntax:</a:t>
            </a:r>
            <a:r>
              <a:rPr lang="en-US" altLang="en-US" sz="2400" b="1" dirty="0" smtClean="0">
                <a:solidFill>
                  <a:srgbClr val="000000"/>
                </a:solidFill>
                <a:latin typeface="Courier New" pitchFamily="49" charset="0"/>
                <a:ea typeface="微软雅黑" pitchFamily="34" charset="-122"/>
                <a:cs typeface="Courier New" pitchFamily="49" charset="0"/>
              </a:rPr>
              <a:t> find [path] [option] filename</a:t>
            </a:r>
            <a:endParaRPr lang="en-US" altLang="en-US" sz="2400" dirty="0" smtClean="0">
              <a:solidFill>
                <a:srgbClr val="000000"/>
              </a:solidFill>
              <a:latin typeface="微软雅黑" pitchFamily="34" charset="-122"/>
              <a:ea typeface="微软雅黑" pitchFamily="34" charset="-122"/>
            </a:endParaRP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-name</a:t>
            </a:r>
            <a:r>
              <a:rPr lang="en-US" altLang="en-US" sz="2000" dirty="0" smtClean="0">
                <a:solidFill>
                  <a:srgbClr val="000000"/>
                </a:solidFill>
                <a:latin typeface="微软雅黑" pitchFamily="34" charset="-122"/>
                <a:ea typeface="微软雅黑" pitchFamily="34" charset="-122"/>
              </a:rPr>
              <a:t> File name</a:t>
            </a:r>
            <a:br>
              <a:rPr lang="en-US" altLang="en-US" sz="2000" dirty="0" smtClean="0">
                <a:solidFill>
                  <a:srgbClr val="000000"/>
                </a:solidFill>
                <a:latin typeface="微软雅黑" pitchFamily="34" charset="-122"/>
                <a:ea typeface="微软雅黑" pitchFamily="34" charset="-122"/>
              </a:rPr>
            </a:br>
            <a:r>
              <a:rPr lang="en-US" altLang="en-US" dirty="0" smtClean="0">
                <a:solidFill>
                  <a:srgbClr val="000000"/>
                </a:solidFill>
                <a:latin typeface="Courier New" pitchFamily="49" charset="0"/>
                <a:ea typeface="微软雅黑" pitchFamily="34" charset="-122"/>
                <a:cs typeface="Courier New" pitchFamily="49" charset="0"/>
              </a:rPr>
              <a:t>find </a:t>
            </a:r>
            <a:r>
              <a:rPr lang="en-US" altLang="en-US" dirty="0">
                <a:solidFill>
                  <a:srgbClr val="000000"/>
                </a:solidFill>
                <a:latin typeface="Courier New" pitchFamily="49" charset="0"/>
                <a:ea typeface="微软雅黑" pitchFamily="34" charset="-122"/>
                <a:cs typeface="Courier New" pitchFamily="49" charset="0"/>
              </a:rPr>
              <a:t>. -name "Jose</a:t>
            </a:r>
            <a:r>
              <a:rPr lang="en-US" altLang="en-US" dirty="0" smtClean="0">
                <a:solidFill>
                  <a:srgbClr val="000000"/>
                </a:solidFill>
                <a:latin typeface="Courier New" pitchFamily="49" charset="0"/>
                <a:ea typeface="微软雅黑" pitchFamily="34" charset="-122"/>
                <a:cs typeface="Courier New" pitchFamily="49" charset="0"/>
              </a:rPr>
              <a:t>*“</a:t>
            </a:r>
            <a:br>
              <a:rPr lang="en-US" altLang="en-US" dirty="0" smtClean="0">
                <a:solidFill>
                  <a:srgbClr val="000000"/>
                </a:solidFill>
                <a:latin typeface="Courier New" pitchFamily="49" charset="0"/>
                <a:ea typeface="微软雅黑" pitchFamily="34" charset="-122"/>
                <a:cs typeface="Courier New" pitchFamily="49" charset="0"/>
              </a:rPr>
            </a:br>
            <a:r>
              <a:rPr lang="en-US" altLang="en-US" dirty="0" smtClean="0">
                <a:solidFill>
                  <a:srgbClr val="000000"/>
                </a:solidFill>
                <a:latin typeface="Courier New" pitchFamily="49" charset="0"/>
                <a:ea typeface="微软雅黑" pitchFamily="34" charset="-122"/>
                <a:cs typeface="Courier New" pitchFamily="49" charset="0"/>
              </a:rPr>
              <a:t>find /home –name test.txt</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-perm</a:t>
            </a:r>
            <a:r>
              <a:rPr lang="en-US" altLang="en-US" sz="2000" dirty="0" smtClean="0">
                <a:solidFill>
                  <a:srgbClr val="000000"/>
                </a:solidFill>
                <a:latin typeface="微软雅黑" pitchFamily="34" charset="-122"/>
                <a:ea typeface="微软雅黑" pitchFamily="34" charset="-122"/>
              </a:rPr>
              <a:t> File permission</a:t>
            </a:r>
            <a:br>
              <a:rPr lang="en-US" altLang="en-US" sz="2000" dirty="0" smtClean="0">
                <a:solidFill>
                  <a:srgbClr val="000000"/>
                </a:solidFill>
                <a:latin typeface="微软雅黑" pitchFamily="34" charset="-122"/>
                <a:ea typeface="微软雅黑" pitchFamily="34" charset="-122"/>
              </a:rPr>
            </a:br>
            <a:r>
              <a:rPr lang="en-US" altLang="en-US" dirty="0" smtClean="0">
                <a:solidFill>
                  <a:srgbClr val="000000"/>
                </a:solidFill>
                <a:latin typeface="Courier New" pitchFamily="49" charset="0"/>
                <a:ea typeface="微软雅黑" pitchFamily="34" charset="-122"/>
                <a:cs typeface="Courier New" pitchFamily="49" charset="0"/>
              </a:rPr>
              <a:t>find . –perm 644</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a:t>
            </a:r>
            <a:r>
              <a:rPr lang="en-US" altLang="en-US" sz="2000" b="1" dirty="0" err="1">
                <a:solidFill>
                  <a:srgbClr val="000000"/>
                </a:solidFill>
                <a:latin typeface="Courier New" pitchFamily="49" charset="0"/>
                <a:ea typeface="微软雅黑" pitchFamily="34" charset="-122"/>
                <a:cs typeface="Courier New" pitchFamily="49" charset="0"/>
              </a:rPr>
              <a:t>a</a:t>
            </a:r>
            <a:r>
              <a:rPr lang="en-US" altLang="en-US" sz="2000" b="1" dirty="0" err="1" smtClean="0">
                <a:solidFill>
                  <a:srgbClr val="000000"/>
                </a:solidFill>
                <a:latin typeface="Courier New" pitchFamily="49" charset="0"/>
                <a:ea typeface="微软雅黑" pitchFamily="34" charset="-122"/>
                <a:cs typeface="Courier New" pitchFamily="49" charset="0"/>
              </a:rPr>
              <a:t>time</a:t>
            </a:r>
            <a:r>
              <a:rPr lang="en-US" altLang="en-US" sz="2000" b="1" dirty="0" smtClean="0">
                <a:solidFill>
                  <a:srgbClr val="000000"/>
                </a:solidFill>
                <a:latin typeface="Courier New" pitchFamily="49" charset="0"/>
                <a:ea typeface="微软雅黑" pitchFamily="34" charset="-122"/>
                <a:cs typeface="Courier New" pitchFamily="49" charset="0"/>
              </a:rPr>
              <a:t> </a:t>
            </a:r>
            <a:r>
              <a:rPr lang="en-US" altLang="en-US" sz="2000" b="1" u="sng" dirty="0" smtClean="0">
                <a:solidFill>
                  <a:srgbClr val="000000"/>
                </a:solidFill>
                <a:latin typeface="Courier New" pitchFamily="49" charset="0"/>
                <a:ea typeface="微软雅黑" pitchFamily="34" charset="-122"/>
                <a:cs typeface="Courier New" pitchFamily="49" charset="0"/>
              </a:rPr>
              <a:t>n</a:t>
            </a:r>
            <a:r>
              <a:rPr lang="en-US" altLang="en-US" sz="2000" b="1" dirty="0" smtClean="0">
                <a:solidFill>
                  <a:srgbClr val="000000"/>
                </a:solidFill>
                <a:latin typeface="Courier New" pitchFamily="49" charset="0"/>
                <a:ea typeface="微软雅黑" pitchFamily="34" charset="-122"/>
                <a:cs typeface="Courier New" pitchFamily="49" charset="0"/>
              </a:rPr>
              <a:t> </a:t>
            </a:r>
            <a:r>
              <a:rPr lang="en-US" altLang="en-US" sz="2000" dirty="0" smtClean="0">
                <a:solidFill>
                  <a:srgbClr val="000000"/>
                </a:solidFill>
                <a:latin typeface="微软雅黑" pitchFamily="34" charset="-122"/>
                <a:ea typeface="微软雅黑" pitchFamily="34" charset="-122"/>
                <a:cs typeface="Courier New" pitchFamily="49" charset="0"/>
              </a:rPr>
              <a:t>File status last accessed n*24 hours ago</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b="1" dirty="0" smtClean="0">
                <a:solidFill>
                  <a:srgbClr val="000000"/>
                </a:solidFill>
                <a:latin typeface="Courier New" pitchFamily="49" charset="0"/>
                <a:ea typeface="微软雅黑" pitchFamily="34" charset="-122"/>
                <a:cs typeface="Courier New" pitchFamily="49" charset="0"/>
              </a:rPr>
              <a:t>-empty</a:t>
            </a:r>
            <a:r>
              <a:rPr lang="en-US" altLang="en-US" sz="2000" dirty="0" smtClean="0">
                <a:solidFill>
                  <a:srgbClr val="000000"/>
                </a:solidFill>
                <a:latin typeface="微软雅黑" pitchFamily="34" charset="-122"/>
                <a:ea typeface="微软雅黑" pitchFamily="34" charset="-122"/>
                <a:cs typeface="Courier New" pitchFamily="49" charset="0"/>
              </a:rPr>
              <a:t>  File is empty</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b="1" dirty="0">
                <a:solidFill>
                  <a:srgbClr val="000000"/>
                </a:solidFill>
                <a:latin typeface="Courier New" pitchFamily="49" charset="0"/>
                <a:ea typeface="微软雅黑" pitchFamily="34" charset="-122"/>
                <a:cs typeface="Courier New" pitchFamily="49" charset="0"/>
              </a:rPr>
              <a:t>find [path] </a:t>
            </a:r>
            <a:r>
              <a:rPr lang="en-US" altLang="en-US" sz="2400" b="1" dirty="0" smtClean="0">
                <a:solidFill>
                  <a:srgbClr val="000000"/>
                </a:solidFill>
                <a:latin typeface="Courier New" pitchFamily="49" charset="0"/>
                <a:ea typeface="微软雅黑" pitchFamily="34" charset="-122"/>
                <a:cs typeface="Courier New" pitchFamily="49" charset="0"/>
              </a:rPr>
              <a:t>[action] command</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Courier New" pitchFamily="49" charset="0"/>
                <a:ea typeface="微软雅黑" pitchFamily="34" charset="-122"/>
                <a:cs typeface="Courier New" pitchFamily="49" charset="0"/>
              </a:rPr>
              <a:t>-exec</a:t>
            </a:r>
            <a:br>
              <a:rPr lang="en-US" altLang="en-US" sz="2000" dirty="0" smtClean="0">
                <a:solidFill>
                  <a:srgbClr val="000000"/>
                </a:solidFill>
                <a:latin typeface="Courier New" pitchFamily="49" charset="0"/>
                <a:ea typeface="微软雅黑" pitchFamily="34" charset="-122"/>
                <a:cs typeface="Courier New" pitchFamily="49" charset="0"/>
              </a:rPr>
            </a:br>
            <a:r>
              <a:rPr lang="en-US" altLang="en-US" dirty="0" smtClean="0">
                <a:solidFill>
                  <a:srgbClr val="000000"/>
                </a:solidFill>
                <a:latin typeface="Courier New" pitchFamily="49" charset="0"/>
                <a:ea typeface="微软雅黑" pitchFamily="34" charset="-122"/>
                <a:cs typeface="Courier New" pitchFamily="49" charset="0"/>
              </a:rPr>
              <a:t>find </a:t>
            </a:r>
            <a:r>
              <a:rPr lang="en-US" altLang="en-US" dirty="0">
                <a:solidFill>
                  <a:srgbClr val="000000"/>
                </a:solidFill>
                <a:latin typeface="Courier New" pitchFamily="49" charset="0"/>
                <a:ea typeface="微软雅黑" pitchFamily="34" charset="-122"/>
                <a:cs typeface="Courier New" pitchFamily="49" charset="0"/>
              </a:rPr>
              <a:t>. -name file3 -exec </a:t>
            </a:r>
            <a:r>
              <a:rPr lang="en-US" altLang="en-US" dirty="0" err="1">
                <a:solidFill>
                  <a:srgbClr val="000000"/>
                </a:solidFill>
                <a:latin typeface="Courier New" pitchFamily="49" charset="0"/>
                <a:ea typeface="微软雅黑" pitchFamily="34" charset="-122"/>
                <a:cs typeface="Courier New" pitchFamily="49" charset="0"/>
              </a:rPr>
              <a:t>cp</a:t>
            </a:r>
            <a:r>
              <a:rPr lang="en-US" altLang="en-US" dirty="0">
                <a:solidFill>
                  <a:srgbClr val="000000"/>
                </a:solidFill>
                <a:latin typeface="Courier New" pitchFamily="49" charset="0"/>
                <a:ea typeface="微软雅黑" pitchFamily="34" charset="-122"/>
                <a:cs typeface="Courier New" pitchFamily="49" charset="0"/>
              </a:rPr>
              <a:t> {} {}.</a:t>
            </a:r>
            <a:r>
              <a:rPr lang="en-US" altLang="en-US" dirty="0" err="1">
                <a:solidFill>
                  <a:srgbClr val="000000"/>
                </a:solidFill>
                <a:latin typeface="Courier New" pitchFamily="49" charset="0"/>
                <a:ea typeface="微软雅黑" pitchFamily="34" charset="-122"/>
                <a:cs typeface="Courier New" pitchFamily="49" charset="0"/>
              </a:rPr>
              <a:t>bak</a:t>
            </a:r>
            <a:r>
              <a:rPr lang="en-US" altLang="en-US" dirty="0">
                <a:solidFill>
                  <a:srgbClr val="000000"/>
                </a:solidFill>
                <a:latin typeface="Courier New" pitchFamily="49" charset="0"/>
                <a:ea typeface="微软雅黑" pitchFamily="34" charset="-122"/>
                <a:cs typeface="Courier New" pitchFamily="49" charset="0"/>
              </a:rPr>
              <a:t> \; -exec </a:t>
            </a:r>
            <a:r>
              <a:rPr lang="en-US" altLang="en-US" dirty="0" err="1">
                <a:solidFill>
                  <a:srgbClr val="000000"/>
                </a:solidFill>
                <a:latin typeface="Courier New" pitchFamily="49" charset="0"/>
                <a:ea typeface="微软雅黑" pitchFamily="34" charset="-122"/>
                <a:cs typeface="Courier New" pitchFamily="49" charset="0"/>
              </a:rPr>
              <a:t>rm</a:t>
            </a:r>
            <a:r>
              <a:rPr lang="en-US" altLang="en-US" dirty="0">
                <a:solidFill>
                  <a:srgbClr val="000000"/>
                </a:solidFill>
                <a:latin typeface="Courier New" pitchFamily="49" charset="0"/>
                <a:ea typeface="微软雅黑" pitchFamily="34" charset="-122"/>
                <a:cs typeface="Courier New" pitchFamily="49" charset="0"/>
              </a:rPr>
              <a:t> {} \;</a:t>
            </a:r>
            <a:endParaRPr lang="en-US" altLang="en-US" dirty="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8712221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Command Comparison</a:t>
            </a:r>
            <a:endParaRPr lang="zh-CN" altLang="en-US" b="1" dirty="0">
              <a:solidFill>
                <a:srgbClr val="0070C0"/>
              </a:solidFill>
              <a:latin typeface="微软雅黑" pitchFamily="34" charset="-122"/>
              <a:ea typeface="微软雅黑" pitchFamily="34"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892356424"/>
              </p:ext>
            </p:extLst>
          </p:nvPr>
        </p:nvGraphicFramePr>
        <p:xfrm>
          <a:off x="252249" y="1675962"/>
          <a:ext cx="8663152" cy="4663440"/>
        </p:xfrm>
        <a:graphic>
          <a:graphicData uri="http://schemas.openxmlformats.org/drawingml/2006/table">
            <a:tbl>
              <a:tblPr firstRow="1" bandRow="1">
                <a:tableStyleId>{5C22544A-7EE6-4342-B048-85BDC9FD1C3A}</a:tableStyleId>
              </a:tblPr>
              <a:tblGrid>
                <a:gridCol w="2260607"/>
                <a:gridCol w="2364653"/>
                <a:gridCol w="4037892"/>
              </a:tblGrid>
              <a:tr h="370840">
                <a:tc>
                  <a:txBody>
                    <a:bodyPr/>
                    <a:lstStyle/>
                    <a:p>
                      <a:pPr algn="ctr"/>
                      <a:r>
                        <a:rPr lang="en-US" sz="2000" dirty="0" smtClean="0">
                          <a:solidFill>
                            <a:schemeClr val="tx1"/>
                          </a:solidFill>
                        </a:rPr>
                        <a:t>Command</a:t>
                      </a:r>
                      <a:endParaRPr lang="en-US" sz="2000" dirty="0">
                        <a:solidFill>
                          <a:schemeClr val="tx1"/>
                        </a:solidFill>
                      </a:endParaRPr>
                    </a:p>
                  </a:txBody>
                  <a:tcPr/>
                </a:tc>
                <a:tc>
                  <a:txBody>
                    <a:bodyPr/>
                    <a:lstStyle/>
                    <a:p>
                      <a:pPr algn="ctr"/>
                      <a:r>
                        <a:rPr lang="en-US" sz="2000" dirty="0" smtClean="0">
                          <a:solidFill>
                            <a:schemeClr val="tx1"/>
                          </a:solidFill>
                        </a:rPr>
                        <a:t>Apply to Files?</a:t>
                      </a:r>
                      <a:endParaRPr lang="en-US" sz="2000" dirty="0">
                        <a:solidFill>
                          <a:schemeClr val="tx1"/>
                        </a:solidFill>
                      </a:endParaRPr>
                    </a:p>
                  </a:txBody>
                  <a:tcPr/>
                </a:tc>
                <a:tc>
                  <a:txBody>
                    <a:bodyPr/>
                    <a:lstStyle/>
                    <a:p>
                      <a:pPr algn="ctr"/>
                      <a:r>
                        <a:rPr lang="en-US" sz="2000" dirty="0" smtClean="0">
                          <a:solidFill>
                            <a:schemeClr val="tx1"/>
                          </a:solidFill>
                        </a:rPr>
                        <a:t>Apply to Directories?</a:t>
                      </a:r>
                      <a:endParaRPr lang="en-US" sz="2000" dirty="0">
                        <a:solidFill>
                          <a:schemeClr val="tx1"/>
                        </a:solidFill>
                      </a:endParaRPr>
                    </a:p>
                  </a:txBody>
                  <a:tcPr/>
                </a:tc>
              </a:tr>
              <a:tr h="370840">
                <a:tc>
                  <a:txBody>
                    <a:bodyPr/>
                    <a:lstStyle/>
                    <a:p>
                      <a:r>
                        <a:rPr lang="en-US" sz="2000" b="1" dirty="0" smtClean="0">
                          <a:latin typeface="Courier New" pitchFamily="49" charset="0"/>
                          <a:cs typeface="Courier New" pitchFamily="49" charset="0"/>
                        </a:rPr>
                        <a:t>cat</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No</a:t>
                      </a:r>
                      <a:endParaRPr lang="en-US" sz="2000" b="1" dirty="0">
                        <a:latin typeface="Courier New" pitchFamily="49" charset="0"/>
                        <a:cs typeface="Courier New" pitchFamily="49" charset="0"/>
                      </a:endParaRPr>
                    </a:p>
                  </a:txBody>
                  <a:tcPr/>
                </a:tc>
              </a:tr>
              <a:tr h="370840">
                <a:tc>
                  <a:txBody>
                    <a:bodyPr/>
                    <a:lstStyle/>
                    <a:p>
                      <a:r>
                        <a:rPr lang="en-US" sz="2000" b="1" dirty="0" smtClean="0">
                          <a:latin typeface="Courier New" pitchFamily="49" charset="0"/>
                          <a:cs typeface="Courier New" pitchFamily="49" charset="0"/>
                        </a:rPr>
                        <a:t>cd</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No</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r>
              <a:tr h="370840">
                <a:tc>
                  <a:txBody>
                    <a:bodyPr/>
                    <a:lstStyle/>
                    <a:p>
                      <a:r>
                        <a:rPr lang="en-US" sz="2000" b="1" dirty="0" err="1" smtClean="0">
                          <a:latin typeface="Courier New" pitchFamily="49" charset="0"/>
                          <a:cs typeface="Courier New" pitchFamily="49" charset="0"/>
                        </a:rPr>
                        <a:t>rm</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r>
              <a:tr h="370840">
                <a:tc>
                  <a:txBody>
                    <a:bodyPr/>
                    <a:lstStyle/>
                    <a:p>
                      <a:r>
                        <a:rPr lang="en-US" sz="2000" b="1" dirty="0" err="1" smtClean="0">
                          <a:latin typeface="Courier New" pitchFamily="49" charset="0"/>
                          <a:cs typeface="Courier New" pitchFamily="49" charset="0"/>
                        </a:rPr>
                        <a:t>cp</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r>
              <a:tr h="370840">
                <a:tc>
                  <a:txBody>
                    <a:bodyPr/>
                    <a:lstStyle/>
                    <a:p>
                      <a:r>
                        <a:rPr lang="en-US" sz="2000" b="1" dirty="0" smtClean="0">
                          <a:latin typeface="Courier New" pitchFamily="49" charset="0"/>
                          <a:cs typeface="Courier New" pitchFamily="49" charset="0"/>
                        </a:rPr>
                        <a:t>mv</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r>
              <a:tr h="370840">
                <a:tc>
                  <a:txBody>
                    <a:bodyPr/>
                    <a:lstStyle/>
                    <a:p>
                      <a:r>
                        <a:rPr lang="en-US" sz="2000" b="1" dirty="0" err="1" smtClean="0">
                          <a:latin typeface="Courier New" pitchFamily="49" charset="0"/>
                          <a:cs typeface="Courier New" pitchFamily="49" charset="0"/>
                        </a:rPr>
                        <a:t>ls</a:t>
                      </a:r>
                      <a:endParaRPr lang="en-US" sz="2000" b="1"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Courier New" pitchFamily="49" charset="0"/>
                          <a:cs typeface="Courier New" pitchFamily="49" charset="0"/>
                        </a:rPr>
                        <a:t>Yes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Courier New" pitchFamily="49" charset="0"/>
                          <a:cs typeface="Courier New" pitchFamily="49" charset="0"/>
                        </a:rPr>
                        <a:t>Yes</a:t>
                      </a:r>
                    </a:p>
                  </a:txBody>
                  <a:tcPr/>
                </a:tc>
              </a:tr>
              <a:tr h="370840">
                <a:tc>
                  <a:txBody>
                    <a:bodyPr/>
                    <a:lstStyle/>
                    <a:p>
                      <a:r>
                        <a:rPr lang="en-US" sz="2000" b="1" dirty="0" smtClean="0">
                          <a:latin typeface="Courier New" pitchFamily="49" charset="0"/>
                          <a:cs typeface="Courier New" pitchFamily="49" charset="0"/>
                        </a:rPr>
                        <a:t>find</a:t>
                      </a:r>
                      <a:endParaRPr lang="en-US" sz="2000" b="1"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Courier New" pitchFamily="49" charset="0"/>
                          <a:cs typeface="Courier New" pitchFamily="49" charset="0"/>
                        </a:rPr>
                        <a:t>Yes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latin typeface="Courier New" pitchFamily="49" charset="0"/>
                          <a:cs typeface="Courier New" pitchFamily="49" charset="0"/>
                        </a:rPr>
                        <a:t>Yes</a:t>
                      </a:r>
                    </a:p>
                  </a:txBody>
                  <a:tcPr/>
                </a:tc>
              </a:tr>
              <a:tr h="370840">
                <a:tc>
                  <a:txBody>
                    <a:bodyPr/>
                    <a:lstStyle/>
                    <a:p>
                      <a:r>
                        <a:rPr lang="en-US" sz="2000" b="1" dirty="0" err="1" smtClean="0">
                          <a:latin typeface="Courier New" pitchFamily="49" charset="0"/>
                          <a:cs typeface="Courier New" pitchFamily="49" charset="0"/>
                        </a:rPr>
                        <a:t>mkdir</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No</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r>
              <a:tr h="370840">
                <a:tc>
                  <a:txBody>
                    <a:bodyPr/>
                    <a:lstStyle/>
                    <a:p>
                      <a:r>
                        <a:rPr lang="en-US" sz="2000" b="1" dirty="0" err="1" smtClean="0">
                          <a:latin typeface="Courier New" pitchFamily="49" charset="0"/>
                          <a:cs typeface="Courier New" pitchFamily="49" charset="0"/>
                        </a:rPr>
                        <a:t>rmdir</a:t>
                      </a:r>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No</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 (empty</a:t>
                      </a:r>
                      <a:r>
                        <a:rPr lang="en-US" sz="2000" b="1" baseline="0" dirty="0" smtClean="0">
                          <a:latin typeface="Courier New" pitchFamily="49" charset="0"/>
                          <a:cs typeface="Courier New" pitchFamily="49" charset="0"/>
                        </a:rPr>
                        <a:t> directory only)</a:t>
                      </a:r>
                      <a:endParaRPr lang="en-US" sz="2000" b="1" dirty="0">
                        <a:latin typeface="Courier New" pitchFamily="49" charset="0"/>
                        <a:cs typeface="Courier New" pitchFamily="49" charset="0"/>
                      </a:endParaRPr>
                    </a:p>
                  </a:txBody>
                  <a:tcPr/>
                </a:tc>
              </a:tr>
              <a:tr h="370840">
                <a:tc>
                  <a:txBody>
                    <a:bodyPr/>
                    <a:lstStyle/>
                    <a:p>
                      <a:r>
                        <a:rPr lang="en-US" sz="2000" b="1" dirty="0" smtClean="0">
                          <a:latin typeface="Courier New" pitchFamily="49" charset="0"/>
                          <a:cs typeface="Courier New" pitchFamily="49" charset="0"/>
                        </a:rPr>
                        <a:t>touch</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c>
                  <a:txBody>
                    <a:bodyPr/>
                    <a:lstStyle/>
                    <a:p>
                      <a:r>
                        <a:rPr lang="en-US" sz="2000" b="1" dirty="0" smtClean="0">
                          <a:latin typeface="Courier New" pitchFamily="49" charset="0"/>
                          <a:cs typeface="Courier New" pitchFamily="49" charset="0"/>
                        </a:rPr>
                        <a:t>Yes</a:t>
                      </a:r>
                      <a:endParaRPr lang="en-US" sz="2000" b="1"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25327223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b="1" dirty="0" smtClean="0">
                <a:solidFill>
                  <a:srgbClr val="0070C0"/>
                </a:solidFill>
                <a:latin typeface="微软雅黑" pitchFamily="34" charset="-122"/>
                <a:ea typeface="微软雅黑" pitchFamily="34" charset="-122"/>
              </a:rPr>
              <a:t>ACLs: Access Control Lists</a:t>
            </a:r>
            <a:endParaRPr lang="zh-CN" altLang="en-US" b="1" dirty="0">
              <a:solidFill>
                <a:srgbClr val="0070C0"/>
              </a:solidFill>
              <a:latin typeface="微软雅黑" pitchFamily="34" charset="-122"/>
              <a:ea typeface="微软雅黑" pitchFamily="34" charset="-122"/>
            </a:endParaRPr>
          </a:p>
        </p:txBody>
      </p:sp>
      <p:sp>
        <p:nvSpPr>
          <p:cNvPr id="6" name="TextBox 160"/>
          <p:cNvSpPr txBox="1">
            <a:spLocks noChangeArrowheads="1"/>
          </p:cNvSpPr>
          <p:nvPr/>
        </p:nvSpPr>
        <p:spPr bwMode="auto">
          <a:xfrm>
            <a:off x="290286" y="1301524"/>
            <a:ext cx="8713035" cy="5078313"/>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ACLs provide a set of finer-grained rules specifying how a specific user or group can access a file or directory</a:t>
            </a:r>
            <a:r>
              <a:rPr lang="en-US" altLang="en-US" sz="2000" dirty="0" smtClean="0">
                <a:solidFill>
                  <a:srgbClr val="000000"/>
                </a:solidFill>
                <a:latin typeface="微软雅黑" pitchFamily="34" charset="-122"/>
                <a:ea typeface="微软雅黑" pitchFamily="34" charset="-122"/>
              </a:rPr>
              <a:t>  </a:t>
            </a:r>
          </a:p>
          <a:p>
            <a:pPr marL="457200"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Syntax: </a:t>
            </a:r>
            <a:r>
              <a:rPr lang="en-US" altLang="en-US" sz="2800" dirty="0" smtClean="0">
                <a:solidFill>
                  <a:srgbClr val="000000"/>
                </a:solidFill>
                <a:latin typeface="微软雅黑" pitchFamily="34" charset="-122"/>
                <a:ea typeface="微软雅黑" pitchFamily="34" charset="-122"/>
                <a:cs typeface="Courier New" pitchFamily="49" charset="0"/>
              </a:rPr>
              <a:t/>
            </a:r>
            <a:br>
              <a:rPr lang="en-US" altLang="en-US" sz="2800" dirty="0" smtClean="0">
                <a:solidFill>
                  <a:srgbClr val="000000"/>
                </a:solidFill>
                <a:latin typeface="微软雅黑" pitchFamily="34" charset="-122"/>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cs typeface="Courier New" pitchFamily="49" charset="0"/>
              </a:rPr>
              <a:t> </a:t>
            </a:r>
            <a:r>
              <a:rPr lang="en-US" altLang="en-US" sz="2000" b="1" dirty="0" err="1" smtClean="0">
                <a:solidFill>
                  <a:srgbClr val="000000"/>
                </a:solidFill>
                <a:latin typeface="Courier New" pitchFamily="49" charset="0"/>
                <a:ea typeface="微软雅黑" pitchFamily="34" charset="-122"/>
                <a:cs typeface="Courier New" pitchFamily="49" charset="0"/>
              </a:rPr>
              <a:t>setfacl</a:t>
            </a:r>
            <a:r>
              <a:rPr lang="en-US" altLang="en-US" sz="2000" b="1" dirty="0" smtClean="0">
                <a:solidFill>
                  <a:srgbClr val="000000"/>
                </a:solidFill>
                <a:latin typeface="Courier New" pitchFamily="49" charset="0"/>
                <a:ea typeface="微软雅黑" pitchFamily="34" charset="-122"/>
                <a:cs typeface="Courier New" pitchFamily="49" charset="0"/>
              </a:rPr>
              <a:t> –modify </a:t>
            </a:r>
            <a:r>
              <a:rPr lang="en-US" altLang="en-US" sz="2000" b="1" dirty="0" err="1" smtClean="0">
                <a:solidFill>
                  <a:srgbClr val="000000"/>
                </a:solidFill>
                <a:latin typeface="Courier New" pitchFamily="49" charset="0"/>
                <a:ea typeface="微软雅黑" pitchFamily="34" charset="-122"/>
                <a:cs typeface="Courier New" pitchFamily="49" charset="0"/>
              </a:rPr>
              <a:t>ugo:name:permission</a:t>
            </a:r>
            <a:r>
              <a:rPr lang="en-US" altLang="en-US" sz="2000" b="1" dirty="0" smtClean="0">
                <a:solidFill>
                  <a:srgbClr val="000000"/>
                </a:solidFill>
                <a:latin typeface="Courier New" pitchFamily="49" charset="0"/>
                <a:ea typeface="微软雅黑" pitchFamily="34" charset="-122"/>
                <a:cs typeface="Courier New" pitchFamily="49" charset="0"/>
              </a:rPr>
              <a:t> file</a:t>
            </a:r>
          </a:p>
          <a:p>
            <a:pPr marL="457200"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Example: set default rules</a:t>
            </a:r>
            <a:br>
              <a:rPr lang="en-US" altLang="en-US" sz="2000" dirty="0" smtClean="0">
                <a:solidFill>
                  <a:srgbClr val="000000"/>
                </a:solidFill>
                <a:latin typeface="微软雅黑" pitchFamily="34" charset="-122"/>
                <a:ea typeface="微软雅黑" pitchFamily="34" charset="-122"/>
                <a:cs typeface="Courier New" pitchFamily="49" charset="0"/>
              </a:rPr>
            </a:br>
            <a:r>
              <a:rPr lang="en-US" altLang="en-US" sz="2000" b="1" dirty="0" smtClean="0">
                <a:solidFill>
                  <a:srgbClr val="000000"/>
                </a:solidFill>
                <a:latin typeface="Courier New" pitchFamily="49" charset="0"/>
                <a:ea typeface="微软雅黑" pitchFamily="34" charset="-122"/>
                <a:cs typeface="Courier New" pitchFamily="49" charset="0"/>
              </a:rPr>
              <a:t> </a:t>
            </a:r>
            <a:r>
              <a:rPr lang="en-US" altLang="en-US" sz="2000" b="1" dirty="0" err="1" smtClean="0">
                <a:solidFill>
                  <a:srgbClr val="000000"/>
                </a:solidFill>
                <a:latin typeface="Courier New" pitchFamily="49" charset="0"/>
                <a:ea typeface="微软雅黑" pitchFamily="34" charset="-122"/>
                <a:cs typeface="Courier New" pitchFamily="49" charset="0"/>
              </a:rPr>
              <a:t>setfacl</a:t>
            </a:r>
            <a:r>
              <a:rPr lang="en-US" altLang="en-US" sz="2000" b="1" dirty="0" smtClean="0">
                <a:solidFill>
                  <a:srgbClr val="000000"/>
                </a:solidFill>
                <a:latin typeface="Courier New" pitchFamily="49" charset="0"/>
                <a:ea typeface="微软雅黑" pitchFamily="34" charset="-122"/>
                <a:cs typeface="Courier New" pitchFamily="49" charset="0"/>
              </a:rPr>
              <a:t> –d –m g:pubs:r-x,g:adm:rwx </a:t>
            </a:r>
            <a:r>
              <a:rPr lang="en-US" altLang="en-US" sz="2000" b="1" dirty="0" err="1" smtClean="0">
                <a:solidFill>
                  <a:srgbClr val="000000"/>
                </a:solidFill>
                <a:latin typeface="Courier New" pitchFamily="49" charset="0"/>
                <a:ea typeface="微软雅黑" pitchFamily="34" charset="-122"/>
                <a:cs typeface="Courier New" pitchFamily="49" charset="0"/>
              </a:rPr>
              <a:t>dir</a:t>
            </a:r>
            <a:endParaRPr lang="en-US" altLang="en-US" sz="2000" b="1" dirty="0" smtClean="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Example: modify rule(s) in </a:t>
            </a:r>
            <a:r>
              <a:rPr lang="en-US" altLang="en-US" sz="2000" dirty="0">
                <a:solidFill>
                  <a:srgbClr val="000000"/>
                </a:solidFill>
                <a:latin typeface="微软雅黑" pitchFamily="34" charset="-122"/>
                <a:ea typeface="微软雅黑" pitchFamily="34" charset="-122"/>
                <a:cs typeface="Courier New" pitchFamily="49" charset="0"/>
              </a:rPr>
              <a:t>a file's </a:t>
            </a:r>
            <a:r>
              <a:rPr lang="en-US" altLang="en-US" sz="2000" dirty="0" smtClean="0">
                <a:solidFill>
                  <a:srgbClr val="000000"/>
                </a:solidFill>
                <a:latin typeface="微软雅黑" pitchFamily="34" charset="-122"/>
                <a:ea typeface="微软雅黑" pitchFamily="34" charset="-122"/>
                <a:cs typeface="Courier New" pitchFamily="49" charset="0"/>
              </a:rPr>
              <a:t>ACL</a:t>
            </a:r>
            <a:br>
              <a:rPr lang="en-US" altLang="en-US" sz="2000" dirty="0" smtClean="0">
                <a:solidFill>
                  <a:srgbClr val="000000"/>
                </a:solidFill>
                <a:latin typeface="微软雅黑" pitchFamily="34" charset="-122"/>
                <a:ea typeface="微软雅黑" pitchFamily="34" charset="-122"/>
                <a:cs typeface="Courier New" pitchFamily="49" charset="0"/>
              </a:rPr>
            </a:br>
            <a:r>
              <a:rPr lang="en-US" altLang="en-US" sz="2800" dirty="0" smtClean="0">
                <a:solidFill>
                  <a:srgbClr val="000000"/>
                </a:solidFill>
                <a:latin typeface="微软雅黑" pitchFamily="34" charset="-122"/>
                <a:ea typeface="微软雅黑" pitchFamily="34" charset="-122"/>
                <a:cs typeface="Courier New" pitchFamily="49" charset="0"/>
              </a:rPr>
              <a:t> </a:t>
            </a:r>
            <a:r>
              <a:rPr lang="en-US" altLang="en-US" sz="2000" b="1" dirty="0" err="1" smtClean="0">
                <a:solidFill>
                  <a:srgbClr val="000000"/>
                </a:solidFill>
                <a:latin typeface="Courier New" pitchFamily="49" charset="0"/>
                <a:ea typeface="微软雅黑" pitchFamily="34" charset="-122"/>
                <a:cs typeface="Courier New" pitchFamily="49" charset="0"/>
              </a:rPr>
              <a:t>setfacl</a:t>
            </a:r>
            <a:r>
              <a:rPr lang="en-US" altLang="en-US" sz="2000" b="1" dirty="0" smtClean="0">
                <a:solidFill>
                  <a:srgbClr val="000000"/>
                </a:solidFill>
                <a:latin typeface="Courier New" pitchFamily="49" charset="0"/>
                <a:ea typeface="微软雅黑" pitchFamily="34" charset="-122"/>
                <a:cs typeface="Courier New" pitchFamily="49" charset="0"/>
              </a:rPr>
              <a:t> </a:t>
            </a:r>
            <a:r>
              <a:rPr lang="en-US" altLang="en-US" sz="2000" b="1" dirty="0">
                <a:solidFill>
                  <a:srgbClr val="000000"/>
                </a:solidFill>
                <a:latin typeface="Courier New" pitchFamily="49" charset="0"/>
                <a:ea typeface="微软雅黑" pitchFamily="34" charset="-122"/>
                <a:cs typeface="Courier New" pitchFamily="49" charset="0"/>
              </a:rPr>
              <a:t>–modify </a:t>
            </a:r>
            <a:r>
              <a:rPr lang="en-US" altLang="en-US" sz="2000" b="1" dirty="0" smtClean="0">
                <a:solidFill>
                  <a:srgbClr val="000000"/>
                </a:solidFill>
                <a:latin typeface="Courier New" pitchFamily="49" charset="0"/>
                <a:ea typeface="微软雅黑" pitchFamily="34" charset="-122"/>
                <a:cs typeface="Courier New" pitchFamily="49" charset="0"/>
              </a:rPr>
              <a:t>g:unixStudent:rw </a:t>
            </a:r>
            <a:r>
              <a:rPr lang="en-US" altLang="en-US" sz="2000" b="1" dirty="0" err="1" smtClean="0">
                <a:solidFill>
                  <a:srgbClr val="000000"/>
                </a:solidFill>
                <a:latin typeface="Courier New" pitchFamily="49" charset="0"/>
                <a:ea typeface="微软雅黑" pitchFamily="34" charset="-122"/>
                <a:cs typeface="Courier New" pitchFamily="49" charset="0"/>
              </a:rPr>
              <a:t>dropbox</a:t>
            </a:r>
            <a:endParaRPr lang="en-US" altLang="en-US" sz="2000" b="1" dirty="0" smtClean="0">
              <a:solidFill>
                <a:srgbClr val="000000"/>
              </a:solidFill>
              <a:latin typeface="Courier New" pitchFamily="49" charset="0"/>
              <a:ea typeface="微软雅黑" pitchFamily="34" charset="-122"/>
              <a:cs typeface="Courier New" pitchFamily="49" charset="0"/>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Example: display info about an ACL associated file</a:t>
            </a:r>
            <a:br>
              <a:rPr lang="en-US" altLang="en-US" sz="2000" dirty="0" smtClean="0">
                <a:solidFill>
                  <a:srgbClr val="000000"/>
                </a:solidFill>
                <a:latin typeface="微软雅黑" pitchFamily="34" charset="-122"/>
                <a:ea typeface="微软雅黑" pitchFamily="34" charset="-122"/>
                <a:cs typeface="Courier New" pitchFamily="49" charset="0"/>
              </a:rPr>
            </a:br>
            <a:r>
              <a:rPr lang="en-US" altLang="en-US" sz="2000" b="1" dirty="0" smtClean="0">
                <a:solidFill>
                  <a:srgbClr val="000000"/>
                </a:solidFill>
                <a:latin typeface="Courier New" pitchFamily="49" charset="0"/>
                <a:ea typeface="微软雅黑" pitchFamily="34" charset="-122"/>
                <a:cs typeface="Courier New" pitchFamily="49" charset="0"/>
              </a:rPr>
              <a:t> </a:t>
            </a:r>
            <a:r>
              <a:rPr lang="en-US" altLang="en-US" sz="2000" b="1" dirty="0" err="1" smtClean="0">
                <a:solidFill>
                  <a:srgbClr val="000000"/>
                </a:solidFill>
                <a:latin typeface="Courier New" pitchFamily="49" charset="0"/>
                <a:ea typeface="微软雅黑" pitchFamily="34" charset="-122"/>
                <a:cs typeface="Courier New" pitchFamily="49" charset="0"/>
              </a:rPr>
              <a:t>getfacl</a:t>
            </a:r>
            <a:r>
              <a:rPr lang="en-US" altLang="en-US" sz="2000" b="1" dirty="0" smtClean="0">
                <a:solidFill>
                  <a:srgbClr val="000000"/>
                </a:solidFill>
                <a:latin typeface="Courier New" pitchFamily="49" charset="0"/>
                <a:ea typeface="微软雅黑" pitchFamily="34" charset="-122"/>
                <a:cs typeface="Courier New" pitchFamily="49" charset="0"/>
              </a:rPr>
              <a:t> </a:t>
            </a:r>
            <a:r>
              <a:rPr lang="en-US" altLang="en-US" sz="2000" b="1" dirty="0" err="1" smtClean="0">
                <a:solidFill>
                  <a:srgbClr val="000000"/>
                </a:solidFill>
                <a:latin typeface="Courier New" pitchFamily="49" charset="0"/>
                <a:ea typeface="微软雅黑" pitchFamily="34" charset="-122"/>
                <a:cs typeface="Courier New" pitchFamily="49" charset="0"/>
              </a:rPr>
              <a:t>dropbox</a:t>
            </a:r>
            <a:endParaRPr lang="en-US" altLang="en-US" sz="2000" b="1" dirty="0" smtClean="0">
              <a:solidFill>
                <a:srgbClr val="000000"/>
              </a:solidFill>
              <a:latin typeface="Courier New" pitchFamily="49" charset="0"/>
              <a:ea typeface="微软雅黑" pitchFamily="34" charset="-122"/>
              <a:cs typeface="Courier New" pitchFamily="49" charset="0"/>
            </a:endParaRPr>
          </a:p>
        </p:txBody>
      </p:sp>
    </p:spTree>
    <p:extLst>
      <p:ext uri="{BB962C8B-B14F-4D97-AF65-F5344CB8AC3E}">
        <p14:creationId xmlns:p14="http://schemas.microsoft.com/office/powerpoint/2010/main" val="1824005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Review Questions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62707" y="1417638"/>
            <a:ext cx="7934177" cy="397031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What is an </a:t>
            </a:r>
            <a:r>
              <a:rPr lang="en-US" altLang="en-US" sz="2400" dirty="0" err="1" smtClean="0">
                <a:solidFill>
                  <a:srgbClr val="000000"/>
                </a:solidFill>
                <a:latin typeface="微软雅黑" pitchFamily="34" charset="-122"/>
                <a:ea typeface="微软雅黑" pitchFamily="34" charset="-122"/>
                <a:cs typeface="Courier New" pitchFamily="49" charset="0"/>
              </a:rPr>
              <a:t>inode</a:t>
            </a:r>
            <a:r>
              <a:rPr lang="en-US" altLang="en-US" sz="2400" dirty="0" smtClean="0">
                <a:solidFill>
                  <a:srgbClr val="000000"/>
                </a:solidFill>
                <a:latin typeface="微软雅黑" pitchFamily="34" charset="-122"/>
                <a:ea typeface="微软雅黑" pitchFamily="34" charset="-122"/>
                <a:cs typeface="Courier New" pitchFamily="49" charset="0"/>
              </a:rPr>
              <a:t>? What happens to the </a:t>
            </a:r>
            <a:r>
              <a:rPr lang="en-US" altLang="en-US" sz="2400" dirty="0" err="1" smtClean="0">
                <a:solidFill>
                  <a:srgbClr val="000000"/>
                </a:solidFill>
                <a:latin typeface="微软雅黑" pitchFamily="34" charset="-122"/>
                <a:ea typeface="微软雅黑" pitchFamily="34" charset="-122"/>
                <a:cs typeface="Courier New" pitchFamily="49" charset="0"/>
              </a:rPr>
              <a:t>inode</a:t>
            </a:r>
            <a:r>
              <a:rPr lang="en-US" altLang="en-US" sz="2400" dirty="0" smtClean="0">
                <a:solidFill>
                  <a:srgbClr val="000000"/>
                </a:solidFill>
                <a:latin typeface="微软雅黑" pitchFamily="34" charset="-122"/>
                <a:ea typeface="微软雅黑" pitchFamily="34" charset="-122"/>
                <a:cs typeface="Courier New" pitchFamily="49" charset="0"/>
              </a:rPr>
              <a:t> when you move a file within a </a:t>
            </a:r>
            <a:r>
              <a:rPr lang="en-US" altLang="en-US" sz="2400" dirty="0" err="1" smtClean="0">
                <a:solidFill>
                  <a:srgbClr val="000000"/>
                </a:solidFill>
                <a:latin typeface="微软雅黑" pitchFamily="34" charset="-122"/>
                <a:ea typeface="微软雅黑" pitchFamily="34" charset="-122"/>
                <a:cs typeface="Courier New" pitchFamily="49" charset="0"/>
              </a:rPr>
              <a:t>filesystem</a:t>
            </a:r>
            <a:r>
              <a:rPr lang="en-US" altLang="en-US" sz="2400" dirty="0" smtClean="0">
                <a:solidFill>
                  <a:srgbClr val="000000"/>
                </a:solidFill>
                <a:latin typeface="微软雅黑" pitchFamily="34" charset="-122"/>
                <a:ea typeface="微软雅黑" pitchFamily="34" charset="-122"/>
                <a:cs typeface="Courier New" pitchFamily="49" charset="0"/>
              </a:rPr>
              <a:t>?</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How can you create a file named -</a:t>
            </a:r>
            <a:r>
              <a:rPr lang="en-US" altLang="en-US" sz="2400" dirty="0" err="1" smtClean="0">
                <a:solidFill>
                  <a:srgbClr val="000000"/>
                </a:solidFill>
                <a:latin typeface="微软雅黑" pitchFamily="34" charset="-122"/>
                <a:ea typeface="微软雅黑" pitchFamily="34" charset="-122"/>
                <a:cs typeface="Courier New" pitchFamily="49" charset="0"/>
              </a:rPr>
              <a:t>i</a:t>
            </a:r>
            <a:r>
              <a:rPr lang="en-US" altLang="en-US" sz="2400" dirty="0" smtClean="0">
                <a:solidFill>
                  <a:srgbClr val="000000"/>
                </a:solidFill>
                <a:latin typeface="微软雅黑" pitchFamily="34" charset="-122"/>
                <a:ea typeface="微软雅黑" pitchFamily="34" charset="-122"/>
                <a:cs typeface="Courier New" pitchFamily="49" charset="0"/>
              </a:rPr>
              <a:t>? Which techniques do not work, and why don’t they work? How can you remove the file name –</a:t>
            </a:r>
            <a:r>
              <a:rPr lang="en-US" altLang="en-US" sz="2400" dirty="0" err="1" smtClean="0">
                <a:solidFill>
                  <a:srgbClr val="000000"/>
                </a:solidFill>
                <a:latin typeface="微软雅黑" pitchFamily="34" charset="-122"/>
                <a:ea typeface="微软雅黑" pitchFamily="34" charset="-122"/>
                <a:cs typeface="Courier New" pitchFamily="49" charset="0"/>
              </a:rPr>
              <a:t>i</a:t>
            </a:r>
            <a:r>
              <a:rPr lang="en-US" altLang="en-US" sz="2400" dirty="0" smtClean="0">
                <a:solidFill>
                  <a:srgbClr val="000000"/>
                </a:solidFill>
                <a:latin typeface="微软雅黑" pitchFamily="34" charset="-122"/>
                <a:ea typeface="微软雅黑" pitchFamily="34" charset="-122"/>
                <a:cs typeface="Courier New" pitchFamily="49" charset="0"/>
              </a:rPr>
              <a:t>?</a:t>
            </a:r>
            <a:endParaRPr lang="en-US" altLang="en-US" sz="2800" dirty="0">
              <a:solidFill>
                <a:srgbClr val="000000"/>
              </a:solidFill>
              <a:latin typeface="微软雅黑" pitchFamily="34" charset="-122"/>
              <a:ea typeface="微软雅黑" pitchFamily="34" charset="-122"/>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How to find all files with permission 644 and SGID bit set?</a:t>
            </a:r>
          </a:p>
        </p:txBody>
      </p:sp>
    </p:spTree>
    <p:extLst>
      <p:ext uri="{BB962C8B-B14F-4D97-AF65-F5344CB8AC3E}">
        <p14:creationId xmlns:p14="http://schemas.microsoft.com/office/powerpoint/2010/main" val="2994078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Disk File Format</a:t>
            </a:r>
            <a:endParaRPr lang="zh-CN" altLang="en-US" sz="3200" b="1" dirty="0">
              <a:solidFill>
                <a:srgbClr val="0070C0"/>
              </a:solidFill>
              <a:latin typeface="微软雅黑" pitchFamily="34" charset="-122"/>
              <a:ea typeface="微软雅黑" pitchFamily="34" charset="-122"/>
            </a:endParaRPr>
          </a:p>
        </p:txBody>
      </p:sp>
      <p:cxnSp>
        <p:nvCxnSpPr>
          <p:cNvPr id="22" name="Straight Connector 21"/>
          <p:cNvCxnSpPr/>
          <p:nvPr/>
        </p:nvCxnSpPr>
        <p:spPr>
          <a:xfrm>
            <a:off x="4527030" y="3623872"/>
            <a:ext cx="0" cy="318542"/>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pic>
        <p:nvPicPr>
          <p:cNvPr id="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2335213"/>
            <a:ext cx="8513763"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477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Types of Files</a:t>
            </a:r>
            <a:endParaRPr lang="zh-CN" altLang="en-US" sz="3200" b="1" dirty="0">
              <a:solidFill>
                <a:srgbClr val="0070C0"/>
              </a:solidFill>
              <a:latin typeface="微软雅黑" pitchFamily="34" charset="-122"/>
              <a:ea typeface="微软雅黑" pitchFamily="34" charset="-122"/>
            </a:endParaRPr>
          </a:p>
        </p:txBody>
      </p:sp>
      <p:cxnSp>
        <p:nvCxnSpPr>
          <p:cNvPr id="22" name="Straight Connector 21"/>
          <p:cNvCxnSpPr/>
          <p:nvPr/>
        </p:nvCxnSpPr>
        <p:spPr>
          <a:xfrm>
            <a:off x="4527030" y="3623872"/>
            <a:ext cx="0" cy="318542"/>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774031474"/>
              </p:ext>
            </p:extLst>
          </p:nvPr>
        </p:nvGraphicFramePr>
        <p:xfrm>
          <a:off x="4011560" y="3646176"/>
          <a:ext cx="3796594" cy="2966720"/>
        </p:xfrm>
        <a:graphic>
          <a:graphicData uri="http://schemas.openxmlformats.org/drawingml/2006/table">
            <a:tbl>
              <a:tblPr firstRow="1" bandRow="1">
                <a:tableStyleId>{5C22544A-7EE6-4342-B048-85BDC9FD1C3A}</a:tableStyleId>
              </a:tblPr>
              <a:tblGrid>
                <a:gridCol w="1327356"/>
                <a:gridCol w="2469238"/>
              </a:tblGrid>
              <a:tr h="370840">
                <a:tc>
                  <a:txBody>
                    <a:bodyPr/>
                    <a:lstStyle/>
                    <a:p>
                      <a:pPr algn="ctr"/>
                      <a:r>
                        <a:rPr lang="en-US" baseline="0" dirty="0" smtClean="0">
                          <a:solidFill>
                            <a:schemeClr val="tx1"/>
                          </a:solidFill>
                        </a:rPr>
                        <a:t>Symbol</a:t>
                      </a:r>
                      <a:endParaRPr lang="en-US" baseline="0" dirty="0">
                        <a:solidFill>
                          <a:schemeClr val="tx1"/>
                        </a:solidFill>
                      </a:endParaRPr>
                    </a:p>
                  </a:txBody>
                  <a:tcPr/>
                </a:tc>
                <a:tc>
                  <a:txBody>
                    <a:bodyPr/>
                    <a:lstStyle/>
                    <a:p>
                      <a:pPr algn="ctr"/>
                      <a:r>
                        <a:rPr lang="en-US" baseline="0" dirty="0" smtClean="0">
                          <a:solidFill>
                            <a:schemeClr val="tx1"/>
                          </a:solidFill>
                        </a:rPr>
                        <a:t>Meaning</a:t>
                      </a:r>
                      <a:endParaRPr lang="en-US" baseline="0" dirty="0">
                        <a:solidFill>
                          <a:schemeClr val="tx1"/>
                        </a:solidFill>
                      </a:endParaRPr>
                    </a:p>
                  </a:txBody>
                  <a:tcPr/>
                </a:tc>
              </a:tr>
              <a:tr h="370840">
                <a:tc>
                  <a:txBody>
                    <a:bodyPr/>
                    <a:lstStyle/>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Times New Roman" pitchFamily="18" charset="0"/>
                          <a:cs typeface="Times New Roman" pitchFamily="18" charset="0"/>
                        </a:rPr>
                        <a:t>Regular file</a:t>
                      </a:r>
                      <a:endParaRPr lang="en-US" dirty="0">
                        <a:latin typeface="Times New Roman" pitchFamily="18" charset="0"/>
                        <a:cs typeface="Times New Roman" pitchFamily="18" charset="0"/>
                      </a:endParaRPr>
                    </a:p>
                  </a:txBody>
                  <a:tcPr/>
                </a:tc>
              </a:tr>
              <a:tr h="370840">
                <a:tc>
                  <a:txBody>
                    <a:bodyPr/>
                    <a:lstStyle/>
                    <a:p>
                      <a:r>
                        <a:rPr lang="en-US" dirty="0" smtClean="0">
                          <a:latin typeface="Courier New" pitchFamily="49" charset="0"/>
                          <a:cs typeface="Courier New" pitchFamily="49" charset="0"/>
                        </a:rPr>
                        <a:t>d</a:t>
                      </a:r>
                      <a:endParaRPr lang="en-US" dirty="0">
                        <a:latin typeface="Courier New" pitchFamily="49" charset="0"/>
                        <a:cs typeface="Courier New" pitchFamily="49" charset="0"/>
                      </a:endParaRPr>
                    </a:p>
                  </a:txBody>
                  <a:tcPr/>
                </a:tc>
                <a:tc>
                  <a:txBody>
                    <a:bodyPr/>
                    <a:lstStyle/>
                    <a:p>
                      <a:r>
                        <a:rPr lang="en-US" dirty="0" smtClean="0">
                          <a:latin typeface="Times New Roman" pitchFamily="18" charset="0"/>
                          <a:cs typeface="Times New Roman" pitchFamily="18" charset="0"/>
                        </a:rPr>
                        <a:t>Directory</a:t>
                      </a:r>
                      <a:endParaRPr lang="en-US" dirty="0">
                        <a:latin typeface="Times New Roman" pitchFamily="18" charset="0"/>
                        <a:cs typeface="Times New Roman" pitchFamily="18" charset="0"/>
                      </a:endParaRPr>
                    </a:p>
                  </a:txBody>
                  <a:tcPr/>
                </a:tc>
              </a:tr>
              <a:tr h="370840">
                <a:tc>
                  <a:txBody>
                    <a:bodyPr/>
                    <a:lstStyle/>
                    <a:p>
                      <a:r>
                        <a:rPr lang="en-US" dirty="0" smtClean="0">
                          <a:latin typeface="Courier New" pitchFamily="49" charset="0"/>
                          <a:cs typeface="Courier New" pitchFamily="49" charset="0"/>
                        </a:rPr>
                        <a:t>l</a:t>
                      </a:r>
                      <a:endParaRPr lang="en-US" dirty="0">
                        <a:latin typeface="Courier New" pitchFamily="49" charset="0"/>
                        <a:cs typeface="Courier New" pitchFamily="49" charset="0"/>
                      </a:endParaRPr>
                    </a:p>
                  </a:txBody>
                  <a:tcPr/>
                </a:tc>
                <a:tc>
                  <a:txBody>
                    <a:bodyPr/>
                    <a:lstStyle/>
                    <a:p>
                      <a:r>
                        <a:rPr lang="en-US" dirty="0" smtClean="0">
                          <a:latin typeface="Times New Roman" pitchFamily="18" charset="0"/>
                          <a:cs typeface="Times New Roman" pitchFamily="18" charset="0"/>
                        </a:rPr>
                        <a:t>Link</a:t>
                      </a:r>
                      <a:endParaRPr lang="en-US" dirty="0">
                        <a:latin typeface="Times New Roman" pitchFamily="18" charset="0"/>
                        <a:cs typeface="Times New Roman" pitchFamily="18" charset="0"/>
                      </a:endParaRPr>
                    </a:p>
                  </a:txBody>
                  <a:tcPr/>
                </a:tc>
              </a:tr>
              <a:tr h="370840">
                <a:tc>
                  <a:txBody>
                    <a:bodyPr/>
                    <a:lstStyle/>
                    <a:p>
                      <a:r>
                        <a:rPr lang="en-US" dirty="0" smtClean="0">
                          <a:latin typeface="Courier New" pitchFamily="49" charset="0"/>
                          <a:cs typeface="Courier New" pitchFamily="49" charset="0"/>
                        </a:rPr>
                        <a:t>c</a:t>
                      </a:r>
                      <a:endParaRPr lang="en-US" dirty="0">
                        <a:latin typeface="Courier New" pitchFamily="49" charset="0"/>
                        <a:cs typeface="Courier New" pitchFamily="49" charset="0"/>
                      </a:endParaRPr>
                    </a:p>
                  </a:txBody>
                  <a:tcPr/>
                </a:tc>
                <a:tc>
                  <a:txBody>
                    <a:bodyPr/>
                    <a:lstStyle/>
                    <a:p>
                      <a:r>
                        <a:rPr lang="en-US" dirty="0" smtClean="0">
                          <a:latin typeface="Times New Roman" pitchFamily="18" charset="0"/>
                          <a:cs typeface="Times New Roman" pitchFamily="18" charset="0"/>
                        </a:rPr>
                        <a:t>Special file</a:t>
                      </a:r>
                      <a:endParaRPr lang="en-US" dirty="0">
                        <a:latin typeface="Times New Roman" pitchFamily="18" charset="0"/>
                        <a:cs typeface="Times New Roman" pitchFamily="18" charset="0"/>
                      </a:endParaRPr>
                    </a:p>
                  </a:txBody>
                  <a:tcPr/>
                </a:tc>
              </a:tr>
              <a:tr h="370840">
                <a:tc>
                  <a:txBody>
                    <a:bodyPr/>
                    <a:lstStyle/>
                    <a:p>
                      <a:r>
                        <a:rPr lang="en-US" dirty="0" smtClean="0">
                          <a:latin typeface="Courier New" pitchFamily="49" charset="0"/>
                          <a:cs typeface="Courier New" pitchFamily="49" charset="0"/>
                        </a:rPr>
                        <a:t>s</a:t>
                      </a:r>
                      <a:endParaRPr lang="en-US" dirty="0">
                        <a:latin typeface="Courier New" pitchFamily="49" charset="0"/>
                        <a:cs typeface="Courier New" pitchFamily="49" charset="0"/>
                      </a:endParaRPr>
                    </a:p>
                  </a:txBody>
                  <a:tcPr/>
                </a:tc>
                <a:tc>
                  <a:txBody>
                    <a:bodyPr/>
                    <a:lstStyle/>
                    <a:p>
                      <a:r>
                        <a:rPr lang="en-US" dirty="0" smtClean="0">
                          <a:latin typeface="Times New Roman" pitchFamily="18" charset="0"/>
                          <a:cs typeface="Times New Roman" pitchFamily="18" charset="0"/>
                        </a:rPr>
                        <a:t>Socket</a:t>
                      </a:r>
                      <a:endParaRPr lang="en-US" dirty="0">
                        <a:latin typeface="Times New Roman" pitchFamily="18" charset="0"/>
                        <a:cs typeface="Times New Roman" pitchFamily="18" charset="0"/>
                      </a:endParaRPr>
                    </a:p>
                  </a:txBody>
                  <a:tcPr/>
                </a:tc>
              </a:tr>
              <a:tr h="370840">
                <a:tc>
                  <a:txBody>
                    <a:bodyPr/>
                    <a:lstStyle/>
                    <a:p>
                      <a:r>
                        <a:rPr lang="en-US" dirty="0" smtClean="0">
                          <a:latin typeface="Courier New" pitchFamily="49" charset="0"/>
                          <a:cs typeface="Courier New" pitchFamily="49" charset="0"/>
                        </a:rPr>
                        <a:t>p</a:t>
                      </a:r>
                      <a:endParaRPr lang="en-US" dirty="0">
                        <a:latin typeface="Courier New" pitchFamily="49" charset="0"/>
                        <a:cs typeface="Courier New" pitchFamily="49" charset="0"/>
                      </a:endParaRPr>
                    </a:p>
                  </a:txBody>
                  <a:tcPr/>
                </a:tc>
                <a:tc>
                  <a:txBody>
                    <a:bodyPr/>
                    <a:lstStyle/>
                    <a:p>
                      <a:r>
                        <a:rPr lang="en-US" dirty="0" smtClean="0">
                          <a:latin typeface="Times New Roman" pitchFamily="18" charset="0"/>
                          <a:cs typeface="Times New Roman" pitchFamily="18" charset="0"/>
                        </a:rPr>
                        <a:t>Named pipe</a:t>
                      </a:r>
                      <a:endParaRPr lang="en-US" dirty="0">
                        <a:latin typeface="Times New Roman" pitchFamily="18" charset="0"/>
                        <a:cs typeface="Times New Roman" pitchFamily="18" charset="0"/>
                      </a:endParaRPr>
                    </a:p>
                  </a:txBody>
                  <a:tcPr/>
                </a:tc>
              </a:tr>
              <a:tr h="370840">
                <a:tc>
                  <a:txBody>
                    <a:bodyPr/>
                    <a:lstStyle/>
                    <a:p>
                      <a:r>
                        <a:rPr lang="en-US" dirty="0" smtClean="0">
                          <a:latin typeface="Courier New" pitchFamily="49" charset="0"/>
                          <a:cs typeface="Courier New" pitchFamily="49" charset="0"/>
                        </a:rPr>
                        <a:t>b</a:t>
                      </a:r>
                      <a:endParaRPr lang="en-US" dirty="0">
                        <a:latin typeface="Courier New" pitchFamily="49" charset="0"/>
                        <a:cs typeface="Courier New" pitchFamily="49" charset="0"/>
                      </a:endParaRPr>
                    </a:p>
                  </a:txBody>
                  <a:tcPr/>
                </a:tc>
                <a:tc>
                  <a:txBody>
                    <a:bodyPr/>
                    <a:lstStyle/>
                    <a:p>
                      <a:r>
                        <a:rPr lang="en-US" dirty="0" smtClean="0">
                          <a:latin typeface="Times New Roman" pitchFamily="18" charset="0"/>
                          <a:cs typeface="Times New Roman" pitchFamily="18" charset="0"/>
                        </a:rPr>
                        <a:t>Block device</a:t>
                      </a:r>
                      <a:endParaRPr lang="en-US" dirty="0">
                        <a:latin typeface="Times New Roman" pitchFamily="18" charset="0"/>
                        <a:cs typeface="Times New Roman" pitchFamily="18" charset="0"/>
                      </a:endParaRPr>
                    </a:p>
                  </a:txBody>
                  <a:tcPr/>
                </a:tc>
              </a:tr>
            </a:tbl>
          </a:graphicData>
        </a:graphic>
      </p:graphicFrame>
      <p:grpSp>
        <p:nvGrpSpPr>
          <p:cNvPr id="31" name="Group 30"/>
          <p:cNvGrpSpPr/>
          <p:nvPr/>
        </p:nvGrpSpPr>
        <p:grpSpPr>
          <a:xfrm>
            <a:off x="336561" y="1379947"/>
            <a:ext cx="8480322" cy="2187360"/>
            <a:chOff x="646269" y="922759"/>
            <a:chExt cx="8480322" cy="218736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404" y="922759"/>
              <a:ext cx="6961187"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180152" y="1428520"/>
              <a:ext cx="230551" cy="104931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ne Callout 3 19"/>
            <p:cNvSpPr/>
            <p:nvPr/>
          </p:nvSpPr>
          <p:spPr>
            <a:xfrm>
              <a:off x="646269" y="996499"/>
              <a:ext cx="1417186" cy="402525"/>
            </a:xfrm>
            <a:prstGeom prst="borderCallout3">
              <a:avLst>
                <a:gd name="adj1" fmla="val 18750"/>
                <a:gd name="adj2" fmla="val -8333"/>
                <a:gd name="adj3" fmla="val 18750"/>
                <a:gd name="adj4" fmla="val -16667"/>
                <a:gd name="adj5" fmla="val 100000"/>
                <a:gd name="adj6" fmla="val -16667"/>
                <a:gd name="adj7" fmla="val 200898"/>
                <a:gd name="adj8" fmla="val 109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Black" pitchFamily="34" charset="0"/>
                </a:rPr>
                <a:t>Directories</a:t>
              </a:r>
              <a:endParaRPr lang="en-US" sz="1400" dirty="0">
                <a:solidFill>
                  <a:schemeClr val="tx1"/>
                </a:solidFill>
                <a:latin typeface="Arial Black" pitchFamily="34" charset="0"/>
              </a:endParaRPr>
            </a:p>
          </p:txBody>
        </p:sp>
        <p:sp>
          <p:nvSpPr>
            <p:cNvPr id="28" name="Line Callout 3 27"/>
            <p:cNvSpPr/>
            <p:nvPr/>
          </p:nvSpPr>
          <p:spPr>
            <a:xfrm>
              <a:off x="646269" y="1981638"/>
              <a:ext cx="1417186" cy="466285"/>
            </a:xfrm>
            <a:prstGeom prst="borderCallout3">
              <a:avLst>
                <a:gd name="adj1" fmla="val 18750"/>
                <a:gd name="adj2" fmla="val -8333"/>
                <a:gd name="adj3" fmla="val 18750"/>
                <a:gd name="adj4" fmla="val -16667"/>
                <a:gd name="adj5" fmla="val 100000"/>
                <a:gd name="adj6" fmla="val -16667"/>
                <a:gd name="adj7" fmla="val 200898"/>
                <a:gd name="adj8" fmla="val 109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Black" pitchFamily="34" charset="0"/>
                </a:rPr>
                <a:t>Regular Files</a:t>
              </a:r>
              <a:endParaRPr lang="en-US" sz="1400" dirty="0">
                <a:solidFill>
                  <a:schemeClr val="tx1"/>
                </a:solidFill>
                <a:latin typeface="Arial Black" pitchFamily="34" charset="0"/>
              </a:endParaRPr>
            </a:p>
          </p:txBody>
        </p:sp>
        <p:sp>
          <p:nvSpPr>
            <p:cNvPr id="25" name="Oval 24"/>
            <p:cNvSpPr/>
            <p:nvPr/>
          </p:nvSpPr>
          <p:spPr>
            <a:xfrm>
              <a:off x="2180152" y="2585463"/>
              <a:ext cx="230551" cy="5246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456931" y="4365523"/>
            <a:ext cx="3244914" cy="369332"/>
          </a:xfrm>
          <a:prstGeom prst="rect">
            <a:avLst/>
          </a:prstGeom>
          <a:noFill/>
        </p:spPr>
        <p:txBody>
          <a:bodyPr wrap="square" rtlCol="0">
            <a:spAutoFit/>
          </a:bodyPr>
          <a:lstStyle/>
          <a:p>
            <a:pPr algn="r"/>
            <a:r>
              <a:rPr lang="en-US" b="1" dirty="0" smtClean="0">
                <a:latin typeface="+mj-lt"/>
                <a:ea typeface="微软雅黑" pitchFamily="34" charset="-122"/>
              </a:rPr>
              <a:t>File types in a long list</a:t>
            </a:r>
          </a:p>
        </p:txBody>
      </p:sp>
    </p:spTree>
    <p:extLst>
      <p:ext uri="{BB962C8B-B14F-4D97-AF65-F5344CB8AC3E}">
        <p14:creationId xmlns:p14="http://schemas.microsoft.com/office/powerpoint/2010/main" val="1296112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Courier New" pitchFamily="49" charset="0"/>
                <a:ea typeface="微软雅黑" pitchFamily="34" charset="-122"/>
                <a:cs typeface="Courier New" pitchFamily="49" charset="0"/>
              </a:rPr>
              <a:t>file</a:t>
            </a:r>
            <a:r>
              <a:rPr lang="en-US" altLang="zh-CN" b="1" dirty="0" smtClean="0">
                <a:solidFill>
                  <a:srgbClr val="0070C0"/>
                </a:solidFill>
                <a:latin typeface="微软雅黑" pitchFamily="34" charset="-122"/>
                <a:ea typeface="微软雅黑" pitchFamily="34" charset="-122"/>
              </a:rPr>
              <a:t> : Determine File Type</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1322488" y="1808412"/>
            <a:ext cx="6776223" cy="977191"/>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a:p>
            <a:pPr defTabSz="914400" fontAlgn="base">
              <a:lnSpc>
                <a:spcPct val="150000"/>
              </a:lnSpc>
              <a:spcBef>
                <a:spcPct val="0"/>
              </a:spcBef>
              <a:spcAft>
                <a:spcPct val="0"/>
              </a:spcAft>
              <a:buClr>
                <a:srgbClr val="FF6600"/>
              </a:buClr>
            </a:pPr>
            <a:endParaRPr lang="en-US" altLang="en-US" sz="2000" dirty="0" smtClean="0">
              <a:solidFill>
                <a:srgbClr val="000000"/>
              </a:solidFill>
              <a:latin typeface="Courier New" pitchFamily="49" charset="0"/>
              <a:ea typeface="微软雅黑" pitchFamily="34" charset="-122"/>
              <a:cs typeface="Courier New" pitchFamily="49" charset="0"/>
            </a:endParaRPr>
          </a:p>
        </p:txBody>
      </p:sp>
      <p:sp>
        <p:nvSpPr>
          <p:cNvPr id="5" name="TextBox 160"/>
          <p:cNvSpPr txBox="1">
            <a:spLocks noChangeArrowheads="1"/>
          </p:cNvSpPr>
          <p:nvPr/>
        </p:nvSpPr>
        <p:spPr bwMode="auto">
          <a:xfrm>
            <a:off x="1077560" y="1837010"/>
            <a:ext cx="6776223" cy="203132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-b</a:t>
            </a:r>
            <a:r>
              <a:rPr lang="en-US" altLang="en-US" sz="2800" dirty="0" smtClean="0">
                <a:solidFill>
                  <a:srgbClr val="000000"/>
                </a:solidFill>
                <a:latin typeface="微软雅黑" pitchFamily="34" charset="-122"/>
                <a:ea typeface="微软雅黑" pitchFamily="34" charset="-122"/>
              </a:rPr>
              <a:t> brief</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b="1" dirty="0" smtClean="0">
                <a:solidFill>
                  <a:srgbClr val="000000"/>
                </a:solidFill>
                <a:latin typeface="Courier New" pitchFamily="49" charset="0"/>
                <a:ea typeface="微软雅黑" pitchFamily="34" charset="-122"/>
                <a:cs typeface="Courier New" pitchFamily="49" charset="0"/>
              </a:rPr>
              <a:t>-z</a:t>
            </a:r>
            <a:r>
              <a:rPr lang="en-US" altLang="en-US" sz="2800" dirty="0" smtClean="0">
                <a:solidFill>
                  <a:srgbClr val="000000"/>
                </a:solidFill>
                <a:latin typeface="微软雅黑" pitchFamily="34" charset="-122"/>
                <a:ea typeface="微软雅黑" pitchFamily="34" charset="-122"/>
              </a:rPr>
              <a:t> </a:t>
            </a:r>
            <a:r>
              <a:rPr lang="en-US" altLang="en-US" sz="2800" dirty="0" err="1" smtClean="0">
                <a:solidFill>
                  <a:srgbClr val="000000"/>
                </a:solidFill>
                <a:latin typeface="微软雅黑" pitchFamily="34" charset="-122"/>
                <a:ea typeface="微软雅黑" pitchFamily="34" charset="-122"/>
              </a:rPr>
              <a:t>uncompress</a:t>
            </a:r>
            <a:r>
              <a:rPr lang="en-US" altLang="en-US" sz="2800" dirty="0" smtClean="0">
                <a:solidFill>
                  <a:srgbClr val="000000"/>
                </a:solidFill>
                <a:latin typeface="微软雅黑" pitchFamily="34" charset="-122"/>
                <a:ea typeface="微软雅黑" pitchFamily="34" charset="-122"/>
              </a:rPr>
              <a:t> – try to look inside a compressed file</a:t>
            </a:r>
          </a:p>
        </p:txBody>
      </p:sp>
    </p:spTree>
    <p:extLst>
      <p:ext uri="{BB962C8B-B14F-4D97-AF65-F5344CB8AC3E}">
        <p14:creationId xmlns:p14="http://schemas.microsoft.com/office/powerpoint/2010/main" val="1411051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1" y="274638"/>
            <a:ext cx="8546391" cy="1143000"/>
          </a:xfrm>
        </p:spPr>
        <p:txBody>
          <a:bodyPr/>
          <a:lstStyle/>
          <a:p>
            <a:r>
              <a:rPr lang="en-US" altLang="zh-CN" sz="3200" b="1" dirty="0" smtClean="0">
                <a:solidFill>
                  <a:srgbClr val="0070C0"/>
                </a:solidFill>
                <a:latin typeface="微软雅黑" pitchFamily="34" charset="-122"/>
                <a:ea typeface="微软雅黑" pitchFamily="34" charset="-122"/>
              </a:rPr>
              <a:t>Hierarchical Directory Structure</a:t>
            </a:r>
            <a:endParaRPr lang="zh-CN" altLang="en-US" sz="3200" b="1" dirty="0">
              <a:solidFill>
                <a:srgbClr val="0070C0"/>
              </a:solidFill>
              <a:latin typeface="微软雅黑" pitchFamily="34" charset="-122"/>
              <a:ea typeface="微软雅黑" pitchFamily="34" charset="-122"/>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777" y="1417638"/>
            <a:ext cx="6892925" cy="483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401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14842291"/>
              </p:ext>
            </p:extLst>
          </p:nvPr>
        </p:nvGraphicFramePr>
        <p:xfrm>
          <a:off x="194873" y="419726"/>
          <a:ext cx="8754256" cy="6001476"/>
        </p:xfrm>
        <a:graphic>
          <a:graphicData uri="http://schemas.openxmlformats.org/drawingml/2006/table">
            <a:tbl>
              <a:tblPr/>
              <a:tblGrid>
                <a:gridCol w="1558976"/>
                <a:gridCol w="7195280"/>
              </a:tblGrid>
              <a:tr h="398778">
                <a:tc>
                  <a:txBody>
                    <a:bodyPr/>
                    <a:lstStyle/>
                    <a:p>
                      <a:pPr algn="ctr"/>
                      <a:r>
                        <a:rPr lang="en-US" sz="2400" b="1" dirty="0"/>
                        <a:t>Directory</a:t>
                      </a:r>
                    </a:p>
                  </a:txBody>
                  <a:tcPr marL="24732" marR="24732" marT="12366" marB="12366" anchor="ctr">
                    <a:lnL>
                      <a:noFill/>
                    </a:lnL>
                    <a:lnR>
                      <a:noFill/>
                    </a:lnR>
                    <a:lnT>
                      <a:noFill/>
                    </a:lnT>
                    <a:lnB>
                      <a:noFill/>
                    </a:lnB>
                  </a:tcPr>
                </a:tc>
                <a:tc>
                  <a:txBody>
                    <a:bodyPr/>
                    <a:lstStyle/>
                    <a:p>
                      <a:pPr algn="ctr"/>
                      <a:r>
                        <a:rPr lang="en-US" sz="2400" b="1" dirty="0"/>
                        <a:t>Purpose</a:t>
                      </a:r>
                    </a:p>
                  </a:txBody>
                  <a:tcPr marL="24732" marR="24732" marT="12366" marB="12366" anchor="ctr">
                    <a:lnL>
                      <a:noFill/>
                    </a:lnL>
                    <a:lnR>
                      <a:noFill/>
                    </a:lnR>
                    <a:lnT>
                      <a:noFill/>
                    </a:lnT>
                    <a:lnB>
                      <a:noFill/>
                    </a:lnB>
                  </a:tcPr>
                </a:tc>
              </a:tr>
              <a:tr h="217547">
                <a:tc>
                  <a:txBody>
                    <a:bodyPr/>
                    <a:lstStyle/>
                    <a:p>
                      <a:r>
                        <a:rPr lang="en-US" sz="1300" dirty="0">
                          <a:latin typeface="Courier New" pitchFamily="49" charset="0"/>
                          <a:cs typeface="Courier New" pitchFamily="49" charset="0"/>
                        </a:rPr>
                        <a:t>/</a:t>
                      </a:r>
                    </a:p>
                  </a:txBody>
                  <a:tcPr marL="24732" marR="24732" marT="12366" marB="12366" anchor="ctr">
                    <a:lnL>
                      <a:noFill/>
                    </a:lnL>
                    <a:lnR>
                      <a:noFill/>
                    </a:lnR>
                    <a:lnT>
                      <a:noFill/>
                    </a:lnT>
                    <a:lnB>
                      <a:noFill/>
                    </a:lnB>
                  </a:tcPr>
                </a:tc>
                <a:tc>
                  <a:txBody>
                    <a:bodyPr/>
                    <a:lstStyle/>
                    <a:p>
                      <a:r>
                        <a:rPr lang="en-US" sz="1300" dirty="0"/>
                        <a:t>The root directory; all files appear in this directory or subdirectories of it.</a:t>
                      </a:r>
                    </a:p>
                  </a:txBody>
                  <a:tcPr marL="24732" marR="24732" marT="12366" marB="12366" anchor="ctr">
                    <a:lnL>
                      <a:noFill/>
                    </a:lnL>
                    <a:lnR>
                      <a:noFill/>
                    </a:lnR>
                    <a:lnT>
                      <a:noFill/>
                    </a:lnT>
                    <a:lnB>
                      <a:noFill/>
                    </a:lnB>
                  </a:tcPr>
                </a:tc>
              </a:tr>
              <a:tr h="217547">
                <a:tc>
                  <a:txBody>
                    <a:bodyPr/>
                    <a:lstStyle/>
                    <a:p>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etc</a:t>
                      </a:r>
                      <a:endParaRPr lang="en-US" sz="1300" dirty="0">
                        <a:latin typeface="Courier New" pitchFamily="49" charset="0"/>
                        <a:cs typeface="Courier New" pitchFamily="49" charset="0"/>
                      </a:endParaRPr>
                    </a:p>
                  </a:txBody>
                  <a:tcPr marL="24732" marR="24732" marT="12366" marB="12366" anchor="ctr">
                    <a:lnL>
                      <a:noFill/>
                    </a:lnL>
                    <a:lnR>
                      <a:noFill/>
                    </a:lnR>
                    <a:lnT>
                      <a:noFill/>
                    </a:lnT>
                    <a:lnB>
                      <a:noFill/>
                    </a:lnB>
                  </a:tcPr>
                </a:tc>
                <a:tc>
                  <a:txBody>
                    <a:bodyPr/>
                    <a:lstStyle/>
                    <a:p>
                      <a:r>
                        <a:rPr lang="en-US" sz="1300" dirty="0"/>
                        <a:t>Holds system configuration files.</a:t>
                      </a:r>
                    </a:p>
                  </a:txBody>
                  <a:tcPr marL="24732" marR="24732" marT="12366" marB="12366" anchor="ctr">
                    <a:lnL>
                      <a:noFill/>
                    </a:lnL>
                    <a:lnR>
                      <a:noFill/>
                    </a:lnR>
                    <a:lnT>
                      <a:noFill/>
                    </a:lnT>
                    <a:lnB>
                      <a:noFill/>
                    </a:lnB>
                  </a:tcPr>
                </a:tc>
              </a:tr>
              <a:tr h="409178">
                <a:tc>
                  <a:txBody>
                    <a:bodyPr/>
                    <a:lstStyle/>
                    <a:p>
                      <a:r>
                        <a:rPr lang="en-US" sz="1300" dirty="0">
                          <a:latin typeface="Courier New" pitchFamily="49" charset="0"/>
                          <a:cs typeface="Courier New" pitchFamily="49" charset="0"/>
                        </a:rPr>
                        <a:t>/boot</a:t>
                      </a:r>
                    </a:p>
                  </a:txBody>
                  <a:tcPr marL="24732" marR="24732" marT="12366" marB="12366" anchor="ctr">
                    <a:lnL>
                      <a:noFill/>
                    </a:lnL>
                    <a:lnR>
                      <a:noFill/>
                    </a:lnR>
                    <a:lnT>
                      <a:noFill/>
                    </a:lnT>
                    <a:lnB>
                      <a:noFill/>
                    </a:lnB>
                  </a:tcPr>
                </a:tc>
                <a:tc>
                  <a:txBody>
                    <a:bodyPr/>
                    <a:lstStyle/>
                    <a:p>
                      <a:r>
                        <a:rPr lang="en-US" sz="1300" dirty="0"/>
                        <a:t>Holds important boot files, such as the Linux kernel, the initial RAM disk, and often boot loader configuration files.</a:t>
                      </a:r>
                    </a:p>
                  </a:txBody>
                  <a:tcPr marL="24732" marR="24732" marT="12366" marB="12366" anchor="ctr">
                    <a:lnL>
                      <a:noFill/>
                    </a:lnL>
                    <a:lnR>
                      <a:noFill/>
                    </a:lnR>
                    <a:lnT>
                      <a:noFill/>
                    </a:lnT>
                    <a:lnB>
                      <a:noFill/>
                    </a:lnB>
                  </a:tcPr>
                </a:tc>
              </a:tr>
              <a:tr h="279069">
                <a:tc>
                  <a:txBody>
                    <a:bodyPr/>
                    <a:lstStyle/>
                    <a:p>
                      <a:r>
                        <a:rPr lang="en-US" sz="1300" dirty="0">
                          <a:latin typeface="Courier New" pitchFamily="49" charset="0"/>
                          <a:cs typeface="Courier New" pitchFamily="49" charset="0"/>
                        </a:rPr>
                        <a:t>/bin</a:t>
                      </a:r>
                    </a:p>
                  </a:txBody>
                  <a:tcPr marL="24732" marR="24732" marT="12366" marB="12366" anchor="ctr">
                    <a:lnL>
                      <a:noFill/>
                    </a:lnL>
                    <a:lnR>
                      <a:noFill/>
                    </a:lnR>
                    <a:lnT>
                      <a:noFill/>
                    </a:lnT>
                    <a:lnB>
                      <a:noFill/>
                    </a:lnB>
                  </a:tcPr>
                </a:tc>
                <a:tc>
                  <a:txBody>
                    <a:bodyPr/>
                    <a:lstStyle/>
                    <a:p>
                      <a:r>
                        <a:rPr lang="en-US" sz="1300" dirty="0"/>
                        <a:t>Holds program files that are critical for normal operation and that ordinary users may run.</a:t>
                      </a:r>
                    </a:p>
                  </a:txBody>
                  <a:tcPr marL="24732" marR="24732" marT="12366" marB="12366" anchor="ctr">
                    <a:lnL>
                      <a:noFill/>
                    </a:lnL>
                    <a:lnR>
                      <a:noFill/>
                    </a:lnR>
                    <a:lnT>
                      <a:noFill/>
                    </a:lnT>
                    <a:lnB>
                      <a:noFill/>
                    </a:lnB>
                  </a:tcPr>
                </a:tc>
              </a:tr>
              <a:tr h="279069">
                <a:tc>
                  <a:txBody>
                    <a:bodyPr/>
                    <a:lstStyle/>
                    <a:p>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sbin</a:t>
                      </a:r>
                      <a:endParaRPr lang="en-US" sz="1300" dirty="0">
                        <a:latin typeface="Courier New" pitchFamily="49" charset="0"/>
                        <a:cs typeface="Courier New" pitchFamily="49" charset="0"/>
                      </a:endParaRPr>
                    </a:p>
                  </a:txBody>
                  <a:tcPr marL="24732" marR="24732" marT="12366" marB="12366" anchor="ctr">
                    <a:lnL>
                      <a:noFill/>
                    </a:lnL>
                    <a:lnR>
                      <a:noFill/>
                    </a:lnR>
                    <a:lnT>
                      <a:noFill/>
                    </a:lnT>
                    <a:lnB>
                      <a:noFill/>
                    </a:lnB>
                  </a:tcPr>
                </a:tc>
                <a:tc>
                  <a:txBody>
                    <a:bodyPr/>
                    <a:lstStyle/>
                    <a:p>
                      <a:r>
                        <a:rPr lang="en-US" sz="1300" dirty="0"/>
                        <a:t>Holds program files that are critical for normal operation and that ordinary users seldom run.</a:t>
                      </a:r>
                    </a:p>
                  </a:txBody>
                  <a:tcPr marL="24732" marR="24732" marT="12366" marB="12366" anchor="ctr">
                    <a:lnL>
                      <a:noFill/>
                    </a:lnL>
                    <a:lnR>
                      <a:noFill/>
                    </a:lnR>
                    <a:lnT>
                      <a:noFill/>
                    </a:lnT>
                    <a:lnB>
                      <a:noFill/>
                    </a:lnB>
                  </a:tcPr>
                </a:tc>
              </a:tr>
              <a:tr h="279069">
                <a:tc>
                  <a:txBody>
                    <a:bodyPr/>
                    <a:lstStyle/>
                    <a:p>
                      <a:r>
                        <a:rPr lang="en-US" sz="1300" dirty="0">
                          <a:latin typeface="Courier New" pitchFamily="49" charset="0"/>
                          <a:cs typeface="Courier New" pitchFamily="49" charset="0"/>
                        </a:rPr>
                        <a:t>/lib</a:t>
                      </a:r>
                    </a:p>
                  </a:txBody>
                  <a:tcPr marL="24732" marR="24732" marT="12366" marB="12366" anchor="ctr">
                    <a:lnL>
                      <a:noFill/>
                    </a:lnL>
                    <a:lnR>
                      <a:noFill/>
                    </a:lnR>
                    <a:lnT>
                      <a:noFill/>
                    </a:lnT>
                    <a:lnB>
                      <a:noFill/>
                    </a:lnB>
                  </a:tcPr>
                </a:tc>
                <a:tc>
                  <a:txBody>
                    <a:bodyPr/>
                    <a:lstStyle/>
                    <a:p>
                      <a:r>
                        <a:rPr lang="en-US" sz="1300" dirty="0"/>
                        <a:t>Holds libraries—code used by many other programs—that are critical for basic system operation.</a:t>
                      </a:r>
                    </a:p>
                  </a:txBody>
                  <a:tcPr marL="24732" marR="24732" marT="12366" marB="12366" anchor="ctr">
                    <a:lnL>
                      <a:noFill/>
                    </a:lnL>
                    <a:lnR>
                      <a:noFill/>
                    </a:lnR>
                    <a:lnT>
                      <a:noFill/>
                    </a:lnT>
                    <a:lnB>
                      <a:noFill/>
                    </a:lnB>
                  </a:tcPr>
                </a:tc>
              </a:tr>
              <a:tr h="613953">
                <a:tc>
                  <a:txBody>
                    <a:bodyPr/>
                    <a:lstStyle/>
                    <a:p>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usr</a:t>
                      </a:r>
                      <a:endParaRPr lang="en-US" sz="1300" dirty="0">
                        <a:latin typeface="Courier New" pitchFamily="49" charset="0"/>
                        <a:cs typeface="Courier New" pitchFamily="49" charset="0"/>
                      </a:endParaRPr>
                    </a:p>
                  </a:txBody>
                  <a:tcPr marL="24732" marR="24732" marT="12366" marB="12366" anchor="ctr">
                    <a:lnL>
                      <a:noFill/>
                    </a:lnL>
                    <a:lnR>
                      <a:noFill/>
                    </a:lnR>
                    <a:lnT>
                      <a:noFill/>
                    </a:lnT>
                    <a:lnB>
                      <a:noFill/>
                    </a:lnB>
                  </a:tcPr>
                </a:tc>
                <a:tc>
                  <a:txBody>
                    <a:bodyPr/>
                    <a:lstStyle/>
                    <a:p>
                      <a:r>
                        <a:rPr lang="en-US" sz="1300" dirty="0"/>
                        <a:t>Holds programs and data used in normal system operation but that aren't critical for a bare-bones boot of the system. This directory is split into subdirectories that mirror parts of the root organization—/</a:t>
                      </a:r>
                      <a:r>
                        <a:rPr lang="en-US" sz="1300" dirty="0" err="1"/>
                        <a:t>usr</a:t>
                      </a:r>
                      <a:r>
                        <a:rPr lang="en-US" sz="1300" dirty="0"/>
                        <a:t>/bin, /</a:t>
                      </a:r>
                      <a:r>
                        <a:rPr lang="en-US" sz="1300" dirty="0" err="1"/>
                        <a:t>usr</a:t>
                      </a:r>
                      <a:r>
                        <a:rPr lang="en-US" sz="1300" dirty="0"/>
                        <a:t>/</a:t>
                      </a:r>
                      <a:r>
                        <a:rPr lang="en-US" sz="1300" dirty="0" err="1"/>
                        <a:t>sbin</a:t>
                      </a:r>
                      <a:r>
                        <a:rPr lang="en-US" sz="1300" dirty="0"/>
                        <a:t>, /</a:t>
                      </a:r>
                      <a:r>
                        <a:rPr lang="en-US" sz="1300" dirty="0" err="1"/>
                        <a:t>usr</a:t>
                      </a:r>
                      <a:r>
                        <a:rPr lang="en-US" sz="1300" dirty="0"/>
                        <a:t>/lib, and so on.</a:t>
                      </a:r>
                    </a:p>
                  </a:txBody>
                  <a:tcPr marL="24732" marR="24732" marT="12366" marB="12366" anchor="ctr">
                    <a:lnL>
                      <a:noFill/>
                    </a:lnL>
                    <a:lnR>
                      <a:noFill/>
                    </a:lnR>
                    <a:lnT>
                      <a:noFill/>
                    </a:lnT>
                    <a:lnB>
                      <a:noFill/>
                    </a:lnB>
                  </a:tcPr>
                </a:tc>
              </a:tr>
              <a:tr h="600809">
                <a:tc>
                  <a:txBody>
                    <a:bodyPr/>
                    <a:lstStyle/>
                    <a:p>
                      <a:r>
                        <a:rPr lang="en-US" sz="1300" dirty="0">
                          <a:latin typeface="Courier New" pitchFamily="49" charset="0"/>
                          <a:cs typeface="Courier New" pitchFamily="49" charset="0"/>
                        </a:rPr>
                        <a:t>/home</a:t>
                      </a:r>
                    </a:p>
                  </a:txBody>
                  <a:tcPr marL="24732" marR="24732" marT="12366" marB="12366" anchor="ctr">
                    <a:lnL>
                      <a:noFill/>
                    </a:lnL>
                    <a:lnR>
                      <a:noFill/>
                    </a:lnR>
                    <a:lnT>
                      <a:noFill/>
                    </a:lnT>
                    <a:lnB>
                      <a:noFill/>
                    </a:lnB>
                  </a:tcPr>
                </a:tc>
                <a:tc>
                  <a:txBody>
                    <a:bodyPr/>
                    <a:lstStyle/>
                    <a:p>
                      <a:r>
                        <a:rPr lang="en-US" sz="1300" dirty="0"/>
                        <a:t>Holds users' home directories. Separating this directory into its own low-level </a:t>
                      </a:r>
                      <a:r>
                        <a:rPr lang="en-US" sz="1300" dirty="0" err="1"/>
                        <a:t>filesystem</a:t>
                      </a:r>
                      <a:r>
                        <a:rPr lang="en-US" sz="1300" dirty="0"/>
                        <a:t> effectively isolates most user data from the OS, which can be useful if you want to re-install the OS without losing user data.</a:t>
                      </a:r>
                    </a:p>
                  </a:txBody>
                  <a:tcPr marL="24732" marR="24732" marT="12366" marB="12366" anchor="ctr">
                    <a:lnL>
                      <a:noFill/>
                    </a:lnL>
                    <a:lnR>
                      <a:noFill/>
                    </a:lnR>
                    <a:lnT>
                      <a:noFill/>
                    </a:lnT>
                    <a:lnB>
                      <a:noFill/>
                    </a:lnB>
                  </a:tcPr>
                </a:tc>
              </a:tr>
              <a:tr h="279069">
                <a:tc>
                  <a:txBody>
                    <a:bodyPr/>
                    <a:lstStyle/>
                    <a:p>
                      <a:r>
                        <a:rPr lang="en-US" sz="1300" dirty="0">
                          <a:latin typeface="Courier New" pitchFamily="49" charset="0"/>
                          <a:cs typeface="Courier New" pitchFamily="49" charset="0"/>
                        </a:rPr>
                        <a:t>/root</a:t>
                      </a:r>
                    </a:p>
                  </a:txBody>
                  <a:tcPr marL="24732" marR="24732" marT="12366" marB="12366" anchor="ctr">
                    <a:lnL>
                      <a:noFill/>
                    </a:lnL>
                    <a:lnR>
                      <a:noFill/>
                    </a:lnR>
                    <a:lnT>
                      <a:noFill/>
                    </a:lnT>
                    <a:lnB>
                      <a:noFill/>
                    </a:lnB>
                  </a:tcPr>
                </a:tc>
                <a:tc>
                  <a:txBody>
                    <a:bodyPr/>
                    <a:lstStyle/>
                    <a:p>
                      <a:r>
                        <a:rPr lang="en-US" sz="1300" dirty="0"/>
                        <a:t>The root user's home directory. Note that this is different from /, which is pronounced </a:t>
                      </a:r>
                      <a:r>
                        <a:rPr lang="en-US" sz="1300" i="1" dirty="0"/>
                        <a:t>root</a:t>
                      </a:r>
                      <a:r>
                        <a:rPr lang="en-US" sz="1300" dirty="0"/>
                        <a:t>.</a:t>
                      </a:r>
                    </a:p>
                  </a:txBody>
                  <a:tcPr marL="24732" marR="24732" marT="12366" marB="12366" anchor="ctr">
                    <a:lnL>
                      <a:noFill/>
                    </a:lnL>
                    <a:lnR>
                      <a:noFill/>
                    </a:lnR>
                    <a:lnT>
                      <a:noFill/>
                    </a:lnT>
                    <a:lnB>
                      <a:noFill/>
                    </a:lnB>
                  </a:tcPr>
                </a:tc>
              </a:tr>
              <a:tr h="697674">
                <a:tc>
                  <a:txBody>
                    <a:bodyPr/>
                    <a:lstStyle/>
                    <a:p>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var</a:t>
                      </a:r>
                      <a:endParaRPr lang="en-US" sz="1300" dirty="0">
                        <a:latin typeface="Courier New" pitchFamily="49" charset="0"/>
                        <a:cs typeface="Courier New" pitchFamily="49" charset="0"/>
                      </a:endParaRPr>
                    </a:p>
                  </a:txBody>
                  <a:tcPr marL="24732" marR="24732" marT="12366" marB="12366" anchor="ctr">
                    <a:lnL>
                      <a:noFill/>
                    </a:lnL>
                    <a:lnR>
                      <a:noFill/>
                    </a:lnR>
                    <a:lnT>
                      <a:noFill/>
                    </a:lnT>
                    <a:lnB>
                      <a:noFill/>
                    </a:lnB>
                  </a:tcPr>
                </a:tc>
                <a:tc>
                  <a:txBody>
                    <a:bodyPr/>
                    <a:lstStyle/>
                    <a:p>
                      <a:r>
                        <a:rPr lang="en-US" sz="1300" dirty="0"/>
                        <a:t>Holds miscellaneous transient files, such as log files and print spool files. One subdirectory of /</a:t>
                      </a:r>
                      <a:r>
                        <a:rPr lang="en-US" sz="1300" dirty="0" err="1"/>
                        <a:t>var</a:t>
                      </a:r>
                      <a:r>
                        <a:rPr lang="en-US" sz="1300" dirty="0"/>
                        <a:t>, /</a:t>
                      </a:r>
                      <a:r>
                        <a:rPr lang="en-US" sz="1300" dirty="0" err="1"/>
                        <a:t>var</a:t>
                      </a:r>
                      <a:r>
                        <a:rPr lang="en-US" sz="1300" dirty="0"/>
                        <a:t>/</a:t>
                      </a:r>
                      <a:r>
                        <a:rPr lang="en-US" sz="1300" dirty="0" err="1"/>
                        <a:t>tmp</a:t>
                      </a:r>
                      <a:r>
                        <a:rPr lang="en-US" sz="1300" dirty="0"/>
                        <a:t>, deserves special mention. Like /</a:t>
                      </a:r>
                      <a:r>
                        <a:rPr lang="en-US" sz="1300" dirty="0" err="1"/>
                        <a:t>tmp</a:t>
                      </a:r>
                      <a:r>
                        <a:rPr lang="en-US" sz="1300" dirty="0"/>
                        <a:t>(described next), /</a:t>
                      </a:r>
                      <a:r>
                        <a:rPr lang="en-US" sz="1300" dirty="0" err="1"/>
                        <a:t>var</a:t>
                      </a:r>
                      <a:r>
                        <a:rPr lang="en-US" sz="1300" dirty="0"/>
                        <a:t>/</a:t>
                      </a:r>
                      <a:r>
                        <a:rPr lang="en-US" sz="1300" dirty="0" err="1"/>
                        <a:t>tmpholds</a:t>
                      </a:r>
                      <a:r>
                        <a:rPr lang="en-US" sz="1300" dirty="0"/>
                        <a:t> temporary files. These files should not be deleted when the computer reboots.</a:t>
                      </a:r>
                    </a:p>
                  </a:txBody>
                  <a:tcPr marL="24732" marR="24732" marT="12366" marB="12366" anchor="ctr">
                    <a:lnL>
                      <a:noFill/>
                    </a:lnL>
                    <a:lnR>
                      <a:noFill/>
                    </a:lnR>
                    <a:lnT>
                      <a:noFill/>
                    </a:lnT>
                    <a:lnB>
                      <a:noFill/>
                    </a:lnB>
                  </a:tcPr>
                </a:tc>
              </a:tr>
              <a:tr h="600809">
                <a:tc>
                  <a:txBody>
                    <a:bodyPr/>
                    <a:lstStyle/>
                    <a:p>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tmp</a:t>
                      </a:r>
                      <a:endParaRPr lang="en-US" sz="1300" dirty="0">
                        <a:latin typeface="Courier New" pitchFamily="49" charset="0"/>
                        <a:cs typeface="Courier New" pitchFamily="49" charset="0"/>
                      </a:endParaRPr>
                    </a:p>
                  </a:txBody>
                  <a:tcPr marL="24732" marR="24732" marT="12366" marB="12366" anchor="ctr">
                    <a:lnL>
                      <a:noFill/>
                    </a:lnL>
                    <a:lnR>
                      <a:noFill/>
                    </a:lnR>
                    <a:lnT>
                      <a:noFill/>
                    </a:lnT>
                    <a:lnB>
                      <a:noFill/>
                    </a:lnB>
                  </a:tcPr>
                </a:tc>
                <a:tc>
                  <a:txBody>
                    <a:bodyPr/>
                    <a:lstStyle/>
                    <a:p>
                      <a:r>
                        <a:rPr lang="en-US" sz="1300" dirty="0"/>
                        <a:t>Holds temporary files, often including temporary files created by user programs. Such files may theoretically be deleted when the computer reboots, although in practice many distributions don't do this.</a:t>
                      </a:r>
                    </a:p>
                  </a:txBody>
                  <a:tcPr marL="24732" marR="24732" marT="12366" marB="12366" anchor="ctr">
                    <a:lnL>
                      <a:noFill/>
                    </a:lnL>
                    <a:lnR>
                      <a:noFill/>
                    </a:lnR>
                    <a:lnT>
                      <a:noFill/>
                    </a:lnT>
                    <a:lnB>
                      <a:noFill/>
                    </a:lnB>
                  </a:tcPr>
                </a:tc>
              </a:tr>
              <a:tr h="409178">
                <a:tc>
                  <a:txBody>
                    <a:bodyPr/>
                    <a:lstStyle/>
                    <a:p>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mnt</a:t>
                      </a:r>
                      <a:endParaRPr lang="en-US" sz="1300" dirty="0">
                        <a:latin typeface="Courier New" pitchFamily="49" charset="0"/>
                        <a:cs typeface="Courier New" pitchFamily="49" charset="0"/>
                      </a:endParaRPr>
                    </a:p>
                  </a:txBody>
                  <a:tcPr marL="24732" marR="24732" marT="12366" marB="12366" anchor="ctr">
                    <a:lnL>
                      <a:noFill/>
                    </a:lnL>
                    <a:lnR>
                      <a:noFill/>
                    </a:lnR>
                    <a:lnT>
                      <a:noFill/>
                    </a:lnT>
                    <a:lnB>
                      <a:noFill/>
                    </a:lnB>
                  </a:tcPr>
                </a:tc>
                <a:tc>
                  <a:txBody>
                    <a:bodyPr/>
                    <a:lstStyle/>
                    <a:p>
                      <a:r>
                        <a:rPr lang="en-US" sz="1300" dirty="0"/>
                        <a:t>The traditional mount point for removable media; sometimes split into subdirectories for each mounted </a:t>
                      </a:r>
                      <a:r>
                        <a:rPr lang="en-US" sz="1300" dirty="0" err="1"/>
                        <a:t>filesystem</a:t>
                      </a:r>
                      <a:r>
                        <a:rPr lang="en-US" sz="1300" dirty="0"/>
                        <a:t>.</a:t>
                      </a:r>
                    </a:p>
                  </a:txBody>
                  <a:tcPr marL="24732" marR="24732" marT="12366" marB="12366" anchor="ctr">
                    <a:lnL>
                      <a:noFill/>
                    </a:lnL>
                    <a:lnR>
                      <a:noFill/>
                    </a:lnR>
                    <a:lnT>
                      <a:noFill/>
                    </a:lnT>
                    <a:lnB>
                      <a:noFill/>
                    </a:lnB>
                  </a:tcPr>
                </a:tc>
              </a:tr>
              <a:tr h="409178">
                <a:tc>
                  <a:txBody>
                    <a:bodyPr/>
                    <a:lstStyle/>
                    <a:p>
                      <a:r>
                        <a:rPr lang="en-US" sz="1300" dirty="0">
                          <a:latin typeface="Courier New" pitchFamily="49" charset="0"/>
                          <a:cs typeface="Courier New" pitchFamily="49" charset="0"/>
                        </a:rPr>
                        <a:t>/media</a:t>
                      </a:r>
                    </a:p>
                  </a:txBody>
                  <a:tcPr marL="24732" marR="24732" marT="12366" marB="12366" anchor="ctr">
                    <a:lnL>
                      <a:noFill/>
                    </a:lnL>
                    <a:lnR>
                      <a:noFill/>
                    </a:lnR>
                    <a:lnT>
                      <a:noFill/>
                    </a:lnT>
                    <a:lnB>
                      <a:noFill/>
                    </a:lnB>
                  </a:tcPr>
                </a:tc>
                <a:tc>
                  <a:txBody>
                    <a:bodyPr/>
                    <a:lstStyle/>
                    <a:p>
                      <a:r>
                        <a:rPr lang="en-US" sz="1300" dirty="0"/>
                        <a:t>The new mount point for removable media; typically split into subdirectories for each mounted </a:t>
                      </a:r>
                      <a:r>
                        <a:rPr lang="en-US" sz="1300" dirty="0" err="1"/>
                        <a:t>filesystem</a:t>
                      </a:r>
                      <a:r>
                        <a:rPr lang="en-US" sz="1300" dirty="0"/>
                        <a:t>.</a:t>
                      </a:r>
                    </a:p>
                  </a:txBody>
                  <a:tcPr marL="24732" marR="24732" marT="12366" marB="12366" anchor="ctr">
                    <a:lnL>
                      <a:noFill/>
                    </a:lnL>
                    <a:lnR>
                      <a:noFill/>
                    </a:lnR>
                    <a:lnT>
                      <a:noFill/>
                    </a:lnT>
                    <a:lnB>
                      <a:noFill/>
                    </a:lnB>
                  </a:tcPr>
                </a:tc>
              </a:tr>
              <a:tr h="217547">
                <a:tc>
                  <a:txBody>
                    <a:bodyPr/>
                    <a:lstStyle/>
                    <a:p>
                      <a:r>
                        <a:rPr lang="en-US" sz="1300" dirty="0">
                          <a:latin typeface="Courier New" pitchFamily="49" charset="0"/>
                          <a:cs typeface="Courier New" pitchFamily="49" charset="0"/>
                        </a:rPr>
                        <a:t>/</a:t>
                      </a:r>
                      <a:r>
                        <a:rPr lang="en-US" sz="1300" dirty="0" err="1">
                          <a:latin typeface="Courier New" pitchFamily="49" charset="0"/>
                          <a:cs typeface="Courier New" pitchFamily="49" charset="0"/>
                        </a:rPr>
                        <a:t>dev</a:t>
                      </a:r>
                      <a:endParaRPr lang="en-US" sz="1300" dirty="0">
                        <a:latin typeface="Courier New" pitchFamily="49" charset="0"/>
                        <a:cs typeface="Courier New" pitchFamily="49" charset="0"/>
                      </a:endParaRPr>
                    </a:p>
                  </a:txBody>
                  <a:tcPr marL="24732" marR="24732" marT="12366" marB="12366" anchor="ctr">
                    <a:lnL>
                      <a:noFill/>
                    </a:lnL>
                    <a:lnR>
                      <a:noFill/>
                    </a:lnR>
                    <a:lnT>
                      <a:noFill/>
                    </a:lnT>
                    <a:lnB>
                      <a:noFill/>
                    </a:lnB>
                  </a:tcPr>
                </a:tc>
                <a:tc>
                  <a:txBody>
                    <a:bodyPr/>
                    <a:lstStyle/>
                    <a:p>
                      <a:r>
                        <a:rPr lang="en-US" sz="1300" dirty="0"/>
                        <a:t>Holds </a:t>
                      </a:r>
                      <a:r>
                        <a:rPr lang="en-US" sz="1300" i="1" dirty="0"/>
                        <a:t>device files</a:t>
                      </a:r>
                      <a:r>
                        <a:rPr lang="en-US" sz="1300" dirty="0"/>
                        <a:t>, which provide low-level access to hardware.</a:t>
                      </a:r>
                    </a:p>
                  </a:txBody>
                  <a:tcPr marL="24732" marR="24732" marT="12366" marB="12366" anchor="ctr">
                    <a:lnL>
                      <a:noFill/>
                    </a:lnL>
                    <a:lnR>
                      <a:noFill/>
                    </a:lnR>
                    <a:lnT>
                      <a:noFill/>
                    </a:lnT>
                    <a:lnB>
                      <a:noFill/>
                    </a:lnB>
                  </a:tcPr>
                </a:tc>
              </a:tr>
            </a:tbl>
          </a:graphicData>
        </a:graphic>
      </p:graphicFrame>
    </p:spTree>
    <p:extLst>
      <p:ext uri="{BB962C8B-B14F-4D97-AF65-F5344CB8AC3E}">
        <p14:creationId xmlns:p14="http://schemas.microsoft.com/office/powerpoint/2010/main" val="2412637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8438</TotalTime>
  <Words>5808</Words>
  <Application>Microsoft Office PowerPoint</Application>
  <PresentationFormat>On-screen Show (4:3)</PresentationFormat>
  <Paragraphs>598</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默认设计模板</vt:lpstr>
      <vt:lpstr>PowerPoint Presentation</vt:lpstr>
      <vt:lpstr>Learning Objectives</vt:lpstr>
      <vt:lpstr>What is a File System?</vt:lpstr>
      <vt:lpstr>In Linux, Everything is a File!</vt:lpstr>
      <vt:lpstr>Disk File Format</vt:lpstr>
      <vt:lpstr>Types of Files</vt:lpstr>
      <vt:lpstr>file : Determine File Type</vt:lpstr>
      <vt:lpstr>Hierarchical Directory Structure</vt:lpstr>
      <vt:lpstr>PowerPoint Presentation</vt:lpstr>
      <vt:lpstr>File Names</vt:lpstr>
      <vt:lpstr>ls: Display Files</vt:lpstr>
      <vt:lpstr>The touch Command</vt:lpstr>
      <vt:lpstr>mkdir: Create a Directory</vt:lpstr>
      <vt:lpstr>Paths</vt:lpstr>
      <vt:lpstr>Absolute Paths</vt:lpstr>
      <vt:lpstr>Relative Paths</vt:lpstr>
      <vt:lpstr>rmdir: Remove a Directory</vt:lpstr>
      <vt:lpstr>Regular File Utilities</vt:lpstr>
      <vt:lpstr>The cp Command</vt:lpstr>
      <vt:lpstr>Simple File Copy</vt:lpstr>
      <vt:lpstr>Copy File to a Directory from Home </vt:lpstr>
      <vt:lpstr>Copy and Rename a File</vt:lpstr>
      <vt:lpstr>Recursive Copy</vt:lpstr>
      <vt:lpstr>Recursive Copy with Subdirectories</vt:lpstr>
      <vt:lpstr>Wildcard Copy</vt:lpstr>
      <vt:lpstr>File Ownership and Permissions</vt:lpstr>
      <vt:lpstr>ls –l: Displays Permissions, etc.</vt:lpstr>
      <vt:lpstr>chown: Change Ownership</vt:lpstr>
      <vt:lpstr>Symbolic Arguments to chmod</vt:lpstr>
      <vt:lpstr>Absolute Arguments to chmod</vt:lpstr>
      <vt:lpstr>User Mask</vt:lpstr>
      <vt:lpstr>umask Utility</vt:lpstr>
      <vt:lpstr>hostname: Displays the System Name</vt:lpstr>
      <vt:lpstr>Inode</vt:lpstr>
      <vt:lpstr>Links</vt:lpstr>
      <vt:lpstr>A Directory of Three Files</vt:lpstr>
      <vt:lpstr>A Hard Link</vt:lpstr>
      <vt:lpstr>A Symbolic Link</vt:lpstr>
      <vt:lpstr>Hard Links vs. Soft Links</vt:lpstr>
      <vt:lpstr>The ln Command</vt:lpstr>
      <vt:lpstr>ln: Create Link</vt:lpstr>
      <vt:lpstr>find : Search for a File</vt:lpstr>
      <vt:lpstr>Command Comparison</vt:lpstr>
      <vt:lpstr>ACLs: Access Control Lists</vt:lpstr>
      <vt:lpstr>Review Questions</vt:lpstr>
    </vt:vector>
  </TitlesOfParts>
  <Company>ASPIRE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Victor Yu</dc:creator>
  <cp:lastModifiedBy>Victor</cp:lastModifiedBy>
  <cp:revision>509</cp:revision>
  <dcterms:created xsi:type="dcterms:W3CDTF">2013-10-28T00:04:30Z</dcterms:created>
  <dcterms:modified xsi:type="dcterms:W3CDTF">2015-07-25T20:55:41Z</dcterms:modified>
</cp:coreProperties>
</file>