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63" r:id="rId2"/>
    <p:sldId id="295" r:id="rId3"/>
    <p:sldId id="366" r:id="rId4"/>
    <p:sldId id="377" r:id="rId5"/>
    <p:sldId id="400" r:id="rId6"/>
    <p:sldId id="397" r:id="rId7"/>
    <p:sldId id="376" r:id="rId8"/>
    <p:sldId id="399" r:id="rId9"/>
    <p:sldId id="398" r:id="rId10"/>
    <p:sldId id="354" r:id="rId11"/>
    <p:sldId id="401" r:id="rId12"/>
    <p:sldId id="370" r:id="rId13"/>
    <p:sldId id="374" r:id="rId14"/>
    <p:sldId id="384" r:id="rId15"/>
    <p:sldId id="403" r:id="rId16"/>
    <p:sldId id="404" r:id="rId17"/>
    <p:sldId id="405" r:id="rId18"/>
    <p:sldId id="406" r:id="rId19"/>
    <p:sldId id="387" r:id="rId20"/>
    <p:sldId id="347" r:id="rId21"/>
    <p:sldId id="345" r:id="rId22"/>
    <p:sldId id="383" r:id="rId23"/>
    <p:sldId id="402" r:id="rId24"/>
    <p:sldId id="407" r:id="rId25"/>
    <p:sldId id="410" r:id="rId26"/>
    <p:sldId id="409" r:id="rId27"/>
    <p:sldId id="389" r:id="rId28"/>
    <p:sldId id="396" r:id="rId29"/>
    <p:sldId id="395" r:id="rId30"/>
    <p:sldId id="390" r:id="rId31"/>
    <p:sldId id="393" r:id="rId32"/>
    <p:sldId id="392" r:id="rId3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中間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間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間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間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中間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908" autoAdjust="0"/>
  </p:normalViewPr>
  <p:slideViewPr>
    <p:cSldViewPr snapToGrid="0" snapToObjects="1">
      <p:cViewPr>
        <p:scale>
          <a:sx n="62" d="100"/>
          <a:sy n="62" d="100"/>
        </p:scale>
        <p:origin x="-1374" y="3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9E9F8-91F1-8646-AA32-FCD0556050B0}" type="datetimeFigureOut">
              <a:rPr kumimoji="1" lang="ja-JP" altLang="en-US" smtClean="0"/>
              <a:pPr/>
              <a:t>2015/3/25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マスター テキストの書式設定</a:t>
            </a:r>
          </a:p>
          <a:p>
            <a:pPr lvl="1"/>
            <a:r>
              <a:rPr kumimoji="1" lang="zh-CN" altLang="en-US" smtClean="0"/>
              <a:t>第 </a:t>
            </a:r>
            <a:r>
              <a:rPr kumimoji="1" lang="en-US" altLang="zh-CN" smtClean="0"/>
              <a:t>2 </a:t>
            </a:r>
            <a:r>
              <a:rPr kumimoji="1" lang="zh-CN" altLang="en-US" smtClean="0"/>
              <a:t>レベル</a:t>
            </a:r>
          </a:p>
          <a:p>
            <a:pPr lvl="2"/>
            <a:r>
              <a:rPr kumimoji="1" lang="zh-CN" altLang="en-US" smtClean="0"/>
              <a:t>第 </a:t>
            </a:r>
            <a:r>
              <a:rPr kumimoji="1" lang="en-US" altLang="zh-CN" smtClean="0"/>
              <a:t>3 </a:t>
            </a:r>
            <a:r>
              <a:rPr kumimoji="1" lang="zh-CN" altLang="en-US" smtClean="0"/>
              <a:t>レベル</a:t>
            </a:r>
          </a:p>
          <a:p>
            <a:pPr lvl="3"/>
            <a:r>
              <a:rPr kumimoji="1" lang="zh-CN" altLang="en-US" smtClean="0"/>
              <a:t>第 </a:t>
            </a:r>
            <a:r>
              <a:rPr kumimoji="1" lang="en-US" altLang="zh-CN" smtClean="0"/>
              <a:t>4 </a:t>
            </a:r>
            <a:r>
              <a:rPr kumimoji="1" lang="zh-CN" altLang="en-US" smtClean="0"/>
              <a:t>レベル</a:t>
            </a:r>
          </a:p>
          <a:p>
            <a:pPr lvl="4"/>
            <a:r>
              <a:rPr kumimoji="1" lang="zh-CN" altLang="en-US" smtClean="0"/>
              <a:t>第 </a:t>
            </a:r>
            <a:r>
              <a:rPr kumimoji="1" lang="en-US" altLang="zh-CN" smtClean="0"/>
              <a:t>5 </a:t>
            </a:r>
            <a:r>
              <a:rPr kumimoji="1" lang="zh-CN"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AA468E-A1AE-6C49-83CB-6969D84D67CB}" type="slidenum">
              <a:rPr kumimoji="1" lang="ja-JP" altLang="en-US" smtClean="0"/>
              <a:pPr/>
              <a:t>‹#›</a:t>
            </a:fld>
            <a:endParaRPr kumimoji="1" lang="ja-JP" altLang="en-US"/>
          </a:p>
        </p:txBody>
      </p:sp>
    </p:spTree>
    <p:extLst>
      <p:ext uri="{BB962C8B-B14F-4D97-AF65-F5344CB8AC3E}">
        <p14:creationId xmlns:p14="http://schemas.microsoft.com/office/powerpoint/2010/main" val="4099615689"/>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FD916E0-E439-40E2-9416-7795DABFD9C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:h</a:t>
            </a:r>
            <a:r>
              <a:rPr lang="en-US" baseline="0" dirty="0" smtClean="0"/>
              <a:t> operators</a:t>
            </a:r>
            <a:endParaRPr lang="en-US" dirty="0" smtClean="0"/>
          </a:p>
          <a:p>
            <a:pPr marL="171450" indent="-171450">
              <a:buFont typeface="Arial" pitchFamily="34" charset="0"/>
              <a:buChar char="•"/>
            </a:pPr>
            <a:r>
              <a:rPr lang="en-US" dirty="0" smtClean="0"/>
              <a:t>Operators are generally</a:t>
            </a:r>
            <a:r>
              <a:rPr lang="en-US" baseline="0" dirty="0" smtClean="0"/>
              <a:t> used to change or delete text. The above table summarizes some of the common ones. For a complete list, :h operator</a:t>
            </a:r>
          </a:p>
          <a:p>
            <a:r>
              <a:rPr kumimoji="1" lang="en-US" sz="1200" kern="1200" dirty="0" smtClean="0">
                <a:solidFill>
                  <a:schemeClr val="tx1"/>
                </a:solidFill>
                <a:effectLst/>
                <a:latin typeface="+mn-lt"/>
                <a:ea typeface="+mn-ea"/>
                <a:cs typeface="+mn-cs"/>
              </a:rPr>
              <a:t> </a:t>
            </a:r>
            <a:r>
              <a:rPr kumimoji="1" lang="en-US" sz="1200" kern="1200" baseline="0" dirty="0" smtClean="0">
                <a:solidFill>
                  <a:schemeClr val="tx1"/>
                </a:solidFill>
                <a:effectLst/>
                <a:latin typeface="+mn-lt"/>
                <a:ea typeface="+mn-ea"/>
                <a:cs typeface="+mn-cs"/>
              </a:rPr>
              <a:t>       </a:t>
            </a:r>
            <a:r>
              <a:rPr kumimoji="1" lang="en-US" sz="1200" kern="1200" dirty="0" smtClean="0">
                <a:solidFill>
                  <a:schemeClr val="tx1"/>
                </a:solidFill>
                <a:effectLst/>
                <a:latin typeface="+mn-lt"/>
                <a:ea typeface="+mn-ea"/>
                <a:cs typeface="+mn-cs"/>
              </a:rPr>
              <a:t>|c|     c       change</a:t>
            </a:r>
          </a:p>
          <a:p>
            <a:r>
              <a:rPr kumimoji="1" lang="en-US" sz="1200" kern="1200" dirty="0" smtClean="0">
                <a:solidFill>
                  <a:schemeClr val="tx1"/>
                </a:solidFill>
                <a:effectLst/>
                <a:latin typeface="+mn-lt"/>
                <a:ea typeface="+mn-ea"/>
                <a:cs typeface="+mn-cs"/>
              </a:rPr>
              <a:t>        |d|     d      delete</a:t>
            </a:r>
          </a:p>
          <a:p>
            <a:r>
              <a:rPr kumimoji="1" lang="en-US" sz="1200" kern="1200" dirty="0" smtClean="0">
                <a:solidFill>
                  <a:schemeClr val="tx1"/>
                </a:solidFill>
                <a:effectLst/>
                <a:latin typeface="+mn-lt"/>
                <a:ea typeface="+mn-ea"/>
                <a:cs typeface="+mn-cs"/>
              </a:rPr>
              <a:t>        |y|     y       yank into register (does not change the text)</a:t>
            </a:r>
          </a:p>
          <a:p>
            <a:r>
              <a:rPr kumimoji="1" lang="en-US" sz="1200" kern="1200" dirty="0" smtClean="0">
                <a:solidFill>
                  <a:schemeClr val="tx1"/>
                </a:solidFill>
                <a:effectLst/>
                <a:latin typeface="+mn-lt"/>
                <a:ea typeface="+mn-ea"/>
                <a:cs typeface="+mn-cs"/>
              </a:rPr>
              <a:t>        |~|     ~     swap case (only if '</a:t>
            </a:r>
            <a:r>
              <a:rPr kumimoji="1" lang="en-US" sz="1200" kern="1200" dirty="0" err="1" smtClean="0">
                <a:solidFill>
                  <a:schemeClr val="tx1"/>
                </a:solidFill>
                <a:effectLst/>
                <a:latin typeface="+mn-lt"/>
                <a:ea typeface="+mn-ea"/>
                <a:cs typeface="+mn-cs"/>
              </a:rPr>
              <a:t>tildeop</a:t>
            </a:r>
            <a:r>
              <a:rPr kumimoji="1" lang="en-US" sz="1200" kern="1200" dirty="0" smtClean="0">
                <a:solidFill>
                  <a:schemeClr val="tx1"/>
                </a:solidFill>
                <a:effectLst/>
                <a:latin typeface="+mn-lt"/>
                <a:ea typeface="+mn-ea"/>
                <a:cs typeface="+mn-cs"/>
              </a:rPr>
              <a:t>' is set)</a:t>
            </a:r>
          </a:p>
          <a:p>
            <a:r>
              <a:rPr kumimoji="1" lang="en-US" sz="1200" kern="1200" dirty="0" smtClean="0">
                <a:solidFill>
                  <a:schemeClr val="tx1"/>
                </a:solidFill>
                <a:effectLst/>
                <a:latin typeface="+mn-lt"/>
                <a:ea typeface="+mn-ea"/>
                <a:cs typeface="+mn-cs"/>
              </a:rPr>
              <a:t>        |g~|    g~   swap case</a:t>
            </a:r>
          </a:p>
          <a:p>
            <a:r>
              <a:rPr kumimoji="1" lang="en-US" sz="1200" kern="1200" dirty="0" smtClean="0">
                <a:solidFill>
                  <a:schemeClr val="tx1"/>
                </a:solidFill>
                <a:effectLst/>
                <a:latin typeface="+mn-lt"/>
                <a:ea typeface="+mn-ea"/>
                <a:cs typeface="+mn-cs"/>
              </a:rPr>
              <a:t>        |</a:t>
            </a:r>
            <a:r>
              <a:rPr kumimoji="1" lang="en-US" sz="1200" kern="1200" dirty="0" err="1" smtClean="0">
                <a:solidFill>
                  <a:schemeClr val="tx1"/>
                </a:solidFill>
                <a:effectLst/>
                <a:latin typeface="+mn-lt"/>
                <a:ea typeface="+mn-ea"/>
                <a:cs typeface="+mn-cs"/>
              </a:rPr>
              <a:t>gu</a:t>
            </a:r>
            <a:r>
              <a:rPr kumimoji="1" lang="en-US" sz="1200" kern="1200" dirty="0" smtClean="0">
                <a:solidFill>
                  <a:schemeClr val="tx1"/>
                </a:solidFill>
                <a:effectLst/>
                <a:latin typeface="+mn-lt"/>
                <a:ea typeface="+mn-ea"/>
                <a:cs typeface="+mn-cs"/>
              </a:rPr>
              <a:t>|    </a:t>
            </a:r>
            <a:r>
              <a:rPr kumimoji="1" lang="en-US" sz="1200" kern="1200" dirty="0" err="1" smtClean="0">
                <a:solidFill>
                  <a:schemeClr val="tx1"/>
                </a:solidFill>
                <a:effectLst/>
                <a:latin typeface="+mn-lt"/>
                <a:ea typeface="+mn-ea"/>
                <a:cs typeface="+mn-cs"/>
              </a:rPr>
              <a:t>gu</a:t>
            </a:r>
            <a:r>
              <a:rPr kumimoji="1" lang="en-US" sz="1200" kern="1200" dirty="0" smtClean="0">
                <a:solidFill>
                  <a:schemeClr val="tx1"/>
                </a:solidFill>
                <a:effectLst/>
                <a:latin typeface="+mn-lt"/>
                <a:ea typeface="+mn-ea"/>
                <a:cs typeface="+mn-cs"/>
              </a:rPr>
              <a:t>    make lowercase</a:t>
            </a:r>
          </a:p>
          <a:p>
            <a:r>
              <a:rPr kumimoji="1" lang="en-US" sz="1200" kern="1200" dirty="0" smtClean="0">
                <a:solidFill>
                  <a:schemeClr val="tx1"/>
                </a:solidFill>
                <a:effectLst/>
                <a:latin typeface="+mn-lt"/>
                <a:ea typeface="+mn-ea"/>
                <a:cs typeface="+mn-cs"/>
              </a:rPr>
              <a:t>        |</a:t>
            </a:r>
            <a:r>
              <a:rPr kumimoji="1" lang="en-US" sz="1200" kern="1200" dirty="0" err="1" smtClean="0">
                <a:solidFill>
                  <a:schemeClr val="tx1"/>
                </a:solidFill>
                <a:effectLst/>
                <a:latin typeface="+mn-lt"/>
                <a:ea typeface="+mn-ea"/>
                <a:cs typeface="+mn-cs"/>
              </a:rPr>
              <a:t>gU</a:t>
            </a:r>
            <a:r>
              <a:rPr kumimoji="1" lang="en-US" sz="1200" kern="1200" dirty="0" smtClean="0">
                <a:solidFill>
                  <a:schemeClr val="tx1"/>
                </a:solidFill>
                <a:effectLst/>
                <a:latin typeface="+mn-lt"/>
                <a:ea typeface="+mn-ea"/>
                <a:cs typeface="+mn-cs"/>
              </a:rPr>
              <a:t>|    </a:t>
            </a:r>
            <a:r>
              <a:rPr kumimoji="1" lang="en-US" sz="1200" kern="1200" dirty="0" err="1" smtClean="0">
                <a:solidFill>
                  <a:schemeClr val="tx1"/>
                </a:solidFill>
                <a:effectLst/>
                <a:latin typeface="+mn-lt"/>
                <a:ea typeface="+mn-ea"/>
                <a:cs typeface="+mn-cs"/>
              </a:rPr>
              <a:t>gU</a:t>
            </a:r>
            <a:r>
              <a:rPr kumimoji="1" lang="en-US" sz="1200" kern="1200" dirty="0" smtClean="0">
                <a:solidFill>
                  <a:schemeClr val="tx1"/>
                </a:solidFill>
                <a:effectLst/>
                <a:latin typeface="+mn-lt"/>
                <a:ea typeface="+mn-ea"/>
                <a:cs typeface="+mn-cs"/>
              </a:rPr>
              <a:t>   make uppercase</a:t>
            </a:r>
          </a:p>
          <a:p>
            <a:r>
              <a:rPr kumimoji="1" lang="en-US" sz="1200" kern="1200" dirty="0" smtClean="0">
                <a:solidFill>
                  <a:schemeClr val="tx1"/>
                </a:solidFill>
                <a:effectLst/>
                <a:latin typeface="+mn-lt"/>
                <a:ea typeface="+mn-ea"/>
                <a:cs typeface="+mn-cs"/>
              </a:rPr>
              <a:t>        |!|     !        filter through an external program</a:t>
            </a:r>
          </a:p>
          <a:p>
            <a:r>
              <a:rPr kumimoji="1" lang="en-US" sz="1200" kern="1200" dirty="0" smtClean="0">
                <a:solidFill>
                  <a:schemeClr val="tx1"/>
                </a:solidFill>
                <a:effectLst/>
                <a:latin typeface="+mn-lt"/>
                <a:ea typeface="+mn-ea"/>
                <a:cs typeface="+mn-cs"/>
              </a:rPr>
              <a:t>        |=|     =     filter through '</a:t>
            </a:r>
            <a:r>
              <a:rPr kumimoji="1" lang="en-US" sz="1200" kern="1200" dirty="0" err="1" smtClean="0">
                <a:solidFill>
                  <a:schemeClr val="tx1"/>
                </a:solidFill>
                <a:effectLst/>
                <a:latin typeface="+mn-lt"/>
                <a:ea typeface="+mn-ea"/>
                <a:cs typeface="+mn-cs"/>
              </a:rPr>
              <a:t>equalprg</a:t>
            </a:r>
            <a:r>
              <a:rPr kumimoji="1" lang="en-US" sz="1200" kern="1200" dirty="0" smtClean="0">
                <a:solidFill>
                  <a:schemeClr val="tx1"/>
                </a:solidFill>
                <a:effectLst/>
                <a:latin typeface="+mn-lt"/>
                <a:ea typeface="+mn-ea"/>
                <a:cs typeface="+mn-cs"/>
              </a:rPr>
              <a:t>' or C-indenting if empty</a:t>
            </a:r>
          </a:p>
          <a:p>
            <a:r>
              <a:rPr kumimoji="1" lang="en-US" sz="1200" kern="1200" dirty="0" smtClean="0">
                <a:solidFill>
                  <a:schemeClr val="tx1"/>
                </a:solidFill>
                <a:effectLst/>
                <a:latin typeface="+mn-lt"/>
                <a:ea typeface="+mn-ea"/>
                <a:cs typeface="+mn-cs"/>
              </a:rPr>
              <a:t>        |</a:t>
            </a:r>
            <a:r>
              <a:rPr kumimoji="1" lang="en-US" sz="1200" kern="1200" dirty="0" err="1" smtClean="0">
                <a:solidFill>
                  <a:schemeClr val="tx1"/>
                </a:solidFill>
                <a:effectLst/>
                <a:latin typeface="+mn-lt"/>
                <a:ea typeface="+mn-ea"/>
                <a:cs typeface="+mn-cs"/>
              </a:rPr>
              <a:t>gq</a:t>
            </a:r>
            <a:r>
              <a:rPr kumimoji="1" lang="en-US" sz="1200" kern="1200" dirty="0" smtClean="0">
                <a:solidFill>
                  <a:schemeClr val="tx1"/>
                </a:solidFill>
                <a:effectLst/>
                <a:latin typeface="+mn-lt"/>
                <a:ea typeface="+mn-ea"/>
                <a:cs typeface="+mn-cs"/>
              </a:rPr>
              <a:t>|    </a:t>
            </a:r>
            <a:r>
              <a:rPr kumimoji="1" lang="en-US" sz="1200" kern="1200" dirty="0" err="1" smtClean="0">
                <a:solidFill>
                  <a:schemeClr val="tx1"/>
                </a:solidFill>
                <a:effectLst/>
                <a:latin typeface="+mn-lt"/>
                <a:ea typeface="+mn-ea"/>
                <a:cs typeface="+mn-cs"/>
              </a:rPr>
              <a:t>gq</a:t>
            </a:r>
            <a:r>
              <a:rPr kumimoji="1" lang="en-US" sz="1200" kern="1200" dirty="0" smtClean="0">
                <a:solidFill>
                  <a:schemeClr val="tx1"/>
                </a:solidFill>
                <a:effectLst/>
                <a:latin typeface="+mn-lt"/>
                <a:ea typeface="+mn-ea"/>
                <a:cs typeface="+mn-cs"/>
              </a:rPr>
              <a:t>    text formatting</a:t>
            </a:r>
          </a:p>
          <a:p>
            <a:r>
              <a:rPr kumimoji="1" lang="en-US" sz="1200" kern="1200" dirty="0" smtClean="0">
                <a:solidFill>
                  <a:schemeClr val="tx1"/>
                </a:solidFill>
                <a:effectLst/>
                <a:latin typeface="+mn-lt"/>
                <a:ea typeface="+mn-ea"/>
                <a:cs typeface="+mn-cs"/>
              </a:rPr>
              <a:t>        |g?|    g?     ROT13 encoding</a:t>
            </a:r>
          </a:p>
          <a:p>
            <a:r>
              <a:rPr kumimoji="1" lang="en-US" sz="1200" kern="1200" dirty="0" smtClean="0">
                <a:solidFill>
                  <a:schemeClr val="tx1"/>
                </a:solidFill>
                <a:effectLst/>
                <a:latin typeface="+mn-lt"/>
                <a:ea typeface="+mn-ea"/>
                <a:cs typeface="+mn-cs"/>
              </a:rPr>
              <a:t>        |&gt;|     &gt;      shift right</a:t>
            </a:r>
          </a:p>
          <a:p>
            <a:r>
              <a:rPr kumimoji="1" lang="en-US" sz="1200" kern="1200" dirty="0" smtClean="0">
                <a:solidFill>
                  <a:schemeClr val="tx1"/>
                </a:solidFill>
                <a:effectLst/>
                <a:latin typeface="+mn-lt"/>
                <a:ea typeface="+mn-ea"/>
                <a:cs typeface="+mn-cs"/>
              </a:rPr>
              <a:t>        |&lt;|     &lt;      shift left</a:t>
            </a:r>
          </a:p>
          <a:p>
            <a:r>
              <a:rPr kumimoji="1" lang="en-US" sz="1200" kern="1200" dirty="0" smtClean="0">
                <a:solidFill>
                  <a:schemeClr val="tx1"/>
                </a:solidFill>
                <a:effectLst/>
                <a:latin typeface="+mn-lt"/>
                <a:ea typeface="+mn-ea"/>
                <a:cs typeface="+mn-cs"/>
              </a:rPr>
              <a:t>        |</a:t>
            </a:r>
            <a:r>
              <a:rPr kumimoji="1" lang="en-US" sz="1200" kern="1200" dirty="0" err="1" smtClean="0">
                <a:solidFill>
                  <a:schemeClr val="tx1"/>
                </a:solidFill>
                <a:effectLst/>
                <a:latin typeface="+mn-lt"/>
                <a:ea typeface="+mn-ea"/>
                <a:cs typeface="+mn-cs"/>
              </a:rPr>
              <a:t>zf</a:t>
            </a:r>
            <a:r>
              <a:rPr kumimoji="1" lang="en-US" sz="1200" kern="1200" dirty="0" smtClean="0">
                <a:solidFill>
                  <a:schemeClr val="tx1"/>
                </a:solidFill>
                <a:effectLst/>
                <a:latin typeface="+mn-lt"/>
                <a:ea typeface="+mn-ea"/>
                <a:cs typeface="+mn-cs"/>
              </a:rPr>
              <a:t>|    </a:t>
            </a:r>
            <a:r>
              <a:rPr kumimoji="1" lang="en-US" sz="1200" kern="1200" dirty="0" err="1" smtClean="0">
                <a:solidFill>
                  <a:schemeClr val="tx1"/>
                </a:solidFill>
                <a:effectLst/>
                <a:latin typeface="+mn-lt"/>
                <a:ea typeface="+mn-ea"/>
                <a:cs typeface="+mn-cs"/>
              </a:rPr>
              <a:t>zf</a:t>
            </a:r>
            <a:r>
              <a:rPr kumimoji="1" lang="en-US" sz="1200" kern="1200" dirty="0" smtClean="0">
                <a:solidFill>
                  <a:schemeClr val="tx1"/>
                </a:solidFill>
                <a:effectLst/>
                <a:latin typeface="+mn-lt"/>
                <a:ea typeface="+mn-ea"/>
                <a:cs typeface="+mn-cs"/>
              </a:rPr>
              <a:t>       define a fold</a:t>
            </a:r>
          </a:p>
          <a:p>
            <a:r>
              <a:rPr kumimoji="1" lang="en-US" sz="1200" kern="1200" dirty="0" smtClean="0">
                <a:solidFill>
                  <a:schemeClr val="tx1"/>
                </a:solidFill>
                <a:effectLst/>
                <a:latin typeface="+mn-lt"/>
                <a:ea typeface="+mn-ea"/>
                <a:cs typeface="+mn-cs"/>
              </a:rPr>
              <a:t>        |g@|  g@    call function set with the '</a:t>
            </a:r>
            <a:r>
              <a:rPr kumimoji="1" lang="en-US" sz="1200" kern="1200" dirty="0" err="1" smtClean="0">
                <a:solidFill>
                  <a:schemeClr val="tx1"/>
                </a:solidFill>
                <a:effectLst/>
                <a:latin typeface="+mn-lt"/>
                <a:ea typeface="+mn-ea"/>
                <a:cs typeface="+mn-cs"/>
              </a:rPr>
              <a:t>operatorfunc</a:t>
            </a:r>
            <a:r>
              <a:rPr kumimoji="1" lang="en-US" sz="1200" kern="1200" dirty="0" smtClean="0">
                <a:solidFill>
                  <a:schemeClr val="tx1"/>
                </a:solidFill>
                <a:effectLst/>
                <a:latin typeface="+mn-lt"/>
                <a:ea typeface="+mn-ea"/>
                <a:cs typeface="+mn-cs"/>
              </a:rPr>
              <a:t>' option</a:t>
            </a:r>
            <a:endParaRPr lang="en-US" dirty="0" smtClean="0"/>
          </a:p>
          <a:p>
            <a:pPr marL="171450" indent="-171450">
              <a:buFont typeface="Arial" pitchFamily="34" charset="0"/>
              <a:buChar char="•"/>
            </a:pPr>
            <a:r>
              <a:rPr lang="en-US" dirty="0" smtClean="0"/>
              <a:t>The d{motion} command</a:t>
            </a:r>
            <a:r>
              <a:rPr lang="en-US" baseline="0" dirty="0" smtClean="0"/>
              <a:t> can operate on a single character (dl), a complete word (</a:t>
            </a:r>
            <a:r>
              <a:rPr lang="en-US" baseline="0" dirty="0" err="1" smtClean="0"/>
              <a:t>daw</a:t>
            </a:r>
            <a:r>
              <a:rPr lang="en-US" baseline="0" dirty="0" smtClean="0"/>
              <a:t>), or an entire paragraph (dap).</a:t>
            </a:r>
            <a:endParaRPr lang="en-US" dirty="0" smtClean="0"/>
          </a:p>
          <a:p>
            <a:r>
              <a:rPr lang="en-US" dirty="0" smtClean="0"/>
              <a:t>Make</a:t>
            </a:r>
            <a:r>
              <a:rPr lang="en-US" baseline="0" dirty="0" smtClean="0"/>
              <a:t> the current line all uppercase: </a:t>
            </a:r>
            <a:r>
              <a:rPr lang="en-US" dirty="0" err="1" smtClean="0"/>
              <a:t>gU</a:t>
            </a:r>
            <a:endParaRPr lang="en-US" dirty="0" smtClean="0"/>
          </a:p>
          <a:p>
            <a:r>
              <a:rPr lang="en-US" dirty="0" smtClean="0"/>
              <a:t>Move</a:t>
            </a:r>
            <a:r>
              <a:rPr lang="en-US" baseline="0" dirty="0" smtClean="0"/>
              <a:t> the cursor up or down: j or k</a:t>
            </a:r>
          </a:p>
          <a:p>
            <a:r>
              <a:rPr lang="en-US" baseline="0" dirty="0" smtClean="0"/>
              <a:t>Repeat the swap action: .</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10</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:h</a:t>
            </a:r>
            <a:r>
              <a:rPr lang="en-US" baseline="0" dirty="0" smtClean="0"/>
              <a:t> operators</a:t>
            </a:r>
          </a:p>
          <a:p>
            <a:pPr marL="171450" indent="-171450">
              <a:buFont typeface="Arial" pitchFamily="34" charset="0"/>
              <a:buChar char="•"/>
            </a:pPr>
            <a:r>
              <a:rPr lang="en-US" baseline="0" dirty="0" smtClean="0"/>
              <a:t>A sentence is defined as ending at ‘.’, ‘!’, or ‘?’ followed by either the end of line or by a space or a tab.</a:t>
            </a:r>
            <a:endParaRPr lang="en-US" dirty="0" smtClean="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11</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Much of vim’s power stems</a:t>
            </a:r>
            <a:r>
              <a:rPr lang="en-US" baseline="0" dirty="0" smtClean="0"/>
              <a:t> from the way that operators and motions can be combined.</a:t>
            </a:r>
            <a:endParaRPr lang="en-US" dirty="0" smtClean="0"/>
          </a:p>
          <a:p>
            <a:pPr marL="171450" indent="-171450">
              <a:buFont typeface="Arial" pitchFamily="34" charset="0"/>
              <a:buChar char="•"/>
            </a:pPr>
            <a:r>
              <a:rPr lang="en-US" dirty="0" smtClean="0"/>
              <a:t>The combination of operators with motions forms a kind of grammar. </a:t>
            </a:r>
          </a:p>
          <a:p>
            <a:pPr marL="685800" lvl="1" indent="-228600">
              <a:buFont typeface="+mj-lt"/>
              <a:buAutoNum type="arabicPeriod"/>
            </a:pPr>
            <a:r>
              <a:rPr lang="en-US" dirty="0" smtClean="0"/>
              <a:t>An</a:t>
            </a:r>
            <a:r>
              <a:rPr lang="en-US" baseline="0" dirty="0" smtClean="0"/>
              <a:t> action is composed from an operator followed by a motion. Learning new motions and operators is like learning the vocabulary of vim. If we follow the simple grammar rules, we can express more ideas as our vocabulary grows. </a:t>
            </a:r>
            <a:br>
              <a:rPr lang="en-US" baseline="0" dirty="0" smtClean="0"/>
            </a:br>
            <a:r>
              <a:rPr lang="en-US" baseline="0" dirty="0" smtClean="0"/>
              <a:t>Suppose we already know how to delete a single character using dl, a word using </a:t>
            </a:r>
            <a:r>
              <a:rPr lang="en-US" baseline="0" dirty="0" err="1" smtClean="0"/>
              <a:t>daw</a:t>
            </a:r>
            <a:r>
              <a:rPr lang="en-US" baseline="0" dirty="0" smtClean="0"/>
              <a:t>, and a paragraph using dap, then we can learn about the </a:t>
            </a:r>
            <a:r>
              <a:rPr lang="en-US" baseline="0" dirty="0" err="1" smtClean="0"/>
              <a:t>gU</a:t>
            </a:r>
            <a:r>
              <a:rPr lang="en-US" baseline="0" dirty="0" smtClean="0"/>
              <a:t> command.  It’s an operator too, so we can invoke </a:t>
            </a:r>
            <a:r>
              <a:rPr lang="en-US" baseline="0" dirty="0" err="1" smtClean="0"/>
              <a:t>gUl</a:t>
            </a:r>
            <a:r>
              <a:rPr lang="en-US" baseline="0" dirty="0" smtClean="0"/>
              <a:t> to convert the current character to upper case, </a:t>
            </a:r>
            <a:r>
              <a:rPr lang="en-US" baseline="0" dirty="0" err="1" smtClean="0"/>
              <a:t>gUaw</a:t>
            </a:r>
            <a:r>
              <a:rPr lang="en-US" baseline="0" dirty="0" smtClean="0"/>
              <a:t> to convert the current word, and </a:t>
            </a:r>
            <a:r>
              <a:rPr lang="en-US" baseline="0" dirty="0" err="1" smtClean="0"/>
              <a:t>gUap</a:t>
            </a:r>
            <a:r>
              <a:rPr lang="en-US" baseline="0" dirty="0" smtClean="0"/>
              <a:t> the whole paragraph to SHOUTY case.</a:t>
            </a:r>
          </a:p>
          <a:p>
            <a:pPr marL="685800" lvl="1" indent="-228600">
              <a:buFont typeface="+mj-lt"/>
              <a:buAutoNum type="arabicPeriod"/>
            </a:pPr>
            <a:r>
              <a:rPr lang="en-US" baseline="0" dirty="0" smtClean="0"/>
              <a:t>When an operator command is invoked in duplicate, it acts upon the current line. So </a:t>
            </a:r>
            <a:r>
              <a:rPr lang="en-US" baseline="0" dirty="0" err="1" smtClean="0"/>
              <a:t>dd</a:t>
            </a:r>
            <a:r>
              <a:rPr lang="en-US" baseline="0" dirty="0" smtClean="0"/>
              <a:t> deletes the current line, while &gt;&gt; indents it. The </a:t>
            </a:r>
            <a:r>
              <a:rPr lang="en-US" baseline="0" dirty="0" err="1" smtClean="0"/>
              <a:t>gU</a:t>
            </a:r>
            <a:r>
              <a:rPr lang="en-US" baseline="0" dirty="0" smtClean="0"/>
              <a:t> command is a special case. We can make it act upon the current line by running either </a:t>
            </a:r>
            <a:r>
              <a:rPr lang="en-US" baseline="0" dirty="0" err="1" smtClean="0"/>
              <a:t>gUgU</a:t>
            </a:r>
            <a:r>
              <a:rPr lang="en-US" baseline="0" dirty="0" smtClean="0"/>
              <a:t> or the shorthand </a:t>
            </a:r>
            <a:r>
              <a:rPr lang="en-US" baseline="0" dirty="0" err="1" smtClean="0"/>
              <a:t>gUU</a:t>
            </a:r>
            <a:endParaRPr lang="en-US" baseline="0" dirty="0" smtClean="0"/>
          </a:p>
          <a:p>
            <a:pPr marL="171450" marR="0" lvl="0" indent="-171450" algn="l" defTabSz="4572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smtClean="0">
                <a:solidFill>
                  <a:srgbClr val="000000"/>
                </a:solidFill>
                <a:latin typeface="微软雅黑" pitchFamily="34" charset="-122"/>
                <a:ea typeface="微软雅黑" pitchFamily="34" charset="-122"/>
              </a:rPr>
              <a:t>Text objects are not motions themselves: we can’t use them to navigate</a:t>
            </a:r>
            <a:r>
              <a:rPr lang="en-US" altLang="en-US" sz="1200" baseline="0" dirty="0" smtClean="0">
                <a:solidFill>
                  <a:srgbClr val="000000"/>
                </a:solidFill>
                <a:latin typeface="微软雅黑" pitchFamily="34" charset="-122"/>
                <a:ea typeface="微软雅黑" pitchFamily="34" charset="-122"/>
              </a:rPr>
              <a:t> around the document. But we can use text objects in Visual mode and in Operator-pending mode. Remember, whenever you see {motion} as part of the syntax for a command, you can also use a text object. Common examples include d{motion}, c{motion}, and y{motion}.  For example, we use ci)#&lt;Esc&gt; to replace the text inside a pair of “” with #. ci command can be read as “change inside the parentheses”. We could just as easily use the </a:t>
            </a:r>
            <a:r>
              <a:rPr lang="en-US" altLang="en-US" sz="1200" baseline="0" dirty="0" err="1" smtClean="0">
                <a:solidFill>
                  <a:srgbClr val="000000"/>
                </a:solidFill>
                <a:latin typeface="微软雅黑" pitchFamily="34" charset="-122"/>
                <a:ea typeface="微软雅黑" pitchFamily="34" charset="-122"/>
              </a:rPr>
              <a:t>yit</a:t>
            </a:r>
            <a:r>
              <a:rPr lang="en-US" altLang="en-US" sz="1200" baseline="0" dirty="0" smtClean="0">
                <a:solidFill>
                  <a:srgbClr val="000000"/>
                </a:solidFill>
                <a:latin typeface="微软雅黑" pitchFamily="34" charset="-122"/>
                <a:ea typeface="微软雅黑" pitchFamily="34" charset="-122"/>
              </a:rPr>
              <a:t> command to yank the text from inside tag, or </a:t>
            </a:r>
            <a:r>
              <a:rPr lang="en-US" altLang="en-US" sz="1200" baseline="0" dirty="0" err="1" smtClean="0">
                <a:solidFill>
                  <a:srgbClr val="000000"/>
                </a:solidFill>
                <a:latin typeface="微软雅黑" pitchFamily="34" charset="-122"/>
                <a:ea typeface="微软雅黑" pitchFamily="34" charset="-122"/>
              </a:rPr>
              <a:t>dit</a:t>
            </a:r>
            <a:r>
              <a:rPr lang="en-US" altLang="en-US" sz="1200" baseline="0" dirty="0" smtClean="0">
                <a:solidFill>
                  <a:srgbClr val="000000"/>
                </a:solidFill>
                <a:latin typeface="微软雅黑" pitchFamily="34" charset="-122"/>
                <a:ea typeface="微软雅黑" pitchFamily="34" charset="-122"/>
              </a:rPr>
              <a:t> to delete it.</a:t>
            </a:r>
            <a:endParaRPr lang="en-US" altLang="en-US" sz="1200" dirty="0" smtClean="0">
              <a:solidFill>
                <a:srgbClr val="000000"/>
              </a:solidFill>
              <a:latin typeface="微软雅黑" pitchFamily="34" charset="-122"/>
              <a:ea typeface="微软雅黑" pitchFamily="34" charset="-122"/>
            </a:endParaRPr>
          </a:p>
          <a:p>
            <a:pPr marL="171450" lvl="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 ~victoryu/fruits – will copy a file to the current file</a:t>
            </a:r>
          </a:p>
          <a:p>
            <a:endParaRPr lang="en-US" dirty="0" smtClean="0"/>
          </a:p>
          <a:p>
            <a:r>
              <a:rPr lang="en-US" dirty="0" smtClean="0"/>
              <a:t>Have you ever started editing a file, made a bunch of changes, and then typed :w to write your changes, only to find that the file is read-only? You can deal with that in a couple of ways, but one of the easiest things to do is to invoke a shell from within Vim and change the file's permissions before you save it again.</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13</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Like any text editor, vim gives you the ability to search for text. </a:t>
            </a:r>
          </a:p>
          <a:p>
            <a:pPr marL="0" indent="0">
              <a:buFont typeface="Arial" panose="020B0604020202020204" pitchFamily="34" charset="0"/>
              <a:buNone/>
            </a:pPr>
            <a:r>
              <a:rPr lang="en-US" dirty="0" smtClean="0"/>
              <a:t>The</a:t>
            </a:r>
            <a:r>
              <a:rPr lang="en-US" baseline="0" dirty="0" smtClean="0"/>
              <a:t> basic search command is slash (/). You type a slash in the command mode, and you will see a slash prompt at the bottom of the screen.  You type some text to search for, and hit return. It then searches forward in the file for the next occurrence of the text you search for.</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Alternatively, you can begin a search with a question mark, in which case, it searches backward for the text you specified. </a:t>
            </a:r>
          </a:p>
          <a:p>
            <a:pPr marL="0" indent="0">
              <a:buFont typeface="Arial" panose="020B0604020202020204" pitchFamily="34" charset="0"/>
              <a:buNone/>
            </a:pPr>
            <a:r>
              <a:rPr lang="en-US" baseline="0" dirty="0" smtClean="0"/>
              <a:t>Once you performed the search, you can use the n command to search for the same text again in the same direction. </a:t>
            </a:r>
          </a:p>
          <a:p>
            <a:pPr marL="0" indent="0">
              <a:buFont typeface="Arial" panose="020B0604020202020204" pitchFamily="34" charset="0"/>
              <a:buNone/>
            </a:pPr>
            <a:r>
              <a:rPr lang="en-US" baseline="0" dirty="0" smtClean="0"/>
              <a:t>Or you can use the command N to repeat search in the opposite direction.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So if you began a search by a slash and hitting  the n key, it will show the next one, and the next one, and so on, while hitting the N goes backward. But if you began the search with a question mark, and hitting the n key continues to search backward whereas N actually searches forward.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I’ll demonstrate these, by using the </a:t>
            </a:r>
            <a:r>
              <a:rPr lang="en-US" baseline="0" dirty="0" err="1" smtClean="0"/>
              <a:t>dukeofyork</a:t>
            </a:r>
            <a:r>
              <a:rPr lang="en-US" baseline="0" dirty="0" smtClean="0"/>
              <a:t>.</a:t>
            </a:r>
          </a:p>
          <a:p>
            <a:pPr marL="0" indent="0">
              <a:buFont typeface="Arial" panose="020B0604020202020204" pitchFamily="34" charset="0"/>
              <a:buNone/>
            </a:pPr>
            <a:r>
              <a:rPr lang="en-US" baseline="0" dirty="0" smtClean="0"/>
              <a:t>If we look for the word “the” by typing /the and return, it positions the cursor at the first occurrence of that character string “the”. If I hit n, it performs the search again, finding the next “the”. If I keep searching passing the bottom of the file, it will wrap around. Notice the message shown at the bottom of the file “search it BOTTOM, continuing at TOP”. This indicates that we wrap around.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14</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When you search in vim, your search is interpreted as a regular expression. </a:t>
            </a:r>
          </a:p>
          <a:p>
            <a:pPr marL="0" indent="0">
              <a:buFont typeface="Arial" panose="020B0604020202020204" pitchFamily="34" charset="0"/>
              <a:buNone/>
            </a:pPr>
            <a:r>
              <a:rPr lang="en-US" dirty="0" smtClean="0"/>
              <a:t>The star (*) applies to the immediately</a:t>
            </a:r>
            <a:r>
              <a:rPr lang="en-US" baseline="0" dirty="0" smtClean="0"/>
              <a:t> preceding single item, whether it’s a character. It can also be used after a period meaning any character or a bracket of set of characters meaning any number of characters in a set. </a:t>
            </a:r>
            <a:r>
              <a:rPr lang="en-US" dirty="0" smtClean="0"/>
              <a:t> </a:t>
            </a:r>
          </a:p>
          <a:p>
            <a:pPr marL="0" indent="0">
              <a:buFont typeface="Arial" panose="020B0604020202020204" pitchFamily="34" charset="0"/>
              <a:buNone/>
            </a:pPr>
            <a:r>
              <a:rPr lang="en-US" dirty="0" smtClean="0"/>
              <a:t>If you want to specify a repeat of a</a:t>
            </a:r>
            <a:r>
              <a:rPr lang="en-US" baseline="0" dirty="0" smtClean="0"/>
              <a:t> </a:t>
            </a:r>
            <a:r>
              <a:rPr lang="en-US" dirty="0" smtClean="0"/>
              <a:t>string consisting</a:t>
            </a:r>
            <a:r>
              <a:rPr lang="en-US" baseline="0" dirty="0" smtClean="0"/>
              <a:t> of more than one character</a:t>
            </a:r>
            <a:r>
              <a:rPr lang="en-US" dirty="0" smtClean="0"/>
              <a:t>, you have to use these grouping operators.</a:t>
            </a:r>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15</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16</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17</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a:t>
            </a:r>
            <a:r>
              <a:rPr lang="en-US" baseline="0" dirty="0" smtClean="0"/>
              <a:t> in </a:t>
            </a:r>
            <a:r>
              <a:rPr lang="en-US" baseline="0" dirty="0" err="1" smtClean="0"/>
              <a:t>lookaround</a:t>
            </a:r>
            <a:r>
              <a:rPr lang="en-US" baseline="0" dirty="0" smtClean="0"/>
              <a:t> is different in vim, and you have more than one mode for searching with regular expressions. Use </a:t>
            </a:r>
            <a:r>
              <a:rPr lang="en-US" baseline="0" dirty="0" err="1" smtClean="0"/>
              <a:t>nomagic</a:t>
            </a:r>
            <a:r>
              <a:rPr lang="en-US" baseline="0" dirty="0" smtClean="0"/>
              <a:t> and very magic (see help on magic modes </a:t>
            </a:r>
            <a:r>
              <a:rPr lang="en-US" i="1" baseline="0" dirty="0" smtClean="0"/>
              <a:t>:help /magic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18</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search and substitute command is :substitute or :s for short</a:t>
            </a:r>
          </a:p>
          <a:p>
            <a:pPr marL="171450" indent="-171450">
              <a:buFont typeface="Arial" panose="020B0604020202020204" pitchFamily="34" charset="0"/>
              <a:buChar char="•"/>
            </a:pPr>
            <a:r>
              <a:rPr lang="en-US" baseline="0" dirty="0" smtClean="0"/>
              <a:t>By default, the search (:s/old/new) operates on the </a:t>
            </a:r>
            <a:r>
              <a:rPr lang="en-US" u="sng" baseline="0" dirty="0" smtClean="0"/>
              <a:t>first matc</a:t>
            </a:r>
            <a:r>
              <a:rPr lang="en-US" baseline="0" dirty="0" smtClean="0"/>
              <a:t>h on the current line. </a:t>
            </a:r>
          </a:p>
          <a:p>
            <a:pPr marL="171450" indent="-171450">
              <a:buFont typeface="Arial" panose="020B0604020202020204" pitchFamily="34" charset="0"/>
              <a:buChar char="•"/>
            </a:pPr>
            <a:r>
              <a:rPr lang="en-US" baseline="0" dirty="0" smtClean="0"/>
              <a:t>Appending the g flag replaces </a:t>
            </a:r>
            <a:r>
              <a:rPr lang="en-US" u="sng" baseline="0" dirty="0" smtClean="0"/>
              <a:t>all of the matches</a:t>
            </a:r>
            <a:r>
              <a:rPr lang="en-US" baseline="0" dirty="0" smtClean="0"/>
              <a:t> on the current line</a:t>
            </a:r>
          </a:p>
          <a:p>
            <a:pPr marL="171450" indent="-171450">
              <a:buFont typeface="Arial" panose="020B0604020202020204" pitchFamily="34" charset="0"/>
              <a:buChar char="•"/>
            </a:pPr>
            <a:r>
              <a:rPr lang="en-US" baseline="0" dirty="0" smtClean="0"/>
              <a:t>Performing the same operation across the file requires :global or :g command.  :h :s and :h :g will display detailed help text for both of these commands. </a:t>
            </a:r>
            <a:br>
              <a:rPr lang="en-US" baseline="0" dirty="0" smtClean="0"/>
            </a:br>
            <a:r>
              <a:rPr lang="en-US" baseline="0" dirty="0" smtClean="0"/>
              <a:t>:g/bad/s//good/g </a:t>
            </a:r>
            <a:br>
              <a:rPr lang="en-US" baseline="0" dirty="0" smtClean="0"/>
            </a:br>
            <a:r>
              <a:rPr lang="en-US" baseline="0" dirty="0" smtClean="0"/>
              <a:t>an equivalent short hand is: </a:t>
            </a:r>
            <a:br>
              <a:rPr lang="en-US" baseline="0" dirty="0" smtClean="0"/>
            </a:br>
            <a:r>
              <a:rPr lang="en-US" baseline="0" dirty="0" smtClean="0"/>
              <a:t>:%s/bad/good/g  (:% is the same as a range 1,$ which equates to the entire line)</a:t>
            </a:r>
            <a:br>
              <a:rPr lang="en-US" baseline="0" dirty="0" smtClean="0"/>
            </a:br>
            <a:r>
              <a:rPr lang="en-US" baseline="0" dirty="0" smtClean="0"/>
              <a:t>the way it works is it internally flags every match and then apply a command to it.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19</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t>
            </a:r>
            <a:r>
              <a:rPr lang="en-US" baseline="0" dirty="0" smtClean="0"/>
              <a:t> pattern</a:t>
            </a:r>
          </a:p>
          <a:p>
            <a:endParaRPr lang="en-US" dirty="0" smtClean="0"/>
          </a:p>
          <a:p>
            <a:r>
              <a:rPr lang="en-US" dirty="0" smtClean="0"/>
              <a:t>Address		Portion</a:t>
            </a:r>
            <a:r>
              <a:rPr lang="en-US" baseline="0" dirty="0" smtClean="0"/>
              <a:t> of work buffer addressed</a:t>
            </a:r>
          </a:p>
          <a:p>
            <a:r>
              <a:rPr lang="en-US" baseline="0" dirty="0" smtClean="0"/>
              <a:t>5			Line 5</a:t>
            </a:r>
          </a:p>
          <a:p>
            <a:r>
              <a:rPr lang="en-US" dirty="0" smtClean="0"/>
              <a:t>77,100			Lines 77 thru 100 inclusive</a:t>
            </a:r>
          </a:p>
          <a:p>
            <a:r>
              <a:rPr lang="en-US" dirty="0" smtClean="0"/>
              <a:t>1,.			Beginning of work buffer through current line</a:t>
            </a:r>
          </a:p>
          <a:p>
            <a:r>
              <a:rPr lang="en-US" dirty="0" smtClean="0"/>
              <a:t>.,$			Current line through end of work buffer</a:t>
            </a:r>
          </a:p>
          <a:p>
            <a:r>
              <a:rPr lang="en-US" dirty="0" smtClean="0"/>
              <a:t>1,$			Entire</a:t>
            </a:r>
            <a:r>
              <a:rPr lang="en-US" baseline="0" dirty="0" smtClean="0"/>
              <a:t> work buffer</a:t>
            </a:r>
          </a:p>
          <a:p>
            <a:r>
              <a:rPr lang="en-US" baseline="0" dirty="0" smtClean="0"/>
              <a:t>%			Entire work buffer</a:t>
            </a:r>
          </a:p>
          <a:p>
            <a:r>
              <a:rPr lang="en-US" baseline="0" dirty="0" smtClean="0"/>
              <a:t>/pine/			The next line containing the word pine</a:t>
            </a:r>
          </a:p>
          <a:p>
            <a:r>
              <a:rPr lang="en-US" baseline="0" dirty="0" smtClean="0"/>
              <a:t>g/pine/		All lines containing the word pine</a:t>
            </a:r>
          </a:p>
          <a:p>
            <a:r>
              <a:rPr lang="en-US" baseline="0" dirty="0" smtClean="0"/>
              <a:t>.,..+10			Current line through tenth following line</a:t>
            </a:r>
          </a:p>
          <a:p>
            <a:endParaRPr lang="en-US" dirty="0" smtClean="0"/>
          </a:p>
          <a:p>
            <a:r>
              <a:rPr lang="en-US" dirty="0" smtClean="0"/>
              <a:t>Delimiter</a:t>
            </a:r>
            <a:r>
              <a:rPr lang="en-US" baseline="0" dirty="0" smtClean="0"/>
              <a:t> can be anything.</a:t>
            </a:r>
          </a:p>
          <a:p>
            <a:endParaRPr lang="en-US" dirty="0" smtClean="0"/>
          </a:p>
          <a:p>
            <a:r>
              <a:rPr lang="en-US" dirty="0" smtClean="0"/>
              <a:t>Vim’s regex engine may be somewhat</a:t>
            </a:r>
            <a:r>
              <a:rPr lang="en-US" baseline="0" dirty="0" smtClean="0"/>
              <a:t> different from the one you’re accustomed to using. The most confusing discrepancies can be smoothed out with the very magic pattern switch. Certain characters have a special meaning </a:t>
            </a:r>
            <a:r>
              <a:rPr lang="en-US" i="1" baseline="0" dirty="0" smtClean="0"/>
              <a:t>by</a:t>
            </a:r>
            <a:r>
              <a:rPr lang="en-US" baseline="0" dirty="0" smtClean="0"/>
              <a:t> </a:t>
            </a:r>
            <a:r>
              <a:rPr lang="en-US" i="1" baseline="0" dirty="0" smtClean="0"/>
              <a:t>default</a:t>
            </a:r>
            <a:r>
              <a:rPr lang="en-US" baseline="0" dirty="0" smtClean="0"/>
              <a:t> in vim’s search field.</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20</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few examples:</a:t>
            </a:r>
          </a:p>
          <a:p>
            <a:r>
              <a:rPr lang="en-US" dirty="0" smtClean="0"/>
              <a:t>10,20 </a:t>
            </a:r>
          </a:p>
          <a:p>
            <a:r>
              <a:rPr lang="en-US" dirty="0" smtClean="0"/>
              <a:t>- from 10 to 20 line. </a:t>
            </a:r>
          </a:p>
          <a:p>
            <a:r>
              <a:rPr lang="en-US" dirty="0" smtClean="0"/>
              <a:t>Each may be followed (several times) by "+" or "-" and an optional number. This number is added or subtracted from the preceding line number. If the number is omitted, 1 is used. </a:t>
            </a:r>
          </a:p>
          <a:p>
            <a:r>
              <a:rPr lang="en-US" dirty="0" smtClean="0"/>
              <a:t>/Section 1/+,/Section 2/-</a:t>
            </a:r>
          </a:p>
          <a:p>
            <a:r>
              <a:rPr lang="en-US" dirty="0" smtClean="0"/>
              <a:t>- all lines between Section 1 and Section 2, non-inclusively, i.e. the lines containing Section 1 and Section 2 will not be affected. </a:t>
            </a:r>
          </a:p>
          <a:p>
            <a:r>
              <a:rPr lang="en-US" dirty="0" smtClean="0"/>
              <a:t>The /</a:t>
            </a:r>
            <a:r>
              <a:rPr lang="en-US" i="1" dirty="0" smtClean="0"/>
              <a:t>pattern</a:t>
            </a:r>
            <a:r>
              <a:rPr lang="en-US" dirty="0" smtClean="0"/>
              <a:t>/ and ?</a:t>
            </a:r>
            <a:r>
              <a:rPr lang="en-US" i="1" dirty="0" smtClean="0"/>
              <a:t>pattern</a:t>
            </a:r>
            <a:r>
              <a:rPr lang="en-US" dirty="0" smtClean="0"/>
              <a:t>? may be followed by another address separated by a semicolon. A semicolon between two search patterns tells Vim to find the location of the first pattern, then start searching from that location for the second pattern.</a:t>
            </a:r>
          </a:p>
          <a:p>
            <a:r>
              <a:rPr lang="en-US" dirty="0" smtClean="0"/>
              <a:t>/Section 1/;/Subsection/-,/Subsection/+</a:t>
            </a:r>
          </a:p>
          <a:p>
            <a:r>
              <a:rPr lang="en-US" dirty="0" smtClean="0"/>
              <a:t>- first find Section 1, then the first line with Subsection, step one line down (beginning of the range) and find the next line with Subsection, step one line up (end of the range).</a:t>
            </a:r>
          </a:p>
          <a:p>
            <a:r>
              <a:rPr lang="en-US" dirty="0" smtClean="0"/>
              <a:t>The next example shows how you can reuse you search pattern:</a:t>
            </a:r>
          </a:p>
          <a:p>
            <a:r>
              <a:rPr lang="en-US" dirty="0" smtClean="0"/>
              <a:t>:/Section/+ y</a:t>
            </a:r>
          </a:p>
          <a:p>
            <a:r>
              <a:rPr lang="en-US" dirty="0" smtClean="0"/>
              <a:t>- this will search for the Section line and yank (copy) one line after into the memory.</a:t>
            </a:r>
          </a:p>
          <a:p>
            <a:r>
              <a:rPr lang="en-US" dirty="0" smtClean="0"/>
              <a:t>:// normal p</a:t>
            </a:r>
          </a:p>
          <a:p>
            <a:r>
              <a:rPr lang="en-US" dirty="0" smtClean="0"/>
              <a:t>- and that will search for the next Section line and put (paste) the saved text on the next line.</a:t>
            </a:r>
          </a:p>
          <a:p>
            <a:pPr marL="171450" indent="-171450">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21</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disable highlight after search, enter:</a:t>
            </a:r>
          </a:p>
          <a:p>
            <a:r>
              <a:rPr lang="en-US" dirty="0" smtClean="0"/>
              <a:t>    </a:t>
            </a:r>
            <a:r>
              <a:rPr lang="en-US" dirty="0" smtClean="0">
                <a:latin typeface="Courier New" pitchFamily="49" charset="0"/>
                <a:cs typeface="Courier New" pitchFamily="49" charset="0"/>
              </a:rPr>
              <a:t>set </a:t>
            </a:r>
            <a:r>
              <a:rPr lang="en-US" dirty="0" err="1" smtClean="0">
                <a:latin typeface="Courier New" pitchFamily="49" charset="0"/>
                <a:cs typeface="Courier New" pitchFamily="49" charset="0"/>
              </a:rPr>
              <a:t>nohlsearch</a:t>
            </a:r>
            <a:endParaRPr lang="en-US" dirty="0" smtClean="0">
              <a:latin typeface="Courier New" pitchFamily="49" charset="0"/>
              <a:cs typeface="Courier New" pitchFamily="49" charset="0"/>
            </a:endParaRPr>
          </a:p>
          <a:p>
            <a:r>
              <a:rPr lang="en-US" dirty="0" smtClean="0"/>
              <a:t>Or</a:t>
            </a:r>
          </a:p>
          <a:p>
            <a:r>
              <a:rPr lang="en-US" dirty="0" smtClean="0"/>
              <a:t>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noh</a:t>
            </a:r>
            <a:endParaRPr lang="en-US" dirty="0" smtClean="0">
              <a:latin typeface="Courier New" pitchFamily="49" charset="0"/>
              <a:cs typeface="Courier New" pitchFamily="49" charset="0"/>
            </a:endParaRPr>
          </a:p>
          <a:p>
            <a:r>
              <a:rPr lang="en-US" dirty="0" smtClean="0"/>
              <a:t>Or to switch</a:t>
            </a:r>
          </a:p>
          <a:p>
            <a:r>
              <a:rPr lang="en-US" dirty="0" smtClean="0">
                <a:latin typeface="Courier New" pitchFamily="49" charset="0"/>
                <a:cs typeface="Courier New" pitchFamily="49" charset="0"/>
              </a:rPr>
              <a:t>    set</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hlsearch</a:t>
            </a:r>
            <a:endParaRPr lang="en-US" baseline="0" dirty="0" smtClean="0">
              <a:latin typeface="Courier New" pitchFamily="49" charset="0"/>
              <a:cs typeface="Courier New" pitchFamily="49" charset="0"/>
            </a:endParaRPr>
          </a:p>
          <a:p>
            <a:endParaRPr lang="en-US" baseline="0" dirty="0" smtClean="0">
              <a:latin typeface="Courier New" pitchFamily="49" charset="0"/>
              <a:cs typeface="Courier New" pitchFamily="49" charset="0"/>
            </a:endParaRPr>
          </a:p>
          <a:p>
            <a:r>
              <a:rPr lang="en-US" baseline="0" dirty="0" smtClean="0">
                <a:latin typeface="Courier New" pitchFamily="49" charset="0"/>
                <a:cs typeface="Courier New" pitchFamily="49" charset="0"/>
              </a:rPr>
              <a:t>To show line number:</a:t>
            </a:r>
          </a:p>
          <a:p>
            <a:r>
              <a:rPr lang="en-US" baseline="0" dirty="0" smtClean="0">
                <a:latin typeface="Courier New" pitchFamily="49" charset="0"/>
                <a:cs typeface="Courier New" pitchFamily="49" charset="0"/>
              </a:rPr>
              <a:t>   :set nu</a:t>
            </a:r>
          </a:p>
          <a:p>
            <a:r>
              <a:rPr lang="en-US" baseline="0" dirty="0" smtClean="0">
                <a:latin typeface="Courier New" pitchFamily="49" charset="0"/>
                <a:cs typeface="Courier New" pitchFamily="49" charset="0"/>
              </a:rPr>
              <a:t>To turn off line number:</a:t>
            </a:r>
          </a:p>
          <a:p>
            <a:r>
              <a:rPr lang="en-US" baseline="0" dirty="0" smtClean="0">
                <a:latin typeface="Courier New" pitchFamily="49" charset="0"/>
                <a:cs typeface="Courier New" pitchFamily="49" charset="0"/>
              </a:rPr>
              <a:t>  :set nu!</a:t>
            </a:r>
          </a:p>
          <a:p>
            <a:r>
              <a:rPr lang="en-US" dirty="0" smtClean="0"/>
              <a:t>If you need number every time you start vi/vim, append following line to your ~/.</a:t>
            </a:r>
            <a:r>
              <a:rPr lang="en-US" dirty="0" err="1" smtClean="0"/>
              <a:t>vimrc</a:t>
            </a:r>
            <a:r>
              <a:rPr lang="en-US" dirty="0" smtClean="0"/>
              <a:t> file:</a:t>
            </a:r>
            <a:br>
              <a:rPr lang="en-US" dirty="0" smtClean="0"/>
            </a:br>
            <a:r>
              <a:rPr lang="en-US" dirty="0" smtClean="0"/>
              <a:t>vi ~/.</a:t>
            </a:r>
            <a:r>
              <a:rPr lang="en-US" dirty="0" err="1" smtClean="0"/>
              <a:t>vimrc</a:t>
            </a:r>
            <a:r>
              <a:rPr lang="en-US" dirty="0" smtClean="0"/>
              <a:t/>
            </a:r>
            <a:br>
              <a:rPr lang="en-US" dirty="0" smtClean="0"/>
            </a:br>
            <a:r>
              <a:rPr lang="en-US" dirty="0" smtClean="0"/>
              <a:t>Append the following line:</a:t>
            </a:r>
            <a:br>
              <a:rPr lang="en-US" dirty="0" smtClean="0"/>
            </a:br>
            <a:r>
              <a:rPr lang="en-US" dirty="0" smtClean="0"/>
              <a:t>set number</a:t>
            </a:r>
            <a:br>
              <a:rPr lang="en-US" dirty="0" smtClean="0"/>
            </a:br>
            <a:r>
              <a:rPr lang="en-US" dirty="0" smtClean="0"/>
              <a:t>Save and close the file.</a:t>
            </a:r>
            <a:endParaRPr lang="en-US" baseline="0" dirty="0" smtClean="0">
              <a:latin typeface="Courier New" pitchFamily="49" charset="0"/>
              <a:cs typeface="Courier New" pitchFamily="49" charset="0"/>
            </a:endParaRPr>
          </a:p>
          <a:p>
            <a:r>
              <a:rPr lang="en-US" baseline="0" dirty="0" smtClean="0"/>
              <a:t>    </a:t>
            </a:r>
          </a:p>
          <a:p>
            <a:r>
              <a:rPr lang="en-US" baseline="0" dirty="0" err="1" smtClean="0"/>
              <a:t>Metacharacters</a:t>
            </a:r>
            <a:r>
              <a:rPr lang="en-US" baseline="0" dirty="0" smtClean="0"/>
              <a:t> used in the replacement patterns</a:t>
            </a:r>
          </a:p>
          <a:p>
            <a:r>
              <a:rPr lang="en-US" baseline="0" dirty="0" smtClean="0"/>
              <a:t>&amp;     	reuse the search pattern as part of the replacement pattern</a:t>
            </a:r>
          </a:p>
          <a:p>
            <a:r>
              <a:rPr lang="en-US" baseline="0" dirty="0" smtClean="0"/>
              <a:t>~	</a:t>
            </a:r>
          </a:p>
          <a:p>
            <a:endParaRPr lang="en-US" baseline="0" dirty="0" smtClean="0"/>
          </a:p>
          <a:p>
            <a:r>
              <a:rPr lang="en-US" baseline="0" dirty="0" smtClean="0"/>
              <a:t>Match nonprintable characters: bell, escape, form feed, line feed, carriage return, horizontal tab, vertical tab. These characters have the </a:t>
            </a:r>
            <a:r>
              <a:rPr lang="en-US" baseline="0" dirty="0" err="1" smtClean="0"/>
              <a:t>hexadeci</a:t>
            </a:r>
            <a:r>
              <a:rPr lang="en-US" baseline="0" dirty="0" smtClean="0"/>
              <a:t>-</a:t>
            </a:r>
          </a:p>
          <a:p>
            <a:r>
              <a:rPr lang="en-US" baseline="0" dirty="0" smtClean="0"/>
              <a:t>mal ASCII codes 07, 1B, 0C, 0A, 0D, 09, 0B. </a:t>
            </a:r>
          </a:p>
          <a:p>
            <a:r>
              <a:rPr lang="en-US" baseline="0" dirty="0" smtClean="0"/>
              <a:t>Solution: \</a:t>
            </a:r>
            <a:r>
              <a:rPr lang="en-US" baseline="0" dirty="0" err="1" smtClean="0"/>
              <a:t>cG</a:t>
            </a:r>
            <a:r>
              <a:rPr lang="en-US" baseline="0" dirty="0" smtClean="0"/>
              <a:t>\x1B\</a:t>
            </a:r>
            <a:r>
              <a:rPr lang="en-US" baseline="0" dirty="0" err="1" smtClean="0"/>
              <a:t>cL</a:t>
            </a:r>
            <a:r>
              <a:rPr lang="en-US" baseline="0" dirty="0" smtClean="0"/>
              <a:t>\</a:t>
            </a:r>
            <a:r>
              <a:rPr lang="en-US" baseline="0" dirty="0" err="1" smtClean="0"/>
              <a:t>cJ</a:t>
            </a:r>
            <a:r>
              <a:rPr lang="en-US" baseline="0" dirty="0" smtClean="0"/>
              <a:t>\</a:t>
            </a:r>
            <a:r>
              <a:rPr lang="en-US" baseline="0" dirty="0" err="1" smtClean="0"/>
              <a:t>cM</a:t>
            </a:r>
            <a:r>
              <a:rPr lang="en-US" baseline="0" dirty="0" smtClean="0"/>
              <a:t>\</a:t>
            </a:r>
            <a:r>
              <a:rPr lang="en-US" baseline="0" dirty="0" err="1" smtClean="0"/>
              <a:t>cI</a:t>
            </a:r>
            <a:r>
              <a:rPr lang="en-US" baseline="0" dirty="0" smtClean="0"/>
              <a:t>\</a:t>
            </a:r>
            <a:r>
              <a:rPr lang="en-US" baseline="0" dirty="0" err="1" smtClean="0"/>
              <a:t>cK</a:t>
            </a:r>
            <a:endParaRPr lang="en-US" baseline="0" dirty="0" smtClean="0"/>
          </a:p>
          <a:p>
            <a:r>
              <a:rPr lang="en-US" baseline="0" dirty="0" smtClean="0"/>
              <a:t>Using ‹\</a:t>
            </a:r>
            <a:r>
              <a:rPr lang="en-US" baseline="0" dirty="0" err="1" smtClean="0"/>
              <a:t>cA</a:t>
            </a:r>
            <a:r>
              <a:rPr lang="en-US" baseline="0" dirty="0" smtClean="0"/>
              <a:t>› through ‹\</a:t>
            </a:r>
            <a:r>
              <a:rPr lang="en-US" baseline="0" dirty="0" err="1" smtClean="0"/>
              <a:t>cZ</a:t>
            </a:r>
            <a:r>
              <a:rPr lang="en-US" baseline="0" dirty="0" smtClean="0"/>
              <a:t>›, you can match one of the 26 control characters that occupy positions 1 through 26 in the ASCII table. The c must be lowercase. The letter that follows the c is case insensitive in most flavors. We recommend that you always use an uppercase letter. Java requires this.</a:t>
            </a:r>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23</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r>
              <a:rPr lang="en-US" dirty="0" smtClean="0"/>
              <a:t>In</a:t>
            </a:r>
            <a:r>
              <a:rPr lang="en-US" baseline="0" dirty="0" smtClean="0"/>
              <a:t> </a:t>
            </a:r>
            <a:r>
              <a:rPr lang="en-US" baseline="0" dirty="0" err="1" smtClean="0"/>
              <a:t>dukeofyork</a:t>
            </a:r>
            <a:r>
              <a:rPr lang="en-US" baseline="0" dirty="0" smtClean="0"/>
              <a:t>,</a:t>
            </a:r>
          </a:p>
          <a:p>
            <a:r>
              <a:rPr lang="en-US" baseline="0" dirty="0" smtClean="0"/>
              <a:t>/they/</a:t>
            </a:r>
          </a:p>
          <a:p>
            <a:r>
              <a:rPr lang="en-US" baseline="0" dirty="0" smtClean="0"/>
              <a:t>:%s//you/</a:t>
            </a:r>
          </a:p>
          <a:p>
            <a:r>
              <a:rPr lang="en-US" baseline="0" dirty="0" smtClean="0"/>
              <a:t>Replaces all the “they” with “you”</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24</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sz="1200" kern="1200" dirty="0" err="1" smtClean="0">
                <a:solidFill>
                  <a:schemeClr val="tx1"/>
                </a:solidFill>
                <a:effectLst/>
                <a:latin typeface="+mn-lt"/>
                <a:ea typeface="+mn-ea"/>
                <a:cs typeface="+mn-cs"/>
              </a:rPr>
              <a:t>v+i</a:t>
            </a:r>
            <a:r>
              <a:rPr kumimoji="1" lang="en-US" sz="1200" kern="1200" dirty="0" smtClean="0">
                <a:solidFill>
                  <a:schemeClr val="tx1"/>
                </a:solidFill>
                <a:effectLst/>
                <a:latin typeface="+mn-lt"/>
                <a:ea typeface="+mn-ea"/>
                <a:cs typeface="+mn-cs"/>
              </a:rPr>
              <a:t>(  </a:t>
            </a:r>
            <a:r>
              <a:rPr kumimoji="1" lang="en-US" sz="1200" kern="1200" dirty="0" smtClean="0">
                <a:solidFill>
                  <a:schemeClr val="tx1"/>
                </a:solidFill>
                <a:effectLst/>
                <a:latin typeface="+mn-lt"/>
                <a:ea typeface="+mn-ea"/>
                <a:cs typeface="+mn-cs"/>
                <a:sym typeface="Wingdings"/>
              </a:rPr>
              <a:t></a:t>
            </a:r>
            <a:r>
              <a:rPr kumimoji="1" lang="en-US" sz="1200" kern="1200" dirty="0" smtClean="0">
                <a:solidFill>
                  <a:schemeClr val="tx1"/>
                </a:solidFill>
                <a:effectLst/>
                <a:latin typeface="+mn-lt"/>
                <a:ea typeface="+mn-ea"/>
                <a:cs typeface="+mn-cs"/>
              </a:rPr>
              <a:t> : </a:t>
            </a:r>
            <a:r>
              <a:rPr kumimoji="1" lang="en-US" sz="1200" kern="1200" dirty="0" smtClean="0">
                <a:solidFill>
                  <a:schemeClr val="tx1"/>
                </a:solidFill>
                <a:effectLst/>
                <a:latin typeface="+mn-lt"/>
                <a:ea typeface="+mn-ea"/>
                <a:cs typeface="+mn-cs"/>
                <a:sym typeface="Wingdings"/>
              </a:rPr>
              <a:t></a:t>
            </a:r>
            <a:r>
              <a:rPr kumimoji="1" lang="en-US" sz="1200" kern="1200" dirty="0" smtClean="0">
                <a:solidFill>
                  <a:schemeClr val="tx1"/>
                </a:solidFill>
                <a:effectLst/>
                <a:latin typeface="+mn-lt"/>
                <a:ea typeface="+mn-ea"/>
                <a:cs typeface="+mn-cs"/>
              </a:rPr>
              <a:t> :’&lt;,’&gt;s/old/new/  when text is visually selected, press : to enter a command, The command will automatically enter the range ‘&lt;,’&gt;. You can enter a command such as s/old/new/ to replace old with new</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sz="1200" kern="1200" dirty="0" smtClean="0">
                <a:solidFill>
                  <a:schemeClr val="tx1"/>
                </a:solidFill>
                <a:effectLst/>
                <a:latin typeface="+mn-lt"/>
                <a:ea typeface="+mn-ea"/>
                <a:cs typeface="+mn-cs"/>
              </a:rPr>
              <a:t>e.g.,</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sz="1200" kern="1200" dirty="0" err="1" smtClean="0">
                <a:solidFill>
                  <a:schemeClr val="tx1"/>
                </a:solidFill>
                <a:effectLst/>
                <a:latin typeface="+mn-lt"/>
                <a:ea typeface="+mn-ea"/>
                <a:cs typeface="+mn-cs"/>
              </a:rPr>
              <a:t>v+i</a:t>
            </a:r>
            <a:r>
              <a:rPr kumimoji="1" lang="en-US" sz="1200" kern="1200" dirty="0" smtClean="0">
                <a:solidFill>
                  <a:schemeClr val="tx1"/>
                </a:solidFill>
                <a:effectLst/>
                <a:latin typeface="+mn-lt"/>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sz="1200" kern="1200" dirty="0" smtClean="0">
                <a:solidFill>
                  <a:schemeClr val="tx1"/>
                </a:solidFill>
                <a:effectLst/>
                <a:latin typeface="+mn-lt"/>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sz="1200" kern="1200" dirty="0" smtClean="0">
                <a:solidFill>
                  <a:schemeClr val="tx1"/>
                </a:solidFill>
                <a:effectLst/>
                <a:latin typeface="+mn-lt"/>
                <a:ea typeface="+mn-ea"/>
                <a:cs typeface="+mn-cs"/>
              </a:rPr>
              <a:t>s//&lt;&amp;&gt;/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25</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a:t>
            </a:r>
            <a:r>
              <a:rPr lang="en-US" baseline="0" dirty="0" smtClean="0"/>
              <a:t> in </a:t>
            </a:r>
            <a:r>
              <a:rPr lang="en-US" baseline="0" dirty="0" err="1" smtClean="0"/>
              <a:t>lookaround</a:t>
            </a:r>
            <a:r>
              <a:rPr lang="en-US" baseline="0" dirty="0" smtClean="0"/>
              <a:t> is different in vim, and you have more than one mode for searching with regular expressions. Use </a:t>
            </a:r>
            <a:r>
              <a:rPr lang="en-US" baseline="0" dirty="0" err="1" smtClean="0"/>
              <a:t>nomagic</a:t>
            </a:r>
            <a:r>
              <a:rPr lang="en-US" baseline="0" dirty="0" smtClean="0"/>
              <a:t> and very magic (see help on magic modes </a:t>
            </a:r>
            <a:r>
              <a:rPr lang="en-US" i="1" baseline="0" dirty="0" smtClean="0"/>
              <a:t>:help /magic</a:t>
            </a:r>
            <a:r>
              <a:rPr lang="en-US" baseline="0" dirty="0" smtClean="0"/>
              <a:t>)</a:t>
            </a:r>
          </a:p>
          <a:p>
            <a:r>
              <a:rPr lang="en-US" baseline="0" dirty="0" smtClean="0"/>
              <a:t>e.g., </a:t>
            </a:r>
            <a:r>
              <a:rPr kumimoji="1" lang="en-US" sz="1200" kern="1200" dirty="0" smtClean="0">
                <a:solidFill>
                  <a:schemeClr val="tx1"/>
                </a:solidFill>
                <a:effectLst/>
                <a:latin typeface="+mn-lt"/>
                <a:ea typeface="+mn-ea"/>
                <a:cs typeface="+mn-cs"/>
              </a:rPr>
              <a:t>in cis18a/</a:t>
            </a:r>
            <a:r>
              <a:rPr kumimoji="1" lang="en-US" sz="1200" kern="1200" dirty="0" err="1" smtClean="0">
                <a:solidFill>
                  <a:schemeClr val="tx1"/>
                </a:solidFill>
                <a:effectLst/>
                <a:latin typeface="+mn-lt"/>
                <a:ea typeface="+mn-ea"/>
                <a:cs typeface="+mn-cs"/>
              </a:rPr>
              <a:t>in_class_examples</a:t>
            </a:r>
            <a:r>
              <a:rPr kumimoji="1" lang="en-US" sz="1200" kern="1200" dirty="0" smtClean="0">
                <a:solidFill>
                  <a:schemeClr val="tx1"/>
                </a:solidFill>
                <a:effectLst/>
                <a:latin typeface="+mn-lt"/>
                <a:ea typeface="+mn-ea"/>
                <a:cs typeface="+mn-cs"/>
              </a:rPr>
              <a:t>/</a:t>
            </a:r>
            <a:r>
              <a:rPr kumimoji="1" lang="en-US" sz="1200" kern="1200" dirty="0" err="1" smtClean="0">
                <a:solidFill>
                  <a:schemeClr val="tx1"/>
                </a:solidFill>
                <a:effectLst/>
                <a:latin typeface="+mn-lt"/>
                <a:ea typeface="+mn-ea"/>
                <a:cs typeface="+mn-cs"/>
              </a:rPr>
              <a:t>search_and_replace</a:t>
            </a:r>
            <a:r>
              <a:rPr kumimoji="1" lang="en-US" sz="1200" kern="1200" dirty="0" smtClean="0">
                <a:solidFill>
                  <a:schemeClr val="tx1"/>
                </a:solidFill>
                <a:effectLst/>
                <a:latin typeface="+mn-lt"/>
                <a:ea typeface="+mn-ea"/>
                <a:cs typeface="+mn-cs"/>
              </a:rPr>
              <a:t>/something</a:t>
            </a:r>
            <a:endParaRPr lang="en-US" baseline="0" dirty="0" smtClean="0"/>
          </a:p>
          <a:p>
            <a:r>
              <a:rPr lang="en-US" dirty="0" smtClean="0"/>
              <a:t>:%s/\(some\)\@&lt;=thing/one/g</a:t>
            </a:r>
          </a:p>
          <a:p>
            <a:r>
              <a:rPr lang="en-US" dirty="0" smtClean="0"/>
              <a:t>Search for all strings starting with some,</a:t>
            </a:r>
            <a:r>
              <a:rPr lang="en-US" baseline="0" dirty="0" smtClean="0"/>
              <a:t> then match thing, change thing to one</a:t>
            </a:r>
          </a:p>
          <a:p>
            <a:r>
              <a:rPr lang="en-US" baseline="0" dirty="0" smtClean="0"/>
              <a:t>End result: something becomes someone</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26</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US" dirty="0" smtClean="0"/>
              <a:t>Example: </a:t>
            </a:r>
            <a:r>
              <a:rPr kumimoji="1" lang="en-US" sz="1200" kern="1200" dirty="0" smtClean="0">
                <a:solidFill>
                  <a:schemeClr val="tx1"/>
                </a:solidFill>
                <a:effectLst/>
                <a:latin typeface="+mn-lt"/>
                <a:ea typeface="+mn-ea"/>
                <a:cs typeface="+mn-cs"/>
              </a:rPr>
              <a:t>cis18a/</a:t>
            </a:r>
            <a:r>
              <a:rPr kumimoji="1" lang="en-US" sz="1200" kern="1200" dirty="0" err="1" smtClean="0">
                <a:solidFill>
                  <a:schemeClr val="tx1"/>
                </a:solidFill>
                <a:effectLst/>
                <a:latin typeface="+mn-lt"/>
                <a:ea typeface="+mn-ea"/>
                <a:cs typeface="+mn-cs"/>
              </a:rPr>
              <a:t>in_class_examples</a:t>
            </a:r>
            <a:r>
              <a:rPr kumimoji="1" lang="en-US" sz="1200" kern="1200" dirty="0" smtClean="0">
                <a:solidFill>
                  <a:schemeClr val="tx1"/>
                </a:solidFill>
                <a:effectLst/>
                <a:latin typeface="+mn-lt"/>
                <a:ea typeface="+mn-ea"/>
                <a:cs typeface="+mn-cs"/>
              </a:rPr>
              <a:t>/</a:t>
            </a:r>
            <a:r>
              <a:rPr kumimoji="1" lang="en-US" sz="1200" kern="1200" dirty="0" err="1" smtClean="0">
                <a:solidFill>
                  <a:schemeClr val="tx1"/>
                </a:solidFill>
                <a:effectLst/>
                <a:latin typeface="+mn-lt"/>
                <a:ea typeface="+mn-ea"/>
                <a:cs typeface="+mn-cs"/>
              </a:rPr>
              <a:t>search_and_replace</a:t>
            </a:r>
            <a:r>
              <a:rPr kumimoji="1" lang="en-US" sz="1200" kern="1200" dirty="0" smtClean="0">
                <a:solidFill>
                  <a:schemeClr val="tx1"/>
                </a:solidFill>
                <a:effectLst/>
                <a:latin typeface="+mn-lt"/>
                <a:ea typeface="+mn-ea"/>
                <a:cs typeface="+mn-cs"/>
              </a:rPr>
              <a:t>/dot-command</a:t>
            </a:r>
          </a:p>
          <a:p>
            <a:pPr marL="0" lv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28</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Another example</a:t>
            </a:r>
            <a:r>
              <a:rPr lang="en-US" baseline="0" dirty="0" smtClean="0"/>
              <a:t> using the dot command: adding a ; at the end of each line</a:t>
            </a:r>
            <a:br>
              <a:rPr lang="en-US" baseline="0" dirty="0" smtClean="0"/>
            </a:br>
            <a:r>
              <a:rPr lang="en-US" baseline="0" dirty="0" smtClean="0"/>
              <a:t> A;&lt;ESC&gt;        // Move the cursor the end of the current line and add a ; </a:t>
            </a:r>
            <a:br>
              <a:rPr lang="en-US" baseline="0" dirty="0" smtClean="0"/>
            </a:br>
            <a:r>
              <a:rPr lang="en-US" baseline="0" dirty="0" smtClean="0"/>
              <a:t> j                     // Move the cursor one line down</a:t>
            </a:r>
            <a:br>
              <a:rPr lang="en-US" baseline="0" dirty="0" smtClean="0"/>
            </a:br>
            <a:r>
              <a:rPr lang="en-US" baseline="0" dirty="0" smtClean="0"/>
              <a:t> .                     // Repeat the previous action, i.e., add a ; to the end of line</a:t>
            </a:r>
            <a:br>
              <a:rPr lang="en-US" baseline="0" dirty="0" smtClean="0"/>
            </a:br>
            <a:r>
              <a:rPr lang="en-US" baseline="0" dirty="0" smtClean="0"/>
              <a:t> j.                    // Repeat the previous action again</a:t>
            </a:r>
            <a:br>
              <a:rPr lang="en-US" baseline="0" dirty="0" smtClean="0"/>
            </a:br>
            <a:r>
              <a:rPr lang="en-US" baseline="0" dirty="0" smtClean="0"/>
              <a:t> …                    // And again, …</a:t>
            </a:r>
            <a:endParaRPr lang="en-US" dirty="0" smtClean="0"/>
          </a:p>
          <a:p>
            <a:pPr marL="171450" indent="-171450">
              <a:buFont typeface="Arial" pitchFamily="34" charset="0"/>
              <a:buChar char="•"/>
            </a:pPr>
            <a:r>
              <a:rPr lang="en-US" dirty="0" smtClean="0"/>
              <a:t>Instead of using &gt;G, you can also</a:t>
            </a:r>
            <a:r>
              <a:rPr lang="en-US" baseline="0" dirty="0" smtClean="0"/>
              <a:t> do this to add indentation:</a:t>
            </a:r>
          </a:p>
          <a:p>
            <a:pPr marL="628650" lvl="1" indent="-171450">
              <a:buFont typeface="Arial" pitchFamily="34" charset="0"/>
              <a:buChar char="•"/>
            </a:pPr>
            <a:r>
              <a:rPr lang="en-US" baseline="0" dirty="0" smtClean="0"/>
              <a:t>^           // Move the cursor to the beginning of a line</a:t>
            </a:r>
          </a:p>
          <a:p>
            <a:pPr marL="628650" lvl="1" indent="-171450">
              <a:buFont typeface="Arial" pitchFamily="34" charset="0"/>
              <a:buChar char="•"/>
            </a:pPr>
            <a:r>
              <a:rPr lang="en-US" baseline="0" dirty="0" smtClean="0"/>
              <a:t>&gt;&gt;         // Add indentation</a:t>
            </a:r>
            <a:endParaRPr lang="en-US" dirty="0" smtClean="0"/>
          </a:p>
          <a:p>
            <a:pPr marL="171450" indent="-171450">
              <a:buFont typeface="Arial" pitchFamily="34" charset="0"/>
              <a:buChar char="•"/>
            </a:pPr>
            <a:r>
              <a:rPr lang="en-US" dirty="0" smtClean="0"/>
              <a:t>Set tab</a:t>
            </a:r>
            <a:r>
              <a:rPr lang="en-US" baseline="0" dirty="0" smtClean="0"/>
              <a:t> (indentation) in vim: :set </a:t>
            </a:r>
            <a:r>
              <a:rPr lang="en-US" baseline="0" dirty="0" err="1" smtClean="0"/>
              <a:t>tabstop</a:t>
            </a:r>
            <a:r>
              <a:rPr lang="en-US" baseline="0" dirty="0" smtClean="0"/>
              <a:t>=8</a:t>
            </a:r>
            <a:endParaRPr lang="en-US" dirty="0" smtClean="0"/>
          </a:p>
          <a:p>
            <a:pPr marL="171450" indent="-171450">
              <a:buFont typeface="Arial" pitchFamily="34" charset="0"/>
              <a:buChar char="•"/>
            </a:pPr>
            <a:r>
              <a:rPr lang="en-US" dirty="0" smtClean="0"/>
              <a:t>Save setting in ~/.</a:t>
            </a:r>
            <a:r>
              <a:rPr lang="en-US" dirty="0" err="1" smtClean="0"/>
              <a:t>vmrc</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29</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going to talk about indenting</a:t>
            </a:r>
            <a:r>
              <a:rPr lang="en-US" baseline="0" dirty="0" smtClean="0"/>
              <a:t> and word wrap. </a:t>
            </a:r>
          </a:p>
          <a:p>
            <a:r>
              <a:rPr lang="en-US" baseline="0" dirty="0" smtClean="0"/>
              <a:t>The angle brackets indent the current line</a:t>
            </a:r>
          </a:p>
          <a:p>
            <a:endParaRPr lang="en-US" baseline="0" dirty="0" smtClean="0"/>
          </a:p>
          <a:p>
            <a:r>
              <a:rPr lang="en-US" baseline="0" dirty="0" smtClean="0"/>
              <a:t>If you recall, many commands have a file in the user’s home directory called  dot whatever </a:t>
            </a:r>
            <a:r>
              <a:rPr lang="en-US" baseline="0" dirty="0" err="1" smtClean="0"/>
              <a:t>rc</a:t>
            </a:r>
            <a:r>
              <a:rPr lang="en-US" baseline="0" dirty="0" smtClean="0"/>
              <a:t>, which is the </a:t>
            </a:r>
            <a:r>
              <a:rPr lang="en-US" baseline="0" dirty="0" err="1" smtClean="0"/>
              <a:t>rc</a:t>
            </a:r>
            <a:r>
              <a:rPr lang="en-US" baseline="0" dirty="0" smtClean="0"/>
              <a:t> or run command file for the command whatever. For example,  the bash uses the .</a:t>
            </a:r>
            <a:r>
              <a:rPr lang="en-US" baseline="0" dirty="0" err="1" smtClean="0"/>
              <a:t>bashrc</a:t>
            </a:r>
            <a:r>
              <a:rPr lang="en-US" baseline="0" dirty="0" smtClean="0"/>
              <a:t> which is read in as the shell starts up. Vim uses a file called .</a:t>
            </a:r>
            <a:r>
              <a:rPr lang="en-US" baseline="0" dirty="0" err="1" smtClean="0"/>
              <a:t>exrc</a:t>
            </a:r>
            <a:r>
              <a:rPr lang="en-US" baseline="0" dirty="0" smtClean="0"/>
              <a:t> in the home directory and again reveals its history. </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30</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Get help. In the command mode, enter:</a:t>
            </a:r>
            <a:br>
              <a:rPr lang="en-US" dirty="0" smtClean="0"/>
            </a:br>
            <a:r>
              <a:rPr lang="en-US" dirty="0" smtClean="0"/>
              <a:t>:help [feature] followed by RETURN</a:t>
            </a:r>
          </a:p>
          <a:p>
            <a:pPr marL="171450" indent="-171450">
              <a:buFont typeface="Arial" pitchFamily="34" charset="0"/>
              <a:buChar char="•"/>
            </a:pPr>
            <a:r>
              <a:rPr lang="en-US" dirty="0" smtClean="0"/>
              <a:t>Move cursor</a:t>
            </a:r>
            <a:r>
              <a:rPr lang="en-US" baseline="0" dirty="0" smtClean="0"/>
              <a:t> up and down using j or k one line at a time, CTRL-D or CTRL-U  to scroll the cursor down or up half a window at a time</a:t>
            </a:r>
          </a:p>
          <a:p>
            <a:pPr marL="171450" indent="-171450">
              <a:buFont typeface="Arial" pitchFamily="34" charset="0"/>
              <a:buChar char="•"/>
            </a:pPr>
            <a:r>
              <a:rPr lang="en-US" baseline="0" dirty="0" smtClean="0"/>
              <a:t>Close the Help window</a:t>
            </a:r>
            <a:br>
              <a:rPr lang="en-US" baseline="0" dirty="0" smtClean="0"/>
            </a:br>
            <a:r>
              <a:rPr lang="en-US" baseline="0" dirty="0" smtClean="0"/>
              <a:t>:q</a:t>
            </a:r>
          </a:p>
          <a:p>
            <a:pPr marL="171450" indent="-171450">
              <a:buFont typeface="Arial" pitchFamily="34" charset="0"/>
              <a:buChar char="•"/>
            </a:pPr>
            <a:r>
              <a:rPr lang="en-US" baseline="0" dirty="0" smtClean="0"/>
              <a:t>In-editor help </a:t>
            </a:r>
            <a:br>
              <a:rPr lang="en-US" baseline="0" dirty="0" smtClean="0"/>
            </a:br>
            <a:r>
              <a:rPr lang="en-US" baseline="0" dirty="0" smtClean="0"/>
              <a:t>as you scroll through the help text, you will see words with a bar on either side, such as |tutor|. These are active links. </a:t>
            </a:r>
            <a:r>
              <a:rPr lang="en-US" b="1" i="1" baseline="0" dirty="0" smtClean="0"/>
              <a:t>CTRL-]</a:t>
            </a:r>
            <a:r>
              <a:rPr lang="en-US" baseline="0" dirty="0" smtClean="0"/>
              <a:t> to jump to the linked text, and </a:t>
            </a:r>
            <a:r>
              <a:rPr lang="en-US" b="1" i="1" baseline="0" dirty="0" smtClean="0"/>
              <a:t>CTRL-o</a:t>
            </a:r>
            <a:r>
              <a:rPr lang="en-US" baseline="0" dirty="0" smtClean="0"/>
              <a:t> to jump back to where you were in the help text</a:t>
            </a:r>
          </a:p>
          <a:p>
            <a:pPr marL="171450" indent="-171450">
              <a:buFont typeface="Arial" pitchFamily="34" charset="0"/>
              <a:buChar char="•"/>
            </a:pPr>
            <a:endParaRPr lang="en-US"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powerful features of vim is its ability to filter the text</a:t>
            </a:r>
            <a:r>
              <a:rPr lang="en-US" baseline="0" dirty="0" smtClean="0"/>
              <a:t> that you are editing through the shell commands. The exclamation point performs a filter, which is to say to take text out of your current editing buffer, pass it through as a standard input of a shell command, which you type just the same as you would at a command prompt. And then return the output of that command into the file. If you double it, it acts on the current line. If you proceed it with a number, it acts on that many lines. </a:t>
            </a:r>
          </a:p>
          <a:p>
            <a:endParaRPr lang="en-US" baseline="0" dirty="0" smtClean="0"/>
          </a:p>
          <a:p>
            <a:r>
              <a:rPr lang="en-US" baseline="0" dirty="0" smtClean="0"/>
              <a:t>If you follow it with a movement command, it acts on that specified textual unit. So for example, you can use exclamation point, exclamation point, or for short bang </a:t>
            </a:r>
            <a:r>
              <a:rPr lang="en-US" baseline="0" dirty="0" err="1" smtClean="0"/>
              <a:t>bang</a:t>
            </a:r>
            <a:r>
              <a:rPr lang="en-US" baseline="0" dirty="0" smtClean="0"/>
              <a:t> to filter a single line. You can say 5 bang </a:t>
            </a:r>
            <a:r>
              <a:rPr lang="en-US" baseline="0" dirty="0" err="1" smtClean="0"/>
              <a:t>bang</a:t>
            </a:r>
            <a:r>
              <a:rPr lang="en-US" baseline="0" dirty="0" smtClean="0"/>
              <a:t> to filter the next 5 lines from the current line. Bang percent filters from here to the matching brace.</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31</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fontAlgn="base">
              <a:lnSpc>
                <a:spcPct val="150000"/>
              </a:lnSpc>
              <a:spcBef>
                <a:spcPct val="0"/>
              </a:spcBef>
              <a:spcAft>
                <a:spcPct val="0"/>
              </a:spcAft>
              <a:buClr>
                <a:srgbClr val="FF6600"/>
              </a:buClr>
              <a:buFont typeface="Wingdings" charset="2"/>
              <a:buNone/>
            </a:pPr>
            <a:r>
              <a:rPr lang="en-US" altLang="en-US" sz="2800" dirty="0" smtClean="0">
                <a:solidFill>
                  <a:srgbClr val="000000"/>
                </a:solidFill>
                <a:latin typeface="微软雅黑" pitchFamily="34" charset="-122"/>
                <a:ea typeface="微软雅黑" pitchFamily="34" charset="-122"/>
              </a:rPr>
              <a:t>The options that configure vim are of three types:</a:t>
            </a:r>
            <a:endParaRPr lang="en-US" altLang="en-US" sz="2800" dirty="0" smtClean="0">
              <a:solidFill>
                <a:srgbClr val="000000"/>
              </a:solidFill>
              <a:latin typeface="Courier New" pitchFamily="49" charset="0"/>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mj-lt"/>
              <a:buAutoNum type="arabicPeriod"/>
            </a:pPr>
            <a:r>
              <a:rPr lang="en-US" altLang="en-US" sz="2400" dirty="0" smtClean="0">
                <a:solidFill>
                  <a:srgbClr val="000000"/>
                </a:solidFill>
                <a:latin typeface="微软雅黑" pitchFamily="34" charset="-122"/>
                <a:ea typeface="微软雅黑" pitchFamily="34" charset="-122"/>
              </a:rPr>
              <a:t>Boolean (on or off)  e.g., </a:t>
            </a:r>
            <a:r>
              <a:rPr lang="en-US" altLang="en-US" sz="2400" dirty="0" smtClean="0">
                <a:solidFill>
                  <a:srgbClr val="000000"/>
                </a:solidFill>
                <a:latin typeface="Courier New" pitchFamily="49" charset="0"/>
                <a:ea typeface="微软雅黑" pitchFamily="34" charset="-122"/>
                <a:cs typeface="Courier New" pitchFamily="49" charset="0"/>
              </a:rPr>
              <a:t>:h ‘</a:t>
            </a:r>
            <a:r>
              <a:rPr lang="en-US" altLang="en-US" sz="2400" dirty="0" err="1" smtClean="0">
                <a:solidFill>
                  <a:srgbClr val="000000"/>
                </a:solidFill>
                <a:latin typeface="Courier New" pitchFamily="49" charset="0"/>
                <a:ea typeface="微软雅黑" pitchFamily="34" charset="-122"/>
                <a:cs typeface="Courier New" pitchFamily="49" charset="0"/>
              </a:rPr>
              <a:t>autochdir</a:t>
            </a:r>
            <a:r>
              <a:rPr lang="en-US" altLang="en-US" sz="2400" dirty="0" smtClean="0">
                <a:solidFill>
                  <a:srgbClr val="000000"/>
                </a:solidFill>
                <a:latin typeface="Courier New" pitchFamily="49" charset="0"/>
                <a:ea typeface="微软雅黑" pitchFamily="34" charset="-122"/>
                <a:cs typeface="Courier New" pitchFamily="49" charset="0"/>
              </a:rPr>
              <a:t>’</a:t>
            </a:r>
            <a:endParaRPr lang="en-US" altLang="en-US" sz="2400" dirty="0" smtClean="0">
              <a:solidFill>
                <a:srgbClr val="000000"/>
              </a:solidFill>
              <a:latin typeface="微软雅黑" pitchFamily="34" charset="-122"/>
              <a:ea typeface="微软雅黑" pitchFamily="34" charset="-122"/>
              <a:cs typeface="+mn-cs"/>
            </a:endParaRPr>
          </a:p>
          <a:p>
            <a:pPr marL="457200" indent="-457200" defTabSz="914400" fontAlgn="base">
              <a:lnSpc>
                <a:spcPct val="150000"/>
              </a:lnSpc>
              <a:spcBef>
                <a:spcPct val="0"/>
              </a:spcBef>
              <a:spcAft>
                <a:spcPct val="0"/>
              </a:spcAft>
              <a:buClr>
                <a:srgbClr val="FF6600"/>
              </a:buClr>
              <a:buFont typeface="+mj-lt"/>
              <a:buAutoNum type="arabicPeriod"/>
            </a:pPr>
            <a:r>
              <a:rPr lang="en-US" altLang="en-US" sz="2400" dirty="0" smtClean="0">
                <a:solidFill>
                  <a:srgbClr val="000000"/>
                </a:solidFill>
                <a:latin typeface="微软雅黑" pitchFamily="34" charset="-122"/>
                <a:ea typeface="微软雅黑" pitchFamily="34" charset="-122"/>
              </a:rPr>
              <a:t>Number: e.g. </a:t>
            </a:r>
            <a:r>
              <a:rPr lang="en-US" altLang="en-US" sz="2400" dirty="0" smtClean="0">
                <a:solidFill>
                  <a:srgbClr val="000000"/>
                </a:solidFill>
                <a:latin typeface="Courier New" pitchFamily="49" charset="0"/>
                <a:ea typeface="微软雅黑" pitchFamily="34" charset="-122"/>
                <a:cs typeface="Courier New" pitchFamily="49" charset="0"/>
              </a:rPr>
              <a:t>:h ‘</a:t>
            </a:r>
            <a:r>
              <a:rPr lang="en-US" altLang="en-US" sz="2400" dirty="0" err="1" smtClean="0">
                <a:solidFill>
                  <a:srgbClr val="000000"/>
                </a:solidFill>
                <a:latin typeface="Courier New" pitchFamily="49" charset="0"/>
                <a:ea typeface="微软雅黑" pitchFamily="34" charset="-122"/>
                <a:cs typeface="Courier New" pitchFamily="49" charset="0"/>
              </a:rPr>
              <a:t>textwidth</a:t>
            </a:r>
            <a:r>
              <a:rPr lang="en-US" altLang="en-US" sz="2400" dirty="0" smtClean="0">
                <a:solidFill>
                  <a:srgbClr val="000000"/>
                </a:solidFill>
                <a:latin typeface="Courier New" pitchFamily="49" charset="0"/>
                <a:ea typeface="微软雅黑" pitchFamily="34" charset="-122"/>
                <a:cs typeface="Courier New" pitchFamily="49" charset="0"/>
              </a:rPr>
              <a:t>’</a:t>
            </a:r>
          </a:p>
          <a:p>
            <a:pPr marL="457200" indent="-457200" defTabSz="914400" fontAlgn="base">
              <a:lnSpc>
                <a:spcPct val="150000"/>
              </a:lnSpc>
              <a:spcBef>
                <a:spcPct val="0"/>
              </a:spcBef>
              <a:spcAft>
                <a:spcPct val="0"/>
              </a:spcAft>
              <a:buClr>
                <a:srgbClr val="FF6600"/>
              </a:buClr>
              <a:buFont typeface="+mj-lt"/>
              <a:buAutoNum type="arabicPeriod"/>
            </a:pPr>
            <a:r>
              <a:rPr lang="en-US" altLang="en-US" sz="2400" dirty="0" smtClean="0">
                <a:solidFill>
                  <a:srgbClr val="000000"/>
                </a:solidFill>
                <a:latin typeface="微软雅黑" pitchFamily="34" charset="-122"/>
                <a:ea typeface="微软雅黑" pitchFamily="34" charset="-122"/>
              </a:rPr>
              <a:t>String: e.g. </a:t>
            </a:r>
            <a:r>
              <a:rPr lang="en-US" altLang="en-US" sz="2400" dirty="0" smtClean="0">
                <a:solidFill>
                  <a:srgbClr val="000000"/>
                </a:solidFill>
                <a:latin typeface="Courier New" pitchFamily="49" charset="0"/>
                <a:ea typeface="微软雅黑" pitchFamily="34" charset="-122"/>
                <a:cs typeface="Courier New" pitchFamily="49" charset="0"/>
              </a:rPr>
              <a:t>:h ‘backspace’</a:t>
            </a:r>
          </a:p>
          <a:p>
            <a:pPr marL="457200" indent="-457200" defTabSz="914400" fontAlgn="base">
              <a:lnSpc>
                <a:spcPct val="150000"/>
              </a:lnSpc>
              <a:spcBef>
                <a:spcPct val="0"/>
              </a:spcBef>
              <a:spcAft>
                <a:spcPct val="0"/>
              </a:spcAft>
              <a:buClr>
                <a:srgbClr val="FF6600"/>
              </a:buClr>
              <a:buFont typeface="+mj-lt"/>
              <a:buAutoNum type="arabicPeriod"/>
            </a:pPr>
            <a:endParaRPr lang="en-US" altLang="en-US" sz="2400" dirty="0" smtClean="0">
              <a:solidFill>
                <a:srgbClr val="000000"/>
              </a:solidFill>
              <a:latin typeface="Courier New" pitchFamily="49" charset="0"/>
              <a:ea typeface="微软雅黑" pitchFamily="34" charset="-122"/>
              <a:cs typeface="Courier New" pitchFamily="49" charset="0"/>
            </a:endParaRPr>
          </a:p>
          <a:p>
            <a:r>
              <a:rPr lang="en-US" sz="2400" dirty="0" smtClean="0"/>
              <a:t>Boolean options:</a:t>
            </a:r>
          </a:p>
          <a:p>
            <a:r>
              <a:rPr lang="en-US" sz="2400" dirty="0" smtClean="0"/>
              <a:t>:set nu        turn on the number</a:t>
            </a:r>
          </a:p>
          <a:p>
            <a:r>
              <a:rPr lang="en-US" sz="2400" dirty="0" smtClean="0"/>
              <a:t>:set nu!       Turn off the number</a:t>
            </a:r>
          </a:p>
          <a:p>
            <a:endParaRPr lang="en-US" sz="2400" dirty="0" smtClean="0"/>
          </a:p>
          <a:p>
            <a:r>
              <a:rPr lang="en-US" sz="2400" dirty="0" smtClean="0"/>
              <a:t>:set </a:t>
            </a:r>
            <a:r>
              <a:rPr lang="en-US" sz="2400" dirty="0" err="1" smtClean="0"/>
              <a:t>printoptions</a:t>
            </a:r>
            <a:r>
              <a:rPr lang="en-US" sz="2400" dirty="0" smtClean="0"/>
              <a:t>=</a:t>
            </a:r>
            <a:r>
              <a:rPr lang="en-US" sz="2400" dirty="0" err="1" smtClean="0"/>
              <a:t>number:y</a:t>
            </a:r>
            <a:endParaRPr lang="en-US" sz="2400" dirty="0" smtClean="0"/>
          </a:p>
          <a:p>
            <a:endParaRPr lang="en-US" altLang="en-US" sz="2400" dirty="0" smtClean="0">
              <a:solidFill>
                <a:srgbClr val="000000"/>
              </a:solidFill>
              <a:latin typeface="Courier New" pitchFamily="49" charset="0"/>
              <a:ea typeface="微软雅黑" pitchFamily="34" charset="-122"/>
              <a:cs typeface="Courier New" pitchFamily="49" charset="0"/>
            </a:endParaRPr>
          </a:p>
          <a:p>
            <a:pPr marL="0" indent="0" defTabSz="914400" fontAlgn="base">
              <a:lnSpc>
                <a:spcPct val="150000"/>
              </a:lnSpc>
              <a:spcBef>
                <a:spcPct val="0"/>
              </a:spcBef>
              <a:spcAft>
                <a:spcPct val="0"/>
              </a:spcAft>
              <a:buClr>
                <a:srgbClr val="FF6600"/>
              </a:buClr>
              <a:buFont typeface="Wingdings" charset="2"/>
              <a:buNone/>
            </a:pPr>
            <a:r>
              <a:rPr lang="en-US" altLang="en-US" sz="2800" dirty="0" smtClean="0">
                <a:solidFill>
                  <a:srgbClr val="000000"/>
                </a:solidFill>
                <a:latin typeface="微软雅黑" pitchFamily="34" charset="-122"/>
                <a:ea typeface="微软雅黑" pitchFamily="34" charset="-122"/>
              </a:rPr>
              <a:t>Change vim setting on the fly :h option-list</a:t>
            </a:r>
          </a:p>
          <a:p>
            <a:pPr marL="0" lvl="0" indent="0" defTabSz="914400" fontAlgn="base">
              <a:lnSpc>
                <a:spcPct val="150000"/>
              </a:lnSpc>
              <a:spcBef>
                <a:spcPct val="0"/>
              </a:spcBef>
              <a:spcAft>
                <a:spcPct val="0"/>
              </a:spcAft>
              <a:buClr>
                <a:srgbClr val="FF6600"/>
              </a:buClr>
              <a:buFont typeface="Arial" panose="020B0604020202020204" pitchFamily="34" charset="0"/>
              <a:buNone/>
            </a:pPr>
            <a:r>
              <a:rPr lang="en-US" altLang="en-US" sz="2400" dirty="0" smtClean="0">
                <a:solidFill>
                  <a:srgbClr val="000000"/>
                </a:solidFill>
                <a:latin typeface="微软雅黑" pitchFamily="34" charset="-122"/>
                <a:ea typeface="微软雅黑" pitchFamily="34" charset="-122"/>
              </a:rPr>
              <a:t>:set </a:t>
            </a:r>
            <a:r>
              <a:rPr lang="en-US" altLang="en-US" sz="2400" dirty="0" err="1" smtClean="0">
                <a:solidFill>
                  <a:srgbClr val="000000"/>
                </a:solidFill>
                <a:latin typeface="微软雅黑" pitchFamily="34" charset="-122"/>
                <a:ea typeface="微软雅黑" pitchFamily="34" charset="-122"/>
              </a:rPr>
              <a:t>ignorecase|noignorecase</a:t>
            </a:r>
            <a:r>
              <a:rPr lang="en-US" altLang="en-US" sz="2400" dirty="0" smtClean="0">
                <a:solidFill>
                  <a:srgbClr val="000000"/>
                </a:solidFill>
                <a:latin typeface="微软雅黑" pitchFamily="34" charset="-122"/>
                <a:ea typeface="微软雅黑" pitchFamily="34" charset="-122"/>
              </a:rPr>
              <a:t> (or </a:t>
            </a:r>
            <a:r>
              <a:rPr lang="en-US" altLang="en-US" sz="2400" dirty="0" err="1" smtClean="0">
                <a:solidFill>
                  <a:srgbClr val="000000"/>
                </a:solidFill>
                <a:latin typeface="微软雅黑" pitchFamily="34" charset="-122"/>
                <a:ea typeface="微软雅黑" pitchFamily="34" charset="-122"/>
              </a:rPr>
              <a:t>ignorecase</a:t>
            </a:r>
            <a:r>
              <a:rPr lang="en-US" altLang="en-US" sz="2400" dirty="0" smtClean="0">
                <a:solidFill>
                  <a:srgbClr val="000000"/>
                </a:solidFill>
                <a:latin typeface="微软雅黑" pitchFamily="34" charset="-122"/>
                <a:ea typeface="微软雅黑" pitchFamily="34" charset="-122"/>
              </a:rPr>
              <a:t>!)</a:t>
            </a:r>
          </a:p>
          <a:p>
            <a:pPr marL="0" lvl="0" indent="0" defTabSz="914400" fontAlgn="base">
              <a:lnSpc>
                <a:spcPct val="150000"/>
              </a:lnSpc>
              <a:spcBef>
                <a:spcPct val="0"/>
              </a:spcBef>
              <a:spcAft>
                <a:spcPct val="0"/>
              </a:spcAft>
              <a:buClr>
                <a:srgbClr val="FF6600"/>
              </a:buClr>
              <a:buFont typeface="Arial" panose="020B0604020202020204" pitchFamily="34" charset="0"/>
              <a:buNone/>
            </a:pPr>
            <a:r>
              <a:rPr lang="en-US" altLang="en-US" sz="2400" dirty="0" smtClean="0">
                <a:solidFill>
                  <a:srgbClr val="000000"/>
                </a:solidFill>
                <a:latin typeface="微软雅黑" pitchFamily="34" charset="-122"/>
                <a:ea typeface="微软雅黑" pitchFamily="34" charset="-122"/>
              </a:rPr>
              <a:t>:set </a:t>
            </a:r>
            <a:r>
              <a:rPr lang="en-US" altLang="en-US" sz="2400" dirty="0" err="1" smtClean="0">
                <a:solidFill>
                  <a:srgbClr val="000000"/>
                </a:solidFill>
                <a:latin typeface="微软雅黑" pitchFamily="34" charset="-122"/>
                <a:ea typeface="微软雅黑" pitchFamily="34" charset="-122"/>
              </a:rPr>
              <a:t>tabstop</a:t>
            </a:r>
            <a:r>
              <a:rPr lang="en-US" altLang="en-US" sz="2400" dirty="0" smtClean="0">
                <a:solidFill>
                  <a:srgbClr val="000000"/>
                </a:solidFill>
                <a:latin typeface="微软雅黑" pitchFamily="34" charset="-122"/>
                <a:ea typeface="微软雅黑" pitchFamily="34" charset="-122"/>
              </a:rPr>
              <a:t>=2</a:t>
            </a:r>
          </a:p>
          <a:p>
            <a:pPr marL="0" lvl="0" indent="0" defTabSz="914400" fontAlgn="base">
              <a:lnSpc>
                <a:spcPct val="150000"/>
              </a:lnSpc>
              <a:spcBef>
                <a:spcPct val="0"/>
              </a:spcBef>
              <a:spcAft>
                <a:spcPct val="0"/>
              </a:spcAft>
              <a:buClr>
                <a:srgbClr val="FF6600"/>
              </a:buClr>
              <a:buFont typeface="Arial" panose="020B0604020202020204" pitchFamily="34" charset="0"/>
              <a:buNone/>
            </a:pPr>
            <a:r>
              <a:rPr lang="en-US" altLang="en-US" sz="2400" dirty="0" smtClean="0">
                <a:solidFill>
                  <a:srgbClr val="000000"/>
                </a:solidFill>
                <a:latin typeface="微软雅黑" pitchFamily="34" charset="-122"/>
                <a:ea typeface="微软雅黑" pitchFamily="34" charset="-122"/>
              </a:rPr>
              <a:t>:</a:t>
            </a:r>
            <a:r>
              <a:rPr lang="en-US" altLang="en-US" sz="2400" dirty="0" err="1" smtClean="0">
                <a:solidFill>
                  <a:srgbClr val="000000"/>
                </a:solidFill>
                <a:latin typeface="微软雅黑" pitchFamily="34" charset="-122"/>
                <a:ea typeface="微软雅黑" pitchFamily="34" charset="-122"/>
              </a:rPr>
              <a:t>bufdo</a:t>
            </a:r>
            <a:r>
              <a:rPr lang="en-US" altLang="en-US" sz="2400" dirty="0" smtClean="0">
                <a:solidFill>
                  <a:srgbClr val="000000"/>
                </a:solidFill>
                <a:latin typeface="微软雅黑" pitchFamily="34" charset="-122"/>
                <a:ea typeface="微软雅黑" pitchFamily="34" charset="-122"/>
              </a:rPr>
              <a:t> </a:t>
            </a:r>
            <a:r>
              <a:rPr lang="en-US" altLang="en-US" sz="2400" dirty="0" err="1" smtClean="0">
                <a:solidFill>
                  <a:srgbClr val="000000"/>
                </a:solidFill>
                <a:latin typeface="微软雅黑" pitchFamily="34" charset="-122"/>
                <a:ea typeface="微软雅黑" pitchFamily="34" charset="-122"/>
              </a:rPr>
              <a:t>setlocal</a:t>
            </a:r>
            <a:r>
              <a:rPr lang="en-US" altLang="en-US" sz="2400" dirty="0" smtClean="0">
                <a:solidFill>
                  <a:srgbClr val="000000"/>
                </a:solidFill>
                <a:latin typeface="微软雅黑" pitchFamily="34" charset="-122"/>
                <a:ea typeface="微软雅黑" pitchFamily="34" charset="-122"/>
              </a:rPr>
              <a:t> </a:t>
            </a:r>
            <a:r>
              <a:rPr lang="en-US" altLang="en-US" sz="2400" dirty="0" err="1" smtClean="0">
                <a:solidFill>
                  <a:srgbClr val="000000"/>
                </a:solidFill>
                <a:latin typeface="微软雅黑" pitchFamily="34" charset="-122"/>
                <a:ea typeface="微软雅黑" pitchFamily="34" charset="-122"/>
              </a:rPr>
              <a:t>tabstop</a:t>
            </a:r>
            <a:r>
              <a:rPr lang="en-US" altLang="en-US" sz="2400" dirty="0" smtClean="0">
                <a:solidFill>
                  <a:srgbClr val="000000"/>
                </a:solidFill>
                <a:latin typeface="微软雅黑" pitchFamily="34" charset="-122"/>
                <a:ea typeface="微软雅黑" pitchFamily="34" charset="-122"/>
              </a:rPr>
              <a:t>=4</a:t>
            </a:r>
          </a:p>
          <a:p>
            <a:pPr marL="0" indent="0" defTabSz="914400" fontAlgn="base">
              <a:lnSpc>
                <a:spcPct val="150000"/>
              </a:lnSpc>
              <a:spcBef>
                <a:spcPct val="0"/>
              </a:spcBef>
              <a:spcAft>
                <a:spcPct val="0"/>
              </a:spcAft>
              <a:buClr>
                <a:srgbClr val="FF6600"/>
              </a:buClr>
              <a:buFont typeface="Wingdings" charset="2"/>
              <a:buNone/>
            </a:pPr>
            <a:endParaRPr lang="en-US" altLang="en-US" sz="2800" dirty="0" smtClean="0">
              <a:solidFill>
                <a:srgbClr val="000000"/>
              </a:solidFill>
              <a:latin typeface="微软雅黑" pitchFamily="34" charset="-122"/>
              <a:ea typeface="微软雅黑" pitchFamily="34" charset="-122"/>
            </a:endParaRPr>
          </a:p>
          <a:p>
            <a:pPr marL="0" indent="0" defTabSz="914400" fontAlgn="base">
              <a:lnSpc>
                <a:spcPct val="150000"/>
              </a:lnSpc>
              <a:spcBef>
                <a:spcPct val="0"/>
              </a:spcBef>
              <a:spcAft>
                <a:spcPct val="0"/>
              </a:spcAft>
              <a:buClr>
                <a:srgbClr val="FF6600"/>
              </a:buClr>
              <a:buFont typeface="Wingdings" charset="2"/>
              <a:buNone/>
            </a:pPr>
            <a:r>
              <a:rPr lang="en-US" altLang="en-US" sz="2800" dirty="0" smtClean="0">
                <a:solidFill>
                  <a:srgbClr val="000000"/>
                </a:solidFill>
                <a:latin typeface="微软雅黑" pitchFamily="34" charset="-122"/>
                <a:ea typeface="微软雅黑" pitchFamily="34" charset="-122"/>
              </a:rPr>
              <a:t>Save configuration in .</a:t>
            </a:r>
            <a:r>
              <a:rPr lang="en-US" altLang="en-US" sz="2800" dirty="0" err="1" smtClean="0">
                <a:solidFill>
                  <a:srgbClr val="000000"/>
                </a:solidFill>
                <a:latin typeface="微软雅黑" pitchFamily="34" charset="-122"/>
                <a:ea typeface="微软雅黑" pitchFamily="34" charset="-122"/>
              </a:rPr>
              <a:t>vimrc</a:t>
            </a:r>
            <a:endParaRPr lang="en-US" altLang="en-US" sz="2800" dirty="0" smtClean="0">
              <a:solidFill>
                <a:srgbClr val="000000"/>
              </a:solidFill>
              <a:latin typeface="微软雅黑" pitchFamily="34" charset="-122"/>
              <a:ea typeface="微软雅黑" pitchFamily="34" charset="-122"/>
            </a:endParaRPr>
          </a:p>
          <a:p>
            <a:pPr marL="0" lvl="0" indent="0" defTabSz="914400" fontAlgn="base">
              <a:lnSpc>
                <a:spcPct val="150000"/>
              </a:lnSpc>
              <a:spcBef>
                <a:spcPct val="0"/>
              </a:spcBef>
              <a:spcAft>
                <a:spcPct val="0"/>
              </a:spcAft>
              <a:buClr>
                <a:srgbClr val="FF6600"/>
              </a:buClr>
              <a:buFont typeface="Arial" panose="020B0604020202020204" pitchFamily="34" charset="0"/>
              <a:buNone/>
            </a:pPr>
            <a:r>
              <a:rPr lang="en-US" altLang="en-US" sz="2400" dirty="0" smtClean="0">
                <a:solidFill>
                  <a:srgbClr val="000000"/>
                </a:solidFill>
                <a:latin typeface="微软雅黑" pitchFamily="34" charset="-122"/>
                <a:ea typeface="微软雅黑" pitchFamily="34" charset="-122"/>
              </a:rPr>
              <a:t>set </a:t>
            </a:r>
            <a:r>
              <a:rPr lang="en-US" altLang="en-US" sz="2400" dirty="0" err="1" smtClean="0">
                <a:solidFill>
                  <a:srgbClr val="000000"/>
                </a:solidFill>
                <a:latin typeface="微软雅黑" pitchFamily="34" charset="-122"/>
                <a:ea typeface="微软雅黑" pitchFamily="34" charset="-122"/>
              </a:rPr>
              <a:t>tabstop</a:t>
            </a:r>
            <a:r>
              <a:rPr lang="en-US" altLang="en-US" sz="2400" dirty="0" smtClean="0">
                <a:solidFill>
                  <a:srgbClr val="000000"/>
                </a:solidFill>
                <a:latin typeface="微软雅黑" pitchFamily="34" charset="-122"/>
                <a:ea typeface="微软雅黑" pitchFamily="34" charset="-122"/>
              </a:rPr>
              <a:t>=2</a:t>
            </a:r>
            <a:br>
              <a:rPr lang="en-US" altLang="en-US" sz="2400" dirty="0" smtClean="0">
                <a:solidFill>
                  <a:srgbClr val="000000"/>
                </a:solidFill>
                <a:latin typeface="微软雅黑" pitchFamily="34" charset="-122"/>
                <a:ea typeface="微软雅黑" pitchFamily="34" charset="-122"/>
              </a:rPr>
            </a:br>
            <a:r>
              <a:rPr lang="en-US" altLang="en-US" sz="2400" dirty="0" smtClean="0">
                <a:solidFill>
                  <a:srgbClr val="000000"/>
                </a:solidFill>
                <a:latin typeface="微软雅黑" pitchFamily="34" charset="-122"/>
                <a:ea typeface="微软雅黑" pitchFamily="34" charset="-122"/>
              </a:rPr>
              <a:t>set </a:t>
            </a:r>
            <a:r>
              <a:rPr lang="en-US" altLang="en-US" sz="2400" dirty="0" err="1" smtClean="0">
                <a:solidFill>
                  <a:srgbClr val="000000"/>
                </a:solidFill>
                <a:latin typeface="微软雅黑" pitchFamily="34" charset="-122"/>
                <a:ea typeface="微软雅黑" pitchFamily="34" charset="-122"/>
              </a:rPr>
              <a:t>softtabstop</a:t>
            </a:r>
            <a:r>
              <a:rPr lang="en-US" altLang="en-US" sz="2400" dirty="0" smtClean="0">
                <a:solidFill>
                  <a:srgbClr val="000000"/>
                </a:solidFill>
                <a:latin typeface="微软雅黑" pitchFamily="34" charset="-122"/>
                <a:ea typeface="微软雅黑" pitchFamily="34" charset="-122"/>
              </a:rPr>
              <a:t>=2</a:t>
            </a:r>
          </a:p>
          <a:p>
            <a:pPr marL="0" lvl="0" indent="0" defTabSz="914400" fontAlgn="base">
              <a:lnSpc>
                <a:spcPct val="150000"/>
              </a:lnSpc>
              <a:spcBef>
                <a:spcPct val="0"/>
              </a:spcBef>
              <a:spcAft>
                <a:spcPct val="0"/>
              </a:spcAft>
              <a:buClr>
                <a:srgbClr val="FF6600"/>
              </a:buClr>
              <a:buFont typeface="Arial" panose="020B0604020202020204" pitchFamily="34" charset="0"/>
              <a:buNone/>
            </a:pPr>
            <a:r>
              <a:rPr lang="en-US" altLang="en-US" sz="2400" dirty="0" smtClean="0">
                <a:solidFill>
                  <a:srgbClr val="000000"/>
                </a:solidFill>
                <a:latin typeface="微软雅黑" pitchFamily="34" charset="-122"/>
                <a:ea typeface="微软雅黑" pitchFamily="34" charset="-122"/>
              </a:rPr>
              <a:t>set </a:t>
            </a:r>
            <a:r>
              <a:rPr lang="en-US" altLang="en-US" sz="2400" dirty="0" err="1" smtClean="0">
                <a:solidFill>
                  <a:srgbClr val="000000"/>
                </a:solidFill>
                <a:latin typeface="微软雅黑" pitchFamily="34" charset="-122"/>
                <a:ea typeface="微软雅黑" pitchFamily="34" charset="-122"/>
              </a:rPr>
              <a:t>shiftwidth</a:t>
            </a:r>
            <a:r>
              <a:rPr lang="en-US" altLang="en-US" sz="2400" dirty="0" smtClean="0">
                <a:solidFill>
                  <a:srgbClr val="000000"/>
                </a:solidFill>
                <a:latin typeface="微软雅黑" pitchFamily="34" charset="-122"/>
                <a:ea typeface="微软雅黑" pitchFamily="34" charset="-122"/>
              </a:rPr>
              <a:t>=2</a:t>
            </a:r>
            <a:br>
              <a:rPr lang="en-US" altLang="en-US" sz="2400" dirty="0" smtClean="0">
                <a:solidFill>
                  <a:srgbClr val="000000"/>
                </a:solidFill>
                <a:latin typeface="微软雅黑" pitchFamily="34" charset="-122"/>
                <a:ea typeface="微软雅黑" pitchFamily="34" charset="-122"/>
              </a:rPr>
            </a:br>
            <a:r>
              <a:rPr lang="en-US" altLang="en-US" sz="2400" dirty="0" smtClean="0">
                <a:solidFill>
                  <a:srgbClr val="000000"/>
                </a:solidFill>
                <a:latin typeface="微软雅黑" pitchFamily="34" charset="-122"/>
                <a:ea typeface="微软雅黑" pitchFamily="34" charset="-122"/>
              </a:rPr>
              <a:t>set </a:t>
            </a:r>
            <a:r>
              <a:rPr lang="en-US" altLang="en-US" sz="2400" dirty="0" err="1" smtClean="0">
                <a:solidFill>
                  <a:srgbClr val="000000"/>
                </a:solidFill>
                <a:latin typeface="微软雅黑" pitchFamily="34" charset="-122"/>
                <a:ea typeface="微软雅黑" pitchFamily="34" charset="-122"/>
              </a:rPr>
              <a:t>expandtab</a:t>
            </a:r>
            <a:endParaRPr lang="en-US" altLang="en-US" sz="2400" dirty="0" smtClean="0">
              <a:solidFill>
                <a:srgbClr val="000000"/>
              </a:solidFill>
              <a:latin typeface="Courier New" pitchFamily="49" charset="0"/>
              <a:ea typeface="微软雅黑" pitchFamily="34" charset="-122"/>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4</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a:t>
            </a:r>
            <a:r>
              <a:rPr lang="en-US" baseline="0" dirty="0" smtClean="0"/>
              <a:t>h motion.txt</a:t>
            </a:r>
          </a:p>
          <a:p>
            <a:pPr marL="171450" indent="-171450">
              <a:buFont typeface="Arial" pitchFamily="34" charset="0"/>
              <a:buChar char="•"/>
            </a:pPr>
            <a:r>
              <a:rPr lang="en-US" baseline="0" dirty="0" smtClean="0"/>
              <a:t>The motion commands can be used after an operator command, to have the command operate over the text that was moved over.</a:t>
            </a:r>
          </a:p>
          <a:p>
            <a:pPr marL="171450" indent="-171450">
              <a:buFont typeface="Arial" pitchFamily="34" charset="0"/>
              <a:buChar char="•"/>
            </a:pPr>
            <a:r>
              <a:rPr lang="en-US" baseline="0" dirty="0" smtClean="0"/>
              <a:t>Up-down motion</a:t>
            </a:r>
          </a:p>
          <a:p>
            <a:pPr marL="628650" lvl="1" indent="-171450">
              <a:buFont typeface="Arial" pitchFamily="34" charset="0"/>
              <a:buChar char="•"/>
            </a:pPr>
            <a:r>
              <a:rPr lang="en-US" baseline="0" dirty="0" err="1" smtClean="0"/>
              <a:t>gk</a:t>
            </a:r>
            <a:r>
              <a:rPr lang="en-US" baseline="0" dirty="0" smtClean="0"/>
              <a:t> – display lines upward, e.g., 3gk move up 3 lines</a:t>
            </a:r>
          </a:p>
          <a:p>
            <a:pPr marL="628650" lvl="1" indent="-171450">
              <a:buFont typeface="Arial" pitchFamily="34" charset="0"/>
              <a:buChar char="•"/>
            </a:pPr>
            <a:r>
              <a:rPr lang="en-US" baseline="0" dirty="0" err="1" smtClean="0"/>
              <a:t>gj</a:t>
            </a:r>
            <a:r>
              <a:rPr lang="en-US" baseline="0" dirty="0" smtClean="0"/>
              <a:t> – display lines downward, e.g., 4gj move down 4 lines</a:t>
            </a:r>
          </a:p>
          <a:p>
            <a:pPr marL="171450" indent="-171450">
              <a:buFont typeface="Arial" pitchFamily="34" charset="0"/>
              <a:buChar char="•"/>
            </a:pPr>
            <a:r>
              <a:rPr lang="en-US" baseline="0" dirty="0" smtClean="0"/>
              <a:t>Word motions:</a:t>
            </a:r>
          </a:p>
          <a:p>
            <a:pPr marL="628650" lvl="1" indent="-171450">
              <a:buFont typeface="Arial" pitchFamily="34" charset="0"/>
              <a:buChar char="•"/>
            </a:pPr>
            <a:r>
              <a:rPr lang="en-US" baseline="0" dirty="0" smtClean="0"/>
              <a:t>w – [count] words forward (exclusive right); </a:t>
            </a:r>
          </a:p>
          <a:p>
            <a:pPr marL="628650" lvl="1" indent="-171450">
              <a:buFont typeface="Arial" pitchFamily="34" charset="0"/>
              <a:buChar char="•"/>
            </a:pPr>
            <a:r>
              <a:rPr lang="en-US" dirty="0" smtClean="0"/>
              <a:t>W –</a:t>
            </a:r>
            <a:r>
              <a:rPr lang="en-US" baseline="0" dirty="0" smtClean="0"/>
              <a:t> </a:t>
            </a:r>
            <a:r>
              <a:rPr lang="en-US" dirty="0" smtClean="0"/>
              <a:t>[count] WORDS forward (exclusive right)</a:t>
            </a:r>
          </a:p>
          <a:p>
            <a:pPr marL="628650" lvl="1" indent="-171450">
              <a:buFont typeface="Arial" pitchFamily="34" charset="0"/>
              <a:buChar char="•"/>
            </a:pPr>
            <a:r>
              <a:rPr lang="en-US" dirty="0" smtClean="0"/>
              <a:t>e – Forward to the end of word  (inclusive)</a:t>
            </a:r>
          </a:p>
          <a:p>
            <a:pPr marL="628650" lvl="1" indent="-171450">
              <a:buFont typeface="Arial" pitchFamily="34" charset="0"/>
              <a:buChar char="•"/>
            </a:pPr>
            <a:r>
              <a:rPr lang="en-US" dirty="0" smtClean="0"/>
              <a:t>E – Forward to the end of WORD (inclusive)</a:t>
            </a:r>
          </a:p>
          <a:p>
            <a:pPr marL="628650" lvl="1" indent="-171450">
              <a:buFont typeface="Arial" pitchFamily="34" charset="0"/>
              <a:buChar char="•"/>
            </a:pPr>
            <a:r>
              <a:rPr lang="en-US" dirty="0" smtClean="0"/>
              <a:t>b – [count]</a:t>
            </a:r>
            <a:r>
              <a:rPr lang="en-US" baseline="0" dirty="0" smtClean="0"/>
              <a:t> words backward (exclusive)</a:t>
            </a:r>
            <a:endParaRPr lang="en-US" dirty="0" smtClean="0"/>
          </a:p>
          <a:p>
            <a:pPr marL="628650" lvl="1" indent="-171450">
              <a:buFont typeface="Arial" pitchFamily="34" charset="0"/>
              <a:buChar char="•"/>
            </a:pPr>
            <a:r>
              <a:rPr lang="en-US" dirty="0" smtClean="0"/>
              <a:t>B – [count]WORDS backward (exclusive)</a:t>
            </a:r>
          </a:p>
          <a:p>
            <a:pPr marL="171450" lvl="0" indent="-171450">
              <a:buFont typeface="Arial" pitchFamily="34" charset="0"/>
              <a:buChar char="•"/>
            </a:pPr>
            <a:r>
              <a:rPr lang="en-US" dirty="0" smtClean="0"/>
              <a:t>Text</a:t>
            </a:r>
            <a:r>
              <a:rPr lang="en-US" baseline="0" dirty="0" smtClean="0"/>
              <a:t> object selections – can only be used while in visual mode or after an operator. Commands that start with ‘a’ select an object including white space, and commands that start with ‘</a:t>
            </a:r>
            <a:r>
              <a:rPr lang="en-US" baseline="0" dirty="0" err="1" smtClean="0"/>
              <a:t>i</a:t>
            </a:r>
            <a:r>
              <a:rPr lang="en-US" baseline="0" dirty="0" smtClean="0"/>
              <a:t>’ select an inner object without white space. Thus the inner commands always select less text than the ‘a’ commands.</a:t>
            </a:r>
          </a:p>
          <a:p>
            <a:pPr marL="628650" lvl="1" indent="-171450">
              <a:buFont typeface="Arial" pitchFamily="34" charset="0"/>
              <a:buChar char="•"/>
            </a:pPr>
            <a:r>
              <a:rPr lang="en-US" baseline="0" dirty="0" smtClean="0"/>
              <a:t>aw – select a [count] word</a:t>
            </a:r>
          </a:p>
          <a:p>
            <a:pPr marL="628650" lvl="1" indent="-171450">
              <a:buFont typeface="Arial" pitchFamily="34" charset="0"/>
              <a:buChar char="•"/>
            </a:pPr>
            <a:r>
              <a:rPr lang="en-US" baseline="0" dirty="0" err="1" smtClean="0"/>
              <a:t>iw</a:t>
            </a:r>
            <a:r>
              <a:rPr lang="en-US" baseline="0" dirty="0" smtClean="0"/>
              <a:t> – select [count] inner word</a:t>
            </a:r>
          </a:p>
          <a:p>
            <a:pPr marL="628650" lvl="1" indent="-171450">
              <a:buFont typeface="Arial" pitchFamily="34" charset="0"/>
              <a:buChar char="•"/>
            </a:pPr>
            <a:r>
              <a:rPr lang="en-US" baseline="0" dirty="0" err="1" smtClean="0"/>
              <a:t>aW</a:t>
            </a:r>
            <a:r>
              <a:rPr lang="en-US" baseline="0" dirty="0" smtClean="0"/>
              <a:t> – select a [count] WORD (leading or trailing spaces are included but counted)</a:t>
            </a:r>
          </a:p>
          <a:p>
            <a:pPr marL="628650" lvl="1" indent="-171450">
              <a:buFont typeface="Arial" pitchFamily="34" charset="0"/>
              <a:buChar char="•"/>
            </a:pPr>
            <a:r>
              <a:rPr lang="en-US" baseline="0" dirty="0" err="1" smtClean="0"/>
              <a:t>ap</a:t>
            </a:r>
            <a:r>
              <a:rPr lang="en-US" baseline="0" dirty="0" smtClean="0"/>
              <a:t> - </a:t>
            </a:r>
          </a:p>
          <a:p>
            <a:pPr marL="628650" lvl="1" indent="-171450">
              <a:buFont typeface="Arial" pitchFamily="34" charset="0"/>
              <a:buChar char="•"/>
            </a:pPr>
            <a:r>
              <a:rPr lang="en-US" baseline="0" dirty="0" err="1" smtClean="0"/>
              <a:t>aP</a:t>
            </a:r>
            <a:r>
              <a:rPr lang="en-US" baseline="0" dirty="0" smtClean="0"/>
              <a:t> -  </a:t>
            </a:r>
            <a:endParaRPr lang="en-US" dirty="0" smtClean="0"/>
          </a:p>
          <a:p>
            <a:pPr marL="171450" lvl="0" indent="-171450">
              <a:buFont typeface="Arial" pitchFamily="34" charset="0"/>
              <a:buChar char="•"/>
            </a:pPr>
            <a:r>
              <a:rPr lang="en-US" dirty="0" smtClean="0"/>
              <a:t>Text object motions</a:t>
            </a:r>
          </a:p>
          <a:p>
            <a:pPr marL="628650" lvl="1" indent="-171450">
              <a:buFont typeface="Arial" pitchFamily="34" charset="0"/>
              <a:buChar char="•"/>
            </a:pPr>
            <a:r>
              <a:rPr lang="en-US" dirty="0" smtClean="0"/>
              <a:t>( - [count] sentences</a:t>
            </a:r>
            <a:r>
              <a:rPr lang="en-US" baseline="0" dirty="0" smtClean="0"/>
              <a:t> backward</a:t>
            </a:r>
          </a:p>
          <a:p>
            <a:pPr marL="628650" lvl="1" indent="-171450">
              <a:buFont typeface="Arial" pitchFamily="34" charset="0"/>
              <a:buChar char="•"/>
            </a:pPr>
            <a:r>
              <a:rPr lang="en-US" baseline="0" dirty="0" smtClean="0"/>
              <a:t>) – [count] sentences forward</a:t>
            </a:r>
          </a:p>
          <a:p>
            <a:pPr marL="628650" lvl="1" indent="-171450">
              <a:buFont typeface="Arial" pitchFamily="34" charset="0"/>
              <a:buChar char="•"/>
            </a:pPr>
            <a:r>
              <a:rPr lang="en-US" baseline="0" dirty="0" smtClean="0"/>
              <a:t>{ - [count] paragraphs backward</a:t>
            </a:r>
          </a:p>
          <a:p>
            <a:pPr marL="628650" lvl="1" indent="-171450">
              <a:buFont typeface="Arial" pitchFamily="34" charset="0"/>
              <a:buChar char="•"/>
            </a:pPr>
            <a:r>
              <a:rPr lang="en-US" baseline="0" dirty="0" smtClean="0"/>
              <a:t>} – [count] paragraphs forward</a:t>
            </a:r>
          </a:p>
          <a:p>
            <a:pPr marL="628650" lvl="1" indent="-171450">
              <a:buFont typeface="Arial" pitchFamily="34" charset="0"/>
              <a:buChar char="•"/>
            </a:pPr>
            <a:r>
              <a:rPr lang="en-US" baseline="0" dirty="0" smtClean="0"/>
              <a:t>]] – [count] sections forward</a:t>
            </a:r>
          </a:p>
          <a:p>
            <a:pPr marL="628650" lvl="1" indent="-171450">
              <a:buFont typeface="Arial" pitchFamily="34" charset="0"/>
              <a:buChar char="•"/>
            </a:pPr>
            <a:r>
              <a:rPr lang="en-US" baseline="0" dirty="0" smtClean="0"/>
              <a:t>[[ - [count] sections backward</a:t>
            </a:r>
          </a:p>
          <a:p>
            <a:pPr marL="171450" lvl="0" indent="-171450">
              <a:buFont typeface="Arial" pitchFamily="34" charset="0"/>
              <a:buChar char="•"/>
            </a:pPr>
            <a:r>
              <a:rPr lang="en-US" baseline="0" dirty="0" smtClean="0"/>
              <a:t>f{char} – forward to the next occurrence of {char}</a:t>
            </a:r>
          </a:p>
          <a:p>
            <a:pPr marL="171450" lvl="0" indent="-171450">
              <a:buFont typeface="Arial" pitchFamily="34" charset="0"/>
              <a:buChar char="•"/>
            </a:pPr>
            <a:r>
              <a:rPr lang="en-US" baseline="0" dirty="0" smtClean="0"/>
              <a:t>F{char} – backward to the previous occurrence of {char}</a:t>
            </a:r>
          </a:p>
          <a:p>
            <a:pPr marL="171450" lvl="0" indent="-171450">
              <a:buFont typeface="Arial" pitchFamily="34" charset="0"/>
              <a:buChar char="•"/>
            </a:pPr>
            <a:r>
              <a:rPr lang="en-US" baseline="0" dirty="0" smtClean="0"/>
              <a:t>t{char} – forward to the character before the next occurrence of {char}</a:t>
            </a:r>
          </a:p>
          <a:p>
            <a:pPr marL="171450" lvl="0" indent="-171450">
              <a:buFont typeface="Arial" pitchFamily="34" charset="0"/>
              <a:buChar char="•"/>
            </a:pPr>
            <a:r>
              <a:rPr lang="en-US" baseline="0" dirty="0" smtClean="0"/>
              <a:t>T{char} – backward to the character after the previous occurrence of {char}</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5</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mode</a:t>
            </a:r>
          </a:p>
          <a:p>
            <a:pPr marL="171450" indent="-171450">
              <a:buFont typeface="Arial" panose="020B0604020202020204" pitchFamily="34" charset="0"/>
              <a:buChar char="•"/>
            </a:pPr>
            <a:r>
              <a:rPr lang="en-US" dirty="0" smtClean="0"/>
              <a:t>v</a:t>
            </a:r>
            <a:r>
              <a:rPr lang="en-US" baseline="0" dirty="0" smtClean="0"/>
              <a:t> – enables character-wise Visual mode (can select anything from a single character up to a range of characters within a line or spanning multiple lines. </a:t>
            </a:r>
          </a:p>
          <a:p>
            <a:pPr marL="171450" indent="-171450">
              <a:buFont typeface="Arial" panose="020B0604020202020204" pitchFamily="34" charset="0"/>
              <a:buChar char="•"/>
            </a:pPr>
            <a:r>
              <a:rPr lang="en-US" baseline="0" dirty="0" smtClean="0"/>
              <a:t>V – enables line-wise visual mode</a:t>
            </a:r>
          </a:p>
          <a:p>
            <a:pPr marL="171450" indent="-171450">
              <a:buFont typeface="Arial" panose="020B0604020202020204" pitchFamily="34" charset="0"/>
              <a:buChar char="•"/>
            </a:pPr>
            <a:r>
              <a:rPr lang="en-US" baseline="0" dirty="0" smtClean="0"/>
              <a:t>Ctrl-V – enables block wise visual mode</a:t>
            </a:r>
          </a:p>
          <a:p>
            <a:pPr marL="0" indent="0">
              <a:buFont typeface="Arial" panose="020B0604020202020204" pitchFamily="34" charset="0"/>
              <a:buNone/>
            </a:pPr>
            <a:r>
              <a:rPr lang="en-US" baseline="0" dirty="0" smtClean="0"/>
              <a:t>All three keys toggle between normal mode and their respective flavor of visual mode.</a:t>
            </a:r>
            <a:endParaRPr lang="en-US" dirty="0" smtClean="0"/>
          </a:p>
          <a:p>
            <a:r>
              <a:rPr lang="en-US" dirty="0" smtClean="0"/>
              <a:t>When</a:t>
            </a:r>
            <a:r>
              <a:rPr lang="en-US" baseline="0" dirty="0" smtClean="0"/>
              <a:t> we use visual mode, one end of the selection is anchored to a particular character, while the other end of the selection is free to move. When we use motions such as l, w, and f{char}, we can expand or contract the selection by moving the free end of the visual range.</a:t>
            </a:r>
          </a:p>
          <a:p>
            <a:endParaRPr lang="en-US" baseline="0" dirty="0" smtClean="0"/>
          </a:p>
          <a:p>
            <a:r>
              <a:rPr lang="en-US" baseline="0" dirty="0" smtClean="0"/>
              <a:t>I</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6</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:h</a:t>
            </a:r>
            <a:r>
              <a:rPr lang="en-US" baseline="0" dirty="0" smtClean="0"/>
              <a:t> text-objects</a:t>
            </a:r>
            <a:endParaRPr lang="en-US" dirty="0" smtClean="0"/>
          </a:p>
          <a:p>
            <a:pPr marL="171450" marR="0" indent="-171450"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Text objects</a:t>
            </a:r>
            <a:r>
              <a:rPr lang="en-US" baseline="0" dirty="0" smtClean="0"/>
              <a:t> allow us to interact with parentheses, quotes, XML tags, and other common patterns that appear in text.</a:t>
            </a:r>
            <a:endParaRPr lang="en-US" dirty="0" smtClean="0"/>
          </a:p>
          <a:p>
            <a:pPr marL="171450" marR="0" indent="-171450"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Text objects</a:t>
            </a:r>
            <a:r>
              <a:rPr lang="en-US" baseline="0" dirty="0" smtClean="0"/>
              <a:t> define regions of text by structure. </a:t>
            </a:r>
            <a:r>
              <a:rPr lang="en-US" altLang="en-US" sz="1200" dirty="0" smtClean="0">
                <a:solidFill>
                  <a:srgbClr val="000000"/>
                </a:solidFill>
                <a:latin typeface="微软雅黑" pitchFamily="34" charset="-122"/>
                <a:ea typeface="微软雅黑" pitchFamily="34" charset="-122"/>
              </a:rPr>
              <a:t>With a couple of keystrokes, we can use these to select a chunk of text</a:t>
            </a:r>
          </a:p>
          <a:p>
            <a:pPr marL="171450" marR="0" indent="-171450" algn="l" defTabSz="457200" rtl="0" eaLnBrk="1" fontAlgn="auto" latinLnBrk="0" hangingPunct="1">
              <a:lnSpc>
                <a:spcPct val="100000"/>
              </a:lnSpc>
              <a:spcBef>
                <a:spcPts val="0"/>
              </a:spcBef>
              <a:spcAft>
                <a:spcPts val="0"/>
              </a:spcAft>
              <a:buClrTx/>
              <a:buSzTx/>
              <a:buFont typeface="Arial" pitchFamily="34" charset="0"/>
              <a:buChar char="•"/>
              <a:tabLst/>
              <a:defRPr/>
            </a:pPr>
            <a:endParaRPr lang="en-US" altLang="en-US" sz="1200" dirty="0" smtClean="0">
              <a:solidFill>
                <a:srgbClr val="000000"/>
              </a:solidFill>
              <a:latin typeface="微软雅黑" pitchFamily="34" charset="-122"/>
              <a:ea typeface="微软雅黑" pitchFamily="34" charset="-122"/>
            </a:endParaRPr>
          </a:p>
          <a:p>
            <a:pPr marL="228600" marR="0" indent="-228600" algn="l" defTabSz="457200" rtl="0" eaLnBrk="1" fontAlgn="auto" latinLnBrk="0" hangingPunct="1">
              <a:lnSpc>
                <a:spcPct val="100000"/>
              </a:lnSpc>
              <a:spcBef>
                <a:spcPts val="0"/>
              </a:spcBef>
              <a:spcAft>
                <a:spcPts val="0"/>
              </a:spcAft>
              <a:buClrTx/>
              <a:buSzTx/>
              <a:buFont typeface="Arial" pitchFamily="34" charset="0"/>
              <a:buAutoNum type="arabicPeriod"/>
              <a:tabLst/>
              <a:defRPr/>
            </a:pPr>
            <a:endParaRPr lang="en-US" altLang="en-US" sz="1200" dirty="0" smtClean="0">
              <a:solidFill>
                <a:srgbClr val="000000"/>
              </a:solidFill>
              <a:latin typeface="微软雅黑" pitchFamily="34" charset="-122"/>
              <a:ea typeface="微软雅黑" pitchFamily="34" charset="-122"/>
            </a:endParaRPr>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7</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auto" latinLnBrk="0" hangingPunct="1"/>
            <a:r>
              <a:rPr kumimoji="1" lang="en-US" sz="1200" b="1" i="0" u="none" strike="noStrike" kern="1200" dirty="0" smtClean="0">
                <a:solidFill>
                  <a:schemeClr val="tx1"/>
                </a:solidFill>
                <a:effectLst/>
                <a:latin typeface="+mn-lt"/>
                <a:ea typeface="+mn-ea"/>
                <a:cs typeface="+mn-cs"/>
              </a:rPr>
              <a:t>a) 	</a:t>
            </a:r>
            <a:r>
              <a:rPr kumimoji="1" lang="en-US" sz="1200" b="0" i="0" u="none" strike="noStrike" kern="1200" dirty="0" smtClean="0">
                <a:solidFill>
                  <a:schemeClr val="tx1"/>
                </a:solidFill>
                <a:effectLst/>
                <a:latin typeface="+mn-lt"/>
                <a:ea typeface="+mn-ea"/>
                <a:cs typeface="+mn-cs"/>
              </a:rPr>
              <a:t>A pair of ()</a:t>
            </a:r>
          </a:p>
          <a:p>
            <a:pPr rtl="0" eaLnBrk="1" fontAlgn="t" latinLnBrk="0" hangingPunct="1"/>
            <a:r>
              <a:rPr kumimoji="1" lang="en-US" sz="1200" b="1" i="0" u="none" strike="noStrike" kern="1200" dirty="0" err="1" smtClean="0">
                <a:solidFill>
                  <a:schemeClr val="tx1"/>
                </a:solidFill>
                <a:effectLst/>
                <a:latin typeface="+mn-lt"/>
                <a:ea typeface="+mn-ea"/>
                <a:cs typeface="+mn-cs"/>
              </a:rPr>
              <a:t>i</a:t>
            </a:r>
            <a:r>
              <a:rPr kumimoji="1" lang="en-US" sz="1200" b="1" i="0" u="none" strike="noStrike" kern="1200" dirty="0" smtClean="0">
                <a:solidFill>
                  <a:schemeClr val="tx1"/>
                </a:solidFill>
                <a:effectLst/>
                <a:latin typeface="+mn-lt"/>
                <a:ea typeface="+mn-ea"/>
                <a:cs typeface="+mn-cs"/>
              </a:rPr>
              <a:t>)  	</a:t>
            </a:r>
            <a:r>
              <a:rPr kumimoji="1" lang="en-US" sz="1200" b="0" i="0" u="none" strike="noStrike" kern="1200" dirty="0" smtClean="0">
                <a:solidFill>
                  <a:schemeClr val="tx1"/>
                </a:solidFill>
                <a:effectLst/>
                <a:latin typeface="+mn-lt"/>
                <a:ea typeface="+mn-ea"/>
                <a:cs typeface="+mn-cs"/>
              </a:rPr>
              <a:t>Inside of ()</a:t>
            </a:r>
            <a:r>
              <a:rPr kumimoji="1" lang="en-US" sz="1200" b="0" i="0" u="none" strike="noStrike" kern="1200" baseline="0" dirty="0" smtClean="0">
                <a:solidFill>
                  <a:schemeClr val="tx1"/>
                </a:solidFill>
                <a:effectLst/>
                <a:latin typeface="+mn-lt"/>
                <a:ea typeface="+mn-ea"/>
                <a:cs typeface="+mn-cs"/>
              </a:rPr>
              <a:t>  </a:t>
            </a:r>
            <a:endParaRPr kumimoji="1" lang="en-US" sz="1200" b="0" i="0" u="none" strike="noStrike" kern="1200" dirty="0" smtClean="0">
              <a:solidFill>
                <a:schemeClr val="tx1"/>
              </a:solidFill>
              <a:effectLst/>
              <a:latin typeface="+mn-lt"/>
              <a:ea typeface="+mn-ea"/>
              <a:cs typeface="+mn-cs"/>
            </a:endParaRPr>
          </a:p>
          <a:p>
            <a:pPr rtl="0" eaLnBrk="1" fontAlgn="t" latinLnBrk="0" hangingPunct="1"/>
            <a:r>
              <a:rPr kumimoji="1" lang="en-US" sz="1200" b="1" i="0" u="none" strike="noStrike" kern="1200" dirty="0" smtClean="0">
                <a:solidFill>
                  <a:schemeClr val="tx1"/>
                </a:solidFill>
                <a:effectLst/>
                <a:latin typeface="+mn-lt"/>
                <a:ea typeface="+mn-ea"/>
                <a:cs typeface="+mn-cs"/>
              </a:rPr>
              <a:t>a}	</a:t>
            </a:r>
            <a:r>
              <a:rPr kumimoji="1" lang="en-US" sz="1200" b="0" i="0" u="none" strike="noStrike" kern="1200" dirty="0" smtClean="0">
                <a:solidFill>
                  <a:schemeClr val="tx1"/>
                </a:solidFill>
                <a:effectLst/>
                <a:latin typeface="+mn-lt"/>
                <a:ea typeface="+mn-ea"/>
                <a:cs typeface="+mn-cs"/>
              </a:rPr>
              <a:t>A pair of {}</a:t>
            </a:r>
          </a:p>
          <a:p>
            <a:pPr rtl="0" eaLnBrk="1" fontAlgn="t" latinLnBrk="0" hangingPunct="1"/>
            <a:r>
              <a:rPr kumimoji="1" lang="en-US" sz="1200" b="1" i="0" u="none" strike="noStrike" kern="1200" dirty="0" err="1" smtClean="0">
                <a:solidFill>
                  <a:schemeClr val="tx1"/>
                </a:solidFill>
                <a:effectLst/>
                <a:latin typeface="+mn-lt"/>
                <a:ea typeface="+mn-ea"/>
                <a:cs typeface="+mn-cs"/>
              </a:rPr>
              <a:t>i</a:t>
            </a:r>
            <a:r>
              <a:rPr kumimoji="1" lang="en-US" sz="1200" b="1" i="0" u="none" strike="noStrike" kern="1200" dirty="0" smtClean="0">
                <a:solidFill>
                  <a:schemeClr val="tx1"/>
                </a:solidFill>
                <a:effectLst/>
                <a:latin typeface="+mn-lt"/>
                <a:ea typeface="+mn-ea"/>
                <a:cs typeface="+mn-cs"/>
              </a:rPr>
              <a:t>} 	</a:t>
            </a:r>
            <a:r>
              <a:rPr kumimoji="1" lang="en-US" sz="1200" b="0" i="0" u="none" strike="noStrike" kern="1200" dirty="0" smtClean="0">
                <a:solidFill>
                  <a:schemeClr val="tx1"/>
                </a:solidFill>
                <a:effectLst/>
                <a:latin typeface="+mn-lt"/>
                <a:ea typeface="+mn-ea"/>
                <a:cs typeface="+mn-cs"/>
              </a:rPr>
              <a:t>Inside of {}</a:t>
            </a:r>
            <a:r>
              <a:rPr kumimoji="1" lang="en-US" sz="1200" b="0" i="0" u="none" strike="noStrike" kern="1200" baseline="0" dirty="0" smtClean="0">
                <a:solidFill>
                  <a:schemeClr val="tx1"/>
                </a:solidFill>
                <a:effectLst/>
                <a:latin typeface="+mn-lt"/>
                <a:ea typeface="+mn-ea"/>
                <a:cs typeface="+mn-cs"/>
              </a:rPr>
              <a:t>   </a:t>
            </a:r>
            <a:endParaRPr kumimoji="1" lang="en-US" sz="1200" b="0" i="0" u="none" strike="noStrike" kern="1200" dirty="0" smtClean="0">
              <a:solidFill>
                <a:schemeClr val="tx1"/>
              </a:solidFill>
              <a:effectLst/>
              <a:latin typeface="+mn-lt"/>
              <a:ea typeface="+mn-ea"/>
              <a:cs typeface="+mn-cs"/>
            </a:endParaRPr>
          </a:p>
          <a:p>
            <a:pPr rtl="0" eaLnBrk="1" fontAlgn="t" latinLnBrk="0" hangingPunct="1"/>
            <a:r>
              <a:rPr kumimoji="1" lang="en-US" sz="1200" b="1" i="0" u="none" strike="noStrike" kern="1200" dirty="0" smtClean="0">
                <a:solidFill>
                  <a:schemeClr val="tx1"/>
                </a:solidFill>
                <a:effectLst/>
                <a:latin typeface="+mn-lt"/>
                <a:ea typeface="+mn-ea"/>
                <a:cs typeface="+mn-cs"/>
              </a:rPr>
              <a:t>a]</a:t>
            </a:r>
            <a:r>
              <a:rPr kumimoji="1" lang="en-US" sz="1200" b="1" i="0" u="none" strike="noStrike" kern="1200" baseline="0" dirty="0" smtClean="0">
                <a:solidFill>
                  <a:schemeClr val="tx1"/>
                </a:solidFill>
                <a:effectLst/>
                <a:latin typeface="+mn-lt"/>
                <a:ea typeface="+mn-ea"/>
                <a:cs typeface="+mn-cs"/>
              </a:rPr>
              <a:t>	</a:t>
            </a:r>
            <a:r>
              <a:rPr kumimoji="1" lang="en-US" sz="1200" b="0" i="0" u="none" strike="noStrike" kern="1200" dirty="0" smtClean="0">
                <a:solidFill>
                  <a:schemeClr val="tx1"/>
                </a:solidFill>
                <a:effectLst/>
                <a:latin typeface="+mn-lt"/>
                <a:ea typeface="+mn-ea"/>
                <a:cs typeface="+mn-cs"/>
              </a:rPr>
              <a:t>A pair of []</a:t>
            </a:r>
            <a:r>
              <a:rPr kumimoji="1" lang="en-US" sz="1200" b="0" i="0" u="none" strike="noStrike" kern="1200" baseline="0" dirty="0" smtClean="0">
                <a:solidFill>
                  <a:schemeClr val="tx1"/>
                </a:solidFill>
                <a:effectLst/>
                <a:latin typeface="+mn-lt"/>
                <a:ea typeface="+mn-ea"/>
                <a:cs typeface="+mn-cs"/>
              </a:rPr>
              <a:t> </a:t>
            </a:r>
          </a:p>
          <a:p>
            <a:pPr rtl="0" eaLnBrk="1" fontAlgn="t" latinLnBrk="0" hangingPunct="1"/>
            <a:r>
              <a:rPr kumimoji="1" lang="en-US" sz="1200" b="1" i="0" u="none" strike="noStrike" kern="1200" dirty="0" smtClean="0">
                <a:solidFill>
                  <a:schemeClr val="tx1"/>
                </a:solidFill>
                <a:effectLst/>
                <a:latin typeface="+mn-lt"/>
                <a:ea typeface="+mn-ea"/>
                <a:cs typeface="+mn-cs"/>
              </a:rPr>
              <a:t>a&gt;</a:t>
            </a:r>
            <a:r>
              <a:rPr kumimoji="1" lang="en-US" sz="1200" b="0" i="0" u="none" strike="noStrike" kern="1200" baseline="0" dirty="0" smtClean="0">
                <a:solidFill>
                  <a:schemeClr val="tx1"/>
                </a:solidFill>
                <a:effectLst/>
                <a:latin typeface="+mn-lt"/>
                <a:ea typeface="+mn-ea"/>
                <a:cs typeface="+mn-cs"/>
              </a:rPr>
              <a:t>  	</a:t>
            </a:r>
            <a:r>
              <a:rPr kumimoji="1" lang="en-US" sz="1200" b="0" i="0" u="none" strike="noStrike" kern="1200" dirty="0" smtClean="0">
                <a:solidFill>
                  <a:schemeClr val="tx1"/>
                </a:solidFill>
                <a:effectLst/>
                <a:latin typeface="+mn-lt"/>
                <a:ea typeface="+mn-ea"/>
                <a:cs typeface="+mn-cs"/>
              </a:rPr>
              <a:t>A pair of &lt;&gt;</a:t>
            </a:r>
          </a:p>
          <a:p>
            <a:pPr rtl="0" eaLnBrk="1" fontAlgn="t" latinLnBrk="0" hangingPunct="1"/>
            <a:r>
              <a:rPr kumimoji="1" lang="en-US" sz="1200" b="1" i="0" u="none" strike="noStrike" kern="1200" dirty="0" err="1" smtClean="0">
                <a:solidFill>
                  <a:schemeClr val="tx1"/>
                </a:solidFill>
                <a:effectLst/>
                <a:latin typeface="+mn-lt"/>
                <a:ea typeface="+mn-ea"/>
                <a:cs typeface="+mn-cs"/>
              </a:rPr>
              <a:t>i</a:t>
            </a:r>
            <a:r>
              <a:rPr kumimoji="1" lang="en-US" sz="1200" b="1" i="0" u="none" strike="noStrike" kern="1200" dirty="0" smtClean="0">
                <a:solidFill>
                  <a:schemeClr val="tx1"/>
                </a:solidFill>
                <a:effectLst/>
                <a:latin typeface="+mn-lt"/>
                <a:ea typeface="+mn-ea"/>
                <a:cs typeface="+mn-cs"/>
              </a:rPr>
              <a:t>&gt;	</a:t>
            </a:r>
            <a:r>
              <a:rPr kumimoji="1" lang="en-US" sz="1200" b="0" i="0" u="none" strike="noStrike" kern="1200" dirty="0" smtClean="0">
                <a:solidFill>
                  <a:schemeClr val="tx1"/>
                </a:solidFill>
                <a:effectLst/>
                <a:latin typeface="+mn-lt"/>
                <a:ea typeface="+mn-ea"/>
                <a:cs typeface="+mn-cs"/>
              </a:rPr>
              <a:t>Inside of &lt;&gt;</a:t>
            </a:r>
          </a:p>
          <a:p>
            <a:pPr rtl="0" eaLnBrk="1" fontAlgn="t" latinLnBrk="0" hangingPunct="1"/>
            <a:r>
              <a:rPr kumimoji="1" lang="en-US" sz="1200" b="1" i="0" u="none" strike="noStrike" kern="1200" dirty="0" smtClean="0">
                <a:solidFill>
                  <a:schemeClr val="tx1"/>
                </a:solidFill>
                <a:effectLst/>
                <a:latin typeface="+mn-lt"/>
                <a:ea typeface="+mn-ea"/>
                <a:cs typeface="+mn-cs"/>
              </a:rPr>
              <a:t>a”	</a:t>
            </a:r>
            <a:r>
              <a:rPr kumimoji="1" lang="en-US" sz="1200" b="0" i="0" u="none" strike="noStrike" kern="1200" dirty="0" smtClean="0">
                <a:solidFill>
                  <a:schemeClr val="tx1"/>
                </a:solidFill>
                <a:effectLst/>
                <a:latin typeface="+mn-lt"/>
                <a:ea typeface="+mn-ea"/>
                <a:cs typeface="+mn-cs"/>
              </a:rPr>
              <a:t>A pair of “”</a:t>
            </a:r>
          </a:p>
          <a:p>
            <a:pPr rtl="0" eaLnBrk="1" fontAlgn="t" latinLnBrk="0" hangingPunct="1"/>
            <a:r>
              <a:rPr kumimoji="1" lang="en-US" sz="1200" b="1" i="0" u="none" strike="noStrike" kern="1200" dirty="0" err="1" smtClean="0">
                <a:solidFill>
                  <a:schemeClr val="tx1"/>
                </a:solidFill>
                <a:effectLst/>
                <a:latin typeface="+mn-lt"/>
                <a:ea typeface="+mn-ea"/>
                <a:cs typeface="+mn-cs"/>
              </a:rPr>
              <a:t>i</a:t>
            </a:r>
            <a:r>
              <a:rPr kumimoji="1" lang="en-US" sz="1200" b="1" i="0" u="none" strike="noStrike" kern="1200" dirty="0" smtClean="0">
                <a:solidFill>
                  <a:schemeClr val="tx1"/>
                </a:solidFill>
                <a:effectLst/>
                <a:latin typeface="+mn-lt"/>
                <a:ea typeface="+mn-ea"/>
                <a:cs typeface="+mn-cs"/>
              </a:rPr>
              <a:t>“	</a:t>
            </a:r>
            <a:r>
              <a:rPr kumimoji="1" lang="en-US" sz="1200" b="0" i="0" u="none" strike="noStrike" kern="1200" dirty="0" smtClean="0">
                <a:solidFill>
                  <a:schemeClr val="tx1"/>
                </a:solidFill>
                <a:effectLst/>
                <a:latin typeface="+mn-lt"/>
                <a:ea typeface="+mn-ea"/>
                <a:cs typeface="+mn-cs"/>
              </a:rPr>
              <a:t>Inside</a:t>
            </a:r>
            <a:r>
              <a:rPr kumimoji="1" lang="en-US" sz="1200" b="0" i="0" u="none" strike="noStrike" kern="1200" baseline="0" dirty="0" smtClean="0">
                <a:solidFill>
                  <a:schemeClr val="tx1"/>
                </a:solidFill>
                <a:effectLst/>
                <a:latin typeface="+mn-lt"/>
                <a:ea typeface="+mn-ea"/>
                <a:cs typeface="+mn-cs"/>
              </a:rPr>
              <a:t> of “”</a:t>
            </a:r>
            <a:endParaRPr kumimoji="1" lang="en-US" sz="1200" b="0" i="0" u="none" strike="noStrike" kern="1200" dirty="0" smtClean="0">
              <a:solidFill>
                <a:schemeClr val="tx1"/>
              </a:solidFill>
              <a:effectLst/>
              <a:latin typeface="+mn-lt"/>
              <a:ea typeface="+mn-ea"/>
              <a:cs typeface="+mn-cs"/>
            </a:endParaRPr>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8</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mode</a:t>
            </a:r>
          </a:p>
          <a:p>
            <a:pPr marL="171450" indent="-171450">
              <a:buFont typeface="Arial" panose="020B0604020202020204" pitchFamily="34" charset="0"/>
              <a:buChar char="•"/>
            </a:pPr>
            <a:r>
              <a:rPr lang="en-US" dirty="0" smtClean="0"/>
              <a:t>v</a:t>
            </a:r>
            <a:r>
              <a:rPr lang="en-US" baseline="0" dirty="0" smtClean="0"/>
              <a:t> – enables character-wise Visual mode (can select anything from a single character up to a range of characters within a line or spanning multiple lines. </a:t>
            </a:r>
          </a:p>
          <a:p>
            <a:pPr marL="171450" indent="-171450">
              <a:buFont typeface="Arial" panose="020B0604020202020204" pitchFamily="34" charset="0"/>
              <a:buChar char="•"/>
            </a:pPr>
            <a:r>
              <a:rPr lang="en-US" baseline="0" dirty="0" smtClean="0"/>
              <a:t>V – enables line-wise visual mode</a:t>
            </a:r>
          </a:p>
          <a:p>
            <a:pPr marL="171450" indent="-171450">
              <a:buFont typeface="Arial" panose="020B0604020202020204" pitchFamily="34" charset="0"/>
              <a:buChar char="•"/>
            </a:pPr>
            <a:r>
              <a:rPr lang="en-US" baseline="0" dirty="0" smtClean="0"/>
              <a:t>Ctrl-V – enables block wise visual mode</a:t>
            </a:r>
          </a:p>
          <a:p>
            <a:pPr marL="0" indent="0">
              <a:buFont typeface="Arial" panose="020B0604020202020204" pitchFamily="34" charset="0"/>
              <a:buNone/>
            </a:pPr>
            <a:r>
              <a:rPr lang="en-US" baseline="0" dirty="0" smtClean="0"/>
              <a:t>All three keys toggle between normal mode and their respective flavor of visual mode.</a:t>
            </a:r>
            <a:endParaRPr lang="en-US" dirty="0" smtClean="0"/>
          </a:p>
          <a:p>
            <a:r>
              <a:rPr lang="en-US" dirty="0" smtClean="0"/>
              <a:t>When</a:t>
            </a:r>
            <a:r>
              <a:rPr lang="en-US" baseline="0" dirty="0" smtClean="0"/>
              <a:t> we use visual mode, one end of the selection is anchored to a particular character, while the other end of the selection is free to move. When we use motions such as l, w, and f{char}, we can expand or contract the selection by moving the free end of the visual range.</a:t>
            </a:r>
          </a:p>
          <a:p>
            <a:endParaRPr lang="en-US" baseline="0" dirty="0" smtClean="0"/>
          </a:p>
          <a:p>
            <a:r>
              <a:rPr lang="en-US" baseline="0" dirty="0" smtClean="0"/>
              <a:t>I</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9</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2"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7C7D115-2974-4EFD-9897-87CB29A65D30}"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25254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B693F0B-3FF5-490B-9E78-8E1C46E5537E}"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18079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1"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3BA7FCC-AAAE-4E17-9E5F-01BD0A12A177}"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77091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1F495A7-5408-43DE-B328-CC32F848632D}"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94490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D002AC1-13F1-4801-8CAD-39573C86D443}"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72544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372B76-30A9-44F0-8A1B-5FADEFB9519B}"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45111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A44646B-5A35-4441-83C5-DEA31BD0D04D}"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404161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D5B90F4-8C84-4DC6-A5F7-48F0E1562E04}"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25334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64404AA-A37A-4AE5-8925-FA7F8F5436C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7795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F80A8CF-239F-4878-BC58-AF1CB32398B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8173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9"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367820-4D99-4F97-A615-D5C3CF8E8DA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2651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6932" y="274638"/>
            <a:ext cx="823013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6932" y="1600203"/>
            <a:ext cx="8230138"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6931" y="6245225"/>
            <a:ext cx="21341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defTabSz="914400" fontAlgn="base">
              <a:spcBef>
                <a:spcPct val="0"/>
              </a:spcBef>
              <a:spcAft>
                <a:spcPct val="0"/>
              </a:spcAft>
              <a:defRPr/>
            </a:pPr>
            <a:endParaRPr lang="zh-CN" altLang="zh-CN">
              <a:solidFill>
                <a:srgbClr val="000000"/>
              </a:solidFill>
            </a:endParaRPr>
          </a:p>
        </p:txBody>
      </p:sp>
      <p:sp>
        <p:nvSpPr>
          <p:cNvPr id="1029" name="Rectangle 5"/>
          <p:cNvSpPr>
            <a:spLocks noGrp="1" noChangeArrowheads="1"/>
          </p:cNvSpPr>
          <p:nvPr>
            <p:ph type="ftr" sz="quarter" idx="3"/>
          </p:nvPr>
        </p:nvSpPr>
        <p:spPr bwMode="auto">
          <a:xfrm>
            <a:off x="3124605" y="6245225"/>
            <a:ext cx="2894794"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defTabSz="914400" fontAlgn="base">
              <a:spcBef>
                <a:spcPct val="0"/>
              </a:spcBef>
              <a:spcAft>
                <a:spcPct val="0"/>
              </a:spcAft>
              <a:defRPr/>
            </a:pPr>
            <a:endParaRPr lang="zh-CN" altLang="zh-CN">
              <a:solidFill>
                <a:srgbClr val="000000"/>
              </a:solidFill>
            </a:endParaRPr>
          </a:p>
        </p:txBody>
      </p:sp>
      <p:sp>
        <p:nvSpPr>
          <p:cNvPr id="1030" name="Rectangle 6"/>
          <p:cNvSpPr>
            <a:spLocks noGrp="1" noChangeArrowheads="1"/>
          </p:cNvSpPr>
          <p:nvPr>
            <p:ph type="sldNum" sz="quarter" idx="4"/>
          </p:nvPr>
        </p:nvSpPr>
        <p:spPr bwMode="auto">
          <a:xfrm>
            <a:off x="6552931" y="6245225"/>
            <a:ext cx="21341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defTabSz="914400" fontAlgn="base">
              <a:spcBef>
                <a:spcPct val="0"/>
              </a:spcBef>
              <a:spcAft>
                <a:spcPct val="0"/>
              </a:spcAft>
              <a:defRPr/>
            </a:pPr>
            <a:fld id="{4EBCDF9C-24AE-4F73-89DA-EC6D0C2C045C}" type="slidenum">
              <a:rPr lang="zh-CN" altLang="zh-CN">
                <a:solidFill>
                  <a:srgbClr val="000000"/>
                </a:solidFill>
              </a:rPr>
              <a:pPr defTabSz="914400" fontAlgn="base">
                <a:spcBef>
                  <a:spcPct val="0"/>
                </a:spcBef>
                <a:spcAft>
                  <a:spcPct val="0"/>
                </a:spcAft>
                <a:defRPr/>
              </a:pPr>
              <a:t>‹#›</a:t>
            </a:fld>
            <a:endParaRPr lang="zh-CN" altLang="zh-CN">
              <a:solidFill>
                <a:srgbClr val="000000"/>
              </a:solidFill>
            </a:endParaRPr>
          </a:p>
        </p:txBody>
      </p:sp>
    </p:spTree>
    <p:extLst>
      <p:ext uri="{BB962C8B-B14F-4D97-AF65-F5344CB8AC3E}">
        <p14:creationId xmlns:p14="http://schemas.microsoft.com/office/powerpoint/2010/main" val="2761793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808164"/>
            <a:ext cx="9144000" cy="3241675"/>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9" name="直接连接符 8"/>
          <p:cNvCxnSpPr/>
          <p:nvPr/>
        </p:nvCxnSpPr>
        <p:spPr bwMode="auto">
          <a:xfrm>
            <a:off x="1250192" y="3101231"/>
            <a:ext cx="581592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940527" y="2135761"/>
            <a:ext cx="6513798" cy="646331"/>
          </a:xfrm>
          <a:prstGeom prst="rect">
            <a:avLst/>
          </a:prstGeom>
          <a:noFill/>
        </p:spPr>
        <p:txBody>
          <a:bodyPr wrap="square">
            <a:spAutoFit/>
          </a:bodyPr>
          <a:lstStyle/>
          <a:p>
            <a:pPr algn="ctr"/>
            <a:r>
              <a:rPr lang="en-US" altLang="zh-C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Advanced Features of </a:t>
            </a:r>
            <a:r>
              <a:rPr lang="en-US" altLang="zh-CN"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V</a:t>
            </a:r>
            <a:r>
              <a:rPr lang="en-US" altLang="zh-C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im</a:t>
            </a:r>
            <a:endPar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218218326"/>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smtClean="0">
                <a:solidFill>
                  <a:srgbClr val="0070C0"/>
                </a:solidFill>
                <a:latin typeface="微软雅黑" pitchFamily="34" charset="-122"/>
                <a:ea typeface="微软雅黑" pitchFamily="34" charset="-122"/>
              </a:rPr>
              <a:t>Visual Mode Operators</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51734707"/>
              </p:ext>
            </p:extLst>
          </p:nvPr>
        </p:nvGraphicFramePr>
        <p:xfrm>
          <a:off x="810883" y="1822919"/>
          <a:ext cx="7677509" cy="4165600"/>
        </p:xfrm>
        <a:graphic>
          <a:graphicData uri="http://schemas.openxmlformats.org/drawingml/2006/table">
            <a:tbl>
              <a:tblPr firstRow="1" bandRow="1">
                <a:tableStyleId>{5C22544A-7EE6-4342-B048-85BDC9FD1C3A}</a:tableStyleId>
              </a:tblPr>
              <a:tblGrid>
                <a:gridCol w="2191109"/>
                <a:gridCol w="5486400"/>
              </a:tblGrid>
              <a:tr h="370840">
                <a:tc>
                  <a:txBody>
                    <a:bodyPr/>
                    <a:lstStyle/>
                    <a:p>
                      <a:pPr algn="ctr"/>
                      <a:r>
                        <a:rPr lang="en-US" sz="2400" dirty="0" smtClean="0">
                          <a:solidFill>
                            <a:schemeClr val="tx1"/>
                          </a:solidFill>
                        </a:rPr>
                        <a:t>Operator</a:t>
                      </a:r>
                      <a:endParaRPr lang="en-US" sz="2400" dirty="0">
                        <a:solidFill>
                          <a:schemeClr val="tx1"/>
                        </a:solidFill>
                      </a:endParaRPr>
                    </a:p>
                  </a:txBody>
                  <a:tcPr/>
                </a:tc>
                <a:tc>
                  <a:txBody>
                    <a:bodyPr/>
                    <a:lstStyle/>
                    <a:p>
                      <a:pPr algn="ctr"/>
                      <a:r>
                        <a:rPr lang="en-US" sz="2400" dirty="0" smtClean="0">
                          <a:solidFill>
                            <a:schemeClr val="tx1"/>
                          </a:solidFill>
                        </a:rPr>
                        <a:t>Meaning</a:t>
                      </a:r>
                      <a:endParaRPr lang="en-US" sz="2400" dirty="0">
                        <a:solidFill>
                          <a:schemeClr val="tx1"/>
                        </a:solidFill>
                      </a:endParaRPr>
                    </a:p>
                  </a:txBody>
                  <a:tcPr/>
                </a:tc>
              </a:tr>
              <a:tr h="370840">
                <a:tc>
                  <a:txBody>
                    <a:bodyPr/>
                    <a:lstStyle/>
                    <a:p>
                      <a:r>
                        <a:rPr lang="en-US" b="1" dirty="0" smtClean="0">
                          <a:latin typeface="Courier New" pitchFamily="49" charset="0"/>
                          <a:cs typeface="Courier New" pitchFamily="49" charset="0"/>
                        </a:rPr>
                        <a:t>c</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Change</a:t>
                      </a:r>
                      <a:r>
                        <a:rPr lang="en-US" b="1" baseline="0" dirty="0" smtClean="0">
                          <a:latin typeface="Courier New" pitchFamily="49" charset="0"/>
                          <a:cs typeface="Courier New" pitchFamily="49" charset="0"/>
                        </a:rPr>
                        <a:t> </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d</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Delete</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y</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Yank</a:t>
                      </a:r>
                      <a:r>
                        <a:rPr lang="en-US" b="1" baseline="0" dirty="0" smtClean="0">
                          <a:latin typeface="Courier New" pitchFamily="49" charset="0"/>
                          <a:cs typeface="Courier New" pitchFamily="49" charset="0"/>
                        </a:rPr>
                        <a:t> into register</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Swap case (only if ‘</a:t>
                      </a:r>
                      <a:r>
                        <a:rPr lang="en-US" b="1" dirty="0" err="1" smtClean="0">
                          <a:latin typeface="Courier New" pitchFamily="49" charset="0"/>
                          <a:cs typeface="Courier New" pitchFamily="49" charset="0"/>
                        </a:rPr>
                        <a:t>tilderop</a:t>
                      </a:r>
                      <a:r>
                        <a:rPr lang="en-US" b="1" dirty="0" smtClean="0">
                          <a:latin typeface="Courier New" pitchFamily="49" charset="0"/>
                          <a:cs typeface="Courier New" pitchFamily="49" charset="0"/>
                        </a:rPr>
                        <a:t>’ is set</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g~</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Swap case</a:t>
                      </a:r>
                      <a:endParaRPr lang="en-US" b="1" dirty="0">
                        <a:latin typeface="Courier New" pitchFamily="49" charset="0"/>
                        <a:cs typeface="Courier New" pitchFamily="49" charset="0"/>
                      </a:endParaRPr>
                    </a:p>
                  </a:txBody>
                  <a:tcPr/>
                </a:tc>
              </a:tr>
              <a:tr h="370840">
                <a:tc>
                  <a:txBody>
                    <a:bodyPr/>
                    <a:lstStyle/>
                    <a:p>
                      <a:r>
                        <a:rPr lang="en-US" b="1" dirty="0" err="1" smtClean="0">
                          <a:latin typeface="Courier New" pitchFamily="49" charset="0"/>
                          <a:cs typeface="Courier New" pitchFamily="49" charset="0"/>
                        </a:rPr>
                        <a:t>gu</a:t>
                      </a:r>
                      <a:endParaRPr lang="en-US" b="1"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ourier New" pitchFamily="49" charset="0"/>
                          <a:cs typeface="Courier New" pitchFamily="49" charset="0"/>
                        </a:rPr>
                        <a:t>Make lower case</a:t>
                      </a:r>
                    </a:p>
                  </a:txBody>
                  <a:tcPr/>
                </a:tc>
              </a:tr>
              <a:tr h="370840">
                <a:tc>
                  <a:txBody>
                    <a:bodyPr/>
                    <a:lstStyle/>
                    <a:p>
                      <a:r>
                        <a:rPr lang="en-US" b="1" dirty="0" err="1" smtClean="0">
                          <a:latin typeface="Courier New" pitchFamily="49" charset="0"/>
                          <a:cs typeface="Courier New" pitchFamily="49" charset="0"/>
                        </a:rPr>
                        <a:t>gU</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Make upper case</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&gt;</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Shift</a:t>
                      </a:r>
                      <a:r>
                        <a:rPr lang="en-US" b="1" baseline="0" dirty="0" smtClean="0">
                          <a:latin typeface="Courier New" pitchFamily="49" charset="0"/>
                          <a:cs typeface="Courier New" pitchFamily="49" charset="0"/>
                        </a:rPr>
                        <a:t> right</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&lt;</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Shift left</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txBody>
                  <a:tcPr/>
                </a:tc>
                <a:tc>
                  <a:txBody>
                    <a:bodyPr/>
                    <a:lstStyle/>
                    <a:p>
                      <a:r>
                        <a:rPr lang="en-US" b="1" dirty="0" err="1" smtClean="0">
                          <a:latin typeface="Courier New" pitchFamily="49" charset="0"/>
                          <a:cs typeface="Courier New" pitchFamily="49" charset="0"/>
                        </a:rPr>
                        <a:t>Autoindent</a:t>
                      </a:r>
                      <a:endParaRPr lang="en-US" b="1" dirty="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263910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smtClean="0">
                <a:solidFill>
                  <a:srgbClr val="0070C0"/>
                </a:solidFill>
                <a:latin typeface="微软雅黑" pitchFamily="34" charset="-122"/>
                <a:ea typeface="微软雅黑" pitchFamily="34" charset="-122"/>
              </a:rPr>
              <a:t>Text Object Selection Motions</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79616890"/>
              </p:ext>
            </p:extLst>
          </p:nvPr>
        </p:nvGraphicFramePr>
        <p:xfrm>
          <a:off x="810883" y="1822919"/>
          <a:ext cx="7677509" cy="3200400"/>
        </p:xfrm>
        <a:graphic>
          <a:graphicData uri="http://schemas.openxmlformats.org/drawingml/2006/table">
            <a:tbl>
              <a:tblPr firstRow="1" bandRow="1">
                <a:tableStyleId>{5C22544A-7EE6-4342-B048-85BDC9FD1C3A}</a:tableStyleId>
              </a:tblPr>
              <a:tblGrid>
                <a:gridCol w="2191109"/>
                <a:gridCol w="5486400"/>
              </a:tblGrid>
              <a:tr h="370840">
                <a:tc>
                  <a:txBody>
                    <a:bodyPr/>
                    <a:lstStyle/>
                    <a:p>
                      <a:pPr algn="ctr"/>
                      <a:r>
                        <a:rPr lang="en-US" sz="2400" dirty="0" smtClean="0">
                          <a:solidFill>
                            <a:schemeClr val="tx1"/>
                          </a:solidFill>
                        </a:rPr>
                        <a:t>TO</a:t>
                      </a:r>
                      <a:r>
                        <a:rPr lang="en-US" sz="2400" baseline="0" dirty="0" smtClean="0">
                          <a:solidFill>
                            <a:schemeClr val="tx1"/>
                          </a:solidFill>
                        </a:rPr>
                        <a:t> Motions</a:t>
                      </a:r>
                      <a:endParaRPr lang="en-US" sz="2400" dirty="0">
                        <a:solidFill>
                          <a:schemeClr val="tx1"/>
                        </a:solidFill>
                      </a:endParaRPr>
                    </a:p>
                  </a:txBody>
                  <a:tcPr/>
                </a:tc>
                <a:tc>
                  <a:txBody>
                    <a:bodyPr/>
                    <a:lstStyle/>
                    <a:p>
                      <a:pPr algn="ctr"/>
                      <a:r>
                        <a:rPr lang="en-US" sz="2400" dirty="0" smtClean="0">
                          <a:solidFill>
                            <a:schemeClr val="tx1"/>
                          </a:solidFill>
                        </a:rPr>
                        <a:t>Meaning</a:t>
                      </a:r>
                      <a:endParaRPr lang="en-US" sz="2400" dirty="0">
                        <a:solidFill>
                          <a:schemeClr val="tx1"/>
                        </a:solidFill>
                      </a:endParaRPr>
                    </a:p>
                  </a:txBody>
                  <a:tcPr/>
                </a:tc>
              </a:tr>
              <a:tr h="370840">
                <a:tc>
                  <a:txBody>
                    <a:bodyPr/>
                    <a:lstStyle/>
                    <a:p>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txBody>
                  <a:tcPr/>
                </a:tc>
                <a:tc>
                  <a:txBody>
                    <a:bodyPr/>
                    <a:lstStyle/>
                    <a:p>
                      <a:r>
                        <a:rPr lang="en-US" sz="2400" b="1" baseline="0" dirty="0" smtClean="0">
                          <a:latin typeface="Courier New" pitchFamily="49" charset="0"/>
                          <a:cs typeface="Courier New" pitchFamily="49" charset="0"/>
                        </a:rPr>
                        <a:t>Sentence backward </a:t>
                      </a:r>
                      <a:endParaRPr lang="en-US" sz="2400" b="1" dirty="0">
                        <a:latin typeface="Courier New" pitchFamily="49" charset="0"/>
                        <a:cs typeface="Courier New" pitchFamily="49" charset="0"/>
                      </a:endParaRPr>
                    </a:p>
                  </a:txBody>
                  <a:tcPr/>
                </a:tc>
              </a:tr>
              <a:tr h="370840">
                <a:tc>
                  <a:txBody>
                    <a:bodyPr/>
                    <a:lstStyle/>
                    <a:p>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txBody>
                  <a:tcPr/>
                </a:tc>
                <a:tc>
                  <a:txBody>
                    <a:bodyPr/>
                    <a:lstStyle/>
                    <a:p>
                      <a:r>
                        <a:rPr lang="en-US" sz="2400" b="1" dirty="0" smtClean="0">
                          <a:latin typeface="Courier New" pitchFamily="49" charset="0"/>
                          <a:cs typeface="Courier New" pitchFamily="49" charset="0"/>
                        </a:rPr>
                        <a:t>Sentence</a:t>
                      </a:r>
                      <a:r>
                        <a:rPr lang="en-US" sz="2400" b="1" baseline="0" dirty="0" smtClean="0">
                          <a:latin typeface="Courier New" pitchFamily="49" charset="0"/>
                          <a:cs typeface="Courier New" pitchFamily="49" charset="0"/>
                        </a:rPr>
                        <a:t> forward</a:t>
                      </a:r>
                      <a:endParaRPr lang="en-US" sz="2400" b="1" dirty="0">
                        <a:latin typeface="Courier New" pitchFamily="49" charset="0"/>
                        <a:cs typeface="Courier New" pitchFamily="49" charset="0"/>
                      </a:endParaRPr>
                    </a:p>
                  </a:txBody>
                  <a:tcPr/>
                </a:tc>
              </a:tr>
              <a:tr h="370840">
                <a:tc>
                  <a:txBody>
                    <a:bodyPr/>
                    <a:lstStyle/>
                    <a:p>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txBody>
                  <a:tcPr/>
                </a:tc>
                <a:tc>
                  <a:txBody>
                    <a:bodyPr/>
                    <a:lstStyle/>
                    <a:p>
                      <a:r>
                        <a:rPr lang="en-US" sz="2400" b="1" dirty="0" smtClean="0">
                          <a:latin typeface="Courier New" pitchFamily="49" charset="0"/>
                          <a:cs typeface="Courier New" pitchFamily="49" charset="0"/>
                        </a:rPr>
                        <a:t>Paragraph</a:t>
                      </a:r>
                      <a:r>
                        <a:rPr lang="en-US" sz="2400" b="1" baseline="0" dirty="0" smtClean="0">
                          <a:latin typeface="Courier New" pitchFamily="49" charset="0"/>
                          <a:cs typeface="Courier New" pitchFamily="49" charset="0"/>
                        </a:rPr>
                        <a:t> backward</a:t>
                      </a:r>
                      <a:endParaRPr lang="en-US" sz="2400" b="1" dirty="0">
                        <a:latin typeface="Courier New" pitchFamily="49" charset="0"/>
                        <a:cs typeface="Courier New" pitchFamily="49" charset="0"/>
                      </a:endParaRPr>
                    </a:p>
                  </a:txBody>
                  <a:tcPr/>
                </a:tc>
              </a:tr>
              <a:tr h="370840">
                <a:tc>
                  <a:txBody>
                    <a:bodyPr/>
                    <a:lstStyle/>
                    <a:p>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txBody>
                  <a:tcPr/>
                </a:tc>
                <a:tc>
                  <a:txBody>
                    <a:bodyPr/>
                    <a:lstStyle/>
                    <a:p>
                      <a:r>
                        <a:rPr lang="en-US" sz="2400" b="1" dirty="0" smtClean="0">
                          <a:latin typeface="Courier New" pitchFamily="49" charset="0"/>
                          <a:cs typeface="Courier New" pitchFamily="49" charset="0"/>
                        </a:rPr>
                        <a:t>Paragraph forward</a:t>
                      </a:r>
                      <a:endParaRPr lang="en-US" sz="2400" b="1" dirty="0">
                        <a:latin typeface="Courier New" pitchFamily="49" charset="0"/>
                        <a:cs typeface="Courier New" pitchFamily="49" charset="0"/>
                      </a:endParaRPr>
                    </a:p>
                  </a:txBody>
                  <a:tcPr/>
                </a:tc>
              </a:tr>
              <a:tr h="370840">
                <a:tc>
                  <a:txBody>
                    <a:bodyPr/>
                    <a:lstStyle/>
                    <a:p>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txBody>
                  <a:tcPr/>
                </a:tc>
                <a:tc>
                  <a:txBody>
                    <a:bodyPr/>
                    <a:lstStyle/>
                    <a:p>
                      <a:r>
                        <a:rPr lang="en-US" sz="2400" b="1" dirty="0" smtClean="0">
                          <a:latin typeface="Courier New" pitchFamily="49" charset="0"/>
                          <a:cs typeface="Courier New" pitchFamily="49" charset="0"/>
                        </a:rPr>
                        <a:t>Section</a:t>
                      </a:r>
                      <a:r>
                        <a:rPr lang="en-US" sz="2400" b="1" baseline="0" dirty="0" smtClean="0">
                          <a:latin typeface="Courier New" pitchFamily="49" charset="0"/>
                          <a:cs typeface="Courier New" pitchFamily="49" charset="0"/>
                        </a:rPr>
                        <a:t> forward</a:t>
                      </a:r>
                      <a:endParaRPr lang="en-US" sz="2400" b="1" dirty="0">
                        <a:latin typeface="Courier New" pitchFamily="49" charset="0"/>
                        <a:cs typeface="Courier New" pitchFamily="49" charset="0"/>
                      </a:endParaRPr>
                    </a:p>
                  </a:txBody>
                  <a:tcPr/>
                </a:tc>
              </a:tr>
              <a:tr h="370840">
                <a:tc>
                  <a:txBody>
                    <a:bodyPr/>
                    <a:lstStyle/>
                    <a:p>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latin typeface="Courier New" pitchFamily="49" charset="0"/>
                          <a:cs typeface="Courier New" pitchFamily="49" charset="0"/>
                        </a:rPr>
                        <a:t>Section</a:t>
                      </a:r>
                      <a:r>
                        <a:rPr lang="en-US" sz="2400" b="1" baseline="0" dirty="0" smtClean="0">
                          <a:latin typeface="Courier New" pitchFamily="49" charset="0"/>
                          <a:cs typeface="Courier New" pitchFamily="49" charset="0"/>
                        </a:rPr>
                        <a:t> backward</a:t>
                      </a:r>
                      <a:endParaRPr lang="en-US" sz="2400" b="1" dirty="0" smtClean="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2938438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smtClean="0">
                <a:solidFill>
                  <a:srgbClr val="0070C0"/>
                </a:solidFill>
                <a:latin typeface="微软雅黑" pitchFamily="34" charset="-122"/>
                <a:ea typeface="微软雅黑" pitchFamily="34" charset="-122"/>
              </a:rPr>
              <a:t>Operator + Motion = Action</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293298" y="1691958"/>
            <a:ext cx="8660921" cy="4339650"/>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An action is composed from an operator followed by a motion. </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000" dirty="0" smtClean="0">
                <a:solidFill>
                  <a:srgbClr val="000000"/>
                </a:solidFill>
                <a:latin typeface="Courier New" pitchFamily="49" charset="0"/>
                <a:ea typeface="微软雅黑" pitchFamily="34" charset="-122"/>
                <a:cs typeface="Courier New" pitchFamily="49" charset="0"/>
              </a:rPr>
              <a:t>dap deletes </a:t>
            </a:r>
            <a:r>
              <a:rPr lang="en-US" altLang="en-US" sz="2000" dirty="0">
                <a:solidFill>
                  <a:srgbClr val="000000"/>
                </a:solidFill>
                <a:latin typeface="Courier New" pitchFamily="49" charset="0"/>
                <a:ea typeface="微软雅黑" pitchFamily="34" charset="-122"/>
                <a:cs typeface="Courier New" pitchFamily="49" charset="0"/>
              </a:rPr>
              <a:t>the </a:t>
            </a:r>
            <a:r>
              <a:rPr lang="en-US" altLang="en-US" sz="2000" dirty="0" smtClean="0">
                <a:solidFill>
                  <a:srgbClr val="000000"/>
                </a:solidFill>
                <a:latin typeface="Courier New" pitchFamily="49" charset="0"/>
                <a:ea typeface="微软雅黑" pitchFamily="34" charset="-122"/>
                <a:cs typeface="Courier New" pitchFamily="49" charset="0"/>
              </a:rPr>
              <a:t>paragraph</a:t>
            </a:r>
            <a:r>
              <a:rPr lang="en-US" altLang="en-US" sz="2400" dirty="0" smtClean="0">
                <a:solidFill>
                  <a:srgbClr val="000000"/>
                </a:solidFill>
                <a:latin typeface="Courier New" pitchFamily="49" charset="0"/>
                <a:ea typeface="微软雅黑" pitchFamily="34" charset="-122"/>
                <a:cs typeface="Courier New" pitchFamily="49" charset="0"/>
              </a:rPr>
              <a:t> (command mode)</a:t>
            </a:r>
            <a:endParaRPr lang="en-US" altLang="en-US" sz="2400" dirty="0">
              <a:solidFill>
                <a:srgbClr val="000000"/>
              </a:solidFill>
              <a:latin typeface="Courier New" pitchFamily="49" charset="0"/>
              <a:ea typeface="微软雅黑" pitchFamily="34" charset="-122"/>
              <a:cs typeface="Courier New" pitchFamily="49" charset="0"/>
            </a:endParaRP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err="1" smtClean="0">
                <a:solidFill>
                  <a:srgbClr val="000000"/>
                </a:solidFill>
                <a:latin typeface="Courier New" pitchFamily="49" charset="0"/>
                <a:ea typeface="微软雅黑" pitchFamily="34" charset="-122"/>
                <a:cs typeface="Courier New" pitchFamily="49" charset="0"/>
              </a:rPr>
              <a:t>v+i</a:t>
            </a:r>
            <a:r>
              <a:rPr lang="en-US" altLang="en-US" sz="2400" dirty="0" smtClean="0">
                <a:solidFill>
                  <a:srgbClr val="000000"/>
                </a:solidFill>
                <a:latin typeface="Courier New" pitchFamily="49" charset="0"/>
                <a:ea typeface="微软雅黑" pitchFamily="34" charset="-122"/>
                <a:cs typeface="Courier New" pitchFamily="49" charset="0"/>
              </a:rPr>
              <a:t>(</a:t>
            </a:r>
            <a:r>
              <a:rPr lang="en-US" altLang="en-US" sz="2400" dirty="0" err="1" smtClean="0">
                <a:solidFill>
                  <a:srgbClr val="000000"/>
                </a:solidFill>
                <a:latin typeface="Courier New" pitchFamily="49" charset="0"/>
                <a:ea typeface="微软雅黑" pitchFamily="34" charset="-122"/>
                <a:cs typeface="Courier New" pitchFamily="49" charset="0"/>
              </a:rPr>
              <a:t>gU</a:t>
            </a:r>
            <a:r>
              <a:rPr lang="en-US" altLang="en-US" sz="2400" dirty="0" smtClean="0">
                <a:solidFill>
                  <a:srgbClr val="000000"/>
                </a:solidFill>
                <a:latin typeface="Courier New" pitchFamily="49" charset="0"/>
                <a:ea typeface="微软雅黑" pitchFamily="34" charset="-122"/>
                <a:cs typeface="Courier New" pitchFamily="49" charset="0"/>
              </a:rPr>
              <a:t> (visual mode)</a:t>
            </a:r>
            <a:endParaRPr lang="en-US" altLang="en-US" sz="2400" dirty="0" smtClean="0">
              <a:solidFill>
                <a:srgbClr val="000000"/>
              </a:solidFill>
              <a:latin typeface="微软雅黑" pitchFamily="34" charset="-122"/>
              <a:ea typeface="微软雅黑" pitchFamily="34" charset="-122"/>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When an operator command is invoked in duplicate, it acts upon the current line.</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000" dirty="0" err="1" smtClean="0">
                <a:solidFill>
                  <a:srgbClr val="000000"/>
                </a:solidFill>
                <a:latin typeface="Courier New" pitchFamily="49" charset="0"/>
                <a:ea typeface="微软雅黑" pitchFamily="34" charset="-122"/>
                <a:cs typeface="Courier New" pitchFamily="49" charset="0"/>
              </a:rPr>
              <a:t>dd</a:t>
            </a:r>
            <a:r>
              <a:rPr lang="en-US" altLang="en-US" sz="2000" dirty="0" smtClean="0">
                <a:solidFill>
                  <a:srgbClr val="000000"/>
                </a:solidFill>
                <a:latin typeface="Courier New" pitchFamily="49" charset="0"/>
                <a:ea typeface="微软雅黑" pitchFamily="34" charset="-122"/>
                <a:cs typeface="Courier New" pitchFamily="49" charset="0"/>
              </a:rPr>
              <a:t> deletes the current line</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000" dirty="0" err="1" smtClean="0">
                <a:solidFill>
                  <a:srgbClr val="000000"/>
                </a:solidFill>
                <a:latin typeface="Courier New" pitchFamily="49" charset="0"/>
                <a:ea typeface="微软雅黑" pitchFamily="34" charset="-122"/>
                <a:cs typeface="Courier New" pitchFamily="49" charset="0"/>
              </a:rPr>
              <a:t>gUgU</a:t>
            </a:r>
            <a:r>
              <a:rPr lang="en-US" altLang="en-US" sz="2000" dirty="0" smtClean="0">
                <a:solidFill>
                  <a:srgbClr val="000000"/>
                </a:solidFill>
                <a:latin typeface="Courier New" pitchFamily="49" charset="0"/>
                <a:ea typeface="微软雅黑" pitchFamily="34" charset="-122"/>
                <a:cs typeface="Courier New" pitchFamily="49" charset="0"/>
              </a:rPr>
              <a:t> or </a:t>
            </a:r>
            <a:r>
              <a:rPr lang="en-US" altLang="en-US" sz="2000" dirty="0" err="1" smtClean="0">
                <a:solidFill>
                  <a:srgbClr val="000000"/>
                </a:solidFill>
                <a:latin typeface="Courier New" pitchFamily="49" charset="0"/>
                <a:ea typeface="微软雅黑" pitchFamily="34" charset="-122"/>
                <a:cs typeface="Courier New" pitchFamily="49" charset="0"/>
              </a:rPr>
              <a:t>gUU</a:t>
            </a:r>
            <a:r>
              <a:rPr lang="en-US" altLang="en-US" sz="2000" dirty="0" smtClean="0">
                <a:solidFill>
                  <a:srgbClr val="000000"/>
                </a:solidFill>
                <a:latin typeface="Courier New" pitchFamily="49" charset="0"/>
                <a:ea typeface="微软雅黑" pitchFamily="34" charset="-122"/>
                <a:cs typeface="Courier New" pitchFamily="49" charset="0"/>
              </a:rPr>
              <a:t> turns the current line uppercase</a:t>
            </a:r>
            <a:endParaRPr lang="en-US" altLang="en-US" sz="2000" dirty="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842513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dirty="0" smtClean="0">
                <a:solidFill>
                  <a:srgbClr val="0070C0"/>
                </a:solidFill>
                <a:latin typeface="微软雅黑" pitchFamily="34" charset="-122"/>
                <a:ea typeface="微软雅黑" pitchFamily="34" charset="-122"/>
              </a:rPr>
              <a:t>Accessing the Shell</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4" y="1417638"/>
            <a:ext cx="8110295" cy="4108241"/>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Vim lets you interact with the shell without leaving the editor</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微软雅黑" pitchFamily="34" charset="-122"/>
                <a:ea typeface="微软雅黑" pitchFamily="34" charset="-122"/>
              </a:rPr>
              <a:t>Enter the shell temporarily </a:t>
            </a:r>
            <a:r>
              <a:rPr lang="en-US" altLang="en-US" sz="2400" dirty="0" smtClean="0">
                <a:solidFill>
                  <a:srgbClr val="000000"/>
                </a:solidFill>
                <a:latin typeface="Courier New" pitchFamily="49" charset="0"/>
                <a:ea typeface="微软雅黑" pitchFamily="34" charset="-122"/>
                <a:cs typeface="Courier New" pitchFamily="49" charset="0"/>
              </a:rPr>
              <a:t>:</a:t>
            </a:r>
            <a:r>
              <a:rPr lang="en-US" altLang="en-US" sz="2400" dirty="0" err="1" smtClean="0">
                <a:solidFill>
                  <a:srgbClr val="000000"/>
                </a:solidFill>
                <a:latin typeface="Courier New" pitchFamily="49" charset="0"/>
                <a:ea typeface="微软雅黑" pitchFamily="34" charset="-122"/>
                <a:cs typeface="Courier New" pitchFamily="49" charset="0"/>
              </a:rPr>
              <a:t>sh</a:t>
            </a:r>
            <a:endParaRPr lang="en-US" altLang="en-US" sz="2400" dirty="0" smtClean="0">
              <a:solidFill>
                <a:srgbClr val="000000"/>
              </a:solidFill>
              <a:latin typeface="Courier New" pitchFamily="49" charset="0"/>
              <a:ea typeface="微软雅黑" pitchFamily="34" charset="-122"/>
              <a:cs typeface="Courier New" pitchFamily="49" charset="0"/>
            </a:endParaRP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微软雅黑" pitchFamily="34" charset="-122"/>
                <a:ea typeface="微软雅黑" pitchFamily="34" charset="-122"/>
              </a:rPr>
              <a:t>Enter the shell without leaving vim: </a:t>
            </a:r>
            <a:r>
              <a:rPr lang="en-US" altLang="en-US" sz="2400" dirty="0" smtClean="0">
                <a:solidFill>
                  <a:srgbClr val="000000"/>
                </a:solidFill>
                <a:latin typeface="Courier New" pitchFamily="49" charset="0"/>
                <a:ea typeface="微软雅黑" pitchFamily="34" charset="-122"/>
                <a:cs typeface="Courier New" pitchFamily="49" charset="0"/>
              </a:rPr>
              <a:t>:!</a:t>
            </a:r>
            <a:r>
              <a:rPr lang="en-US" altLang="en-US" sz="2400" dirty="0" err="1" smtClean="0">
                <a:solidFill>
                  <a:srgbClr val="000000"/>
                </a:solidFill>
                <a:latin typeface="Courier New" pitchFamily="49" charset="0"/>
                <a:ea typeface="微软雅黑" pitchFamily="34" charset="-122"/>
                <a:cs typeface="Courier New" pitchFamily="49" charset="0"/>
              </a:rPr>
              <a:t>cmd</a:t>
            </a:r>
            <a:endParaRPr lang="en-US" altLang="en-US" sz="2400" dirty="0" smtClean="0">
              <a:solidFill>
                <a:srgbClr val="000000"/>
              </a:solidFill>
              <a:latin typeface="Courier New" pitchFamily="49" charset="0"/>
              <a:ea typeface="微软雅黑" pitchFamily="34" charset="-122"/>
              <a:cs typeface="Courier New" pitchFamily="49" charset="0"/>
            </a:endParaRP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微软雅黑" pitchFamily="34" charset="-122"/>
                <a:ea typeface="微软雅黑" pitchFamily="34" charset="-122"/>
              </a:rPr>
              <a:t>Insert text from file to the current buffer </a:t>
            </a:r>
            <a:r>
              <a:rPr lang="en-US" altLang="en-US" sz="2400" dirty="0" smtClean="0">
                <a:solidFill>
                  <a:srgbClr val="000000"/>
                </a:solidFill>
                <a:latin typeface="Courier New" pitchFamily="49" charset="0"/>
                <a:ea typeface="微软雅黑" pitchFamily="34" charset="-122"/>
                <a:cs typeface="Courier New" pitchFamily="49" charset="0"/>
              </a:rPr>
              <a:t>:r filename</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微软雅黑" pitchFamily="34" charset="-122"/>
                <a:ea typeface="微软雅黑" pitchFamily="34" charset="-122"/>
              </a:rPr>
              <a:t>Exit the shell: </a:t>
            </a:r>
            <a:r>
              <a:rPr lang="en-US" altLang="en-US" sz="2400" dirty="0" smtClean="0">
                <a:solidFill>
                  <a:srgbClr val="000000"/>
                </a:solidFill>
                <a:latin typeface="Courier New" pitchFamily="49" charset="0"/>
                <a:ea typeface="微软雅黑" pitchFamily="34" charset="-122"/>
                <a:cs typeface="Courier New" pitchFamily="49" charset="0"/>
              </a:rPr>
              <a:t>exit</a:t>
            </a:r>
          </a:p>
        </p:txBody>
      </p:sp>
    </p:spTree>
    <p:extLst>
      <p:ext uri="{BB962C8B-B14F-4D97-AF65-F5344CB8AC3E}">
        <p14:creationId xmlns:p14="http://schemas.microsoft.com/office/powerpoint/2010/main" val="846847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dirty="0" smtClean="0">
                <a:solidFill>
                  <a:srgbClr val="0070C0"/>
                </a:solidFill>
                <a:latin typeface="微软雅黑" pitchFamily="34" charset="-122"/>
                <a:ea typeface="微软雅黑" pitchFamily="34" charset="-122"/>
              </a:rPr>
              <a:t>Searching</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4" y="1417638"/>
            <a:ext cx="8110295" cy="3323987"/>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/text searches forward for text</a:t>
            </a:r>
          </a:p>
          <a:p>
            <a:pPr marL="457200" indent="-457200" defTabSz="914400" fontAlgn="base">
              <a:lnSpc>
                <a:spcPct val="150000"/>
              </a:lnSpc>
              <a:spcBef>
                <a:spcPct val="0"/>
              </a:spcBef>
              <a:spcAft>
                <a:spcPct val="0"/>
              </a:spcAft>
              <a:buClr>
                <a:srgbClr val="FF6600"/>
              </a:buClr>
              <a:buSzPct val="240000"/>
              <a:buFont typeface="Arial" pitchFamily="34" charset="0"/>
              <a:buChar char="•"/>
            </a:pPr>
            <a:r>
              <a:rPr lang="en-US" altLang="en-US" sz="2800" dirty="0" smtClean="0">
                <a:solidFill>
                  <a:srgbClr val="000000"/>
                </a:solidFill>
                <a:latin typeface="微软雅黑" pitchFamily="34" charset="-122"/>
                <a:ea typeface="微软雅黑" pitchFamily="34" charset="-122"/>
              </a:rPr>
              <a:t>?text searches backward for text</a:t>
            </a:r>
          </a:p>
          <a:p>
            <a:pPr marL="457200" indent="-457200" defTabSz="914400" fontAlgn="base">
              <a:lnSpc>
                <a:spcPct val="150000"/>
              </a:lnSpc>
              <a:spcBef>
                <a:spcPct val="0"/>
              </a:spcBef>
              <a:spcAft>
                <a:spcPct val="0"/>
              </a:spcAft>
              <a:buClr>
                <a:srgbClr val="FF6600"/>
              </a:buClr>
              <a:buSzPct val="240000"/>
              <a:buFont typeface="Arial" pitchFamily="34" charset="0"/>
              <a:buChar char="•"/>
            </a:pPr>
            <a:r>
              <a:rPr lang="en-US" altLang="en-US" sz="2800" dirty="0" smtClean="0">
                <a:solidFill>
                  <a:srgbClr val="000000"/>
                </a:solidFill>
                <a:latin typeface="微软雅黑" pitchFamily="34" charset="-122"/>
                <a:ea typeface="微软雅黑" pitchFamily="34" charset="-122"/>
              </a:rPr>
              <a:t>n repeats previous search</a:t>
            </a:r>
          </a:p>
          <a:p>
            <a:pPr marL="457200" indent="-457200" defTabSz="914400" fontAlgn="base">
              <a:lnSpc>
                <a:spcPct val="150000"/>
              </a:lnSpc>
              <a:spcBef>
                <a:spcPct val="0"/>
              </a:spcBef>
              <a:spcAft>
                <a:spcPct val="0"/>
              </a:spcAft>
              <a:buClr>
                <a:srgbClr val="FF6600"/>
              </a:buClr>
              <a:buSzPct val="240000"/>
              <a:buFont typeface="Arial" pitchFamily="34" charset="0"/>
              <a:buChar char="•"/>
            </a:pPr>
            <a:r>
              <a:rPr lang="en-US" altLang="en-US" sz="2800" dirty="0" smtClean="0">
                <a:solidFill>
                  <a:srgbClr val="000000"/>
                </a:solidFill>
                <a:latin typeface="微软雅黑" pitchFamily="34" charset="-122"/>
                <a:ea typeface="微软雅黑" pitchFamily="34" charset="-122"/>
              </a:rPr>
              <a:t>N repeats previous search in opposite direction</a:t>
            </a:r>
          </a:p>
        </p:txBody>
      </p:sp>
    </p:spTree>
    <p:extLst>
      <p:ext uri="{BB962C8B-B14F-4D97-AF65-F5344CB8AC3E}">
        <p14:creationId xmlns:p14="http://schemas.microsoft.com/office/powerpoint/2010/main" val="97361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dirty="0" smtClean="0">
                <a:solidFill>
                  <a:srgbClr val="0070C0"/>
                </a:solidFill>
                <a:latin typeface="微软雅黑" pitchFamily="34" charset="-122"/>
                <a:ea typeface="微软雅黑" pitchFamily="34" charset="-122"/>
              </a:rPr>
              <a:t>Search with Regex</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4" y="1417638"/>
            <a:ext cx="8110295" cy="2031325"/>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Search string is interpreted as regex</a:t>
            </a:r>
          </a:p>
          <a:p>
            <a:pPr marL="457200" indent="-457200" defTabSz="914400" fontAlgn="base">
              <a:lnSpc>
                <a:spcPct val="150000"/>
              </a:lnSpc>
              <a:spcBef>
                <a:spcPct val="0"/>
              </a:spcBef>
              <a:spcAft>
                <a:spcPct val="0"/>
              </a:spcAft>
              <a:buClr>
                <a:srgbClr val="FF6600"/>
              </a:buClr>
              <a:buSzPct val="240000"/>
              <a:buFont typeface="Arial" pitchFamily="34" charset="0"/>
              <a:buChar char="•"/>
            </a:pPr>
            <a:r>
              <a:rPr lang="en-US" altLang="en-US" sz="2800" dirty="0" smtClean="0">
                <a:solidFill>
                  <a:srgbClr val="000000"/>
                </a:solidFill>
                <a:latin typeface="微软雅黑" pitchFamily="34" charset="-122"/>
                <a:ea typeface="微软雅黑" pitchFamily="34" charset="-122"/>
              </a:rPr>
              <a:t>Vim regex works differently than the one we are accustomed to using.</a:t>
            </a:r>
          </a:p>
        </p:txBody>
      </p:sp>
    </p:spTree>
    <p:extLst>
      <p:ext uri="{BB962C8B-B14F-4D97-AF65-F5344CB8AC3E}">
        <p14:creationId xmlns:p14="http://schemas.microsoft.com/office/powerpoint/2010/main" val="1607234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Empty Regular Expressions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sp>
        <p:nvSpPr>
          <p:cNvPr id="5" name="TextBox 160"/>
          <p:cNvSpPr txBox="1">
            <a:spLocks noChangeArrowheads="1"/>
          </p:cNvSpPr>
          <p:nvPr/>
        </p:nvSpPr>
        <p:spPr bwMode="auto">
          <a:xfrm>
            <a:off x="456932" y="1417638"/>
            <a:ext cx="8230138" cy="517064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In some utilities such as vim and less (but not </a:t>
            </a:r>
            <a:r>
              <a:rPr lang="en-US" altLang="en-US" sz="2800" dirty="0" err="1" smtClean="0">
                <a:solidFill>
                  <a:srgbClr val="000000"/>
                </a:solidFill>
                <a:latin typeface="微软雅黑" pitchFamily="34" charset="-122"/>
                <a:ea typeface="微软雅黑" pitchFamily="34" charset="-122"/>
              </a:rPr>
              <a:t>grep</a:t>
            </a:r>
            <a:r>
              <a:rPr lang="en-US" altLang="en-US" sz="2800" dirty="0" smtClean="0">
                <a:solidFill>
                  <a:srgbClr val="000000"/>
                </a:solidFill>
                <a:latin typeface="微软雅黑" pitchFamily="34" charset="-122"/>
                <a:ea typeface="微软雅黑" pitchFamily="34" charset="-122"/>
              </a:rPr>
              <a:t>), an empty regex represents the last pattern</a:t>
            </a:r>
            <a:r>
              <a:rPr lang="en-US" altLang="en-US" sz="2800" dirty="0">
                <a:solidFill>
                  <a:srgbClr val="000000"/>
                </a:solidFill>
                <a:latin typeface="微软雅黑" pitchFamily="34" charset="-122"/>
                <a:ea typeface="微软雅黑" pitchFamily="34" charset="-122"/>
              </a:rPr>
              <a:t/>
            </a:r>
            <a:br>
              <a:rPr lang="en-US" altLang="en-US" sz="2800" dirty="0">
                <a:solidFill>
                  <a:srgbClr val="000000"/>
                </a:solidFill>
                <a:latin typeface="微软雅黑" pitchFamily="34" charset="-122"/>
                <a:ea typeface="微软雅黑" pitchFamily="34" charset="-122"/>
              </a:rPr>
            </a:br>
            <a:r>
              <a:rPr lang="en-US" altLang="en-US" sz="2400" dirty="0" smtClean="0">
                <a:solidFill>
                  <a:srgbClr val="000000"/>
                </a:solidFill>
                <a:latin typeface="Courier New" pitchFamily="49" charset="0"/>
                <a:ea typeface="微软雅黑" pitchFamily="34" charset="-122"/>
                <a:cs typeface="Courier New" pitchFamily="49" charset="0"/>
              </a:rPr>
              <a:t> :s/mike/</a:t>
            </a:r>
            <a:r>
              <a:rPr lang="en-US" altLang="en-US" sz="2400" dirty="0" err="1" smtClean="0">
                <a:solidFill>
                  <a:srgbClr val="000000"/>
                </a:solidFill>
                <a:latin typeface="Courier New" pitchFamily="49" charset="0"/>
                <a:ea typeface="微软雅黑" pitchFamily="34" charset="-122"/>
                <a:cs typeface="Courier New" pitchFamily="49" charset="0"/>
              </a:rPr>
              <a:t>robert</a:t>
            </a:r>
            <a:r>
              <a:rPr lang="en-US" altLang="en-US" sz="2400" dirty="0" smtClean="0">
                <a:solidFill>
                  <a:srgbClr val="000000"/>
                </a:solidFill>
                <a:latin typeface="Courier New" pitchFamily="49" charset="0"/>
                <a:ea typeface="微软雅黑" pitchFamily="34" charset="-122"/>
                <a:cs typeface="Courier New" pitchFamily="49" charset="0"/>
              </a:rPr>
              <a:t/>
            </a:r>
            <a:br>
              <a:rPr lang="en-US" altLang="en-US" sz="2400" dirty="0" smtClean="0">
                <a:solidFill>
                  <a:srgbClr val="000000"/>
                </a:solidFill>
                <a:latin typeface="Courier New" pitchFamily="49" charset="0"/>
                <a:ea typeface="微软雅黑" pitchFamily="34" charset="-122"/>
                <a:cs typeface="Courier New" pitchFamily="49" charset="0"/>
              </a:rPr>
            </a:br>
            <a:r>
              <a:rPr lang="en-US" altLang="en-US" sz="2800" dirty="0" smtClean="0">
                <a:solidFill>
                  <a:srgbClr val="000000"/>
                </a:solidFill>
                <a:latin typeface="微软雅黑" pitchFamily="34" charset="-122"/>
                <a:ea typeface="微软雅黑" pitchFamily="34" charset="-122"/>
              </a:rPr>
              <a:t>  </a:t>
            </a:r>
            <a:r>
              <a:rPr lang="en-US" altLang="en-US" sz="2400" dirty="0" smtClean="0">
                <a:solidFill>
                  <a:srgbClr val="000000"/>
                </a:solidFill>
                <a:latin typeface="Courier New" pitchFamily="49" charset="0"/>
                <a:ea typeface="微软雅黑" pitchFamily="34" charset="-122"/>
                <a:cs typeface="Courier New" pitchFamily="49" charset="0"/>
              </a:rPr>
              <a:t>:s//</a:t>
            </a:r>
            <a:r>
              <a:rPr lang="en-US" altLang="en-US" sz="2400" dirty="0" err="1" smtClean="0">
                <a:solidFill>
                  <a:srgbClr val="000000"/>
                </a:solidFill>
                <a:latin typeface="Courier New" pitchFamily="49" charset="0"/>
                <a:ea typeface="微软雅黑" pitchFamily="34" charset="-122"/>
                <a:cs typeface="Courier New" pitchFamily="49" charset="0"/>
              </a:rPr>
              <a:t>robert</a:t>
            </a:r>
            <a:r>
              <a:rPr lang="en-US" altLang="en-US" sz="2400" dirty="0" smtClean="0">
                <a:solidFill>
                  <a:srgbClr val="000000"/>
                </a:solidFill>
                <a:latin typeface="Courier New" pitchFamily="49" charset="0"/>
                <a:ea typeface="微软雅黑" pitchFamily="34" charset="-122"/>
                <a:cs typeface="Courier New" pitchFamily="49" charset="0"/>
              </a:rPr>
              <a:t>/   (repeat the above command)</a:t>
            </a:r>
            <a:r>
              <a:rPr lang="en-US" altLang="en-US" sz="2400" dirty="0">
                <a:solidFill>
                  <a:srgbClr val="000000"/>
                </a:solidFill>
                <a:latin typeface="Courier New" pitchFamily="49" charset="0"/>
                <a:ea typeface="微软雅黑" pitchFamily="34" charset="-122"/>
                <a:cs typeface="Courier New" pitchFamily="49" charset="0"/>
              </a:rPr>
              <a:t/>
            </a:r>
            <a:br>
              <a:rPr lang="en-US" altLang="en-US" sz="2400" dirty="0">
                <a:solidFill>
                  <a:srgbClr val="000000"/>
                </a:solidFill>
                <a:latin typeface="Courier New" pitchFamily="49" charset="0"/>
                <a:ea typeface="微软雅黑" pitchFamily="34" charset="-122"/>
                <a:cs typeface="Courier New" pitchFamily="49" charset="0"/>
              </a:rPr>
            </a:br>
            <a:r>
              <a:rPr lang="en-US" altLang="en-US" sz="2800" dirty="0" smtClean="0">
                <a:solidFill>
                  <a:srgbClr val="000000"/>
                </a:solidFill>
                <a:latin typeface="微软雅黑" pitchFamily="34" charset="-122"/>
                <a:ea typeface="微软雅黑" pitchFamily="34" charset="-122"/>
              </a:rPr>
              <a:t> or</a:t>
            </a:r>
            <a:br>
              <a:rPr lang="en-US" altLang="en-US" sz="2800" dirty="0" smtClean="0">
                <a:solidFill>
                  <a:srgbClr val="000000"/>
                </a:solidFill>
                <a:latin typeface="微软雅黑" pitchFamily="34" charset="-122"/>
                <a:ea typeface="微软雅黑" pitchFamily="34" charset="-122"/>
              </a:rPr>
            </a:br>
            <a:r>
              <a:rPr lang="en-US" altLang="en-US" sz="2800" dirty="0" smtClean="0">
                <a:solidFill>
                  <a:srgbClr val="000000"/>
                </a:solidFill>
                <a:latin typeface="微软雅黑" pitchFamily="34" charset="-122"/>
                <a:ea typeface="微软雅黑" pitchFamily="34" charset="-122"/>
              </a:rPr>
              <a:t>  </a:t>
            </a:r>
            <a:r>
              <a:rPr lang="en-US" altLang="en-US" sz="2400" dirty="0" smtClean="0">
                <a:solidFill>
                  <a:srgbClr val="000000"/>
                </a:solidFill>
                <a:latin typeface="Courier New" pitchFamily="49" charset="0"/>
                <a:ea typeface="微软雅黑" pitchFamily="34" charset="-122"/>
                <a:cs typeface="Courier New" pitchFamily="49" charset="0"/>
              </a:rPr>
              <a:t>/mike/</a:t>
            </a:r>
            <a:br>
              <a:rPr lang="en-US" altLang="en-US" sz="2400" dirty="0" smtClean="0">
                <a:solidFill>
                  <a:srgbClr val="000000"/>
                </a:solidFill>
                <a:latin typeface="Courier New" pitchFamily="49" charset="0"/>
                <a:ea typeface="微软雅黑" pitchFamily="34" charset="-122"/>
                <a:cs typeface="Courier New" pitchFamily="49" charset="0"/>
              </a:rPr>
            </a:br>
            <a:r>
              <a:rPr lang="en-US" altLang="en-US" sz="2400" dirty="0" smtClean="0">
                <a:solidFill>
                  <a:srgbClr val="000000"/>
                </a:solidFill>
                <a:latin typeface="Courier New" pitchFamily="49" charset="0"/>
                <a:ea typeface="微软雅黑" pitchFamily="34" charset="-122"/>
                <a:cs typeface="Courier New" pitchFamily="49" charset="0"/>
              </a:rPr>
              <a:t> :s//</a:t>
            </a:r>
            <a:r>
              <a:rPr lang="en-US" altLang="en-US" sz="2400" dirty="0" err="1" smtClean="0">
                <a:solidFill>
                  <a:srgbClr val="000000"/>
                </a:solidFill>
                <a:latin typeface="Courier New" pitchFamily="49" charset="0"/>
                <a:ea typeface="微软雅黑" pitchFamily="34" charset="-122"/>
                <a:cs typeface="Courier New" pitchFamily="49" charset="0"/>
              </a:rPr>
              <a:t>robert</a:t>
            </a:r>
            <a:r>
              <a:rPr lang="en-US" altLang="en-US" sz="2400" dirty="0" smtClean="0">
                <a:solidFill>
                  <a:srgbClr val="000000"/>
                </a:solidFill>
                <a:latin typeface="Courier New" pitchFamily="49" charset="0"/>
                <a:ea typeface="微软雅黑" pitchFamily="34" charset="-122"/>
                <a:cs typeface="Courier New" pitchFamily="49" charset="0"/>
              </a:rPr>
              <a:t>/</a:t>
            </a:r>
          </a:p>
        </p:txBody>
      </p:sp>
    </p:spTree>
    <p:extLst>
      <p:ext uri="{BB962C8B-B14F-4D97-AF65-F5344CB8AC3E}">
        <p14:creationId xmlns:p14="http://schemas.microsoft.com/office/powerpoint/2010/main" val="2740387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Vim Regex</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sp>
        <p:nvSpPr>
          <p:cNvPr id="5" name="TextBox 160"/>
          <p:cNvSpPr txBox="1">
            <a:spLocks noChangeArrowheads="1"/>
          </p:cNvSpPr>
          <p:nvPr/>
        </p:nvSpPr>
        <p:spPr bwMode="auto">
          <a:xfrm>
            <a:off x="456932" y="1417638"/>
            <a:ext cx="8230138" cy="517064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In some utilities such as vim and less (but not </a:t>
            </a:r>
            <a:r>
              <a:rPr lang="en-US" altLang="en-US" sz="2800" dirty="0" err="1" smtClean="0">
                <a:solidFill>
                  <a:srgbClr val="000000"/>
                </a:solidFill>
                <a:latin typeface="微软雅黑" pitchFamily="34" charset="-122"/>
                <a:ea typeface="微软雅黑" pitchFamily="34" charset="-122"/>
              </a:rPr>
              <a:t>grep</a:t>
            </a:r>
            <a:r>
              <a:rPr lang="en-US" altLang="en-US" sz="2800" dirty="0" smtClean="0">
                <a:solidFill>
                  <a:srgbClr val="000000"/>
                </a:solidFill>
                <a:latin typeface="微软雅黑" pitchFamily="34" charset="-122"/>
                <a:ea typeface="微软雅黑" pitchFamily="34" charset="-122"/>
              </a:rPr>
              <a:t>), an empty regex represents the last pattern</a:t>
            </a:r>
            <a:r>
              <a:rPr lang="en-US" altLang="en-US" sz="2800" dirty="0">
                <a:solidFill>
                  <a:srgbClr val="000000"/>
                </a:solidFill>
                <a:latin typeface="微软雅黑" pitchFamily="34" charset="-122"/>
                <a:ea typeface="微软雅黑" pitchFamily="34" charset="-122"/>
              </a:rPr>
              <a:t/>
            </a:r>
            <a:br>
              <a:rPr lang="en-US" altLang="en-US" sz="2800" dirty="0">
                <a:solidFill>
                  <a:srgbClr val="000000"/>
                </a:solidFill>
                <a:latin typeface="微软雅黑" pitchFamily="34" charset="-122"/>
                <a:ea typeface="微软雅黑" pitchFamily="34" charset="-122"/>
              </a:rPr>
            </a:br>
            <a:r>
              <a:rPr lang="en-US" altLang="en-US" sz="2400" dirty="0" smtClean="0">
                <a:solidFill>
                  <a:srgbClr val="000000"/>
                </a:solidFill>
                <a:latin typeface="Courier New" pitchFamily="49" charset="0"/>
                <a:ea typeface="微软雅黑" pitchFamily="34" charset="-122"/>
                <a:cs typeface="Courier New" pitchFamily="49" charset="0"/>
              </a:rPr>
              <a:t> :s/mike/</a:t>
            </a:r>
            <a:r>
              <a:rPr lang="en-US" altLang="en-US" sz="2400" dirty="0" err="1" smtClean="0">
                <a:solidFill>
                  <a:srgbClr val="000000"/>
                </a:solidFill>
                <a:latin typeface="Courier New" pitchFamily="49" charset="0"/>
                <a:ea typeface="微软雅黑" pitchFamily="34" charset="-122"/>
                <a:cs typeface="Courier New" pitchFamily="49" charset="0"/>
              </a:rPr>
              <a:t>robert</a:t>
            </a:r>
            <a:r>
              <a:rPr lang="en-US" altLang="en-US" sz="2400" dirty="0" smtClean="0">
                <a:solidFill>
                  <a:srgbClr val="000000"/>
                </a:solidFill>
                <a:latin typeface="Courier New" pitchFamily="49" charset="0"/>
                <a:ea typeface="微软雅黑" pitchFamily="34" charset="-122"/>
                <a:cs typeface="Courier New" pitchFamily="49" charset="0"/>
              </a:rPr>
              <a:t/>
            </a:r>
            <a:br>
              <a:rPr lang="en-US" altLang="en-US" sz="2400" dirty="0" smtClean="0">
                <a:solidFill>
                  <a:srgbClr val="000000"/>
                </a:solidFill>
                <a:latin typeface="Courier New" pitchFamily="49" charset="0"/>
                <a:ea typeface="微软雅黑" pitchFamily="34" charset="-122"/>
                <a:cs typeface="Courier New" pitchFamily="49" charset="0"/>
              </a:rPr>
            </a:br>
            <a:r>
              <a:rPr lang="en-US" altLang="en-US" sz="2800" dirty="0" smtClean="0">
                <a:solidFill>
                  <a:srgbClr val="000000"/>
                </a:solidFill>
                <a:latin typeface="微软雅黑" pitchFamily="34" charset="-122"/>
                <a:ea typeface="微软雅黑" pitchFamily="34" charset="-122"/>
              </a:rPr>
              <a:t>  </a:t>
            </a:r>
            <a:r>
              <a:rPr lang="en-US" altLang="en-US" sz="2400" dirty="0" smtClean="0">
                <a:solidFill>
                  <a:srgbClr val="000000"/>
                </a:solidFill>
                <a:latin typeface="Courier New" pitchFamily="49" charset="0"/>
                <a:ea typeface="微软雅黑" pitchFamily="34" charset="-122"/>
                <a:cs typeface="Courier New" pitchFamily="49" charset="0"/>
              </a:rPr>
              <a:t>:s//</a:t>
            </a:r>
            <a:r>
              <a:rPr lang="en-US" altLang="en-US" sz="2400" dirty="0" err="1" smtClean="0">
                <a:solidFill>
                  <a:srgbClr val="000000"/>
                </a:solidFill>
                <a:latin typeface="Courier New" pitchFamily="49" charset="0"/>
                <a:ea typeface="微软雅黑" pitchFamily="34" charset="-122"/>
                <a:cs typeface="Courier New" pitchFamily="49" charset="0"/>
              </a:rPr>
              <a:t>robert</a:t>
            </a:r>
            <a:r>
              <a:rPr lang="en-US" altLang="en-US" sz="2400" dirty="0" smtClean="0">
                <a:solidFill>
                  <a:srgbClr val="000000"/>
                </a:solidFill>
                <a:latin typeface="Courier New" pitchFamily="49" charset="0"/>
                <a:ea typeface="微软雅黑" pitchFamily="34" charset="-122"/>
                <a:cs typeface="Courier New" pitchFamily="49" charset="0"/>
              </a:rPr>
              <a:t>/   (repeat the above command)</a:t>
            </a:r>
            <a:r>
              <a:rPr lang="en-US" altLang="en-US" sz="2400" dirty="0">
                <a:solidFill>
                  <a:srgbClr val="000000"/>
                </a:solidFill>
                <a:latin typeface="Courier New" pitchFamily="49" charset="0"/>
                <a:ea typeface="微软雅黑" pitchFamily="34" charset="-122"/>
                <a:cs typeface="Courier New" pitchFamily="49" charset="0"/>
              </a:rPr>
              <a:t/>
            </a:r>
            <a:br>
              <a:rPr lang="en-US" altLang="en-US" sz="2400" dirty="0">
                <a:solidFill>
                  <a:srgbClr val="000000"/>
                </a:solidFill>
                <a:latin typeface="Courier New" pitchFamily="49" charset="0"/>
                <a:ea typeface="微软雅黑" pitchFamily="34" charset="-122"/>
                <a:cs typeface="Courier New" pitchFamily="49" charset="0"/>
              </a:rPr>
            </a:br>
            <a:r>
              <a:rPr lang="en-US" altLang="en-US" sz="2800" dirty="0" smtClean="0">
                <a:solidFill>
                  <a:srgbClr val="000000"/>
                </a:solidFill>
                <a:latin typeface="微软雅黑" pitchFamily="34" charset="-122"/>
                <a:ea typeface="微软雅黑" pitchFamily="34" charset="-122"/>
              </a:rPr>
              <a:t> or</a:t>
            </a:r>
            <a:br>
              <a:rPr lang="en-US" altLang="en-US" sz="2800" dirty="0" smtClean="0">
                <a:solidFill>
                  <a:srgbClr val="000000"/>
                </a:solidFill>
                <a:latin typeface="微软雅黑" pitchFamily="34" charset="-122"/>
                <a:ea typeface="微软雅黑" pitchFamily="34" charset="-122"/>
              </a:rPr>
            </a:br>
            <a:r>
              <a:rPr lang="en-US" altLang="en-US" sz="2800" dirty="0" smtClean="0">
                <a:solidFill>
                  <a:srgbClr val="000000"/>
                </a:solidFill>
                <a:latin typeface="微软雅黑" pitchFamily="34" charset="-122"/>
                <a:ea typeface="微软雅黑" pitchFamily="34" charset="-122"/>
              </a:rPr>
              <a:t>  </a:t>
            </a:r>
            <a:r>
              <a:rPr lang="en-US" altLang="en-US" sz="2400" dirty="0" smtClean="0">
                <a:solidFill>
                  <a:srgbClr val="000000"/>
                </a:solidFill>
                <a:latin typeface="Courier New" pitchFamily="49" charset="0"/>
                <a:ea typeface="微软雅黑" pitchFamily="34" charset="-122"/>
                <a:cs typeface="Courier New" pitchFamily="49" charset="0"/>
              </a:rPr>
              <a:t>/mike/</a:t>
            </a:r>
            <a:br>
              <a:rPr lang="en-US" altLang="en-US" sz="2400" dirty="0" smtClean="0">
                <a:solidFill>
                  <a:srgbClr val="000000"/>
                </a:solidFill>
                <a:latin typeface="Courier New" pitchFamily="49" charset="0"/>
                <a:ea typeface="微软雅黑" pitchFamily="34" charset="-122"/>
                <a:cs typeface="Courier New" pitchFamily="49" charset="0"/>
              </a:rPr>
            </a:br>
            <a:r>
              <a:rPr lang="en-US" altLang="en-US" sz="2400" dirty="0" smtClean="0">
                <a:solidFill>
                  <a:srgbClr val="000000"/>
                </a:solidFill>
                <a:latin typeface="Courier New" pitchFamily="49" charset="0"/>
                <a:ea typeface="微软雅黑" pitchFamily="34" charset="-122"/>
                <a:cs typeface="Courier New" pitchFamily="49" charset="0"/>
              </a:rPr>
              <a:t> :s//</a:t>
            </a:r>
            <a:r>
              <a:rPr lang="en-US" altLang="en-US" sz="2400" dirty="0" err="1" smtClean="0">
                <a:solidFill>
                  <a:srgbClr val="000000"/>
                </a:solidFill>
                <a:latin typeface="Courier New" pitchFamily="49" charset="0"/>
                <a:ea typeface="微软雅黑" pitchFamily="34" charset="-122"/>
                <a:cs typeface="Courier New" pitchFamily="49" charset="0"/>
              </a:rPr>
              <a:t>robert</a:t>
            </a:r>
            <a:r>
              <a:rPr lang="en-US" altLang="en-US" sz="2400" dirty="0" smtClean="0">
                <a:solidFill>
                  <a:srgbClr val="000000"/>
                </a:solidFill>
                <a:latin typeface="Courier New" pitchFamily="49" charset="0"/>
                <a:ea typeface="微软雅黑" pitchFamily="34" charset="-122"/>
                <a:cs typeface="Courier New" pitchFamily="49" charset="0"/>
              </a:rPr>
              <a:t>/</a:t>
            </a:r>
          </a:p>
        </p:txBody>
      </p:sp>
    </p:spTree>
    <p:extLst>
      <p:ext uri="{BB962C8B-B14F-4D97-AF65-F5344CB8AC3E}">
        <p14:creationId xmlns:p14="http://schemas.microsoft.com/office/powerpoint/2010/main" val="1412579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smtClean="0">
                <a:solidFill>
                  <a:srgbClr val="0070C0"/>
                </a:solidFill>
                <a:latin typeface="微软雅黑" pitchFamily="34" charset="-122"/>
                <a:ea typeface="微软雅黑" pitchFamily="34" charset="-122"/>
              </a:rPr>
              <a:t>Lookahead</a:t>
            </a:r>
            <a:r>
              <a:rPr lang="en-US" altLang="zh-CN" b="1" dirty="0" smtClean="0">
                <a:solidFill>
                  <a:srgbClr val="0070C0"/>
                </a:solidFill>
                <a:latin typeface="微软雅黑" pitchFamily="34" charset="-122"/>
                <a:ea typeface="微软雅黑" pitchFamily="34" charset="-122"/>
              </a:rPr>
              <a:t> &amp; </a:t>
            </a:r>
            <a:r>
              <a:rPr lang="en-US" altLang="zh-CN" b="1" dirty="0" err="1" smtClean="0">
                <a:solidFill>
                  <a:srgbClr val="0070C0"/>
                </a:solidFill>
                <a:latin typeface="微软雅黑" pitchFamily="34" charset="-122"/>
                <a:ea typeface="微软雅黑" pitchFamily="34" charset="-122"/>
              </a:rPr>
              <a:t>Lookbehind</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sp>
        <p:nvSpPr>
          <p:cNvPr id="5" name="TextBox 160"/>
          <p:cNvSpPr txBox="1">
            <a:spLocks noChangeArrowheads="1"/>
          </p:cNvSpPr>
          <p:nvPr/>
        </p:nvSpPr>
        <p:spPr bwMode="auto">
          <a:xfrm>
            <a:off x="456932" y="1417638"/>
            <a:ext cx="8230138" cy="4247317"/>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err="1" smtClean="0">
                <a:solidFill>
                  <a:srgbClr val="000000"/>
                </a:solidFill>
                <a:latin typeface="微软雅黑" pitchFamily="34" charset="-122"/>
                <a:ea typeface="微软雅黑" pitchFamily="34" charset="-122"/>
              </a:rPr>
              <a:t>Lookahead</a:t>
            </a:r>
            <a:endParaRPr lang="en-US" altLang="en-US" sz="2800" dirty="0" smtClean="0">
              <a:solidFill>
                <a:srgbClr val="000000"/>
              </a:solidFill>
              <a:latin typeface="微软雅黑" pitchFamily="34" charset="-122"/>
              <a:ea typeface="微软雅黑" pitchFamily="34" charset="-122"/>
            </a:endParaRP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Positive </a:t>
            </a:r>
            <a:r>
              <a:rPr lang="en-US" altLang="en-US" sz="2400" dirty="0" err="1" smtClean="0">
                <a:solidFill>
                  <a:srgbClr val="000000"/>
                </a:solidFill>
                <a:latin typeface="微软雅黑" pitchFamily="34" charset="-122"/>
                <a:ea typeface="微软雅黑" pitchFamily="34" charset="-122"/>
              </a:rPr>
              <a:t>lookahead</a:t>
            </a:r>
            <a:r>
              <a:rPr lang="en-US" altLang="en-US" sz="2400" dirty="0" smtClean="0">
                <a:solidFill>
                  <a:srgbClr val="000000"/>
                </a:solidFill>
                <a:latin typeface="微软雅黑" pitchFamily="34" charset="-122"/>
                <a:ea typeface="微软雅黑" pitchFamily="34" charset="-122"/>
              </a:rPr>
              <a:t>: \@=</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Negative </a:t>
            </a:r>
            <a:r>
              <a:rPr lang="en-US" altLang="en-US" sz="2400" dirty="0" err="1" smtClean="0">
                <a:solidFill>
                  <a:srgbClr val="000000"/>
                </a:solidFill>
                <a:latin typeface="微软雅黑" pitchFamily="34" charset="-122"/>
                <a:ea typeface="微软雅黑" pitchFamily="34" charset="-122"/>
              </a:rPr>
              <a:t>lookahead</a:t>
            </a:r>
            <a:r>
              <a:rPr lang="en-US" altLang="en-US" sz="2400" dirty="0" smtClean="0">
                <a:solidFill>
                  <a:srgbClr val="000000"/>
                </a:solidFill>
                <a:latin typeface="微软雅黑" pitchFamily="34" charset="-122"/>
                <a:ea typeface="微软雅黑" pitchFamily="34" charset="-122"/>
              </a:rPr>
              <a:t>: \@!</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err="1" smtClean="0">
                <a:solidFill>
                  <a:srgbClr val="000000"/>
                </a:solidFill>
                <a:latin typeface="微软雅黑" pitchFamily="34" charset="-122"/>
                <a:ea typeface="微软雅黑" pitchFamily="34" charset="-122"/>
              </a:rPr>
              <a:t>Lookbehind</a:t>
            </a:r>
            <a:endParaRPr lang="en-US" altLang="en-US" sz="2800" dirty="0" smtClean="0">
              <a:solidFill>
                <a:srgbClr val="000000"/>
              </a:solidFill>
              <a:latin typeface="微软雅黑" pitchFamily="34" charset="-122"/>
              <a:ea typeface="微软雅黑" pitchFamily="34" charset="-122"/>
            </a:endParaRP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err="1" smtClean="0">
                <a:solidFill>
                  <a:srgbClr val="000000"/>
                </a:solidFill>
                <a:latin typeface="微软雅黑" pitchFamily="34" charset="-122"/>
                <a:ea typeface="微软雅黑" pitchFamily="34" charset="-122"/>
              </a:rPr>
              <a:t>Postive</a:t>
            </a:r>
            <a:r>
              <a:rPr lang="en-US" altLang="en-US" sz="2400" dirty="0" smtClean="0">
                <a:solidFill>
                  <a:srgbClr val="000000"/>
                </a:solidFill>
                <a:latin typeface="微软雅黑" pitchFamily="34" charset="-122"/>
                <a:ea typeface="微软雅黑" pitchFamily="34" charset="-122"/>
              </a:rPr>
              <a:t> </a:t>
            </a:r>
            <a:r>
              <a:rPr lang="en-US" altLang="en-US" sz="2400" dirty="0" err="1" smtClean="0">
                <a:solidFill>
                  <a:srgbClr val="000000"/>
                </a:solidFill>
                <a:latin typeface="微软雅黑" pitchFamily="34" charset="-122"/>
                <a:ea typeface="微软雅黑" pitchFamily="34" charset="-122"/>
              </a:rPr>
              <a:t>lookbehind</a:t>
            </a:r>
            <a:r>
              <a:rPr lang="en-US" altLang="en-US" sz="2400" dirty="0" smtClean="0">
                <a:solidFill>
                  <a:srgbClr val="000000"/>
                </a:solidFill>
                <a:latin typeface="微软雅黑" pitchFamily="34" charset="-122"/>
                <a:ea typeface="微软雅黑" pitchFamily="34" charset="-122"/>
              </a:rPr>
              <a:t>:\@&lt;=</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Negative </a:t>
            </a:r>
            <a:r>
              <a:rPr lang="en-US" altLang="en-US" sz="2400" dirty="0" err="1" smtClean="0">
                <a:solidFill>
                  <a:srgbClr val="000000"/>
                </a:solidFill>
                <a:latin typeface="微软雅黑" pitchFamily="34" charset="-122"/>
                <a:ea typeface="微软雅黑" pitchFamily="34" charset="-122"/>
              </a:rPr>
              <a:t>lookbehind</a:t>
            </a:r>
            <a:r>
              <a:rPr lang="en-US" altLang="en-US" sz="2400" smtClean="0">
                <a:solidFill>
                  <a:srgbClr val="000000"/>
                </a:solidFill>
                <a:latin typeface="微软雅黑" pitchFamily="34" charset="-122"/>
                <a:ea typeface="微软雅黑" pitchFamily="34" charset="-122"/>
              </a:rPr>
              <a:t>:\@&lt;!</a:t>
            </a:r>
            <a:r>
              <a:rPr lang="en-US" altLang="en-US" sz="2800" dirty="0">
                <a:solidFill>
                  <a:srgbClr val="000000"/>
                </a:solidFill>
                <a:latin typeface="微软雅黑" pitchFamily="34" charset="-122"/>
                <a:ea typeface="微软雅黑" pitchFamily="34" charset="-122"/>
              </a:rPr>
              <a:t/>
            </a:r>
            <a:br>
              <a:rPr lang="en-US" altLang="en-US" sz="2800" dirty="0">
                <a:solidFill>
                  <a:srgbClr val="000000"/>
                </a:solidFill>
                <a:latin typeface="微软雅黑" pitchFamily="34" charset="-122"/>
                <a:ea typeface="微软雅黑" pitchFamily="34" charset="-122"/>
              </a:rPr>
            </a:br>
            <a:endParaRPr lang="en-US" altLang="en-US" sz="2400"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160142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0070C0"/>
                </a:solidFill>
                <a:latin typeface="微软雅黑" pitchFamily="34" charset="-122"/>
                <a:ea typeface="微软雅黑" pitchFamily="34" charset="-122"/>
              </a:rPr>
              <a:t>Search and Substitute</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335280" y="1417637"/>
            <a:ext cx="8516814" cy="5078313"/>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a:t>
            </a:r>
            <a:r>
              <a:rPr lang="en-US" altLang="en-US" sz="2800" b="1" dirty="0" smtClean="0">
                <a:solidFill>
                  <a:srgbClr val="000000"/>
                </a:solidFill>
                <a:latin typeface="Courier New" panose="02070309020205020404" pitchFamily="49" charset="0"/>
                <a:ea typeface="微软雅黑" pitchFamily="34" charset="-122"/>
                <a:cs typeface="Courier New" panose="02070309020205020404" pitchFamily="49" charset="0"/>
              </a:rPr>
              <a:t>s</a:t>
            </a:r>
            <a:r>
              <a:rPr lang="en-US" altLang="en-US" sz="2800" dirty="0" smtClean="0">
                <a:solidFill>
                  <a:srgbClr val="000000"/>
                </a:solidFill>
                <a:latin typeface="Courier New" panose="02070309020205020404" pitchFamily="49" charset="0"/>
                <a:ea typeface="微软雅黑" pitchFamily="34" charset="-122"/>
                <a:cs typeface="Courier New" panose="02070309020205020404" pitchFamily="49" charset="0"/>
              </a:rPr>
              <a:t>/old/new/</a:t>
            </a:r>
            <a:r>
              <a:rPr lang="en-US" altLang="en-US" sz="2800" dirty="0" smtClean="0">
                <a:solidFill>
                  <a:srgbClr val="000000"/>
                </a:solidFill>
                <a:latin typeface="微软雅黑" pitchFamily="34" charset="-122"/>
                <a:ea typeface="微软雅黑" pitchFamily="34" charset="-122"/>
              </a:rPr>
              <a:t/>
            </a:r>
            <a:br>
              <a:rPr lang="en-US" altLang="en-US" sz="2800" dirty="0" smtClean="0">
                <a:solidFill>
                  <a:srgbClr val="000000"/>
                </a:solidFill>
                <a:latin typeface="微软雅黑" pitchFamily="34" charset="-122"/>
                <a:ea typeface="微软雅黑" pitchFamily="34" charset="-122"/>
              </a:rPr>
            </a:br>
            <a:r>
              <a:rPr lang="en-US" altLang="en-US" sz="2800" dirty="0" smtClean="0">
                <a:solidFill>
                  <a:srgbClr val="000000"/>
                </a:solidFill>
                <a:latin typeface="微软雅黑" pitchFamily="34" charset="-122"/>
                <a:ea typeface="微软雅黑" pitchFamily="34" charset="-122"/>
              </a:rPr>
              <a:t>replaces first old with new on current lin</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Courier New" panose="02070309020205020404" pitchFamily="49" charset="0"/>
                <a:ea typeface="微软雅黑" pitchFamily="34" charset="-122"/>
                <a:cs typeface="Courier New" panose="02070309020205020404" pitchFamily="49" charset="0"/>
              </a:rPr>
              <a:t>:</a:t>
            </a:r>
            <a:r>
              <a:rPr lang="en-US" altLang="en-US" sz="2800" b="1" dirty="0" smtClean="0">
                <a:solidFill>
                  <a:srgbClr val="000000"/>
                </a:solidFill>
                <a:latin typeface="Courier New" panose="02070309020205020404" pitchFamily="49" charset="0"/>
                <a:ea typeface="微软雅黑" pitchFamily="34" charset="-122"/>
                <a:cs typeface="Courier New" panose="02070309020205020404" pitchFamily="49" charset="0"/>
              </a:rPr>
              <a:t>s</a:t>
            </a:r>
            <a:r>
              <a:rPr lang="en-US" altLang="en-US" sz="2800" dirty="0" smtClean="0">
                <a:solidFill>
                  <a:srgbClr val="000000"/>
                </a:solidFill>
                <a:latin typeface="Courier New" panose="02070309020205020404" pitchFamily="49" charset="0"/>
                <a:ea typeface="微软雅黑" pitchFamily="34" charset="-122"/>
                <a:cs typeface="Courier New" panose="02070309020205020404" pitchFamily="49" charset="0"/>
              </a:rPr>
              <a:t>/old/new/</a:t>
            </a:r>
            <a:r>
              <a:rPr lang="en-US" altLang="en-US" sz="2800" b="1" dirty="0" smtClean="0">
                <a:solidFill>
                  <a:srgbClr val="000000"/>
                </a:solidFill>
                <a:latin typeface="Courier New" panose="02070309020205020404" pitchFamily="49" charset="0"/>
                <a:ea typeface="微软雅黑" pitchFamily="34" charset="-122"/>
                <a:cs typeface="Courier New" panose="02070309020205020404" pitchFamily="49" charset="0"/>
              </a:rPr>
              <a:t>g</a:t>
            </a:r>
            <a:r>
              <a:rPr lang="en-US" altLang="en-US" sz="2800" dirty="0" smtClean="0">
                <a:solidFill>
                  <a:srgbClr val="000000"/>
                </a:solidFill>
                <a:latin typeface="微软雅黑" pitchFamily="34" charset="-122"/>
                <a:ea typeface="微软雅黑" pitchFamily="34" charset="-122"/>
              </a:rPr>
              <a:t> </a:t>
            </a:r>
            <a:br>
              <a:rPr lang="en-US" altLang="en-US" sz="2800" dirty="0" smtClean="0">
                <a:solidFill>
                  <a:srgbClr val="000000"/>
                </a:solidFill>
                <a:latin typeface="微软雅黑" pitchFamily="34" charset="-122"/>
                <a:ea typeface="微软雅黑" pitchFamily="34" charset="-122"/>
              </a:rPr>
            </a:br>
            <a:r>
              <a:rPr lang="en-US" altLang="en-US" sz="2800" dirty="0" smtClean="0">
                <a:solidFill>
                  <a:srgbClr val="000000"/>
                </a:solidFill>
                <a:latin typeface="微软雅黑" pitchFamily="34" charset="-122"/>
                <a:ea typeface="微软雅黑" pitchFamily="34" charset="-122"/>
              </a:rPr>
              <a:t>replaces every old with new on current line</a:t>
            </a:r>
            <a:endParaRPr lang="en-US" altLang="en-US" sz="2400" dirty="0">
              <a:solidFill>
                <a:srgbClr val="000000"/>
              </a:solidFill>
              <a:latin typeface="Courier New" pitchFamily="49" charset="0"/>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Courier New" pitchFamily="49" charset="0"/>
                <a:ea typeface="微软雅黑" pitchFamily="34" charset="-122"/>
                <a:cs typeface="Courier New" pitchFamily="49" charset="0"/>
              </a:rPr>
              <a:t>:</a:t>
            </a:r>
            <a:r>
              <a:rPr lang="en-US" altLang="en-US" sz="2400" b="1" dirty="0" smtClean="0">
                <a:solidFill>
                  <a:srgbClr val="000000"/>
                </a:solidFill>
                <a:latin typeface="Courier New" pitchFamily="49" charset="0"/>
                <a:ea typeface="微软雅黑" pitchFamily="34" charset="-122"/>
                <a:cs typeface="Courier New" pitchFamily="49" charset="0"/>
              </a:rPr>
              <a:t>%s</a:t>
            </a:r>
            <a:r>
              <a:rPr lang="en-US" altLang="en-US" sz="2400" dirty="0" smtClean="0">
                <a:solidFill>
                  <a:srgbClr val="000000"/>
                </a:solidFill>
                <a:latin typeface="Courier New" pitchFamily="49" charset="0"/>
                <a:ea typeface="微软雅黑" pitchFamily="34" charset="-122"/>
                <a:cs typeface="Courier New" pitchFamily="49" charset="0"/>
              </a:rPr>
              <a:t>/old/new</a:t>
            </a:r>
            <a:br>
              <a:rPr lang="en-US" altLang="en-US" sz="2400" dirty="0" smtClean="0">
                <a:solidFill>
                  <a:srgbClr val="000000"/>
                </a:solidFill>
                <a:latin typeface="Courier New" pitchFamily="49" charset="0"/>
                <a:ea typeface="微软雅黑" pitchFamily="34" charset="-122"/>
                <a:cs typeface="Courier New" pitchFamily="49" charset="0"/>
              </a:rPr>
            </a:br>
            <a:r>
              <a:rPr lang="en-US" altLang="en-US" sz="2800" dirty="0" smtClean="0">
                <a:solidFill>
                  <a:srgbClr val="000000"/>
                </a:solidFill>
                <a:latin typeface="微软雅黑" pitchFamily="34" charset="-122"/>
                <a:ea typeface="微软雅黑" pitchFamily="34" charset="-122"/>
              </a:rPr>
              <a:t>replaces first old with new on </a:t>
            </a:r>
            <a:r>
              <a:rPr lang="en-US" altLang="en-US" sz="2800" b="1" dirty="0" smtClean="0">
                <a:solidFill>
                  <a:srgbClr val="000000"/>
                </a:solidFill>
                <a:latin typeface="微软雅黑" pitchFamily="34" charset="-122"/>
                <a:ea typeface="微软雅黑" pitchFamily="34" charset="-122"/>
              </a:rPr>
              <a:t>every</a:t>
            </a:r>
            <a:r>
              <a:rPr lang="en-US" altLang="en-US" sz="2800" dirty="0" smtClean="0">
                <a:solidFill>
                  <a:srgbClr val="000000"/>
                </a:solidFill>
                <a:latin typeface="微软雅黑" pitchFamily="34" charset="-122"/>
                <a:ea typeface="微软雅黑" pitchFamily="34" charset="-122"/>
              </a:rPr>
              <a:t> line</a:t>
            </a: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Courier New" pitchFamily="49" charset="0"/>
                <a:ea typeface="微软雅黑" pitchFamily="34" charset="-122"/>
                <a:cs typeface="Courier New" pitchFamily="49" charset="0"/>
              </a:rPr>
              <a:t>:</a:t>
            </a:r>
            <a:r>
              <a:rPr lang="en-US" altLang="en-US" sz="2400" b="1" dirty="0" err="1" smtClean="0">
                <a:solidFill>
                  <a:srgbClr val="000000"/>
                </a:solidFill>
                <a:latin typeface="Courier New" pitchFamily="49" charset="0"/>
                <a:ea typeface="微软雅黑" pitchFamily="34" charset="-122"/>
                <a:cs typeface="Courier New" pitchFamily="49" charset="0"/>
              </a:rPr>
              <a:t>g%s</a:t>
            </a:r>
            <a:r>
              <a:rPr lang="en-US" altLang="en-US" sz="2400" dirty="0" smtClean="0">
                <a:solidFill>
                  <a:srgbClr val="000000"/>
                </a:solidFill>
                <a:latin typeface="Courier New" pitchFamily="49" charset="0"/>
                <a:ea typeface="微软雅黑" pitchFamily="34" charset="-122"/>
                <a:cs typeface="Courier New" pitchFamily="49" charset="0"/>
              </a:rPr>
              <a:t>/old/new/</a:t>
            </a:r>
            <a:r>
              <a:rPr lang="en-US" altLang="en-US" sz="2400" b="1" dirty="0" smtClean="0">
                <a:solidFill>
                  <a:srgbClr val="000000"/>
                </a:solidFill>
                <a:latin typeface="Courier New" pitchFamily="49" charset="0"/>
                <a:ea typeface="微软雅黑" pitchFamily="34" charset="-122"/>
                <a:cs typeface="Courier New" pitchFamily="49" charset="0"/>
              </a:rPr>
              <a:t>g </a:t>
            </a:r>
            <a:r>
              <a:rPr lang="en-US" altLang="en-US" sz="2400" dirty="0">
                <a:solidFill>
                  <a:srgbClr val="000000"/>
                </a:solidFill>
                <a:latin typeface="Courier New" pitchFamily="49" charset="0"/>
                <a:ea typeface="微软雅黑" pitchFamily="34" charset="-122"/>
                <a:cs typeface="Courier New" pitchFamily="49" charset="0"/>
              </a:rPr>
              <a:t/>
            </a:r>
            <a:br>
              <a:rPr lang="en-US" altLang="en-US" sz="2400" dirty="0">
                <a:solidFill>
                  <a:srgbClr val="000000"/>
                </a:solidFill>
                <a:latin typeface="Courier New" pitchFamily="49" charset="0"/>
                <a:ea typeface="微软雅黑" pitchFamily="34" charset="-122"/>
                <a:cs typeface="Courier New" pitchFamily="49" charset="0"/>
              </a:rPr>
            </a:br>
            <a:r>
              <a:rPr lang="en-US" altLang="en-US" sz="2800" dirty="0">
                <a:solidFill>
                  <a:srgbClr val="000000"/>
                </a:solidFill>
                <a:latin typeface="微软雅黑" pitchFamily="34" charset="-122"/>
                <a:ea typeface="微软雅黑" pitchFamily="34" charset="-122"/>
              </a:rPr>
              <a:t>replaces </a:t>
            </a:r>
            <a:r>
              <a:rPr lang="en-US" altLang="en-US" sz="2800" b="1" dirty="0" smtClean="0">
                <a:solidFill>
                  <a:srgbClr val="000000"/>
                </a:solidFill>
                <a:latin typeface="微软雅黑" pitchFamily="34" charset="-122"/>
                <a:ea typeface="微软雅黑" pitchFamily="34" charset="-122"/>
              </a:rPr>
              <a:t>every</a:t>
            </a:r>
            <a:r>
              <a:rPr lang="en-US" altLang="en-US" sz="2800" dirty="0" smtClean="0">
                <a:solidFill>
                  <a:srgbClr val="000000"/>
                </a:solidFill>
                <a:latin typeface="微软雅黑" pitchFamily="34" charset="-122"/>
                <a:ea typeface="微软雅黑" pitchFamily="34" charset="-122"/>
              </a:rPr>
              <a:t> </a:t>
            </a:r>
            <a:r>
              <a:rPr lang="en-US" altLang="en-US" sz="2800" dirty="0">
                <a:solidFill>
                  <a:srgbClr val="000000"/>
                </a:solidFill>
                <a:latin typeface="微软雅黑" pitchFamily="34" charset="-122"/>
                <a:ea typeface="微软雅黑" pitchFamily="34" charset="-122"/>
              </a:rPr>
              <a:t>old with new on </a:t>
            </a:r>
            <a:r>
              <a:rPr lang="en-US" altLang="en-US" sz="2800" b="1" dirty="0">
                <a:solidFill>
                  <a:srgbClr val="000000"/>
                </a:solidFill>
                <a:latin typeface="微软雅黑" pitchFamily="34" charset="-122"/>
                <a:ea typeface="微软雅黑" pitchFamily="34" charset="-122"/>
              </a:rPr>
              <a:t>every</a:t>
            </a:r>
            <a:r>
              <a:rPr lang="en-US" altLang="en-US" sz="2800" dirty="0">
                <a:solidFill>
                  <a:srgbClr val="000000"/>
                </a:solidFill>
                <a:latin typeface="微软雅黑" pitchFamily="34" charset="-122"/>
                <a:ea typeface="微软雅黑" pitchFamily="34" charset="-122"/>
              </a:rPr>
              <a:t> </a:t>
            </a:r>
            <a:r>
              <a:rPr lang="en-US" altLang="en-US" sz="2800" dirty="0" smtClean="0">
                <a:solidFill>
                  <a:srgbClr val="000000"/>
                </a:solidFill>
                <a:latin typeface="微软雅黑" pitchFamily="34" charset="-122"/>
                <a:ea typeface="微软雅黑" pitchFamily="34" charset="-122"/>
              </a:rPr>
              <a:t>line</a:t>
            </a:r>
            <a:endParaRPr lang="en-US" altLang="en-US" sz="28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72281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0070C0"/>
                </a:solidFill>
                <a:latin typeface="微软雅黑" pitchFamily="34" charset="-122"/>
                <a:ea typeface="微软雅黑" pitchFamily="34" charset="-122"/>
              </a:rPr>
              <a:t>Topics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5" y="1595021"/>
            <a:ext cx="8110295" cy="267765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In-Editor help</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Search and Replacement</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Customize your vim environment</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Advanced editing</a:t>
            </a:r>
          </a:p>
        </p:txBody>
      </p:sp>
    </p:spTree>
    <p:extLst>
      <p:ext uri="{BB962C8B-B14F-4D97-AF65-F5344CB8AC3E}">
        <p14:creationId xmlns:p14="http://schemas.microsoft.com/office/powerpoint/2010/main" val="427064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0"/>
            <a:ext cx="8230138" cy="1143000"/>
          </a:xfrm>
        </p:spPr>
        <p:txBody>
          <a:bodyPr/>
          <a:lstStyle/>
          <a:p>
            <a:r>
              <a:rPr lang="en-US" altLang="zh-CN" b="1" dirty="0" smtClean="0">
                <a:solidFill>
                  <a:srgbClr val="0070C0"/>
                </a:solidFill>
                <a:latin typeface="微软雅黑" pitchFamily="34" charset="-122"/>
                <a:ea typeface="微软雅黑" pitchFamily="34" charset="-122"/>
              </a:rPr>
              <a:t>Substitute Syntax</a:t>
            </a:r>
            <a:endParaRPr lang="zh-CN" altLang="en-US" b="1" dirty="0">
              <a:solidFill>
                <a:srgbClr val="0070C0"/>
              </a:solidFill>
              <a:latin typeface="微软雅黑" pitchFamily="34" charset="-122"/>
              <a:ea typeface="微软雅黑" pitchFamily="34" charset="-122"/>
            </a:endParaRPr>
          </a:p>
        </p:txBody>
      </p:sp>
      <p:sp>
        <p:nvSpPr>
          <p:cNvPr id="5" name="TextBox 160"/>
          <p:cNvSpPr txBox="1">
            <a:spLocks noChangeArrowheads="1"/>
          </p:cNvSpPr>
          <p:nvPr/>
        </p:nvSpPr>
        <p:spPr bwMode="auto">
          <a:xfrm>
            <a:off x="137160" y="1001731"/>
            <a:ext cx="8900160" cy="5055230"/>
          </a:xfrm>
          <a:prstGeom prst="rect">
            <a:avLst/>
          </a:prstGeom>
          <a:noFill/>
          <a:ln w="9525">
            <a:noFill/>
            <a:miter lim="800000"/>
            <a:headEnd/>
            <a:tailEnd/>
          </a:ln>
        </p:spPr>
        <p:txBody>
          <a:bodyPr wrap="square">
            <a:spAutoFit/>
          </a:bodyPr>
          <a:lstStyle/>
          <a:p>
            <a:pPr algn="ctr" defTabSz="914400" fontAlgn="base">
              <a:lnSpc>
                <a:spcPct val="150000"/>
              </a:lnSpc>
              <a:spcBef>
                <a:spcPct val="0"/>
              </a:spcBef>
              <a:spcAft>
                <a:spcPct val="0"/>
              </a:spcAft>
              <a:buClr>
                <a:srgbClr val="FF6600"/>
              </a:buClr>
            </a:pPr>
            <a:r>
              <a:rPr lang="en-US" altLang="en-US" sz="2800" dirty="0" smtClean="0">
                <a:solidFill>
                  <a:srgbClr val="0070C0"/>
                </a:solidFill>
                <a:latin typeface="微软雅黑" pitchFamily="34" charset="-122"/>
                <a:ea typeface="微软雅黑" pitchFamily="34" charset="-122"/>
              </a:rPr>
              <a:t>:[g][address]s/search-string/replacement[/option]</a:t>
            </a:r>
          </a:p>
          <a:p>
            <a:pPr defTabSz="914400" fontAlgn="base">
              <a:lnSpc>
                <a:spcPct val="150000"/>
              </a:lnSpc>
              <a:spcBef>
                <a:spcPct val="0"/>
              </a:spcBef>
              <a:spcAft>
                <a:spcPct val="0"/>
              </a:spcAft>
              <a:buClr>
                <a:srgbClr val="FF6600"/>
              </a:buClr>
            </a:pPr>
            <a:r>
              <a:rPr lang="en-US" altLang="en-US" sz="2300" dirty="0" smtClean="0">
                <a:solidFill>
                  <a:srgbClr val="000000"/>
                </a:solidFill>
                <a:latin typeface="微软雅黑" pitchFamily="34" charset="-122"/>
                <a:ea typeface="微软雅黑" pitchFamily="34" charset="-122"/>
              </a:rPr>
              <a:t>g – global</a:t>
            </a:r>
          </a:p>
          <a:p>
            <a:pPr defTabSz="914400" fontAlgn="base">
              <a:lnSpc>
                <a:spcPct val="150000"/>
              </a:lnSpc>
              <a:spcBef>
                <a:spcPct val="0"/>
              </a:spcBef>
              <a:spcAft>
                <a:spcPct val="0"/>
              </a:spcAft>
              <a:buClr>
                <a:srgbClr val="FF6600"/>
              </a:buClr>
            </a:pPr>
            <a:r>
              <a:rPr lang="en-US" altLang="en-US" sz="2300" dirty="0" smtClean="0">
                <a:solidFill>
                  <a:srgbClr val="000000"/>
                </a:solidFill>
                <a:latin typeface="微软雅黑" pitchFamily="34" charset="-122"/>
                <a:ea typeface="微软雅黑" pitchFamily="34" charset="-122"/>
              </a:rPr>
              <a:t>Address – range</a:t>
            </a:r>
          </a:p>
          <a:p>
            <a:pPr defTabSz="914400" fontAlgn="base">
              <a:lnSpc>
                <a:spcPct val="150000"/>
              </a:lnSpc>
              <a:spcBef>
                <a:spcPct val="0"/>
              </a:spcBef>
              <a:spcAft>
                <a:spcPct val="0"/>
              </a:spcAft>
              <a:buClr>
                <a:srgbClr val="FF6600"/>
              </a:buClr>
            </a:pPr>
            <a:r>
              <a:rPr lang="en-US" altLang="en-US" sz="2300" dirty="0">
                <a:solidFill>
                  <a:srgbClr val="000000"/>
                </a:solidFill>
                <a:latin typeface="微软雅黑" pitchFamily="34" charset="-122"/>
                <a:ea typeface="微软雅黑" pitchFamily="34" charset="-122"/>
              </a:rPr>
              <a:t>s</a:t>
            </a:r>
            <a:r>
              <a:rPr lang="en-US" altLang="en-US" sz="2300" dirty="0" smtClean="0">
                <a:solidFill>
                  <a:srgbClr val="000000"/>
                </a:solidFill>
                <a:latin typeface="微软雅黑" pitchFamily="34" charset="-122"/>
                <a:ea typeface="微软雅黑" pitchFamily="34" charset="-122"/>
              </a:rPr>
              <a:t>earch-string – A regular expression</a:t>
            </a:r>
          </a:p>
          <a:p>
            <a:pPr defTabSz="914400" fontAlgn="base">
              <a:lnSpc>
                <a:spcPct val="150000"/>
              </a:lnSpc>
              <a:spcBef>
                <a:spcPct val="0"/>
              </a:spcBef>
              <a:spcAft>
                <a:spcPct val="0"/>
              </a:spcAft>
              <a:buClr>
                <a:srgbClr val="FF6600"/>
              </a:buClr>
            </a:pPr>
            <a:r>
              <a:rPr lang="en-US" altLang="en-US" sz="2300" dirty="0">
                <a:solidFill>
                  <a:srgbClr val="000000"/>
                </a:solidFill>
                <a:latin typeface="微软雅黑" pitchFamily="34" charset="-122"/>
                <a:ea typeface="微软雅黑" pitchFamily="34" charset="-122"/>
              </a:rPr>
              <a:t>r</a:t>
            </a:r>
            <a:r>
              <a:rPr lang="en-US" altLang="en-US" sz="2300" dirty="0" smtClean="0">
                <a:solidFill>
                  <a:srgbClr val="000000"/>
                </a:solidFill>
                <a:latin typeface="微软雅黑" pitchFamily="34" charset="-122"/>
                <a:ea typeface="微软雅黑" pitchFamily="34" charset="-122"/>
              </a:rPr>
              <a:t>eplacement – A replacement string. Can be a back reference.</a:t>
            </a:r>
          </a:p>
          <a:p>
            <a:pPr defTabSz="914400" fontAlgn="base">
              <a:lnSpc>
                <a:spcPct val="150000"/>
              </a:lnSpc>
              <a:spcBef>
                <a:spcPct val="0"/>
              </a:spcBef>
              <a:spcAft>
                <a:spcPct val="0"/>
              </a:spcAft>
              <a:buClr>
                <a:srgbClr val="FF6600"/>
              </a:buClr>
            </a:pPr>
            <a:r>
              <a:rPr lang="en-US" altLang="en-US" sz="2300" dirty="0" smtClean="0">
                <a:solidFill>
                  <a:srgbClr val="000000"/>
                </a:solidFill>
                <a:latin typeface="微软雅黑" pitchFamily="34" charset="-122"/>
                <a:ea typeface="微软雅黑" pitchFamily="34" charset="-122"/>
              </a:rPr>
              <a:t>Options: </a:t>
            </a:r>
          </a:p>
          <a:p>
            <a:pPr lvl="1" defTabSz="914400" fontAlgn="base">
              <a:lnSpc>
                <a:spcPct val="150000"/>
              </a:lnSpc>
              <a:spcBef>
                <a:spcPct val="0"/>
              </a:spcBef>
              <a:spcAft>
                <a:spcPct val="0"/>
              </a:spcAft>
              <a:buClr>
                <a:srgbClr val="FF6600"/>
              </a:buClr>
            </a:pPr>
            <a:r>
              <a:rPr lang="en-US" altLang="en-US" dirty="0" smtClean="0">
                <a:solidFill>
                  <a:srgbClr val="000000"/>
                </a:solidFill>
                <a:latin typeface="微软雅黑" pitchFamily="34" charset="-122"/>
                <a:ea typeface="微软雅黑" pitchFamily="34" charset="-122"/>
              </a:rPr>
              <a:t>c       confirm each substitution</a:t>
            </a:r>
            <a:br>
              <a:rPr lang="en-US" altLang="en-US" dirty="0" smtClean="0">
                <a:solidFill>
                  <a:srgbClr val="000000"/>
                </a:solidFill>
                <a:latin typeface="微软雅黑" pitchFamily="34" charset="-122"/>
                <a:ea typeface="微软雅黑" pitchFamily="34" charset="-122"/>
              </a:rPr>
            </a:br>
            <a:r>
              <a:rPr lang="en-US" altLang="en-US" dirty="0" smtClean="0">
                <a:solidFill>
                  <a:srgbClr val="000000"/>
                </a:solidFill>
                <a:latin typeface="微软雅黑" pitchFamily="34" charset="-122"/>
                <a:ea typeface="微软雅黑" pitchFamily="34" charset="-122"/>
              </a:rPr>
              <a:t>g       replace all occurrences (w/o g only first)</a:t>
            </a:r>
            <a:br>
              <a:rPr lang="en-US" altLang="en-US" dirty="0" smtClean="0">
                <a:solidFill>
                  <a:srgbClr val="000000"/>
                </a:solidFill>
                <a:latin typeface="微软雅黑" pitchFamily="34" charset="-122"/>
                <a:ea typeface="微软雅黑" pitchFamily="34" charset="-122"/>
              </a:rPr>
            </a:br>
            <a:r>
              <a:rPr lang="en-US" altLang="en-US" dirty="0" err="1" smtClean="0">
                <a:solidFill>
                  <a:srgbClr val="000000"/>
                </a:solidFill>
                <a:latin typeface="微软雅黑" pitchFamily="34" charset="-122"/>
                <a:ea typeface="微软雅黑" pitchFamily="34" charset="-122"/>
              </a:rPr>
              <a:t>i</a:t>
            </a:r>
            <a:r>
              <a:rPr lang="en-US" altLang="en-US" dirty="0" smtClean="0">
                <a:solidFill>
                  <a:srgbClr val="000000"/>
                </a:solidFill>
                <a:latin typeface="微软雅黑" pitchFamily="34" charset="-122"/>
                <a:ea typeface="微软雅黑" pitchFamily="34" charset="-122"/>
              </a:rPr>
              <a:t>        ignore case for the pattern</a:t>
            </a:r>
            <a:br>
              <a:rPr lang="en-US" altLang="en-US" dirty="0" smtClean="0">
                <a:solidFill>
                  <a:srgbClr val="000000"/>
                </a:solidFill>
                <a:latin typeface="微软雅黑" pitchFamily="34" charset="-122"/>
                <a:ea typeface="微软雅黑" pitchFamily="34" charset="-122"/>
              </a:rPr>
            </a:br>
            <a:r>
              <a:rPr lang="en-US" altLang="en-US" dirty="0" smtClean="0">
                <a:solidFill>
                  <a:srgbClr val="000000"/>
                </a:solidFill>
                <a:latin typeface="微软雅黑" pitchFamily="34" charset="-122"/>
                <a:ea typeface="微软雅黑" pitchFamily="34" charset="-122"/>
              </a:rPr>
              <a:t>I        Don’t ignore case for the pattern</a:t>
            </a:r>
          </a:p>
        </p:txBody>
      </p:sp>
    </p:spTree>
    <p:extLst>
      <p:ext uri="{BB962C8B-B14F-4D97-AF65-F5344CB8AC3E}">
        <p14:creationId xmlns:p14="http://schemas.microsoft.com/office/powerpoint/2010/main" val="3264412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4000" b="1" dirty="0" smtClean="0">
                <a:solidFill>
                  <a:srgbClr val="0070C0"/>
                </a:solidFill>
                <a:latin typeface="微软雅黑" pitchFamily="34" charset="-122"/>
                <a:ea typeface="微软雅黑" pitchFamily="34" charset="-122"/>
              </a:rPr>
              <a:t>Range, Line Addressing &amp; Marks</a:t>
            </a:r>
            <a:endParaRPr lang="zh-CN" altLang="en-US" sz="4000" b="1" dirty="0">
              <a:solidFill>
                <a:srgbClr val="0070C0"/>
              </a:solidFill>
              <a:latin typeface="微软雅黑" pitchFamily="34" charset="-122"/>
              <a:ea typeface="微软雅黑" pitchFamily="34" charset="-122"/>
            </a:endParaRPr>
          </a:p>
        </p:txBody>
      </p:sp>
      <p:sp>
        <p:nvSpPr>
          <p:cNvPr id="20" name="TextBox 160"/>
          <p:cNvSpPr txBox="1">
            <a:spLocks noChangeArrowheads="1"/>
          </p:cNvSpPr>
          <p:nvPr/>
        </p:nvSpPr>
        <p:spPr bwMode="auto">
          <a:xfrm>
            <a:off x="405731" y="4734339"/>
            <a:ext cx="8401181" cy="1705403"/>
          </a:xfrm>
          <a:prstGeom prst="rect">
            <a:avLst/>
          </a:prstGeom>
          <a:noFill/>
          <a:ln w="9525">
            <a:noFill/>
            <a:miter lim="800000"/>
            <a:headEnd/>
            <a:tailEnd/>
          </a:ln>
        </p:spPr>
        <p:txBody>
          <a:bodyPr wrap="square">
            <a:spAutoFit/>
          </a:bodyPr>
          <a:lstStyle/>
          <a:p>
            <a:pPr marL="342900" indent="-342900" defTabSz="914400" fontAlgn="base">
              <a:lnSpc>
                <a:spcPct val="150000"/>
              </a:lnSpc>
              <a:spcBef>
                <a:spcPct val="0"/>
              </a:spcBef>
              <a:spcAft>
                <a:spcPct val="0"/>
              </a:spcAft>
              <a:buClr>
                <a:srgbClr val="FF6600"/>
              </a:buClr>
              <a:buSzPct val="100000"/>
              <a:buFont typeface="Arial" pitchFamily="34" charset="0"/>
              <a:buChar char="•"/>
            </a:pPr>
            <a:r>
              <a:rPr lang="en-US" altLang="en-US" dirty="0" smtClean="0">
                <a:solidFill>
                  <a:srgbClr val="000000"/>
                </a:solidFill>
                <a:latin typeface="微软雅黑" pitchFamily="34" charset="-122"/>
                <a:ea typeface="微软雅黑" pitchFamily="34" charset="-122"/>
              </a:rPr>
              <a:t>Range limits the command execution in a particular part of the text. </a:t>
            </a:r>
          </a:p>
          <a:p>
            <a:pPr marL="342900" indent="-342900" defTabSz="914400" fontAlgn="base">
              <a:lnSpc>
                <a:spcPct val="150000"/>
              </a:lnSpc>
              <a:spcBef>
                <a:spcPct val="0"/>
              </a:spcBef>
              <a:spcAft>
                <a:spcPct val="0"/>
              </a:spcAft>
              <a:buClr>
                <a:srgbClr val="FF6600"/>
              </a:buClr>
              <a:buSzPct val="100000"/>
              <a:buFont typeface="Arial" pitchFamily="34" charset="0"/>
              <a:buChar char="•"/>
            </a:pPr>
            <a:r>
              <a:rPr lang="en-US" altLang="en-US" dirty="0" smtClean="0">
                <a:solidFill>
                  <a:srgbClr val="000000"/>
                </a:solidFill>
                <a:latin typeface="微软雅黑" pitchFamily="34" charset="-122"/>
                <a:ea typeface="微软雅黑" pitchFamily="34" charset="-122"/>
              </a:rPr>
              <a:t>Line range consists of one or more line addresses, separated by a comma or semicolon </a:t>
            </a:r>
          </a:p>
          <a:p>
            <a:pPr marL="342900" indent="-342900" defTabSz="914400" fontAlgn="base">
              <a:lnSpc>
                <a:spcPct val="150000"/>
              </a:lnSpc>
              <a:spcBef>
                <a:spcPct val="0"/>
              </a:spcBef>
              <a:spcAft>
                <a:spcPct val="0"/>
              </a:spcAft>
              <a:buClr>
                <a:srgbClr val="FF6600"/>
              </a:buClr>
              <a:buSzPct val="100000"/>
              <a:buFont typeface="Arial" pitchFamily="34" charset="0"/>
              <a:buChar char="•"/>
            </a:pPr>
            <a:r>
              <a:rPr lang="en-US" altLang="en-US" dirty="0" smtClean="0">
                <a:solidFill>
                  <a:srgbClr val="000000"/>
                </a:solidFill>
                <a:latin typeface="微软雅黑" pitchFamily="34" charset="-122"/>
                <a:ea typeface="微软雅黑" pitchFamily="34" charset="-122"/>
              </a:rPr>
              <a:t>If no line range is specified, the current line will be operated on.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31" y="1198948"/>
            <a:ext cx="8452381" cy="340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7357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72409"/>
            <a:ext cx="8763000" cy="1143000"/>
          </a:xfrm>
        </p:spPr>
        <p:txBody>
          <a:bodyPr/>
          <a:lstStyle/>
          <a:p>
            <a:r>
              <a:rPr lang="en-US" altLang="zh-CN" sz="3600" b="1" dirty="0" smtClean="0">
                <a:solidFill>
                  <a:srgbClr val="0070C0"/>
                </a:solidFill>
                <a:latin typeface="微软雅黑" pitchFamily="34" charset="-122"/>
                <a:ea typeface="微软雅黑" pitchFamily="34" charset="-122"/>
              </a:rPr>
              <a:t>Special Characters for Replacement</a:t>
            </a:r>
            <a:endParaRPr lang="zh-CN" altLang="en-US" sz="3600" b="1" dirty="0">
              <a:solidFill>
                <a:srgbClr val="0070C0"/>
              </a:solidFill>
              <a:latin typeface="微软雅黑" pitchFamily="34" charset="-122"/>
              <a:ea typeface="微软雅黑" pitchFamily="34" charset="-122"/>
            </a:endParaRPr>
          </a:p>
        </p:txBody>
      </p:sp>
      <p:graphicFrame>
        <p:nvGraphicFramePr>
          <p:cNvPr id="4" name="Table 3"/>
          <p:cNvGraphicFramePr>
            <a:graphicFrameLocks noGrp="1"/>
          </p:cNvGraphicFramePr>
          <p:nvPr>
            <p:extLst>
              <p:ext uri="{D42A27DB-BD31-4B8C-83A1-F6EECF244321}">
                <p14:modId xmlns:p14="http://schemas.microsoft.com/office/powerpoint/2010/main" val="3666236212"/>
              </p:ext>
            </p:extLst>
          </p:nvPr>
        </p:nvGraphicFramePr>
        <p:xfrm>
          <a:off x="249737" y="1367809"/>
          <a:ext cx="8650423" cy="3632200"/>
        </p:xfrm>
        <a:graphic>
          <a:graphicData uri="http://schemas.openxmlformats.org/drawingml/2006/table">
            <a:tbl>
              <a:tblPr firstRow="1" bandRow="1">
                <a:tableStyleId>{5C22544A-7EE6-4342-B048-85BDC9FD1C3A}</a:tableStyleId>
              </a:tblPr>
              <a:tblGrid>
                <a:gridCol w="1676400"/>
                <a:gridCol w="6974023"/>
              </a:tblGrid>
              <a:tr h="370840">
                <a:tc>
                  <a:txBody>
                    <a:bodyPr/>
                    <a:lstStyle/>
                    <a:p>
                      <a:pPr algn="ctr"/>
                      <a:r>
                        <a:rPr lang="en-US" sz="2000" dirty="0" smtClean="0">
                          <a:solidFill>
                            <a:schemeClr val="tx1"/>
                          </a:solidFill>
                        </a:rPr>
                        <a:t>Symbol</a:t>
                      </a:r>
                      <a:endParaRPr lang="en-US" sz="2000" dirty="0">
                        <a:solidFill>
                          <a:schemeClr val="tx1"/>
                        </a:solidFill>
                      </a:endParaRPr>
                    </a:p>
                  </a:txBody>
                  <a:tcPr/>
                </a:tc>
                <a:tc>
                  <a:txBody>
                    <a:bodyPr/>
                    <a:lstStyle/>
                    <a:p>
                      <a:pPr algn="ctr"/>
                      <a:r>
                        <a:rPr lang="en-US" sz="2000" dirty="0" smtClean="0">
                          <a:solidFill>
                            <a:schemeClr val="tx1"/>
                          </a:solidFill>
                        </a:rPr>
                        <a:t>Represents</a:t>
                      </a:r>
                      <a:endParaRPr lang="en-US" sz="2000" dirty="0">
                        <a:solidFill>
                          <a:schemeClr val="tx1"/>
                        </a:solidFill>
                      </a:endParaRPr>
                    </a:p>
                  </a:txBody>
                  <a:tcPr/>
                </a:tc>
              </a:tr>
              <a:tr h="370840">
                <a:tc>
                  <a:txBody>
                    <a:bodyPr/>
                    <a:lstStyle/>
                    <a:p>
                      <a:r>
                        <a:rPr lang="en-US" b="1" dirty="0" smtClean="0">
                          <a:latin typeface="Courier New" pitchFamily="49" charset="0"/>
                          <a:cs typeface="Courier New" pitchFamily="49" charset="0"/>
                        </a:rPr>
                        <a:t>\r</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Insert a carriage</a:t>
                      </a:r>
                      <a:r>
                        <a:rPr lang="en-US" b="1" baseline="0" dirty="0" smtClean="0">
                          <a:latin typeface="Courier New" pitchFamily="49" charset="0"/>
                          <a:cs typeface="Courier New" pitchFamily="49" charset="0"/>
                        </a:rPr>
                        <a:t> return</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\t</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Insert a tab character</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Insert a single backslash</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\1</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Insert the first </a:t>
                      </a:r>
                      <a:r>
                        <a:rPr lang="en-US" b="1" dirty="0" err="1" smtClean="0">
                          <a:latin typeface="Courier New" pitchFamily="49" charset="0"/>
                          <a:cs typeface="Courier New" pitchFamily="49" charset="0"/>
                        </a:rPr>
                        <a:t>submatch</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\2</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Insert the second </a:t>
                      </a:r>
                      <a:r>
                        <a:rPr lang="en-US" b="1" dirty="0" err="1" smtClean="0">
                          <a:latin typeface="Courier New" pitchFamily="49" charset="0"/>
                          <a:cs typeface="Courier New" pitchFamily="49" charset="0"/>
                        </a:rPr>
                        <a:t>submatch</a:t>
                      </a:r>
                      <a:r>
                        <a:rPr lang="en-US" b="1" dirty="0" smtClean="0">
                          <a:latin typeface="Courier New" pitchFamily="49" charset="0"/>
                          <a:cs typeface="Courier New" pitchFamily="49" charset="0"/>
                        </a:rPr>
                        <a:t> (and so on, up</a:t>
                      </a:r>
                      <a:r>
                        <a:rPr lang="en-US" b="1" baseline="0" dirty="0" smtClean="0">
                          <a:latin typeface="Courier New" pitchFamily="49" charset="0"/>
                          <a:cs typeface="Courier New" pitchFamily="49" charset="0"/>
                        </a:rPr>
                        <a:t> to \9)</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\0</a:t>
                      </a:r>
                      <a:endParaRPr lang="en-US" b="1"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ourier New" pitchFamily="49" charset="0"/>
                          <a:cs typeface="Courier New" pitchFamily="49" charset="0"/>
                        </a:rPr>
                        <a:t>Insert the entire matched pattern</a:t>
                      </a:r>
                    </a:p>
                  </a:txBody>
                  <a:tcPr/>
                </a:tc>
              </a:tr>
              <a:tr h="370840">
                <a:tc>
                  <a:txBody>
                    <a:bodyPr/>
                    <a:lstStyle/>
                    <a:p>
                      <a:r>
                        <a:rPr lang="en-US" b="1" dirty="0" smtClean="0">
                          <a:latin typeface="Courier New" pitchFamily="49" charset="0"/>
                          <a:cs typeface="Courier New" pitchFamily="49" charset="0"/>
                        </a:rPr>
                        <a:t>&amp;</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Insert</a:t>
                      </a:r>
                      <a:r>
                        <a:rPr lang="en-US" b="1" baseline="0" dirty="0" smtClean="0">
                          <a:latin typeface="Courier New" pitchFamily="49" charset="0"/>
                          <a:cs typeface="Courier New" pitchFamily="49" charset="0"/>
                        </a:rPr>
                        <a:t> the entire matched pattern</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Use {string} from the previous invocation</a:t>
                      </a:r>
                      <a:r>
                        <a:rPr lang="en-US" b="1" baseline="0" dirty="0" smtClean="0">
                          <a:latin typeface="Courier New" pitchFamily="49" charset="0"/>
                          <a:cs typeface="Courier New" pitchFamily="49" charset="0"/>
                        </a:rPr>
                        <a:t> of :substitute</a:t>
                      </a:r>
                      <a:endParaRPr lang="en-US" b="1" dirty="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3292040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586" y="274638"/>
            <a:ext cx="8531134" cy="1143000"/>
          </a:xfrm>
        </p:spPr>
        <p:txBody>
          <a:bodyPr/>
          <a:lstStyle/>
          <a:p>
            <a:r>
              <a:rPr lang="en-US" altLang="zh-CN" b="1" dirty="0" smtClean="0">
                <a:solidFill>
                  <a:srgbClr val="0070C0"/>
                </a:solidFill>
                <a:latin typeface="微软雅黑" pitchFamily="34" charset="-122"/>
                <a:ea typeface="微软雅黑" pitchFamily="34" charset="-122"/>
              </a:rPr>
              <a:t>Substitute Examples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35011439"/>
              </p:ext>
            </p:extLst>
          </p:nvPr>
        </p:nvGraphicFramePr>
        <p:xfrm>
          <a:off x="277586" y="1822919"/>
          <a:ext cx="8650423" cy="4500880"/>
        </p:xfrm>
        <a:graphic>
          <a:graphicData uri="http://schemas.openxmlformats.org/drawingml/2006/table">
            <a:tbl>
              <a:tblPr firstRow="1" bandRow="1">
                <a:tableStyleId>{5C22544A-7EE6-4342-B048-85BDC9FD1C3A}</a:tableStyleId>
              </a:tblPr>
              <a:tblGrid>
                <a:gridCol w="3086100"/>
                <a:gridCol w="5564323"/>
              </a:tblGrid>
              <a:tr h="370840">
                <a:tc>
                  <a:txBody>
                    <a:bodyPr/>
                    <a:lstStyle/>
                    <a:p>
                      <a:pPr algn="ctr"/>
                      <a:r>
                        <a:rPr lang="en-US" sz="2400" dirty="0" smtClean="0">
                          <a:solidFill>
                            <a:schemeClr val="tx1"/>
                          </a:solidFill>
                        </a:rPr>
                        <a:t>Command</a:t>
                      </a:r>
                      <a:endParaRPr lang="en-US" sz="2400" dirty="0">
                        <a:solidFill>
                          <a:schemeClr val="tx1"/>
                        </a:solidFill>
                      </a:endParaRPr>
                    </a:p>
                  </a:txBody>
                  <a:tcPr/>
                </a:tc>
                <a:tc>
                  <a:txBody>
                    <a:bodyPr/>
                    <a:lstStyle/>
                    <a:p>
                      <a:pPr algn="ctr"/>
                      <a:r>
                        <a:rPr lang="en-US" sz="2400" dirty="0" smtClean="0">
                          <a:solidFill>
                            <a:schemeClr val="tx1"/>
                          </a:solidFill>
                        </a:rPr>
                        <a:t>Result</a:t>
                      </a:r>
                      <a:endParaRPr lang="en-US" sz="2400" dirty="0">
                        <a:solidFill>
                          <a:schemeClr val="tx1"/>
                        </a:solidFill>
                      </a:endParaRPr>
                    </a:p>
                  </a:txBody>
                  <a:tcPr/>
                </a:tc>
              </a:tr>
              <a:tr h="370840">
                <a:tc>
                  <a:txBody>
                    <a:bodyPr/>
                    <a:lstStyle/>
                    <a:p>
                      <a:r>
                        <a:rPr lang="en-US" b="1" dirty="0" smtClean="0">
                          <a:latin typeface="Courier New" pitchFamily="49" charset="0"/>
                          <a:cs typeface="Courier New" pitchFamily="49" charset="0"/>
                        </a:rPr>
                        <a:t>:%s/.*/(&amp;)/</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Reproduce</a:t>
                      </a:r>
                      <a:r>
                        <a:rPr lang="en-US" b="1" baseline="0" dirty="0" smtClean="0">
                          <a:latin typeface="Courier New" pitchFamily="49" charset="0"/>
                          <a:cs typeface="Courier New" pitchFamily="49" charset="0"/>
                        </a:rPr>
                        <a:t> the entire line, but add parentheses</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:%s/(\(.*\))/\1/</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Remove the parentheses</a:t>
                      </a:r>
                      <a:r>
                        <a:rPr lang="en-US" b="1" baseline="0" dirty="0" smtClean="0">
                          <a:latin typeface="Courier New" pitchFamily="49" charset="0"/>
                          <a:cs typeface="Courier New" pitchFamily="49" charset="0"/>
                        </a:rPr>
                        <a:t> in the above lines</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:s/.*/mv &amp; &amp;.old/</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Change a wordlist (one word per line) into mv commands</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:g/^$/d</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Delete</a:t>
                      </a:r>
                      <a:r>
                        <a:rPr lang="en-US" b="1" baseline="0" dirty="0" smtClean="0">
                          <a:latin typeface="Courier New" pitchFamily="49" charset="0"/>
                          <a:cs typeface="Courier New" pitchFamily="49" charset="0"/>
                        </a:rPr>
                        <a:t> blank line</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:g/^[ tab]*$/d</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Delete</a:t>
                      </a:r>
                      <a:r>
                        <a:rPr lang="en-US" b="1" baseline="0" dirty="0" smtClean="0">
                          <a:latin typeface="Courier New" pitchFamily="49" charset="0"/>
                          <a:cs typeface="Courier New" pitchFamily="49" charset="0"/>
                        </a:rPr>
                        <a:t> blank line plus lines containing spaces or tabs</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:%s/</a:t>
                      </a:r>
                      <a:r>
                        <a:rPr lang="en-US" b="1" baseline="0" dirty="0" smtClean="0">
                          <a:latin typeface="Courier New" pitchFamily="49" charset="0"/>
                          <a:cs typeface="Courier New" pitchFamily="49" charset="0"/>
                        </a:rPr>
                        <a:t>  */ /g</a:t>
                      </a:r>
                      <a:endParaRPr lang="en-US" b="1"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ourier New" pitchFamily="49" charset="0"/>
                          <a:cs typeface="Courier New" pitchFamily="49" charset="0"/>
                        </a:rPr>
                        <a:t>Turn one</a:t>
                      </a:r>
                      <a:r>
                        <a:rPr lang="en-US" b="1" baseline="0" dirty="0" smtClean="0">
                          <a:latin typeface="Courier New" pitchFamily="49" charset="0"/>
                          <a:cs typeface="Courier New" pitchFamily="49" charset="0"/>
                        </a:rPr>
                        <a:t> or more spaces into one space</a:t>
                      </a:r>
                      <a:endParaRPr lang="en-US" b="1" dirty="0" smtClean="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:s/^[0-9]/Item &amp;:/g</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Turn</a:t>
                      </a:r>
                      <a:r>
                        <a:rPr lang="en-US" b="1" baseline="0" dirty="0" smtClean="0">
                          <a:latin typeface="Courier New" pitchFamily="49" charset="0"/>
                          <a:cs typeface="Courier New" pitchFamily="49" charset="0"/>
                        </a:rPr>
                        <a:t> line</a:t>
                      </a:r>
                      <a:endParaRPr lang="en-US" b="1" dirty="0">
                        <a:latin typeface="Courier New" pitchFamily="49" charset="0"/>
                        <a:cs typeface="Courier New" pitchFamily="49" charset="0"/>
                      </a:endParaRPr>
                    </a:p>
                  </a:txBody>
                  <a:tcPr/>
                </a:tc>
              </a:tr>
              <a:tr h="370840">
                <a:tc>
                  <a:txBody>
                    <a:bodyPr/>
                    <a:lstStyle/>
                    <a:p>
                      <a:endParaRPr lang="en-US" b="1" dirty="0">
                        <a:latin typeface="Courier New" pitchFamily="49" charset="0"/>
                        <a:cs typeface="Courier New" pitchFamily="49" charset="0"/>
                      </a:endParaRPr>
                    </a:p>
                  </a:txBody>
                  <a:tcPr/>
                </a:tc>
                <a:tc>
                  <a:txBody>
                    <a:bodyPr/>
                    <a:lstStyle/>
                    <a:p>
                      <a:endParaRPr lang="en-US" b="1" dirty="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3132545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Empty Regular Expressions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sp>
        <p:nvSpPr>
          <p:cNvPr id="5" name="TextBox 160"/>
          <p:cNvSpPr txBox="1">
            <a:spLocks noChangeArrowheads="1"/>
          </p:cNvSpPr>
          <p:nvPr/>
        </p:nvSpPr>
        <p:spPr bwMode="auto">
          <a:xfrm>
            <a:off x="456932" y="1417638"/>
            <a:ext cx="8230138" cy="517064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In some utilities such as vim and less (but not </a:t>
            </a:r>
            <a:r>
              <a:rPr lang="en-US" altLang="en-US" sz="2800" dirty="0" err="1" smtClean="0">
                <a:solidFill>
                  <a:srgbClr val="000000"/>
                </a:solidFill>
                <a:latin typeface="微软雅黑" pitchFamily="34" charset="-122"/>
                <a:ea typeface="微软雅黑" pitchFamily="34" charset="-122"/>
              </a:rPr>
              <a:t>grep</a:t>
            </a:r>
            <a:r>
              <a:rPr lang="en-US" altLang="en-US" sz="2800" dirty="0" smtClean="0">
                <a:solidFill>
                  <a:srgbClr val="000000"/>
                </a:solidFill>
                <a:latin typeface="微软雅黑" pitchFamily="34" charset="-122"/>
                <a:ea typeface="微软雅黑" pitchFamily="34" charset="-122"/>
              </a:rPr>
              <a:t>), an empty regex represents the last pattern</a:t>
            </a:r>
            <a:r>
              <a:rPr lang="en-US" altLang="en-US" sz="2800" dirty="0">
                <a:solidFill>
                  <a:srgbClr val="000000"/>
                </a:solidFill>
                <a:latin typeface="微软雅黑" pitchFamily="34" charset="-122"/>
                <a:ea typeface="微软雅黑" pitchFamily="34" charset="-122"/>
              </a:rPr>
              <a:t/>
            </a:r>
            <a:br>
              <a:rPr lang="en-US" altLang="en-US" sz="2800" dirty="0">
                <a:solidFill>
                  <a:srgbClr val="000000"/>
                </a:solidFill>
                <a:latin typeface="微软雅黑" pitchFamily="34" charset="-122"/>
                <a:ea typeface="微软雅黑" pitchFamily="34" charset="-122"/>
              </a:rPr>
            </a:br>
            <a:r>
              <a:rPr lang="en-US" altLang="en-US" sz="2400" dirty="0" smtClean="0">
                <a:solidFill>
                  <a:srgbClr val="000000"/>
                </a:solidFill>
                <a:latin typeface="Courier New" pitchFamily="49" charset="0"/>
                <a:ea typeface="微软雅黑" pitchFamily="34" charset="-122"/>
                <a:cs typeface="Courier New" pitchFamily="49" charset="0"/>
              </a:rPr>
              <a:t> :s/mike/</a:t>
            </a:r>
            <a:r>
              <a:rPr lang="en-US" altLang="en-US" sz="2400" dirty="0" err="1" smtClean="0">
                <a:solidFill>
                  <a:srgbClr val="000000"/>
                </a:solidFill>
                <a:latin typeface="Courier New" pitchFamily="49" charset="0"/>
                <a:ea typeface="微软雅黑" pitchFamily="34" charset="-122"/>
                <a:cs typeface="Courier New" pitchFamily="49" charset="0"/>
              </a:rPr>
              <a:t>robert</a:t>
            </a:r>
            <a:r>
              <a:rPr lang="en-US" altLang="en-US" sz="2400" dirty="0" smtClean="0">
                <a:solidFill>
                  <a:srgbClr val="000000"/>
                </a:solidFill>
                <a:latin typeface="Courier New" pitchFamily="49" charset="0"/>
                <a:ea typeface="微软雅黑" pitchFamily="34" charset="-122"/>
                <a:cs typeface="Courier New" pitchFamily="49" charset="0"/>
              </a:rPr>
              <a:t/>
            </a:r>
            <a:br>
              <a:rPr lang="en-US" altLang="en-US" sz="2400" dirty="0" smtClean="0">
                <a:solidFill>
                  <a:srgbClr val="000000"/>
                </a:solidFill>
                <a:latin typeface="Courier New" pitchFamily="49" charset="0"/>
                <a:ea typeface="微软雅黑" pitchFamily="34" charset="-122"/>
                <a:cs typeface="Courier New" pitchFamily="49" charset="0"/>
              </a:rPr>
            </a:br>
            <a:r>
              <a:rPr lang="en-US" altLang="en-US" sz="2800" dirty="0" smtClean="0">
                <a:solidFill>
                  <a:srgbClr val="000000"/>
                </a:solidFill>
                <a:latin typeface="微软雅黑" pitchFamily="34" charset="-122"/>
                <a:ea typeface="微软雅黑" pitchFamily="34" charset="-122"/>
              </a:rPr>
              <a:t>  </a:t>
            </a:r>
            <a:r>
              <a:rPr lang="en-US" altLang="en-US" sz="2400" dirty="0" smtClean="0">
                <a:solidFill>
                  <a:srgbClr val="000000"/>
                </a:solidFill>
                <a:latin typeface="Courier New" pitchFamily="49" charset="0"/>
                <a:ea typeface="微软雅黑" pitchFamily="34" charset="-122"/>
                <a:cs typeface="Courier New" pitchFamily="49" charset="0"/>
              </a:rPr>
              <a:t>:s//</a:t>
            </a:r>
            <a:r>
              <a:rPr lang="en-US" altLang="en-US" sz="2400" dirty="0" err="1" smtClean="0">
                <a:solidFill>
                  <a:srgbClr val="000000"/>
                </a:solidFill>
                <a:latin typeface="Courier New" pitchFamily="49" charset="0"/>
                <a:ea typeface="微软雅黑" pitchFamily="34" charset="-122"/>
                <a:cs typeface="Courier New" pitchFamily="49" charset="0"/>
              </a:rPr>
              <a:t>robert</a:t>
            </a:r>
            <a:r>
              <a:rPr lang="en-US" altLang="en-US" sz="2400" dirty="0" smtClean="0">
                <a:solidFill>
                  <a:srgbClr val="000000"/>
                </a:solidFill>
                <a:latin typeface="Courier New" pitchFamily="49" charset="0"/>
                <a:ea typeface="微软雅黑" pitchFamily="34" charset="-122"/>
                <a:cs typeface="Courier New" pitchFamily="49" charset="0"/>
              </a:rPr>
              <a:t>/   (repeat the above command)</a:t>
            </a:r>
            <a:r>
              <a:rPr lang="en-US" altLang="en-US" sz="2400" dirty="0">
                <a:solidFill>
                  <a:srgbClr val="000000"/>
                </a:solidFill>
                <a:latin typeface="Courier New" pitchFamily="49" charset="0"/>
                <a:ea typeface="微软雅黑" pitchFamily="34" charset="-122"/>
                <a:cs typeface="Courier New" pitchFamily="49" charset="0"/>
              </a:rPr>
              <a:t/>
            </a:r>
            <a:br>
              <a:rPr lang="en-US" altLang="en-US" sz="2400" dirty="0">
                <a:solidFill>
                  <a:srgbClr val="000000"/>
                </a:solidFill>
                <a:latin typeface="Courier New" pitchFamily="49" charset="0"/>
                <a:ea typeface="微软雅黑" pitchFamily="34" charset="-122"/>
                <a:cs typeface="Courier New" pitchFamily="49" charset="0"/>
              </a:rPr>
            </a:br>
            <a:r>
              <a:rPr lang="en-US" altLang="en-US" sz="2800" dirty="0" smtClean="0">
                <a:solidFill>
                  <a:srgbClr val="000000"/>
                </a:solidFill>
                <a:latin typeface="微软雅黑" pitchFamily="34" charset="-122"/>
                <a:ea typeface="微软雅黑" pitchFamily="34" charset="-122"/>
              </a:rPr>
              <a:t> or</a:t>
            </a:r>
            <a:br>
              <a:rPr lang="en-US" altLang="en-US" sz="2800" dirty="0" smtClean="0">
                <a:solidFill>
                  <a:srgbClr val="000000"/>
                </a:solidFill>
                <a:latin typeface="微软雅黑" pitchFamily="34" charset="-122"/>
                <a:ea typeface="微软雅黑" pitchFamily="34" charset="-122"/>
              </a:rPr>
            </a:br>
            <a:r>
              <a:rPr lang="en-US" altLang="en-US" sz="2800" dirty="0" smtClean="0">
                <a:solidFill>
                  <a:srgbClr val="000000"/>
                </a:solidFill>
                <a:latin typeface="微软雅黑" pitchFamily="34" charset="-122"/>
                <a:ea typeface="微软雅黑" pitchFamily="34" charset="-122"/>
              </a:rPr>
              <a:t>  </a:t>
            </a:r>
            <a:r>
              <a:rPr lang="en-US" altLang="en-US" sz="2400" dirty="0" smtClean="0">
                <a:solidFill>
                  <a:srgbClr val="000000"/>
                </a:solidFill>
                <a:latin typeface="Courier New" pitchFamily="49" charset="0"/>
                <a:ea typeface="微软雅黑" pitchFamily="34" charset="-122"/>
                <a:cs typeface="Courier New" pitchFamily="49" charset="0"/>
              </a:rPr>
              <a:t>/mike/</a:t>
            </a:r>
            <a:br>
              <a:rPr lang="en-US" altLang="en-US" sz="2400" dirty="0" smtClean="0">
                <a:solidFill>
                  <a:srgbClr val="000000"/>
                </a:solidFill>
                <a:latin typeface="Courier New" pitchFamily="49" charset="0"/>
                <a:ea typeface="微软雅黑" pitchFamily="34" charset="-122"/>
                <a:cs typeface="Courier New" pitchFamily="49" charset="0"/>
              </a:rPr>
            </a:br>
            <a:r>
              <a:rPr lang="en-US" altLang="en-US" sz="2400" dirty="0" smtClean="0">
                <a:solidFill>
                  <a:srgbClr val="000000"/>
                </a:solidFill>
                <a:latin typeface="Courier New" pitchFamily="49" charset="0"/>
                <a:ea typeface="微软雅黑" pitchFamily="34" charset="-122"/>
                <a:cs typeface="Courier New" pitchFamily="49" charset="0"/>
              </a:rPr>
              <a:t> :s//</a:t>
            </a:r>
            <a:r>
              <a:rPr lang="en-US" altLang="en-US" sz="2400" dirty="0" err="1" smtClean="0">
                <a:solidFill>
                  <a:srgbClr val="000000"/>
                </a:solidFill>
                <a:latin typeface="Courier New" pitchFamily="49" charset="0"/>
                <a:ea typeface="微软雅黑" pitchFamily="34" charset="-122"/>
                <a:cs typeface="Courier New" pitchFamily="49" charset="0"/>
              </a:rPr>
              <a:t>robert</a:t>
            </a:r>
            <a:r>
              <a:rPr lang="en-US" altLang="en-US" sz="2400" dirty="0" smtClean="0">
                <a:solidFill>
                  <a:srgbClr val="000000"/>
                </a:solidFill>
                <a:latin typeface="Courier New" pitchFamily="49" charset="0"/>
                <a:ea typeface="微软雅黑" pitchFamily="34" charset="-122"/>
                <a:cs typeface="Courier New" pitchFamily="49" charset="0"/>
              </a:rPr>
              <a:t>/</a:t>
            </a:r>
          </a:p>
        </p:txBody>
      </p:sp>
    </p:spTree>
    <p:extLst>
      <p:ext uri="{BB962C8B-B14F-4D97-AF65-F5344CB8AC3E}">
        <p14:creationId xmlns:p14="http://schemas.microsoft.com/office/powerpoint/2010/main" val="2740387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lstStyle/>
          <a:p>
            <a:r>
              <a:rPr lang="en-US" altLang="zh-CN" sz="4000" b="1" dirty="0" smtClean="0">
                <a:solidFill>
                  <a:srgbClr val="0070C0"/>
                </a:solidFill>
                <a:latin typeface="微软雅黑" pitchFamily="34" charset="-122"/>
                <a:ea typeface="微软雅黑" pitchFamily="34" charset="-122"/>
              </a:rPr>
              <a:t>Search &amp; Replace in Visual Mode</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sp>
        <p:nvSpPr>
          <p:cNvPr id="5" name="TextBox 160"/>
          <p:cNvSpPr txBox="1">
            <a:spLocks noChangeArrowheads="1"/>
          </p:cNvSpPr>
          <p:nvPr/>
        </p:nvSpPr>
        <p:spPr bwMode="auto">
          <a:xfrm>
            <a:off x="456932" y="1793490"/>
            <a:ext cx="8230138" cy="3877985"/>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When text is visually selected, press : to a command</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The command will automatically enter the range: </a:t>
            </a:r>
            <a:r>
              <a:rPr lang="en-US" altLang="en-US" sz="2800" dirty="0" smtClean="0">
                <a:solidFill>
                  <a:srgbClr val="000000"/>
                </a:solidFill>
                <a:latin typeface="Courier New" panose="02070309020205020404" pitchFamily="49" charset="0"/>
                <a:ea typeface="微软雅黑" pitchFamily="34" charset="-122"/>
                <a:cs typeface="Courier New" panose="02070309020205020404" pitchFamily="49" charset="0"/>
              </a:rPr>
              <a:t>‘&lt;,’&gt;</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You can then enter a command, like this:</a:t>
            </a:r>
            <a:br>
              <a:rPr lang="en-US" altLang="en-US" sz="2800" dirty="0" smtClean="0">
                <a:solidFill>
                  <a:srgbClr val="000000"/>
                </a:solidFill>
                <a:latin typeface="微软雅黑" pitchFamily="34" charset="-122"/>
                <a:ea typeface="微软雅黑" pitchFamily="34" charset="-122"/>
              </a:rPr>
            </a:br>
            <a:r>
              <a:rPr lang="en-US" altLang="en-US" sz="2400" dirty="0" smtClean="0">
                <a:solidFill>
                  <a:srgbClr val="000000"/>
                </a:solidFill>
                <a:latin typeface="Courier New" pitchFamily="49" charset="0"/>
                <a:ea typeface="微软雅黑" pitchFamily="34" charset="-122"/>
                <a:cs typeface="Courier New" pitchFamily="49" charset="0"/>
              </a:rPr>
              <a:t> :’&lt;,’&gt;s/old/new/</a:t>
            </a:r>
          </a:p>
        </p:txBody>
      </p:sp>
    </p:spTree>
    <p:extLst>
      <p:ext uri="{BB962C8B-B14F-4D97-AF65-F5344CB8AC3E}">
        <p14:creationId xmlns:p14="http://schemas.microsoft.com/office/powerpoint/2010/main" val="1170845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smtClean="0">
                <a:solidFill>
                  <a:srgbClr val="0070C0"/>
                </a:solidFill>
                <a:latin typeface="微软雅黑" pitchFamily="34" charset="-122"/>
                <a:ea typeface="微软雅黑" pitchFamily="34" charset="-122"/>
              </a:rPr>
              <a:t>Lookahead</a:t>
            </a:r>
            <a:r>
              <a:rPr lang="en-US" altLang="zh-CN" b="1" dirty="0" smtClean="0">
                <a:solidFill>
                  <a:srgbClr val="0070C0"/>
                </a:solidFill>
                <a:latin typeface="微软雅黑" pitchFamily="34" charset="-122"/>
                <a:ea typeface="微软雅黑" pitchFamily="34" charset="-122"/>
              </a:rPr>
              <a:t> &amp; </a:t>
            </a:r>
            <a:r>
              <a:rPr lang="en-US" altLang="zh-CN" b="1" dirty="0" err="1" smtClean="0">
                <a:solidFill>
                  <a:srgbClr val="0070C0"/>
                </a:solidFill>
                <a:latin typeface="微软雅黑" pitchFamily="34" charset="-122"/>
                <a:ea typeface="微软雅黑" pitchFamily="34" charset="-122"/>
              </a:rPr>
              <a:t>Lookbehind</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sp>
        <p:nvSpPr>
          <p:cNvPr id="5" name="TextBox 160"/>
          <p:cNvSpPr txBox="1">
            <a:spLocks noChangeArrowheads="1"/>
          </p:cNvSpPr>
          <p:nvPr/>
        </p:nvSpPr>
        <p:spPr bwMode="auto">
          <a:xfrm>
            <a:off x="456932" y="1432878"/>
            <a:ext cx="8230138" cy="4247317"/>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err="1" smtClean="0">
                <a:solidFill>
                  <a:srgbClr val="000000"/>
                </a:solidFill>
                <a:latin typeface="微软雅黑" pitchFamily="34" charset="-122"/>
                <a:ea typeface="微软雅黑" pitchFamily="34" charset="-122"/>
              </a:rPr>
              <a:t>Lookahead</a:t>
            </a:r>
            <a:endParaRPr lang="en-US" altLang="en-US" sz="2800" dirty="0" smtClean="0">
              <a:solidFill>
                <a:srgbClr val="000000"/>
              </a:solidFill>
              <a:latin typeface="微软雅黑" pitchFamily="34" charset="-122"/>
              <a:ea typeface="微软雅黑" pitchFamily="34" charset="-122"/>
            </a:endParaRP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Positive </a:t>
            </a:r>
            <a:r>
              <a:rPr lang="en-US" altLang="en-US" sz="2400" dirty="0" err="1" smtClean="0">
                <a:solidFill>
                  <a:srgbClr val="000000"/>
                </a:solidFill>
                <a:latin typeface="微软雅黑" pitchFamily="34" charset="-122"/>
                <a:ea typeface="微软雅黑" pitchFamily="34" charset="-122"/>
              </a:rPr>
              <a:t>lookahead</a:t>
            </a:r>
            <a:r>
              <a:rPr lang="en-US" altLang="en-US" sz="2400" dirty="0" smtClean="0">
                <a:solidFill>
                  <a:srgbClr val="000000"/>
                </a:solidFill>
                <a:latin typeface="微软雅黑" pitchFamily="34" charset="-122"/>
                <a:ea typeface="微软雅黑" pitchFamily="34" charset="-122"/>
              </a:rPr>
              <a:t>: \@=</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Negative </a:t>
            </a:r>
            <a:r>
              <a:rPr lang="en-US" altLang="en-US" sz="2400" dirty="0" err="1" smtClean="0">
                <a:solidFill>
                  <a:srgbClr val="000000"/>
                </a:solidFill>
                <a:latin typeface="微软雅黑" pitchFamily="34" charset="-122"/>
                <a:ea typeface="微软雅黑" pitchFamily="34" charset="-122"/>
              </a:rPr>
              <a:t>lookahead</a:t>
            </a:r>
            <a:r>
              <a:rPr lang="en-US" altLang="en-US" sz="2400" dirty="0" smtClean="0">
                <a:solidFill>
                  <a:srgbClr val="000000"/>
                </a:solidFill>
                <a:latin typeface="微软雅黑" pitchFamily="34" charset="-122"/>
                <a:ea typeface="微软雅黑" pitchFamily="34" charset="-122"/>
              </a:rPr>
              <a:t>: \@!</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err="1" smtClean="0">
                <a:solidFill>
                  <a:srgbClr val="000000"/>
                </a:solidFill>
                <a:latin typeface="微软雅黑" pitchFamily="34" charset="-122"/>
                <a:ea typeface="微软雅黑" pitchFamily="34" charset="-122"/>
              </a:rPr>
              <a:t>Lookbehind</a:t>
            </a:r>
            <a:endParaRPr lang="en-US" altLang="en-US" sz="2800" dirty="0" smtClean="0">
              <a:solidFill>
                <a:srgbClr val="000000"/>
              </a:solidFill>
              <a:latin typeface="微软雅黑" pitchFamily="34" charset="-122"/>
              <a:ea typeface="微软雅黑" pitchFamily="34" charset="-122"/>
            </a:endParaRP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err="1" smtClean="0">
                <a:solidFill>
                  <a:srgbClr val="000000"/>
                </a:solidFill>
                <a:latin typeface="微软雅黑" pitchFamily="34" charset="-122"/>
                <a:ea typeface="微软雅黑" pitchFamily="34" charset="-122"/>
              </a:rPr>
              <a:t>Postive</a:t>
            </a:r>
            <a:r>
              <a:rPr lang="en-US" altLang="en-US" sz="2400" dirty="0" smtClean="0">
                <a:solidFill>
                  <a:srgbClr val="000000"/>
                </a:solidFill>
                <a:latin typeface="微软雅黑" pitchFamily="34" charset="-122"/>
                <a:ea typeface="微软雅黑" pitchFamily="34" charset="-122"/>
              </a:rPr>
              <a:t> </a:t>
            </a:r>
            <a:r>
              <a:rPr lang="en-US" altLang="en-US" sz="2400" dirty="0" err="1" smtClean="0">
                <a:solidFill>
                  <a:srgbClr val="000000"/>
                </a:solidFill>
                <a:latin typeface="微软雅黑" pitchFamily="34" charset="-122"/>
                <a:ea typeface="微软雅黑" pitchFamily="34" charset="-122"/>
              </a:rPr>
              <a:t>lookbehind</a:t>
            </a:r>
            <a:r>
              <a:rPr lang="en-US" altLang="en-US" sz="2400" dirty="0" smtClean="0">
                <a:solidFill>
                  <a:srgbClr val="000000"/>
                </a:solidFill>
                <a:latin typeface="微软雅黑" pitchFamily="34" charset="-122"/>
                <a:ea typeface="微软雅黑" pitchFamily="34" charset="-122"/>
              </a:rPr>
              <a:t>:\@&lt;=</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Negative </a:t>
            </a:r>
            <a:r>
              <a:rPr lang="en-US" altLang="en-US" sz="2400" dirty="0" err="1" smtClean="0">
                <a:solidFill>
                  <a:srgbClr val="000000"/>
                </a:solidFill>
                <a:latin typeface="微软雅黑" pitchFamily="34" charset="-122"/>
                <a:ea typeface="微软雅黑" pitchFamily="34" charset="-122"/>
              </a:rPr>
              <a:t>lookbehind</a:t>
            </a:r>
            <a:r>
              <a:rPr lang="en-US" altLang="en-US" sz="2400" smtClean="0">
                <a:solidFill>
                  <a:srgbClr val="000000"/>
                </a:solidFill>
                <a:latin typeface="微软雅黑" pitchFamily="34" charset="-122"/>
                <a:ea typeface="微软雅黑" pitchFamily="34" charset="-122"/>
              </a:rPr>
              <a:t>:\@&lt;!</a:t>
            </a:r>
            <a:r>
              <a:rPr lang="en-US" altLang="en-US" sz="2800" dirty="0">
                <a:solidFill>
                  <a:srgbClr val="000000"/>
                </a:solidFill>
                <a:latin typeface="微软雅黑" pitchFamily="34" charset="-122"/>
                <a:ea typeface="微软雅黑" pitchFamily="34" charset="-122"/>
              </a:rPr>
              <a:t/>
            </a:r>
            <a:br>
              <a:rPr lang="en-US" altLang="en-US" sz="2800" dirty="0">
                <a:solidFill>
                  <a:srgbClr val="000000"/>
                </a:solidFill>
                <a:latin typeface="微软雅黑" pitchFamily="34" charset="-122"/>
                <a:ea typeface="微软雅黑" pitchFamily="34" charset="-122"/>
              </a:rPr>
            </a:br>
            <a:endParaRPr lang="en-US" altLang="en-US" sz="2400"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1601429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70C0"/>
                </a:solidFill>
                <a:latin typeface="微软雅黑" panose="020B0503020204020204" pitchFamily="34" charset="-122"/>
                <a:ea typeface="微软雅黑" panose="020B0503020204020204" pitchFamily="34" charset="-122"/>
              </a:rPr>
              <a:t>Advanced Editing Features</a:t>
            </a:r>
            <a:endParaRPr lang="en-US" b="1" dirty="0">
              <a:solidFill>
                <a:srgbClr val="0070C0"/>
              </a:solidFill>
              <a:latin typeface="微软雅黑" panose="020B0503020204020204" pitchFamily="34" charset="-122"/>
              <a:ea typeface="微软雅黑" panose="020B0503020204020204" pitchFamily="34" charset="-122"/>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56693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299" y="274638"/>
            <a:ext cx="8134421" cy="1143000"/>
          </a:xfrm>
        </p:spPr>
        <p:txBody>
          <a:bodyPr/>
          <a:lstStyle/>
          <a:p>
            <a:r>
              <a:rPr lang="en-US" altLang="zh-CN" sz="3600" b="1" dirty="0" smtClean="0">
                <a:solidFill>
                  <a:srgbClr val="0070C0"/>
                </a:solidFill>
                <a:latin typeface="微软雅黑" pitchFamily="34" charset="-122"/>
                <a:ea typeface="微软雅黑" pitchFamily="34" charset="-122"/>
              </a:rPr>
              <a:t>The Dot (.) Command</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56139" y="1630998"/>
            <a:ext cx="3470981" cy="2862322"/>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The dot command is a macro</a:t>
            </a: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Macro allows to capture an action and play back later.</a:t>
            </a:r>
          </a:p>
        </p:txBody>
      </p:sp>
      <p:graphicFrame>
        <p:nvGraphicFramePr>
          <p:cNvPr id="7" name="Table 6"/>
          <p:cNvGraphicFramePr>
            <a:graphicFrameLocks noGrp="1"/>
          </p:cNvGraphicFramePr>
          <p:nvPr>
            <p:extLst>
              <p:ext uri="{D42A27DB-BD31-4B8C-83A1-F6EECF244321}">
                <p14:modId xmlns:p14="http://schemas.microsoft.com/office/powerpoint/2010/main" val="1452010995"/>
              </p:ext>
            </p:extLst>
          </p:nvPr>
        </p:nvGraphicFramePr>
        <p:xfrm>
          <a:off x="3840480" y="1737678"/>
          <a:ext cx="4953000" cy="4754880"/>
        </p:xfrm>
        <a:graphic>
          <a:graphicData uri="http://schemas.openxmlformats.org/drawingml/2006/table">
            <a:tbl>
              <a:tblPr firstRow="1" bandRow="1">
                <a:effectLst>
                  <a:outerShdw blurRad="50800" dist="50800" dir="5400000" algn="ctr" rotWithShape="0">
                    <a:srgbClr val="92D050"/>
                  </a:outerShdw>
                </a:effectLst>
                <a:tableStyleId>{5C22544A-7EE6-4342-B048-85BDC9FD1C3A}</a:tableStyleId>
              </a:tblPr>
              <a:tblGrid>
                <a:gridCol w="1889760"/>
                <a:gridCol w="3063240"/>
              </a:tblGrid>
              <a:tr h="370840">
                <a:tc>
                  <a:txBody>
                    <a:bodyPr/>
                    <a:lstStyle/>
                    <a:p>
                      <a:pPr algn="ctr"/>
                      <a:r>
                        <a:rPr lang="en-US" sz="2000" dirty="0" smtClean="0">
                          <a:solidFill>
                            <a:schemeClr val="tx1"/>
                          </a:solidFill>
                        </a:rPr>
                        <a:t>Keystrokes</a:t>
                      </a:r>
                      <a:endParaRPr lang="en-US" sz="2000" dirty="0">
                        <a:solidFill>
                          <a:schemeClr val="tx1"/>
                        </a:solidFill>
                      </a:endParaRPr>
                    </a:p>
                  </a:txBody>
                  <a:tcPr/>
                </a:tc>
                <a:tc>
                  <a:txBody>
                    <a:bodyPr/>
                    <a:lstStyle/>
                    <a:p>
                      <a:pPr algn="ctr"/>
                      <a:r>
                        <a:rPr lang="en-US" sz="2000" dirty="0" smtClean="0">
                          <a:solidFill>
                            <a:schemeClr val="tx1"/>
                          </a:solidFill>
                        </a:rPr>
                        <a:t>Buffer</a:t>
                      </a:r>
                      <a:r>
                        <a:rPr lang="en-US" sz="2000" baseline="0" dirty="0" smtClean="0">
                          <a:solidFill>
                            <a:schemeClr val="tx1"/>
                          </a:solidFill>
                        </a:rPr>
                        <a:t> Contents</a:t>
                      </a:r>
                      <a:endParaRPr lang="en-US" sz="200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Courier New" pitchFamily="49" charset="0"/>
                          <a:cs typeface="Courier New" pitchFamily="49" charset="0"/>
                        </a:rPr>
                        <a:t>{start}</a:t>
                      </a:r>
                      <a:endParaRPr lang="en-US" sz="1600" b="1" dirty="0">
                        <a:latin typeface="Courier New" pitchFamily="49" charset="0"/>
                        <a:cs typeface="Courier New" pitchFamily="49" charset="0"/>
                      </a:endParaRPr>
                    </a:p>
                  </a:txBody>
                  <a:tcPr/>
                </a:tc>
                <a:tc>
                  <a:txBody>
                    <a:bodyPr/>
                    <a:lstStyle/>
                    <a:p>
                      <a:r>
                        <a:rPr lang="en-US" sz="1600" b="1" u="sng" dirty="0" err="1" smtClean="0">
                          <a:solidFill>
                            <a:srgbClr val="FF0000"/>
                          </a:solidFill>
                          <a:latin typeface="Courier New" pitchFamily="49" charset="0"/>
                          <a:cs typeface="Courier New" pitchFamily="49" charset="0"/>
                        </a:rPr>
                        <a:t>v</a:t>
                      </a:r>
                      <a:r>
                        <a:rPr lang="en-US" sz="1600" b="0" dirty="0" err="1" smtClean="0">
                          <a:latin typeface="Courier New" pitchFamily="49" charset="0"/>
                          <a:cs typeface="Courier New" pitchFamily="49" charset="0"/>
                        </a:rPr>
                        <a:t>ar</a:t>
                      </a:r>
                      <a:r>
                        <a:rPr lang="en-US" sz="1600" b="0" dirty="0" smtClean="0">
                          <a:latin typeface="Courier New" pitchFamily="49" charset="0"/>
                          <a:cs typeface="Courier New" pitchFamily="49" charset="0"/>
                        </a:rPr>
                        <a:t> foo = 1</a:t>
                      </a:r>
                    </a:p>
                    <a:p>
                      <a:r>
                        <a:rPr lang="en-US" sz="1600" b="0" u="none" baseline="0" dirty="0" err="1" smtClean="0">
                          <a:latin typeface="Courier New" pitchFamily="49" charset="0"/>
                          <a:cs typeface="Courier New" pitchFamily="49" charset="0"/>
                        </a:rPr>
                        <a:t>var</a:t>
                      </a:r>
                      <a:r>
                        <a:rPr lang="en-US" sz="1600" b="0" dirty="0" smtClean="0">
                          <a:latin typeface="Courier New" pitchFamily="49" charset="0"/>
                          <a:cs typeface="Courier New" pitchFamily="49" charset="0"/>
                        </a:rPr>
                        <a:t> bar</a:t>
                      </a:r>
                      <a:r>
                        <a:rPr lang="en-US" sz="1600" b="0" baseline="0" dirty="0" smtClean="0">
                          <a:latin typeface="Courier New" pitchFamily="49" charset="0"/>
                          <a:cs typeface="Courier New" pitchFamily="49" charset="0"/>
                        </a:rPr>
                        <a:t> = ‘a’</a:t>
                      </a:r>
                      <a:endParaRPr lang="en-US" sz="1600" b="0" dirty="0" smtClean="0">
                        <a:latin typeface="Courier New" pitchFamily="49" charset="0"/>
                        <a:cs typeface="Courier New" pitchFamily="49" charset="0"/>
                      </a:endParaRPr>
                    </a:p>
                    <a:p>
                      <a:r>
                        <a:rPr lang="en-US" sz="1600" b="0" dirty="0" err="1" smtClean="0">
                          <a:latin typeface="Courier New" pitchFamily="49" charset="0"/>
                          <a:cs typeface="Courier New" pitchFamily="49" charset="0"/>
                        </a:rPr>
                        <a:t>var</a:t>
                      </a:r>
                      <a:r>
                        <a:rPr lang="en-US" sz="1600" b="0" baseline="0" dirty="0" smtClean="0">
                          <a:latin typeface="Courier New" pitchFamily="49" charset="0"/>
                          <a:cs typeface="Courier New" pitchFamily="49" charset="0"/>
                        </a:rPr>
                        <a:t> </a:t>
                      </a:r>
                      <a:r>
                        <a:rPr lang="en-US" sz="1600" b="0" baseline="0" dirty="0" err="1" smtClean="0">
                          <a:latin typeface="Courier New" pitchFamily="49" charset="0"/>
                          <a:cs typeface="Courier New" pitchFamily="49" charset="0"/>
                        </a:rPr>
                        <a:t>foobar</a:t>
                      </a:r>
                      <a:r>
                        <a:rPr lang="en-US" sz="1600" b="0" baseline="0" dirty="0" smtClean="0">
                          <a:latin typeface="Courier New" pitchFamily="49" charset="0"/>
                          <a:cs typeface="Courier New" pitchFamily="49" charset="0"/>
                        </a:rPr>
                        <a:t> = foo + bar</a:t>
                      </a:r>
                      <a:endParaRPr lang="en-US" sz="1600" b="0" dirty="0" smtClean="0">
                        <a:latin typeface="Courier New" pitchFamily="49" charset="0"/>
                        <a:cs typeface="Courier New" pitchFamily="49" charset="0"/>
                      </a:endParaRPr>
                    </a:p>
                  </a:txBody>
                  <a:tcPr>
                    <a:solidFill>
                      <a:schemeClr val="accent1">
                        <a:tint val="40000"/>
                      </a:schemeClr>
                    </a:solidFill>
                  </a:tcPr>
                </a:tc>
              </a:tr>
              <a:tr h="370840">
                <a:tc>
                  <a:txBody>
                    <a:bodyPr/>
                    <a:lstStyle/>
                    <a:p>
                      <a:r>
                        <a:rPr lang="en-US" sz="1600" b="1" dirty="0" smtClean="0">
                          <a:solidFill>
                            <a:srgbClr val="FF0000"/>
                          </a:solidFill>
                          <a:latin typeface="Courier New" pitchFamily="49" charset="0"/>
                          <a:cs typeface="Courier New" pitchFamily="49" charset="0"/>
                        </a:rPr>
                        <a:t>A</a:t>
                      </a:r>
                      <a:r>
                        <a:rPr lang="en-US" sz="1600" b="1" dirty="0" smtClean="0">
                          <a:latin typeface="Courier New" pitchFamily="49" charset="0"/>
                          <a:cs typeface="Courier New" pitchFamily="49" charset="0"/>
                        </a:rPr>
                        <a:t>;&lt;Esc&gt;</a:t>
                      </a:r>
                      <a:endParaRPr lang="en-US" sz="1600" b="1" dirty="0">
                        <a:latin typeface="Courier New" pitchFamily="49" charset="0"/>
                        <a:cs typeface="Courier New" pitchFamily="49" charset="0"/>
                      </a:endParaRPr>
                    </a:p>
                  </a:txBody>
                  <a:tcPr/>
                </a:tc>
                <a:tc>
                  <a:txBody>
                    <a:bodyPr/>
                    <a:lstStyle/>
                    <a:p>
                      <a:r>
                        <a:rPr lang="en-US" sz="1600" b="1" u="sng" dirty="0" err="1" smtClean="0">
                          <a:latin typeface="Courier New" pitchFamily="49" charset="0"/>
                          <a:cs typeface="Courier New" pitchFamily="49" charset="0"/>
                        </a:rPr>
                        <a:t>v</a:t>
                      </a:r>
                      <a:r>
                        <a:rPr lang="en-US" sz="1600" b="0" dirty="0" err="1" smtClean="0">
                          <a:latin typeface="Courier New" pitchFamily="49" charset="0"/>
                          <a:cs typeface="Courier New" pitchFamily="49" charset="0"/>
                        </a:rPr>
                        <a:t>ar</a:t>
                      </a:r>
                      <a:r>
                        <a:rPr lang="en-US" sz="1600" b="0" dirty="0" smtClean="0">
                          <a:latin typeface="Courier New" pitchFamily="49" charset="0"/>
                          <a:cs typeface="Courier New" pitchFamily="49" charset="0"/>
                        </a:rPr>
                        <a:t> foo = 1</a:t>
                      </a:r>
                      <a:r>
                        <a:rPr lang="en-US" sz="1600" b="1" dirty="0" smtClean="0">
                          <a:solidFill>
                            <a:srgbClr val="FF0000"/>
                          </a:solidFill>
                          <a:latin typeface="Courier New" pitchFamily="49" charset="0"/>
                          <a:cs typeface="Courier New" pitchFamily="49" charset="0"/>
                        </a:rPr>
                        <a:t>;</a:t>
                      </a:r>
                    </a:p>
                    <a:p>
                      <a:r>
                        <a:rPr lang="en-US" sz="1600" b="0" u="none" baseline="0" dirty="0" err="1" smtClean="0">
                          <a:latin typeface="Courier New" pitchFamily="49" charset="0"/>
                          <a:cs typeface="Courier New" pitchFamily="49" charset="0"/>
                        </a:rPr>
                        <a:t>var</a:t>
                      </a:r>
                      <a:r>
                        <a:rPr lang="en-US" sz="1600" b="0" dirty="0" smtClean="0">
                          <a:latin typeface="Courier New" pitchFamily="49" charset="0"/>
                          <a:cs typeface="Courier New" pitchFamily="49" charset="0"/>
                        </a:rPr>
                        <a:t> bar</a:t>
                      </a:r>
                      <a:r>
                        <a:rPr lang="en-US" sz="1600" b="0" baseline="0" dirty="0" smtClean="0">
                          <a:latin typeface="Courier New" pitchFamily="49" charset="0"/>
                          <a:cs typeface="Courier New" pitchFamily="49" charset="0"/>
                        </a:rPr>
                        <a:t> = ‘</a:t>
                      </a:r>
                      <a:r>
                        <a:rPr lang="en-US" sz="1600" b="1" baseline="0" dirty="0" smtClean="0">
                          <a:solidFill>
                            <a:srgbClr val="FF0000"/>
                          </a:solidFill>
                          <a:latin typeface="Courier New" pitchFamily="49" charset="0"/>
                          <a:cs typeface="Courier New" pitchFamily="49" charset="0"/>
                        </a:rPr>
                        <a:t>a</a:t>
                      </a:r>
                      <a:r>
                        <a:rPr lang="en-US" sz="1600" b="0" baseline="0" dirty="0" smtClean="0">
                          <a:latin typeface="Courier New" pitchFamily="49" charset="0"/>
                          <a:cs typeface="Courier New" pitchFamily="49" charset="0"/>
                        </a:rPr>
                        <a:t>’</a:t>
                      </a:r>
                      <a:endParaRPr lang="en-US" sz="1600" b="0" dirty="0" smtClean="0">
                        <a:latin typeface="Courier New" pitchFamily="49" charset="0"/>
                        <a:cs typeface="Courier New" pitchFamily="49" charset="0"/>
                      </a:endParaRPr>
                    </a:p>
                    <a:p>
                      <a:r>
                        <a:rPr lang="en-US" sz="1600" b="0" dirty="0" err="1" smtClean="0">
                          <a:latin typeface="Courier New" pitchFamily="49" charset="0"/>
                          <a:cs typeface="Courier New" pitchFamily="49" charset="0"/>
                        </a:rPr>
                        <a:t>var</a:t>
                      </a:r>
                      <a:r>
                        <a:rPr lang="en-US" sz="1600" b="0" baseline="0" dirty="0" smtClean="0">
                          <a:latin typeface="Courier New" pitchFamily="49" charset="0"/>
                          <a:cs typeface="Courier New" pitchFamily="49" charset="0"/>
                        </a:rPr>
                        <a:t> </a:t>
                      </a:r>
                      <a:r>
                        <a:rPr lang="en-US" sz="1600" b="0" baseline="0" dirty="0" err="1" smtClean="0">
                          <a:latin typeface="Courier New" pitchFamily="49" charset="0"/>
                          <a:cs typeface="Courier New" pitchFamily="49" charset="0"/>
                        </a:rPr>
                        <a:t>foobar</a:t>
                      </a:r>
                      <a:r>
                        <a:rPr lang="en-US" sz="1600" b="0" baseline="0" dirty="0" smtClean="0">
                          <a:latin typeface="Courier New" pitchFamily="49" charset="0"/>
                          <a:cs typeface="Courier New" pitchFamily="49" charset="0"/>
                        </a:rPr>
                        <a:t> = foo + bar</a:t>
                      </a:r>
                      <a:endParaRPr lang="en-US" sz="1600" b="0" dirty="0" smtClean="0">
                        <a:latin typeface="Courier New" pitchFamily="49" charset="0"/>
                        <a:cs typeface="Courier New" pitchFamily="49" charset="0"/>
                      </a:endParaRPr>
                    </a:p>
                  </a:txBody>
                  <a:tcPr/>
                </a:tc>
              </a:tr>
              <a:tr h="370840">
                <a:tc>
                  <a:txBody>
                    <a:bodyPr/>
                    <a:lstStyle/>
                    <a:p>
                      <a:r>
                        <a:rPr lang="en-US" sz="1600" b="1" dirty="0" smtClean="0">
                          <a:solidFill>
                            <a:srgbClr val="FF0000"/>
                          </a:solidFill>
                          <a:latin typeface="Courier New" pitchFamily="49" charset="0"/>
                          <a:cs typeface="Courier New" pitchFamily="49" charset="0"/>
                        </a:rPr>
                        <a:t>j</a:t>
                      </a:r>
                      <a:endParaRPr lang="en-US" sz="1600" b="1" dirty="0">
                        <a:solidFill>
                          <a:srgbClr val="FF0000"/>
                        </a:solidFill>
                        <a:latin typeface="Courier New" pitchFamily="49" charset="0"/>
                        <a:cs typeface="Courier New" pitchFamily="49" charset="0"/>
                      </a:endParaRPr>
                    </a:p>
                  </a:txBody>
                  <a:tcPr/>
                </a:tc>
                <a:tc>
                  <a:txBody>
                    <a:bodyPr/>
                    <a:lstStyle/>
                    <a:p>
                      <a:r>
                        <a:rPr lang="en-US" sz="1600" b="1" u="sng" dirty="0" err="1" smtClean="0">
                          <a:latin typeface="Courier New" pitchFamily="49" charset="0"/>
                          <a:cs typeface="Courier New" pitchFamily="49" charset="0"/>
                        </a:rPr>
                        <a:t>v</a:t>
                      </a:r>
                      <a:r>
                        <a:rPr lang="en-US" sz="1600" b="0" dirty="0" err="1" smtClean="0">
                          <a:latin typeface="Courier New" pitchFamily="49" charset="0"/>
                          <a:cs typeface="Courier New" pitchFamily="49" charset="0"/>
                        </a:rPr>
                        <a:t>ar</a:t>
                      </a:r>
                      <a:r>
                        <a:rPr lang="en-US" sz="1600" b="0" dirty="0" smtClean="0">
                          <a:latin typeface="Courier New" pitchFamily="49" charset="0"/>
                          <a:cs typeface="Courier New" pitchFamily="49" charset="0"/>
                        </a:rPr>
                        <a:t> foo = 1</a:t>
                      </a:r>
                    </a:p>
                    <a:p>
                      <a:r>
                        <a:rPr lang="en-US" sz="1600" b="0" u="none" baseline="0" dirty="0" err="1" smtClean="0">
                          <a:latin typeface="Courier New" pitchFamily="49" charset="0"/>
                          <a:cs typeface="Courier New" pitchFamily="49" charset="0"/>
                        </a:rPr>
                        <a:t>var</a:t>
                      </a:r>
                      <a:r>
                        <a:rPr lang="en-US" sz="1600" b="0" dirty="0" smtClean="0">
                          <a:latin typeface="Courier New" pitchFamily="49" charset="0"/>
                          <a:cs typeface="Courier New" pitchFamily="49" charset="0"/>
                        </a:rPr>
                        <a:t> bar</a:t>
                      </a:r>
                      <a:r>
                        <a:rPr lang="en-US" sz="1600" b="0" baseline="0" dirty="0" smtClean="0">
                          <a:latin typeface="Courier New" pitchFamily="49" charset="0"/>
                          <a:cs typeface="Courier New" pitchFamily="49" charset="0"/>
                        </a:rPr>
                        <a:t> = ‘a’</a:t>
                      </a:r>
                      <a:r>
                        <a:rPr lang="en-US" sz="1600" b="1" baseline="0" dirty="0" smtClean="0">
                          <a:solidFill>
                            <a:srgbClr val="FF0000"/>
                          </a:solidFill>
                          <a:latin typeface="Courier New" pitchFamily="49" charset="0"/>
                          <a:cs typeface="Courier New" pitchFamily="49" charset="0"/>
                        </a:rPr>
                        <a:t>;</a:t>
                      </a:r>
                      <a:endParaRPr lang="en-US" sz="1600" b="1" dirty="0" smtClean="0">
                        <a:solidFill>
                          <a:srgbClr val="FF0000"/>
                        </a:solidFill>
                        <a:latin typeface="Courier New" pitchFamily="49" charset="0"/>
                        <a:cs typeface="Courier New" pitchFamily="49" charset="0"/>
                      </a:endParaRPr>
                    </a:p>
                    <a:p>
                      <a:r>
                        <a:rPr lang="en-US" sz="1600" b="0" dirty="0" err="1" smtClean="0">
                          <a:latin typeface="Courier New" pitchFamily="49" charset="0"/>
                          <a:cs typeface="Courier New" pitchFamily="49" charset="0"/>
                        </a:rPr>
                        <a:t>var</a:t>
                      </a:r>
                      <a:r>
                        <a:rPr lang="en-US" sz="1600" b="0" baseline="0" dirty="0" smtClean="0">
                          <a:latin typeface="Courier New" pitchFamily="49" charset="0"/>
                          <a:cs typeface="Courier New" pitchFamily="49" charset="0"/>
                        </a:rPr>
                        <a:t> </a:t>
                      </a:r>
                      <a:r>
                        <a:rPr lang="en-US" sz="1600" b="0" baseline="0" dirty="0" err="1" smtClean="0">
                          <a:latin typeface="Courier New" pitchFamily="49" charset="0"/>
                          <a:cs typeface="Courier New" pitchFamily="49" charset="0"/>
                        </a:rPr>
                        <a:t>foobar</a:t>
                      </a:r>
                      <a:r>
                        <a:rPr lang="en-US" sz="1600" b="0" baseline="0" dirty="0" smtClean="0">
                          <a:latin typeface="Courier New" pitchFamily="49" charset="0"/>
                          <a:cs typeface="Courier New" pitchFamily="49" charset="0"/>
                        </a:rPr>
                        <a:t> = foo + bar</a:t>
                      </a:r>
                      <a:endParaRPr lang="en-US" sz="1600" b="0" dirty="0" smtClean="0">
                        <a:latin typeface="Courier New" pitchFamily="49" charset="0"/>
                        <a:cs typeface="Courier New" pitchFamily="49" charset="0"/>
                      </a:endParaRPr>
                    </a:p>
                  </a:txBody>
                  <a:tcPr/>
                </a:tc>
              </a:tr>
              <a:tr h="370840">
                <a:tc>
                  <a:txBody>
                    <a:bodyPr/>
                    <a:lstStyle/>
                    <a:p>
                      <a:r>
                        <a:rPr lang="en-US" sz="1600" b="1" dirty="0" smtClean="0">
                          <a:solidFill>
                            <a:srgbClr val="FF0000"/>
                          </a:solidFill>
                          <a:latin typeface="Courier New" pitchFamily="49" charset="0"/>
                          <a:cs typeface="Courier New" pitchFamily="49" charset="0"/>
                        </a:rPr>
                        <a:t>.</a:t>
                      </a:r>
                      <a:endParaRPr lang="en-US" sz="1600" b="1" dirty="0">
                        <a:solidFill>
                          <a:srgbClr val="FF0000"/>
                        </a:solidFill>
                        <a:latin typeface="Courier New" pitchFamily="49" charset="0"/>
                        <a:cs typeface="Courier New" pitchFamily="49" charset="0"/>
                      </a:endParaRPr>
                    </a:p>
                  </a:txBody>
                  <a:tcPr/>
                </a:tc>
                <a:tc>
                  <a:txBody>
                    <a:bodyPr/>
                    <a:lstStyle/>
                    <a:p>
                      <a:r>
                        <a:rPr lang="en-US" sz="1600" b="1" u="sng" dirty="0" err="1" smtClean="0">
                          <a:latin typeface="Courier New" pitchFamily="49" charset="0"/>
                          <a:cs typeface="Courier New" pitchFamily="49" charset="0"/>
                        </a:rPr>
                        <a:t>v</a:t>
                      </a:r>
                      <a:r>
                        <a:rPr lang="en-US" sz="1600" b="0" dirty="0" err="1" smtClean="0">
                          <a:latin typeface="Courier New" pitchFamily="49" charset="0"/>
                          <a:cs typeface="Courier New" pitchFamily="49" charset="0"/>
                        </a:rPr>
                        <a:t>ar</a:t>
                      </a:r>
                      <a:r>
                        <a:rPr lang="en-US" sz="1600" b="0" dirty="0" smtClean="0">
                          <a:latin typeface="Courier New" pitchFamily="49" charset="0"/>
                          <a:cs typeface="Courier New" pitchFamily="49" charset="0"/>
                        </a:rPr>
                        <a:t> foo = 1;</a:t>
                      </a:r>
                    </a:p>
                    <a:p>
                      <a:r>
                        <a:rPr lang="en-US" sz="1600" b="0" u="none" baseline="0" dirty="0" err="1" smtClean="0">
                          <a:latin typeface="Courier New" pitchFamily="49" charset="0"/>
                          <a:cs typeface="Courier New" pitchFamily="49" charset="0"/>
                        </a:rPr>
                        <a:t>var</a:t>
                      </a:r>
                      <a:r>
                        <a:rPr lang="en-US" sz="1600" b="0" dirty="0" smtClean="0">
                          <a:latin typeface="Courier New" pitchFamily="49" charset="0"/>
                          <a:cs typeface="Courier New" pitchFamily="49" charset="0"/>
                        </a:rPr>
                        <a:t> bar</a:t>
                      </a:r>
                      <a:r>
                        <a:rPr lang="en-US" sz="1600" b="0" baseline="0" dirty="0" smtClean="0">
                          <a:latin typeface="Courier New" pitchFamily="49" charset="0"/>
                          <a:cs typeface="Courier New" pitchFamily="49" charset="0"/>
                        </a:rPr>
                        <a:t> = ‘a’;</a:t>
                      </a:r>
                      <a:endParaRPr lang="en-US" sz="1600" b="0" dirty="0" smtClean="0">
                        <a:latin typeface="Courier New" pitchFamily="49" charset="0"/>
                        <a:cs typeface="Courier New" pitchFamily="49" charset="0"/>
                      </a:endParaRPr>
                    </a:p>
                    <a:p>
                      <a:r>
                        <a:rPr lang="en-US" sz="1600" b="0" dirty="0" err="1" smtClean="0">
                          <a:latin typeface="Courier New" pitchFamily="49" charset="0"/>
                          <a:cs typeface="Courier New" pitchFamily="49" charset="0"/>
                        </a:rPr>
                        <a:t>var</a:t>
                      </a:r>
                      <a:r>
                        <a:rPr lang="en-US" sz="1600" b="0" baseline="0" dirty="0" smtClean="0">
                          <a:latin typeface="Courier New" pitchFamily="49" charset="0"/>
                          <a:cs typeface="Courier New" pitchFamily="49" charset="0"/>
                        </a:rPr>
                        <a:t> </a:t>
                      </a:r>
                      <a:r>
                        <a:rPr lang="en-US" sz="1600" b="0" baseline="0" dirty="0" err="1" smtClean="0">
                          <a:latin typeface="Courier New" pitchFamily="49" charset="0"/>
                          <a:cs typeface="Courier New" pitchFamily="49" charset="0"/>
                        </a:rPr>
                        <a:t>foobar</a:t>
                      </a:r>
                      <a:r>
                        <a:rPr lang="en-US" sz="1600" b="0" baseline="0" dirty="0" smtClean="0">
                          <a:latin typeface="Courier New" pitchFamily="49" charset="0"/>
                          <a:cs typeface="Courier New" pitchFamily="49" charset="0"/>
                        </a:rPr>
                        <a:t> = foo + bar</a:t>
                      </a:r>
                      <a:endParaRPr lang="en-US" sz="1600" b="0" dirty="0" smtClean="0">
                        <a:latin typeface="Courier New" pitchFamily="49" charset="0"/>
                        <a:cs typeface="Courier New" pitchFamily="49" charset="0"/>
                      </a:endParaRPr>
                    </a:p>
                    <a:p>
                      <a:r>
                        <a:rPr lang="en-US" sz="1600" b="0" baseline="0" dirty="0" smtClean="0">
                          <a:latin typeface="Courier New" pitchFamily="49" charset="0"/>
                          <a:cs typeface="Courier New" pitchFamily="49" charset="0"/>
                        </a:rPr>
                        <a:t> </a:t>
                      </a:r>
                      <a:endParaRPr lang="en-US" sz="1600" b="0" dirty="0">
                        <a:latin typeface="Courier New" pitchFamily="49" charset="0"/>
                        <a:cs typeface="Courier New" pitchFamily="49" charset="0"/>
                      </a:endParaRPr>
                    </a:p>
                  </a:txBody>
                  <a:tcPr/>
                </a:tc>
              </a:tr>
              <a:tr h="370840">
                <a:tc>
                  <a:txBody>
                    <a:bodyPr/>
                    <a:lstStyle/>
                    <a:p>
                      <a:r>
                        <a:rPr lang="en-US" sz="1600" b="1" dirty="0" smtClean="0">
                          <a:solidFill>
                            <a:srgbClr val="FF0000"/>
                          </a:solidFill>
                          <a:latin typeface="Courier New" pitchFamily="49" charset="0"/>
                          <a:cs typeface="Courier New" pitchFamily="49" charset="0"/>
                        </a:rPr>
                        <a:t>j.</a:t>
                      </a:r>
                      <a:endParaRPr lang="en-US" sz="1600" b="1" dirty="0">
                        <a:solidFill>
                          <a:srgbClr val="FF0000"/>
                        </a:solidFill>
                        <a:latin typeface="Courier New" pitchFamily="49" charset="0"/>
                        <a:cs typeface="Courier New" pitchFamily="49" charset="0"/>
                      </a:endParaRPr>
                    </a:p>
                  </a:txBody>
                  <a:tcPr/>
                </a:tc>
                <a:tc>
                  <a:txBody>
                    <a:bodyPr/>
                    <a:lstStyle/>
                    <a:p>
                      <a:r>
                        <a:rPr lang="en-US" sz="1600" b="1" u="sng" dirty="0" err="1" smtClean="0">
                          <a:latin typeface="Courier New" pitchFamily="49" charset="0"/>
                          <a:cs typeface="Courier New" pitchFamily="49" charset="0"/>
                        </a:rPr>
                        <a:t>v</a:t>
                      </a:r>
                      <a:r>
                        <a:rPr lang="en-US" sz="1600" b="0" dirty="0" err="1" smtClean="0">
                          <a:latin typeface="Courier New" pitchFamily="49" charset="0"/>
                          <a:cs typeface="Courier New" pitchFamily="49" charset="0"/>
                        </a:rPr>
                        <a:t>ar</a:t>
                      </a:r>
                      <a:r>
                        <a:rPr lang="en-US" sz="1600" b="0" dirty="0" smtClean="0">
                          <a:latin typeface="Courier New" pitchFamily="49" charset="0"/>
                          <a:cs typeface="Courier New" pitchFamily="49" charset="0"/>
                        </a:rPr>
                        <a:t> foo = 1;</a:t>
                      </a:r>
                    </a:p>
                    <a:p>
                      <a:r>
                        <a:rPr lang="en-US" sz="1600" b="0" u="none" baseline="0" dirty="0" err="1" smtClean="0">
                          <a:latin typeface="Courier New" pitchFamily="49" charset="0"/>
                          <a:cs typeface="Courier New" pitchFamily="49" charset="0"/>
                        </a:rPr>
                        <a:t>var</a:t>
                      </a:r>
                      <a:r>
                        <a:rPr lang="en-US" sz="1600" b="0" dirty="0" smtClean="0">
                          <a:latin typeface="Courier New" pitchFamily="49" charset="0"/>
                          <a:cs typeface="Courier New" pitchFamily="49" charset="0"/>
                        </a:rPr>
                        <a:t> bar</a:t>
                      </a:r>
                      <a:r>
                        <a:rPr lang="en-US" sz="1600" b="0" baseline="0" dirty="0" smtClean="0">
                          <a:latin typeface="Courier New" pitchFamily="49" charset="0"/>
                          <a:cs typeface="Courier New" pitchFamily="49" charset="0"/>
                        </a:rPr>
                        <a:t> = ‘a’;</a:t>
                      </a:r>
                      <a:endParaRPr lang="en-US" sz="1600" b="0" dirty="0" smtClean="0">
                        <a:latin typeface="Courier New" pitchFamily="49" charset="0"/>
                        <a:cs typeface="Courier New" pitchFamily="49" charset="0"/>
                      </a:endParaRPr>
                    </a:p>
                    <a:p>
                      <a:r>
                        <a:rPr lang="en-US" sz="1600" b="0" dirty="0" err="1" smtClean="0">
                          <a:latin typeface="Courier New" pitchFamily="49" charset="0"/>
                          <a:cs typeface="Courier New" pitchFamily="49" charset="0"/>
                        </a:rPr>
                        <a:t>var</a:t>
                      </a:r>
                      <a:r>
                        <a:rPr lang="en-US" sz="1600" b="0" baseline="0" dirty="0" smtClean="0">
                          <a:latin typeface="Courier New" pitchFamily="49" charset="0"/>
                          <a:cs typeface="Courier New" pitchFamily="49" charset="0"/>
                        </a:rPr>
                        <a:t> </a:t>
                      </a:r>
                      <a:r>
                        <a:rPr lang="en-US" sz="1600" b="0" baseline="0" dirty="0" err="1" smtClean="0">
                          <a:latin typeface="Courier New" pitchFamily="49" charset="0"/>
                          <a:cs typeface="Courier New" pitchFamily="49" charset="0"/>
                        </a:rPr>
                        <a:t>foobar</a:t>
                      </a:r>
                      <a:r>
                        <a:rPr lang="en-US" sz="1600" b="0" baseline="0" dirty="0" smtClean="0">
                          <a:latin typeface="Courier New" pitchFamily="49" charset="0"/>
                          <a:cs typeface="Courier New" pitchFamily="49" charset="0"/>
                        </a:rPr>
                        <a:t> = foo + bar</a:t>
                      </a:r>
                      <a:r>
                        <a:rPr lang="en-US" sz="1600" b="1" baseline="0" dirty="0" smtClean="0">
                          <a:solidFill>
                            <a:srgbClr val="FF0000"/>
                          </a:solidFill>
                          <a:latin typeface="Courier New" pitchFamily="49" charset="0"/>
                          <a:cs typeface="Courier New" pitchFamily="49" charset="0"/>
                        </a:rPr>
                        <a:t>;</a:t>
                      </a:r>
                      <a:endParaRPr lang="en-US" sz="1600" b="1" dirty="0" smtClean="0">
                        <a:solidFill>
                          <a:srgbClr val="FF0000"/>
                        </a:solidFill>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5736372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86" y="7825"/>
            <a:ext cx="8230138" cy="1143000"/>
          </a:xfrm>
        </p:spPr>
        <p:txBody>
          <a:bodyPr/>
          <a:lstStyle/>
          <a:p>
            <a:pPr algn="l"/>
            <a:r>
              <a:rPr lang="en-US" altLang="en-US" sz="3600" b="1" dirty="0" smtClean="0">
                <a:solidFill>
                  <a:srgbClr val="0070C0"/>
                </a:solidFill>
                <a:latin typeface="微软雅黑" pitchFamily="34" charset="-122"/>
                <a:ea typeface="微软雅黑" pitchFamily="34" charset="-122"/>
              </a:rPr>
              <a:t>Advanced Editing</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293298" y="1150825"/>
            <a:ext cx="4002657" cy="397031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70C0"/>
                </a:solidFill>
                <a:latin typeface="Courier New" pitchFamily="49" charset="0"/>
                <a:ea typeface="微软雅黑" pitchFamily="34" charset="-122"/>
                <a:cs typeface="Courier New" pitchFamily="49" charset="0"/>
              </a:rPr>
              <a:t>&gt;G</a:t>
            </a:r>
            <a:r>
              <a:rPr lang="en-US" altLang="en-US" sz="2400" dirty="0" smtClean="0">
                <a:solidFill>
                  <a:srgbClr val="000000"/>
                </a:solidFill>
                <a:latin typeface="微软雅黑" pitchFamily="34" charset="-122"/>
                <a:ea typeface="微软雅黑" pitchFamily="34" charset="-122"/>
              </a:rPr>
              <a:t> increases the indentation from the current line until the end of the file</a:t>
            </a: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The dot command (</a:t>
            </a:r>
            <a:r>
              <a:rPr lang="en-US" altLang="en-US" sz="2400" dirty="0" smtClean="0">
                <a:solidFill>
                  <a:srgbClr val="0070C0"/>
                </a:solidFill>
                <a:latin typeface="Courier New" pitchFamily="49" charset="0"/>
                <a:ea typeface="微软雅黑" pitchFamily="34" charset="-122"/>
                <a:cs typeface="Courier New" pitchFamily="49" charset="0"/>
              </a:rPr>
              <a:t>.</a:t>
            </a:r>
            <a:r>
              <a:rPr lang="en-US" altLang="en-US" sz="2400" dirty="0" smtClean="0">
                <a:solidFill>
                  <a:srgbClr val="000000"/>
                </a:solidFill>
                <a:latin typeface="微软雅黑" pitchFamily="34" charset="-122"/>
                <a:ea typeface="微软雅黑" pitchFamily="34" charset="-122"/>
              </a:rPr>
              <a:t>) repeats the last change (see </a:t>
            </a:r>
            <a:r>
              <a:rPr lang="en-US" altLang="en-US" sz="2400" dirty="0" smtClean="0">
                <a:solidFill>
                  <a:srgbClr val="0070C0"/>
                </a:solidFill>
                <a:latin typeface="Courier New" pitchFamily="49" charset="0"/>
                <a:ea typeface="微软雅黑" pitchFamily="34" charset="-122"/>
                <a:cs typeface="Courier New" pitchFamily="49" charset="0"/>
              </a:rPr>
              <a:t>:h .</a:t>
            </a:r>
            <a:r>
              <a:rPr lang="en-US" altLang="en-US" sz="2400" dirty="0" smtClean="0">
                <a:solidFill>
                  <a:srgbClr val="000000"/>
                </a:solidFill>
                <a:latin typeface="微软雅黑" pitchFamily="34" charset="-122"/>
                <a:ea typeface="微软雅黑" pitchFamily="34" charset="-122"/>
              </a:rPr>
              <a:t>)</a:t>
            </a:r>
          </a:p>
        </p:txBody>
      </p:sp>
      <p:graphicFrame>
        <p:nvGraphicFramePr>
          <p:cNvPr id="5" name="Table 4"/>
          <p:cNvGraphicFramePr>
            <a:graphicFrameLocks noGrp="1"/>
          </p:cNvGraphicFramePr>
          <p:nvPr>
            <p:extLst>
              <p:ext uri="{D42A27DB-BD31-4B8C-83A1-F6EECF244321}">
                <p14:modId xmlns:p14="http://schemas.microsoft.com/office/powerpoint/2010/main" val="3182953167"/>
              </p:ext>
            </p:extLst>
          </p:nvPr>
        </p:nvGraphicFramePr>
        <p:xfrm>
          <a:off x="4618579" y="230613"/>
          <a:ext cx="4305777" cy="6461760"/>
        </p:xfrm>
        <a:graphic>
          <a:graphicData uri="http://schemas.openxmlformats.org/drawingml/2006/table">
            <a:tbl>
              <a:tblPr firstRow="1" bandRow="1">
                <a:effectLst>
                  <a:outerShdw blurRad="50800" dist="50800" dir="5400000" algn="ctr" rotWithShape="0">
                    <a:srgbClr val="92D050"/>
                  </a:outerShdw>
                </a:effectLst>
                <a:tableStyleId>{5C22544A-7EE6-4342-B048-85BDC9FD1C3A}</a:tableStyleId>
              </a:tblPr>
              <a:tblGrid>
                <a:gridCol w="1868485"/>
                <a:gridCol w="2437292"/>
              </a:tblGrid>
              <a:tr h="370840">
                <a:tc>
                  <a:txBody>
                    <a:bodyPr/>
                    <a:lstStyle/>
                    <a:p>
                      <a:pPr algn="ctr"/>
                      <a:r>
                        <a:rPr lang="en-US" sz="2000" dirty="0" smtClean="0">
                          <a:solidFill>
                            <a:schemeClr val="tx1"/>
                          </a:solidFill>
                        </a:rPr>
                        <a:t>Keystrokes</a:t>
                      </a:r>
                      <a:endParaRPr lang="en-US" sz="2000" dirty="0">
                        <a:solidFill>
                          <a:schemeClr val="tx1"/>
                        </a:solidFill>
                      </a:endParaRPr>
                    </a:p>
                  </a:txBody>
                  <a:tcPr/>
                </a:tc>
                <a:tc>
                  <a:txBody>
                    <a:bodyPr/>
                    <a:lstStyle/>
                    <a:p>
                      <a:pPr algn="ctr"/>
                      <a:r>
                        <a:rPr lang="en-US" sz="2000" dirty="0" smtClean="0">
                          <a:solidFill>
                            <a:schemeClr val="tx1"/>
                          </a:solidFill>
                        </a:rPr>
                        <a:t>Buffer</a:t>
                      </a:r>
                      <a:r>
                        <a:rPr lang="en-US" sz="2000" baseline="0" dirty="0" smtClean="0">
                          <a:solidFill>
                            <a:schemeClr val="tx1"/>
                          </a:solidFill>
                        </a:rPr>
                        <a:t> Contents</a:t>
                      </a:r>
                      <a:endParaRPr lang="en-US" sz="200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Courier New" pitchFamily="49" charset="0"/>
                          <a:cs typeface="Courier New" pitchFamily="49" charset="0"/>
                        </a:rPr>
                        <a:t>{start}</a:t>
                      </a:r>
                      <a:r>
                        <a:rPr lang="en-US" altLang="en-US" sz="1600" dirty="0" smtClean="0">
                          <a:solidFill>
                            <a:srgbClr val="000000"/>
                          </a:solidFill>
                          <a:latin typeface="微软雅黑" pitchFamily="34" charset="-122"/>
                          <a:ea typeface="微软雅黑" pitchFamily="34" charset="-122"/>
                        </a:rPr>
                        <a:t> With a couple of keystrokes, we can use these to select a chunk of text</a:t>
                      </a:r>
                    </a:p>
                    <a:p>
                      <a:endParaRPr lang="en-US" sz="1600" b="1" dirty="0">
                        <a:latin typeface="Courier New" pitchFamily="49" charset="0"/>
                        <a:cs typeface="Courier New" pitchFamily="49" charset="0"/>
                      </a:endParaRPr>
                    </a:p>
                  </a:txBody>
                  <a:tcPr/>
                </a:tc>
                <a:tc>
                  <a:txBody>
                    <a:bodyPr/>
                    <a:lstStyle/>
                    <a:p>
                      <a:r>
                        <a:rPr lang="en-US" sz="1600" b="0" dirty="0" smtClean="0">
                          <a:latin typeface="Courier New" pitchFamily="49" charset="0"/>
                          <a:cs typeface="Courier New" pitchFamily="49" charset="0"/>
                        </a:rPr>
                        <a:t>Line one</a:t>
                      </a:r>
                    </a:p>
                    <a:p>
                      <a:r>
                        <a:rPr lang="en-US" sz="1600" b="1" u="sng" baseline="0" dirty="0" smtClean="0">
                          <a:latin typeface="Courier New" pitchFamily="49" charset="0"/>
                          <a:cs typeface="Courier New" pitchFamily="49" charset="0"/>
                        </a:rPr>
                        <a:t>L</a:t>
                      </a:r>
                      <a:r>
                        <a:rPr lang="en-US" sz="1600" b="0" dirty="0" smtClean="0">
                          <a:latin typeface="Courier New" pitchFamily="49" charset="0"/>
                          <a:cs typeface="Courier New" pitchFamily="49" charset="0"/>
                        </a:rPr>
                        <a:t>ine two</a:t>
                      </a:r>
                    </a:p>
                    <a:p>
                      <a:r>
                        <a:rPr lang="en-US" sz="1600" b="0" dirty="0" smtClean="0">
                          <a:latin typeface="Courier New" pitchFamily="49" charset="0"/>
                          <a:cs typeface="Courier New" pitchFamily="49" charset="0"/>
                        </a:rPr>
                        <a:t>Line three</a:t>
                      </a:r>
                    </a:p>
                    <a:p>
                      <a:r>
                        <a:rPr lang="en-US" sz="1600" b="0" dirty="0" smtClean="0">
                          <a:latin typeface="Courier New" pitchFamily="49" charset="0"/>
                          <a:cs typeface="Courier New" pitchFamily="49" charset="0"/>
                        </a:rPr>
                        <a:t>Line four</a:t>
                      </a:r>
                      <a:endParaRPr lang="en-US" sz="1600" b="0" dirty="0">
                        <a:latin typeface="Courier New" pitchFamily="49" charset="0"/>
                        <a:cs typeface="Courier New" pitchFamily="49" charset="0"/>
                      </a:endParaRPr>
                    </a:p>
                  </a:txBody>
                  <a:tcPr>
                    <a:solidFill>
                      <a:schemeClr val="accent1">
                        <a:tint val="40000"/>
                      </a:schemeClr>
                    </a:solidFill>
                  </a:tcPr>
                </a:tc>
              </a:tr>
              <a:tr h="370840">
                <a:tc>
                  <a:txBody>
                    <a:bodyPr/>
                    <a:lstStyle/>
                    <a:p>
                      <a:r>
                        <a:rPr lang="en-US" sz="1600" b="1" dirty="0" smtClean="0">
                          <a:latin typeface="Courier New" pitchFamily="49" charset="0"/>
                          <a:cs typeface="Courier New" pitchFamily="49" charset="0"/>
                        </a:rPr>
                        <a:t>&gt;G</a:t>
                      </a:r>
                      <a:endParaRPr lang="en-US" sz="1600" b="1" dirty="0">
                        <a:latin typeface="Courier New" pitchFamily="49" charset="0"/>
                        <a:cs typeface="Courier New" pitchFamily="49" charset="0"/>
                      </a:endParaRPr>
                    </a:p>
                  </a:txBody>
                  <a:tcPr/>
                </a:tc>
                <a:tc>
                  <a:txBody>
                    <a:bodyPr/>
                    <a:lstStyle/>
                    <a:p>
                      <a:r>
                        <a:rPr lang="en-US" sz="1600" b="0" dirty="0" smtClean="0">
                          <a:latin typeface="Courier New" pitchFamily="49" charset="0"/>
                          <a:cs typeface="Courier New" pitchFamily="49" charset="0"/>
                        </a:rPr>
                        <a:t>Line one</a:t>
                      </a:r>
                    </a:p>
                    <a:p>
                      <a:r>
                        <a:rPr lang="en-US" sz="1600" b="0" dirty="0" smtClean="0">
                          <a:latin typeface="Courier New" pitchFamily="49" charset="0"/>
                          <a:cs typeface="Courier New" pitchFamily="49" charset="0"/>
                        </a:rPr>
                        <a:t>  </a:t>
                      </a:r>
                      <a:r>
                        <a:rPr lang="en-US" sz="1600" b="1" u="sng" dirty="0" smtClean="0">
                          <a:latin typeface="Courier New" pitchFamily="49" charset="0"/>
                          <a:cs typeface="Courier New" pitchFamily="49" charset="0"/>
                        </a:rPr>
                        <a:t>L</a:t>
                      </a:r>
                      <a:r>
                        <a:rPr lang="en-US" sz="1600" b="0" dirty="0" smtClean="0">
                          <a:latin typeface="Courier New" pitchFamily="49" charset="0"/>
                          <a:cs typeface="Courier New" pitchFamily="49" charset="0"/>
                        </a:rPr>
                        <a:t>ine</a:t>
                      </a:r>
                      <a:r>
                        <a:rPr lang="en-US" sz="1600" b="0" baseline="0" dirty="0" smtClean="0">
                          <a:latin typeface="Courier New" pitchFamily="49" charset="0"/>
                          <a:cs typeface="Courier New" pitchFamily="49" charset="0"/>
                        </a:rPr>
                        <a:t> two</a:t>
                      </a:r>
                    </a:p>
                    <a:p>
                      <a:r>
                        <a:rPr lang="en-US" sz="1600" b="0" baseline="0" dirty="0" smtClean="0">
                          <a:latin typeface="Courier New" pitchFamily="49" charset="0"/>
                          <a:cs typeface="Courier New" pitchFamily="49" charset="0"/>
                        </a:rPr>
                        <a:t>  Line three</a:t>
                      </a:r>
                    </a:p>
                    <a:p>
                      <a:r>
                        <a:rPr lang="en-US" sz="1600" b="0" baseline="0" dirty="0" smtClean="0">
                          <a:latin typeface="Courier New" pitchFamily="49" charset="0"/>
                          <a:cs typeface="Courier New" pitchFamily="49" charset="0"/>
                        </a:rPr>
                        <a:t>  Line four   </a:t>
                      </a:r>
                      <a:endParaRPr lang="en-US" sz="1600" b="0" dirty="0">
                        <a:latin typeface="Courier New" pitchFamily="49" charset="0"/>
                        <a:cs typeface="Courier New" pitchFamily="49" charset="0"/>
                      </a:endParaRPr>
                    </a:p>
                  </a:txBody>
                  <a:tcPr/>
                </a:tc>
              </a:tr>
              <a:tr h="370840">
                <a:tc>
                  <a:txBody>
                    <a:bodyPr/>
                    <a:lstStyle/>
                    <a:p>
                      <a:r>
                        <a:rPr lang="en-US" sz="1600" b="1" dirty="0" smtClean="0">
                          <a:latin typeface="Courier New" pitchFamily="49" charset="0"/>
                          <a:cs typeface="Courier New" pitchFamily="49" charset="0"/>
                        </a:rPr>
                        <a:t>j</a:t>
                      </a:r>
                      <a:endParaRPr lang="en-US" sz="1600" b="1" dirty="0">
                        <a:latin typeface="Courier New" pitchFamily="49" charset="0"/>
                        <a:cs typeface="Courier New" pitchFamily="49" charset="0"/>
                      </a:endParaRPr>
                    </a:p>
                  </a:txBody>
                  <a:tcPr/>
                </a:tc>
                <a:tc>
                  <a:txBody>
                    <a:bodyPr/>
                    <a:lstStyle/>
                    <a:p>
                      <a:r>
                        <a:rPr lang="en-US" sz="1600" b="0" dirty="0" smtClean="0">
                          <a:latin typeface="Courier New" pitchFamily="49" charset="0"/>
                          <a:cs typeface="Courier New" pitchFamily="49" charset="0"/>
                        </a:rPr>
                        <a:t>Line one</a:t>
                      </a:r>
                    </a:p>
                    <a:p>
                      <a:r>
                        <a:rPr lang="en-US" sz="1600" b="0" dirty="0" smtClean="0">
                          <a:latin typeface="Courier New" pitchFamily="49" charset="0"/>
                          <a:cs typeface="Courier New" pitchFamily="49" charset="0"/>
                        </a:rPr>
                        <a:t>  </a:t>
                      </a:r>
                      <a:r>
                        <a:rPr lang="en-US" sz="1600" b="0" u="none" dirty="0" smtClean="0">
                          <a:latin typeface="Courier New" pitchFamily="49" charset="0"/>
                          <a:cs typeface="Courier New" pitchFamily="49" charset="0"/>
                        </a:rPr>
                        <a:t>L</a:t>
                      </a:r>
                      <a:r>
                        <a:rPr lang="en-US" sz="1600" b="0" dirty="0" smtClean="0">
                          <a:latin typeface="Courier New" pitchFamily="49" charset="0"/>
                          <a:cs typeface="Courier New" pitchFamily="49" charset="0"/>
                        </a:rPr>
                        <a:t>ine</a:t>
                      </a:r>
                      <a:r>
                        <a:rPr lang="en-US" sz="1600" b="0" baseline="0" dirty="0" smtClean="0">
                          <a:latin typeface="Courier New" pitchFamily="49" charset="0"/>
                          <a:cs typeface="Courier New" pitchFamily="49" charset="0"/>
                        </a:rPr>
                        <a:t> two</a:t>
                      </a:r>
                    </a:p>
                    <a:p>
                      <a:r>
                        <a:rPr lang="en-US" sz="1600" b="0" baseline="0" dirty="0" smtClean="0">
                          <a:latin typeface="Courier New" pitchFamily="49" charset="0"/>
                          <a:cs typeface="Courier New" pitchFamily="49" charset="0"/>
                        </a:rPr>
                        <a:t>  </a:t>
                      </a:r>
                      <a:r>
                        <a:rPr lang="en-US" sz="1600" b="1" u="sng" baseline="0" dirty="0" smtClean="0">
                          <a:latin typeface="Courier New" pitchFamily="49" charset="0"/>
                          <a:cs typeface="Courier New" pitchFamily="49" charset="0"/>
                        </a:rPr>
                        <a:t>L</a:t>
                      </a:r>
                      <a:r>
                        <a:rPr lang="en-US" sz="1600" b="0" baseline="0" dirty="0" smtClean="0">
                          <a:latin typeface="Courier New" pitchFamily="49" charset="0"/>
                          <a:cs typeface="Courier New" pitchFamily="49" charset="0"/>
                        </a:rPr>
                        <a:t>ine three</a:t>
                      </a:r>
                    </a:p>
                    <a:p>
                      <a:r>
                        <a:rPr lang="en-US" sz="1600" b="0" baseline="0" dirty="0" smtClean="0">
                          <a:latin typeface="Courier New" pitchFamily="49" charset="0"/>
                          <a:cs typeface="Courier New" pitchFamily="49" charset="0"/>
                        </a:rPr>
                        <a:t>  Line four   </a:t>
                      </a:r>
                      <a:endParaRPr lang="en-US" sz="1600" b="0" dirty="0">
                        <a:latin typeface="Courier New" pitchFamily="49" charset="0"/>
                        <a:cs typeface="Courier New" pitchFamily="49" charset="0"/>
                      </a:endParaRPr>
                    </a:p>
                  </a:txBody>
                  <a:tcPr/>
                </a:tc>
              </a:tr>
              <a:tr h="370840">
                <a:tc>
                  <a:txBody>
                    <a:bodyPr/>
                    <a:lstStyle/>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a:txBody>
                  <a:tcPr/>
                </a:tc>
                <a:tc>
                  <a:txBody>
                    <a:bodyPr/>
                    <a:lstStyle/>
                    <a:p>
                      <a:r>
                        <a:rPr lang="en-US" sz="1600" b="0" dirty="0" smtClean="0">
                          <a:latin typeface="Courier New" pitchFamily="49" charset="0"/>
                          <a:cs typeface="Courier New" pitchFamily="49" charset="0"/>
                        </a:rPr>
                        <a:t>Line one</a:t>
                      </a:r>
                    </a:p>
                    <a:p>
                      <a:r>
                        <a:rPr lang="en-US" sz="1600" b="0" dirty="0" smtClean="0">
                          <a:latin typeface="Courier New" pitchFamily="49" charset="0"/>
                          <a:cs typeface="Courier New" pitchFamily="49" charset="0"/>
                        </a:rPr>
                        <a:t>  </a:t>
                      </a:r>
                      <a:r>
                        <a:rPr lang="en-US" sz="1600" b="0" u="none" dirty="0" smtClean="0">
                          <a:latin typeface="Courier New" pitchFamily="49" charset="0"/>
                          <a:cs typeface="Courier New" pitchFamily="49" charset="0"/>
                        </a:rPr>
                        <a:t>L</a:t>
                      </a:r>
                      <a:r>
                        <a:rPr lang="en-US" sz="1600" b="0" dirty="0" smtClean="0">
                          <a:latin typeface="Courier New" pitchFamily="49" charset="0"/>
                          <a:cs typeface="Courier New" pitchFamily="49" charset="0"/>
                        </a:rPr>
                        <a:t>ine</a:t>
                      </a:r>
                      <a:r>
                        <a:rPr lang="en-US" sz="1600" b="0" baseline="0" dirty="0" smtClean="0">
                          <a:latin typeface="Courier New" pitchFamily="49" charset="0"/>
                          <a:cs typeface="Courier New" pitchFamily="49" charset="0"/>
                        </a:rPr>
                        <a:t> two</a:t>
                      </a:r>
                    </a:p>
                    <a:p>
                      <a:r>
                        <a:rPr lang="en-US" sz="1600" b="0" baseline="0" dirty="0" smtClean="0">
                          <a:latin typeface="Courier New" pitchFamily="49" charset="0"/>
                          <a:cs typeface="Courier New" pitchFamily="49" charset="0"/>
                        </a:rPr>
                        <a:t>    </a:t>
                      </a:r>
                      <a:r>
                        <a:rPr lang="en-US" sz="1600" b="1" u="sng" baseline="0" dirty="0" smtClean="0">
                          <a:latin typeface="Courier New" pitchFamily="49" charset="0"/>
                          <a:cs typeface="Courier New" pitchFamily="49" charset="0"/>
                        </a:rPr>
                        <a:t>L</a:t>
                      </a:r>
                      <a:r>
                        <a:rPr lang="en-US" sz="1600" b="0" baseline="0" dirty="0" smtClean="0">
                          <a:latin typeface="Courier New" pitchFamily="49" charset="0"/>
                          <a:cs typeface="Courier New" pitchFamily="49" charset="0"/>
                        </a:rPr>
                        <a:t>ine three</a:t>
                      </a:r>
                    </a:p>
                    <a:p>
                      <a:r>
                        <a:rPr lang="en-US" sz="1600" b="0" baseline="0" dirty="0" smtClean="0">
                          <a:latin typeface="Courier New" pitchFamily="49" charset="0"/>
                          <a:cs typeface="Courier New" pitchFamily="49" charset="0"/>
                        </a:rPr>
                        <a:t>    Line four   </a:t>
                      </a:r>
                      <a:endParaRPr lang="en-US" sz="1600" b="0" dirty="0">
                        <a:latin typeface="Courier New" pitchFamily="49" charset="0"/>
                        <a:cs typeface="Courier New" pitchFamily="49" charset="0"/>
                      </a:endParaRPr>
                    </a:p>
                  </a:txBody>
                  <a:tcPr/>
                </a:tc>
              </a:tr>
              <a:tr h="370840">
                <a:tc>
                  <a:txBody>
                    <a:bodyPr/>
                    <a:lstStyle/>
                    <a:p>
                      <a:r>
                        <a:rPr lang="en-US" sz="1600" b="1" dirty="0" smtClean="0">
                          <a:latin typeface="Courier New" pitchFamily="49" charset="0"/>
                          <a:cs typeface="Courier New" pitchFamily="49" charset="0"/>
                        </a:rPr>
                        <a:t>j.</a:t>
                      </a:r>
                      <a:endParaRPr lang="en-US" sz="1600" b="1" dirty="0">
                        <a:latin typeface="Courier New" pitchFamily="49" charset="0"/>
                        <a:cs typeface="Courier New" pitchFamily="49" charset="0"/>
                      </a:endParaRPr>
                    </a:p>
                  </a:txBody>
                  <a:tcPr/>
                </a:tc>
                <a:tc>
                  <a:txBody>
                    <a:bodyPr/>
                    <a:lstStyle/>
                    <a:p>
                      <a:r>
                        <a:rPr lang="en-US" sz="1600" b="0" dirty="0" smtClean="0">
                          <a:latin typeface="Courier New" pitchFamily="49" charset="0"/>
                          <a:cs typeface="Courier New" pitchFamily="49" charset="0"/>
                        </a:rPr>
                        <a:t>Line one</a:t>
                      </a:r>
                    </a:p>
                    <a:p>
                      <a:r>
                        <a:rPr lang="en-US" sz="1600" b="0" dirty="0" smtClean="0">
                          <a:latin typeface="Courier New" pitchFamily="49" charset="0"/>
                          <a:cs typeface="Courier New" pitchFamily="49" charset="0"/>
                        </a:rPr>
                        <a:t>  </a:t>
                      </a:r>
                      <a:r>
                        <a:rPr lang="en-US" sz="1600" b="0" u="none" dirty="0" smtClean="0">
                          <a:latin typeface="Courier New" pitchFamily="49" charset="0"/>
                          <a:cs typeface="Courier New" pitchFamily="49" charset="0"/>
                        </a:rPr>
                        <a:t>L</a:t>
                      </a:r>
                      <a:r>
                        <a:rPr lang="en-US" sz="1600" b="0" dirty="0" smtClean="0">
                          <a:latin typeface="Courier New" pitchFamily="49" charset="0"/>
                          <a:cs typeface="Courier New" pitchFamily="49" charset="0"/>
                        </a:rPr>
                        <a:t>ine</a:t>
                      </a:r>
                      <a:r>
                        <a:rPr lang="en-US" sz="1600" b="0" baseline="0" dirty="0" smtClean="0">
                          <a:latin typeface="Courier New" pitchFamily="49" charset="0"/>
                          <a:cs typeface="Courier New" pitchFamily="49" charset="0"/>
                        </a:rPr>
                        <a:t> two</a:t>
                      </a:r>
                    </a:p>
                    <a:p>
                      <a:r>
                        <a:rPr lang="en-US" sz="1600" b="0" baseline="0" dirty="0" smtClean="0">
                          <a:latin typeface="Courier New" pitchFamily="49" charset="0"/>
                          <a:cs typeface="Courier New" pitchFamily="49" charset="0"/>
                        </a:rPr>
                        <a:t>    </a:t>
                      </a:r>
                      <a:r>
                        <a:rPr lang="en-US" sz="1600" b="0" u="none" baseline="0" dirty="0" smtClean="0">
                          <a:latin typeface="Courier New" pitchFamily="49" charset="0"/>
                          <a:cs typeface="Courier New" pitchFamily="49" charset="0"/>
                        </a:rPr>
                        <a:t>L</a:t>
                      </a:r>
                      <a:r>
                        <a:rPr lang="en-US" sz="1600" b="0" baseline="0" dirty="0" smtClean="0">
                          <a:latin typeface="Courier New" pitchFamily="49" charset="0"/>
                          <a:cs typeface="Courier New" pitchFamily="49" charset="0"/>
                        </a:rPr>
                        <a:t>ine three</a:t>
                      </a:r>
                    </a:p>
                    <a:p>
                      <a:r>
                        <a:rPr lang="en-US" sz="1600" b="0" baseline="0" dirty="0" smtClean="0">
                          <a:latin typeface="Courier New" pitchFamily="49" charset="0"/>
                          <a:cs typeface="Courier New" pitchFamily="49" charset="0"/>
                        </a:rPr>
                        <a:t>      </a:t>
                      </a:r>
                      <a:r>
                        <a:rPr lang="en-US" sz="1600" b="1" u="sng" baseline="0" dirty="0" smtClean="0">
                          <a:latin typeface="Courier New" pitchFamily="49" charset="0"/>
                          <a:cs typeface="Courier New" pitchFamily="49" charset="0"/>
                        </a:rPr>
                        <a:t>L</a:t>
                      </a:r>
                      <a:r>
                        <a:rPr lang="en-US" sz="1600" b="0" baseline="0" dirty="0" smtClean="0">
                          <a:latin typeface="Courier New" pitchFamily="49" charset="0"/>
                          <a:cs typeface="Courier New" pitchFamily="49" charset="0"/>
                        </a:rPr>
                        <a:t>ine four </a:t>
                      </a:r>
                      <a:endParaRPr lang="en-US" sz="1600" b="0" dirty="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3107733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0"/>
            <a:ext cx="8230138" cy="1143000"/>
          </a:xfrm>
        </p:spPr>
        <p:txBody>
          <a:bodyPr/>
          <a:lstStyle/>
          <a:p>
            <a:r>
              <a:rPr lang="en-US" altLang="en-US" sz="4000" b="1" dirty="0" smtClean="0">
                <a:solidFill>
                  <a:srgbClr val="0070C0"/>
                </a:solidFill>
                <a:latin typeface="微软雅黑" pitchFamily="34" charset="-122"/>
                <a:ea typeface="微软雅黑" pitchFamily="34" charset="-122"/>
              </a:rPr>
              <a:t>In-Editor Help</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304800" y="994172"/>
            <a:ext cx="8648700" cy="5355312"/>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SzPct val="200000"/>
              <a:buFont typeface="Arial" pitchFamily="34" charset="0"/>
              <a:buChar char="•"/>
            </a:pPr>
            <a:r>
              <a:rPr lang="en-US" altLang="en-US" sz="2800" dirty="0" smtClean="0">
                <a:solidFill>
                  <a:srgbClr val="000000"/>
                </a:solidFill>
                <a:latin typeface="微软雅黑" pitchFamily="34" charset="-122"/>
                <a:ea typeface="微软雅黑" pitchFamily="34" charset="-122"/>
              </a:rPr>
              <a:t>While in command mode, enter:</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Courier New" pitchFamily="49" charset="0"/>
                <a:ea typeface="微软雅黑" pitchFamily="34" charset="-122"/>
                <a:cs typeface="Courier New" pitchFamily="49" charset="0"/>
              </a:rPr>
              <a:t>:help </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Courier New" pitchFamily="49" charset="0"/>
                <a:ea typeface="微软雅黑" pitchFamily="34" charset="-122"/>
                <a:cs typeface="Courier New" pitchFamily="49" charset="0"/>
              </a:rPr>
              <a:t>:help [topic] </a:t>
            </a:r>
            <a:r>
              <a:rPr lang="en-US" altLang="en-US" sz="2400" dirty="0" smtClean="0">
                <a:solidFill>
                  <a:srgbClr val="000000"/>
                </a:solidFill>
                <a:latin typeface="微软雅黑" pitchFamily="34" charset="-122"/>
                <a:ea typeface="微软雅黑" pitchFamily="34" charset="-122"/>
                <a:cs typeface="Courier New" pitchFamily="49" charset="0"/>
              </a:rPr>
              <a:t>or</a:t>
            </a:r>
            <a:r>
              <a:rPr lang="en-US" altLang="en-US" sz="2400" dirty="0" smtClean="0">
                <a:solidFill>
                  <a:srgbClr val="000000"/>
                </a:solidFill>
                <a:latin typeface="Courier New" pitchFamily="49" charset="0"/>
                <a:ea typeface="微软雅黑" pitchFamily="34" charset="-122"/>
                <a:cs typeface="Courier New" pitchFamily="49" charset="0"/>
              </a:rPr>
              <a:t> :h [topic]</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Jump to a subject: </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微软雅黑" pitchFamily="34" charset="-122"/>
                <a:ea typeface="微软雅黑" pitchFamily="34" charset="-122"/>
              </a:rPr>
              <a:t>Position the cursor on a tag (e.g., </a:t>
            </a:r>
            <a:r>
              <a:rPr lang="en-US" altLang="en-US" sz="2400" dirty="0" smtClean="0">
                <a:solidFill>
                  <a:srgbClr val="000000"/>
                </a:solidFill>
                <a:latin typeface="Courier New" pitchFamily="49" charset="0"/>
                <a:ea typeface="微软雅黑" pitchFamily="34" charset="-122"/>
                <a:cs typeface="Courier New" pitchFamily="49" charset="0"/>
              </a:rPr>
              <a:t>|bars|</a:t>
            </a:r>
            <a:r>
              <a:rPr lang="en-US" altLang="en-US" sz="2400" dirty="0" smtClean="0">
                <a:solidFill>
                  <a:srgbClr val="000000"/>
                </a:solidFill>
                <a:latin typeface="微软雅黑" pitchFamily="34" charset="-122"/>
                <a:ea typeface="微软雅黑" pitchFamily="34" charset="-122"/>
              </a:rPr>
              <a:t> and hit </a:t>
            </a:r>
            <a:r>
              <a:rPr lang="en-US" altLang="en-US" sz="2400" dirty="0" smtClean="0">
                <a:solidFill>
                  <a:srgbClr val="000000"/>
                </a:solidFill>
                <a:latin typeface="Courier New" pitchFamily="49" charset="0"/>
                <a:ea typeface="微软雅黑" pitchFamily="34" charset="-122"/>
                <a:cs typeface="Courier New" pitchFamily="49" charset="0"/>
              </a:rPr>
              <a:t>CTRL-]</a:t>
            </a:r>
            <a:r>
              <a:rPr lang="en-US" altLang="en-US" sz="2400" dirty="0" smtClean="0">
                <a:solidFill>
                  <a:srgbClr val="000000"/>
                </a:solidFill>
                <a:latin typeface="微软雅黑" pitchFamily="34" charset="-122"/>
                <a:ea typeface="微软雅黑" pitchFamily="34" charset="-122"/>
              </a:rPr>
              <a:t> )</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微软雅黑" pitchFamily="34" charset="-122"/>
                <a:ea typeface="微软雅黑" pitchFamily="34" charset="-122"/>
              </a:rPr>
              <a:t>Enable mouse </a:t>
            </a:r>
            <a:r>
              <a:rPr lang="en-US" altLang="en-US" sz="2400" dirty="0" smtClean="0">
                <a:solidFill>
                  <a:srgbClr val="000000"/>
                </a:solidFill>
                <a:latin typeface="Courier New" pitchFamily="49" charset="0"/>
                <a:ea typeface="微软雅黑" pitchFamily="34" charset="-122"/>
                <a:cs typeface="Courier New" pitchFamily="49" charset="0"/>
              </a:rPr>
              <a:t>:set mouse=a</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a:solidFill>
                  <a:srgbClr val="000000"/>
                </a:solidFill>
                <a:latin typeface="微软雅黑" pitchFamily="34" charset="-122"/>
                <a:ea typeface="微软雅黑" pitchFamily="34" charset="-122"/>
              </a:rPr>
              <a:t>Jump </a:t>
            </a:r>
            <a:r>
              <a:rPr lang="en-US" altLang="en-US" sz="2800" dirty="0" smtClean="0">
                <a:solidFill>
                  <a:srgbClr val="000000"/>
                </a:solidFill>
                <a:latin typeface="微软雅黑" pitchFamily="34" charset="-122"/>
                <a:ea typeface="微软雅黑" pitchFamily="34" charset="-122"/>
              </a:rPr>
              <a:t>back: </a:t>
            </a:r>
            <a:endParaRPr lang="en-US" altLang="en-US" sz="2800" dirty="0">
              <a:solidFill>
                <a:srgbClr val="000000"/>
              </a:solidFill>
              <a:latin typeface="微软雅黑" pitchFamily="34" charset="-122"/>
              <a:ea typeface="微软雅黑" pitchFamily="34" charset="-122"/>
            </a:endParaRP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Courier New" pitchFamily="49" charset="0"/>
                <a:ea typeface="微软雅黑" pitchFamily="34" charset="-122"/>
                <a:cs typeface="Courier New" pitchFamily="49" charset="0"/>
              </a:rPr>
              <a:t>CTRL-T</a:t>
            </a:r>
            <a:r>
              <a:rPr lang="en-US" altLang="en-US" sz="2400" dirty="0" smtClean="0">
                <a:solidFill>
                  <a:srgbClr val="000000"/>
                </a:solidFill>
                <a:latin typeface="微软雅黑" pitchFamily="34" charset="-122"/>
                <a:ea typeface="微软雅黑" pitchFamily="34" charset="-122"/>
              </a:rPr>
              <a:t> or </a:t>
            </a:r>
            <a:r>
              <a:rPr lang="en-US" altLang="en-US" sz="2400" dirty="0" smtClean="0">
                <a:solidFill>
                  <a:srgbClr val="000000"/>
                </a:solidFill>
                <a:latin typeface="Courier New" pitchFamily="49" charset="0"/>
                <a:ea typeface="微软雅黑" pitchFamily="34" charset="-122"/>
                <a:cs typeface="Courier New" pitchFamily="49" charset="0"/>
              </a:rPr>
              <a:t>CTRL-O</a:t>
            </a:r>
            <a:r>
              <a:rPr lang="en-US" altLang="en-US" sz="2400" dirty="0" smtClean="0">
                <a:solidFill>
                  <a:srgbClr val="000000"/>
                </a:solidFill>
                <a:latin typeface="微软雅黑" pitchFamily="34" charset="-122"/>
                <a:ea typeface="微软雅黑" pitchFamily="34" charset="-122"/>
              </a:rPr>
              <a:t> </a:t>
            </a:r>
          </a:p>
        </p:txBody>
      </p:sp>
    </p:spTree>
    <p:extLst>
      <p:ext uri="{BB962C8B-B14F-4D97-AF65-F5344CB8AC3E}">
        <p14:creationId xmlns:p14="http://schemas.microsoft.com/office/powerpoint/2010/main" val="3713017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 y="274638"/>
            <a:ext cx="8854440" cy="1143000"/>
          </a:xfrm>
        </p:spPr>
        <p:txBody>
          <a:bodyPr/>
          <a:lstStyle/>
          <a:p>
            <a:r>
              <a:rPr lang="en-US" altLang="zh-CN" sz="3600" b="1" dirty="0" smtClean="0">
                <a:solidFill>
                  <a:srgbClr val="0070C0"/>
                </a:solidFill>
                <a:latin typeface="微软雅黑" pitchFamily="34" charset="-122"/>
                <a:ea typeface="微软雅黑" pitchFamily="34" charset="-122"/>
              </a:rPr>
              <a:t>Indenting, Auto-indent, Word Wrap</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sp>
        <p:nvSpPr>
          <p:cNvPr id="5" name="TextBox 160"/>
          <p:cNvSpPr txBox="1">
            <a:spLocks noChangeArrowheads="1"/>
          </p:cNvSpPr>
          <p:nvPr/>
        </p:nvSpPr>
        <p:spPr bwMode="auto">
          <a:xfrm>
            <a:off x="456932" y="1417638"/>
            <a:ext cx="8230138" cy="1938992"/>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&gt;&gt; indents current line</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&lt;&lt; </a:t>
            </a:r>
            <a:r>
              <a:rPr lang="en-US" altLang="en-US" sz="2800" dirty="0" err="1" smtClean="0">
                <a:solidFill>
                  <a:srgbClr val="000000"/>
                </a:solidFill>
                <a:latin typeface="微软雅黑" pitchFamily="34" charset="-122"/>
                <a:ea typeface="微软雅黑" pitchFamily="34" charset="-122"/>
              </a:rPr>
              <a:t>outdents</a:t>
            </a:r>
            <a:r>
              <a:rPr lang="en-US" altLang="en-US" sz="2800" dirty="0" smtClean="0">
                <a:solidFill>
                  <a:srgbClr val="000000"/>
                </a:solidFill>
                <a:latin typeface="微软雅黑" pitchFamily="34" charset="-122"/>
                <a:ea typeface="微软雅黑" pitchFamily="34" charset="-122"/>
              </a:rPr>
              <a:t> current line</a:t>
            </a:r>
            <a:r>
              <a:rPr lang="en-US" altLang="en-US" sz="2800" dirty="0">
                <a:solidFill>
                  <a:srgbClr val="000000"/>
                </a:solidFill>
                <a:latin typeface="微软雅黑" pitchFamily="34" charset="-122"/>
                <a:ea typeface="微软雅黑" pitchFamily="34" charset="-122"/>
              </a:rPr>
              <a:t/>
            </a:r>
            <a:br>
              <a:rPr lang="en-US" altLang="en-US" sz="2800" dirty="0">
                <a:solidFill>
                  <a:srgbClr val="000000"/>
                </a:solidFill>
                <a:latin typeface="微软雅黑" pitchFamily="34" charset="-122"/>
                <a:ea typeface="微软雅黑" pitchFamily="34" charset="-122"/>
              </a:rPr>
            </a:br>
            <a:endParaRPr lang="en-US" altLang="en-US" sz="2400"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83036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 y="274638"/>
            <a:ext cx="8854440" cy="1143000"/>
          </a:xfrm>
        </p:spPr>
        <p:txBody>
          <a:bodyPr/>
          <a:lstStyle/>
          <a:p>
            <a:r>
              <a:rPr lang="en-US" altLang="zh-CN" sz="3600" b="1" dirty="0" smtClean="0">
                <a:solidFill>
                  <a:srgbClr val="0070C0"/>
                </a:solidFill>
                <a:latin typeface="微软雅黑" pitchFamily="34" charset="-122"/>
                <a:ea typeface="微软雅黑" pitchFamily="34" charset="-122"/>
              </a:rPr>
              <a:t>Filtering Through Shell Commands</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sp>
        <p:nvSpPr>
          <p:cNvPr id="5" name="TextBox 160"/>
          <p:cNvSpPr txBox="1">
            <a:spLocks noChangeArrowheads="1"/>
          </p:cNvSpPr>
          <p:nvPr/>
        </p:nvSpPr>
        <p:spPr bwMode="auto">
          <a:xfrm>
            <a:off x="320040" y="1417638"/>
            <a:ext cx="8564880" cy="406265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r>
              <a:rPr lang="en-US" altLang="en-US" sz="2400" dirty="0" smtClean="0">
                <a:solidFill>
                  <a:srgbClr val="000000"/>
                </a:solidFill>
                <a:latin typeface="Courier New" panose="02070309020205020404" pitchFamily="49" charset="0"/>
                <a:ea typeface="微软雅黑" pitchFamily="34" charset="-122"/>
                <a:cs typeface="Courier New" panose="02070309020205020404" pitchFamily="49" charset="0"/>
              </a:rPr>
              <a:t>!!</a:t>
            </a:r>
            <a:r>
              <a:rPr lang="en-US" altLang="en-US" sz="2400" dirty="0" smtClean="0">
                <a:solidFill>
                  <a:srgbClr val="000000"/>
                </a:solidFill>
                <a:latin typeface="微软雅黑" pitchFamily="34" charset="-122"/>
                <a:ea typeface="微软雅黑" pitchFamily="34" charset="-122"/>
              </a:rPr>
              <a:t> filters current line through shell commands</a:t>
            </a:r>
          </a:p>
          <a:p>
            <a:pPr defTabSz="914400" fontAlgn="base">
              <a:lnSpc>
                <a:spcPct val="150000"/>
              </a:lnSpc>
              <a:spcBef>
                <a:spcPct val="0"/>
              </a:spcBef>
              <a:spcAft>
                <a:spcPct val="0"/>
              </a:spcAft>
              <a:buClr>
                <a:srgbClr val="FF6600"/>
              </a:buClr>
            </a:pPr>
            <a:r>
              <a:rPr lang="en-US" altLang="en-US" sz="2400" dirty="0" smtClean="0">
                <a:solidFill>
                  <a:srgbClr val="000000"/>
                </a:solidFill>
                <a:latin typeface="Courier New" panose="02070309020205020404" pitchFamily="49" charset="0"/>
                <a:ea typeface="微软雅黑" pitchFamily="34" charset="-122"/>
                <a:cs typeface="Courier New" panose="02070309020205020404" pitchFamily="49" charset="0"/>
              </a:rPr>
              <a:t>n!!</a:t>
            </a:r>
            <a:r>
              <a:rPr lang="en-US" altLang="en-US" sz="2400" dirty="0" smtClean="0">
                <a:solidFill>
                  <a:srgbClr val="000000"/>
                </a:solidFill>
                <a:latin typeface="微软雅黑" pitchFamily="34" charset="-122"/>
                <a:ea typeface="微软雅黑" pitchFamily="34" charset="-122"/>
              </a:rPr>
              <a:t> filters </a:t>
            </a:r>
            <a:r>
              <a:rPr lang="en-US" altLang="en-US" sz="2400" b="1" dirty="0" smtClean="0">
                <a:solidFill>
                  <a:srgbClr val="000000"/>
                </a:solidFill>
                <a:latin typeface="微软雅黑" pitchFamily="34" charset="-122"/>
                <a:ea typeface="微软雅黑" pitchFamily="34" charset="-122"/>
              </a:rPr>
              <a:t>n</a:t>
            </a:r>
            <a:r>
              <a:rPr lang="en-US" altLang="en-US" sz="2400" dirty="0" smtClean="0">
                <a:solidFill>
                  <a:srgbClr val="000000"/>
                </a:solidFill>
                <a:latin typeface="微软雅黑" pitchFamily="34" charset="-122"/>
                <a:ea typeface="微软雅黑" pitchFamily="34" charset="-122"/>
              </a:rPr>
              <a:t> lines</a:t>
            </a:r>
          </a:p>
          <a:p>
            <a:pPr defTabSz="914400" fontAlgn="base">
              <a:lnSpc>
                <a:spcPct val="150000"/>
              </a:lnSpc>
              <a:spcBef>
                <a:spcPct val="0"/>
              </a:spcBef>
              <a:spcAft>
                <a:spcPct val="0"/>
              </a:spcAft>
              <a:buClr>
                <a:srgbClr val="FF6600"/>
              </a:buClr>
            </a:pPr>
            <a:r>
              <a:rPr lang="en-US" altLang="en-US" sz="2400" dirty="0" smtClean="0">
                <a:solidFill>
                  <a:srgbClr val="000000"/>
                </a:solidFill>
                <a:latin typeface="Courier New" panose="02070309020205020404" pitchFamily="49" charset="0"/>
                <a:ea typeface="微软雅黑" pitchFamily="34" charset="-122"/>
                <a:cs typeface="Courier New" panose="02070309020205020404" pitchFamily="49" charset="0"/>
              </a:rPr>
              <a:t>!%</a:t>
            </a:r>
            <a:r>
              <a:rPr lang="en-US" altLang="en-US" sz="2400" dirty="0" smtClean="0">
                <a:solidFill>
                  <a:srgbClr val="000000"/>
                </a:solidFill>
                <a:latin typeface="微软雅黑" pitchFamily="34" charset="-122"/>
                <a:ea typeface="微软雅黑" pitchFamily="34" charset="-122"/>
              </a:rPr>
              <a:t> filters to matching parenthesis brace or bracket </a:t>
            </a:r>
          </a:p>
          <a:p>
            <a:pPr defTabSz="914400" fontAlgn="base">
              <a:lnSpc>
                <a:spcPct val="150000"/>
              </a:lnSpc>
              <a:spcBef>
                <a:spcPct val="0"/>
              </a:spcBef>
              <a:spcAft>
                <a:spcPct val="0"/>
              </a:spcAft>
              <a:buClr>
                <a:srgbClr val="FF6600"/>
              </a:buClr>
            </a:pPr>
            <a:r>
              <a:rPr lang="en-US" altLang="en-US" sz="2400" dirty="0" smtClean="0">
                <a:solidFill>
                  <a:srgbClr val="000000"/>
                </a:solidFill>
                <a:latin typeface="Courier New" panose="02070309020205020404" pitchFamily="49" charset="0"/>
                <a:ea typeface="微软雅黑" pitchFamily="34" charset="-122"/>
                <a:cs typeface="Courier New" panose="02070309020205020404" pitchFamily="49" charset="0"/>
              </a:rPr>
              <a:t>!}</a:t>
            </a:r>
            <a:r>
              <a:rPr lang="en-US" altLang="en-US" sz="2400" dirty="0" smtClean="0">
                <a:solidFill>
                  <a:srgbClr val="000000"/>
                </a:solidFill>
                <a:latin typeface="微软雅黑" pitchFamily="34" charset="-122"/>
                <a:ea typeface="微软雅黑" pitchFamily="34" charset="-122"/>
              </a:rPr>
              <a:t> filters next paragraph</a:t>
            </a:r>
          </a:p>
          <a:p>
            <a:pPr defTabSz="914400" fontAlgn="base">
              <a:lnSpc>
                <a:spcPct val="150000"/>
              </a:lnSpc>
              <a:spcBef>
                <a:spcPct val="0"/>
              </a:spcBef>
              <a:spcAft>
                <a:spcPct val="0"/>
              </a:spcAft>
              <a:buClr>
                <a:srgbClr val="FF6600"/>
              </a:buClr>
            </a:pPr>
            <a:r>
              <a:rPr lang="en-US" altLang="en-US" sz="2400" dirty="0" smtClean="0">
                <a:solidFill>
                  <a:srgbClr val="000000"/>
                </a:solidFill>
                <a:latin typeface="Courier New" panose="02070309020205020404" pitchFamily="49" charset="0"/>
                <a:ea typeface="微软雅黑" pitchFamily="34" charset="-122"/>
                <a:cs typeface="Courier New" panose="02070309020205020404" pitchFamily="49" charset="0"/>
              </a:rPr>
              <a:t>!{</a:t>
            </a:r>
            <a:r>
              <a:rPr lang="en-US" altLang="en-US" sz="2400" dirty="0" smtClean="0">
                <a:solidFill>
                  <a:srgbClr val="000000"/>
                </a:solidFill>
                <a:latin typeface="微软雅黑" pitchFamily="34" charset="-122"/>
                <a:ea typeface="微软雅黑" pitchFamily="34" charset="-122"/>
              </a:rPr>
              <a:t> filters previous paragraph</a:t>
            </a: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Useful commands include </a:t>
            </a:r>
            <a:r>
              <a:rPr lang="en-US" altLang="en-US" sz="2400" dirty="0" err="1" smtClean="0">
                <a:solidFill>
                  <a:srgbClr val="000000"/>
                </a:solidFill>
                <a:latin typeface="Courier New" panose="02070309020205020404" pitchFamily="49" charset="0"/>
                <a:ea typeface="微软雅黑" pitchFamily="34" charset="-122"/>
                <a:cs typeface="Courier New" panose="02070309020205020404" pitchFamily="49" charset="0"/>
              </a:rPr>
              <a:t>fmt</a:t>
            </a:r>
            <a:r>
              <a:rPr lang="en-US" altLang="en-US" sz="2400" dirty="0" smtClean="0">
                <a:solidFill>
                  <a:srgbClr val="000000"/>
                </a:solidFill>
                <a:latin typeface="微软雅黑" pitchFamily="34" charset="-122"/>
                <a:ea typeface="微软雅黑" pitchFamily="34" charset="-122"/>
              </a:rPr>
              <a:t>, </a:t>
            </a:r>
            <a:r>
              <a:rPr lang="en-US" altLang="en-US" sz="2400" dirty="0" err="1" smtClean="0">
                <a:solidFill>
                  <a:srgbClr val="000000"/>
                </a:solidFill>
                <a:latin typeface="Courier New" panose="02070309020205020404" pitchFamily="49" charset="0"/>
                <a:ea typeface="微软雅黑" pitchFamily="34" charset="-122"/>
                <a:cs typeface="Courier New" panose="02070309020205020404" pitchFamily="49" charset="0"/>
              </a:rPr>
              <a:t>tr</a:t>
            </a:r>
            <a:r>
              <a:rPr lang="en-US" altLang="en-US" sz="2400" dirty="0" smtClean="0">
                <a:solidFill>
                  <a:srgbClr val="000000"/>
                </a:solidFill>
                <a:latin typeface="Courier New" panose="02070309020205020404" pitchFamily="49" charset="0"/>
                <a:ea typeface="微软雅黑" pitchFamily="34" charset="-122"/>
                <a:cs typeface="Courier New" panose="02070309020205020404" pitchFamily="49" charset="0"/>
              </a:rPr>
              <a:t>, grep</a:t>
            </a:r>
            <a:r>
              <a:rPr lang="en-US" altLang="en-US" sz="2400" dirty="0" smtClean="0">
                <a:solidFill>
                  <a:srgbClr val="000000"/>
                </a:solidFill>
                <a:latin typeface="微软雅黑" pitchFamily="34" charset="-122"/>
                <a:ea typeface="微软雅黑" pitchFamily="34" charset="-122"/>
              </a:rPr>
              <a:t>, and </a:t>
            </a:r>
            <a:r>
              <a:rPr lang="en-US" altLang="en-US" sz="2400" dirty="0" err="1" smtClean="0">
                <a:solidFill>
                  <a:srgbClr val="000000"/>
                </a:solidFill>
                <a:latin typeface="Courier New" panose="02070309020205020404" pitchFamily="49" charset="0"/>
                <a:ea typeface="微软雅黑" pitchFamily="34" charset="-122"/>
                <a:cs typeface="Courier New" panose="02070309020205020404" pitchFamily="49" charset="0"/>
              </a:rPr>
              <a:t>awk</a:t>
            </a:r>
            <a:r>
              <a:rPr lang="en-US" altLang="en-US" sz="2800" dirty="0">
                <a:solidFill>
                  <a:srgbClr val="000000"/>
                </a:solidFill>
                <a:latin typeface="微软雅黑" pitchFamily="34" charset="-122"/>
                <a:ea typeface="微软雅黑" pitchFamily="34" charset="-122"/>
              </a:rPr>
              <a:t/>
            </a:r>
            <a:br>
              <a:rPr lang="en-US" altLang="en-US" sz="2800" dirty="0">
                <a:solidFill>
                  <a:srgbClr val="000000"/>
                </a:solidFill>
                <a:latin typeface="微软雅黑" pitchFamily="34" charset="-122"/>
                <a:ea typeface="微软雅黑" pitchFamily="34" charset="-122"/>
              </a:rPr>
            </a:br>
            <a:endParaRPr lang="en-US" altLang="en-US" sz="2400"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3328208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dirty="0" smtClean="0">
                <a:solidFill>
                  <a:srgbClr val="0070C0"/>
                </a:solidFill>
                <a:latin typeface="微软雅黑" pitchFamily="34" charset="-122"/>
                <a:ea typeface="微软雅黑" pitchFamily="34" charset="-122"/>
              </a:rPr>
              <a:t>Customize Vim to Suit Your Preferences</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276046" y="1448436"/>
            <a:ext cx="8695426" cy="4893647"/>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Change settings on the fly</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Courier New" pitchFamily="49" charset="0"/>
                <a:ea typeface="微软雅黑" pitchFamily="34" charset="-122"/>
                <a:cs typeface="Courier New" pitchFamily="49" charset="0"/>
              </a:rPr>
              <a:t>:set </a:t>
            </a:r>
            <a:r>
              <a:rPr lang="en-US" altLang="en-US" sz="2400" dirty="0" err="1" smtClean="0">
                <a:solidFill>
                  <a:srgbClr val="000000"/>
                </a:solidFill>
                <a:latin typeface="Courier New" pitchFamily="49" charset="0"/>
                <a:ea typeface="微软雅黑" pitchFamily="34" charset="-122"/>
                <a:cs typeface="Courier New" pitchFamily="49" charset="0"/>
              </a:rPr>
              <a:t>ignorecase</a:t>
            </a:r>
            <a:r>
              <a:rPr lang="en-US" altLang="en-US" sz="2400" dirty="0" smtClean="0">
                <a:solidFill>
                  <a:srgbClr val="000000"/>
                </a:solidFill>
                <a:latin typeface="Courier New" pitchFamily="49" charset="0"/>
                <a:ea typeface="微软雅黑" pitchFamily="34" charset="-122"/>
                <a:cs typeface="Courier New" pitchFamily="49" charset="0"/>
              </a:rPr>
              <a:t> #turn if on</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Courier New" pitchFamily="49" charset="0"/>
                <a:ea typeface="微软雅黑" pitchFamily="34" charset="-122"/>
                <a:cs typeface="Courier New" pitchFamily="49" charset="0"/>
              </a:rPr>
              <a:t>:set </a:t>
            </a:r>
            <a:r>
              <a:rPr lang="en-US" altLang="en-US" sz="2400" dirty="0" err="1" smtClean="0">
                <a:solidFill>
                  <a:srgbClr val="000000"/>
                </a:solidFill>
                <a:latin typeface="Courier New" pitchFamily="49" charset="0"/>
                <a:ea typeface="微软雅黑" pitchFamily="34" charset="-122"/>
                <a:cs typeface="Courier New" pitchFamily="49" charset="0"/>
              </a:rPr>
              <a:t>noignorecase</a:t>
            </a:r>
            <a:r>
              <a:rPr lang="en-US" altLang="en-US" sz="2400" dirty="0" smtClean="0">
                <a:solidFill>
                  <a:srgbClr val="000000"/>
                </a:solidFill>
                <a:latin typeface="Courier New" pitchFamily="49" charset="0"/>
                <a:ea typeface="微软雅黑" pitchFamily="34" charset="-122"/>
                <a:cs typeface="Courier New" pitchFamily="49" charset="0"/>
              </a:rPr>
              <a:t> #turn it off</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Courier New" pitchFamily="49" charset="0"/>
                <a:ea typeface="微软雅黑" pitchFamily="34" charset="-122"/>
                <a:cs typeface="Courier New" pitchFamily="49" charset="0"/>
              </a:rPr>
              <a:t>:set </a:t>
            </a:r>
            <a:r>
              <a:rPr lang="en-US" altLang="en-US" sz="2400" dirty="0" err="1" smtClean="0">
                <a:solidFill>
                  <a:srgbClr val="000000"/>
                </a:solidFill>
                <a:latin typeface="Courier New" pitchFamily="49" charset="0"/>
                <a:ea typeface="微软雅黑" pitchFamily="34" charset="-122"/>
                <a:cs typeface="Courier New" pitchFamily="49" charset="0"/>
              </a:rPr>
              <a:t>ignorecase</a:t>
            </a:r>
            <a:r>
              <a:rPr lang="en-US" altLang="en-US" sz="2400" dirty="0" smtClean="0">
                <a:solidFill>
                  <a:srgbClr val="000000"/>
                </a:solidFill>
                <a:latin typeface="Courier New" pitchFamily="49" charset="0"/>
                <a:ea typeface="微软雅黑" pitchFamily="34" charset="-122"/>
                <a:cs typeface="Courier New" pitchFamily="49" charset="0"/>
              </a:rPr>
              <a:t>! #toggle the setting</a:t>
            </a:r>
            <a:endParaRPr lang="en-US" altLang="en-US" sz="2400" dirty="0">
              <a:solidFill>
                <a:srgbClr val="000000"/>
              </a:solidFill>
              <a:latin typeface="Courier New" pitchFamily="49" charset="0"/>
              <a:ea typeface="微软雅黑" pitchFamily="34" charset="-122"/>
              <a:cs typeface="Courier New" pitchFamily="49" charset="0"/>
            </a:endParaRP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Courier New" pitchFamily="49" charset="0"/>
                <a:ea typeface="微软雅黑" pitchFamily="34" charset="-122"/>
                <a:cs typeface="Courier New" pitchFamily="49" charset="0"/>
              </a:rPr>
              <a:t>:set </a:t>
            </a:r>
            <a:r>
              <a:rPr lang="en-US" altLang="en-US" sz="2400" dirty="0" err="1" smtClean="0">
                <a:solidFill>
                  <a:srgbClr val="000000"/>
                </a:solidFill>
                <a:latin typeface="Courier New" pitchFamily="49" charset="0"/>
                <a:ea typeface="微软雅黑" pitchFamily="34" charset="-122"/>
                <a:cs typeface="Courier New" pitchFamily="49" charset="0"/>
              </a:rPr>
              <a:t>ignorecase</a:t>
            </a:r>
            <a:r>
              <a:rPr lang="en-US" altLang="en-US" sz="2400" dirty="0" smtClean="0">
                <a:solidFill>
                  <a:srgbClr val="000000"/>
                </a:solidFill>
                <a:latin typeface="Courier New" pitchFamily="49" charset="0"/>
                <a:ea typeface="微软雅黑" pitchFamily="34" charset="-122"/>
                <a:cs typeface="Courier New" pitchFamily="49" charset="0"/>
              </a:rPr>
              <a:t>? #what is the setting</a:t>
            </a:r>
          </a:p>
          <a:p>
            <a:pPr marL="457200" indent="-457200" defTabSz="914400" fontAlgn="base">
              <a:lnSpc>
                <a:spcPct val="150000"/>
              </a:lnSpc>
              <a:spcBef>
                <a:spcPct val="0"/>
              </a:spcBef>
              <a:spcAft>
                <a:spcPct val="0"/>
              </a:spcAft>
              <a:buClr>
                <a:srgbClr val="FF6600"/>
              </a:buClr>
              <a:buSzPct val="250000"/>
              <a:buFont typeface="Arial" pitchFamily="34" charset="0"/>
              <a:buChar char="•"/>
            </a:pPr>
            <a:r>
              <a:rPr lang="en-US" altLang="en-US" sz="2800" dirty="0" smtClean="0">
                <a:solidFill>
                  <a:srgbClr val="000000"/>
                </a:solidFill>
                <a:latin typeface="微软雅黑" pitchFamily="34" charset="-122"/>
                <a:ea typeface="微软雅黑" pitchFamily="34" charset="-122"/>
              </a:rPr>
              <a:t>See </a:t>
            </a:r>
            <a:r>
              <a:rPr lang="en-US" altLang="en-US" sz="2800" dirty="0" smtClean="0">
                <a:solidFill>
                  <a:srgbClr val="000000"/>
                </a:solidFill>
                <a:latin typeface="Courier New" pitchFamily="49" charset="0"/>
                <a:ea typeface="微软雅黑" pitchFamily="34" charset="-122"/>
                <a:cs typeface="Courier New" pitchFamily="49" charset="0"/>
              </a:rPr>
              <a:t>:h option-list</a:t>
            </a:r>
            <a:r>
              <a:rPr lang="en-US" altLang="en-US" sz="2800" dirty="0" smtClean="0">
                <a:solidFill>
                  <a:srgbClr val="000000"/>
                </a:solidFill>
                <a:latin typeface="微软雅黑" pitchFamily="34" charset="-122"/>
                <a:ea typeface="微软雅黑" pitchFamily="34" charset="-122"/>
              </a:rPr>
              <a:t> for a quick list and </a:t>
            </a:r>
            <a:r>
              <a:rPr lang="en-US" altLang="en-US" sz="2800" dirty="0" smtClean="0">
                <a:solidFill>
                  <a:srgbClr val="000000"/>
                </a:solidFill>
                <a:latin typeface="Courier New" pitchFamily="49" charset="0"/>
                <a:ea typeface="微软雅黑" pitchFamily="34" charset="-122"/>
                <a:cs typeface="Courier New" pitchFamily="49" charset="0"/>
              </a:rPr>
              <a:t>:h options</a:t>
            </a:r>
            <a:r>
              <a:rPr lang="en-US" altLang="en-US" sz="2800" dirty="0" smtClean="0">
                <a:solidFill>
                  <a:srgbClr val="000000"/>
                </a:solidFill>
                <a:latin typeface="微软雅黑" pitchFamily="34" charset="-122"/>
                <a:ea typeface="微软雅黑" pitchFamily="34" charset="-122"/>
              </a:rPr>
              <a:t> for details</a:t>
            </a:r>
          </a:p>
          <a:p>
            <a:pPr marL="457200" indent="-457200" defTabSz="914400" fontAlgn="base">
              <a:lnSpc>
                <a:spcPct val="150000"/>
              </a:lnSpc>
              <a:spcBef>
                <a:spcPct val="0"/>
              </a:spcBef>
              <a:spcAft>
                <a:spcPct val="0"/>
              </a:spcAft>
              <a:buClr>
                <a:srgbClr val="FF6600"/>
              </a:buClr>
              <a:buSzPct val="250000"/>
              <a:buFont typeface="Arial" pitchFamily="34" charset="0"/>
              <a:buChar char="•"/>
            </a:pPr>
            <a:r>
              <a:rPr lang="en-US" altLang="en-US" sz="2800" dirty="0" smtClean="0">
                <a:solidFill>
                  <a:srgbClr val="000000"/>
                </a:solidFill>
                <a:latin typeface="微软雅黑" pitchFamily="34" charset="-122"/>
                <a:ea typeface="微软雅黑" pitchFamily="34" charset="-122"/>
              </a:rPr>
              <a:t>Save your configuration in </a:t>
            </a:r>
            <a:r>
              <a:rPr lang="en-US" altLang="en-US" sz="2800" dirty="0" smtClean="0">
                <a:solidFill>
                  <a:srgbClr val="000000"/>
                </a:solidFill>
                <a:latin typeface="Courier New" pitchFamily="49" charset="0"/>
                <a:ea typeface="微软雅黑" pitchFamily="34" charset="-122"/>
                <a:cs typeface="Courier New" pitchFamily="49" charset="0"/>
              </a:rPr>
              <a:t>~/.</a:t>
            </a:r>
            <a:r>
              <a:rPr lang="en-US" altLang="en-US" sz="2800" dirty="0" err="1" smtClean="0">
                <a:solidFill>
                  <a:srgbClr val="000000"/>
                </a:solidFill>
                <a:latin typeface="Courier New" pitchFamily="49" charset="0"/>
                <a:ea typeface="微软雅黑" pitchFamily="34" charset="-122"/>
                <a:cs typeface="Courier New" pitchFamily="49" charset="0"/>
              </a:rPr>
              <a:t>vmrc</a:t>
            </a:r>
            <a:endParaRPr lang="en-US" altLang="en-US" sz="2400"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1117755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0070C0"/>
                </a:solidFill>
                <a:latin typeface="微软雅黑" pitchFamily="34" charset="-122"/>
                <a:ea typeface="微软雅黑" pitchFamily="34" charset="-122"/>
              </a:rPr>
              <a:t>Vim modes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5" y="1957330"/>
            <a:ext cx="8110295" cy="267765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Command mode </a:t>
            </a:r>
            <a:r>
              <a:rPr lang="en-US" altLang="en-US" sz="2800" dirty="0" smtClean="0">
                <a:solidFill>
                  <a:srgbClr val="000000"/>
                </a:solidFill>
                <a:latin typeface="Courier New" pitchFamily="49" charset="0"/>
                <a:ea typeface="微软雅黑" pitchFamily="34" charset="-122"/>
                <a:cs typeface="Courier New" pitchFamily="49" charset="0"/>
              </a:rPr>
              <a:t>&lt;ESC&gt;</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Insert mode </a:t>
            </a:r>
            <a:r>
              <a:rPr lang="en-US" altLang="en-US" sz="2800" dirty="0" err="1" smtClean="0">
                <a:solidFill>
                  <a:srgbClr val="000000"/>
                </a:solidFill>
                <a:latin typeface="Courier New" pitchFamily="49" charset="0"/>
                <a:ea typeface="微软雅黑" pitchFamily="34" charset="-122"/>
                <a:cs typeface="Courier New" pitchFamily="49" charset="0"/>
              </a:rPr>
              <a:t>i</a:t>
            </a:r>
            <a:endParaRPr lang="en-US" altLang="en-US" sz="2800" dirty="0" smtClean="0">
              <a:solidFill>
                <a:srgbClr val="000000"/>
              </a:solidFill>
              <a:latin typeface="Courier New" pitchFamily="49" charset="0"/>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Visual mode   </a:t>
            </a:r>
            <a:r>
              <a:rPr lang="en-US" altLang="en-US" sz="2800" dirty="0" smtClean="0">
                <a:solidFill>
                  <a:srgbClr val="000000"/>
                </a:solidFill>
                <a:latin typeface="Courier New" pitchFamily="49" charset="0"/>
                <a:ea typeface="微软雅黑" pitchFamily="34" charset="-122"/>
                <a:cs typeface="Courier New" pitchFamily="49" charset="0"/>
              </a:rPr>
              <a:t>v, V, Ctrl-V</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a:solidFill>
                  <a:srgbClr val="000000"/>
                </a:solidFill>
                <a:latin typeface="微软雅黑" pitchFamily="34" charset="-122"/>
                <a:ea typeface="微软雅黑" pitchFamily="34" charset="-122"/>
              </a:rPr>
              <a:t>C</a:t>
            </a:r>
            <a:r>
              <a:rPr lang="en-US" altLang="en-US" sz="2800" dirty="0" smtClean="0">
                <a:solidFill>
                  <a:srgbClr val="000000"/>
                </a:solidFill>
                <a:latin typeface="微软雅黑" pitchFamily="34" charset="-122"/>
                <a:ea typeface="微软雅黑" pitchFamily="34" charset="-122"/>
              </a:rPr>
              <a:t>ommand line mode : &lt;-&gt; &lt;Esc&gt;</a:t>
            </a:r>
            <a:endParaRPr lang="en-US" altLang="en-US" sz="2800"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423630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50351"/>
            <a:ext cx="8230138" cy="1143000"/>
          </a:xfrm>
        </p:spPr>
        <p:txBody>
          <a:bodyPr/>
          <a:lstStyle/>
          <a:p>
            <a:r>
              <a:rPr lang="en-US" altLang="en-US" sz="3600" b="1" dirty="0" smtClean="0">
                <a:solidFill>
                  <a:srgbClr val="0070C0"/>
                </a:solidFill>
                <a:latin typeface="微软雅黑" pitchFamily="34" charset="-122"/>
                <a:ea typeface="微软雅黑" pitchFamily="34" charset="-122"/>
              </a:rPr>
              <a:t>Cursor Motions</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4" y="969064"/>
            <a:ext cx="8110295" cy="4524315"/>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Cursor motion commands move the cursor position</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000" dirty="0" smtClean="0">
                <a:solidFill>
                  <a:srgbClr val="000000"/>
                </a:solidFill>
                <a:latin typeface="微软雅黑" pitchFamily="34" charset="-122"/>
                <a:ea typeface="微软雅黑" pitchFamily="34" charset="-122"/>
              </a:rPr>
              <a:t>Left-right motion</a:t>
            </a:r>
            <a:r>
              <a:rPr lang="en-US" altLang="en-US" sz="2000" dirty="0" smtClean="0">
                <a:solidFill>
                  <a:srgbClr val="000000"/>
                </a:solidFill>
                <a:latin typeface="Courier New" pitchFamily="49" charset="0"/>
                <a:ea typeface="微软雅黑" pitchFamily="34" charset="-122"/>
                <a:cs typeface="Courier New" pitchFamily="49" charset="0"/>
              </a:rPr>
              <a:t>: </a:t>
            </a:r>
            <a:r>
              <a:rPr lang="en-US" altLang="en-US" sz="2000" dirty="0" err="1" smtClean="0">
                <a:solidFill>
                  <a:srgbClr val="000000"/>
                </a:solidFill>
                <a:latin typeface="Courier New" pitchFamily="49" charset="0"/>
                <a:ea typeface="微软雅黑" pitchFamily="34" charset="-122"/>
                <a:cs typeface="Courier New" pitchFamily="49" charset="0"/>
              </a:rPr>
              <a:t>h,l</a:t>
            </a:r>
            <a:r>
              <a:rPr lang="en-US" altLang="en-US" sz="2000" dirty="0" smtClean="0">
                <a:solidFill>
                  <a:srgbClr val="000000"/>
                </a:solidFill>
                <a:latin typeface="Courier New" pitchFamily="49" charset="0"/>
                <a:ea typeface="微软雅黑" pitchFamily="34" charset="-122"/>
                <a:cs typeface="Courier New" pitchFamily="49" charset="0"/>
              </a:rPr>
              <a:t>,^,$</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000" dirty="0" smtClean="0">
                <a:solidFill>
                  <a:srgbClr val="000000"/>
                </a:solidFill>
                <a:latin typeface="微软雅黑" pitchFamily="34" charset="-122"/>
                <a:ea typeface="微软雅黑" pitchFamily="34" charset="-122"/>
              </a:rPr>
              <a:t>Up-down motion: </a:t>
            </a:r>
            <a:r>
              <a:rPr lang="en-US" altLang="en-US" sz="2000" dirty="0" smtClean="0">
                <a:solidFill>
                  <a:srgbClr val="000000"/>
                </a:solidFill>
                <a:latin typeface="Courier New" pitchFamily="49" charset="0"/>
                <a:ea typeface="微软雅黑" pitchFamily="34" charset="-122"/>
                <a:cs typeface="Courier New" pitchFamily="49" charset="0"/>
              </a:rPr>
              <a:t>: k, j, </a:t>
            </a:r>
            <a:r>
              <a:rPr lang="en-US" altLang="en-US" sz="2000" dirty="0" err="1" smtClean="0">
                <a:solidFill>
                  <a:srgbClr val="000000"/>
                </a:solidFill>
                <a:latin typeface="Courier New" pitchFamily="49" charset="0"/>
                <a:ea typeface="微软雅黑" pitchFamily="34" charset="-122"/>
                <a:cs typeface="Courier New" pitchFamily="49" charset="0"/>
              </a:rPr>
              <a:t>gk</a:t>
            </a:r>
            <a:r>
              <a:rPr lang="en-US" altLang="en-US" sz="2000" dirty="0" smtClean="0">
                <a:solidFill>
                  <a:srgbClr val="000000"/>
                </a:solidFill>
                <a:latin typeface="Courier New" pitchFamily="49" charset="0"/>
                <a:ea typeface="微软雅黑" pitchFamily="34" charset="-122"/>
                <a:cs typeface="Courier New" pitchFamily="49" charset="0"/>
              </a:rPr>
              <a:t>, </a:t>
            </a:r>
            <a:r>
              <a:rPr lang="en-US" altLang="en-US" sz="2000" dirty="0" err="1" smtClean="0">
                <a:solidFill>
                  <a:srgbClr val="000000"/>
                </a:solidFill>
                <a:latin typeface="Courier New" pitchFamily="49" charset="0"/>
                <a:ea typeface="微软雅黑" pitchFamily="34" charset="-122"/>
                <a:cs typeface="Courier New" pitchFamily="49" charset="0"/>
              </a:rPr>
              <a:t>gj</a:t>
            </a:r>
            <a:r>
              <a:rPr lang="en-US" altLang="en-US" sz="2000" dirty="0" smtClean="0">
                <a:solidFill>
                  <a:srgbClr val="000000"/>
                </a:solidFill>
                <a:latin typeface="Courier New" pitchFamily="49" charset="0"/>
                <a:ea typeface="微软雅黑" pitchFamily="34" charset="-122"/>
                <a:cs typeface="Courier New" pitchFamily="49" charset="0"/>
              </a:rPr>
              <a:t>, +, - </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000" dirty="0" smtClean="0">
                <a:solidFill>
                  <a:srgbClr val="000000"/>
                </a:solidFill>
                <a:latin typeface="微软雅黑" pitchFamily="34" charset="-122"/>
                <a:ea typeface="微软雅黑" pitchFamily="34" charset="-122"/>
              </a:rPr>
              <a:t>Word motions</a:t>
            </a:r>
            <a:r>
              <a:rPr lang="en-US" altLang="en-US" sz="2000" dirty="0" smtClean="0">
                <a:solidFill>
                  <a:srgbClr val="000000"/>
                </a:solidFill>
                <a:latin typeface="Courier New" pitchFamily="49" charset="0"/>
                <a:ea typeface="微软雅黑" pitchFamily="34" charset="-122"/>
                <a:cs typeface="Courier New" pitchFamily="49" charset="0"/>
              </a:rPr>
              <a:t>: w, W, e, E, b, B</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000" dirty="0" smtClean="0">
                <a:solidFill>
                  <a:srgbClr val="000000"/>
                </a:solidFill>
                <a:latin typeface="微软雅黑" pitchFamily="34" charset="-122"/>
                <a:ea typeface="微软雅黑" pitchFamily="34" charset="-122"/>
              </a:rPr>
              <a:t>f{char}/F{char}: forward/backward to the next/previous occurrence of {char}</a:t>
            </a:r>
            <a:endParaRPr lang="en-US" altLang="en-US" sz="2000" dirty="0" smtClean="0">
              <a:solidFill>
                <a:srgbClr val="000000"/>
              </a:solidFill>
              <a:latin typeface="Courier New" pitchFamily="49" charset="0"/>
              <a:ea typeface="微软雅黑" pitchFamily="34" charset="-122"/>
              <a:cs typeface="Courier New" pitchFamily="49" charset="0"/>
            </a:endParaRP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000" dirty="0" smtClean="0">
                <a:solidFill>
                  <a:srgbClr val="000000"/>
                </a:solidFill>
                <a:latin typeface="微软雅黑" pitchFamily="34" charset="-122"/>
                <a:ea typeface="微软雅黑" pitchFamily="34" charset="-122"/>
              </a:rPr>
              <a:t>Others: </a:t>
            </a:r>
            <a:r>
              <a:rPr lang="en-US" altLang="en-US" sz="2000" dirty="0" smtClean="0">
                <a:solidFill>
                  <a:srgbClr val="000000"/>
                </a:solidFill>
                <a:latin typeface="Courier New" pitchFamily="49" charset="0"/>
                <a:ea typeface="微软雅黑" pitchFamily="34" charset="-122"/>
                <a:cs typeface="Courier New" pitchFamily="49" charset="0"/>
              </a:rPr>
              <a:t>%, [(, [{, …</a:t>
            </a:r>
          </a:p>
          <a:p>
            <a:pPr marL="342900" indent="-342900" defTabSz="914400" fontAlgn="base">
              <a:lnSpc>
                <a:spcPct val="150000"/>
              </a:lnSpc>
              <a:spcBef>
                <a:spcPct val="0"/>
              </a:spcBef>
              <a:spcAft>
                <a:spcPct val="0"/>
              </a:spcAft>
              <a:buClr>
                <a:srgbClr val="FF6600"/>
              </a:buClr>
              <a:buSzPct val="250000"/>
              <a:buFont typeface="Arial" pitchFamily="34" charset="0"/>
              <a:buChar char="•"/>
            </a:pPr>
            <a:r>
              <a:rPr lang="en-US" altLang="en-US" sz="2400" dirty="0" smtClean="0">
                <a:solidFill>
                  <a:srgbClr val="000000"/>
                </a:solidFill>
                <a:latin typeface="微软雅黑" pitchFamily="34" charset="-122"/>
                <a:ea typeface="微软雅黑" pitchFamily="34" charset="-122"/>
              </a:rPr>
              <a:t>See </a:t>
            </a:r>
            <a:r>
              <a:rPr lang="en-US" altLang="en-US" sz="2400" dirty="0" smtClean="0">
                <a:solidFill>
                  <a:srgbClr val="0070C0"/>
                </a:solidFill>
                <a:latin typeface="Courier New" pitchFamily="49" charset="0"/>
                <a:ea typeface="微软雅黑" pitchFamily="34" charset="-122"/>
                <a:cs typeface="Courier New" pitchFamily="49" charset="0"/>
              </a:rPr>
              <a:t>:h motion.txt</a:t>
            </a:r>
            <a:r>
              <a:rPr lang="en-US" altLang="en-US" sz="2400" dirty="0" smtClean="0">
                <a:solidFill>
                  <a:srgbClr val="000000"/>
                </a:solidFill>
                <a:latin typeface="微软雅黑" pitchFamily="34" charset="-122"/>
                <a:ea typeface="微软雅黑" pitchFamily="34" charset="-122"/>
              </a:rPr>
              <a:t> for detail</a:t>
            </a:r>
            <a:endParaRPr lang="en-US" altLang="en-US" sz="2400"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22142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The Visual Mode</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5" y="1957330"/>
            <a:ext cx="8110295" cy="304698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Three visual modes:</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Visual:   </a:t>
            </a:r>
            <a:r>
              <a:rPr lang="en-US" altLang="en-US" sz="2400" dirty="0" smtClean="0">
                <a:solidFill>
                  <a:srgbClr val="000000"/>
                </a:solidFill>
                <a:latin typeface="Courier New" pitchFamily="49" charset="0"/>
                <a:ea typeface="微软雅黑" pitchFamily="34" charset="-122"/>
                <a:cs typeface="Courier New" pitchFamily="49" charset="0"/>
              </a:rPr>
              <a:t>v </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err="1" smtClean="0">
                <a:solidFill>
                  <a:srgbClr val="000000"/>
                </a:solidFill>
                <a:latin typeface="微软雅黑" pitchFamily="34" charset="-122"/>
                <a:ea typeface="微软雅黑" pitchFamily="34" charset="-122"/>
              </a:rPr>
              <a:t>Blockwise</a:t>
            </a:r>
            <a:r>
              <a:rPr lang="en-US" altLang="en-US" sz="2400" dirty="0" smtClean="0">
                <a:solidFill>
                  <a:srgbClr val="000000"/>
                </a:solidFill>
                <a:latin typeface="微软雅黑" pitchFamily="34" charset="-122"/>
                <a:ea typeface="微软雅黑" pitchFamily="34" charset="-122"/>
              </a:rPr>
              <a:t> visual mode : </a:t>
            </a:r>
            <a:r>
              <a:rPr lang="en-US" altLang="en-US" sz="2400" dirty="0" smtClean="0">
                <a:solidFill>
                  <a:srgbClr val="000000"/>
                </a:solidFill>
                <a:latin typeface="Courier New" pitchFamily="49" charset="0"/>
                <a:ea typeface="微软雅黑" pitchFamily="34" charset="-122"/>
                <a:cs typeface="Courier New" pitchFamily="49" charset="0"/>
              </a:rPr>
              <a:t>Ctrl-V</a:t>
            </a:r>
            <a:r>
              <a:rPr lang="en-US" altLang="en-US" sz="2400" dirty="0" smtClean="0">
                <a:solidFill>
                  <a:srgbClr val="000000"/>
                </a:solidFill>
                <a:latin typeface="微软雅黑" pitchFamily="34" charset="-122"/>
                <a:ea typeface="微软雅黑" pitchFamily="34" charset="-122"/>
              </a:rPr>
              <a:t> </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err="1" smtClean="0">
                <a:solidFill>
                  <a:srgbClr val="000000"/>
                </a:solidFill>
                <a:latin typeface="微软雅黑" pitchFamily="34" charset="-122"/>
                <a:ea typeface="微软雅黑" pitchFamily="34" charset="-122"/>
                <a:cs typeface="Courier New" pitchFamily="49" charset="0"/>
              </a:rPr>
              <a:t>Linewise</a:t>
            </a:r>
            <a:r>
              <a:rPr lang="en-US" altLang="en-US" sz="2400" dirty="0" smtClean="0">
                <a:solidFill>
                  <a:srgbClr val="000000"/>
                </a:solidFill>
                <a:latin typeface="微软雅黑" pitchFamily="34" charset="-122"/>
                <a:ea typeface="微软雅黑" pitchFamily="34" charset="-122"/>
                <a:cs typeface="Courier New" pitchFamily="49" charset="0"/>
              </a:rPr>
              <a:t> visual mode: </a:t>
            </a:r>
            <a:r>
              <a:rPr lang="en-US" altLang="en-US" sz="2400" dirty="0" smtClean="0">
                <a:solidFill>
                  <a:srgbClr val="000000"/>
                </a:solidFill>
                <a:latin typeface="Courier New" pitchFamily="49" charset="0"/>
                <a:ea typeface="微软雅黑" pitchFamily="34" charset="-122"/>
                <a:cs typeface="Courier New" pitchFamily="49" charset="0"/>
              </a:rPr>
              <a:t>V</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Stop visual mode: </a:t>
            </a:r>
            <a:r>
              <a:rPr lang="en-US" altLang="en-US" sz="2800" dirty="0" smtClean="0">
                <a:solidFill>
                  <a:srgbClr val="000000"/>
                </a:solidFill>
                <a:latin typeface="Courier New" panose="02070309020205020404" pitchFamily="49" charset="0"/>
                <a:ea typeface="微软雅黑" pitchFamily="34" charset="-122"/>
                <a:cs typeface="Courier New" panose="02070309020205020404" pitchFamily="49" charset="0"/>
              </a:rPr>
              <a:t>v-&lt;Esc&gt;, v-Ctrl-V</a:t>
            </a:r>
          </a:p>
        </p:txBody>
      </p:sp>
    </p:spTree>
    <p:extLst>
      <p:ext uri="{BB962C8B-B14F-4D97-AF65-F5344CB8AC3E}">
        <p14:creationId xmlns:p14="http://schemas.microsoft.com/office/powerpoint/2010/main" val="4262789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96293"/>
            <a:ext cx="8230138" cy="1143000"/>
          </a:xfrm>
        </p:spPr>
        <p:txBody>
          <a:bodyPr/>
          <a:lstStyle/>
          <a:p>
            <a:r>
              <a:rPr lang="en-US" altLang="en-US" sz="3600" b="1" dirty="0" smtClean="0">
                <a:solidFill>
                  <a:srgbClr val="0070C0"/>
                </a:solidFill>
                <a:latin typeface="微软雅黑" pitchFamily="34" charset="-122"/>
                <a:ea typeface="微软雅黑" pitchFamily="34" charset="-122"/>
              </a:rPr>
              <a:t>Text Objects</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1950" y="1537442"/>
            <a:ext cx="8267250" cy="3785652"/>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Text objects define regions of text by structure</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Text objects consist of 2 elements</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Exclusiveness: </a:t>
            </a:r>
            <a:r>
              <a:rPr lang="en-US" altLang="en-US" sz="2400" dirty="0" err="1" smtClean="0">
                <a:solidFill>
                  <a:srgbClr val="000000"/>
                </a:solidFill>
                <a:latin typeface="微软雅黑" pitchFamily="34" charset="-122"/>
                <a:ea typeface="微软雅黑" pitchFamily="34" charset="-122"/>
              </a:rPr>
              <a:t>i</a:t>
            </a:r>
            <a:r>
              <a:rPr lang="en-US" altLang="en-US" sz="2400" dirty="0" smtClean="0">
                <a:solidFill>
                  <a:srgbClr val="000000"/>
                </a:solidFill>
                <a:latin typeface="微软雅黑" pitchFamily="34" charset="-122"/>
                <a:ea typeface="微软雅黑" pitchFamily="34" charset="-122"/>
              </a:rPr>
              <a:t> for inside, a for all</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Delimiter: {}, “”, etc.</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anose="020B0503020204020204" pitchFamily="34" charset="-122"/>
                <a:ea typeface="微软雅黑" panose="020B0503020204020204" pitchFamily="34" charset="-122"/>
              </a:rPr>
              <a:t>See </a:t>
            </a:r>
            <a:r>
              <a:rPr lang="en-US" altLang="en-US" sz="2800" dirty="0" smtClean="0">
                <a:solidFill>
                  <a:srgbClr val="000000"/>
                </a:solidFill>
                <a:latin typeface="微软雅黑" panose="020B0503020204020204" pitchFamily="34" charset="-122"/>
                <a:ea typeface="微软雅黑" panose="020B0503020204020204" pitchFamily="34" charset="-122"/>
                <a:cs typeface="Courier New" pitchFamily="49" charset="0"/>
              </a:rPr>
              <a:t>:h text-objects</a:t>
            </a:r>
          </a:p>
        </p:txBody>
      </p:sp>
    </p:spTree>
    <p:extLst>
      <p:ext uri="{BB962C8B-B14F-4D97-AF65-F5344CB8AC3E}">
        <p14:creationId xmlns:p14="http://schemas.microsoft.com/office/powerpoint/2010/main" val="1095267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46038"/>
            <a:ext cx="8625840" cy="1143000"/>
          </a:xfrm>
        </p:spPr>
        <p:txBody>
          <a:bodyPr/>
          <a:lstStyle/>
          <a:p>
            <a:r>
              <a:rPr lang="en-US" altLang="zh-CN" sz="3800" b="1" dirty="0" smtClean="0">
                <a:solidFill>
                  <a:srgbClr val="0070C0"/>
                </a:solidFill>
                <a:latin typeface="微软雅黑" pitchFamily="34" charset="-122"/>
                <a:ea typeface="微软雅黑" pitchFamily="34" charset="-122"/>
              </a:rPr>
              <a:t>Text Objects Used in Visual Mode</a:t>
            </a:r>
            <a:endParaRPr lang="zh-CN" altLang="en-US" sz="38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94018485"/>
              </p:ext>
            </p:extLst>
          </p:nvPr>
        </p:nvGraphicFramePr>
        <p:xfrm>
          <a:off x="810883" y="1006158"/>
          <a:ext cx="7677509" cy="4907280"/>
        </p:xfrm>
        <a:graphic>
          <a:graphicData uri="http://schemas.openxmlformats.org/drawingml/2006/table">
            <a:tbl>
              <a:tblPr firstRow="1" bandRow="1">
                <a:tableStyleId>{5C22544A-7EE6-4342-B048-85BDC9FD1C3A}</a:tableStyleId>
              </a:tblPr>
              <a:tblGrid>
                <a:gridCol w="2191109"/>
                <a:gridCol w="5486400"/>
              </a:tblGrid>
              <a:tr h="370840">
                <a:tc>
                  <a:txBody>
                    <a:bodyPr/>
                    <a:lstStyle/>
                    <a:p>
                      <a:pPr algn="ctr"/>
                      <a:r>
                        <a:rPr lang="en-US" sz="2400" dirty="0" smtClean="0">
                          <a:solidFill>
                            <a:schemeClr val="tx1"/>
                          </a:solidFill>
                        </a:rPr>
                        <a:t>Object</a:t>
                      </a:r>
                      <a:endParaRPr lang="en-US" sz="2400" dirty="0">
                        <a:solidFill>
                          <a:schemeClr val="tx1"/>
                        </a:solidFill>
                      </a:endParaRPr>
                    </a:p>
                  </a:txBody>
                  <a:tcPr/>
                </a:tc>
                <a:tc>
                  <a:txBody>
                    <a:bodyPr/>
                    <a:lstStyle/>
                    <a:p>
                      <a:pPr algn="ctr"/>
                      <a:r>
                        <a:rPr lang="en-US" sz="2400" dirty="0" smtClean="0">
                          <a:solidFill>
                            <a:schemeClr val="tx1"/>
                          </a:solidFill>
                        </a:rPr>
                        <a:t>Selection</a:t>
                      </a:r>
                      <a:endParaRPr lang="en-US" sz="2400" dirty="0">
                        <a:solidFill>
                          <a:schemeClr val="tx1"/>
                        </a:solidFill>
                      </a:endParaRPr>
                    </a:p>
                  </a:txBody>
                  <a:tcPr/>
                </a:tc>
              </a:tr>
              <a:tr h="370840">
                <a:tc>
                  <a:txBody>
                    <a:bodyPr/>
                    <a:lstStyle/>
                    <a:p>
                      <a:r>
                        <a:rPr lang="en-US" b="1" dirty="0" smtClean="0">
                          <a:latin typeface="Courier New" pitchFamily="49" charset="0"/>
                          <a:cs typeface="Courier New" pitchFamily="49" charset="0"/>
                        </a:rPr>
                        <a:t>aw</a:t>
                      </a:r>
                      <a:endParaRPr lang="en-US" b="1" dirty="0">
                        <a:latin typeface="Courier New" pitchFamily="49" charset="0"/>
                        <a:cs typeface="Courier New" pitchFamily="49" charset="0"/>
                      </a:endParaRPr>
                    </a:p>
                  </a:txBody>
                  <a:tcPr/>
                </a:tc>
                <a:tc>
                  <a:txBody>
                    <a:bodyPr/>
                    <a:lstStyle/>
                    <a:p>
                      <a:r>
                        <a:rPr lang="en-US" b="1" baseline="0" dirty="0" smtClean="0">
                          <a:latin typeface="Courier New" pitchFamily="49" charset="0"/>
                          <a:cs typeface="Courier New" pitchFamily="49" charset="0"/>
                        </a:rPr>
                        <a:t>A word with white space </a:t>
                      </a:r>
                      <a:endParaRPr lang="en-US" b="1" dirty="0">
                        <a:latin typeface="Courier New" pitchFamily="49" charset="0"/>
                        <a:cs typeface="Courier New" pitchFamily="49" charset="0"/>
                      </a:endParaRPr>
                    </a:p>
                  </a:txBody>
                  <a:tcPr/>
                </a:tc>
              </a:tr>
              <a:tr h="370840">
                <a:tc>
                  <a:txBody>
                    <a:bodyPr/>
                    <a:lstStyle/>
                    <a:p>
                      <a:r>
                        <a:rPr lang="en-US" b="1" dirty="0" err="1" smtClean="0">
                          <a:latin typeface="Courier New" pitchFamily="49" charset="0"/>
                          <a:cs typeface="Courier New" pitchFamily="49" charset="0"/>
                        </a:rPr>
                        <a:t>iw</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Inner</a:t>
                      </a:r>
                      <a:r>
                        <a:rPr lang="en-US" b="1" baseline="0" dirty="0" smtClean="0">
                          <a:latin typeface="Courier New" pitchFamily="49" charset="0"/>
                          <a:cs typeface="Courier New" pitchFamily="49" charset="0"/>
                        </a:rPr>
                        <a:t> word</a:t>
                      </a:r>
                      <a:endParaRPr lang="en-US" b="1" dirty="0">
                        <a:latin typeface="Courier New" pitchFamily="49" charset="0"/>
                        <a:cs typeface="Courier New" pitchFamily="49" charset="0"/>
                      </a:endParaRPr>
                    </a:p>
                  </a:txBody>
                  <a:tcPr/>
                </a:tc>
              </a:tr>
              <a:tr h="370840">
                <a:tc>
                  <a:txBody>
                    <a:bodyPr/>
                    <a:lstStyle/>
                    <a:p>
                      <a:r>
                        <a:rPr lang="en-US" b="1" dirty="0" err="1" smtClean="0">
                          <a:latin typeface="Courier New" pitchFamily="49" charset="0"/>
                          <a:cs typeface="Courier New" pitchFamily="49" charset="0"/>
                        </a:rPr>
                        <a:t>aW</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A WORD with white space</a:t>
                      </a:r>
                      <a:endParaRPr lang="en-US" b="1" dirty="0">
                        <a:latin typeface="Courier New" pitchFamily="49" charset="0"/>
                        <a:cs typeface="Courier New" pitchFamily="49" charset="0"/>
                      </a:endParaRPr>
                    </a:p>
                  </a:txBody>
                  <a:tcPr/>
                </a:tc>
              </a:tr>
              <a:tr h="370840">
                <a:tc>
                  <a:txBody>
                    <a:bodyPr/>
                    <a:lstStyle/>
                    <a:p>
                      <a:r>
                        <a:rPr lang="en-US" b="1" dirty="0" err="1" smtClean="0">
                          <a:latin typeface="Courier New" pitchFamily="49" charset="0"/>
                          <a:cs typeface="Courier New" pitchFamily="49" charset="0"/>
                        </a:rPr>
                        <a:t>iW</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Inner</a:t>
                      </a:r>
                      <a:r>
                        <a:rPr lang="en-US" b="1" baseline="0" dirty="0" smtClean="0">
                          <a:latin typeface="Courier New" pitchFamily="49" charset="0"/>
                          <a:cs typeface="Courier New" pitchFamily="49" charset="0"/>
                        </a:rPr>
                        <a:t> WORD</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as</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A</a:t>
                      </a:r>
                      <a:r>
                        <a:rPr lang="en-US" b="1" baseline="0" dirty="0" smtClean="0">
                          <a:latin typeface="Courier New" pitchFamily="49" charset="0"/>
                          <a:cs typeface="Courier New" pitchFamily="49" charset="0"/>
                        </a:rPr>
                        <a:t> sentence</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is</a:t>
                      </a:r>
                      <a:endParaRPr lang="en-US" b="1"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ourier New" pitchFamily="49" charset="0"/>
                          <a:cs typeface="Courier New" pitchFamily="49" charset="0"/>
                        </a:rPr>
                        <a:t>Inner</a:t>
                      </a:r>
                      <a:r>
                        <a:rPr lang="en-US" b="1" baseline="0" dirty="0" smtClean="0">
                          <a:latin typeface="Courier New" pitchFamily="49" charset="0"/>
                          <a:cs typeface="Courier New" pitchFamily="49" charset="0"/>
                        </a:rPr>
                        <a:t> sentence</a:t>
                      </a:r>
                      <a:endParaRPr lang="en-US" b="1" dirty="0" smtClean="0">
                        <a:latin typeface="Courier New" pitchFamily="49" charset="0"/>
                        <a:cs typeface="Courier New" pitchFamily="49" charset="0"/>
                      </a:endParaRPr>
                    </a:p>
                  </a:txBody>
                  <a:tcPr/>
                </a:tc>
              </a:tr>
              <a:tr h="370840">
                <a:tc>
                  <a:txBody>
                    <a:bodyPr/>
                    <a:lstStyle/>
                    <a:p>
                      <a:r>
                        <a:rPr lang="en-US" b="1" dirty="0" err="1" smtClean="0">
                          <a:latin typeface="Courier New" pitchFamily="49" charset="0"/>
                          <a:cs typeface="Courier New" pitchFamily="49" charset="0"/>
                        </a:rPr>
                        <a:t>ap</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A</a:t>
                      </a:r>
                      <a:r>
                        <a:rPr lang="en-US" b="1" baseline="0" dirty="0" smtClean="0">
                          <a:latin typeface="Courier New" pitchFamily="49" charset="0"/>
                          <a:cs typeface="Courier New" pitchFamily="49" charset="0"/>
                        </a:rPr>
                        <a:t> paragraph with white space</a:t>
                      </a:r>
                      <a:endParaRPr lang="en-US" b="1" dirty="0">
                        <a:latin typeface="Courier New" pitchFamily="49" charset="0"/>
                        <a:cs typeface="Courier New" pitchFamily="49" charset="0"/>
                      </a:endParaRPr>
                    </a:p>
                  </a:txBody>
                  <a:tcPr/>
                </a:tc>
              </a:tr>
              <a:tr h="370840">
                <a:tc>
                  <a:txBody>
                    <a:bodyPr/>
                    <a:lstStyle/>
                    <a:p>
                      <a:r>
                        <a:rPr lang="en-US" b="1" dirty="0" err="1" smtClean="0">
                          <a:latin typeface="Courier New" pitchFamily="49" charset="0"/>
                          <a:cs typeface="Courier New" pitchFamily="49" charset="0"/>
                        </a:rPr>
                        <a:t>ip</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Inner</a:t>
                      </a:r>
                      <a:r>
                        <a:rPr lang="en-US" b="1" baseline="0" dirty="0" smtClean="0">
                          <a:latin typeface="Courier New" pitchFamily="49" charset="0"/>
                          <a:cs typeface="Courier New" pitchFamily="49" charset="0"/>
                        </a:rPr>
                        <a:t> paragraph</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ab</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A ()</a:t>
                      </a:r>
                      <a:r>
                        <a:rPr lang="en-US" b="1" baseline="0" dirty="0" smtClean="0">
                          <a:latin typeface="Courier New" pitchFamily="49" charset="0"/>
                          <a:cs typeface="Courier New" pitchFamily="49" charset="0"/>
                        </a:rPr>
                        <a:t> block with parenthesis</a:t>
                      </a:r>
                      <a:endParaRPr lang="en-US" b="1" dirty="0">
                        <a:latin typeface="Courier New" pitchFamily="49" charset="0"/>
                        <a:cs typeface="Courier New" pitchFamily="49" charset="0"/>
                      </a:endParaRPr>
                    </a:p>
                  </a:txBody>
                  <a:tcPr/>
                </a:tc>
              </a:tr>
              <a:tr h="370840">
                <a:tc>
                  <a:txBody>
                    <a:bodyPr/>
                    <a:lstStyle/>
                    <a:p>
                      <a:r>
                        <a:rPr lang="en-US" b="1" dirty="0" err="1" smtClean="0">
                          <a:latin typeface="Courier New" pitchFamily="49" charset="0"/>
                          <a:cs typeface="Courier New" pitchFamily="49" charset="0"/>
                        </a:rPr>
                        <a:t>ib</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Inner</a:t>
                      </a:r>
                      <a:r>
                        <a:rPr lang="en-US" b="1" baseline="0" dirty="0" smtClean="0">
                          <a:latin typeface="Courier New" pitchFamily="49" charset="0"/>
                          <a:cs typeface="Courier New" pitchFamily="49" charset="0"/>
                        </a:rPr>
                        <a:t> () block</a:t>
                      </a:r>
                      <a:endParaRPr lang="en-US" b="1" dirty="0">
                        <a:latin typeface="Courier New" pitchFamily="49" charset="0"/>
                        <a:cs typeface="Courier New" pitchFamily="49" charset="0"/>
                      </a:endParaRPr>
                    </a:p>
                  </a:txBody>
                  <a:tcPr/>
                </a:tc>
              </a:tr>
              <a:tr h="370840">
                <a:tc>
                  <a:txBody>
                    <a:bodyPr/>
                    <a:lstStyle/>
                    <a:p>
                      <a:r>
                        <a:rPr lang="en-US" b="1" dirty="0" err="1" smtClean="0">
                          <a:latin typeface="Courier New" pitchFamily="49" charset="0"/>
                          <a:cs typeface="Courier New" pitchFamily="49" charset="0"/>
                        </a:rPr>
                        <a:t>aB</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A {} block with braces</a:t>
                      </a:r>
                      <a:endParaRPr lang="en-US" b="1" dirty="0">
                        <a:latin typeface="Courier New" pitchFamily="49" charset="0"/>
                        <a:cs typeface="Courier New" pitchFamily="49" charset="0"/>
                      </a:endParaRPr>
                    </a:p>
                  </a:txBody>
                  <a:tcPr/>
                </a:tc>
              </a:tr>
              <a:tr h="370840">
                <a:tc>
                  <a:txBody>
                    <a:bodyPr/>
                    <a:lstStyle/>
                    <a:p>
                      <a:r>
                        <a:rPr lang="en-US" b="1" dirty="0" err="1" smtClean="0">
                          <a:latin typeface="Courier New" pitchFamily="49" charset="0"/>
                          <a:cs typeface="Courier New" pitchFamily="49" charset="0"/>
                        </a:rPr>
                        <a:t>iB</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Inner</a:t>
                      </a:r>
                      <a:r>
                        <a:rPr lang="en-US" b="1" baseline="0" dirty="0" smtClean="0">
                          <a:latin typeface="Courier New" pitchFamily="49" charset="0"/>
                          <a:cs typeface="Courier New" pitchFamily="49" charset="0"/>
                        </a:rPr>
                        <a:t> block</a:t>
                      </a:r>
                      <a:endParaRPr lang="en-US" b="1" dirty="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182507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Changing The Visual Area</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4" y="1820170"/>
            <a:ext cx="8110295" cy="304698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o : go to the other end of highlighted text</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Visual:   </a:t>
            </a:r>
            <a:r>
              <a:rPr lang="en-US" altLang="en-US" sz="2400" dirty="0" smtClean="0">
                <a:solidFill>
                  <a:srgbClr val="000000"/>
                </a:solidFill>
                <a:latin typeface="Courier New" pitchFamily="49" charset="0"/>
                <a:ea typeface="微软雅黑" pitchFamily="34" charset="-122"/>
                <a:cs typeface="Courier New" pitchFamily="49" charset="0"/>
              </a:rPr>
              <a:t>v </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err="1" smtClean="0">
                <a:solidFill>
                  <a:srgbClr val="000000"/>
                </a:solidFill>
                <a:latin typeface="微软雅黑" pitchFamily="34" charset="-122"/>
                <a:ea typeface="微软雅黑" pitchFamily="34" charset="-122"/>
              </a:rPr>
              <a:t>Blockwise</a:t>
            </a:r>
            <a:r>
              <a:rPr lang="en-US" altLang="en-US" sz="2400" dirty="0" smtClean="0">
                <a:solidFill>
                  <a:srgbClr val="000000"/>
                </a:solidFill>
                <a:latin typeface="微软雅黑" pitchFamily="34" charset="-122"/>
                <a:ea typeface="微软雅黑" pitchFamily="34" charset="-122"/>
              </a:rPr>
              <a:t> visual mode : </a:t>
            </a:r>
            <a:r>
              <a:rPr lang="en-US" altLang="en-US" sz="2400" dirty="0" smtClean="0">
                <a:solidFill>
                  <a:srgbClr val="000000"/>
                </a:solidFill>
                <a:latin typeface="Courier New" pitchFamily="49" charset="0"/>
                <a:ea typeface="微软雅黑" pitchFamily="34" charset="-122"/>
                <a:cs typeface="Courier New" pitchFamily="49" charset="0"/>
              </a:rPr>
              <a:t>Ctrl-V</a:t>
            </a:r>
            <a:r>
              <a:rPr lang="en-US" altLang="en-US" sz="2400" dirty="0" smtClean="0">
                <a:solidFill>
                  <a:srgbClr val="000000"/>
                </a:solidFill>
                <a:latin typeface="微软雅黑" pitchFamily="34" charset="-122"/>
                <a:ea typeface="微软雅黑" pitchFamily="34" charset="-122"/>
              </a:rPr>
              <a:t> </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err="1" smtClean="0">
                <a:solidFill>
                  <a:srgbClr val="000000"/>
                </a:solidFill>
                <a:latin typeface="微软雅黑" pitchFamily="34" charset="-122"/>
                <a:ea typeface="微软雅黑" pitchFamily="34" charset="-122"/>
                <a:cs typeface="Courier New" pitchFamily="49" charset="0"/>
              </a:rPr>
              <a:t>Linewise</a:t>
            </a:r>
            <a:r>
              <a:rPr lang="en-US" altLang="en-US" sz="2400" dirty="0" smtClean="0">
                <a:solidFill>
                  <a:srgbClr val="000000"/>
                </a:solidFill>
                <a:latin typeface="微软雅黑" pitchFamily="34" charset="-122"/>
                <a:ea typeface="微软雅黑" pitchFamily="34" charset="-122"/>
                <a:cs typeface="Courier New" pitchFamily="49" charset="0"/>
              </a:rPr>
              <a:t> visual mode: </a:t>
            </a:r>
            <a:r>
              <a:rPr lang="en-US" altLang="en-US" sz="2400" dirty="0" smtClean="0">
                <a:solidFill>
                  <a:srgbClr val="000000"/>
                </a:solidFill>
                <a:latin typeface="Courier New" pitchFamily="49" charset="0"/>
                <a:ea typeface="微软雅黑" pitchFamily="34" charset="-122"/>
                <a:cs typeface="Courier New" pitchFamily="49" charset="0"/>
              </a:rPr>
              <a:t>V</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Stop visual mode: </a:t>
            </a:r>
            <a:r>
              <a:rPr lang="en-US" altLang="en-US" sz="2800" dirty="0" smtClean="0">
                <a:solidFill>
                  <a:srgbClr val="000000"/>
                </a:solidFill>
                <a:latin typeface="Courier New" panose="02070309020205020404" pitchFamily="49" charset="0"/>
                <a:ea typeface="微软雅黑" pitchFamily="34" charset="-122"/>
                <a:cs typeface="Courier New" panose="02070309020205020404" pitchFamily="49" charset="0"/>
              </a:rPr>
              <a:t>v-&lt;Esc&gt;, v-Ctrl-V</a:t>
            </a:r>
          </a:p>
        </p:txBody>
      </p:sp>
    </p:spTree>
    <p:extLst>
      <p:ext uri="{BB962C8B-B14F-4D97-AF65-F5344CB8AC3E}">
        <p14:creationId xmlns:p14="http://schemas.microsoft.com/office/powerpoint/2010/main" val="311047572"/>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10667</TotalTime>
  <Words>3665</Words>
  <Application>Microsoft Office PowerPoint</Application>
  <PresentationFormat>On-screen Show (4:3)</PresentationFormat>
  <Paragraphs>525</Paragraphs>
  <Slides>32</Slides>
  <Notes>31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默认设计模板</vt:lpstr>
      <vt:lpstr>PowerPoint Presentation</vt:lpstr>
      <vt:lpstr>Topics</vt:lpstr>
      <vt:lpstr>In-Editor Help</vt:lpstr>
      <vt:lpstr>Vim modes</vt:lpstr>
      <vt:lpstr>Cursor Motions</vt:lpstr>
      <vt:lpstr>The Visual Mode</vt:lpstr>
      <vt:lpstr>Text Objects</vt:lpstr>
      <vt:lpstr>Text Objects Used in Visual Mode</vt:lpstr>
      <vt:lpstr>Changing The Visual Area</vt:lpstr>
      <vt:lpstr>Visual Mode Operators</vt:lpstr>
      <vt:lpstr>Text Object Selection Motions</vt:lpstr>
      <vt:lpstr>Operator + Motion = Action</vt:lpstr>
      <vt:lpstr>Accessing the Shell</vt:lpstr>
      <vt:lpstr>Searching</vt:lpstr>
      <vt:lpstr>Search with Regex</vt:lpstr>
      <vt:lpstr>Empty Regular Expressions</vt:lpstr>
      <vt:lpstr>Vim Regex</vt:lpstr>
      <vt:lpstr>Lookahead &amp; Lookbehind</vt:lpstr>
      <vt:lpstr>Search and Substitute</vt:lpstr>
      <vt:lpstr>Substitute Syntax</vt:lpstr>
      <vt:lpstr>Range, Line Addressing &amp; Marks</vt:lpstr>
      <vt:lpstr>Special Characters for Replacement</vt:lpstr>
      <vt:lpstr>Substitute Examples</vt:lpstr>
      <vt:lpstr>Empty Regular Expressions</vt:lpstr>
      <vt:lpstr>Search &amp; Replace in Visual Mode</vt:lpstr>
      <vt:lpstr>Lookahead &amp; Lookbehind</vt:lpstr>
      <vt:lpstr>Advanced Editing Features</vt:lpstr>
      <vt:lpstr>The Dot (.) Command</vt:lpstr>
      <vt:lpstr>Advanced Editing</vt:lpstr>
      <vt:lpstr>Indenting, Auto-indent, Word Wrap</vt:lpstr>
      <vt:lpstr>Filtering Through Shell Commands</vt:lpstr>
      <vt:lpstr>Customize Vim to Suit Your Preferences</vt:lpstr>
    </vt:vector>
  </TitlesOfParts>
  <Company>ASPIRE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Victor Yu</dc:creator>
  <cp:lastModifiedBy>Victor</cp:lastModifiedBy>
  <cp:revision>678</cp:revision>
  <dcterms:created xsi:type="dcterms:W3CDTF">2013-10-28T00:04:30Z</dcterms:created>
  <dcterms:modified xsi:type="dcterms:W3CDTF">2015-03-25T23:28:49Z</dcterms:modified>
</cp:coreProperties>
</file>