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63" r:id="rId2"/>
    <p:sldId id="295" r:id="rId3"/>
    <p:sldId id="385" r:id="rId4"/>
    <p:sldId id="372" r:id="rId5"/>
    <p:sldId id="347" r:id="rId6"/>
    <p:sldId id="377" r:id="rId7"/>
    <p:sldId id="373" r:id="rId8"/>
    <p:sldId id="374" r:id="rId9"/>
    <p:sldId id="375" r:id="rId10"/>
    <p:sldId id="378" r:id="rId11"/>
    <p:sldId id="376" r:id="rId12"/>
    <p:sldId id="387" r:id="rId13"/>
    <p:sldId id="324" r:id="rId14"/>
    <p:sldId id="382" r:id="rId15"/>
    <p:sldId id="384" r:id="rId16"/>
    <p:sldId id="379" r:id="rId17"/>
    <p:sldId id="380" r:id="rId18"/>
    <p:sldId id="381" r:id="rId19"/>
    <p:sldId id="383" r:id="rId20"/>
    <p:sldId id="386" r:id="rId21"/>
    <p:sldId id="338" r:id="rId2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84" autoAdjust="0"/>
  </p:normalViewPr>
  <p:slideViewPr>
    <p:cSldViewPr snapToGrid="0" snapToObjects="1">
      <p:cViewPr>
        <p:scale>
          <a:sx n="50" d="100"/>
          <a:sy n="50" d="100"/>
        </p:scale>
        <p:origin x="-1224" y="444"/>
      </p:cViewPr>
      <p:guideLst>
        <p:guide orient="horz" pos="2160"/>
        <p:guide pos="2880"/>
      </p:guideLst>
    </p:cSldViewPr>
  </p:slideViewPr>
  <p:notesTextViewPr>
    <p:cViewPr>
      <p:scale>
        <a:sx n="125" d="100"/>
        <a:sy n="125" d="100"/>
      </p:scale>
      <p:origin x="0" y="403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9E9F8-91F1-8646-AA32-FCD0556050B0}" type="datetimeFigureOut">
              <a:rPr kumimoji="1" lang="ja-JP" altLang="en-US" smtClean="0"/>
              <a:pPr/>
              <a:t>2015/2/16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マスター テキストの書式設定</a:t>
            </a:r>
          </a:p>
          <a:p>
            <a:pPr lvl="1"/>
            <a:r>
              <a:rPr kumimoji="1" lang="zh-CN" altLang="en-US" smtClean="0"/>
              <a:t>第 </a:t>
            </a:r>
            <a:r>
              <a:rPr kumimoji="1" lang="en-US" altLang="zh-CN" smtClean="0"/>
              <a:t>2 </a:t>
            </a:r>
            <a:r>
              <a:rPr kumimoji="1" lang="zh-CN" altLang="en-US" smtClean="0"/>
              <a:t>レベル</a:t>
            </a:r>
          </a:p>
          <a:p>
            <a:pPr lvl="2"/>
            <a:r>
              <a:rPr kumimoji="1" lang="zh-CN" altLang="en-US" smtClean="0"/>
              <a:t>第 </a:t>
            </a:r>
            <a:r>
              <a:rPr kumimoji="1" lang="en-US" altLang="zh-CN" smtClean="0"/>
              <a:t>3 </a:t>
            </a:r>
            <a:r>
              <a:rPr kumimoji="1" lang="zh-CN" altLang="en-US" smtClean="0"/>
              <a:t>レベル</a:t>
            </a:r>
          </a:p>
          <a:p>
            <a:pPr lvl="3"/>
            <a:r>
              <a:rPr kumimoji="1" lang="zh-CN" altLang="en-US" smtClean="0"/>
              <a:t>第 </a:t>
            </a:r>
            <a:r>
              <a:rPr kumimoji="1" lang="en-US" altLang="zh-CN" smtClean="0"/>
              <a:t>4 </a:t>
            </a:r>
            <a:r>
              <a:rPr kumimoji="1" lang="zh-CN" altLang="en-US" smtClean="0"/>
              <a:t>レベル</a:t>
            </a:r>
          </a:p>
          <a:p>
            <a:pPr lvl="4"/>
            <a:r>
              <a:rPr kumimoji="1" lang="zh-CN" altLang="en-US" smtClean="0"/>
              <a:t>第 </a:t>
            </a:r>
            <a:r>
              <a:rPr kumimoji="1" lang="en-US" altLang="zh-CN" smtClean="0"/>
              <a:t>5 </a:t>
            </a:r>
            <a:r>
              <a:rPr kumimoji="1" lang="zh-CN"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468E-A1AE-6C49-83CB-6969D84D67CB}" type="slidenum">
              <a:rPr kumimoji="1" lang="ja-JP" altLang="en-US" smtClean="0"/>
              <a:pPr/>
              <a:t>‹#›</a:t>
            </a:fld>
            <a:endParaRPr kumimoji="1" lang="ja-JP" altLang="en-US"/>
          </a:p>
        </p:txBody>
      </p:sp>
    </p:spTree>
    <p:extLst>
      <p:ext uri="{BB962C8B-B14F-4D97-AF65-F5344CB8AC3E}">
        <p14:creationId xmlns:p14="http://schemas.microsoft.com/office/powerpoint/2010/main" val="409961568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december.com/unix/ref/help.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Command_(computing)" TargetMode="External"/><Relationship Id="rId7" Type="http://schemas.openxmlformats.org/officeDocument/2006/relationships/hyperlink" Target="http://en.wikipedia.org/wiki/Cd_(command)"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en.wikipedia.org/wiki/Computer_program" TargetMode="External"/><Relationship Id="rId5" Type="http://schemas.openxmlformats.org/officeDocument/2006/relationships/hyperlink" Target="http://en.wikipedia.org/wiki/Shell_(computing)" TargetMode="External"/><Relationship Id="rId4" Type="http://schemas.openxmlformats.org/officeDocument/2006/relationships/hyperlink" Target="http://en.wikipedia.org/wiki/Subroutin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D916E0-E439-40E2-9416-7795DABFD9C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Example 1:</a:t>
            </a:r>
          </a:p>
          <a:p>
            <a:pPr lvl="1"/>
            <a:r>
              <a:rPr lang="en-US" dirty="0" smtClean="0"/>
              <a:t>$cat &lt;&lt;END</a:t>
            </a:r>
          </a:p>
          <a:p>
            <a:pPr lvl="1"/>
            <a:r>
              <a:rPr lang="en-US" dirty="0" smtClean="0"/>
              <a:t>&gt;This is a test</a:t>
            </a:r>
          </a:p>
          <a:p>
            <a:pPr lvl="1"/>
            <a:r>
              <a:rPr lang="en-US" dirty="0" smtClean="0"/>
              <a:t>&gt;END</a:t>
            </a:r>
          </a:p>
          <a:p>
            <a:pPr lvl="1"/>
            <a:r>
              <a:rPr lang="en-US" dirty="0" smtClean="0"/>
              <a:t>This is a test</a:t>
            </a:r>
          </a:p>
          <a:p>
            <a:pPr lvl="1"/>
            <a:r>
              <a:rPr lang="en-US" dirty="0" smtClean="0"/>
              <a:t>$</a:t>
            </a:r>
          </a:p>
          <a:p>
            <a:pPr marL="171450" indent="-171450">
              <a:buFont typeface="Arial" pitchFamily="34" charset="0"/>
              <a:buChar char="•"/>
            </a:pPr>
            <a:r>
              <a:rPr lang="en-US" dirty="0" smtClean="0"/>
              <a:t>Example</a:t>
            </a:r>
            <a:r>
              <a:rPr lang="en-US" baseline="0" dirty="0" smtClean="0"/>
              <a:t> 2 (redirect standard output to standard error):</a:t>
            </a:r>
          </a:p>
          <a:p>
            <a:pPr lvl="1"/>
            <a:r>
              <a:rPr lang="en-US" baseline="0" dirty="0" smtClean="0"/>
              <a:t>$echo “Usage error: see administrator” 1&gt;&amp;2</a:t>
            </a: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Although cat displays an error message, the shell destroys the contents of the existing orange file. </a:t>
            </a:r>
          </a:p>
          <a:p>
            <a:pPr marL="171450" indent="-171450">
              <a:buFont typeface="Arial" pitchFamily="34" charset="0"/>
              <a:buChar char="•"/>
            </a:pPr>
            <a:r>
              <a:rPr lang="en-US" dirty="0" smtClean="0"/>
              <a:t>The</a:t>
            </a:r>
            <a:r>
              <a:rPr lang="en-US" baseline="0" dirty="0" smtClean="0"/>
              <a:t> shell provides the </a:t>
            </a:r>
            <a:r>
              <a:rPr lang="en-US" baseline="0" dirty="0" err="1" smtClean="0"/>
              <a:t>noclobber</a:t>
            </a:r>
            <a:r>
              <a:rPr lang="en-US" baseline="0" dirty="0" smtClean="0"/>
              <a:t> feature, which prevents you from overwriting a file using redirection. Enable this feature by setting </a:t>
            </a:r>
            <a:r>
              <a:rPr lang="en-US" baseline="0" dirty="0" err="1" smtClean="0"/>
              <a:t>noclobber</a:t>
            </a:r>
            <a:r>
              <a:rPr lang="en-US" baseline="0" dirty="0" smtClean="0"/>
              <a:t> using the command set –o </a:t>
            </a:r>
            <a:r>
              <a:rPr lang="en-US" baseline="0" dirty="0" err="1" smtClean="0"/>
              <a:t>noclobber</a:t>
            </a:r>
            <a:r>
              <a:rPr lang="en-US" baseline="0" dirty="0" smtClean="0"/>
              <a:t>. The same command with +o unsets </a:t>
            </a:r>
            <a:r>
              <a:rPr lang="en-US" baseline="0" dirty="0" err="1" smtClean="0"/>
              <a:t>noclobber</a:t>
            </a:r>
            <a:r>
              <a:rPr lang="en-US" baseline="0" dirty="0" smtClean="0"/>
              <a:t>. With </a:t>
            </a:r>
            <a:r>
              <a:rPr lang="en-US" baseline="0" dirty="0" err="1" smtClean="0"/>
              <a:t>noclobber</a:t>
            </a:r>
            <a:r>
              <a:rPr lang="en-US" baseline="0" dirty="0" smtClean="0"/>
              <a:t> set, if you redirect output to an existing file, the shell displays an error message and does not execute the command. For example:</a:t>
            </a:r>
            <a:br>
              <a:rPr lang="en-US" baseline="0" dirty="0" smtClean="0"/>
            </a:br>
            <a:r>
              <a:rPr lang="en-US" baseline="0" dirty="0" smtClean="0"/>
              <a:t>$touch </a:t>
            </a:r>
            <a:r>
              <a:rPr lang="en-US" baseline="0" dirty="0" err="1" smtClean="0"/>
              <a:t>tmp</a:t>
            </a:r>
            <a:r>
              <a:rPr lang="en-US" baseline="0" dirty="0" smtClean="0"/>
              <a:t/>
            </a:r>
            <a:br>
              <a:rPr lang="en-US" baseline="0" dirty="0" smtClean="0"/>
            </a:br>
            <a:r>
              <a:rPr lang="en-US" baseline="0" dirty="0" smtClean="0"/>
              <a:t>$set –o </a:t>
            </a:r>
            <a:r>
              <a:rPr lang="en-US" baseline="0" dirty="0" err="1" smtClean="0"/>
              <a:t>noclobber</a:t>
            </a:r>
            <a:r>
              <a:rPr lang="en-US" baseline="0" dirty="0" smtClean="0"/>
              <a:t/>
            </a:r>
            <a:br>
              <a:rPr lang="en-US" baseline="0" dirty="0" smtClean="0"/>
            </a:br>
            <a:r>
              <a:rPr lang="en-US" baseline="0" dirty="0" smtClean="0"/>
              <a:t>$echo “hi there” &gt; </a:t>
            </a:r>
            <a:r>
              <a:rPr lang="en-US" baseline="0" dirty="0" err="1" smtClean="0"/>
              <a:t>tmp</a:t>
            </a:r>
            <a:r>
              <a:rPr lang="en-US" baseline="0" dirty="0" smtClean="0"/>
              <a:t/>
            </a:r>
            <a:br>
              <a:rPr lang="en-US" baseline="0" dirty="0" smtClean="0"/>
            </a:br>
            <a:r>
              <a:rPr lang="en-US" baseline="0" dirty="0" smtClean="0"/>
              <a:t>-bash: </a:t>
            </a:r>
            <a:r>
              <a:rPr lang="en-US" baseline="0" dirty="0" err="1" smtClean="0"/>
              <a:t>tmp</a:t>
            </a:r>
            <a:r>
              <a:rPr lang="en-US" baseline="0" dirty="0" smtClean="0"/>
              <a:t>: cannot </a:t>
            </a:r>
            <a:r>
              <a:rPr lang="en-US" baseline="0" dirty="0" err="1" smtClean="0"/>
              <a:t>ovewrite</a:t>
            </a:r>
            <a:r>
              <a:rPr lang="en-US" baseline="0" dirty="0" smtClean="0"/>
              <a:t> existing file</a:t>
            </a:r>
            <a:br>
              <a:rPr lang="en-US" baseline="0" dirty="0" smtClean="0"/>
            </a:br>
            <a:r>
              <a:rPr lang="en-US" baseline="0" dirty="0" smtClean="0"/>
              <a:t>$set +o </a:t>
            </a:r>
            <a:r>
              <a:rPr lang="en-US" baseline="0" dirty="0" err="1" smtClean="0"/>
              <a:t>noclobber</a:t>
            </a:r>
            <a:r>
              <a:rPr lang="en-US" baseline="0" dirty="0" smtClean="0"/>
              <a:t/>
            </a:r>
            <a:br>
              <a:rPr lang="en-US" baseline="0" dirty="0" smtClean="0"/>
            </a:br>
            <a:r>
              <a:rPr lang="en-US" baseline="0" dirty="0" smtClean="0"/>
              <a:t>$echo “hi there” &gt; </a:t>
            </a:r>
            <a:r>
              <a:rPr lang="en-US" baseline="0" dirty="0" err="1" smtClean="0"/>
              <a:t>tmp</a:t>
            </a:r>
            <a:endParaRPr lang="en-US" baseline="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Environment variables are settings in the Unix system that specify how you, you shell,</a:t>
            </a:r>
            <a:r>
              <a:rPr lang="en-US" baseline="0" dirty="0" smtClean="0"/>
              <a:t> and the Unix system interact. When you log in to the Unix system, it sets up your standard environment variables—the shell prompt you want to use, the default search path, and other information to help programs run, among other things. </a:t>
            </a:r>
          </a:p>
          <a:p>
            <a:pPr marL="171450" indent="-171450">
              <a:buFont typeface="Arial" pitchFamily="34" charset="0"/>
              <a:buChar char="•"/>
            </a:pPr>
            <a:r>
              <a:rPr lang="en-US" baseline="0" dirty="0" smtClean="0"/>
              <a:t>Add and change a variable:</a:t>
            </a:r>
          </a:p>
          <a:p>
            <a:pPr marL="457200" lvl="1" indent="0" defTabSz="914400" fontAlgn="base">
              <a:lnSpc>
                <a:spcPct val="150000"/>
              </a:lnSpc>
              <a:spcBef>
                <a:spcPct val="0"/>
              </a:spcBef>
              <a:spcAft>
                <a:spcPct val="0"/>
              </a:spcAft>
              <a:buClr>
                <a:srgbClr val="FF6600"/>
              </a:buClr>
              <a:buFont typeface="Wingdings" charset="2"/>
              <a:buNone/>
            </a:pPr>
            <a:r>
              <a:rPr lang="en-US" altLang="en-US" sz="2200" dirty="0" smtClean="0">
                <a:solidFill>
                  <a:srgbClr val="000000"/>
                </a:solidFill>
                <a:latin typeface="微软雅黑" pitchFamily="34" charset="-122"/>
                <a:ea typeface="微软雅黑" pitchFamily="34" charset="-122"/>
              </a:rPr>
              <a:t>$EMAIL=yuvictor@fhda.edu     (set</a:t>
            </a:r>
            <a:r>
              <a:rPr lang="en-US" altLang="en-US" sz="2200" baseline="0" dirty="0" smtClean="0">
                <a:solidFill>
                  <a:srgbClr val="000000"/>
                </a:solidFill>
                <a:latin typeface="微软雅黑" pitchFamily="34" charset="-122"/>
                <a:ea typeface="微软雅黑" pitchFamily="34" charset="-122"/>
              </a:rPr>
              <a:t> up run the variable and it value and make it available to all programs that run in the current session)</a:t>
            </a:r>
            <a:endParaRPr lang="en-US" altLang="en-US" sz="2200" dirty="0" smtClean="0">
              <a:solidFill>
                <a:srgbClr val="000000"/>
              </a:solidFill>
              <a:latin typeface="微软雅黑" pitchFamily="34" charset="-122"/>
              <a:ea typeface="微软雅黑" pitchFamily="34" charset="-122"/>
            </a:endParaRPr>
          </a:p>
          <a:p>
            <a:pPr marL="457200" lvl="1" indent="0" defTabSz="914400" fontAlgn="base">
              <a:lnSpc>
                <a:spcPct val="150000"/>
              </a:lnSpc>
              <a:spcBef>
                <a:spcPct val="0"/>
              </a:spcBef>
              <a:spcAft>
                <a:spcPct val="0"/>
              </a:spcAft>
              <a:buClr>
                <a:srgbClr val="FF6600"/>
              </a:buClr>
              <a:buFont typeface="Wingdings" charset="2"/>
              <a:buNone/>
            </a:pPr>
            <a:r>
              <a:rPr lang="en-US" altLang="en-US" sz="2200" dirty="0" smtClean="0">
                <a:solidFill>
                  <a:srgbClr val="000000"/>
                </a:solidFill>
                <a:latin typeface="微软雅黑" pitchFamily="34" charset="-122"/>
                <a:ea typeface="微软雅黑" pitchFamily="34" charset="-122"/>
              </a:rPr>
              <a:t>export EMAIL     (until it is exported, it is a shell variable, which will not be available to other programs</a:t>
            </a:r>
            <a:r>
              <a:rPr lang="en-US" altLang="en-US" sz="2200" baseline="0" dirty="0" smtClean="0">
                <a:solidFill>
                  <a:srgbClr val="000000"/>
                </a:solidFill>
                <a:latin typeface="微软雅黑" pitchFamily="34" charset="-122"/>
                <a:ea typeface="微软雅黑" pitchFamily="34" charset="-122"/>
              </a:rPr>
              <a:t> that this shell starts)</a:t>
            </a:r>
            <a:endParaRPr lang="en-US" altLang="en-US" sz="2200" dirty="0" smtClean="0">
              <a:solidFill>
                <a:srgbClr val="000000"/>
              </a:solidFill>
              <a:latin typeface="微软雅黑" pitchFamily="34" charset="-122"/>
              <a:ea typeface="微软雅黑" pitchFamily="34" charset="-122"/>
            </a:endParaRPr>
          </a:p>
          <a:p>
            <a:pPr marL="457200" lvl="1" indent="0" defTabSz="914400" fontAlgn="base">
              <a:lnSpc>
                <a:spcPct val="150000"/>
              </a:lnSpc>
              <a:spcBef>
                <a:spcPct val="0"/>
              </a:spcBef>
              <a:spcAft>
                <a:spcPct val="0"/>
              </a:spcAft>
              <a:buClr>
                <a:srgbClr val="FF6600"/>
              </a:buClr>
              <a:buFont typeface="Wingdings" charset="2"/>
              <a:buNone/>
            </a:pPr>
            <a:r>
              <a:rPr lang="en-US" altLang="en-US" sz="2200" dirty="0" smtClean="0">
                <a:solidFill>
                  <a:srgbClr val="000000"/>
                </a:solidFill>
                <a:latin typeface="微软雅黑" pitchFamily="34" charset="-122"/>
                <a:ea typeface="微软雅黑" pitchFamily="34" charset="-122"/>
              </a:rPr>
              <a:t>echo $EMAIL      (optionally, verify</a:t>
            </a:r>
            <a:r>
              <a:rPr lang="en-US" altLang="en-US" sz="2200" baseline="0" dirty="0" smtClean="0">
                <a:solidFill>
                  <a:srgbClr val="000000"/>
                </a:solidFill>
                <a:latin typeface="微软雅黑" pitchFamily="34" charset="-122"/>
                <a:ea typeface="微软雅黑" pitchFamily="34" charset="-122"/>
              </a:rPr>
              <a:t> that the variable is set correctly)</a:t>
            </a:r>
          </a:p>
          <a:p>
            <a:pPr marL="342900" lvl="0" indent="-342900" defTabSz="914400" fontAlgn="base">
              <a:lnSpc>
                <a:spcPct val="150000"/>
              </a:lnSpc>
              <a:spcBef>
                <a:spcPct val="0"/>
              </a:spcBef>
              <a:spcAft>
                <a:spcPct val="0"/>
              </a:spcAft>
              <a:buClr>
                <a:srgbClr val="FF6600"/>
              </a:buClr>
              <a:buFont typeface="Arial" pitchFamily="34" charset="0"/>
              <a:buChar char="•"/>
            </a:pPr>
            <a:r>
              <a:rPr lang="en-US" altLang="en-US" sz="2200" baseline="0" dirty="0" smtClean="0">
                <a:solidFill>
                  <a:srgbClr val="000000"/>
                </a:solidFill>
                <a:latin typeface="微软雅黑" pitchFamily="34" charset="-122"/>
                <a:ea typeface="微软雅黑" pitchFamily="34" charset="-122"/>
              </a:rPr>
              <a:t>In bash, save a step by typing:</a:t>
            </a:r>
            <a:br>
              <a:rPr lang="en-US" altLang="en-US" sz="2200" baseline="0" dirty="0" smtClean="0">
                <a:solidFill>
                  <a:srgbClr val="000000"/>
                </a:solidFill>
                <a:latin typeface="微软雅黑" pitchFamily="34" charset="-122"/>
                <a:ea typeface="微软雅黑" pitchFamily="34" charset="-122"/>
              </a:rPr>
            </a:br>
            <a:r>
              <a:rPr lang="en-US" altLang="en-US" sz="2200" baseline="0" dirty="0" smtClean="0">
                <a:solidFill>
                  <a:srgbClr val="000000"/>
                </a:solidFill>
                <a:latin typeface="微软雅黑" pitchFamily="34" charset="-122"/>
                <a:ea typeface="微软雅黑" pitchFamily="34" charset="-122"/>
              </a:rPr>
              <a:t>  export EMAIL=yuvictor@fhda.edu</a:t>
            </a:r>
            <a:br>
              <a:rPr lang="en-US" altLang="en-US" sz="2200" baseline="0" dirty="0" smtClean="0">
                <a:solidFill>
                  <a:srgbClr val="000000"/>
                </a:solidFill>
                <a:latin typeface="微软雅黑" pitchFamily="34" charset="-122"/>
                <a:ea typeface="微软雅黑" pitchFamily="34" charset="-122"/>
              </a:rPr>
            </a:br>
            <a:r>
              <a:rPr lang="en-US" altLang="en-US" sz="2200" baseline="0" dirty="0" smtClean="0">
                <a:solidFill>
                  <a:srgbClr val="000000"/>
                </a:solidFill>
                <a:latin typeface="微软雅黑" pitchFamily="34" charset="-122"/>
                <a:ea typeface="微软雅黑" pitchFamily="34" charset="-122"/>
              </a:rPr>
              <a:t>  </a:t>
            </a:r>
            <a:endParaRPr lang="en-US" altLang="en-US" sz="2200" dirty="0" smtClean="0">
              <a:solidFill>
                <a:srgbClr val="000000"/>
              </a:solidFill>
              <a:latin typeface="微软雅黑" pitchFamily="34" charset="-122"/>
              <a:ea typeface="微软雅黑" pitchFamily="34" charset="-122"/>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dirty="0" smtClean="0"/>
              <a:t>Making mail aliases</a:t>
            </a:r>
          </a:p>
          <a:p>
            <a:r>
              <a:rPr lang="en-US" dirty="0" smtClean="0"/>
              <a:t>The Unix mail command uses the .</a:t>
            </a:r>
            <a:r>
              <a:rPr lang="en-US" dirty="0" err="1" smtClean="0"/>
              <a:t>mailrc</a:t>
            </a:r>
            <a:r>
              <a:rPr lang="en-US" dirty="0" smtClean="0"/>
              <a:t> file to customize how it works. One of the most popular things you would want to do is to create mailing lists using the alias. Add lines like these to create a quick way to write to a one or many people using aliases. </a:t>
            </a:r>
          </a:p>
          <a:p>
            <a:r>
              <a:rPr lang="en-US" dirty="0" smtClean="0"/>
              <a:t>Here are example lines that you could add to your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mailrc</a:t>
            </a:r>
            <a:r>
              <a:rPr lang="en-US" dirty="0" smtClean="0">
                <a:latin typeface="Courier New" pitchFamily="49" charset="0"/>
                <a:cs typeface="Courier New" pitchFamily="49" charset="0"/>
              </a:rPr>
              <a:t> </a:t>
            </a:r>
            <a:r>
              <a:rPr lang="en-US" dirty="0" smtClean="0"/>
              <a:t>file to create aliases </a:t>
            </a:r>
          </a:p>
          <a:p>
            <a:pPr lvl="1"/>
            <a:r>
              <a:rPr lang="en-US" dirty="0" smtClean="0">
                <a:latin typeface="Courier New" pitchFamily="49" charset="0"/>
                <a:cs typeface="Courier New" pitchFamily="49" charset="0"/>
              </a:rPr>
              <a:t># personal aliases </a:t>
            </a:r>
          </a:p>
          <a:p>
            <a:pPr lvl="1"/>
            <a:r>
              <a:rPr lang="en-US" dirty="0" smtClean="0">
                <a:latin typeface="Courier New" pitchFamily="49" charset="0"/>
                <a:cs typeface="Courier New" pitchFamily="49" charset="0"/>
              </a:rPr>
              <a:t>alias john john@december.com </a:t>
            </a:r>
          </a:p>
          <a:p>
            <a:pPr lvl="1"/>
            <a:r>
              <a:rPr lang="en-US" dirty="0" smtClean="0">
                <a:latin typeface="Courier New" pitchFamily="49" charset="0"/>
                <a:cs typeface="Courier New" pitchFamily="49" charset="0"/>
              </a:rPr>
              <a:t>alias friends nobody@december.com brown@null.com </a:t>
            </a:r>
          </a:p>
          <a:p>
            <a:r>
              <a:rPr lang="en-US" dirty="0" smtClean="0"/>
              <a:t>When you want to write to everyone listed after the alias friends, just start a mail session like this: </a:t>
            </a:r>
          </a:p>
          <a:p>
            <a:r>
              <a:rPr lang="en-US" dirty="0" smtClean="0"/>
              <a:t>$ mail friends </a:t>
            </a:r>
          </a:p>
          <a:p>
            <a:pPr marL="228600" indent="-228600">
              <a:buFont typeface="+mj-lt"/>
              <a:buAutoNum type="arabicPeriod" startAt="2"/>
            </a:pPr>
            <a:r>
              <a:rPr lang="en-US" b="1" dirty="0" smtClean="0"/>
              <a:t>Forwarding mail</a:t>
            </a:r>
          </a:p>
          <a:p>
            <a:r>
              <a:rPr lang="en-US" dirty="0" smtClean="0"/>
              <a:t>You may have a Unix account that you do not use for email. But what if someone sends you email at that account? You can customize the .forward file to contain an email address that all email sent to that account is sent. In the .forward file, all you have to put is the email address where all mail should be forwarded. </a:t>
            </a:r>
          </a:p>
          <a:p>
            <a:r>
              <a:rPr lang="en-US" dirty="0" smtClean="0"/>
              <a:t>For example, let's say you have a Unix account at jackie@foo.com, but you want all mail sent to jackie@foo.com sent instead to jj@null.com. You need to login to your jackie@foo.com account, and then edit (or create) a .forward file to read: </a:t>
            </a:r>
          </a:p>
          <a:p>
            <a:r>
              <a:rPr lang="en-US" dirty="0" smtClean="0"/>
              <a:t>jj@null.com </a:t>
            </a:r>
          </a:p>
          <a:p>
            <a:r>
              <a:rPr lang="en-US" dirty="0" smtClean="0"/>
              <a:t>Make sure that the .forward file is executable by using the </a:t>
            </a:r>
            <a:r>
              <a:rPr lang="en-US" dirty="0" err="1" smtClean="0"/>
              <a:t>chmod</a:t>
            </a:r>
            <a:r>
              <a:rPr lang="en-US" dirty="0" smtClean="0"/>
              <a:t> command: </a:t>
            </a:r>
          </a:p>
          <a:p>
            <a:r>
              <a:rPr lang="en-US" dirty="0" smtClean="0"/>
              <a:t>$ </a:t>
            </a:r>
            <a:r>
              <a:rPr lang="en-US" dirty="0" err="1" smtClean="0"/>
              <a:t>chmod</a:t>
            </a:r>
            <a:r>
              <a:rPr lang="en-US" dirty="0" smtClean="0"/>
              <a:t> 755 .forward </a:t>
            </a:r>
          </a:p>
          <a:p>
            <a:r>
              <a:rPr lang="en-US" dirty="0" smtClean="0"/>
              <a:t>Test out this forwarding yourself to make sure it works properly. </a:t>
            </a:r>
          </a:p>
          <a:p>
            <a:pPr marL="228600" indent="-228600">
              <a:buFont typeface="+mj-lt"/>
              <a:buAutoNum type="arabicPeriod" startAt="3"/>
            </a:pPr>
            <a:r>
              <a:rPr lang="en-US" b="1" dirty="0" smtClean="0"/>
              <a:t>Making command aliases</a:t>
            </a:r>
          </a:p>
          <a:p>
            <a:r>
              <a:rPr lang="en-US" dirty="0" smtClean="0"/>
              <a:t>You might find that you type the same command over and over. If it is a short command, no problem; but perhaps you might want to create a short name, or alias, to stand for a longer command. </a:t>
            </a:r>
          </a:p>
          <a:p>
            <a:r>
              <a:rPr lang="en-US" dirty="0" smtClean="0"/>
              <a:t>If you are using the C shell, you can edit your .</a:t>
            </a:r>
            <a:r>
              <a:rPr lang="en-US" dirty="0" err="1" smtClean="0"/>
              <a:t>cshrc</a:t>
            </a:r>
            <a:r>
              <a:rPr lang="en-US" dirty="0" smtClean="0"/>
              <a:t> file to make aliases for commands. </a:t>
            </a:r>
          </a:p>
          <a:p>
            <a:r>
              <a:rPr lang="en-US" dirty="0" smtClean="0"/>
              <a:t>For example, you could enter these lines in your .</a:t>
            </a:r>
            <a:r>
              <a:rPr lang="en-US" dirty="0" err="1" smtClean="0"/>
              <a:t>cshrc</a:t>
            </a:r>
            <a:r>
              <a:rPr lang="en-US" dirty="0" smtClean="0"/>
              <a:t> file (NOTE that these lines are entered into the .</a:t>
            </a:r>
            <a:r>
              <a:rPr lang="en-US" dirty="0" err="1" smtClean="0"/>
              <a:t>cshrc</a:t>
            </a:r>
            <a:r>
              <a:rPr lang="en-US" dirty="0" smtClean="0"/>
              <a:t> file using an editor; these lines are NOT typed at the Unix prompt): </a:t>
            </a:r>
          </a:p>
          <a:p>
            <a:r>
              <a:rPr lang="en-US" dirty="0" smtClean="0"/>
              <a:t>alias </a:t>
            </a:r>
            <a:r>
              <a:rPr lang="en-US" dirty="0" err="1" smtClean="0"/>
              <a:t>ll</a:t>
            </a:r>
            <a:r>
              <a:rPr lang="en-US" dirty="0" smtClean="0"/>
              <a:t> '</a:t>
            </a:r>
            <a:r>
              <a:rPr lang="en-US" dirty="0" err="1" smtClean="0"/>
              <a:t>ls</a:t>
            </a:r>
            <a:r>
              <a:rPr lang="en-US" dirty="0" smtClean="0"/>
              <a:t> -l' alias go '(date; </a:t>
            </a:r>
            <a:r>
              <a:rPr lang="en-US" dirty="0" err="1" smtClean="0"/>
              <a:t>ls</a:t>
            </a:r>
            <a:r>
              <a:rPr lang="en-US" dirty="0" smtClean="0"/>
              <a:t> -</a:t>
            </a:r>
            <a:r>
              <a:rPr lang="en-US" dirty="0" err="1" smtClean="0"/>
              <a:t>lst</a:t>
            </a:r>
            <a:r>
              <a:rPr lang="en-US" dirty="0" smtClean="0"/>
              <a:t>; </a:t>
            </a:r>
            <a:r>
              <a:rPr lang="en-US" dirty="0" err="1" smtClean="0"/>
              <a:t>uname</a:t>
            </a:r>
            <a:r>
              <a:rPr lang="en-US" dirty="0" smtClean="0"/>
              <a:t>)' If you are using a different shell, the syntax is a bit different. Check with the </a:t>
            </a:r>
            <a:r>
              <a:rPr lang="en-US" dirty="0" smtClean="0">
                <a:hlinkClick r:id="rId3"/>
              </a:rPr>
              <a:t>reference information</a:t>
            </a:r>
            <a:r>
              <a:rPr lang="en-US" dirty="0" smtClean="0"/>
              <a:t>. </a:t>
            </a:r>
          </a:p>
          <a:p>
            <a:r>
              <a:rPr lang="en-US" dirty="0" smtClean="0"/>
              <a:t>Then, you need to have the shell re-initialized so that the alias can be recognized. You could logout and then log back in. </a:t>
            </a:r>
          </a:p>
          <a:p>
            <a:r>
              <a:rPr lang="en-US" dirty="0" smtClean="0"/>
              <a:t>Or you could try this: </a:t>
            </a:r>
          </a:p>
          <a:p>
            <a:r>
              <a:rPr lang="en-US" dirty="0" smtClean="0"/>
              <a:t>$ source .</a:t>
            </a:r>
            <a:r>
              <a:rPr lang="en-US" dirty="0" err="1" smtClean="0"/>
              <a:t>cshrc</a:t>
            </a:r>
            <a:r>
              <a:rPr lang="en-US" dirty="0" smtClean="0"/>
              <a:t> $ </a:t>
            </a: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start-up files: .</a:t>
            </a:r>
            <a:r>
              <a:rPr lang="en-US" dirty="0" err="1" smtClean="0"/>
              <a:t>bash_profile</a:t>
            </a:r>
            <a:r>
              <a:rPr lang="en-US" dirty="0" smtClean="0"/>
              <a:t> and .</a:t>
            </a:r>
            <a:r>
              <a:rPr lang="en-US" dirty="0" err="1" smtClean="0"/>
              <a:t>bashrc</a:t>
            </a:r>
            <a:endParaRPr lang="en-US" dirty="0" smtClean="0"/>
          </a:p>
          <a:p>
            <a:r>
              <a:rPr lang="en-US" dirty="0" smtClean="0"/>
              <a:t>Loading shell defaults, options, aliases, the prompt, and functions is done when the shell first starts.</a:t>
            </a:r>
            <a:r>
              <a:rPr lang="en-US" baseline="0" dirty="0" smtClean="0"/>
              <a:t> You can change things while the shell is running, but the changes are not saved. Start-up files are places to save things so that every new shell gets them.</a:t>
            </a:r>
          </a:p>
          <a:p>
            <a:r>
              <a:rPr lang="en-US" baseline="0" dirty="0" smtClean="0"/>
              <a:t>Your start-up files are not re-read by your current shell after you edit them – you have to tell your current Bash shell to re-read them to make the new content take effect:</a:t>
            </a:r>
          </a:p>
          <a:p>
            <a:r>
              <a:rPr lang="en-US" baseline="0" dirty="0" smtClean="0"/>
              <a:t>$ source ./.</a:t>
            </a:r>
            <a:r>
              <a:rPr lang="en-US" baseline="0" dirty="0" err="1" smtClean="0"/>
              <a:t>bashrc</a:t>
            </a:r>
            <a:endParaRPr lang="en-US" baseline="0" dirty="0" smtClean="0"/>
          </a:p>
          <a:p>
            <a:r>
              <a:rPr lang="en-US" baseline="0" dirty="0" smtClean="0"/>
              <a:t>2. $HOME/.</a:t>
            </a:r>
            <a:r>
              <a:rPr lang="en-US" baseline="0" dirty="0" err="1" smtClean="0"/>
              <a:t>bash_profile</a:t>
            </a:r>
            <a:endParaRPr lang="en-US" baseline="0" dirty="0" smtClean="0"/>
          </a:p>
          <a:p>
            <a:r>
              <a:rPr lang="en-US" baseline="0" dirty="0" smtClean="0"/>
              <a:t>In </a:t>
            </a:r>
            <a:r>
              <a:rPr lang="en-US" baseline="0" dirty="0" err="1" smtClean="0"/>
              <a:t>Redhat</a:t>
            </a:r>
            <a:r>
              <a:rPr lang="en-US" baseline="0" dirty="0" smtClean="0"/>
              <a:t>, your login shell is already Bash and it reads (“sources”) the .</a:t>
            </a:r>
            <a:r>
              <a:rPr lang="en-US" baseline="0" dirty="0" err="1" smtClean="0"/>
              <a:t>bash_profile</a:t>
            </a:r>
            <a:r>
              <a:rPr lang="en-US" baseline="0" dirty="0" smtClean="0"/>
              <a:t> file when you log in. The .</a:t>
            </a:r>
            <a:r>
              <a:rPr lang="en-US" baseline="0" dirty="0" err="1" smtClean="0"/>
              <a:t>bash_profile</a:t>
            </a:r>
            <a:r>
              <a:rPr lang="en-US" baseline="0" dirty="0" smtClean="0"/>
              <a:t> is only read once by the login shell, not by any other non-login shells you might start up after you log in (so most people put source ./.</a:t>
            </a:r>
            <a:r>
              <a:rPr lang="en-US" baseline="0" dirty="0" err="1" smtClean="0"/>
              <a:t>bashrc</a:t>
            </a:r>
            <a:r>
              <a:rPr lang="en-US" baseline="0" dirty="0" smtClean="0"/>
              <a:t> in their .</a:t>
            </a:r>
            <a:r>
              <a:rPr lang="en-US" baseline="0" dirty="0" err="1" smtClean="0"/>
              <a:t>bash_profile</a:t>
            </a:r>
            <a:r>
              <a:rPr lang="en-US" baseline="0" dirty="0" smtClean="0"/>
              <a:t>.</a:t>
            </a:r>
          </a:p>
          <a:p>
            <a:r>
              <a:rPr lang="en-US" baseline="0" dirty="0" smtClean="0"/>
              <a:t>You can put things in .</a:t>
            </a:r>
            <a:r>
              <a:rPr lang="en-US" baseline="0" dirty="0" err="1" smtClean="0"/>
              <a:t>bash_profile</a:t>
            </a:r>
            <a:r>
              <a:rPr lang="en-US" baseline="0" dirty="0" smtClean="0"/>
              <a:t> that need to be done exactly once when you login and that are inherited by other shells.</a:t>
            </a:r>
            <a:endParaRPr lang="en-US" dirty="0" smtClean="0"/>
          </a:p>
          <a:p>
            <a:r>
              <a:rPr lang="en-US" dirty="0" err="1" smtClean="0"/>
              <a:t>env</a:t>
            </a:r>
            <a:r>
              <a:rPr lang="en-US" dirty="0" smtClean="0"/>
              <a:t> – see the current environment setting, which only</a:t>
            </a:r>
            <a:r>
              <a:rPr lang="en-US" baseline="0" dirty="0" smtClean="0"/>
              <a:t> includes only exported variables</a:t>
            </a:r>
            <a:endParaRPr lang="en-US" dirty="0" smtClean="0"/>
          </a:p>
          <a:p>
            <a:r>
              <a:rPr lang="en-US" dirty="0" smtClean="0"/>
              <a:t>set – outputs the current environment setting, which includes any non-exported variables</a:t>
            </a:r>
          </a:p>
          <a:p>
            <a:r>
              <a:rPr lang="en-US" dirty="0" smtClean="0"/>
              <a:t>For example, spawning a second shell within the first (I used $$ to represent prompts in the inner shell):</a:t>
            </a:r>
          </a:p>
          <a:p>
            <a:r>
              <a:rPr lang="en-US" dirty="0" smtClean="0"/>
              <a:t>Set (and export) PATH </a:t>
            </a:r>
          </a:p>
          <a:p>
            <a:r>
              <a:rPr lang="en-US" dirty="0" smtClean="0"/>
              <a:t>Set</a:t>
            </a:r>
            <a:r>
              <a:rPr lang="en-US" baseline="0" dirty="0" smtClean="0"/>
              <a:t> </a:t>
            </a:r>
            <a:r>
              <a:rPr lang="en-US" baseline="0" dirty="0" err="1" smtClean="0"/>
              <a:t>umask</a:t>
            </a:r>
            <a:endParaRPr lang="en-US" baseline="0" dirty="0" smtClean="0"/>
          </a:p>
          <a:p>
            <a:r>
              <a:rPr lang="en-US" baseline="0" dirty="0" smtClean="0"/>
              <a:t>Set your erase character</a:t>
            </a:r>
          </a:p>
          <a:p>
            <a:r>
              <a:rPr lang="en-US" baseline="0" dirty="0" smtClean="0"/>
              <a:t>Set your prompt PS1 (and export it: export PS1)</a:t>
            </a:r>
          </a:p>
          <a:p>
            <a:r>
              <a:rPr lang="en-US" baseline="0" dirty="0" smtClean="0"/>
              <a:t>3. $HOME/.</a:t>
            </a:r>
            <a:r>
              <a:rPr lang="en-US" baseline="0" dirty="0" err="1" smtClean="0"/>
              <a:t>bashrc</a:t>
            </a:r>
            <a:endParaRPr lang="en-US" baseline="0" dirty="0" smtClean="0"/>
          </a:p>
          <a:p>
            <a:r>
              <a:rPr lang="en-US" baseline="0" dirty="0" smtClean="0"/>
              <a:t>Put things in your .</a:t>
            </a:r>
            <a:r>
              <a:rPr lang="en-US" baseline="0" dirty="0" err="1" smtClean="0"/>
              <a:t>bashrc</a:t>
            </a:r>
            <a:r>
              <a:rPr lang="en-US" baseline="0" dirty="0" smtClean="0"/>
              <a:t> that don’t get exported or inherited from parent shells and that must be set new for each new shell, such as aliases and shell options.</a:t>
            </a:r>
          </a:p>
          <a:p>
            <a:r>
              <a:rPr lang="en-US" baseline="0" dirty="0" smtClean="0"/>
              <a:t>Recommended shell aliases:</a:t>
            </a:r>
          </a:p>
          <a:p>
            <a:r>
              <a:rPr lang="en-US" baseline="0" dirty="0" smtClean="0"/>
              <a:t>alias l=‘less’</a:t>
            </a:r>
          </a:p>
          <a:p>
            <a:r>
              <a:rPr lang="en-US" dirty="0" smtClean="0"/>
              <a:t>alias mv=‘mv –I’</a:t>
            </a:r>
          </a:p>
          <a:p>
            <a:r>
              <a:rPr lang="en-US" dirty="0" smtClean="0"/>
              <a:t>alias </a:t>
            </a:r>
            <a:r>
              <a:rPr lang="en-US" dirty="0" err="1" smtClean="0"/>
              <a:t>cp</a:t>
            </a:r>
            <a:r>
              <a:rPr lang="en-US" dirty="0" smtClean="0"/>
              <a:t>=‘</a:t>
            </a:r>
            <a:r>
              <a:rPr lang="en-US" dirty="0" err="1" smtClean="0"/>
              <a:t>cp</a:t>
            </a:r>
            <a:r>
              <a:rPr lang="en-US" dirty="0" smtClean="0"/>
              <a:t> –I –p’</a:t>
            </a:r>
          </a:p>
          <a:p>
            <a:r>
              <a:rPr lang="en-US" dirty="0" smtClean="0"/>
              <a:t>Alias grep=‘grep </a:t>
            </a:r>
            <a:r>
              <a:rPr lang="en-US" smtClean="0"/>
              <a:t>–color=auto’</a:t>
            </a:r>
            <a:endParaRPr lang="en-US" dirty="0" smtClean="0"/>
          </a:p>
          <a:p>
            <a:r>
              <a:rPr lang="en-US" dirty="0" smtClean="0"/>
              <a:t>$ FOO=BAR </a:t>
            </a:r>
          </a:p>
          <a:p>
            <a:r>
              <a:rPr lang="en-US" dirty="0" smtClean="0"/>
              <a:t>$ bash </a:t>
            </a:r>
          </a:p>
          <a:p>
            <a:r>
              <a:rPr lang="en-US" dirty="0" smtClean="0"/>
              <a:t>$$ echo $FOO </a:t>
            </a:r>
          </a:p>
          <a:p>
            <a:r>
              <a:rPr lang="en-US" dirty="0" smtClean="0"/>
              <a:t>$$ exit </a:t>
            </a:r>
          </a:p>
          <a:p>
            <a:r>
              <a:rPr lang="en-US" dirty="0" smtClean="0"/>
              <a:t>$ export FOO </a:t>
            </a:r>
          </a:p>
          <a:p>
            <a:r>
              <a:rPr lang="en-US" dirty="0" smtClean="0"/>
              <a:t>$ bash </a:t>
            </a:r>
          </a:p>
          <a:p>
            <a:r>
              <a:rPr lang="en-US" dirty="0" smtClean="0"/>
              <a:t>$$ echo $FOO </a:t>
            </a:r>
          </a:p>
          <a:p>
            <a:r>
              <a:rPr lang="en-US" dirty="0" smtClean="0"/>
              <a:t>BAR </a:t>
            </a:r>
          </a:p>
          <a:p>
            <a:r>
              <a:rPr lang="en-US" dirty="0" smtClean="0"/>
              <a:t>$$</a:t>
            </a:r>
          </a:p>
          <a:p>
            <a:r>
              <a:rPr lang="en-US" dirty="0" smtClean="0"/>
              <a:t>Edited to show that it's the variable itself that's exported, not the value. Once you export foo, foo becomes a global variable and shows up in subsequent environments, even if changed later</a:t>
            </a:r>
          </a:p>
          <a:p>
            <a:r>
              <a:rPr lang="en-US" dirty="0" smtClean="0"/>
              <a:t>$ export FOO </a:t>
            </a:r>
          </a:p>
          <a:p>
            <a:r>
              <a:rPr lang="en-US" dirty="0" smtClean="0"/>
              <a:t>$ FOO=BAR </a:t>
            </a:r>
          </a:p>
          <a:p>
            <a:r>
              <a:rPr lang="en-US" dirty="0" smtClean="0"/>
              <a:t>$ bash </a:t>
            </a:r>
          </a:p>
          <a:p>
            <a:r>
              <a:rPr lang="en-US" dirty="0" smtClean="0"/>
              <a:t>$$ echo $FOO </a:t>
            </a:r>
          </a:p>
          <a:p>
            <a:r>
              <a:rPr lang="en-US" dirty="0" smtClean="0"/>
              <a:t>BAR </a:t>
            </a:r>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Because </a:t>
            </a:r>
            <a:r>
              <a:rPr lang="en-US" dirty="0" err="1" smtClean="0"/>
              <a:t>builtins</a:t>
            </a:r>
            <a:r>
              <a:rPr lang="en-US" dirty="0" smtClean="0"/>
              <a:t> are used in the same way as utilities,</a:t>
            </a:r>
            <a:r>
              <a:rPr lang="en-US" baseline="0" dirty="0" smtClean="0"/>
              <a:t> you will not typically be aware of whether a utility is built into the shell or is a stand-alone utility. For example, echo is a shell </a:t>
            </a:r>
            <a:r>
              <a:rPr lang="en-US" baseline="0" dirty="0" err="1" smtClean="0"/>
              <a:t>builtin</a:t>
            </a:r>
            <a:r>
              <a:rPr lang="en-US" baseline="0" dirty="0" smtClean="0"/>
              <a:t>. It is also a stand-alone utility. The shell always executes a shell </a:t>
            </a:r>
            <a:r>
              <a:rPr lang="en-US" baseline="0" dirty="0" err="1" smtClean="0"/>
              <a:t>builtin</a:t>
            </a:r>
            <a:r>
              <a:rPr lang="en-US" baseline="0" dirty="0" smtClean="0"/>
              <a:t> before trying to find a command or utility with the same name.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r>
              <a:rPr lang="en-US" dirty="0" smtClean="0"/>
              <a:t>In computing, a </a:t>
            </a:r>
            <a:r>
              <a:rPr lang="en-US" b="1" dirty="0" smtClean="0"/>
              <a:t>shell </a:t>
            </a:r>
            <a:r>
              <a:rPr lang="en-US" b="1" dirty="0" err="1" smtClean="0"/>
              <a:t>builtin</a:t>
            </a:r>
            <a:r>
              <a:rPr lang="en-US" dirty="0" smtClean="0"/>
              <a:t> is a </a:t>
            </a:r>
            <a:r>
              <a:rPr lang="en-US" dirty="0" smtClean="0">
                <a:hlinkClick r:id="rId3" tooltip="Command (computing)"/>
              </a:rPr>
              <a:t>command</a:t>
            </a:r>
            <a:r>
              <a:rPr lang="en-US" dirty="0" smtClean="0"/>
              <a:t> or a </a:t>
            </a:r>
            <a:r>
              <a:rPr lang="en-US" dirty="0" smtClean="0">
                <a:hlinkClick r:id="rId4" tooltip="Subroutine"/>
              </a:rPr>
              <a:t>function</a:t>
            </a:r>
            <a:r>
              <a:rPr lang="en-US" dirty="0" smtClean="0"/>
              <a:t>, called from a </a:t>
            </a:r>
            <a:r>
              <a:rPr lang="en-US" dirty="0" smtClean="0">
                <a:hlinkClick r:id="rId5" tooltip="Shell (computing)"/>
              </a:rPr>
              <a:t>shell</a:t>
            </a:r>
            <a:r>
              <a:rPr lang="en-US" dirty="0" smtClean="0"/>
              <a:t>, that is executed directly in the shell itself, instead of an external executable </a:t>
            </a:r>
            <a:r>
              <a:rPr lang="en-US" dirty="0" smtClean="0">
                <a:hlinkClick r:id="rId6" tooltip="Computer program"/>
              </a:rPr>
              <a:t>program</a:t>
            </a:r>
            <a:r>
              <a:rPr lang="en-US" dirty="0" smtClean="0"/>
              <a:t> which the shell would load and execute.</a:t>
            </a:r>
          </a:p>
          <a:p>
            <a:pPr marL="171450" indent="-171450" rtl="0">
              <a:buFont typeface="Arial" pitchFamily="34" charset="0"/>
              <a:buChar char="•"/>
            </a:pPr>
            <a:r>
              <a:rPr lang="en-US" dirty="0" smtClean="0"/>
              <a:t>Shell </a:t>
            </a:r>
            <a:r>
              <a:rPr lang="en-US" dirty="0" err="1" smtClean="0"/>
              <a:t>builtins</a:t>
            </a:r>
            <a:r>
              <a:rPr lang="en-US" dirty="0" smtClean="0"/>
              <a:t> work significantly faster than external programs, because there is no program loading overhead. However, their code is inherently present in the shell, and thus modifying or updating them requires modifications to the shell. Therefore shell </a:t>
            </a:r>
            <a:r>
              <a:rPr lang="en-US" dirty="0" err="1" smtClean="0"/>
              <a:t>builtins</a:t>
            </a:r>
            <a:r>
              <a:rPr lang="en-US" dirty="0" smtClean="0"/>
              <a:t> are usually used for simple, almost trivial, functions, such as text output. Some functions of the systems must necessarily be implemented as shell </a:t>
            </a:r>
            <a:r>
              <a:rPr lang="en-US" dirty="0" err="1" smtClean="0"/>
              <a:t>builtins</a:t>
            </a:r>
            <a:r>
              <a:rPr lang="en-US" dirty="0" smtClean="0"/>
              <a:t>. The most notable example is the </a:t>
            </a:r>
            <a:r>
              <a:rPr lang="en-US" dirty="0" smtClean="0">
                <a:hlinkClick r:id="rId7" tooltip="Cd (command)"/>
              </a:rPr>
              <a:t>cd</a:t>
            </a:r>
            <a:r>
              <a:rPr lang="en-US" dirty="0" smtClean="0"/>
              <a:t> command, which changes the working directory of the shell. Since each executable program runs in a separate process (an instance of a computer program), and working directories are specific to each process, loading cd as an external program would not affect the working directory of the shell that loaded it.</a:t>
            </a:r>
          </a:p>
          <a:p>
            <a:pPr marL="171450" indent="-171450">
              <a:buFont typeface="Arial" pitchFamily="34" charset="0"/>
              <a:buChar char="•"/>
            </a:pPr>
            <a:r>
              <a:rPr lang="en-US" dirty="0" smtClean="0"/>
              <a:t>Because </a:t>
            </a:r>
            <a:r>
              <a:rPr lang="en-US" dirty="0" err="1" smtClean="0"/>
              <a:t>builtins</a:t>
            </a:r>
            <a:r>
              <a:rPr lang="en-US" dirty="0" smtClean="0"/>
              <a:t> are used in the same way as utilities,</a:t>
            </a:r>
            <a:r>
              <a:rPr lang="en-US" baseline="0" dirty="0" smtClean="0"/>
              <a:t> you will not typically be aware of whether a utility is built into the shell or is a stand-alone utility. For example, echo is a shell </a:t>
            </a:r>
            <a:r>
              <a:rPr lang="en-US" baseline="0" dirty="0" err="1" smtClean="0"/>
              <a:t>builtin</a:t>
            </a:r>
            <a:r>
              <a:rPr lang="en-US" baseline="0" dirty="0" smtClean="0"/>
              <a:t>. It is also a stand-alone utility. The shell always executes a shell </a:t>
            </a:r>
            <a:r>
              <a:rPr lang="en-US" baseline="0" dirty="0" err="1" smtClean="0"/>
              <a:t>builtin</a:t>
            </a:r>
            <a:r>
              <a:rPr lang="en-US" baseline="0" dirty="0" smtClean="0"/>
              <a:t> before trying to find a command or utility with the same name.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 shell provides a number of components to the user.</a:t>
            </a:r>
            <a:r>
              <a:rPr lang="en-US" baseline="0" dirty="0" smtClean="0"/>
              <a:t> The two major parts are the </a:t>
            </a:r>
            <a:r>
              <a:rPr lang="en-US" u="sng" baseline="0" dirty="0" smtClean="0"/>
              <a:t>command interpreter </a:t>
            </a:r>
            <a:r>
              <a:rPr lang="en-US" baseline="0" dirty="0" smtClean="0"/>
              <a:t>and the </a:t>
            </a:r>
            <a:r>
              <a:rPr lang="en-US" u="sng" baseline="0" dirty="0" smtClean="0"/>
              <a:t>command programming language.</a:t>
            </a:r>
          </a:p>
          <a:p>
            <a:pPr marL="171450" indent="-171450">
              <a:buFont typeface="Arial" pitchFamily="34" charset="0"/>
              <a:buChar char="•"/>
            </a:pPr>
            <a:r>
              <a:rPr lang="en-US" baseline="0" dirty="0" smtClean="0"/>
              <a:t>The above diagram illustrates the services that the shell provides to the user and to the programs the user writes or executes.</a:t>
            </a:r>
          </a:p>
          <a:p>
            <a:pPr marL="171450" indent="-171450">
              <a:buFont typeface="Arial" pitchFamily="34" charset="0"/>
              <a:buChar char="•"/>
            </a:pPr>
            <a:r>
              <a:rPr lang="en-US" baseline="0" dirty="0" smtClean="0"/>
              <a:t>The shell, through its command interpreter component, prompts the user to enter a command, processes the instruction, and executes the appropriate command either from its internal language or from a command resident on the computer system’s hard disk subsystem. </a:t>
            </a:r>
          </a:p>
          <a:p>
            <a:pPr marL="171450" indent="-171450">
              <a:buFont typeface="Arial" pitchFamily="34" charset="0"/>
              <a:buChar char="•"/>
            </a:pPr>
            <a:r>
              <a:rPr lang="en-US" baseline="0" dirty="0" smtClean="0"/>
              <a:t>The shell has a broad range of responsibilities, including program execution, variable and filename substitution, pipes, input/output redirection, user environment, and an interpreted programming language. </a:t>
            </a: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Examples</a:t>
            </a:r>
          </a:p>
          <a:p>
            <a:pPr marL="0" indent="0">
              <a:buFont typeface="Arial" pitchFamily="34" charset="0"/>
              <a:buNone/>
            </a:pPr>
            <a:r>
              <a:rPr lang="en-US" dirty="0" smtClean="0"/>
              <a:t>$cd; </a:t>
            </a:r>
            <a:r>
              <a:rPr lang="en-US" dirty="0" err="1" smtClean="0"/>
              <a:t>ls</a:t>
            </a:r>
            <a:r>
              <a:rPr lang="en-US" baseline="0" dirty="0" smtClean="0"/>
              <a:t> 				Execute sequentially</a:t>
            </a:r>
          </a:p>
          <a:p>
            <a:pPr marL="0" indent="0">
              <a:buFont typeface="Arial" pitchFamily="34" charset="0"/>
              <a:buNone/>
            </a:pPr>
            <a:r>
              <a:rPr lang="en-US" baseline="0" dirty="0" smtClean="0"/>
              <a:t>$ (date; who; </a:t>
            </a:r>
            <a:r>
              <a:rPr lang="en-US" baseline="0" dirty="0" err="1" smtClean="0"/>
              <a:t>pwd</a:t>
            </a:r>
            <a:r>
              <a:rPr lang="en-US" baseline="0" dirty="0" smtClean="0"/>
              <a:t>) &gt; </a:t>
            </a:r>
            <a:r>
              <a:rPr lang="en-US" baseline="0" dirty="0" err="1" smtClean="0"/>
              <a:t>logfile</a:t>
            </a:r>
            <a:r>
              <a:rPr lang="en-US" baseline="0" dirty="0" smtClean="0"/>
              <a:t>	All output is redirected</a:t>
            </a:r>
          </a:p>
          <a:p>
            <a:pPr marL="0" indent="0">
              <a:buFont typeface="Arial" pitchFamily="34" charset="0"/>
              <a:buNone/>
            </a:pPr>
            <a:r>
              <a:rPr lang="en-US" baseline="0" dirty="0" smtClean="0"/>
              <a:t>$sort file | </a:t>
            </a:r>
            <a:r>
              <a:rPr lang="en-US" baseline="0" dirty="0" err="1" smtClean="0"/>
              <a:t>pr</a:t>
            </a:r>
            <a:r>
              <a:rPr lang="en-US" baseline="0" dirty="0" smtClean="0"/>
              <a:t> -3 | </a:t>
            </a:r>
            <a:r>
              <a:rPr lang="en-US" baseline="0" dirty="0" err="1" smtClean="0"/>
              <a:t>lp</a:t>
            </a:r>
            <a:r>
              <a:rPr lang="en-US" baseline="0" dirty="0" smtClean="0"/>
              <a:t>			Sort file, page output, then print</a:t>
            </a:r>
          </a:p>
          <a:p>
            <a:pPr marL="0" indent="0">
              <a:buFont typeface="Arial" pitchFamily="34" charset="0"/>
              <a:buNone/>
            </a:pPr>
            <a:r>
              <a:rPr lang="en-US" baseline="0" dirty="0" smtClean="0"/>
              <a:t>$vim `</a:t>
            </a:r>
            <a:r>
              <a:rPr lang="en-US" baseline="0" dirty="0" err="1" smtClean="0"/>
              <a:t>grep</a:t>
            </a:r>
            <a:r>
              <a:rPr lang="en-US" baseline="0" dirty="0" smtClean="0"/>
              <a:t> –l </a:t>
            </a:r>
            <a:r>
              <a:rPr lang="en-US" baseline="0" dirty="0" err="1" smtClean="0"/>
              <a:t>ifdef</a:t>
            </a:r>
            <a:r>
              <a:rPr lang="en-US" baseline="0" dirty="0" smtClean="0"/>
              <a:t> *.c`		Edit files found by </a:t>
            </a:r>
            <a:r>
              <a:rPr lang="en-US" baseline="0" dirty="0" err="1" smtClean="0"/>
              <a:t>grep</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a:t>
            </a:r>
            <a:r>
              <a:rPr lang="en-US" baseline="0" dirty="0" smtClean="0"/>
              <a:t> shell is responsible for loading and starting the commands you execute. The shell uses the command line to collect from you the name of the command and the options, and arguments you want to pass to the command. </a:t>
            </a:r>
          </a:p>
          <a:p>
            <a:pPr marL="171450" indent="-171450">
              <a:buFont typeface="Arial" pitchFamily="34" charset="0"/>
              <a:buChar char="•"/>
            </a:pPr>
            <a:r>
              <a:rPr lang="en-US" baseline="0" dirty="0" smtClean="0"/>
              <a:t>The shell goes through several steps to execute a program. The user types the command date. The shell locates the command by looking in each directory listed in the PATH variable. If the command is not found, the shell prints an error message. If the command is located, the shell determines if the user can execute the command and, if so, loads the command into memory and requests the kernel to execute it. The end result is the output from the command, which, in this example, is the date.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substitution</a:t>
            </a: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Standard input is generally associated with your keyboard because this is usually how people interact with Unix. You also</a:t>
            </a:r>
            <a:r>
              <a:rPr lang="en-US" baseline="0" dirty="0" smtClean="0"/>
              <a:t> can redirect from where standard input comes by typing the command, followed by the &lt; and a file, which has the input needed for the command. The following is an example:</a:t>
            </a:r>
          </a:p>
          <a:p>
            <a:pPr marL="457200" lvl="1" indent="0">
              <a:buFont typeface="Arial" pitchFamily="34" charset="0"/>
              <a:buNone/>
            </a:pPr>
            <a:r>
              <a:rPr lang="en-US" baseline="0" dirty="0" smtClean="0"/>
              <a:t>command &lt; file</a:t>
            </a:r>
          </a:p>
          <a:p>
            <a:pPr marL="171450" lvl="0" indent="-171450">
              <a:buFont typeface="Arial" pitchFamily="34" charset="0"/>
              <a:buChar char="•"/>
            </a:pPr>
            <a:r>
              <a:rPr lang="en-US" baseline="0" dirty="0" smtClean="0"/>
              <a:t>Input redirection is used infrequently when compared with output redirection, but can be used to provide input to an interactive command. The following is an example of input redirection, with a list of words:</a:t>
            </a:r>
          </a:p>
          <a:p>
            <a:pPr marL="457200" lvl="1" indent="0">
              <a:buFont typeface="Arial" pitchFamily="34" charset="0"/>
              <a:buNone/>
            </a:pPr>
            <a:r>
              <a:rPr lang="en-US" baseline="0" dirty="0" smtClean="0"/>
              <a:t>$cat list</a:t>
            </a:r>
          </a:p>
          <a:p>
            <a:pPr marL="457200" lvl="1" indent="0">
              <a:buFont typeface="Arial" pitchFamily="34" charset="0"/>
              <a:buNone/>
            </a:pPr>
            <a:r>
              <a:rPr lang="en-US" baseline="0" dirty="0" smtClean="0"/>
              <a:t>Banana</a:t>
            </a:r>
          </a:p>
          <a:p>
            <a:pPr marL="457200" lvl="1" indent="0">
              <a:buFont typeface="Arial" pitchFamily="34" charset="0"/>
              <a:buNone/>
            </a:pPr>
            <a:r>
              <a:rPr lang="en-US" baseline="0" dirty="0" smtClean="0"/>
              <a:t>Apple</a:t>
            </a:r>
          </a:p>
          <a:p>
            <a:pPr marL="457200" lvl="1" indent="0">
              <a:buFont typeface="Arial" pitchFamily="34" charset="0"/>
              <a:buNone/>
            </a:pPr>
            <a:r>
              <a:rPr lang="en-US" baseline="0" dirty="0" smtClean="0"/>
              <a:t>Citrus</a:t>
            </a:r>
          </a:p>
          <a:p>
            <a:pPr marL="457200" lvl="1" indent="0">
              <a:buFont typeface="Arial" pitchFamily="34" charset="0"/>
              <a:buNone/>
            </a:pPr>
            <a:r>
              <a:rPr lang="en-US" baseline="0" dirty="0" smtClean="0"/>
              <a:t>Watermelon</a:t>
            </a:r>
          </a:p>
          <a:p>
            <a:pPr marL="457200" lvl="1" indent="0">
              <a:buFont typeface="Arial" pitchFamily="34" charset="0"/>
              <a:buNone/>
            </a:pPr>
            <a:r>
              <a:rPr lang="en-US" baseline="0" dirty="0" smtClean="0"/>
              <a:t>Lemon</a:t>
            </a:r>
          </a:p>
          <a:p>
            <a:pPr marL="457200" lvl="1" indent="0">
              <a:buFont typeface="Arial" pitchFamily="34" charset="0"/>
              <a:buNone/>
            </a:pPr>
            <a:r>
              <a:rPr lang="en-US" baseline="0" dirty="0" smtClean="0"/>
              <a:t>Orange</a:t>
            </a:r>
          </a:p>
          <a:p>
            <a:pPr marL="457200" lvl="1" indent="0">
              <a:buFont typeface="Arial" pitchFamily="34" charset="0"/>
              <a:buNone/>
            </a:pPr>
            <a:r>
              <a:rPr lang="en-US" baseline="0" dirty="0" smtClean="0"/>
              <a:t>The sort command accepts its input and sorts the data. The following is an example of the sort command:</a:t>
            </a:r>
          </a:p>
          <a:p>
            <a:pPr marL="457200" lvl="1" indent="0">
              <a:buFont typeface="Arial" pitchFamily="34" charset="0"/>
              <a:buNone/>
            </a:pPr>
            <a:r>
              <a:rPr lang="en-US" baseline="0" dirty="0" smtClean="0"/>
              <a:t>$sort &lt; list</a:t>
            </a:r>
          </a:p>
          <a:p>
            <a:pPr marL="457200" lvl="1" indent="0">
              <a:buFont typeface="Arial" pitchFamily="34" charset="0"/>
              <a:buNone/>
            </a:pPr>
            <a:r>
              <a:rPr lang="en-US" baseline="0" dirty="0" smtClean="0"/>
              <a:t>Apple</a:t>
            </a:r>
          </a:p>
          <a:p>
            <a:pPr marL="457200" lvl="1" indent="0">
              <a:buFont typeface="Arial" pitchFamily="34" charset="0"/>
              <a:buNone/>
            </a:pPr>
            <a:r>
              <a:rPr lang="en-US" baseline="0" dirty="0" smtClean="0"/>
              <a:t>Banana</a:t>
            </a:r>
          </a:p>
          <a:p>
            <a:pPr marL="457200" lvl="1" indent="0">
              <a:buFont typeface="Arial" pitchFamily="34" charset="0"/>
              <a:buNone/>
            </a:pPr>
            <a:r>
              <a:rPr lang="en-US" baseline="0" dirty="0" smtClean="0"/>
              <a:t>Citrus</a:t>
            </a:r>
          </a:p>
          <a:p>
            <a:pPr marL="457200" lvl="1" indent="0">
              <a:buFont typeface="Arial" pitchFamily="34" charset="0"/>
              <a:buNone/>
            </a:pPr>
            <a:r>
              <a:rPr lang="en-US" baseline="0" dirty="0" smtClean="0"/>
              <a:t>Lemon</a:t>
            </a:r>
          </a:p>
          <a:p>
            <a:pPr marL="457200" lvl="1" indent="0">
              <a:buFont typeface="Arial" pitchFamily="34" charset="0"/>
              <a:buNone/>
            </a:pPr>
            <a:r>
              <a:rPr lang="en-US" baseline="0" dirty="0" smtClean="0"/>
              <a:t>Orange</a:t>
            </a:r>
          </a:p>
          <a:p>
            <a:pPr marL="457200" lvl="1" indent="0">
              <a:buFont typeface="Arial" pitchFamily="34" charset="0"/>
              <a:buNone/>
            </a:pPr>
            <a:r>
              <a:rPr lang="en-US" baseline="0" dirty="0" smtClean="0"/>
              <a:t>watermelon</a:t>
            </a:r>
            <a:endParaRPr lang="en-US" dirty="0" smtClean="0"/>
          </a:p>
          <a:p>
            <a:pPr marL="171450" indent="-171450">
              <a:buFont typeface="Arial" pitchFamily="34" charset="0"/>
              <a:buChar char="•"/>
            </a:pPr>
            <a:r>
              <a:rPr lang="en-US" dirty="0" smtClean="0"/>
              <a:t>Example</a:t>
            </a:r>
            <a:r>
              <a:rPr lang="en-US" baseline="0" dirty="0" smtClean="0"/>
              <a:t> 1</a:t>
            </a:r>
            <a:r>
              <a:rPr lang="en-US" dirty="0" smtClean="0"/>
              <a:t>:</a:t>
            </a:r>
          </a:p>
          <a:p>
            <a:pPr lvl="1"/>
            <a:r>
              <a:rPr lang="en-US" dirty="0" smtClean="0"/>
              <a:t>$</a:t>
            </a:r>
            <a:r>
              <a:rPr lang="en-US" dirty="0" err="1" smtClean="0"/>
              <a:t>grep</a:t>
            </a:r>
            <a:r>
              <a:rPr lang="en-US" dirty="0" smtClean="0"/>
              <a:t> Chapter part* 2&gt; </a:t>
            </a:r>
            <a:r>
              <a:rPr lang="en-US" dirty="0" err="1" smtClean="0"/>
              <a:t>error_file</a:t>
            </a:r>
            <a:endParaRPr lang="en-US" dirty="0" smtClean="0"/>
          </a:p>
          <a:p>
            <a:pPr marL="171450" indent="-171450">
              <a:buFont typeface="Arial" pitchFamily="34" charset="0"/>
              <a:buChar char="•"/>
            </a:pPr>
            <a:r>
              <a:rPr lang="en-US" baseline="0" dirty="0" smtClean="0"/>
              <a:t>You can redirect where the standard error messages are written, but it is done somewhat differently than with standard output. You must add a file descriptor number:</a:t>
            </a:r>
            <a:br>
              <a:rPr lang="en-US" baseline="0" dirty="0" smtClean="0"/>
            </a:br>
            <a:r>
              <a:rPr lang="en-US" baseline="0" dirty="0" smtClean="0"/>
              <a:t>command 2&gt; file</a:t>
            </a:r>
          </a:p>
          <a:p>
            <a:pPr marL="171450" indent="-171450">
              <a:buFont typeface="Arial" pitchFamily="34" charset="0"/>
              <a:buChar char="•"/>
            </a:pPr>
            <a:r>
              <a:rPr lang="en-US" baseline="0" dirty="0" smtClean="0"/>
              <a:t>/</a:t>
            </a:r>
            <a:r>
              <a:rPr lang="en-US" baseline="0" dirty="0" err="1" smtClean="0"/>
              <a:t>dev</a:t>
            </a:r>
            <a:r>
              <a:rPr lang="en-US" baseline="0" dirty="0" smtClean="0"/>
              <a:t>/null device is a data sink, commonly referred to as a bit bucket. You can redirect output you do not want to keep or see to /eve/null, and the output will disappear without a trace:</a:t>
            </a:r>
            <a:br>
              <a:rPr lang="en-US" baseline="0" dirty="0" smtClean="0"/>
            </a:br>
            <a:r>
              <a:rPr lang="en-US" baseline="0" dirty="0" smtClean="0"/>
              <a:t>  $echo “hi there” &gt; /</a:t>
            </a:r>
            <a:r>
              <a:rPr lang="en-US" baseline="0" dirty="0" err="1" smtClean="0"/>
              <a:t>dev</a:t>
            </a:r>
            <a:r>
              <a:rPr lang="en-US" baseline="0" dirty="0" smtClean="0"/>
              <a:t>/null</a:t>
            </a:r>
            <a:endParaRPr lang="en-US" dirty="0" smtClean="0"/>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C7D115-2974-4EFD-9897-87CB29A65D3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25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93F0B-3FF5-490B-9E78-8E1C46E5537E}"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07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1"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BA7FCC-AAAE-4E17-9E5F-01BD0A12A17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709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F495A7-5408-43DE-B328-CC32F848632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449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002AC1-13F1-4801-8CAD-39573C86D4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254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372B76-30A9-44F0-8A1B-5FADEFB9519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4511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A44646B-5A35-4441-83C5-DEA31BD0D04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416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D5B90F4-8C84-4DC6-A5F7-48F0E1562E0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33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4404AA-A37A-4AE5-8925-FA7F8F5436C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7795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80A8CF-239F-4878-BC58-AF1CB32398B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17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67820-4D99-4F97-A615-D5C3CF8E8DA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2651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932" y="274638"/>
            <a:ext cx="82301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6932" y="1600203"/>
            <a:ext cx="823013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6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605" y="6245225"/>
            <a:ext cx="289479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2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defTabSz="914400" fontAlgn="base">
              <a:spcBef>
                <a:spcPct val="0"/>
              </a:spcBef>
              <a:spcAft>
                <a:spcPct val="0"/>
              </a:spcAft>
              <a:defRPr/>
            </a:pPr>
            <a:fld id="{4EBCDF9C-24AE-4F73-89DA-EC6D0C2C045C}" type="slidenum">
              <a:rPr lang="zh-CN" altLang="zh-CN">
                <a:solidFill>
                  <a:srgbClr val="000000"/>
                </a:solidFill>
              </a:rPr>
              <a:pPr defTabSz="914400" fontAlgn="base">
                <a:spcBef>
                  <a:spcPct val="0"/>
                </a:spcBef>
                <a:spcAft>
                  <a:spcPct val="0"/>
                </a:spcAft>
                <a:defRPr/>
              </a:pPr>
              <a:t>‹#›</a:t>
            </a:fld>
            <a:endParaRPr lang="zh-CN" altLang="zh-CN">
              <a:solidFill>
                <a:srgbClr val="000000"/>
              </a:solidFill>
            </a:endParaRPr>
          </a:p>
        </p:txBody>
      </p:sp>
    </p:spTree>
    <p:extLst>
      <p:ext uri="{BB962C8B-B14F-4D97-AF65-F5344CB8AC3E}">
        <p14:creationId xmlns:p14="http://schemas.microsoft.com/office/powerpoint/2010/main" val="27617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nu.org/software/bash/manual/bashref.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808164"/>
            <a:ext cx="9144000" cy="324167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a:t>
            </a:r>
            <a:endParaRPr lang="zh-CN" altLang="en-US" dirty="0"/>
          </a:p>
        </p:txBody>
      </p:sp>
      <p:cxnSp>
        <p:nvCxnSpPr>
          <p:cNvPr id="9" name="直接连接符 8"/>
          <p:cNvCxnSpPr/>
          <p:nvPr/>
        </p:nvCxnSpPr>
        <p:spPr bwMode="auto">
          <a:xfrm>
            <a:off x="1250192" y="3101231"/>
            <a:ext cx="5815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27" y="2135761"/>
            <a:ext cx="6513798" cy="646331"/>
          </a:xfrm>
          <a:prstGeom prst="rect">
            <a:avLst/>
          </a:prstGeom>
          <a:noFill/>
        </p:spPr>
        <p:txBody>
          <a:bodyPr wrap="square">
            <a:spAutoFit/>
          </a:bodyPr>
          <a:lstStyle/>
          <a:p>
            <a:pPr algn="ct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Shell Basics</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1821832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87613"/>
            <a:ext cx="8670472" cy="1143000"/>
          </a:xfrm>
        </p:spPr>
        <p:txBody>
          <a:bodyPr/>
          <a:lstStyle/>
          <a:p>
            <a:r>
              <a:rPr lang="en-US" altLang="zh-CN" sz="3600" b="1" dirty="0" err="1" smtClean="0">
                <a:solidFill>
                  <a:srgbClr val="0070C0"/>
                </a:solidFill>
                <a:latin typeface="微软雅黑" pitchFamily="34" charset="-122"/>
                <a:ea typeface="微软雅黑" pitchFamily="34" charset="-122"/>
              </a:rPr>
              <a:t>Input/Output</a:t>
            </a:r>
            <a:r>
              <a:rPr lang="en-US" altLang="zh-CN" sz="3600" b="1" dirty="0" smtClean="0">
                <a:solidFill>
                  <a:srgbClr val="0070C0"/>
                </a:solidFill>
                <a:latin typeface="微软雅黑" pitchFamily="34" charset="-122"/>
                <a:ea typeface="微软雅黑" pitchFamily="34" charset="-122"/>
              </a:rPr>
              <a:t> Redirectors</a:t>
            </a:r>
            <a:endParaRPr lang="zh-CN" altLang="en-US" sz="3600" b="1" dirty="0">
              <a:solidFill>
                <a:srgbClr val="0070C0"/>
              </a:solidFill>
              <a:latin typeface="微软雅黑" pitchFamily="34" charset="-122"/>
              <a:ea typeface="微软雅黑" pitchFamily="34" charset="-122"/>
            </a:endParaRPr>
          </a:p>
        </p:txBody>
      </p:sp>
      <p:graphicFrame>
        <p:nvGraphicFramePr>
          <p:cNvPr id="8" name="Table 7"/>
          <p:cNvGraphicFramePr>
            <a:graphicFrameLocks noGrp="1"/>
          </p:cNvGraphicFramePr>
          <p:nvPr>
            <p:extLst>
              <p:ext uri="{D42A27DB-BD31-4B8C-83A1-F6EECF244321}">
                <p14:modId xmlns:p14="http://schemas.microsoft.com/office/powerpoint/2010/main" val="3819417301"/>
              </p:ext>
            </p:extLst>
          </p:nvPr>
        </p:nvGraphicFramePr>
        <p:xfrm>
          <a:off x="805538" y="1338942"/>
          <a:ext cx="7739745" cy="4907280"/>
        </p:xfrm>
        <a:graphic>
          <a:graphicData uri="http://schemas.openxmlformats.org/drawingml/2006/table">
            <a:tbl>
              <a:tblPr firstRow="1" bandRow="1">
                <a:tableStyleId>{5C22544A-7EE6-4342-B048-85BDC9FD1C3A}</a:tableStyleId>
              </a:tblPr>
              <a:tblGrid>
                <a:gridCol w="1289957"/>
                <a:gridCol w="6449788"/>
              </a:tblGrid>
              <a:tr h="262510">
                <a:tc>
                  <a:txBody>
                    <a:bodyPr/>
                    <a:lstStyle/>
                    <a:p>
                      <a:pPr algn="ctr"/>
                      <a:r>
                        <a:rPr lang="en-US" sz="1400" baseline="0" dirty="0" smtClean="0">
                          <a:solidFill>
                            <a:schemeClr val="tx1"/>
                          </a:solidFill>
                        </a:rPr>
                        <a:t>Redirector</a:t>
                      </a:r>
                      <a:endParaRPr lang="en-US" sz="1400" baseline="0" dirty="0">
                        <a:solidFill>
                          <a:schemeClr val="tx1"/>
                        </a:solidFill>
                      </a:endParaRPr>
                    </a:p>
                  </a:txBody>
                  <a:tcPr/>
                </a:tc>
                <a:tc>
                  <a:txBody>
                    <a:bodyPr/>
                    <a:lstStyle/>
                    <a:p>
                      <a:pPr algn="ctr"/>
                      <a:r>
                        <a:rPr lang="en-US" sz="1400" baseline="0" dirty="0" smtClean="0">
                          <a:solidFill>
                            <a:schemeClr val="tx1"/>
                          </a:solidFill>
                        </a:rPr>
                        <a:t>Function</a:t>
                      </a:r>
                      <a:endParaRPr lang="en-US" sz="1400" baseline="0" dirty="0">
                        <a:solidFill>
                          <a:schemeClr val="tx1"/>
                        </a:solidFill>
                      </a:endParaRPr>
                    </a:p>
                  </a:txBody>
                  <a:tcPr/>
                </a:tc>
              </a:tr>
              <a:tr h="370840">
                <a:tc>
                  <a:txBody>
                    <a:bodyPr/>
                    <a:lstStyle/>
                    <a:p>
                      <a:r>
                        <a:rPr lang="en-US" dirty="0" smtClean="0">
                          <a:latin typeface="Courier New" pitchFamily="49" charset="0"/>
                          <a:cs typeface="Courier New" pitchFamily="49" charset="0"/>
                        </a:rPr>
                        <a:t>&gt;</a:t>
                      </a:r>
                      <a:r>
                        <a:rPr lang="en-US" baseline="0" dirty="0" smtClean="0">
                          <a:latin typeface="Courier New" pitchFamily="49" charset="0"/>
                          <a:cs typeface="Courier New" pitchFamily="49" charset="0"/>
                        </a:rPr>
                        <a:t>file</a:t>
                      </a:r>
                      <a:endParaRPr lang="en-US" dirty="0">
                        <a:latin typeface="Courier New" pitchFamily="49" charset="0"/>
                        <a:cs typeface="Courier New" pitchFamily="49" charset="0"/>
                      </a:endParaRPr>
                    </a:p>
                  </a:txBody>
                  <a:tcPr/>
                </a:tc>
                <a:tc>
                  <a:txBody>
                    <a:bodyPr/>
                    <a:lstStyle/>
                    <a:p>
                      <a:r>
                        <a:rPr lang="en-US" dirty="0" smtClean="0"/>
                        <a:t>Direct standard output to </a:t>
                      </a:r>
                      <a:r>
                        <a:rPr lang="en-US" dirty="0" smtClean="0">
                          <a:latin typeface="Courier New" pitchFamily="49" charset="0"/>
                          <a:cs typeface="Courier New" pitchFamily="49" charset="0"/>
                        </a:rPr>
                        <a:t>file</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&lt;file</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Take</a:t>
                      </a:r>
                      <a:r>
                        <a:rPr lang="en-US" baseline="0" dirty="0" smtClean="0"/>
                        <a:t> standard input from </a:t>
                      </a:r>
                      <a:r>
                        <a:rPr lang="en-US" baseline="0" dirty="0" smtClean="0">
                          <a:latin typeface="Courier New" pitchFamily="49" charset="0"/>
                          <a:cs typeface="Courier New" pitchFamily="49" charset="0"/>
                        </a:rPr>
                        <a:t>file</a:t>
                      </a:r>
                      <a:endParaRPr lang="en-US" dirty="0" smtClean="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&gt;&gt;file</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 standard output to </a:t>
                      </a:r>
                      <a:r>
                        <a:rPr lang="en-US" dirty="0" smtClean="0">
                          <a:latin typeface="Courier New" pitchFamily="49" charset="0"/>
                          <a:cs typeface="Courier New" pitchFamily="49" charset="0"/>
                        </a:rPr>
                        <a:t>file;</a:t>
                      </a:r>
                      <a:r>
                        <a:rPr lang="en-US" baseline="0" dirty="0" smtClean="0">
                          <a:latin typeface="Courier New" pitchFamily="49" charset="0"/>
                          <a:cs typeface="Courier New" pitchFamily="49" charset="0"/>
                        </a:rPr>
                        <a:t> </a:t>
                      </a:r>
                      <a:r>
                        <a:rPr lang="en-US" baseline="0" dirty="0" smtClean="0">
                          <a:latin typeface="+mn-lt"/>
                          <a:cs typeface="Courier New" pitchFamily="49" charset="0"/>
                        </a:rPr>
                        <a:t>append to file if it already exists</a:t>
                      </a:r>
                      <a:endParaRPr lang="en-US" dirty="0" smtClean="0">
                        <a:latin typeface="+mn-lt"/>
                        <a:cs typeface="Courier New" pitchFamily="49" charset="0"/>
                      </a:endParaRPr>
                    </a:p>
                  </a:txBody>
                  <a:tcPr/>
                </a:tc>
              </a:tr>
              <a:tr h="370840">
                <a:tc>
                  <a:txBody>
                    <a:bodyPr/>
                    <a:lstStyle/>
                    <a:p>
                      <a:r>
                        <a:rPr lang="en-US" dirty="0" smtClean="0">
                          <a:latin typeface="Courier New" pitchFamily="49" charset="0"/>
                          <a:cs typeface="Courier New" pitchFamily="49" charset="0"/>
                        </a:rPr>
                        <a:t>&lt;&gt;file</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Courier New" pitchFamily="49" charset="0"/>
                        </a:rPr>
                        <a:t>Use </a:t>
                      </a:r>
                      <a:r>
                        <a:rPr lang="en-US" dirty="0" smtClean="0">
                          <a:latin typeface="Courier New" pitchFamily="49" charset="0"/>
                          <a:cs typeface="Courier New" pitchFamily="49" charset="0"/>
                        </a:rPr>
                        <a:t>file</a:t>
                      </a:r>
                      <a:r>
                        <a:rPr lang="en-US" dirty="0" smtClean="0">
                          <a:latin typeface="+mn-lt"/>
                          <a:cs typeface="Courier New" pitchFamily="49" charset="0"/>
                        </a:rPr>
                        <a:t> as both standard input and standard output</a:t>
                      </a:r>
                    </a:p>
                  </a:txBody>
                  <a:tcPr/>
                </a:tc>
              </a:tr>
              <a:tr h="370840">
                <a:tc>
                  <a:txBody>
                    <a:bodyPr/>
                    <a:lstStyle/>
                    <a:p>
                      <a:r>
                        <a:rPr lang="en-US" dirty="0" smtClean="0">
                          <a:latin typeface="Courier New" pitchFamily="49" charset="0"/>
                          <a:cs typeface="Courier New" pitchFamily="49" charset="0"/>
                        </a:rPr>
                        <a:t>&gt;&amp;n</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Courier New" pitchFamily="49" charset="0"/>
                        </a:rPr>
                        <a:t>Duplicate standard output to</a:t>
                      </a:r>
                      <a:r>
                        <a:rPr lang="en-US" baseline="0" dirty="0" smtClean="0">
                          <a:latin typeface="+mn-lt"/>
                          <a:cs typeface="Courier New" pitchFamily="49" charset="0"/>
                        </a:rPr>
                        <a:t> file descriptor n</a:t>
                      </a:r>
                      <a:endParaRPr lang="en-US" dirty="0" smtClean="0">
                        <a:latin typeface="+mn-lt"/>
                        <a:cs typeface="Courier New" pitchFamily="49" charset="0"/>
                      </a:endParaRPr>
                    </a:p>
                  </a:txBody>
                  <a:tcPr/>
                </a:tc>
              </a:tr>
              <a:tr h="370840">
                <a:tc>
                  <a:txBody>
                    <a:bodyPr/>
                    <a:lstStyle/>
                    <a:p>
                      <a:r>
                        <a:rPr lang="en-US" dirty="0" smtClean="0">
                          <a:latin typeface="Courier New" pitchFamily="49" charset="0"/>
                          <a:cs typeface="Courier New" pitchFamily="49" charset="0"/>
                        </a:rPr>
                        <a:t>&lt;&amp;n</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Courier New" pitchFamily="49" charset="0"/>
                        </a:rPr>
                        <a:t>Duplicate standard input from file descriptor n</a:t>
                      </a:r>
                    </a:p>
                  </a:txBody>
                  <a:tcPr/>
                </a:tc>
              </a:tr>
              <a:tr h="370840">
                <a:tc>
                  <a:txBody>
                    <a:bodyPr/>
                    <a:lstStyle/>
                    <a:p>
                      <a:r>
                        <a:rPr lang="en-US" dirty="0" smtClean="0">
                          <a:latin typeface="Courier New" pitchFamily="49" charset="0"/>
                          <a:cs typeface="Courier New" pitchFamily="49" charset="0"/>
                        </a:rPr>
                        <a:t>&amp;&gt;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Courier New" pitchFamily="49" charset="0"/>
                        </a:rPr>
                        <a:t>Direct standard output and standard error file</a:t>
                      </a:r>
                    </a:p>
                  </a:txBody>
                  <a:tcPr/>
                </a:tc>
              </a:tr>
              <a:tr h="370840">
                <a:tc>
                  <a:txBody>
                    <a:bodyPr/>
                    <a:lstStyle/>
                    <a:p>
                      <a:r>
                        <a:rPr lang="en-US" dirty="0" smtClean="0">
                          <a:latin typeface="Courier New" pitchFamily="49" charset="0"/>
                          <a:cs typeface="Courier New" pitchFamily="49" charset="0"/>
                        </a:rPr>
                        <a:t>&lt;&lt;text</a:t>
                      </a:r>
                      <a:endParaRPr lang="en-US"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Courier New" pitchFamily="49" charset="0"/>
                        </a:rPr>
                        <a:t>Read standard input up to a line identical to text (text can be stored in a shell variable). Input is usually typed on the screen or in the shell program.</a:t>
                      </a:r>
                      <a:r>
                        <a:rPr lang="en-US" baseline="0" dirty="0" smtClean="0">
                          <a:latin typeface="+mn-lt"/>
                          <a:cs typeface="Courier New" pitchFamily="49" charset="0"/>
                        </a:rPr>
                        <a:t> Commands that typically use this syntax include cat, echo, ex, and sed. If text is enclosed in quotes, standard input will not undergo variable </a:t>
                      </a:r>
                      <a:r>
                        <a:rPr lang="en-US" baseline="0" smtClean="0">
                          <a:latin typeface="+mn-lt"/>
                          <a:cs typeface="Courier New" pitchFamily="49" charset="0"/>
                        </a:rPr>
                        <a:t>subtitution</a:t>
                      </a:r>
                      <a:r>
                        <a:rPr lang="en-US" baseline="0" dirty="0" smtClean="0">
                          <a:latin typeface="+mn-lt"/>
                          <a:cs typeface="Courier New" pitchFamily="49" charset="0"/>
                        </a:rPr>
                        <a:t>, etc.</a:t>
                      </a:r>
                      <a:endParaRPr lang="en-US" dirty="0" smtClean="0">
                        <a:latin typeface="+mn-lt"/>
                        <a:cs typeface="Courier New" pitchFamily="49" charset="0"/>
                      </a:endParaRPr>
                    </a:p>
                  </a:txBody>
                  <a:tcPr/>
                </a:tc>
              </a:tr>
            </a:tbl>
          </a:graphicData>
        </a:graphic>
      </p:graphicFrame>
    </p:spTree>
    <p:extLst>
      <p:ext uri="{BB962C8B-B14F-4D97-AF65-F5344CB8AC3E}">
        <p14:creationId xmlns:p14="http://schemas.microsoft.com/office/powerpoint/2010/main" val="105763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08" y="331788"/>
            <a:ext cx="8670472" cy="1143000"/>
          </a:xfrm>
        </p:spPr>
        <p:txBody>
          <a:bodyPr/>
          <a:lstStyle/>
          <a:p>
            <a:r>
              <a:rPr lang="en-US" altLang="zh-CN" sz="4000" b="1" dirty="0" err="1">
                <a:solidFill>
                  <a:srgbClr val="0070C0"/>
                </a:solidFill>
                <a:latin typeface="微软雅黑" pitchFamily="34" charset="-122"/>
                <a:ea typeface="微软雅黑" pitchFamily="34" charset="-122"/>
              </a:rPr>
              <a:t>n</a:t>
            </a:r>
            <a:r>
              <a:rPr lang="en-US" altLang="zh-CN" sz="4000" b="1" dirty="0" err="1" smtClean="0">
                <a:solidFill>
                  <a:srgbClr val="0070C0"/>
                </a:solidFill>
                <a:latin typeface="微软雅黑" pitchFamily="34" charset="-122"/>
                <a:ea typeface="微软雅黑" pitchFamily="34" charset="-122"/>
              </a:rPr>
              <a:t>oclober</a:t>
            </a:r>
            <a:r>
              <a:rPr lang="en-US" altLang="zh-CN" sz="4000" b="1" dirty="0" smtClean="0">
                <a:solidFill>
                  <a:srgbClr val="0070C0"/>
                </a:solidFill>
                <a:latin typeface="微软雅黑" pitchFamily="34" charset="-122"/>
                <a:ea typeface="微软雅黑" pitchFamily="34" charset="-122"/>
              </a:rPr>
              <a:t>: No Overwriting </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24544" y="1760538"/>
            <a:ext cx="8458200" cy="387798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Redirecting output can destroy a file</a:t>
            </a:r>
            <a:r>
              <a:rPr lang="en-US" altLang="en-US" sz="2800" dirty="0">
                <a:solidFill>
                  <a:srgbClr val="000000"/>
                </a:solidFill>
                <a:latin typeface="微软雅黑" pitchFamily="34" charset="-122"/>
                <a:ea typeface="微软雅黑" pitchFamily="34" charset="-122"/>
              </a:rPr>
              <a:t/>
            </a:r>
            <a:br>
              <a:rPr lang="en-US" altLang="en-US" sz="2800" dirty="0">
                <a:solidFill>
                  <a:srgbClr val="000000"/>
                </a:solidFill>
                <a:latin typeface="微软雅黑" pitchFamily="34" charset="-122"/>
                <a:ea typeface="微软雅黑" pitchFamily="34" charset="-122"/>
              </a:rPr>
            </a:br>
            <a:r>
              <a:rPr lang="en-US" altLang="en-US" sz="2800" b="1" dirty="0" smtClean="0">
                <a:solidFill>
                  <a:srgbClr val="000000"/>
                </a:solidFill>
                <a:latin typeface="Courier New" pitchFamily="49" charset="0"/>
                <a:ea typeface="微软雅黑" pitchFamily="34" charset="-122"/>
                <a:cs typeface="Courier New" pitchFamily="49" charset="0"/>
              </a:rPr>
              <a:t> </a:t>
            </a:r>
            <a:r>
              <a:rPr lang="en-US" altLang="en-US" sz="2400" b="1" dirty="0" smtClean="0">
                <a:solidFill>
                  <a:srgbClr val="000000"/>
                </a:solidFill>
                <a:latin typeface="Courier New" pitchFamily="49" charset="0"/>
                <a:ea typeface="微软雅黑" pitchFamily="34" charset="-122"/>
                <a:cs typeface="Courier New" pitchFamily="49" charset="0"/>
              </a:rPr>
              <a:t>$cat orange pear &gt; orange</a:t>
            </a:r>
            <a:br>
              <a:rPr lang="en-US" altLang="en-US" sz="2400" b="1" dirty="0" smtClean="0">
                <a:solidFill>
                  <a:srgbClr val="000000"/>
                </a:solidFill>
                <a:latin typeface="Courier New" pitchFamily="49" charset="0"/>
                <a:ea typeface="微软雅黑" pitchFamily="34" charset="-122"/>
                <a:cs typeface="Courier New" pitchFamily="49" charset="0"/>
              </a:rPr>
            </a:br>
            <a:r>
              <a:rPr lang="en-US" altLang="en-US" sz="2400" b="1" dirty="0" smtClean="0">
                <a:solidFill>
                  <a:srgbClr val="000000"/>
                </a:solidFill>
                <a:latin typeface="Courier New" pitchFamily="49" charset="0"/>
                <a:ea typeface="微软雅黑" pitchFamily="34" charset="-122"/>
                <a:cs typeface="Courier New" pitchFamily="49" charset="0"/>
              </a:rPr>
              <a:t> cat: orange: input file is output file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By setting </a:t>
            </a:r>
            <a:r>
              <a:rPr lang="en-US" altLang="en-US" sz="2800" dirty="0" err="1" smtClean="0">
                <a:solidFill>
                  <a:srgbClr val="000000"/>
                </a:solidFill>
                <a:latin typeface="微软雅黑" pitchFamily="34" charset="-122"/>
                <a:ea typeface="微软雅黑" pitchFamily="34" charset="-122"/>
              </a:rPr>
              <a:t>noclobber</a:t>
            </a:r>
            <a:r>
              <a:rPr lang="en-US" altLang="en-US" sz="2800" dirty="0" smtClean="0">
                <a:solidFill>
                  <a:srgbClr val="000000"/>
                </a:solidFill>
                <a:latin typeface="微软雅黑" pitchFamily="34" charset="-122"/>
                <a:ea typeface="微软雅黑" pitchFamily="34" charset="-122"/>
              </a:rPr>
              <a:t>, you prevent a file from being overwritten by redirection:</a:t>
            </a:r>
            <a:br>
              <a:rPr lang="en-US" altLang="en-US" sz="2800" dirty="0" smtClean="0">
                <a:solidFill>
                  <a:srgbClr val="000000"/>
                </a:solidFill>
                <a:latin typeface="微软雅黑" pitchFamily="34" charset="-122"/>
                <a:ea typeface="微软雅黑" pitchFamily="34" charset="-122"/>
              </a:rPr>
            </a:br>
            <a:r>
              <a:rPr lang="en-US" altLang="en-US" sz="2800" dirty="0" smtClean="0">
                <a:solidFill>
                  <a:srgbClr val="000000"/>
                </a:solidFill>
                <a:latin typeface="微软雅黑" pitchFamily="34" charset="-122"/>
                <a:ea typeface="微软雅黑" pitchFamily="34" charset="-122"/>
              </a:rPr>
              <a:t>    </a:t>
            </a:r>
            <a:r>
              <a:rPr lang="en-US" altLang="en-US" sz="2400" b="1" dirty="0" smtClean="0">
                <a:solidFill>
                  <a:srgbClr val="000000"/>
                </a:solidFill>
                <a:latin typeface="Courier New" pitchFamily="49" charset="0"/>
                <a:ea typeface="微软雅黑" pitchFamily="34" charset="-122"/>
                <a:cs typeface="Courier New" pitchFamily="49" charset="0"/>
              </a:rPr>
              <a:t>$set –o </a:t>
            </a:r>
            <a:r>
              <a:rPr lang="en-US" altLang="en-US" sz="2400" b="1" dirty="0" err="1" smtClean="0">
                <a:solidFill>
                  <a:srgbClr val="000000"/>
                </a:solidFill>
                <a:latin typeface="Courier New" pitchFamily="49" charset="0"/>
                <a:ea typeface="微软雅黑" pitchFamily="34" charset="-122"/>
                <a:cs typeface="Courier New" pitchFamily="49" charset="0"/>
              </a:rPr>
              <a:t>noclobber</a:t>
            </a:r>
            <a:endParaRPr lang="en-US" altLang="en-US" sz="2400" b="1"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2473814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160338"/>
            <a:ext cx="8670472" cy="1143000"/>
          </a:xfrm>
        </p:spPr>
        <p:txBody>
          <a:bodyPr/>
          <a:lstStyle/>
          <a:p>
            <a:r>
              <a:rPr lang="en-US" altLang="zh-CN" sz="3600" b="1" dirty="0" smtClean="0">
                <a:solidFill>
                  <a:srgbClr val="0070C0"/>
                </a:solidFill>
                <a:latin typeface="微软雅黑" pitchFamily="34" charset="-122"/>
                <a:ea typeface="微软雅黑" pitchFamily="34" charset="-122"/>
              </a:rPr>
              <a:t>Environment Variables</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24544" y="1417638"/>
            <a:ext cx="8458200" cy="3693319"/>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Environment variables define user interaction behavior.</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200" dirty="0" smtClean="0">
                <a:solidFill>
                  <a:srgbClr val="000000"/>
                </a:solidFill>
                <a:latin typeface="微软雅黑" pitchFamily="34" charset="-122"/>
                <a:ea typeface="微软雅黑" pitchFamily="34" charset="-122"/>
              </a:rPr>
              <a:t>System-wide configuration files (such as /</a:t>
            </a:r>
            <a:r>
              <a:rPr lang="en-US" altLang="en-US" sz="2200" dirty="0" err="1" smtClean="0">
                <a:solidFill>
                  <a:srgbClr val="000000"/>
                </a:solidFill>
                <a:latin typeface="微软雅黑" pitchFamily="34" charset="-122"/>
                <a:ea typeface="微软雅黑" pitchFamily="34" charset="-122"/>
              </a:rPr>
              <a:t>etc</a:t>
            </a:r>
            <a:r>
              <a:rPr lang="en-US" altLang="en-US" sz="2200" dirty="0" smtClean="0">
                <a:solidFill>
                  <a:srgbClr val="000000"/>
                </a:solidFill>
                <a:latin typeface="微软雅黑" pitchFamily="34" charset="-122"/>
                <a:ea typeface="微软雅黑" pitchFamily="34" charset="-122"/>
              </a:rPr>
              <a:t>/profile)</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200" dirty="0" smtClean="0">
                <a:solidFill>
                  <a:srgbClr val="000000"/>
                </a:solidFill>
                <a:latin typeface="微软雅黑" pitchFamily="34" charset="-122"/>
                <a:ea typeface="微软雅黑" pitchFamily="34" charset="-122"/>
              </a:rPr>
              <a:t>User-specific configuration files (e.g., ~/.profile)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Discover: </a:t>
            </a:r>
            <a:r>
              <a:rPr lang="en-US" altLang="en-US" sz="2800" b="1" dirty="0" err="1" smtClean="0">
                <a:solidFill>
                  <a:srgbClr val="000000"/>
                </a:solidFill>
                <a:latin typeface="Courier New" pitchFamily="49" charset="0"/>
                <a:ea typeface="微软雅黑" pitchFamily="34" charset="-122"/>
                <a:cs typeface="Courier New" pitchFamily="49" charset="0"/>
              </a:rPr>
              <a:t>env</a:t>
            </a:r>
            <a:r>
              <a:rPr lang="en-US" altLang="en-US" sz="2800" b="1" dirty="0" smtClean="0">
                <a:solidFill>
                  <a:srgbClr val="000000"/>
                </a:solidFill>
                <a:latin typeface="Courier New" pitchFamily="49" charset="0"/>
                <a:ea typeface="微软雅黑" pitchFamily="34" charset="-122"/>
                <a:cs typeface="Courier New" pitchFamily="49" charset="0"/>
              </a:rPr>
              <a:t> or </a:t>
            </a:r>
            <a:r>
              <a:rPr lang="en-US" altLang="en-US" sz="2800" b="1" dirty="0" err="1" smtClean="0">
                <a:solidFill>
                  <a:srgbClr val="000000"/>
                </a:solidFill>
                <a:latin typeface="Courier New" pitchFamily="49" charset="0"/>
                <a:ea typeface="微软雅黑" pitchFamily="34" charset="-122"/>
                <a:cs typeface="Courier New" pitchFamily="49" charset="0"/>
              </a:rPr>
              <a:t>printenv</a:t>
            </a:r>
            <a:endParaRPr lang="en-US" altLang="en-US" sz="2800" b="1" dirty="0" smtClean="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Add or change: </a:t>
            </a:r>
            <a:r>
              <a:rPr lang="en-US" altLang="en-US" sz="2800" b="1" dirty="0" smtClean="0">
                <a:solidFill>
                  <a:srgbClr val="000000"/>
                </a:solidFill>
                <a:latin typeface="Courier New" pitchFamily="49" charset="0"/>
                <a:ea typeface="微软雅黑" pitchFamily="34" charset="-122"/>
                <a:cs typeface="Courier New" pitchFamily="49" charset="0"/>
              </a:rPr>
              <a:t>set</a:t>
            </a:r>
          </a:p>
        </p:txBody>
      </p:sp>
    </p:spTree>
    <p:extLst>
      <p:ext uri="{BB962C8B-B14F-4D97-AF65-F5344CB8AC3E}">
        <p14:creationId xmlns:p14="http://schemas.microsoft.com/office/powerpoint/2010/main" val="944947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Customization of a Session</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23900" y="1417638"/>
            <a:ext cx="7963169" cy="4154984"/>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Each shell supports some customization</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User prompt</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Email address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Shortcuts (alias)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Customization takes place in startup files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Startup files are read by the shell at start</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Startup can differ for different shell</a:t>
            </a:r>
            <a:endParaRPr lang="en-US" altLang="en-US" sz="24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4269651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Bash Startup Files</a:t>
            </a:r>
            <a:endParaRPr lang="zh-CN" altLang="en-US" sz="4000" b="1" dirty="0">
              <a:solidFill>
                <a:srgbClr val="0070C0"/>
              </a:solidFill>
              <a:latin typeface="微软雅黑" pitchFamily="34" charset="-122"/>
              <a:ea typeface="微软雅黑"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99726946"/>
              </p:ext>
            </p:extLst>
          </p:nvPr>
        </p:nvGraphicFramePr>
        <p:xfrm>
          <a:off x="228603" y="1630680"/>
          <a:ext cx="8743947" cy="4084320"/>
        </p:xfrm>
        <a:graphic>
          <a:graphicData uri="http://schemas.openxmlformats.org/drawingml/2006/table">
            <a:tbl>
              <a:tblPr firstRow="1" bandRow="1">
                <a:tableStyleId>{5C22544A-7EE6-4342-B048-85BDC9FD1C3A}</a:tableStyleId>
              </a:tblPr>
              <a:tblGrid>
                <a:gridCol w="4351732"/>
                <a:gridCol w="4392215"/>
              </a:tblGrid>
              <a:tr h="262510">
                <a:tc>
                  <a:txBody>
                    <a:bodyPr/>
                    <a:lstStyle/>
                    <a:p>
                      <a:pPr algn="ctr"/>
                      <a:r>
                        <a:rPr lang="en-US" sz="2800" baseline="0" dirty="0" smtClean="0">
                          <a:solidFill>
                            <a:schemeClr val="tx1"/>
                          </a:solidFill>
                        </a:rPr>
                        <a:t>Startup File</a:t>
                      </a:r>
                      <a:endParaRPr lang="en-US" sz="2800" baseline="0" dirty="0">
                        <a:solidFill>
                          <a:schemeClr val="tx1"/>
                        </a:solidFill>
                      </a:endParaRPr>
                    </a:p>
                  </a:txBody>
                  <a:tcPr/>
                </a:tc>
                <a:tc>
                  <a:txBody>
                    <a:bodyPr/>
                    <a:lstStyle/>
                    <a:p>
                      <a:pPr algn="ctr"/>
                      <a:r>
                        <a:rPr lang="en-US" sz="2800" baseline="0" dirty="0" smtClean="0">
                          <a:solidFill>
                            <a:schemeClr val="tx1"/>
                          </a:solidFill>
                        </a:rPr>
                        <a:t>Function</a:t>
                      </a:r>
                      <a:endParaRPr lang="en-US" sz="2800" baseline="0" dirty="0">
                        <a:solidFill>
                          <a:schemeClr val="tx1"/>
                        </a:solidFill>
                      </a:endParaRPr>
                    </a:p>
                  </a:txBody>
                  <a:tcPr/>
                </a:tc>
              </a:tr>
              <a:tr h="370840">
                <a:tc>
                  <a:txBody>
                    <a:bodyPr/>
                    <a:lstStyle/>
                    <a:p>
                      <a:r>
                        <a:rPr lang="en-US" sz="2200" b="1" dirty="0" smtClean="0">
                          <a:latin typeface="Courier New" pitchFamily="49" charset="0"/>
                        </a:rPr>
                        <a:t>/</a:t>
                      </a:r>
                      <a:r>
                        <a:rPr lang="en-US" sz="2200" b="1" dirty="0" err="1" smtClean="0">
                          <a:latin typeface="Courier New" pitchFamily="49" charset="0"/>
                        </a:rPr>
                        <a:t>etc</a:t>
                      </a:r>
                      <a:r>
                        <a:rPr lang="en-US" sz="2200" b="1" dirty="0" smtClean="0">
                          <a:latin typeface="Courier New" pitchFamily="49" charset="0"/>
                        </a:rPr>
                        <a:t>/profile</a:t>
                      </a:r>
                      <a:endParaRPr lang="en-US" sz="2200" dirty="0">
                        <a:latin typeface="Courier New" pitchFamily="49" charset="0"/>
                        <a:cs typeface="Courier New" pitchFamily="49" charset="0"/>
                      </a:endParaRPr>
                    </a:p>
                  </a:txBody>
                  <a:tcPr/>
                </a:tc>
                <a:tc>
                  <a:txBody>
                    <a:bodyPr/>
                    <a:lstStyle/>
                    <a:p>
                      <a:r>
                        <a:rPr lang="en-US" sz="2200" dirty="0" smtClean="0">
                          <a:latin typeface="微软雅黑" pitchFamily="34" charset="-122"/>
                          <a:ea typeface="微软雅黑" pitchFamily="34" charset="-122"/>
                        </a:rPr>
                        <a:t>Out-of-the-box login shell settings</a:t>
                      </a:r>
                      <a:endParaRPr lang="en-US" sz="2200" dirty="0">
                        <a:latin typeface="Courier New" pitchFamily="49" charset="0"/>
                        <a:cs typeface="Courier New" pitchFamily="49" charset="0"/>
                      </a:endParaRPr>
                    </a:p>
                  </a:txBody>
                  <a:tcPr/>
                </a:tc>
              </a:tr>
              <a:tr h="370840">
                <a:tc>
                  <a:txBody>
                    <a:bodyPr/>
                    <a:lstStyle/>
                    <a:p>
                      <a:r>
                        <a:rPr lang="en-US" sz="2200" b="1" dirty="0" smtClean="0">
                          <a:latin typeface="Courier New" pitchFamily="49" charset="0"/>
                        </a:rPr>
                        <a:t>/</a:t>
                      </a:r>
                      <a:r>
                        <a:rPr lang="en-US" sz="2200" b="1" dirty="0" err="1" smtClean="0">
                          <a:latin typeface="Courier New" pitchFamily="49" charset="0"/>
                        </a:rPr>
                        <a:t>etc</a:t>
                      </a:r>
                      <a:r>
                        <a:rPr lang="en-US" sz="2200" b="1" dirty="0" smtClean="0">
                          <a:latin typeface="Courier New" pitchFamily="49" charset="0"/>
                        </a:rPr>
                        <a:t>/</a:t>
                      </a:r>
                      <a:r>
                        <a:rPr lang="en-US" sz="2200" b="1" dirty="0" err="1" smtClean="0">
                          <a:latin typeface="Courier New" pitchFamily="49" charset="0"/>
                        </a:rPr>
                        <a:t>bash.bashrc</a:t>
                      </a:r>
                      <a:r>
                        <a:rPr lang="en-US" sz="2200" b="1" dirty="0" smtClean="0">
                          <a:latin typeface="Courier New" pitchFamily="49" charset="0"/>
                        </a:rPr>
                        <a:t> </a:t>
                      </a:r>
                      <a:endParaRPr lang="en-US" sz="2200"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微软雅黑" pitchFamily="34" charset="-122"/>
                          <a:ea typeface="微软雅黑" pitchFamily="34" charset="-122"/>
                        </a:rPr>
                        <a:t>Out-of-box non-login settings</a:t>
                      </a:r>
                      <a:endParaRPr lang="en-US" sz="2200" dirty="0" smtClean="0">
                        <a:latin typeface="Courier New" pitchFamily="49" charset="0"/>
                        <a:cs typeface="Courier New" pitchFamily="49" charset="0"/>
                      </a:endParaRPr>
                    </a:p>
                  </a:txBody>
                  <a:tcPr/>
                </a:tc>
              </a:tr>
              <a:tr h="370840">
                <a:tc>
                  <a:txBody>
                    <a:bodyPr/>
                    <a:lstStyle/>
                    <a:p>
                      <a:r>
                        <a:rPr lang="en-US" sz="2200" b="1" dirty="0" smtClean="0">
                          <a:latin typeface="Courier New" pitchFamily="49" charset="0"/>
                        </a:rPr>
                        <a:t>/</a:t>
                      </a:r>
                      <a:r>
                        <a:rPr lang="en-US" sz="2200" b="1" dirty="0" err="1" smtClean="0">
                          <a:latin typeface="Courier New" pitchFamily="49" charset="0"/>
                        </a:rPr>
                        <a:t>etc</a:t>
                      </a:r>
                      <a:r>
                        <a:rPr lang="en-US" sz="2200" b="1" dirty="0" smtClean="0">
                          <a:latin typeface="Courier New" pitchFamily="49" charset="0"/>
                        </a:rPr>
                        <a:t>/</a:t>
                      </a:r>
                      <a:r>
                        <a:rPr lang="en-US" sz="2200" b="1" dirty="0" err="1" smtClean="0">
                          <a:latin typeface="Courier New" pitchFamily="49" charset="0"/>
                        </a:rPr>
                        <a:t>bash.bashrc.local</a:t>
                      </a:r>
                      <a:r>
                        <a:rPr lang="en-US" sz="2200" b="1" dirty="0" smtClean="0">
                          <a:latin typeface="Courier New" pitchFamily="49" charset="0"/>
                        </a:rPr>
                        <a:t> </a:t>
                      </a:r>
                      <a:endParaRPr lang="en-US" sz="2200"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微软雅黑" pitchFamily="34" charset="-122"/>
                          <a:ea typeface="微软雅黑" pitchFamily="34" charset="-122"/>
                        </a:rPr>
                        <a:t>Global non-login settings</a:t>
                      </a:r>
                      <a:endParaRPr lang="en-US" sz="2200" dirty="0" smtClean="0">
                        <a:latin typeface="+mn-lt"/>
                        <a:cs typeface="Courier New" pitchFamily="49" charset="0"/>
                      </a:endParaRPr>
                    </a:p>
                  </a:txBody>
                  <a:tcPr/>
                </a:tc>
              </a:tr>
              <a:tr h="370840">
                <a:tc>
                  <a:txBody>
                    <a:bodyPr/>
                    <a:lstStyle/>
                    <a:p>
                      <a:r>
                        <a:rPr lang="en-US" sz="2200" b="1" dirty="0" smtClean="0">
                          <a:latin typeface="Courier New" pitchFamily="49" charset="0"/>
                        </a:rPr>
                        <a:t>~/.</a:t>
                      </a:r>
                      <a:r>
                        <a:rPr lang="en-US" sz="2200" b="1" dirty="0" err="1" smtClean="0">
                          <a:latin typeface="Courier New" pitchFamily="49" charset="0"/>
                        </a:rPr>
                        <a:t>bash_profile</a:t>
                      </a:r>
                      <a:endParaRPr lang="en-US" sz="2200"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微软雅黑" pitchFamily="34" charset="-122"/>
                          <a:ea typeface="微软雅黑" pitchFamily="34" charset="-122"/>
                        </a:rPr>
                        <a:t>Login shell user customization</a:t>
                      </a:r>
                      <a:endParaRPr lang="en-US" sz="2200" dirty="0" smtClean="0">
                        <a:latin typeface="+mn-lt"/>
                        <a:cs typeface="Courier New" pitchFamily="49" charset="0"/>
                      </a:endParaRPr>
                    </a:p>
                  </a:txBody>
                  <a:tcPr/>
                </a:tc>
              </a:tr>
              <a:tr h="370840">
                <a:tc>
                  <a:txBody>
                    <a:bodyPr/>
                    <a:lstStyle/>
                    <a:p>
                      <a:r>
                        <a:rPr lang="en-US" sz="2200" b="1" dirty="0" smtClean="0">
                          <a:latin typeface="Courier New" pitchFamily="49" charset="0"/>
                        </a:rPr>
                        <a:t>~/.</a:t>
                      </a:r>
                      <a:r>
                        <a:rPr lang="en-US" sz="2200" b="1" dirty="0" err="1" smtClean="0">
                          <a:latin typeface="Courier New" pitchFamily="49" charset="0"/>
                        </a:rPr>
                        <a:t>bashrc</a:t>
                      </a:r>
                      <a:r>
                        <a:rPr lang="en-US" sz="2200" b="1" dirty="0" smtClean="0">
                          <a:latin typeface="Courier New" pitchFamily="49" charset="0"/>
                        </a:rPr>
                        <a:t>	</a:t>
                      </a:r>
                      <a:endParaRPr lang="en-US" sz="2200"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微软雅黑" pitchFamily="34" charset="-122"/>
                          <a:ea typeface="微软雅黑" pitchFamily="34" charset="-122"/>
                        </a:rPr>
                        <a:t>Non-login shell user customization</a:t>
                      </a:r>
                      <a:endParaRPr lang="en-US" sz="2200" dirty="0" smtClean="0">
                        <a:latin typeface="+mn-lt"/>
                        <a:cs typeface="Courier New" pitchFamily="49" charset="0"/>
                      </a:endParaRPr>
                    </a:p>
                  </a:txBody>
                  <a:tcPr/>
                </a:tc>
              </a:tr>
              <a:tr h="370840">
                <a:tc>
                  <a:txBody>
                    <a:bodyPr/>
                    <a:lstStyle/>
                    <a:p>
                      <a:r>
                        <a:rPr lang="en-US" sz="2200" b="1" dirty="0" smtClean="0">
                          <a:latin typeface="Courier New" pitchFamily="49" charset="0"/>
                        </a:rPr>
                        <a:t>~/.</a:t>
                      </a:r>
                      <a:r>
                        <a:rPr lang="en-US" sz="2200" b="1" dirty="0" err="1" smtClean="0">
                          <a:latin typeface="Courier New" pitchFamily="49" charset="0"/>
                        </a:rPr>
                        <a:t>bash_logout</a:t>
                      </a:r>
                      <a:r>
                        <a:rPr lang="en-US" sz="2200" b="1" dirty="0" smtClean="0">
                          <a:latin typeface="Courier New" pitchFamily="49" charset="0"/>
                        </a:rPr>
                        <a:t> </a:t>
                      </a:r>
                      <a:endParaRPr lang="en-US" sz="2200"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微软雅黑" pitchFamily="34" charset="-122"/>
                          <a:ea typeface="微软雅黑" pitchFamily="34" charset="-122"/>
                        </a:rPr>
                        <a:t>User exits from interactive login shell</a:t>
                      </a:r>
                      <a:endParaRPr lang="en-US" sz="2200" dirty="0" smtClean="0">
                        <a:latin typeface="+mn-lt"/>
                        <a:cs typeface="Courier New" pitchFamily="49" charset="0"/>
                      </a:endParaRPr>
                    </a:p>
                  </a:txBody>
                  <a:tcPr/>
                </a:tc>
              </a:tr>
            </a:tbl>
          </a:graphicData>
        </a:graphic>
      </p:graphicFrame>
    </p:spTree>
    <p:extLst>
      <p:ext uri="{BB962C8B-B14F-4D97-AF65-F5344CB8AC3E}">
        <p14:creationId xmlns:p14="http://schemas.microsoft.com/office/powerpoint/2010/main" val="3874792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Filename Generation</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914400" y="1454400"/>
            <a:ext cx="7772670" cy="1200329"/>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Wildcards</a:t>
            </a:r>
          </a:p>
          <a:p>
            <a:pPr marL="457200" indent="-457200" defTabSz="914400" fontAlgn="base">
              <a:lnSpc>
                <a:spcPct val="150000"/>
              </a:lnSpc>
              <a:spcBef>
                <a:spcPct val="0"/>
              </a:spcBef>
              <a:spcAft>
                <a:spcPct val="0"/>
              </a:spcAft>
              <a:buClr>
                <a:srgbClr val="FF6600"/>
              </a:buClr>
              <a:buFont typeface="Wingdings" charset="2"/>
              <a:buChar char="l"/>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1489170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微软雅黑" pitchFamily="34" charset="-122"/>
                <a:ea typeface="微软雅黑" pitchFamily="34" charset="-122"/>
              </a:rPr>
              <a:t>Builtins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914400" y="1454400"/>
            <a:ext cx="7772670" cy="4431983"/>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Utilities built into a shell</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The shell does not fork a new process in running a </a:t>
            </a:r>
            <a:r>
              <a:rPr lang="en-US" altLang="en-US" sz="2800" dirty="0" err="1" smtClean="0">
                <a:solidFill>
                  <a:srgbClr val="000000"/>
                </a:solidFill>
                <a:latin typeface="微软雅黑" pitchFamily="34" charset="-122"/>
                <a:ea typeface="微软雅黑" pitchFamily="34" charset="-122"/>
                <a:cs typeface="Courier New" pitchFamily="49" charset="0"/>
              </a:rPr>
              <a:t>builtin</a:t>
            </a:r>
            <a:endParaRPr lang="en-US" altLang="en-US" sz="2800" dirty="0" smtClean="0">
              <a:solidFill>
                <a:srgbClr val="000000"/>
              </a:solidFill>
              <a:latin typeface="微软雅黑" pitchFamily="34" charset="-122"/>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To display a list of bash </a:t>
            </a:r>
            <a:r>
              <a:rPr lang="en-US" altLang="en-US" sz="2800" dirty="0" err="1" smtClean="0">
                <a:solidFill>
                  <a:srgbClr val="000000"/>
                </a:solidFill>
                <a:latin typeface="微软雅黑" pitchFamily="34" charset="-122"/>
                <a:ea typeface="微软雅黑" pitchFamily="34" charset="-122"/>
                <a:cs typeface="Courier New" pitchFamily="49" charset="0"/>
              </a:rPr>
              <a:t>builtins</a:t>
            </a:r>
            <a:r>
              <a:rPr lang="en-US" altLang="en-US" sz="2800" dirty="0" smtClean="0">
                <a:solidFill>
                  <a:srgbClr val="000000"/>
                </a:solidFill>
                <a:latin typeface="微软雅黑" pitchFamily="34" charset="-122"/>
                <a:ea typeface="微软雅黑" pitchFamily="34" charset="-122"/>
                <a:cs typeface="Courier New" pitchFamily="49" charset="0"/>
              </a:rPr>
              <a:t>, give the following command:</a:t>
            </a:r>
            <a:br>
              <a:rPr lang="en-US" altLang="en-US" sz="2800" dirty="0" smtClean="0">
                <a:solidFill>
                  <a:srgbClr val="000000"/>
                </a:solidFill>
                <a:latin typeface="微软雅黑" pitchFamily="34" charset="-122"/>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cs typeface="Courier New" pitchFamily="49" charset="0"/>
              </a:rPr>
              <a:t> </a:t>
            </a:r>
            <a:r>
              <a:rPr lang="en-US" altLang="en-US" sz="2800" b="1" dirty="0" smtClean="0">
                <a:solidFill>
                  <a:srgbClr val="000000"/>
                </a:solidFill>
                <a:latin typeface="Courier New" pitchFamily="49" charset="0"/>
                <a:ea typeface="微软雅黑" pitchFamily="34" charset="-122"/>
                <a:cs typeface="Courier New" pitchFamily="49" charset="0"/>
              </a:rPr>
              <a:t>info bash shell </a:t>
            </a:r>
            <a:r>
              <a:rPr lang="en-US" altLang="en-US" sz="2800" b="1" dirty="0" err="1" smtClean="0">
                <a:solidFill>
                  <a:srgbClr val="000000"/>
                </a:solidFill>
                <a:latin typeface="Courier New" pitchFamily="49" charset="0"/>
                <a:ea typeface="微软雅黑" pitchFamily="34" charset="-122"/>
                <a:cs typeface="Courier New" pitchFamily="49" charset="0"/>
              </a:rPr>
              <a:t>builtin</a:t>
            </a:r>
            <a:endParaRPr lang="en-US" altLang="en-US" sz="2800" b="1" dirty="0" smtClean="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2124133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alias and </a:t>
            </a:r>
            <a:r>
              <a:rPr lang="en-US" altLang="zh-CN" b="1" dirty="0" err="1" smtClean="0">
                <a:solidFill>
                  <a:srgbClr val="0070C0"/>
                </a:solidFill>
                <a:latin typeface="微软雅黑" pitchFamily="34" charset="-122"/>
                <a:ea typeface="微软雅黑" pitchFamily="34" charset="-122"/>
              </a:rPr>
              <a:t>unalias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52400" y="1746750"/>
            <a:ext cx="8839200" cy="3139321"/>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alias is a bash </a:t>
            </a:r>
            <a:r>
              <a:rPr lang="en-US" altLang="en-US" sz="2800" dirty="0" err="1" smtClean="0">
                <a:solidFill>
                  <a:srgbClr val="000000"/>
                </a:solidFill>
                <a:latin typeface="微软雅黑" pitchFamily="34" charset="-122"/>
                <a:ea typeface="微软雅黑" pitchFamily="34" charset="-122"/>
                <a:cs typeface="Courier New" pitchFamily="49" charset="0"/>
              </a:rPr>
              <a:t>builtin</a:t>
            </a:r>
            <a:r>
              <a:rPr lang="en-US" altLang="en-US" sz="2800" dirty="0" smtClean="0">
                <a:solidFill>
                  <a:srgbClr val="000000"/>
                </a:solidFill>
                <a:latin typeface="微软雅黑" pitchFamily="34" charset="-122"/>
                <a:ea typeface="微软雅黑" pitchFamily="34" charset="-122"/>
                <a:cs typeface="Courier New" pitchFamily="49" charset="0"/>
              </a:rPr>
              <a: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Assign a shorthand as a synonym :</a:t>
            </a:r>
            <a:br>
              <a:rPr lang="en-US" altLang="en-US" sz="2800" dirty="0" smtClean="0">
                <a:solidFill>
                  <a:srgbClr val="000000"/>
                </a:solidFill>
                <a:latin typeface="微软雅黑" pitchFamily="34" charset="-122"/>
                <a:ea typeface="微软雅黑" pitchFamily="34" charset="-122"/>
                <a:cs typeface="Courier New" pitchFamily="49" charset="0"/>
              </a:rPr>
            </a:br>
            <a:r>
              <a:rPr lang="en-US" altLang="en-US" sz="2800" dirty="0">
                <a:solidFill>
                  <a:srgbClr val="000000"/>
                </a:solidFill>
                <a:latin typeface="微软雅黑" pitchFamily="34" charset="-122"/>
                <a:ea typeface="微软雅黑" pitchFamily="34" charset="-122"/>
                <a:cs typeface="Courier New" pitchFamily="49" charset="0"/>
              </a:rPr>
              <a:t> </a:t>
            </a:r>
            <a:r>
              <a:rPr lang="en-US" altLang="en-US" sz="2400" dirty="0">
                <a:solidFill>
                  <a:srgbClr val="000000"/>
                </a:solidFill>
                <a:latin typeface="Courier New" pitchFamily="49" charset="0"/>
                <a:ea typeface="微软雅黑" pitchFamily="34" charset="-122"/>
                <a:cs typeface="Courier New" pitchFamily="49" charset="0"/>
              </a:rPr>
              <a:t>alias </a:t>
            </a:r>
            <a:r>
              <a:rPr lang="en-US" altLang="en-US" sz="2400" dirty="0" err="1">
                <a:solidFill>
                  <a:srgbClr val="000000"/>
                </a:solidFill>
                <a:latin typeface="Courier New" pitchFamily="49" charset="0"/>
                <a:ea typeface="微软雅黑" pitchFamily="34" charset="-122"/>
                <a:cs typeface="Courier New" pitchFamily="49" charset="0"/>
              </a:rPr>
              <a:t>dropbox</a:t>
            </a:r>
            <a:r>
              <a:rPr lang="en-US" altLang="en-US" sz="2400" dirty="0">
                <a:solidFill>
                  <a:srgbClr val="000000"/>
                </a:solidFill>
                <a:latin typeface="Courier New" pitchFamily="49" charset="0"/>
                <a:ea typeface="微软雅黑" pitchFamily="34" charset="-122"/>
                <a:cs typeface="Courier New" pitchFamily="49" charset="0"/>
              </a:rPr>
              <a:t>='cd ~</a:t>
            </a:r>
            <a:r>
              <a:rPr lang="en-US" altLang="en-US" sz="2400" dirty="0" smtClean="0">
                <a:solidFill>
                  <a:srgbClr val="000000"/>
                </a:solidFill>
                <a:latin typeface="Courier New" pitchFamily="49" charset="0"/>
                <a:ea typeface="微软雅黑" pitchFamily="34" charset="-122"/>
                <a:cs typeface="Courier New" pitchFamily="49" charset="0"/>
              </a:rPr>
              <a:t>victoryu/cis18a/</a:t>
            </a:r>
            <a:r>
              <a:rPr lang="en-US" altLang="en-US" sz="2400" dirty="0" err="1" smtClean="0">
                <a:solidFill>
                  <a:srgbClr val="000000"/>
                </a:solidFill>
                <a:latin typeface="Courier New" pitchFamily="49" charset="0"/>
                <a:ea typeface="微软雅黑" pitchFamily="34" charset="-122"/>
                <a:cs typeface="Courier New" pitchFamily="49" charset="0"/>
              </a:rPr>
              <a:t>dropbox</a:t>
            </a:r>
            <a:r>
              <a:rPr lang="en-US" altLang="en-US" sz="2400" dirty="0" smtClean="0">
                <a:solidFill>
                  <a:srgbClr val="000000"/>
                </a:solidFill>
                <a:latin typeface="Courier New" pitchFamily="49" charset="0"/>
                <a:ea typeface="微软雅黑" pitchFamily="34" charset="-122"/>
                <a:cs typeface="Courier New" pitchFamily="49" charset="0"/>
              </a:rPr>
              <a: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Remove aliases with </a:t>
            </a:r>
            <a:r>
              <a:rPr lang="en-US" altLang="en-US" sz="2800" dirty="0" err="1" smtClean="0">
                <a:solidFill>
                  <a:srgbClr val="000000"/>
                </a:solidFill>
                <a:latin typeface="微软雅黑" pitchFamily="34" charset="-122"/>
                <a:ea typeface="微软雅黑" pitchFamily="34" charset="-122"/>
                <a:cs typeface="Courier New" pitchFamily="49" charset="0"/>
              </a:rPr>
              <a:t>unalias</a:t>
            </a:r>
            <a:endParaRPr lang="en-US" altLang="en-US" sz="2800" dirty="0" smtClean="0">
              <a:solidFill>
                <a:srgbClr val="000000"/>
              </a:solidFill>
              <a:latin typeface="微软雅黑" pitchFamily="34" charset="-122"/>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660977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The Shell Script</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09600" y="1411788"/>
            <a:ext cx="8077470" cy="4985980"/>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A file that contains Unix commands</a:t>
            </a:r>
            <a:br>
              <a:rPr lang="en-US" altLang="en-US" sz="2800" dirty="0" smtClean="0">
                <a:solidFill>
                  <a:srgbClr val="000000"/>
                </a:solidFill>
                <a:latin typeface="微软雅黑" pitchFamily="34" charset="-122"/>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cs typeface="Courier New" pitchFamily="49" charset="0"/>
              </a:rPr>
              <a:t>  </a:t>
            </a:r>
            <a:r>
              <a:rPr lang="en-US" altLang="en-US" sz="2400" dirty="0" smtClean="0">
                <a:solidFill>
                  <a:srgbClr val="000000"/>
                </a:solidFill>
                <a:latin typeface="Courier New" pitchFamily="49" charset="0"/>
                <a:ea typeface="微软雅黑" pitchFamily="34" charset="-122"/>
                <a:cs typeface="Courier New" pitchFamily="49" charset="0"/>
              </a:rPr>
              <a:t>#!/bin/</a:t>
            </a:r>
            <a:r>
              <a:rPr lang="en-US" altLang="en-US" sz="2400" dirty="0" err="1" smtClean="0">
                <a:solidFill>
                  <a:srgbClr val="000000"/>
                </a:solidFill>
                <a:latin typeface="Courier New" pitchFamily="49" charset="0"/>
                <a:ea typeface="微软雅黑" pitchFamily="34" charset="-122"/>
                <a:cs typeface="Courier New" pitchFamily="49" charset="0"/>
              </a:rPr>
              <a:t>sh</a:t>
            </a:r>
            <a:r>
              <a:rPr lang="en-US" altLang="en-US" sz="2400" dirty="0" smtClean="0">
                <a:solidFill>
                  <a:srgbClr val="000000"/>
                </a:solidFill>
                <a:latin typeface="Courier New" pitchFamily="49" charset="0"/>
                <a:ea typeface="微软雅黑" pitchFamily="34" charset="-122"/>
                <a:cs typeface="Courier New" pitchFamily="49" charset="0"/>
              </a:rPr>
              <a:t/>
            </a:r>
            <a:br>
              <a:rPr lang="en-US" altLang="en-US" sz="2400" dirty="0" smtClean="0">
                <a:solidFill>
                  <a:srgbClr val="000000"/>
                </a:solidFill>
                <a:latin typeface="Courier New" pitchFamily="49" charset="0"/>
                <a:ea typeface="微软雅黑" pitchFamily="34" charset="-122"/>
                <a:cs typeface="Courier New" pitchFamily="49" charset="0"/>
              </a:rPr>
            </a:br>
            <a:r>
              <a:rPr lang="en-US" altLang="en-US" sz="2400" dirty="0" smtClean="0">
                <a:solidFill>
                  <a:srgbClr val="000000"/>
                </a:solidFill>
                <a:latin typeface="Courier New" pitchFamily="49" charset="0"/>
                <a:ea typeface="微软雅黑" pitchFamily="34" charset="-122"/>
                <a:cs typeface="Courier New" pitchFamily="49" charset="0"/>
              </a:rPr>
              <a:t> echo </a:t>
            </a:r>
            <a:r>
              <a:rPr lang="en-US" altLang="en-US" sz="2400" dirty="0">
                <a:solidFill>
                  <a:srgbClr val="000000"/>
                </a:solidFill>
                <a:latin typeface="Courier New" pitchFamily="49" charset="0"/>
                <a:ea typeface="微软雅黑" pitchFamily="34" charset="-122"/>
                <a:cs typeface="Courier New" pitchFamily="49" charset="0"/>
              </a:rPr>
              <a:t>"Hello </a:t>
            </a:r>
            <a:r>
              <a:rPr lang="en-US" altLang="en-US" sz="2400" dirty="0" smtClean="0">
                <a:solidFill>
                  <a:srgbClr val="000000"/>
                </a:solidFill>
                <a:latin typeface="Courier New" pitchFamily="49" charset="0"/>
                <a:ea typeface="微软雅黑" pitchFamily="34" charset="-122"/>
                <a:cs typeface="Courier New" pitchFamily="49" charset="0"/>
              </a:rPr>
              <a:t>World!"</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To run a shell script:</a:t>
            </a:r>
            <a:br>
              <a:rPr lang="en-US" altLang="en-US" sz="2800" dirty="0" smtClean="0">
                <a:solidFill>
                  <a:srgbClr val="000000"/>
                </a:solidFill>
                <a:latin typeface="微软雅黑" pitchFamily="34" charset="-122"/>
                <a:ea typeface="微软雅黑" pitchFamily="34" charset="-122"/>
                <a:cs typeface="Courier New" pitchFamily="49" charset="0"/>
              </a:rPr>
            </a:br>
            <a:r>
              <a:rPr lang="en-US" altLang="en-US" sz="2800" dirty="0">
                <a:solidFill>
                  <a:srgbClr val="000000"/>
                </a:solidFill>
                <a:latin typeface="微软雅黑" pitchFamily="34" charset="-122"/>
                <a:ea typeface="微软雅黑" pitchFamily="34" charset="-122"/>
                <a:cs typeface="Courier New" pitchFamily="49" charset="0"/>
              </a:rPr>
              <a:t> </a:t>
            </a:r>
            <a:r>
              <a:rPr lang="en-US" altLang="en-US" sz="2400" dirty="0" smtClean="0">
                <a:solidFill>
                  <a:srgbClr val="000000"/>
                </a:solidFill>
                <a:latin typeface="Courier New" pitchFamily="49" charset="0"/>
                <a:ea typeface="微软雅黑" pitchFamily="34" charset="-122"/>
                <a:cs typeface="Courier New" pitchFamily="49" charset="0"/>
              </a:rPr>
              <a:t>$helloworld.sh</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a:solidFill>
                  <a:srgbClr val="000000"/>
                </a:solidFill>
                <a:latin typeface="微软雅黑" pitchFamily="34" charset="-122"/>
                <a:ea typeface="微软雅黑" pitchFamily="34" charset="-122"/>
                <a:cs typeface="Courier New" pitchFamily="49" charset="0"/>
              </a:rPr>
              <a:t>S</a:t>
            </a:r>
            <a:r>
              <a:rPr lang="en-US" altLang="en-US" sz="2800" dirty="0" smtClean="0">
                <a:solidFill>
                  <a:srgbClr val="000000"/>
                </a:solidFill>
                <a:latin typeface="微软雅黑" pitchFamily="34" charset="-122"/>
                <a:ea typeface="微软雅黑" pitchFamily="34" charset="-122"/>
                <a:cs typeface="Courier New" pitchFamily="49" charset="0"/>
              </a:rPr>
              <a:t>hell  script can perform a complex series of tasks or a repetitive procedure quickly</a:t>
            </a:r>
          </a:p>
          <a:p>
            <a:pPr marL="457200" indent="-457200" defTabSz="914400" fontAlgn="base">
              <a:lnSpc>
                <a:spcPct val="150000"/>
              </a:lnSpc>
              <a:spcBef>
                <a:spcPct val="0"/>
              </a:spcBef>
              <a:spcAft>
                <a:spcPct val="0"/>
              </a:spcAft>
              <a:buClr>
                <a:srgbClr val="FF6600"/>
              </a:buClr>
              <a:buFont typeface="Wingdings" charset="2"/>
              <a:buChar char="l"/>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3975194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92715"/>
            <a:ext cx="8230138" cy="1135062"/>
          </a:xfrm>
        </p:spPr>
        <p:txBody>
          <a:bodyPr/>
          <a:lstStyle/>
          <a:p>
            <a:r>
              <a:rPr lang="en-US" altLang="zh-CN" sz="4000" b="1" dirty="0" smtClean="0">
                <a:solidFill>
                  <a:srgbClr val="0070C0"/>
                </a:solidFill>
                <a:latin typeface="微软雅黑" pitchFamily="34" charset="-122"/>
                <a:ea typeface="微软雅黑" pitchFamily="34" charset="-122"/>
              </a:rPr>
              <a:t>Positional Parameters</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56932" y="1225689"/>
            <a:ext cx="8439418"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Command name and arguments are positional parameters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$0: the command</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$1-$9: the arguments</a:t>
            </a:r>
            <a:endParaRPr lang="en-US" altLang="en-US" sz="2400" dirty="0">
              <a:solidFill>
                <a:srgbClr val="000000"/>
              </a:solidFill>
              <a:latin typeface="微软雅黑" pitchFamily="34" charset="-122"/>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Positional parameters can be referenced by the commands in </a:t>
            </a:r>
            <a:r>
              <a:rPr lang="en-US" altLang="en-US" sz="2800" dirty="0">
                <a:solidFill>
                  <a:srgbClr val="000000"/>
                </a:solidFill>
                <a:latin typeface="微软雅黑" pitchFamily="34" charset="-122"/>
                <a:ea typeface="微软雅黑" pitchFamily="34" charset="-122"/>
                <a:cs typeface="Courier New" pitchFamily="49" charset="0"/>
              </a:rPr>
              <a:t>the script</a:t>
            </a:r>
            <a:br>
              <a:rPr lang="en-US" altLang="en-US" sz="2800" dirty="0">
                <a:solidFill>
                  <a:srgbClr val="000000"/>
                </a:solidFill>
                <a:latin typeface="微软雅黑" pitchFamily="34" charset="-122"/>
                <a:ea typeface="微软雅黑" pitchFamily="34" charset="-122"/>
                <a:cs typeface="Courier New" pitchFamily="49" charset="0"/>
              </a:rPr>
            </a:br>
            <a:r>
              <a:rPr lang="en-US" altLang="en-US" sz="2000" dirty="0">
                <a:solidFill>
                  <a:srgbClr val="000000"/>
                </a:solidFill>
                <a:latin typeface="Courier New" pitchFamily="49" charset="0"/>
                <a:ea typeface="微软雅黑" pitchFamily="34" charset="-122"/>
                <a:cs typeface="Courier New" pitchFamily="49" charset="0"/>
              </a:rPr>
              <a:t> #!/</a:t>
            </a:r>
            <a:r>
              <a:rPr lang="en-US" altLang="en-US" sz="2000" dirty="0" smtClean="0">
                <a:solidFill>
                  <a:srgbClr val="000000"/>
                </a:solidFill>
                <a:latin typeface="Courier New" pitchFamily="49" charset="0"/>
                <a:ea typeface="微软雅黑" pitchFamily="34" charset="-122"/>
                <a:cs typeface="Courier New" pitchFamily="49" charset="0"/>
              </a:rPr>
              <a:t>bin/</a:t>
            </a:r>
            <a:r>
              <a:rPr lang="en-US" altLang="en-US" sz="2000" dirty="0" err="1" smtClean="0">
                <a:solidFill>
                  <a:srgbClr val="000000"/>
                </a:solidFill>
                <a:latin typeface="Courier New" pitchFamily="49" charset="0"/>
                <a:ea typeface="微软雅黑" pitchFamily="34" charset="-122"/>
                <a:cs typeface="Courier New" pitchFamily="49" charset="0"/>
              </a:rPr>
              <a:t>sh</a:t>
            </a:r>
            <a:r>
              <a:rPr lang="en-US" altLang="en-US" sz="2000" dirty="0" smtClean="0">
                <a:solidFill>
                  <a:srgbClr val="000000"/>
                </a:solidFill>
                <a:latin typeface="Courier New" pitchFamily="49" charset="0"/>
                <a:ea typeface="微软雅黑" pitchFamily="34" charset="-122"/>
                <a:cs typeface="Courier New" pitchFamily="49" charset="0"/>
              </a:rPr>
              <a:t/>
            </a:r>
            <a:br>
              <a:rPr lang="en-US" altLang="en-US" sz="2000" dirty="0" smtClean="0">
                <a:solidFill>
                  <a:srgbClr val="000000"/>
                </a:solidFill>
                <a:latin typeface="Courier New" pitchFamily="49" charset="0"/>
                <a:ea typeface="微软雅黑" pitchFamily="34" charset="-122"/>
                <a:cs typeface="Courier New" pitchFamily="49" charset="0"/>
              </a:rPr>
            </a:br>
            <a:r>
              <a:rPr lang="en-US" altLang="en-US" sz="2000" dirty="0" smtClean="0">
                <a:solidFill>
                  <a:srgbClr val="000000"/>
                </a:solidFill>
                <a:latin typeface="Courier New" pitchFamily="49" charset="0"/>
                <a:ea typeface="微软雅黑" pitchFamily="34" charset="-122"/>
                <a:cs typeface="Courier New" pitchFamily="49" charset="0"/>
              </a:rPr>
              <a:t> echo </a:t>
            </a:r>
            <a:r>
              <a:rPr lang="en-US" altLang="en-US" sz="2000" dirty="0">
                <a:solidFill>
                  <a:srgbClr val="000000"/>
                </a:solidFill>
                <a:latin typeface="Courier New" pitchFamily="49" charset="0"/>
                <a:ea typeface="微软雅黑" pitchFamily="34" charset="-122"/>
                <a:cs typeface="Courier New" pitchFamily="49" charset="0"/>
              </a:rPr>
              <a:t>"Hello $1 $</a:t>
            </a:r>
            <a:r>
              <a:rPr lang="en-US" altLang="en-US" sz="2000" dirty="0" smtClean="0">
                <a:solidFill>
                  <a:srgbClr val="000000"/>
                </a:solidFill>
                <a:latin typeface="Courier New" pitchFamily="49" charset="0"/>
                <a:ea typeface="微软雅黑" pitchFamily="34" charset="-122"/>
                <a:cs typeface="Courier New" pitchFamily="49" charset="0"/>
              </a:rPr>
              <a:t>2"</a:t>
            </a:r>
            <a:br>
              <a:rPr lang="en-US" altLang="en-US" sz="2000" dirty="0" smtClean="0">
                <a:solidFill>
                  <a:srgbClr val="000000"/>
                </a:solidFill>
                <a:latin typeface="Courier New" pitchFamily="49" charset="0"/>
                <a:ea typeface="微软雅黑" pitchFamily="34" charset="-122"/>
                <a:cs typeface="Courier New" pitchFamily="49" charset="0"/>
              </a:rPr>
            </a:br>
            <a:r>
              <a:rPr lang="en-US" altLang="en-US" sz="2000" dirty="0" smtClean="0">
                <a:solidFill>
                  <a:srgbClr val="000000"/>
                </a:solidFill>
                <a:latin typeface="Courier New" pitchFamily="49" charset="0"/>
                <a:ea typeface="微软雅黑" pitchFamily="34" charset="-122"/>
                <a:cs typeface="Courier New" pitchFamily="49" charset="0"/>
              </a:rPr>
              <a:t> echo </a:t>
            </a:r>
            <a:r>
              <a:rPr lang="en-US" altLang="en-US" sz="2000" dirty="0">
                <a:solidFill>
                  <a:srgbClr val="000000"/>
                </a:solidFill>
                <a:latin typeface="Courier New" pitchFamily="49" charset="0"/>
                <a:ea typeface="微软雅黑" pitchFamily="34" charset="-122"/>
                <a:cs typeface="Courier New" pitchFamily="49" charset="0"/>
              </a:rPr>
              <a:t>Today is `date +"%a, %b %d, %Y</a:t>
            </a:r>
            <a:r>
              <a:rPr lang="en-US" altLang="en-US" sz="2000" dirty="0" smtClean="0">
                <a:solidFill>
                  <a:srgbClr val="000000"/>
                </a:solidFill>
                <a:latin typeface="Courier New" pitchFamily="49" charset="0"/>
                <a:ea typeface="微软雅黑" pitchFamily="34" charset="-122"/>
                <a:cs typeface="Courier New" pitchFamily="49" charset="0"/>
              </a:rPr>
              <a:t>"`</a:t>
            </a:r>
          </a:p>
        </p:txBody>
      </p:sp>
    </p:spTree>
    <p:extLst>
      <p:ext uri="{BB962C8B-B14F-4D97-AF65-F5344CB8AC3E}">
        <p14:creationId xmlns:p14="http://schemas.microsoft.com/office/powerpoint/2010/main" val="147700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Topics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397031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The command line syntax</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How the shell interprets command line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Change file and directory permissions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Direct and redirect output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Explain the differences between a stand-alone utility and a shell built-in</a:t>
            </a:r>
          </a:p>
        </p:txBody>
      </p:sp>
    </p:spTree>
    <p:extLst>
      <p:ext uri="{BB962C8B-B14F-4D97-AF65-F5344CB8AC3E}">
        <p14:creationId xmlns:p14="http://schemas.microsoft.com/office/powerpoint/2010/main" val="427064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378465"/>
            <a:ext cx="8230138" cy="1135062"/>
          </a:xfrm>
        </p:spPr>
        <p:txBody>
          <a:bodyPr/>
          <a:lstStyle/>
          <a:p>
            <a:r>
              <a:rPr lang="en-US" altLang="zh-CN" sz="4000" b="1" dirty="0" smtClean="0">
                <a:solidFill>
                  <a:srgbClr val="0070C0"/>
                </a:solidFill>
                <a:latin typeface="微软雅黑" pitchFamily="34" charset="-122"/>
                <a:ea typeface="微软雅黑" pitchFamily="34" charset="-122"/>
              </a:rPr>
              <a:t>Online Bash Reference</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56932" y="2241351"/>
            <a:ext cx="8439418" cy="2031325"/>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cs typeface="Courier New" pitchFamily="49" charset="0"/>
              </a:rPr>
              <a:t>See</a:t>
            </a:r>
          </a:p>
          <a:p>
            <a:pPr defTabSz="914400" fontAlgn="base">
              <a:lnSpc>
                <a:spcPct val="150000"/>
              </a:lnSpc>
              <a:spcBef>
                <a:spcPct val="0"/>
              </a:spcBef>
              <a:spcAft>
                <a:spcPct val="0"/>
              </a:spcAft>
              <a:buClr>
                <a:srgbClr val="FF6600"/>
              </a:buClr>
            </a:pPr>
            <a:r>
              <a:rPr lang="en-US" altLang="en-US" sz="2800" dirty="0">
                <a:solidFill>
                  <a:srgbClr val="000000"/>
                </a:solidFill>
                <a:latin typeface="微软雅黑" pitchFamily="34" charset="-122"/>
                <a:ea typeface="微软雅黑" pitchFamily="34" charset="-122"/>
                <a:cs typeface="Courier New" pitchFamily="49" charset="0"/>
                <a:hlinkClick r:id="rId3"/>
              </a:rPr>
              <a:t>http://www.gnu.org/software/bash/manual/bashref.html</a:t>
            </a:r>
            <a:endParaRPr lang="en-US" altLang="en-US" sz="2800" dirty="0" smtClean="0">
              <a:solidFill>
                <a:srgbClr val="000000"/>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820362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Summary</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09601" y="1387476"/>
            <a:ext cx="8077470"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Shell provides a character-based user interface for the Unix kernel</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A shell is both a command interpreter and a programming language</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The shell also supports the following features: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Variable substitution</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Filename generation</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Pipes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Input/output redirection</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User environment customization</a:t>
            </a:r>
          </a:p>
        </p:txBody>
      </p:sp>
    </p:spTree>
    <p:extLst>
      <p:ext uri="{BB962C8B-B14F-4D97-AF65-F5344CB8AC3E}">
        <p14:creationId xmlns:p14="http://schemas.microsoft.com/office/powerpoint/2010/main" val="299407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Linux Shell</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417638"/>
            <a:ext cx="8110295" cy="5262979"/>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Shell provides a user interface to the kernel</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Similar to DOS but DOS has only one set of interface while Linux can select different shell: </a:t>
            </a:r>
            <a:r>
              <a:rPr lang="en-US" altLang="en-US" sz="2800" b="1" dirty="0" smtClean="0">
                <a:solidFill>
                  <a:srgbClr val="000000"/>
                </a:solidFill>
                <a:latin typeface="Courier New" pitchFamily="49" charset="0"/>
                <a:ea typeface="微软雅黑" pitchFamily="34" charset="-122"/>
                <a:cs typeface="Courier New" pitchFamily="49" charset="0"/>
              </a:rPr>
              <a:t>bash</a:t>
            </a:r>
            <a:r>
              <a:rPr lang="en-US" altLang="en-US" sz="2800" dirty="0" smtClean="0">
                <a:solidFill>
                  <a:srgbClr val="000000"/>
                </a:solidFill>
                <a:latin typeface="微软雅黑" pitchFamily="34" charset="-122"/>
                <a:ea typeface="微软雅黑" pitchFamily="34" charset="-122"/>
              </a:rPr>
              <a:t>, </a:t>
            </a:r>
            <a:r>
              <a:rPr lang="en-US" altLang="en-US" sz="2800" b="1" dirty="0" err="1" smtClean="0">
                <a:solidFill>
                  <a:srgbClr val="000000"/>
                </a:solidFill>
                <a:latin typeface="Courier New" pitchFamily="49" charset="0"/>
                <a:ea typeface="微软雅黑" pitchFamily="34" charset="-122"/>
                <a:cs typeface="Courier New" pitchFamily="49" charset="0"/>
              </a:rPr>
              <a:t>tcsh</a:t>
            </a:r>
            <a:r>
              <a:rPr lang="en-US" altLang="en-US" sz="2800" dirty="0" smtClean="0">
                <a:solidFill>
                  <a:srgbClr val="000000"/>
                </a:solidFill>
                <a:latin typeface="微软雅黑" pitchFamily="34" charset="-122"/>
                <a:ea typeface="微软雅黑" pitchFamily="34" charset="-122"/>
              </a:rPr>
              <a:t>, </a:t>
            </a:r>
            <a:r>
              <a:rPr lang="en-US" altLang="en-US" sz="2800" b="1" dirty="0" err="1" smtClean="0">
                <a:solidFill>
                  <a:srgbClr val="000000"/>
                </a:solidFill>
                <a:latin typeface="Courier New" pitchFamily="49" charset="0"/>
                <a:ea typeface="微软雅黑" pitchFamily="34" charset="-122"/>
                <a:cs typeface="Courier New" pitchFamily="49" charset="0"/>
              </a:rPr>
              <a:t>csh</a:t>
            </a:r>
            <a:r>
              <a:rPr lang="en-US" altLang="en-US" sz="2800" dirty="0" smtClean="0">
                <a:solidFill>
                  <a:srgbClr val="000000"/>
                </a:solidFill>
                <a:latin typeface="微软雅黑" pitchFamily="34" charset="-122"/>
                <a:ea typeface="微软雅黑" pitchFamily="34" charset="-122"/>
              </a:rPr>
              <a:t>, </a:t>
            </a:r>
            <a:r>
              <a:rPr lang="en-US" altLang="en-US" sz="2800" b="1" dirty="0" err="1" smtClean="0">
                <a:solidFill>
                  <a:srgbClr val="000000"/>
                </a:solidFill>
                <a:latin typeface="Courier New" pitchFamily="49" charset="0"/>
                <a:ea typeface="微软雅黑" pitchFamily="34" charset="-122"/>
                <a:cs typeface="Courier New" pitchFamily="49" charset="0"/>
              </a:rPr>
              <a:t>zsh</a:t>
            </a:r>
            <a:r>
              <a:rPr lang="en-US" altLang="en-US" sz="2800" dirty="0" smtClean="0">
                <a:solidFill>
                  <a:srgbClr val="000000"/>
                </a:solidFill>
                <a:latin typeface="微软雅黑" pitchFamily="34" charset="-122"/>
                <a:ea typeface="微软雅黑" pitchFamily="34" charset="-122"/>
              </a:rPr>
              <a:t>, etc.</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Different shell has similar but different functionality</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Bash is the default for Linux</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GUI is just an application on Linux</a:t>
            </a:r>
          </a:p>
        </p:txBody>
      </p:sp>
    </p:spTree>
    <p:extLst>
      <p:ext uri="{BB962C8B-B14F-4D97-AF65-F5344CB8AC3E}">
        <p14:creationId xmlns:p14="http://schemas.microsoft.com/office/powerpoint/2010/main" val="1223389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The Shell Components</a:t>
            </a:r>
            <a:endParaRPr lang="zh-CN" altLang="en-US" b="1" dirty="0">
              <a:solidFill>
                <a:srgbClr val="0070C0"/>
              </a:solidFill>
              <a:latin typeface="微软雅黑" pitchFamily="34" charset="-122"/>
              <a:ea typeface="微软雅黑" pitchFamily="34" charset="-122"/>
            </a:endParaRPr>
          </a:p>
        </p:txBody>
      </p:sp>
      <p:grpSp>
        <p:nvGrpSpPr>
          <p:cNvPr id="61" name="Group 60"/>
          <p:cNvGrpSpPr/>
          <p:nvPr/>
        </p:nvGrpSpPr>
        <p:grpSpPr>
          <a:xfrm>
            <a:off x="2043831" y="1447279"/>
            <a:ext cx="4938032" cy="4705769"/>
            <a:chOff x="2043831" y="1431019"/>
            <a:chExt cx="4938032" cy="4705769"/>
          </a:xfrm>
        </p:grpSpPr>
        <p:sp>
          <p:nvSpPr>
            <p:cNvPr id="3" name="Oval 2"/>
            <p:cNvSpPr/>
            <p:nvPr/>
          </p:nvSpPr>
          <p:spPr>
            <a:xfrm>
              <a:off x="3876675" y="3135016"/>
              <a:ext cx="1289956" cy="1284567"/>
            </a:xfrm>
            <a:prstGeom prst="ellipse">
              <a:avLst/>
            </a:prstGeom>
            <a:scene3d>
              <a:camera prst="orthographicFront"/>
              <a:lightRig rig="sunse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solidFill>
                    <a:schemeClr val="tx1"/>
                  </a:solidFill>
                  <a:latin typeface="微软雅黑" pitchFamily="34" charset="-122"/>
                </a:rPr>
                <a:t>Kernel</a:t>
              </a:r>
              <a:endParaRPr lang="en-US" b="1" dirty="0">
                <a:solidFill>
                  <a:schemeClr val="tx1"/>
                </a:solidFill>
                <a:latin typeface="微软雅黑" pitchFamily="34" charset="-122"/>
              </a:endParaRPr>
            </a:p>
          </p:txBody>
        </p:sp>
        <p:sp>
          <p:nvSpPr>
            <p:cNvPr id="12" name="Oval 11"/>
            <p:cNvSpPr/>
            <p:nvPr/>
          </p:nvSpPr>
          <p:spPr>
            <a:xfrm>
              <a:off x="5483717" y="4550212"/>
              <a:ext cx="1156607" cy="119198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200" b="1" dirty="0" smtClean="0">
                  <a:solidFill>
                    <a:schemeClr val="tx1"/>
                  </a:solidFill>
                  <a:latin typeface="微软雅黑" pitchFamily="34" charset="-122"/>
                </a:rPr>
                <a:t>User</a:t>
              </a:r>
            </a:p>
            <a:p>
              <a:pPr algn="ctr"/>
              <a:r>
                <a:rPr lang="en-US" sz="1200" b="1" dirty="0" smtClean="0">
                  <a:solidFill>
                    <a:schemeClr val="tx1"/>
                  </a:solidFill>
                  <a:latin typeface="微软雅黑" pitchFamily="34" charset="-122"/>
                </a:rPr>
                <a:t>Environment</a:t>
              </a:r>
              <a:endParaRPr lang="en-US" sz="1200" b="1" dirty="0">
                <a:solidFill>
                  <a:schemeClr val="tx1"/>
                </a:solidFill>
                <a:latin typeface="微软雅黑" pitchFamily="34" charset="-122"/>
              </a:endParaRPr>
            </a:p>
          </p:txBody>
        </p:sp>
        <p:sp>
          <p:nvSpPr>
            <p:cNvPr id="13" name="Oval 12"/>
            <p:cNvSpPr/>
            <p:nvPr/>
          </p:nvSpPr>
          <p:spPr>
            <a:xfrm>
              <a:off x="2043831" y="3167674"/>
              <a:ext cx="1156607" cy="1191986"/>
            </a:xfrm>
            <a:prstGeom prst="ellipse">
              <a:avLst/>
            </a:prstGeom>
            <a:solidFill>
              <a:srgbClr val="FF2121"/>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200" b="1" dirty="0" smtClean="0">
                  <a:solidFill>
                    <a:schemeClr val="tx1"/>
                  </a:solidFill>
                  <a:latin typeface="微软雅黑" pitchFamily="34" charset="-122"/>
                </a:rPr>
                <a:t>Command</a:t>
              </a:r>
            </a:p>
            <a:p>
              <a:pPr algn="ctr"/>
              <a:r>
                <a:rPr lang="en-US" sz="1200" b="1" dirty="0" smtClean="0">
                  <a:solidFill>
                    <a:schemeClr val="tx1"/>
                  </a:solidFill>
                  <a:latin typeface="微软雅黑" pitchFamily="34" charset="-122"/>
                </a:rPr>
                <a:t>Interpreter</a:t>
              </a:r>
            </a:p>
          </p:txBody>
        </p:sp>
        <p:sp>
          <p:nvSpPr>
            <p:cNvPr id="14" name="Oval 13"/>
            <p:cNvSpPr/>
            <p:nvPr/>
          </p:nvSpPr>
          <p:spPr>
            <a:xfrm>
              <a:off x="3853543" y="1431019"/>
              <a:ext cx="1156607" cy="119198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200" b="1" dirty="0" smtClean="0">
                  <a:solidFill>
                    <a:schemeClr val="tx1"/>
                  </a:solidFill>
                  <a:latin typeface="微软雅黑" pitchFamily="34" charset="-122"/>
                </a:rPr>
                <a:t>Pipes</a:t>
              </a:r>
            </a:p>
          </p:txBody>
        </p:sp>
        <p:sp>
          <p:nvSpPr>
            <p:cNvPr id="15" name="Oval 14"/>
            <p:cNvSpPr/>
            <p:nvPr/>
          </p:nvSpPr>
          <p:spPr>
            <a:xfrm>
              <a:off x="3986892" y="4944802"/>
              <a:ext cx="1156607" cy="119198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200" b="1" dirty="0" smtClean="0">
                  <a:solidFill>
                    <a:schemeClr val="tx1"/>
                  </a:solidFill>
                  <a:latin typeface="微软雅黑" pitchFamily="34" charset="-122"/>
                </a:rPr>
                <a:t>Variable</a:t>
              </a:r>
            </a:p>
            <a:p>
              <a:pPr algn="ctr"/>
              <a:r>
                <a:rPr lang="en-US" sz="1200" b="1" dirty="0" smtClean="0">
                  <a:solidFill>
                    <a:schemeClr val="tx1"/>
                  </a:solidFill>
                  <a:latin typeface="微软雅黑" pitchFamily="34" charset="-122"/>
                </a:rPr>
                <a:t>Substitution</a:t>
              </a:r>
            </a:p>
          </p:txBody>
        </p:sp>
        <p:sp>
          <p:nvSpPr>
            <p:cNvPr id="16" name="Oval 15"/>
            <p:cNvSpPr/>
            <p:nvPr/>
          </p:nvSpPr>
          <p:spPr>
            <a:xfrm>
              <a:off x="5825256" y="3110523"/>
              <a:ext cx="1156607" cy="1191986"/>
            </a:xfrm>
            <a:prstGeom prst="ellipse">
              <a:avLst/>
            </a:prstGeom>
            <a:solidFill>
              <a:srgbClr val="FF212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smtClean="0">
                  <a:solidFill>
                    <a:schemeClr val="tx1"/>
                  </a:solidFill>
                  <a:latin typeface="微软雅黑" pitchFamily="34" charset="-122"/>
                </a:rPr>
                <a:t>Programming</a:t>
              </a:r>
            </a:p>
            <a:p>
              <a:pPr algn="ctr"/>
              <a:r>
                <a:rPr lang="en-US" sz="1200" b="1" dirty="0" smtClean="0">
                  <a:solidFill>
                    <a:schemeClr val="tx1"/>
                  </a:solidFill>
                  <a:latin typeface="微软雅黑" pitchFamily="34" charset="-122"/>
                </a:rPr>
                <a:t>Language</a:t>
              </a:r>
            </a:p>
          </p:txBody>
        </p:sp>
        <p:sp>
          <p:nvSpPr>
            <p:cNvPr id="17" name="Oval 16"/>
            <p:cNvSpPr/>
            <p:nvPr/>
          </p:nvSpPr>
          <p:spPr>
            <a:xfrm>
              <a:off x="2475139" y="4550212"/>
              <a:ext cx="1156607" cy="119198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err="1" smtClean="0">
                  <a:solidFill>
                    <a:schemeClr val="tx1"/>
                  </a:solidFill>
                  <a:latin typeface="微软雅黑" pitchFamily="34" charset="-122"/>
                </a:rPr>
                <a:t>Input/Output</a:t>
              </a:r>
              <a:endParaRPr lang="en-US" sz="1200" b="1" dirty="0" smtClean="0">
                <a:solidFill>
                  <a:schemeClr val="tx1"/>
                </a:solidFill>
                <a:latin typeface="微软雅黑" pitchFamily="34" charset="-122"/>
              </a:endParaRPr>
            </a:p>
            <a:p>
              <a:pPr algn="ctr"/>
              <a:r>
                <a:rPr lang="en-US" sz="1200" b="1" dirty="0" smtClean="0">
                  <a:solidFill>
                    <a:schemeClr val="tx1"/>
                  </a:solidFill>
                  <a:latin typeface="微软雅黑" pitchFamily="34" charset="-122"/>
                </a:rPr>
                <a:t>Redirection</a:t>
              </a:r>
              <a:endParaRPr lang="en-US" sz="1200" b="1" dirty="0">
                <a:solidFill>
                  <a:schemeClr val="tx1"/>
                </a:solidFill>
                <a:latin typeface="微软雅黑" pitchFamily="34" charset="-122"/>
              </a:endParaRPr>
            </a:p>
          </p:txBody>
        </p:sp>
        <p:sp>
          <p:nvSpPr>
            <p:cNvPr id="18" name="Oval 17"/>
            <p:cNvSpPr/>
            <p:nvPr/>
          </p:nvSpPr>
          <p:spPr>
            <a:xfrm>
              <a:off x="2442482" y="1755322"/>
              <a:ext cx="1156607" cy="119198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smtClean="0">
                  <a:solidFill>
                    <a:schemeClr val="tx1"/>
                  </a:solidFill>
                  <a:latin typeface="微软雅黑" pitchFamily="34" charset="-122"/>
                </a:rPr>
                <a:t>Command</a:t>
              </a:r>
            </a:p>
            <a:p>
              <a:pPr algn="ctr"/>
              <a:r>
                <a:rPr lang="en-US" sz="1200" b="1" dirty="0" smtClean="0">
                  <a:solidFill>
                    <a:schemeClr val="tx1"/>
                  </a:solidFill>
                  <a:latin typeface="微软雅黑" pitchFamily="34" charset="-122"/>
                </a:rPr>
                <a:t>Execution</a:t>
              </a:r>
              <a:endParaRPr lang="en-US" sz="1200" b="1" dirty="0">
                <a:solidFill>
                  <a:schemeClr val="tx1"/>
                </a:solidFill>
                <a:latin typeface="微软雅黑" pitchFamily="34" charset="-122"/>
              </a:endParaRPr>
            </a:p>
          </p:txBody>
        </p:sp>
        <p:sp>
          <p:nvSpPr>
            <p:cNvPr id="19" name="Oval 18"/>
            <p:cNvSpPr/>
            <p:nvPr/>
          </p:nvSpPr>
          <p:spPr>
            <a:xfrm>
              <a:off x="5483716" y="1632857"/>
              <a:ext cx="1156607" cy="119198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45720" rIns="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smtClean="0">
                  <a:solidFill>
                    <a:schemeClr val="tx1"/>
                  </a:solidFill>
                  <a:latin typeface="微软雅黑" pitchFamily="34" charset="-122"/>
                </a:rPr>
                <a:t>Filename</a:t>
              </a:r>
            </a:p>
            <a:p>
              <a:pPr algn="ctr"/>
              <a:r>
                <a:rPr lang="en-US" sz="1200" b="1" dirty="0" smtClean="0">
                  <a:solidFill>
                    <a:schemeClr val="tx1"/>
                  </a:solidFill>
                  <a:latin typeface="微软雅黑" pitchFamily="34" charset="-122"/>
                </a:rPr>
                <a:t>Generation</a:t>
              </a:r>
            </a:p>
          </p:txBody>
        </p:sp>
        <p:cxnSp>
          <p:nvCxnSpPr>
            <p:cNvPr id="21" name="Straight Connector 20"/>
            <p:cNvCxnSpPr/>
            <p:nvPr/>
          </p:nvCxnSpPr>
          <p:spPr>
            <a:xfrm flipH="1">
              <a:off x="4448175" y="2623005"/>
              <a:ext cx="1" cy="51201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518930" y="4408305"/>
              <a:ext cx="1" cy="51201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 idx="6"/>
            </p:cNvCxnSpPr>
            <p:nvPr/>
          </p:nvCxnSpPr>
          <p:spPr>
            <a:xfrm flipV="1">
              <a:off x="5166631" y="3777299"/>
              <a:ext cx="658625" cy="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3" idx="2"/>
            </p:cNvCxnSpPr>
            <p:nvPr/>
          </p:nvCxnSpPr>
          <p:spPr>
            <a:xfrm>
              <a:off x="3200438" y="3777300"/>
              <a:ext cx="67623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8" idx="5"/>
              <a:endCxn id="3" idx="1"/>
            </p:cNvCxnSpPr>
            <p:nvPr/>
          </p:nvCxnSpPr>
          <p:spPr>
            <a:xfrm>
              <a:off x="3429708" y="2772746"/>
              <a:ext cx="635877" cy="55039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 idx="7"/>
              <a:endCxn id="19" idx="3"/>
            </p:cNvCxnSpPr>
            <p:nvPr/>
          </p:nvCxnSpPr>
          <p:spPr>
            <a:xfrm flipV="1">
              <a:off x="4977721" y="2650281"/>
              <a:ext cx="675376" cy="67285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 idx="3"/>
              <a:endCxn id="17" idx="7"/>
            </p:cNvCxnSpPr>
            <p:nvPr/>
          </p:nvCxnSpPr>
          <p:spPr>
            <a:xfrm flipH="1">
              <a:off x="3462365" y="4231463"/>
              <a:ext cx="603220" cy="49331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 idx="5"/>
              <a:endCxn id="12" idx="1"/>
            </p:cNvCxnSpPr>
            <p:nvPr/>
          </p:nvCxnSpPr>
          <p:spPr>
            <a:xfrm>
              <a:off x="4977721" y="4231463"/>
              <a:ext cx="675377" cy="493311"/>
            </a:xfrm>
            <a:prstGeom prst="line">
              <a:avLst/>
            </a:prstGeom>
            <a:ln w="444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017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274638"/>
            <a:ext cx="7522196" cy="1143000"/>
          </a:xfrm>
        </p:spPr>
        <p:txBody>
          <a:bodyPr/>
          <a:lstStyle/>
          <a:p>
            <a:r>
              <a:rPr lang="en-US" altLang="zh-CN" sz="4000" b="1" dirty="0" smtClean="0">
                <a:solidFill>
                  <a:srgbClr val="0070C0"/>
                </a:solidFill>
                <a:latin typeface="微软雅黑" pitchFamily="34" charset="-122"/>
                <a:ea typeface="微软雅黑" pitchFamily="34" charset="-122"/>
              </a:rPr>
              <a:t>Shell Command Forms</a:t>
            </a:r>
            <a:endParaRPr lang="zh-CN" altLang="en-US" sz="4000" b="1" dirty="0">
              <a:solidFill>
                <a:srgbClr val="0070C0"/>
              </a:solidFill>
              <a:latin typeface="微软雅黑" pitchFamily="34" charset="-122"/>
              <a:ea typeface="微软雅黑" pitchFamily="34"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773975040"/>
              </p:ext>
            </p:extLst>
          </p:nvPr>
        </p:nvGraphicFramePr>
        <p:xfrm>
          <a:off x="947057" y="1788886"/>
          <a:ext cx="7739743" cy="3235960"/>
        </p:xfrm>
        <a:graphic>
          <a:graphicData uri="http://schemas.openxmlformats.org/drawingml/2006/table">
            <a:tbl>
              <a:tblPr firstRow="1" bandRow="1">
                <a:tableStyleId>{5C22544A-7EE6-4342-B048-85BDC9FD1C3A}</a:tableStyleId>
              </a:tblPr>
              <a:tblGrid>
                <a:gridCol w="1967211"/>
                <a:gridCol w="5772532"/>
              </a:tblGrid>
              <a:tr h="370840">
                <a:tc>
                  <a:txBody>
                    <a:bodyPr/>
                    <a:lstStyle/>
                    <a:p>
                      <a:pPr algn="ctr"/>
                      <a:r>
                        <a:rPr lang="en-US" baseline="0" dirty="0" smtClean="0">
                          <a:solidFill>
                            <a:schemeClr val="tx1"/>
                          </a:solidFill>
                        </a:rPr>
                        <a:t>Syntax</a:t>
                      </a:r>
                      <a:endParaRPr lang="en-US" baseline="0" dirty="0">
                        <a:solidFill>
                          <a:schemeClr val="tx1"/>
                        </a:solidFill>
                      </a:endParaRPr>
                    </a:p>
                  </a:txBody>
                  <a:tcPr/>
                </a:tc>
                <a:tc>
                  <a:txBody>
                    <a:bodyPr/>
                    <a:lstStyle/>
                    <a:p>
                      <a:pPr algn="ctr"/>
                      <a:r>
                        <a:rPr lang="en-US" baseline="0" dirty="0" smtClean="0">
                          <a:solidFill>
                            <a:schemeClr val="tx1"/>
                          </a:solidFill>
                        </a:rPr>
                        <a:t>Effect</a:t>
                      </a:r>
                      <a:endParaRPr lang="en-US" baseline="0" dirty="0">
                        <a:solidFill>
                          <a:schemeClr val="tx1"/>
                        </a:solidFill>
                      </a:endParaRPr>
                    </a:p>
                  </a:txBody>
                  <a:tcPr/>
                </a:tc>
              </a:tr>
              <a:tr h="370840">
                <a:tc>
                  <a:txBody>
                    <a:bodyPr/>
                    <a:lstStyle/>
                    <a:p>
                      <a:r>
                        <a:rPr lang="en-US" dirty="0" err="1" smtClean="0">
                          <a:latin typeface="Courier New" pitchFamily="49" charset="0"/>
                          <a:cs typeface="Courier New" pitchFamily="49" charset="0"/>
                        </a:rPr>
                        <a:t>cmd</a:t>
                      </a:r>
                      <a:r>
                        <a:rPr lang="en-US" dirty="0" smtClean="0">
                          <a:latin typeface="Courier New" pitchFamily="49" charset="0"/>
                          <a:cs typeface="Courier New" pitchFamily="49" charset="0"/>
                        </a:rPr>
                        <a:t> &amp;</a:t>
                      </a:r>
                      <a:endParaRPr lang="en-US" dirty="0">
                        <a:latin typeface="Courier New" pitchFamily="49" charset="0"/>
                        <a:cs typeface="Courier New" pitchFamily="49" charset="0"/>
                      </a:endParaRPr>
                    </a:p>
                  </a:txBody>
                  <a:tcPr/>
                </a:tc>
                <a:tc>
                  <a:txBody>
                    <a:bodyPr/>
                    <a:lstStyle/>
                    <a:p>
                      <a:r>
                        <a:rPr lang="en-US" dirty="0" smtClean="0"/>
                        <a:t>Execute </a:t>
                      </a:r>
                      <a:r>
                        <a:rPr lang="en-US" dirty="0" err="1" smtClean="0"/>
                        <a:t>cmd</a:t>
                      </a:r>
                      <a:r>
                        <a:rPr lang="en-US" dirty="0" smtClean="0"/>
                        <a:t> in background</a:t>
                      </a:r>
                      <a:endParaRPr lang="en-US" dirty="0"/>
                    </a:p>
                  </a:txBody>
                  <a:tcPr/>
                </a:tc>
              </a:tr>
              <a:tr h="370840">
                <a:tc>
                  <a:txBody>
                    <a:bodyPr/>
                    <a:lstStyle/>
                    <a:p>
                      <a:r>
                        <a:rPr lang="en-US" dirty="0" smtClean="0">
                          <a:latin typeface="Courier New" pitchFamily="49" charset="0"/>
                          <a:cs typeface="Courier New" pitchFamily="49" charset="0"/>
                        </a:rPr>
                        <a:t>cmd1;cmd2</a:t>
                      </a:r>
                      <a:endParaRPr lang="en-US" dirty="0">
                        <a:latin typeface="Courier New" pitchFamily="49" charset="0"/>
                        <a:cs typeface="Courier New" pitchFamily="49" charset="0"/>
                      </a:endParaRPr>
                    </a:p>
                  </a:txBody>
                  <a:tcPr/>
                </a:tc>
                <a:tc>
                  <a:txBody>
                    <a:bodyPr/>
                    <a:lstStyle/>
                    <a:p>
                      <a:r>
                        <a:rPr lang="en-US" dirty="0" smtClean="0"/>
                        <a:t>Execute</a:t>
                      </a:r>
                      <a:r>
                        <a:rPr lang="en-US" baseline="0" dirty="0" smtClean="0"/>
                        <a:t> multiple </a:t>
                      </a:r>
                      <a:r>
                        <a:rPr lang="en-US" baseline="0" dirty="0" err="1" smtClean="0"/>
                        <a:t>cmds</a:t>
                      </a:r>
                      <a:r>
                        <a:rPr lang="en-US" baseline="0" dirty="0" smtClean="0"/>
                        <a:t> on the same line</a:t>
                      </a:r>
                      <a:endParaRPr lang="en-US" dirty="0"/>
                    </a:p>
                  </a:txBody>
                  <a:tcPr/>
                </a:tc>
              </a:tr>
              <a:tr h="370840">
                <a:tc>
                  <a:txBody>
                    <a:bodyPr/>
                    <a:lstStyle/>
                    <a:p>
                      <a:r>
                        <a:rPr lang="en-US" dirty="0" smtClean="0">
                          <a:latin typeface="Courier New" pitchFamily="49" charset="0"/>
                          <a:cs typeface="Courier New" pitchFamily="49" charset="0"/>
                        </a:rPr>
                        <a:t>cmd1|cmd2</a:t>
                      </a:r>
                      <a:endParaRPr lang="en-US" dirty="0">
                        <a:latin typeface="Courier New" pitchFamily="49" charset="0"/>
                        <a:cs typeface="Courier New" pitchFamily="49" charset="0"/>
                      </a:endParaRPr>
                    </a:p>
                  </a:txBody>
                  <a:tcPr/>
                </a:tc>
                <a:tc>
                  <a:txBody>
                    <a:bodyPr/>
                    <a:lstStyle/>
                    <a:p>
                      <a:r>
                        <a:rPr lang="en-US" dirty="0" smtClean="0"/>
                        <a:t>Pipe; use output from cmd1 as input to cmd2</a:t>
                      </a:r>
                      <a:endParaRPr lang="en-US" dirty="0"/>
                    </a:p>
                  </a:txBody>
                  <a:tcPr/>
                </a:tc>
              </a:tr>
              <a:tr h="370840">
                <a:tc>
                  <a:txBody>
                    <a:bodyPr/>
                    <a:lstStyle/>
                    <a:p>
                      <a:r>
                        <a:rPr lang="en-US" dirty="0" smtClean="0">
                          <a:latin typeface="Courier New" pitchFamily="49" charset="0"/>
                          <a:cs typeface="Courier New" pitchFamily="49" charset="0"/>
                        </a:rPr>
                        <a:t>cmd1 `cmd2`</a:t>
                      </a:r>
                      <a:endParaRPr lang="en-US" dirty="0">
                        <a:latin typeface="Courier New" pitchFamily="49" charset="0"/>
                        <a:cs typeface="Courier New" pitchFamily="49" charset="0"/>
                      </a:endParaRPr>
                    </a:p>
                  </a:txBody>
                  <a:tcPr/>
                </a:tc>
                <a:tc>
                  <a:txBody>
                    <a:bodyPr/>
                    <a:lstStyle/>
                    <a:p>
                      <a:r>
                        <a:rPr lang="en-US" dirty="0" smtClean="0"/>
                        <a:t>Command substitution;</a:t>
                      </a:r>
                      <a:r>
                        <a:rPr lang="en-US" baseline="0" dirty="0" smtClean="0"/>
                        <a:t> use cmd2 output as arguments to cmd1</a:t>
                      </a:r>
                      <a:endParaRPr lang="en-US" dirty="0"/>
                    </a:p>
                  </a:txBody>
                  <a:tcPr/>
                </a:tc>
              </a:tr>
              <a:tr h="370840">
                <a:tc>
                  <a:txBody>
                    <a:bodyPr/>
                    <a:lstStyle/>
                    <a:p>
                      <a:r>
                        <a:rPr lang="en-US" dirty="0" smtClean="0">
                          <a:latin typeface="Courier New" pitchFamily="49" charset="0"/>
                          <a:cs typeface="Courier New" pitchFamily="49" charset="0"/>
                        </a:rPr>
                        <a:t>cmd1 $(cmd2)</a:t>
                      </a:r>
                      <a:endParaRPr lang="en-US" dirty="0">
                        <a:latin typeface="Courier New" pitchFamily="49" charset="0"/>
                        <a:cs typeface="Courier New" pitchFamily="49" charset="0"/>
                      </a:endParaRPr>
                    </a:p>
                  </a:txBody>
                  <a:tcPr/>
                </a:tc>
                <a:tc>
                  <a:txBody>
                    <a:bodyPr/>
                    <a:lstStyle/>
                    <a:p>
                      <a:r>
                        <a:rPr lang="en-US" dirty="0" smtClean="0"/>
                        <a:t>Command substitution; nesting is allowed</a:t>
                      </a:r>
                      <a:endParaRPr lang="en-US" dirty="0"/>
                    </a:p>
                  </a:txBody>
                  <a:tcPr/>
                </a:tc>
              </a:tr>
              <a:tr h="370840">
                <a:tc>
                  <a:txBody>
                    <a:bodyPr/>
                    <a:lstStyle/>
                    <a:p>
                      <a:r>
                        <a:rPr lang="en-US" dirty="0" smtClean="0">
                          <a:latin typeface="Courier New" pitchFamily="49" charset="0"/>
                          <a:cs typeface="Courier New" pitchFamily="49" charset="0"/>
                        </a:rPr>
                        <a:t>cmd1 &amp;&amp; cmd2</a:t>
                      </a:r>
                      <a:endParaRPr lang="en-US" dirty="0">
                        <a:latin typeface="Courier New" pitchFamily="49" charset="0"/>
                        <a:cs typeface="Courier New" pitchFamily="49" charset="0"/>
                      </a:endParaRPr>
                    </a:p>
                  </a:txBody>
                  <a:tcPr/>
                </a:tc>
                <a:tc>
                  <a:txBody>
                    <a:bodyPr/>
                    <a:lstStyle/>
                    <a:p>
                      <a:r>
                        <a:rPr lang="en-US" dirty="0" smtClean="0"/>
                        <a:t>AND; execute cmd2 only if cmd1 succeeds</a:t>
                      </a:r>
                      <a:endParaRPr lang="en-US" dirty="0"/>
                    </a:p>
                  </a:txBody>
                  <a:tcPr/>
                </a:tc>
              </a:tr>
              <a:tr h="370840">
                <a:tc>
                  <a:txBody>
                    <a:bodyPr/>
                    <a:lstStyle/>
                    <a:p>
                      <a:r>
                        <a:rPr lang="en-US" dirty="0" smtClean="0">
                          <a:latin typeface="Courier New" pitchFamily="49" charset="0"/>
                          <a:cs typeface="Courier New" pitchFamily="49" charset="0"/>
                        </a:rPr>
                        <a:t>cmd1||cmd2</a:t>
                      </a:r>
                      <a:endParaRPr lang="en-US" dirty="0">
                        <a:latin typeface="Courier New" pitchFamily="49" charset="0"/>
                        <a:cs typeface="Courier New" pitchFamily="49" charset="0"/>
                      </a:endParaRPr>
                    </a:p>
                  </a:txBody>
                  <a:tcPr/>
                </a:tc>
                <a:tc>
                  <a:txBody>
                    <a:bodyPr/>
                    <a:lstStyle/>
                    <a:p>
                      <a:r>
                        <a:rPr lang="en-US" dirty="0" smtClean="0"/>
                        <a:t>OR; execute cmd2 only if cmd1 fails</a:t>
                      </a:r>
                      <a:endParaRPr lang="en-US" dirty="0"/>
                    </a:p>
                  </a:txBody>
                  <a:tcPr/>
                </a:tc>
              </a:tr>
            </a:tbl>
          </a:graphicData>
        </a:graphic>
      </p:graphicFrame>
    </p:spTree>
    <p:extLst>
      <p:ext uri="{BB962C8B-B14F-4D97-AF65-F5344CB8AC3E}">
        <p14:creationId xmlns:p14="http://schemas.microsoft.com/office/powerpoint/2010/main" val="3264412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3999" cy="1143000"/>
          </a:xfrm>
        </p:spPr>
        <p:txBody>
          <a:bodyPr/>
          <a:lstStyle/>
          <a:p>
            <a:r>
              <a:rPr lang="en-US" altLang="zh-CN" sz="3200" b="1" dirty="0" smtClean="0">
                <a:solidFill>
                  <a:srgbClr val="0070C0"/>
                </a:solidFill>
                <a:latin typeface="微软雅黑" pitchFamily="34" charset="-122"/>
                <a:ea typeface="微软雅黑" pitchFamily="34" charset="-122"/>
              </a:rPr>
              <a:t>Command Interpretation and Execution</a:t>
            </a:r>
            <a:endParaRPr lang="zh-CN" altLang="en-US" sz="3200" b="1" dirty="0">
              <a:solidFill>
                <a:srgbClr val="0070C0"/>
              </a:solidFill>
              <a:latin typeface="微软雅黑" pitchFamily="34" charset="-122"/>
              <a:ea typeface="微软雅黑" pitchFamily="34" charset="-122"/>
            </a:endParaRPr>
          </a:p>
        </p:txBody>
      </p:sp>
      <p:grpSp>
        <p:nvGrpSpPr>
          <p:cNvPr id="22" name="Group 21"/>
          <p:cNvGrpSpPr/>
          <p:nvPr/>
        </p:nvGrpSpPr>
        <p:grpSpPr>
          <a:xfrm>
            <a:off x="678655" y="1822966"/>
            <a:ext cx="7315200" cy="3771900"/>
            <a:chOff x="495300" y="1600200"/>
            <a:chExt cx="7315200" cy="3771900"/>
          </a:xfrm>
        </p:grpSpPr>
        <p:sp>
          <p:nvSpPr>
            <p:cNvPr id="3" name="Flowchart: Process 2"/>
            <p:cNvSpPr/>
            <p:nvPr/>
          </p:nvSpPr>
          <p:spPr>
            <a:xfrm>
              <a:off x="495300" y="3009900"/>
              <a:ext cx="1466850" cy="952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kern="800" dirty="0" smtClean="0">
                  <a:solidFill>
                    <a:schemeClr val="tx1"/>
                  </a:solidFill>
                </a:rPr>
                <a:t>$date</a:t>
              </a:r>
              <a:endParaRPr lang="en-US" kern="800" dirty="0">
                <a:solidFill>
                  <a:schemeClr val="tx1"/>
                </a:solidFill>
              </a:endParaRPr>
            </a:p>
          </p:txBody>
        </p:sp>
        <p:sp>
          <p:nvSpPr>
            <p:cNvPr id="5" name="Flowchart: Stored Data 4"/>
            <p:cNvSpPr/>
            <p:nvPr/>
          </p:nvSpPr>
          <p:spPr>
            <a:xfrm>
              <a:off x="2586037" y="1600200"/>
              <a:ext cx="2266950" cy="1181100"/>
            </a:xfrm>
            <a:prstGeom prst="flowChartOnlineStorag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US" dirty="0" smtClean="0">
                  <a:solidFill>
                    <a:schemeClr val="tx1"/>
                  </a:solidFill>
                </a:rPr>
                <a:t>Check the system for the command</a:t>
              </a:r>
              <a:endParaRPr lang="en-US" dirty="0">
                <a:solidFill>
                  <a:schemeClr val="tx1"/>
                </a:solidFill>
              </a:endParaRPr>
            </a:p>
          </p:txBody>
        </p:sp>
        <p:sp>
          <p:nvSpPr>
            <p:cNvPr id="6" name="Flowchart: Internal Storage 5"/>
            <p:cNvSpPr/>
            <p:nvPr/>
          </p:nvSpPr>
          <p:spPr>
            <a:xfrm>
              <a:off x="2586037" y="3962400"/>
              <a:ext cx="1685925" cy="1409700"/>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Load the</a:t>
              </a:r>
            </a:p>
            <a:p>
              <a:pPr algn="ctr"/>
              <a:r>
                <a:rPr lang="en-US" dirty="0" smtClean="0">
                  <a:solidFill>
                    <a:schemeClr val="tx1"/>
                  </a:solidFill>
                </a:rPr>
                <a:t>command</a:t>
              </a:r>
              <a:endParaRPr lang="en-US" dirty="0">
                <a:solidFill>
                  <a:schemeClr val="tx1"/>
                </a:solidFill>
              </a:endParaRPr>
            </a:p>
          </p:txBody>
        </p:sp>
        <p:sp>
          <p:nvSpPr>
            <p:cNvPr id="9" name="Flowchart: Process 8"/>
            <p:cNvSpPr/>
            <p:nvPr/>
          </p:nvSpPr>
          <p:spPr>
            <a:xfrm>
              <a:off x="5848350" y="3962400"/>
              <a:ext cx="1924050" cy="14097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 the</a:t>
              </a:r>
            </a:p>
            <a:p>
              <a:pPr algn="ctr"/>
              <a:r>
                <a:rPr lang="en-US" dirty="0">
                  <a:solidFill>
                    <a:schemeClr val="tx1"/>
                  </a:solidFill>
                </a:rPr>
                <a:t>c</a:t>
              </a:r>
              <a:r>
                <a:rPr lang="en-US" dirty="0" smtClean="0">
                  <a:solidFill>
                    <a:schemeClr val="tx1"/>
                  </a:solidFill>
                </a:rPr>
                <a:t>ommand</a:t>
              </a:r>
              <a:endParaRPr lang="en-US" dirty="0">
                <a:solidFill>
                  <a:schemeClr val="tx1"/>
                </a:solidFill>
              </a:endParaRPr>
            </a:p>
          </p:txBody>
        </p:sp>
        <p:cxnSp>
          <p:nvCxnSpPr>
            <p:cNvPr id="11" name="Straight Arrow Connector 10"/>
            <p:cNvCxnSpPr>
              <a:stCxn id="6" idx="3"/>
              <a:endCxn id="9" idx="1"/>
            </p:cNvCxnSpPr>
            <p:nvPr/>
          </p:nvCxnSpPr>
          <p:spPr>
            <a:xfrm>
              <a:off x="4271962" y="4667250"/>
              <a:ext cx="1576388" cy="0"/>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1"/>
            </p:cNvCxnSpPr>
            <p:nvPr/>
          </p:nvCxnSpPr>
          <p:spPr>
            <a:xfrm flipV="1">
              <a:off x="1962150" y="2190750"/>
              <a:ext cx="623887" cy="1104900"/>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29024" y="2781300"/>
              <a:ext cx="0" cy="1181100"/>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
          <p:nvSpPr>
            <p:cNvPr id="17" name="Flowchart: Terminator 16"/>
            <p:cNvSpPr/>
            <p:nvPr/>
          </p:nvSpPr>
          <p:spPr>
            <a:xfrm>
              <a:off x="5791200" y="1600200"/>
              <a:ext cx="2019300" cy="11811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Display</a:t>
              </a:r>
            </a:p>
            <a:p>
              <a:pPr algn="ctr"/>
              <a:r>
                <a:rPr lang="en-US" dirty="0">
                  <a:solidFill>
                    <a:schemeClr val="tx1"/>
                  </a:solidFill>
                </a:rPr>
                <a:t>e</a:t>
              </a:r>
              <a:r>
                <a:rPr lang="en-US" dirty="0" smtClean="0">
                  <a:solidFill>
                    <a:schemeClr val="tx1"/>
                  </a:solidFill>
                </a:rPr>
                <a:t>rror message</a:t>
              </a:r>
              <a:endParaRPr lang="en-US" dirty="0">
                <a:solidFill>
                  <a:schemeClr val="tx1"/>
                </a:solidFill>
              </a:endParaRPr>
            </a:p>
          </p:txBody>
        </p:sp>
        <p:cxnSp>
          <p:nvCxnSpPr>
            <p:cNvPr id="18" name="Straight Arrow Connector 17"/>
            <p:cNvCxnSpPr>
              <a:endCxn id="17" idx="1"/>
            </p:cNvCxnSpPr>
            <p:nvPr/>
          </p:nvCxnSpPr>
          <p:spPr>
            <a:xfrm>
              <a:off x="4493418" y="2190750"/>
              <a:ext cx="1297782" cy="0"/>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2987" y="2006084"/>
              <a:ext cx="576263" cy="369332"/>
            </a:xfrm>
            <a:prstGeom prst="rect">
              <a:avLst/>
            </a:prstGeom>
            <a:solidFill>
              <a:schemeClr val="bg1"/>
            </a:solidFill>
          </p:spPr>
          <p:txBody>
            <a:bodyPr wrap="square" rtlCol="0">
              <a:spAutoFit/>
            </a:bodyPr>
            <a:lstStyle/>
            <a:p>
              <a:r>
                <a:rPr lang="en-US" dirty="0" smtClean="0">
                  <a:latin typeface="微软雅黑" pitchFamily="34" charset="-122"/>
                  <a:ea typeface="微软雅黑" pitchFamily="34" charset="-122"/>
                </a:rPr>
                <a:t>No</a:t>
              </a:r>
            </a:p>
          </p:txBody>
        </p:sp>
        <p:sp>
          <p:nvSpPr>
            <p:cNvPr id="21" name="TextBox 20"/>
            <p:cNvSpPr txBox="1"/>
            <p:nvPr/>
          </p:nvSpPr>
          <p:spPr>
            <a:xfrm>
              <a:off x="3348037" y="3149084"/>
              <a:ext cx="576263" cy="369332"/>
            </a:xfrm>
            <a:prstGeom prst="rect">
              <a:avLst/>
            </a:prstGeom>
            <a:solidFill>
              <a:schemeClr val="bg1"/>
            </a:solidFill>
          </p:spPr>
          <p:txBody>
            <a:bodyPr wrap="square" rtlCol="0">
              <a:spAutoFit/>
            </a:bodyPr>
            <a:lstStyle/>
            <a:p>
              <a:r>
                <a:rPr lang="en-US" dirty="0" smtClean="0">
                  <a:latin typeface="微软雅黑" pitchFamily="34" charset="-122"/>
                  <a:ea typeface="微软雅黑" pitchFamily="34" charset="-122"/>
                </a:rPr>
                <a:t>Yes</a:t>
              </a:r>
            </a:p>
          </p:txBody>
        </p:sp>
      </p:grpSp>
    </p:spTree>
    <p:extLst>
      <p:ext uri="{BB962C8B-B14F-4D97-AF65-F5344CB8AC3E}">
        <p14:creationId xmlns:p14="http://schemas.microsoft.com/office/powerpoint/2010/main" val="3567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274638"/>
            <a:ext cx="8670472" cy="1143000"/>
          </a:xfrm>
        </p:spPr>
        <p:txBody>
          <a:bodyPr/>
          <a:lstStyle/>
          <a:p>
            <a:r>
              <a:rPr lang="en-US" altLang="zh-CN" sz="3600" b="1" dirty="0" smtClean="0">
                <a:solidFill>
                  <a:srgbClr val="0070C0"/>
                </a:solidFill>
                <a:latin typeface="微软雅黑" pitchFamily="34" charset="-122"/>
                <a:ea typeface="微软雅黑" pitchFamily="34" charset="-122"/>
              </a:rPr>
              <a:t>Variable and Filename Substitution</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Variable substitution assigns values to variables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Wildcard (metacharacters) for filename abbreviation</a:t>
            </a:r>
          </a:p>
        </p:txBody>
      </p:sp>
    </p:spTree>
    <p:extLst>
      <p:ext uri="{BB962C8B-B14F-4D97-AF65-F5344CB8AC3E}">
        <p14:creationId xmlns:p14="http://schemas.microsoft.com/office/powerpoint/2010/main" val="2428610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274638"/>
            <a:ext cx="8670472" cy="1143000"/>
          </a:xfrm>
        </p:spPr>
        <p:txBody>
          <a:bodyPr/>
          <a:lstStyle/>
          <a:p>
            <a:r>
              <a:rPr lang="en-US" altLang="zh-CN" b="1" dirty="0" smtClean="0">
                <a:solidFill>
                  <a:srgbClr val="0070C0"/>
                </a:solidFill>
                <a:latin typeface="微软雅黑" pitchFamily="34" charset="-122"/>
                <a:ea typeface="微软雅黑" pitchFamily="34" charset="-122"/>
              </a:rPr>
              <a:t>Pipes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Use the output of one command as the input of another command</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Eliminate the need for temporary files</a:t>
            </a:r>
          </a:p>
        </p:txBody>
      </p:sp>
    </p:spTree>
    <p:extLst>
      <p:ext uri="{BB962C8B-B14F-4D97-AF65-F5344CB8AC3E}">
        <p14:creationId xmlns:p14="http://schemas.microsoft.com/office/powerpoint/2010/main" val="4017081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49" y="463170"/>
            <a:ext cx="8153401" cy="1143000"/>
          </a:xfrm>
        </p:spPr>
        <p:txBody>
          <a:bodyPr/>
          <a:lstStyle/>
          <a:p>
            <a:r>
              <a:rPr lang="en-US" altLang="zh-CN" b="1" dirty="0" smtClean="0">
                <a:solidFill>
                  <a:srgbClr val="0070C0"/>
                </a:solidFill>
                <a:latin typeface="微软雅黑" pitchFamily="34" charset="-122"/>
                <a:ea typeface="微软雅黑" pitchFamily="34" charset="-122"/>
              </a:rPr>
              <a:t>Redirection Forms</a:t>
            </a:r>
            <a:endParaRPr lang="zh-CN" altLang="en-US" b="1" dirty="0">
              <a:solidFill>
                <a:srgbClr val="0070C0"/>
              </a:solidFill>
              <a:latin typeface="微软雅黑" pitchFamily="34" charset="-122"/>
              <a:ea typeface="微软雅黑"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836662173"/>
              </p:ext>
            </p:extLst>
          </p:nvPr>
        </p:nvGraphicFramePr>
        <p:xfrm>
          <a:off x="476249" y="2726029"/>
          <a:ext cx="8248651" cy="2286000"/>
        </p:xfrm>
        <a:graphic>
          <a:graphicData uri="http://schemas.openxmlformats.org/drawingml/2006/table">
            <a:tbl>
              <a:tblPr firstRow="1" bandRow="1">
                <a:tableStyleId>{5C22544A-7EE6-4342-B048-85BDC9FD1C3A}</a:tableStyleId>
              </a:tblPr>
              <a:tblGrid>
                <a:gridCol w="1790700"/>
                <a:gridCol w="2171700"/>
                <a:gridCol w="1885950"/>
                <a:gridCol w="2400301"/>
              </a:tblGrid>
              <a:tr h="370840">
                <a:tc>
                  <a:txBody>
                    <a:bodyPr/>
                    <a:lstStyle/>
                    <a:p>
                      <a:pPr algn="ctr"/>
                      <a:r>
                        <a:rPr lang="en-US" sz="2000" baseline="0" dirty="0" smtClean="0">
                          <a:solidFill>
                            <a:schemeClr val="tx1"/>
                          </a:solidFill>
                        </a:rPr>
                        <a:t>File descriptor</a:t>
                      </a:r>
                      <a:endParaRPr lang="en-US" sz="2000" baseline="0" dirty="0">
                        <a:solidFill>
                          <a:schemeClr val="tx1"/>
                        </a:solidFill>
                      </a:endParaRPr>
                    </a:p>
                  </a:txBody>
                  <a:tcPr/>
                </a:tc>
                <a:tc>
                  <a:txBody>
                    <a:bodyPr/>
                    <a:lstStyle/>
                    <a:p>
                      <a:pPr algn="ctr"/>
                      <a:r>
                        <a:rPr lang="en-US" sz="2000" baseline="0" dirty="0" smtClean="0">
                          <a:solidFill>
                            <a:schemeClr val="tx1"/>
                          </a:solidFill>
                        </a:rPr>
                        <a:t>Name</a:t>
                      </a:r>
                      <a:endParaRPr lang="en-US" sz="2000" baseline="0" dirty="0">
                        <a:solidFill>
                          <a:schemeClr val="tx1"/>
                        </a:solidFill>
                      </a:endParaRPr>
                    </a:p>
                  </a:txBody>
                  <a:tcPr/>
                </a:tc>
                <a:tc>
                  <a:txBody>
                    <a:bodyPr/>
                    <a:lstStyle/>
                    <a:p>
                      <a:pPr algn="ctr"/>
                      <a:r>
                        <a:rPr lang="en-US" sz="2000" baseline="0" dirty="0" smtClean="0">
                          <a:solidFill>
                            <a:schemeClr val="tx1"/>
                          </a:solidFill>
                        </a:rPr>
                        <a:t>Abbreviation</a:t>
                      </a:r>
                      <a:endParaRPr lang="en-US" sz="2000" baseline="0" dirty="0">
                        <a:solidFill>
                          <a:schemeClr val="tx1"/>
                        </a:solidFill>
                      </a:endParaRPr>
                    </a:p>
                  </a:txBody>
                  <a:tcPr/>
                </a:tc>
                <a:tc>
                  <a:txBody>
                    <a:bodyPr/>
                    <a:lstStyle/>
                    <a:p>
                      <a:pPr algn="ctr"/>
                      <a:r>
                        <a:rPr lang="en-US" sz="2000" baseline="0" dirty="0" smtClean="0">
                          <a:solidFill>
                            <a:schemeClr val="tx1"/>
                          </a:solidFill>
                        </a:rPr>
                        <a:t>Typical default</a:t>
                      </a:r>
                      <a:endParaRPr lang="en-US" sz="2000" baseline="0" dirty="0">
                        <a:solidFill>
                          <a:schemeClr val="tx1"/>
                        </a:solidFill>
                      </a:endParaRPr>
                    </a:p>
                  </a:txBody>
                  <a:tcPr/>
                </a:tc>
              </a:tr>
              <a:tr h="370840">
                <a:tc>
                  <a:txBody>
                    <a:bodyPr/>
                    <a:lstStyle/>
                    <a:p>
                      <a:r>
                        <a:rPr lang="en-US" sz="2000" dirty="0" smtClean="0">
                          <a:latin typeface="Courier New" pitchFamily="49" charset="0"/>
                          <a:cs typeface="Courier New" pitchFamily="49" charset="0"/>
                        </a:rPr>
                        <a:t>0</a:t>
                      </a:r>
                      <a:endParaRPr lang="en-US" sz="2000" dirty="0">
                        <a:latin typeface="Courier New" pitchFamily="49" charset="0"/>
                        <a:cs typeface="Courier New" pitchFamily="49" charset="0"/>
                      </a:endParaRPr>
                    </a:p>
                  </a:txBody>
                  <a:tcPr/>
                </a:tc>
                <a:tc>
                  <a:txBody>
                    <a:bodyPr/>
                    <a:lstStyle/>
                    <a:p>
                      <a:r>
                        <a:rPr lang="en-US" sz="2000" dirty="0" smtClean="0"/>
                        <a:t>Standard input</a:t>
                      </a:r>
                      <a:endParaRPr lang="en-US" sz="2000" dirty="0"/>
                    </a:p>
                  </a:txBody>
                  <a:tcPr/>
                </a:tc>
                <a:tc>
                  <a:txBody>
                    <a:bodyPr/>
                    <a:lstStyle/>
                    <a:p>
                      <a:r>
                        <a:rPr lang="en-US" sz="2000" dirty="0" err="1" smtClean="0"/>
                        <a:t>stdin</a:t>
                      </a:r>
                      <a:endParaRPr lang="en-US" sz="2000" dirty="0"/>
                    </a:p>
                  </a:txBody>
                  <a:tcPr/>
                </a:tc>
                <a:tc>
                  <a:txBody>
                    <a:bodyPr/>
                    <a:lstStyle/>
                    <a:p>
                      <a:r>
                        <a:rPr lang="en-US" sz="2000" dirty="0" smtClean="0"/>
                        <a:t>Keyboard</a:t>
                      </a:r>
                      <a:endParaRPr lang="en-US" sz="2000" dirty="0"/>
                    </a:p>
                  </a:txBody>
                  <a:tcPr/>
                </a:tc>
              </a:tr>
              <a:tr h="370840">
                <a:tc>
                  <a:txBody>
                    <a:bodyPr/>
                    <a:lstStyle/>
                    <a:p>
                      <a:r>
                        <a:rPr lang="en-US" sz="2000" dirty="0" smtClean="0">
                          <a:latin typeface="Courier New" pitchFamily="49" charset="0"/>
                          <a:cs typeface="Courier New" pitchFamily="49" charset="0"/>
                        </a:rPr>
                        <a:t>1</a:t>
                      </a:r>
                      <a:endParaRPr lang="en-US" sz="2000" dirty="0">
                        <a:latin typeface="Courier New" pitchFamily="49" charset="0"/>
                        <a:cs typeface="Courier New" pitchFamily="49" charset="0"/>
                      </a:endParaRPr>
                    </a:p>
                  </a:txBody>
                  <a:tcPr/>
                </a:tc>
                <a:tc>
                  <a:txBody>
                    <a:bodyPr/>
                    <a:lstStyle/>
                    <a:p>
                      <a:r>
                        <a:rPr lang="en-US" sz="2000" dirty="0" smtClean="0"/>
                        <a:t>Standard output</a:t>
                      </a:r>
                      <a:endParaRPr lang="en-US" sz="2000" dirty="0"/>
                    </a:p>
                  </a:txBody>
                  <a:tcPr/>
                </a:tc>
                <a:tc>
                  <a:txBody>
                    <a:bodyPr/>
                    <a:lstStyle/>
                    <a:p>
                      <a:r>
                        <a:rPr lang="en-US" sz="2000" dirty="0" err="1" smtClean="0"/>
                        <a:t>stdout</a:t>
                      </a:r>
                      <a:endParaRPr lang="en-US" sz="2000" dirty="0"/>
                    </a:p>
                  </a:txBody>
                  <a:tcPr/>
                </a:tc>
                <a:tc>
                  <a:txBody>
                    <a:bodyPr/>
                    <a:lstStyle/>
                    <a:p>
                      <a:r>
                        <a:rPr lang="en-US" sz="2000" dirty="0" smtClean="0"/>
                        <a:t>Screen</a:t>
                      </a:r>
                      <a:endParaRPr lang="en-US" sz="2000" dirty="0"/>
                    </a:p>
                  </a:txBody>
                  <a:tcPr/>
                </a:tc>
              </a:tr>
              <a:tr h="370840">
                <a:tc>
                  <a:txBody>
                    <a:bodyPr/>
                    <a:lstStyle/>
                    <a:p>
                      <a:r>
                        <a:rPr lang="en-US" sz="2000" dirty="0" smtClean="0">
                          <a:latin typeface="Courier New" pitchFamily="49" charset="0"/>
                          <a:cs typeface="Courier New" pitchFamily="49" charset="0"/>
                        </a:rPr>
                        <a:t>2</a:t>
                      </a:r>
                      <a:endParaRPr lang="en-US" sz="2000" dirty="0">
                        <a:latin typeface="Courier New" pitchFamily="49" charset="0"/>
                        <a:cs typeface="Courier New" pitchFamily="49" charset="0"/>
                      </a:endParaRPr>
                    </a:p>
                  </a:txBody>
                  <a:tcPr/>
                </a:tc>
                <a:tc>
                  <a:txBody>
                    <a:bodyPr/>
                    <a:lstStyle/>
                    <a:p>
                      <a:r>
                        <a:rPr lang="en-US" sz="2000" dirty="0" smtClean="0"/>
                        <a:t>Standard</a:t>
                      </a:r>
                      <a:r>
                        <a:rPr lang="en-US" sz="2000" baseline="0" dirty="0" smtClean="0"/>
                        <a:t> error</a:t>
                      </a:r>
                      <a:endParaRPr lang="en-US" sz="2000" dirty="0"/>
                    </a:p>
                  </a:txBody>
                  <a:tcPr/>
                </a:tc>
                <a:tc>
                  <a:txBody>
                    <a:bodyPr/>
                    <a:lstStyle/>
                    <a:p>
                      <a:r>
                        <a:rPr lang="en-US" sz="2000" dirty="0" err="1" smtClean="0"/>
                        <a:t>stderr</a:t>
                      </a:r>
                      <a:endParaRPr lang="en-US" sz="2000" dirty="0"/>
                    </a:p>
                  </a:txBody>
                  <a:tcPr/>
                </a:tc>
                <a:tc>
                  <a:txBody>
                    <a:bodyPr/>
                    <a:lstStyle/>
                    <a:p>
                      <a:r>
                        <a:rPr lang="en-US" sz="2000" dirty="0" smtClean="0"/>
                        <a:t>Screen</a:t>
                      </a:r>
                      <a:endParaRPr lang="en-US" sz="2000" dirty="0"/>
                    </a:p>
                  </a:txBody>
                  <a:tcPr/>
                </a:tc>
              </a:tr>
              <a:tr h="370840">
                <a:tc>
                  <a:txBody>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dev</a:t>
                      </a:r>
                      <a:r>
                        <a:rPr lang="en-US" sz="2000" dirty="0" smtClean="0">
                          <a:latin typeface="Courier New" pitchFamily="49" charset="0"/>
                          <a:cs typeface="Courier New" pitchFamily="49" charset="0"/>
                        </a:rPr>
                        <a:t>/null</a:t>
                      </a:r>
                      <a:endParaRPr lang="en-US" sz="2000" dirty="0">
                        <a:latin typeface="Courier New" pitchFamily="49" charset="0"/>
                        <a:cs typeface="Courier New" pitchFamily="49" charset="0"/>
                      </a:endParaRPr>
                    </a:p>
                  </a:txBody>
                  <a:tcPr/>
                </a:tc>
                <a:tc>
                  <a:txBody>
                    <a:bodyPr/>
                    <a:lstStyle/>
                    <a:p>
                      <a:r>
                        <a:rPr lang="en-US" sz="2000" dirty="0" smtClean="0"/>
                        <a:t>Data sink</a:t>
                      </a:r>
                      <a:endParaRPr lang="en-US" sz="2000" dirty="0"/>
                    </a:p>
                  </a:txBody>
                  <a:tcPr/>
                </a:tc>
                <a:tc>
                  <a:txBody>
                    <a:bodyPr/>
                    <a:lstStyle/>
                    <a:p>
                      <a:endParaRPr lang="en-US" sz="2000" dirty="0"/>
                    </a:p>
                  </a:txBody>
                  <a:tcPr/>
                </a:tc>
                <a:tc>
                  <a:txBody>
                    <a:bodyPr/>
                    <a:lstStyle/>
                    <a:p>
                      <a:r>
                        <a:rPr lang="en-US" sz="2000" dirty="0" smtClean="0"/>
                        <a:t>Screen</a:t>
                      </a:r>
                      <a:endParaRPr lang="en-US" sz="2000" dirty="0"/>
                    </a:p>
                  </a:txBody>
                  <a:tcPr/>
                </a:tc>
              </a:tr>
            </a:tbl>
          </a:graphicData>
        </a:graphic>
      </p:graphicFrame>
    </p:spTree>
    <p:extLst>
      <p:ext uri="{BB962C8B-B14F-4D97-AF65-F5344CB8AC3E}">
        <p14:creationId xmlns:p14="http://schemas.microsoft.com/office/powerpoint/2010/main" val="5551640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7313</TotalTime>
  <Words>2585</Words>
  <Application>Microsoft Office PowerPoint</Application>
  <PresentationFormat>On-screen Show (4:3)</PresentationFormat>
  <Paragraphs>302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默认设计模板</vt:lpstr>
      <vt:lpstr>PowerPoint Presentation</vt:lpstr>
      <vt:lpstr>Topics</vt:lpstr>
      <vt:lpstr>Linux Shell</vt:lpstr>
      <vt:lpstr>The Shell Components</vt:lpstr>
      <vt:lpstr>Shell Command Forms</vt:lpstr>
      <vt:lpstr>Command Interpretation and Execution</vt:lpstr>
      <vt:lpstr>Variable and Filename Substitution</vt:lpstr>
      <vt:lpstr>Pipes</vt:lpstr>
      <vt:lpstr>Redirection Forms</vt:lpstr>
      <vt:lpstr>Input/Output Redirectors</vt:lpstr>
      <vt:lpstr>noclober: No Overwriting </vt:lpstr>
      <vt:lpstr>Environment Variables</vt:lpstr>
      <vt:lpstr>Customization of a Session</vt:lpstr>
      <vt:lpstr>Bash Startup Files</vt:lpstr>
      <vt:lpstr>Filename Generation</vt:lpstr>
      <vt:lpstr>Builtins</vt:lpstr>
      <vt:lpstr>alias and unalias</vt:lpstr>
      <vt:lpstr>The Shell Script</vt:lpstr>
      <vt:lpstr>Positional Parameters</vt:lpstr>
      <vt:lpstr>Online Bash Reference</vt:lpstr>
      <vt:lpstr>Summary</vt:lpstr>
    </vt:vector>
  </TitlesOfParts>
  <Company>ASPIRE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Victor Yu</dc:creator>
  <cp:lastModifiedBy>Victor</cp:lastModifiedBy>
  <cp:revision>538</cp:revision>
  <dcterms:created xsi:type="dcterms:W3CDTF">2013-10-28T00:04:30Z</dcterms:created>
  <dcterms:modified xsi:type="dcterms:W3CDTF">2015-02-17T06:26:46Z</dcterms:modified>
</cp:coreProperties>
</file>