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63" r:id="rId2"/>
    <p:sldId id="295" r:id="rId3"/>
    <p:sldId id="324" r:id="rId4"/>
    <p:sldId id="326" r:id="rId5"/>
    <p:sldId id="317" r:id="rId6"/>
    <p:sldId id="323" r:id="rId7"/>
    <p:sldId id="345" r:id="rId8"/>
    <p:sldId id="346" r:id="rId9"/>
    <p:sldId id="348" r:id="rId10"/>
    <p:sldId id="349" r:id="rId11"/>
    <p:sldId id="347" r:id="rId12"/>
    <p:sldId id="331" r:id="rId13"/>
    <p:sldId id="336" r:id="rId14"/>
    <p:sldId id="320" r:id="rId15"/>
    <p:sldId id="328" r:id="rId16"/>
    <p:sldId id="344" r:id="rId17"/>
    <p:sldId id="330" r:id="rId18"/>
    <p:sldId id="321" r:id="rId19"/>
    <p:sldId id="332" r:id="rId20"/>
    <p:sldId id="334" r:id="rId21"/>
    <p:sldId id="335" r:id="rId22"/>
    <p:sldId id="340" r:id="rId23"/>
    <p:sldId id="341" r:id="rId24"/>
    <p:sldId id="343" r:id="rId25"/>
    <p:sldId id="325" r:id="rId26"/>
    <p:sldId id="333" r:id="rId27"/>
    <p:sldId id="337" r:id="rId28"/>
    <p:sldId id="350" r:id="rId29"/>
    <p:sldId id="342" r:id="rId30"/>
    <p:sldId id="338" r:id="rId31"/>
    <p:sldId id="339" r:id="rId3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中間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間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間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間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中間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93D81CF-94F2-401A-BA57-92F5A7B2D0C5}" styleName="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84" autoAdjust="0"/>
  </p:normalViewPr>
  <p:slideViewPr>
    <p:cSldViewPr snapToGrid="0" snapToObjects="1">
      <p:cViewPr varScale="1">
        <p:scale>
          <a:sx n="54" d="100"/>
          <a:sy n="54" d="100"/>
        </p:scale>
        <p:origin x="-160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9E9F8-91F1-8646-AA32-FCD0556050B0}" type="datetimeFigureOut">
              <a:rPr kumimoji="1" lang="ja-JP" altLang="en-US" smtClean="0"/>
              <a:pPr/>
              <a:t>2015/1/26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マスター テキストの書式設定</a:t>
            </a:r>
          </a:p>
          <a:p>
            <a:pPr lvl="1"/>
            <a:r>
              <a:rPr kumimoji="1" lang="zh-CN" altLang="en-US" smtClean="0"/>
              <a:t>第 </a:t>
            </a:r>
            <a:r>
              <a:rPr kumimoji="1" lang="en-US" altLang="zh-CN" smtClean="0"/>
              <a:t>2 </a:t>
            </a:r>
            <a:r>
              <a:rPr kumimoji="1" lang="zh-CN" altLang="en-US" smtClean="0"/>
              <a:t>レベル</a:t>
            </a:r>
          </a:p>
          <a:p>
            <a:pPr lvl="2"/>
            <a:r>
              <a:rPr kumimoji="1" lang="zh-CN" altLang="en-US" smtClean="0"/>
              <a:t>第 </a:t>
            </a:r>
            <a:r>
              <a:rPr kumimoji="1" lang="en-US" altLang="zh-CN" smtClean="0"/>
              <a:t>3 </a:t>
            </a:r>
            <a:r>
              <a:rPr kumimoji="1" lang="zh-CN" altLang="en-US" smtClean="0"/>
              <a:t>レベル</a:t>
            </a:r>
          </a:p>
          <a:p>
            <a:pPr lvl="3"/>
            <a:r>
              <a:rPr kumimoji="1" lang="zh-CN" altLang="en-US" smtClean="0"/>
              <a:t>第 </a:t>
            </a:r>
            <a:r>
              <a:rPr kumimoji="1" lang="en-US" altLang="zh-CN" smtClean="0"/>
              <a:t>4 </a:t>
            </a:r>
            <a:r>
              <a:rPr kumimoji="1" lang="zh-CN" altLang="en-US" smtClean="0"/>
              <a:t>レベル</a:t>
            </a:r>
          </a:p>
          <a:p>
            <a:pPr lvl="4"/>
            <a:r>
              <a:rPr kumimoji="1" lang="zh-CN" altLang="en-US" smtClean="0"/>
              <a:t>第 </a:t>
            </a:r>
            <a:r>
              <a:rPr kumimoji="1" lang="en-US" altLang="zh-CN" smtClean="0"/>
              <a:t>5 </a:t>
            </a:r>
            <a:r>
              <a:rPr kumimoji="1" lang="zh-CN"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AA468E-A1AE-6C49-83CB-6969D84D67CB}" type="slidenum">
              <a:rPr kumimoji="1" lang="ja-JP" altLang="en-US" smtClean="0"/>
              <a:pPr/>
              <a:t>‹#›</a:t>
            </a:fld>
            <a:endParaRPr kumimoji="1" lang="ja-JP" altLang="en-US"/>
          </a:p>
        </p:txBody>
      </p:sp>
    </p:spTree>
    <p:extLst>
      <p:ext uri="{BB962C8B-B14F-4D97-AF65-F5344CB8AC3E}">
        <p14:creationId xmlns:p14="http://schemas.microsoft.com/office/powerpoint/2010/main" val="4099615689"/>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thegeekstuff.com/2010/09/rsync-command-exampl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Directory_(file_systems)" TargetMode="External"/><Relationship Id="rId7" Type="http://schemas.openxmlformats.org/officeDocument/2006/relationships/hyperlink" Target="http://en.wikipedia.org/wiki/User_(computing)"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n.wikipedia.org/wiki/Computer_file" TargetMode="External"/><Relationship Id="rId5" Type="http://schemas.openxmlformats.org/officeDocument/2006/relationships/hyperlink" Target="http://en.wikipedia.org/wiki/Operating_system" TargetMode="External"/><Relationship Id="rId4" Type="http://schemas.openxmlformats.org/officeDocument/2006/relationships/hyperlink" Target="http://en.wikipedia.org/wiki/Multi-use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FD916E0-E439-40E2-9416-7795DABFD9C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The asterisk (*) is used to match zero or more characters in a filename. Whereas the single-character wildcard matched one and only one character, the asterisk matches everything, and everything includes nothing. Obviously, it is very powerful and you must be very careful when you use it.</a:t>
            </a:r>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10</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11</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smtClean="0">
                <a:ln>
                  <a:noFill/>
                </a:ln>
                <a:solidFill>
                  <a:prstClr val="black"/>
                </a:solidFill>
                <a:effectLst/>
                <a:uLnTx/>
                <a:uFillTx/>
                <a:latin typeface="+mn-lt"/>
                <a:ea typeface="+mn-ea"/>
                <a:cs typeface="+mn-cs"/>
              </a:rPr>
              <a:t>1. </a:t>
            </a:r>
            <a:r>
              <a:rPr kumimoji="1" lang="en-US" sz="1200" b="0"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rPr>
              <a:t>$ </a:t>
            </a:r>
            <a:r>
              <a:rPr kumimoji="1" lang="en-US" sz="1200" b="1"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rPr>
              <a:t>head </a:t>
            </a:r>
            <a:r>
              <a:rPr kumimoji="1" lang="en-US" sz="1200" b="1" i="0" u="none" strike="noStrike" kern="1200" cap="none" spc="0" normalizeH="0" baseline="0" noProof="0" dirty="0" err="1" smtClean="0">
                <a:ln>
                  <a:noFill/>
                </a:ln>
                <a:solidFill>
                  <a:prstClr val="black"/>
                </a:solidFill>
                <a:effectLst/>
                <a:uLnTx/>
                <a:uFillTx/>
                <a:latin typeface="Courier New" pitchFamily="49" charset="0"/>
                <a:ea typeface="+mn-ea"/>
                <a:cs typeface="Courier New" pitchFamily="49" charset="0"/>
              </a:rPr>
              <a:t>status_report</a:t>
            </a:r>
            <a:r>
              <a:rPr kumimoji="1" lang="en-US" sz="1200" b="1"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rPr>
              <a:t/>
            </a:r>
            <a:br>
              <a:rPr kumimoji="1" lang="en-US" sz="1200" b="1"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rPr>
            </a:br>
            <a:r>
              <a:rPr kumimoji="1" lang="en-US" sz="1200" b="1"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rPr>
              <a:t>    </a:t>
            </a:r>
            <a:r>
              <a:rPr kumimoji="1" lang="en-US" sz="1200" b="0"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rPr>
              <a:t>$ </a:t>
            </a:r>
            <a:r>
              <a:rPr kumimoji="1" lang="en-US" sz="1200" b="1"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rPr>
              <a:t>tail </a:t>
            </a:r>
            <a:r>
              <a:rPr kumimoji="1" lang="en-US" sz="1200" b="1" i="0" u="none" strike="noStrike" kern="1200" cap="none" spc="0" normalizeH="0" baseline="0" noProof="0" dirty="0" err="1" smtClean="0">
                <a:ln>
                  <a:noFill/>
                </a:ln>
                <a:solidFill>
                  <a:prstClr val="black"/>
                </a:solidFill>
                <a:effectLst/>
                <a:uLnTx/>
                <a:uFillTx/>
                <a:latin typeface="Courier New" pitchFamily="49" charset="0"/>
                <a:ea typeface="+mn-ea"/>
                <a:cs typeface="Courier New" pitchFamily="49" charset="0"/>
              </a:rPr>
              <a:t>status_report</a:t>
            </a:r>
            <a:endParaRPr kumimoji="1" lang="en-US" sz="1200" b="1"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smtClean="0">
                <a:ln>
                  <a:noFill/>
                </a:ln>
                <a:solidFill>
                  <a:prstClr val="black"/>
                </a:solidFill>
                <a:effectLst/>
                <a:uLnTx/>
                <a:uFillTx/>
                <a:latin typeface="+mn-lt"/>
                <a:ea typeface="+mn-ea"/>
                <a:cs typeface="+mn-cs"/>
              </a:rPr>
              <a:t>2. The first command causes echo to display the characters </a:t>
            </a:r>
            <a:r>
              <a:rPr kumimoji="1" lang="en-US" sz="1200" b="1" i="0" u="none" strike="noStrike" kern="1200" cap="none" spc="0" normalizeH="0" baseline="0" noProof="0" dirty="0" smtClean="0">
                <a:ln>
                  <a:noFill/>
                </a:ln>
                <a:solidFill>
                  <a:prstClr val="black"/>
                </a:solidFill>
                <a:effectLst/>
                <a:uLnTx/>
                <a:uFillTx/>
                <a:latin typeface="+mn-lt"/>
                <a:ea typeface="+mn-ea"/>
                <a:cs typeface="+mn-cs"/>
              </a:rPr>
              <a:t>c</a:t>
            </a:r>
            <a:r>
              <a:rPr kumimoji="1" lang="en-US" sz="1200" b="0" i="0" u="none" strike="noStrike" kern="1200" cap="none" spc="0" normalizeH="0" baseline="0" noProof="0" dirty="0" smtClean="0">
                <a:ln>
                  <a:noFill/>
                </a:ln>
                <a:solidFill>
                  <a:prstClr val="black"/>
                </a:solidFill>
                <a:effectLst/>
                <a:uLnTx/>
                <a:uFillTx/>
                <a:latin typeface="+mn-lt"/>
                <a:ea typeface="+mn-ea"/>
                <a:cs typeface="+mn-cs"/>
              </a:rPr>
              <a:t>, </a:t>
            </a:r>
            <a:r>
              <a:rPr kumimoji="1" lang="en-US" sz="1200" b="1" i="0" u="none" strike="noStrike" kern="1200" cap="none" spc="0" normalizeH="0" baseline="0" noProof="0" dirty="0" smtClean="0">
                <a:ln>
                  <a:noFill/>
                </a:ln>
                <a:solidFill>
                  <a:prstClr val="black"/>
                </a:solidFill>
                <a:effectLst/>
                <a:uLnTx/>
                <a:uFillTx/>
                <a:latin typeface="+mn-lt"/>
                <a:ea typeface="+mn-ea"/>
                <a:cs typeface="+mn-cs"/>
              </a:rPr>
              <a:t>a</a:t>
            </a:r>
            <a:r>
              <a:rPr kumimoji="1" lang="en-US" sz="1200" b="0" i="0" u="none" strike="noStrike" kern="1200" cap="none" spc="0" normalizeH="0" baseline="0" noProof="0" dirty="0" smtClean="0">
                <a:ln>
                  <a:noFill/>
                </a:ln>
                <a:solidFill>
                  <a:prstClr val="black"/>
                </a:solidFill>
                <a:effectLst/>
                <a:uLnTx/>
                <a:uFillTx/>
                <a:latin typeface="+mn-lt"/>
                <a:ea typeface="+mn-ea"/>
                <a:cs typeface="+mn-cs"/>
              </a:rPr>
              <a:t>, and </a:t>
            </a:r>
            <a:r>
              <a:rPr kumimoji="1" lang="en-US" sz="1200" b="1" i="0" u="none" strike="noStrike" kern="1200" cap="none" spc="0" normalizeH="0" baseline="0" noProof="0" dirty="0" smtClean="0">
                <a:ln>
                  <a:noFill/>
                </a:ln>
                <a:solidFill>
                  <a:prstClr val="black"/>
                </a:solidFill>
                <a:effectLst/>
                <a:uLnTx/>
                <a:uFillTx/>
                <a:latin typeface="+mn-lt"/>
                <a:ea typeface="+mn-ea"/>
                <a:cs typeface="+mn-cs"/>
              </a:rPr>
              <a:t>t </a:t>
            </a:r>
            <a:r>
              <a:rPr kumimoji="1" lang="en-US" sz="1200" b="0" i="0" u="none" strike="noStrike" kern="1200" cap="none" spc="0" normalizeH="0" baseline="0" noProof="0" dirty="0" smtClean="0">
                <a:ln>
                  <a:noFill/>
                </a:ln>
                <a:solidFill>
                  <a:prstClr val="black"/>
                </a:solidFill>
                <a:effectLst/>
                <a:uLnTx/>
                <a:uFillTx/>
                <a:latin typeface="+mn-lt"/>
                <a:ea typeface="+mn-ea"/>
                <a:cs typeface="+mn-cs"/>
              </a:rPr>
              <a:t>on the screen. The second command uses cat to copy the contents of a file named </a:t>
            </a:r>
            <a:r>
              <a:rPr kumimoji="1" lang="en-US" sz="1200" b="1" i="0" u="none" strike="noStrike" kern="1200" cap="none" spc="0" normalizeH="0" baseline="0" noProof="0" dirty="0" smtClean="0">
                <a:ln>
                  <a:noFill/>
                </a:ln>
                <a:solidFill>
                  <a:prstClr val="black"/>
                </a:solidFill>
                <a:effectLst/>
                <a:uLnTx/>
                <a:uFillTx/>
                <a:latin typeface="+mn-lt"/>
                <a:ea typeface="+mn-ea"/>
                <a:cs typeface="+mn-cs"/>
              </a:rPr>
              <a:t>echo </a:t>
            </a:r>
            <a:r>
              <a:rPr kumimoji="1" lang="en-US" sz="1200" b="0" i="0" u="none" strike="noStrike" kern="1200" cap="none" spc="0" normalizeH="0" baseline="0" noProof="0" dirty="0" smtClean="0">
                <a:ln>
                  <a:noFill/>
                </a:ln>
                <a:solidFill>
                  <a:prstClr val="black"/>
                </a:solidFill>
                <a:effectLst/>
                <a:uLnTx/>
                <a:uFillTx/>
                <a:latin typeface="+mn-lt"/>
                <a:ea typeface="+mn-ea"/>
                <a:cs typeface="+mn-cs"/>
              </a:rPr>
              <a:t>to the screen. If there is no file named </a:t>
            </a:r>
            <a:r>
              <a:rPr kumimoji="1" lang="en-US" sz="1200" b="1" i="0" u="none" strike="noStrike" kern="1200" cap="none" spc="0" normalizeH="0" baseline="0" noProof="0" dirty="0" smtClean="0">
                <a:ln>
                  <a:noFill/>
                </a:ln>
                <a:solidFill>
                  <a:prstClr val="black"/>
                </a:solidFill>
                <a:effectLst/>
                <a:uLnTx/>
                <a:uFillTx/>
                <a:latin typeface="+mn-lt"/>
                <a:ea typeface="+mn-ea"/>
                <a:cs typeface="+mn-cs"/>
              </a:rPr>
              <a:t>echo</a:t>
            </a:r>
            <a:r>
              <a:rPr kumimoji="1" lang="en-US" sz="1200" b="0" i="0" u="none" strike="noStrike" kern="1200" cap="none" spc="0" normalizeH="0" baseline="0" noProof="0" dirty="0" smtClean="0">
                <a:ln>
                  <a:noFill/>
                </a:ln>
                <a:solidFill>
                  <a:prstClr val="black"/>
                </a:solidFill>
                <a:effectLst/>
                <a:uLnTx/>
                <a:uFillTx/>
                <a:latin typeface="+mn-lt"/>
                <a:ea typeface="+mn-ea"/>
                <a:cs typeface="+mn-cs"/>
              </a:rPr>
              <a:t>, cat displays an error message.</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smtClean="0">
                <a:ln>
                  <a:noFill/>
                </a:ln>
                <a:solidFill>
                  <a:prstClr val="black"/>
                </a:solidFill>
                <a:effectLst/>
                <a:uLnTx/>
                <a:uFillTx/>
                <a:latin typeface="+mn-lt"/>
                <a:ea typeface="+mn-ea"/>
                <a:cs typeface="+mn-cs"/>
              </a:rPr>
              <a:t>1. Which commands can you use to determine who is logged in on a specific</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smtClean="0">
                <a:ln>
                  <a:noFill/>
                </a:ln>
                <a:solidFill>
                  <a:prstClr val="black"/>
                </a:solidFill>
                <a:effectLst/>
                <a:uLnTx/>
                <a:uFillTx/>
                <a:latin typeface="+mn-lt"/>
                <a:ea typeface="+mn-ea"/>
                <a:cs typeface="+mn-cs"/>
              </a:rPr>
              <a:t>terminal?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smtClean="0">
                <a:ln>
                  <a:noFill/>
                </a:ln>
                <a:solidFill>
                  <a:prstClr val="black"/>
                </a:solidFill>
                <a:effectLst/>
                <a:uLnTx/>
                <a:uFillTx/>
                <a:latin typeface="+mn-lt"/>
                <a:ea typeface="+mn-ea"/>
                <a:cs typeface="+mn-cs"/>
              </a:rPr>
              <a:t>who, finger, w</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smtClean="0">
                <a:ln>
                  <a:noFill/>
                </a:ln>
                <a:solidFill>
                  <a:prstClr val="black"/>
                </a:solidFill>
                <a:effectLst/>
                <a:uLnTx/>
                <a:uFillTx/>
                <a:latin typeface="+mn-lt"/>
                <a:ea typeface="+mn-ea"/>
                <a:cs typeface="+mn-cs"/>
              </a:rPr>
              <a:t>2. What happens when you give the following commands if the file named </a:t>
            </a:r>
            <a:r>
              <a:rPr kumimoji="1" lang="en-US" sz="1200" b="1" i="0" u="none" strike="noStrike" kern="1200" cap="none" spc="0" normalizeH="0" baseline="0" noProof="0" dirty="0" smtClean="0">
                <a:ln>
                  <a:noFill/>
                </a:ln>
                <a:solidFill>
                  <a:prstClr val="black"/>
                </a:solidFill>
                <a:effectLst/>
                <a:uLnTx/>
                <a:uFillTx/>
                <a:latin typeface="+mn-lt"/>
                <a:ea typeface="+mn-ea"/>
                <a:cs typeface="+mn-cs"/>
              </a:rPr>
              <a:t>done </a:t>
            </a:r>
            <a:r>
              <a:rPr kumimoji="1" lang="en-US" sz="1200" b="0" i="0" u="none" strike="noStrike" kern="1200" cap="none" spc="0" normalizeH="0" baseline="0" noProof="0" dirty="0" smtClean="0">
                <a:ln>
                  <a:noFill/>
                </a:ln>
                <a:solidFill>
                  <a:prstClr val="black"/>
                </a:solidFill>
                <a:effectLst/>
                <a:uLnTx/>
                <a:uFillTx/>
                <a:latin typeface="+mn-lt"/>
                <a:ea typeface="+mn-ea"/>
                <a:cs typeface="+mn-cs"/>
              </a:rPr>
              <a:t>already exists?</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rPr>
              <a:t>$ </a:t>
            </a:r>
            <a:r>
              <a:rPr kumimoji="1" lang="en-US" sz="1200" b="1" i="0" u="none" strike="noStrike" kern="1200" cap="none" spc="0" normalizeH="0" baseline="0" noProof="0" dirty="0" err="1" smtClean="0">
                <a:ln>
                  <a:noFill/>
                </a:ln>
                <a:solidFill>
                  <a:prstClr val="black"/>
                </a:solidFill>
                <a:effectLst/>
                <a:uLnTx/>
                <a:uFillTx/>
                <a:latin typeface="Courier New" pitchFamily="49" charset="0"/>
                <a:ea typeface="+mn-ea"/>
                <a:cs typeface="Courier New" pitchFamily="49" charset="0"/>
              </a:rPr>
              <a:t>cp</a:t>
            </a:r>
            <a:r>
              <a:rPr kumimoji="1" lang="en-US" sz="1200" b="1"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rPr>
              <a:t> </a:t>
            </a:r>
            <a:r>
              <a:rPr kumimoji="1" lang="en-US" sz="1200" b="1" i="0" u="none" strike="noStrike" kern="1200" cap="none" spc="0" normalizeH="0" baseline="0" noProof="0" dirty="0" err="1" smtClean="0">
                <a:ln>
                  <a:noFill/>
                </a:ln>
                <a:solidFill>
                  <a:prstClr val="black"/>
                </a:solidFill>
                <a:effectLst/>
                <a:uLnTx/>
                <a:uFillTx/>
                <a:latin typeface="Courier New" pitchFamily="49" charset="0"/>
                <a:ea typeface="+mn-ea"/>
                <a:cs typeface="Courier New" pitchFamily="49" charset="0"/>
              </a:rPr>
              <a:t>to_do</a:t>
            </a:r>
            <a:r>
              <a:rPr kumimoji="1" lang="en-US" sz="1200" b="1"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rPr>
              <a:t> done</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rPr>
              <a:t>$ </a:t>
            </a:r>
            <a:r>
              <a:rPr kumimoji="1" lang="en-US" sz="1200" b="1"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rPr>
              <a:t>mv </a:t>
            </a:r>
            <a:r>
              <a:rPr kumimoji="1" lang="en-US" sz="1200" b="1" i="0" u="none" strike="noStrike" kern="1200" cap="none" spc="0" normalizeH="0" baseline="0" noProof="0" dirty="0" err="1" smtClean="0">
                <a:ln>
                  <a:noFill/>
                </a:ln>
                <a:solidFill>
                  <a:prstClr val="black"/>
                </a:solidFill>
                <a:effectLst/>
                <a:uLnTx/>
                <a:uFillTx/>
                <a:latin typeface="Courier New" pitchFamily="49" charset="0"/>
                <a:ea typeface="+mn-ea"/>
                <a:cs typeface="Courier New" pitchFamily="49" charset="0"/>
              </a:rPr>
              <a:t>to_do</a:t>
            </a:r>
            <a:r>
              <a:rPr kumimoji="1" lang="en-US" sz="1200" b="1"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rPr>
              <a:t> done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smtClean="0">
                <a:ln>
                  <a:noFill/>
                </a:ln>
                <a:solidFill>
                  <a:prstClr val="black"/>
                </a:solidFill>
                <a:effectLst/>
                <a:uLnTx/>
                <a:uFillTx/>
                <a:latin typeface="+mn-lt"/>
                <a:ea typeface="+mn-ea"/>
                <a:cs typeface="+mn-cs"/>
              </a:rPr>
              <a:t>Both commands overwrite </a:t>
            </a:r>
            <a:r>
              <a:rPr kumimoji="1" lang="en-US" sz="1200" b="1" i="0" u="none" strike="noStrike" kern="1200" cap="none" spc="0" normalizeH="0" baseline="0" noProof="0" dirty="0" smtClean="0">
                <a:ln>
                  <a:noFill/>
                </a:ln>
                <a:solidFill>
                  <a:prstClr val="black"/>
                </a:solidFill>
                <a:effectLst/>
                <a:uLnTx/>
                <a:uFillTx/>
                <a:latin typeface="+mn-lt"/>
                <a:ea typeface="+mn-ea"/>
                <a:cs typeface="+mn-cs"/>
              </a:rPr>
              <a:t>done </a:t>
            </a:r>
            <a:r>
              <a:rPr kumimoji="1" lang="en-US" sz="1200" b="0" i="0" u="none" strike="noStrike" kern="1200" cap="none" spc="0" normalizeH="0" baseline="0" noProof="0" dirty="0" smtClean="0">
                <a:ln>
                  <a:noFill/>
                </a:ln>
                <a:solidFill>
                  <a:prstClr val="black"/>
                </a:solidFill>
                <a:effectLst/>
                <a:uLnTx/>
                <a:uFillTx/>
                <a:latin typeface="+mn-lt"/>
                <a:ea typeface="+mn-ea"/>
                <a:cs typeface="+mn-cs"/>
              </a:rPr>
              <a:t>with the contents of </a:t>
            </a:r>
            <a:r>
              <a:rPr kumimoji="1" lang="en-US" sz="1200" b="1" i="0" u="none" strike="noStrike" kern="1200" cap="none" spc="0" normalizeH="0" baseline="0" noProof="0" dirty="0" err="1" smtClean="0">
                <a:ln>
                  <a:noFill/>
                </a:ln>
                <a:solidFill>
                  <a:prstClr val="black"/>
                </a:solidFill>
                <a:effectLst/>
                <a:uLnTx/>
                <a:uFillTx/>
                <a:latin typeface="+mn-lt"/>
                <a:ea typeface="+mn-ea"/>
                <a:cs typeface="+mn-cs"/>
              </a:rPr>
              <a:t>to_do</a:t>
            </a:r>
            <a:r>
              <a:rPr kumimoji="1" lang="en-US" sz="1200" b="0" i="0" u="none" strike="noStrike" kern="1200" cap="none" spc="0" normalizeH="0" baseline="0" noProof="0" dirty="0" smtClean="0">
                <a:ln>
                  <a:noFill/>
                </a:ln>
                <a:solidFill>
                  <a:prstClr val="black"/>
                </a:solidFill>
                <a:effectLst/>
                <a:uLnTx/>
                <a:uFillTx/>
                <a:latin typeface="+mn-lt"/>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smtClean="0">
                <a:ln>
                  <a:noFill/>
                </a:ln>
                <a:solidFill>
                  <a:prstClr val="black"/>
                </a:solidFill>
                <a:effectLst/>
                <a:uLnTx/>
                <a:uFillTx/>
                <a:latin typeface="+mn-lt"/>
                <a:ea typeface="+mn-ea"/>
                <a:cs typeface="+mn-cs"/>
              </a:rPr>
              <a:t>3. How can you find out which utilities are available on your system for editing files? Which utilities are available for editing on your system?</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dirty="0" smtClean="0">
                <a:ln>
                  <a:noFill/>
                </a:ln>
                <a:solidFill>
                  <a:prstClr val="black"/>
                </a:solidFill>
                <a:effectLst/>
                <a:uLnTx/>
                <a:uFillTx/>
                <a:latin typeface="+mn-lt"/>
                <a:ea typeface="+mn-ea"/>
                <a:cs typeface="+mn-cs"/>
              </a:rPr>
              <a:t>Give the command </a:t>
            </a:r>
            <a:r>
              <a:rPr kumimoji="1" lang="en-US" sz="1200" b="1" i="0" u="none" strike="noStrike" kern="1200" cap="none" spc="0" normalizeH="0" baseline="0" noProof="0" dirty="0" smtClean="0">
                <a:ln>
                  <a:noFill/>
                </a:ln>
                <a:solidFill>
                  <a:prstClr val="black"/>
                </a:solidFill>
                <a:effectLst/>
                <a:uLnTx/>
                <a:uFillTx/>
                <a:latin typeface="+mn-lt"/>
                <a:ea typeface="+mn-ea"/>
                <a:cs typeface="+mn-cs"/>
              </a:rPr>
              <a:t>apropos editor</a:t>
            </a:r>
            <a:r>
              <a:rPr kumimoji="1" lang="en-US" sz="1200" b="0" i="0" u="none" strike="noStrike" kern="1200" cap="none" spc="0" normalizeH="0" baseline="0" noProof="0" dirty="0" smtClean="0">
                <a:ln>
                  <a:noFill/>
                </a:ln>
                <a:solidFill>
                  <a:prstClr val="black"/>
                </a:solidFill>
                <a:effectLst/>
                <a:uLnTx/>
                <a:uFillTx/>
                <a:latin typeface="+mn-lt"/>
                <a:ea typeface="+mn-ea"/>
                <a:cs typeface="+mn-cs"/>
              </a:rPr>
              <a:t>. Typical editors are vim, ex, </a:t>
            </a:r>
            <a:r>
              <a:rPr kumimoji="1" lang="en-US" sz="1200" b="0" i="0" u="none" strike="noStrike" kern="1200" cap="none" spc="0" normalizeH="0" baseline="0" noProof="0" dirty="0" err="1" smtClean="0">
                <a:ln>
                  <a:noFill/>
                </a:ln>
                <a:solidFill>
                  <a:prstClr val="black"/>
                </a:solidFill>
                <a:effectLst/>
                <a:uLnTx/>
                <a:uFillTx/>
                <a:latin typeface="+mn-lt"/>
                <a:ea typeface="+mn-ea"/>
                <a:cs typeface="+mn-cs"/>
              </a:rPr>
              <a:t>ed</a:t>
            </a:r>
            <a:r>
              <a:rPr kumimoji="1" lang="en-US" sz="1200" b="0" i="0" u="none" strike="noStrike" kern="1200" cap="none" spc="0" normalizeH="0" baseline="0" noProof="0" dirty="0" smtClean="0">
                <a:ln>
                  <a:noFill/>
                </a:ln>
                <a:solidFill>
                  <a:prstClr val="black"/>
                </a:solidFill>
                <a:effectLst/>
                <a:uLnTx/>
                <a:uFillTx/>
                <a:latin typeface="+mn-lt"/>
                <a:ea typeface="+mn-ea"/>
                <a:cs typeface="+mn-cs"/>
              </a:rPr>
              <a:t>, and </a:t>
            </a:r>
            <a:r>
              <a:rPr kumimoji="1" lang="en-US" sz="1200" b="0" i="0" u="none" strike="noStrike" kern="1200" cap="none" spc="0" normalizeH="0" baseline="0" noProof="0" dirty="0" err="1" smtClean="0">
                <a:ln>
                  <a:noFill/>
                </a:ln>
                <a:solidFill>
                  <a:prstClr val="black"/>
                </a:solidFill>
                <a:effectLst/>
                <a:uLnTx/>
                <a:uFillTx/>
                <a:latin typeface="+mn-lt"/>
                <a:ea typeface="+mn-ea"/>
                <a:cs typeface="+mn-cs"/>
              </a:rPr>
              <a:t>gedit</a:t>
            </a:r>
            <a:r>
              <a:rPr kumimoji="1" lang="en-US" sz="1200" b="0" i="0" u="none" strike="noStrike" kern="1200" cap="none" spc="0" normalizeH="0" baseline="0" noProof="0" dirty="0" smtClean="0">
                <a:ln>
                  <a:noFill/>
                </a:ln>
                <a:solidFill>
                  <a:prstClr val="black"/>
                </a:solidFill>
                <a:effectLst/>
                <a:uLnTx/>
                <a:uFillTx/>
                <a:latin typeface="+mn-lt"/>
                <a:ea typeface="+mn-ea"/>
                <a:cs typeface="+mn-cs"/>
              </a:rPr>
              <a:t>.</a:t>
            </a:r>
          </a:p>
          <a:p>
            <a:pPr marL="171450" indent="-171450">
              <a:buFont typeface="Arial" pitchFamily="34" charset="0"/>
              <a:buChar char="•"/>
            </a:pPr>
            <a:r>
              <a:rPr lang="en-US" dirty="0" err="1" smtClean="0"/>
              <a:t>ls</a:t>
            </a:r>
            <a:r>
              <a:rPr lang="en-US" dirty="0" smtClean="0"/>
              <a:t>: by default, </a:t>
            </a:r>
            <a:r>
              <a:rPr lang="en-US" dirty="0" err="1" smtClean="0"/>
              <a:t>ls</a:t>
            </a:r>
            <a:r>
              <a:rPr lang="en-US" dirty="0" smtClean="0"/>
              <a:t> lists files alphabetically. </a:t>
            </a:r>
          </a:p>
          <a:p>
            <a:pPr marL="628650" lvl="1" indent="-171450">
              <a:buFont typeface="Arial" pitchFamily="34" charset="0"/>
              <a:buChar char="•"/>
            </a:pPr>
            <a:r>
              <a:rPr lang="en-US" dirty="0" smtClean="0"/>
              <a:t>For finding old files, use the –t option. This sorts files by their modification time, or the last time the file was changed. The newest files are listed</a:t>
            </a:r>
            <a:r>
              <a:rPr lang="en-US" baseline="0" dirty="0" smtClean="0"/>
              <a:t> first.</a:t>
            </a:r>
          </a:p>
          <a:p>
            <a:pPr marL="628650" lvl="1" indent="-171450">
              <a:buFont typeface="Arial" pitchFamily="34" charset="0"/>
              <a:buChar char="•"/>
            </a:pPr>
            <a:r>
              <a:rPr lang="en-US" baseline="0" dirty="0" smtClean="0"/>
              <a:t>-u option shows the files’ last-access time instead of the last-modification time.</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12</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finger</a:t>
            </a:r>
            <a:r>
              <a:rPr lang="en-US" baseline="0" dirty="0" smtClean="0"/>
              <a:t> searches the .plan file and .project file.</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13</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You can copy what you do with script. The bad part is</a:t>
            </a:r>
            <a:r>
              <a:rPr lang="en-US" baseline="0" dirty="0" smtClean="0"/>
              <a:t> that errors you correct and other terminal-control sequence will be in the file, too. If you edit or print the script file, it may be full of “junk” like ^M (carriage return) and ^H (backspace) characters. A command like cat –v or od  -c will show those characters. You can clean it up by hand with your text editor’s global substitution commands.</a:t>
            </a:r>
            <a:endParaRPr lang="en-US" dirty="0" smtClean="0"/>
          </a:p>
          <a:p>
            <a:pPr marL="171450" indent="-171450">
              <a:buFont typeface="Arial" pitchFamily="34" charset="0"/>
              <a:buChar char="•"/>
            </a:pPr>
            <a:r>
              <a:rPr lang="en-US" dirty="0" smtClean="0"/>
              <a:t>cat (derived from </a:t>
            </a:r>
            <a:r>
              <a:rPr lang="en-US" dirty="0" err="1" smtClean="0"/>
              <a:t>catenate</a:t>
            </a:r>
            <a:r>
              <a:rPr lang="en-US" dirty="0" smtClean="0"/>
              <a:t>): </a:t>
            </a:r>
            <a:br>
              <a:rPr lang="en-US" dirty="0" smtClean="0"/>
            </a:br>
            <a:r>
              <a:rPr lang="en-US" dirty="0" smtClean="0"/>
              <a:t> $echo 'this is the contents of file1' &gt; file1</a:t>
            </a:r>
            <a:br>
              <a:rPr lang="en-US" dirty="0" smtClean="0"/>
            </a:br>
            <a:r>
              <a:rPr lang="en-US" baseline="0" dirty="0" smtClean="0"/>
              <a:t> </a:t>
            </a:r>
            <a:r>
              <a:rPr lang="en-US" dirty="0" smtClean="0"/>
              <a:t>$echo 'this is the contents of file2' &gt; file2</a:t>
            </a:r>
            <a:br>
              <a:rPr lang="en-US" dirty="0" smtClean="0"/>
            </a:br>
            <a:r>
              <a:rPr lang="en-US" dirty="0" smtClean="0"/>
              <a:t> $echo 'this is the contents of file3' &gt; file3</a:t>
            </a:r>
            <a:br>
              <a:rPr lang="en-US" dirty="0" smtClean="0"/>
            </a:br>
            <a:r>
              <a:rPr lang="en-US" dirty="0" smtClean="0"/>
              <a:t> $cat file1 file2 file3</a:t>
            </a:r>
            <a:br>
              <a:rPr lang="en-US" dirty="0" smtClean="0"/>
            </a:br>
            <a:r>
              <a:rPr lang="en-US" dirty="0" smtClean="0"/>
              <a:t> this is the contents of file1</a:t>
            </a:r>
            <a:br>
              <a:rPr lang="en-US" dirty="0" smtClean="0"/>
            </a:br>
            <a:r>
              <a:rPr lang="en-US" baseline="0" dirty="0" smtClean="0"/>
              <a:t> </a:t>
            </a:r>
            <a:r>
              <a:rPr lang="en-US" dirty="0" smtClean="0"/>
              <a:t>this is the contents of file2</a:t>
            </a:r>
            <a:br>
              <a:rPr lang="en-US" dirty="0" smtClean="0"/>
            </a:br>
            <a:r>
              <a:rPr lang="en-US" baseline="0" dirty="0" smtClean="0"/>
              <a:t> </a:t>
            </a:r>
            <a:r>
              <a:rPr lang="en-US" dirty="0" smtClean="0"/>
              <a:t>this is the contents of file3</a:t>
            </a:r>
          </a:p>
          <a:p>
            <a:pPr marL="171450" indent="-171450">
              <a:buFont typeface="Arial" pitchFamily="34" charset="0"/>
              <a:buChar char="•"/>
            </a:pPr>
            <a:r>
              <a:rPr lang="en-US" dirty="0" smtClean="0"/>
              <a:t>One way to check the existence of files using the wildcards is the use of echo command. As we learned before (see “Print Message (echo) Command” in </a:t>
            </a:r>
            <a:r>
              <a:rPr lang="en-US" dirty="0" err="1" smtClean="0"/>
              <a:t>prevous</a:t>
            </a:r>
            <a:r>
              <a:rPr lang="en-US" dirty="0" smtClean="0"/>
              <a:t> lesson), the echo command displays its argument. However, if the argument has a wildcard in it, the shell first expands the argument using the wildcard and then it displays it. It can be used with all wildcards. You can display all three-character filenames that start with f and end with t with the command.</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14</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less is a full-screen application that gives you a searchable, scrollable window and clears the screen after you exit, less can also be </a:t>
            </a:r>
            <a:r>
              <a:rPr lang="en-US" dirty="0" err="1" smtClean="0"/>
              <a:t>backgrounded</a:t>
            </a:r>
            <a:r>
              <a:rPr lang="en-US" dirty="0" smtClean="0"/>
              <a:t> and restored like other full screen terminal applications. less also has a command to open the currently viewed file in your default editor.</a:t>
            </a:r>
            <a:br>
              <a:rPr lang="en-US" dirty="0" smtClean="0"/>
            </a:br>
            <a:r>
              <a:rPr lang="en-US" dirty="0" smtClean="0"/>
              <a:t>more just prints the text as is, stopping for page breaks, and does not clear the screen, it can be </a:t>
            </a:r>
            <a:r>
              <a:rPr lang="en-US" dirty="0" err="1" smtClean="0"/>
              <a:t>backgrounded</a:t>
            </a:r>
            <a:r>
              <a:rPr lang="en-US" dirty="0" smtClean="0"/>
              <a:t> but it doesn't clear the screen. more also only reads in the file as it displays where less may read the file into memory first. each handles line wrapping differently which gives different results when selecting and pasting text.</a:t>
            </a:r>
            <a:br>
              <a:rPr lang="en-US" dirty="0" smtClean="0"/>
            </a:br>
            <a:r>
              <a:rPr lang="en-US" dirty="0" smtClean="0"/>
              <a:t>both tools fulfill the same function but they do it in different ways, so you can pick whichever one you want for the situation at hand.</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15</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You can search through multiple files for specific strings of characters and then view the list of</a:t>
            </a:r>
            <a:r>
              <a:rPr lang="en-US" baseline="0" dirty="0" smtClean="0"/>
              <a:t> matching </a:t>
            </a:r>
            <a:r>
              <a:rPr lang="en-US" baseline="0" smtClean="0"/>
              <a:t>files onscreen. </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16</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1" dirty="0" smtClean="0"/>
              <a:t>Copy a file or directory from source to destination</a:t>
            </a:r>
          </a:p>
          <a:p>
            <a:r>
              <a:rPr lang="en-US" dirty="0" smtClean="0"/>
              <a:t>To copy a file, you need to pass source and destination to the copy command. The following example copies the file from project/readme.txt to </a:t>
            </a:r>
            <a:r>
              <a:rPr lang="en-US" dirty="0" err="1" smtClean="0"/>
              <a:t>projectbackup</a:t>
            </a:r>
            <a:r>
              <a:rPr lang="en-US" dirty="0" smtClean="0"/>
              <a:t>/readme-new.txt</a:t>
            </a:r>
          </a:p>
          <a:p>
            <a:pPr lvl="1"/>
            <a:r>
              <a:rPr lang="en-US" dirty="0" smtClean="0">
                <a:latin typeface="Courier New" pitchFamily="49" charset="0"/>
                <a:cs typeface="Courier New" pitchFamily="49" charset="0"/>
              </a:rPr>
              <a:t>$ cp project/readme.txt </a:t>
            </a:r>
            <a:r>
              <a:rPr lang="en-US" dirty="0" err="1" smtClean="0">
                <a:latin typeface="Courier New" pitchFamily="49" charset="0"/>
                <a:cs typeface="Courier New" pitchFamily="49" charset="0"/>
              </a:rPr>
              <a:t>projectbackup</a:t>
            </a:r>
            <a:r>
              <a:rPr lang="en-US" dirty="0" smtClean="0">
                <a:latin typeface="Courier New" pitchFamily="49" charset="0"/>
                <a:cs typeface="Courier New" pitchFamily="49" charset="0"/>
              </a:rPr>
              <a:t>/readme-new.txt </a:t>
            </a:r>
          </a:p>
          <a:p>
            <a:pPr lvl="1"/>
            <a:r>
              <a:rPr lang="en-US" dirty="0" smtClean="0">
                <a:latin typeface="Courier New" pitchFamily="49" charset="0"/>
                <a:cs typeface="Courier New" pitchFamily="49" charset="0"/>
              </a:rPr>
              <a:t>$ cd </a:t>
            </a:r>
            <a:r>
              <a:rPr lang="en-US" dirty="0" err="1" smtClean="0">
                <a:latin typeface="Courier New" pitchFamily="49" charset="0"/>
                <a:cs typeface="Courier New" pitchFamily="49" charset="0"/>
              </a:rPr>
              <a:t>projectbackup</a:t>
            </a:r>
            <a:r>
              <a:rPr lang="en-US" dirty="0" smtClean="0">
                <a:latin typeface="Courier New" pitchFamily="49" charset="0"/>
                <a:cs typeface="Courier New" pitchFamily="49" charset="0"/>
              </a:rPr>
              <a:t>/ </a:t>
            </a:r>
          </a:p>
          <a:p>
            <a:pPr lvl="1"/>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ls</a:t>
            </a:r>
            <a:r>
              <a:rPr lang="en-US" dirty="0" smtClean="0">
                <a:latin typeface="Courier New" pitchFamily="49" charset="0"/>
                <a:cs typeface="Courier New" pitchFamily="49" charset="0"/>
              </a:rPr>
              <a:t> readme-new.txt </a:t>
            </a:r>
          </a:p>
          <a:p>
            <a:pPr marL="0" indent="0">
              <a:buFont typeface="Arial" pitchFamily="34" charset="0"/>
              <a:buNone/>
            </a:pPr>
            <a:r>
              <a:rPr lang="en-US" dirty="0" smtClean="0"/>
              <a:t>If you want to copy a file from one folder to another with the same name, just the destination directory name is good enough as shown below.</a:t>
            </a:r>
          </a:p>
          <a:p>
            <a:pPr lvl="1"/>
            <a:r>
              <a:rPr lang="en-US" dirty="0" smtClean="0">
                <a:latin typeface="Courier New" pitchFamily="49" charset="0"/>
                <a:cs typeface="Courier New" pitchFamily="49" charset="0"/>
              </a:rPr>
              <a:t>$ cp project/readme.txt </a:t>
            </a:r>
            <a:r>
              <a:rPr lang="en-US" dirty="0" err="1" smtClean="0">
                <a:latin typeface="Courier New" pitchFamily="49" charset="0"/>
                <a:cs typeface="Courier New" pitchFamily="49" charset="0"/>
              </a:rPr>
              <a:t>projectbackup</a:t>
            </a:r>
            <a:r>
              <a:rPr lang="en-US" dirty="0" smtClean="0">
                <a:latin typeface="Courier New" pitchFamily="49" charset="0"/>
                <a:cs typeface="Courier New" pitchFamily="49" charset="0"/>
              </a:rPr>
              <a:t>/ </a:t>
            </a:r>
          </a:p>
          <a:p>
            <a:pPr lvl="1"/>
            <a:r>
              <a:rPr lang="en-US" dirty="0" smtClean="0">
                <a:latin typeface="Courier New" pitchFamily="49" charset="0"/>
                <a:cs typeface="Courier New" pitchFamily="49" charset="0"/>
              </a:rPr>
              <a:t>$ cd </a:t>
            </a:r>
            <a:r>
              <a:rPr lang="en-US" dirty="0" err="1" smtClean="0">
                <a:latin typeface="Courier New" pitchFamily="49" charset="0"/>
                <a:cs typeface="Courier New" pitchFamily="49" charset="0"/>
              </a:rPr>
              <a:t>projectbackup</a:t>
            </a:r>
            <a:r>
              <a:rPr lang="en-US" dirty="0" smtClean="0">
                <a:latin typeface="Courier New" pitchFamily="49" charset="0"/>
                <a:cs typeface="Courier New" pitchFamily="49" charset="0"/>
              </a:rPr>
              <a:t>/ </a:t>
            </a:r>
          </a:p>
          <a:p>
            <a:pPr lvl="1"/>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ls</a:t>
            </a:r>
            <a:r>
              <a:rPr lang="en-US" dirty="0" smtClean="0">
                <a:latin typeface="Courier New" pitchFamily="49" charset="0"/>
                <a:cs typeface="Courier New" pitchFamily="49" charset="0"/>
              </a:rPr>
              <a:t> readme.txt </a:t>
            </a:r>
          </a:p>
          <a:p>
            <a:r>
              <a:rPr lang="en-US" dirty="0" smtClean="0"/>
              <a:t>A directory (and all its content) can be copied from source to destination with the recursive option -r as shown below:</a:t>
            </a:r>
          </a:p>
          <a:p>
            <a:pPr lvl="1"/>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ls</a:t>
            </a:r>
            <a:r>
              <a:rPr lang="en-US" dirty="0" smtClean="0">
                <a:latin typeface="Courier New" pitchFamily="49" charset="0"/>
                <a:cs typeface="Courier New" pitchFamily="49" charset="0"/>
              </a:rPr>
              <a:t> project </a:t>
            </a:r>
          </a:p>
          <a:p>
            <a:pPr lvl="1"/>
            <a:r>
              <a:rPr lang="en-US" dirty="0" err="1" smtClean="0">
                <a:latin typeface="Courier New" pitchFamily="49" charset="0"/>
                <a:cs typeface="Courier New" pitchFamily="49" charset="0"/>
              </a:rPr>
              <a:t>src</a:t>
            </a:r>
            <a:r>
              <a:rPr lang="en-US" dirty="0" smtClean="0">
                <a:latin typeface="Courier New" pitchFamily="49" charset="0"/>
                <a:cs typeface="Courier New" pitchFamily="49" charset="0"/>
              </a:rPr>
              <a:t>/ bin/ doc/ lib/ test/ readme.txt LICENSE </a:t>
            </a:r>
          </a:p>
          <a:p>
            <a:pPr lvl="1"/>
            <a:r>
              <a:rPr lang="en-US" dirty="0" smtClean="0">
                <a:latin typeface="Courier New" pitchFamily="49" charset="0"/>
                <a:cs typeface="Courier New" pitchFamily="49" charset="0"/>
              </a:rPr>
              <a:t>$ cp -r project/ backup/ </a:t>
            </a:r>
          </a:p>
          <a:p>
            <a:pPr lvl="1"/>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ls</a:t>
            </a:r>
            <a:r>
              <a:rPr lang="en-US" dirty="0" smtClean="0">
                <a:latin typeface="Courier New" pitchFamily="49" charset="0"/>
                <a:cs typeface="Courier New" pitchFamily="49" charset="0"/>
              </a:rPr>
              <a:t> backup </a:t>
            </a:r>
            <a:r>
              <a:rPr lang="en-US" dirty="0" err="1" smtClean="0">
                <a:latin typeface="Courier New" pitchFamily="49" charset="0"/>
                <a:cs typeface="Courier New" pitchFamily="49" charset="0"/>
              </a:rPr>
              <a:t>src</a:t>
            </a:r>
            <a:r>
              <a:rPr lang="en-US" dirty="0" smtClean="0">
                <a:latin typeface="Courier New" pitchFamily="49" charset="0"/>
                <a:cs typeface="Courier New" pitchFamily="49" charset="0"/>
              </a:rPr>
              <a:t>/ bin/ doc/ lib/ test/ readme.txt LICENSE </a:t>
            </a:r>
          </a:p>
          <a:p>
            <a:r>
              <a:rPr lang="en-US" b="1" dirty="0" smtClean="0"/>
              <a:t>2. Copy multiple files or directories</a:t>
            </a:r>
          </a:p>
          <a:p>
            <a:r>
              <a:rPr lang="en-US" dirty="0" smtClean="0"/>
              <a:t>You can copy more than one file from source to destination as shown below:</a:t>
            </a:r>
          </a:p>
          <a:p>
            <a:pPr lvl="1"/>
            <a:r>
              <a:rPr lang="en-US" dirty="0" smtClean="0">
                <a:latin typeface="Courier New" pitchFamily="49" charset="0"/>
                <a:cs typeface="Courier New" pitchFamily="49" charset="0"/>
              </a:rPr>
              <a:t>$ cd </a:t>
            </a:r>
            <a:r>
              <a:rPr lang="en-US" dirty="0" err="1" smtClean="0">
                <a:latin typeface="Courier New" pitchFamily="49" charset="0"/>
                <a:cs typeface="Courier New" pitchFamily="49" charset="0"/>
              </a:rPr>
              <a:t>src</a:t>
            </a:r>
            <a:r>
              <a:rPr lang="en-US" dirty="0" smtClean="0">
                <a:latin typeface="Courier New" pitchFamily="49" charset="0"/>
                <a:cs typeface="Courier New" pitchFamily="49" charset="0"/>
              </a:rPr>
              <a:t>/ </a:t>
            </a:r>
          </a:p>
          <a:p>
            <a:pPr lvl="1"/>
            <a:r>
              <a:rPr lang="en-US" dirty="0" smtClean="0">
                <a:latin typeface="Courier New" pitchFamily="49" charset="0"/>
                <a:cs typeface="Courier New" pitchFamily="49" charset="0"/>
              </a:rPr>
              <a:t>$ cp </a:t>
            </a:r>
            <a:r>
              <a:rPr lang="en-US" dirty="0" err="1" smtClean="0">
                <a:latin typeface="Courier New" pitchFamily="49" charset="0"/>
                <a:cs typeface="Courier New" pitchFamily="49" charset="0"/>
              </a:rPr>
              <a:t>global.c</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main.c</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parse.c</a:t>
            </a:r>
            <a:r>
              <a:rPr lang="en-US" dirty="0" smtClean="0">
                <a:latin typeface="Courier New" pitchFamily="49" charset="0"/>
                <a:cs typeface="Courier New" pitchFamily="49" charset="0"/>
              </a:rPr>
              <a:t> /home/</a:t>
            </a:r>
            <a:r>
              <a:rPr lang="en-US" dirty="0" err="1" smtClean="0">
                <a:latin typeface="Courier New" pitchFamily="49" charset="0"/>
                <a:cs typeface="Courier New" pitchFamily="49" charset="0"/>
              </a:rPr>
              <a:t>thegeekstuff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projectbackup</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src</a:t>
            </a:r>
            <a:r>
              <a:rPr lang="en-US" dirty="0" smtClean="0">
                <a:latin typeface="Courier New" pitchFamily="49" charset="0"/>
                <a:cs typeface="Courier New" pitchFamily="49" charset="0"/>
              </a:rPr>
              <a:t>/</a:t>
            </a:r>
          </a:p>
          <a:p>
            <a:r>
              <a:rPr lang="en-US" dirty="0" smtClean="0"/>
              <a:t>If the source files has a common pattern, use wild-cards as shown below. In this example, all c extension files gets copied to /home/</a:t>
            </a:r>
            <a:r>
              <a:rPr lang="en-US" dirty="0" err="1" smtClean="0"/>
              <a:t>thegeekstuff</a:t>
            </a:r>
            <a:r>
              <a:rPr lang="en-US" dirty="0" smtClean="0"/>
              <a:t>/</a:t>
            </a:r>
            <a:r>
              <a:rPr lang="en-US" dirty="0" err="1" smtClean="0"/>
              <a:t>projectbackup</a:t>
            </a:r>
            <a:r>
              <a:rPr lang="en-US" dirty="0" smtClean="0"/>
              <a:t>/</a:t>
            </a:r>
            <a:r>
              <a:rPr lang="en-US" dirty="0" err="1" smtClean="0"/>
              <a:t>src</a:t>
            </a:r>
            <a:r>
              <a:rPr lang="en-US" dirty="0" smtClean="0"/>
              <a:t>/ directory.</a:t>
            </a:r>
          </a:p>
          <a:p>
            <a:pPr lvl="1"/>
            <a:r>
              <a:rPr lang="en-US" dirty="0" smtClean="0">
                <a:latin typeface="Courier New" pitchFamily="49" charset="0"/>
                <a:cs typeface="Courier New" pitchFamily="49" charset="0"/>
              </a:rPr>
              <a:t>$ cp *.c /home/</a:t>
            </a:r>
            <a:r>
              <a:rPr lang="en-US" dirty="0" err="1" smtClean="0">
                <a:latin typeface="Courier New" pitchFamily="49" charset="0"/>
                <a:cs typeface="Courier New" pitchFamily="49" charset="0"/>
              </a:rPr>
              <a:t>thegeekstuff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projectbackup</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src</a:t>
            </a:r>
            <a:r>
              <a:rPr lang="en-US" dirty="0" smtClean="0">
                <a:latin typeface="Courier New" pitchFamily="49" charset="0"/>
                <a:cs typeface="Courier New" pitchFamily="49" charset="0"/>
              </a:rPr>
              <a:t>/</a:t>
            </a:r>
          </a:p>
          <a:p>
            <a:r>
              <a:rPr lang="en-US" dirty="0" smtClean="0"/>
              <a:t>Copy multiple directories as shown below.</a:t>
            </a:r>
          </a:p>
          <a:p>
            <a:pPr lvl="1"/>
            <a:r>
              <a:rPr lang="en-US" dirty="0" smtClean="0">
                <a:latin typeface="Courier New" pitchFamily="49" charset="0"/>
                <a:cs typeface="Courier New" pitchFamily="49" charset="0"/>
              </a:rPr>
              <a:t>$ cd project/ $ cp -r </a:t>
            </a:r>
            <a:r>
              <a:rPr lang="en-US" dirty="0" err="1" smtClean="0">
                <a:latin typeface="Courier New" pitchFamily="49" charset="0"/>
                <a:cs typeface="Courier New" pitchFamily="49" charset="0"/>
              </a:rPr>
              <a:t>src</a:t>
            </a:r>
            <a:r>
              <a:rPr lang="en-US" dirty="0" smtClean="0">
                <a:latin typeface="Courier New" pitchFamily="49" charset="0"/>
                <a:cs typeface="Courier New" pitchFamily="49" charset="0"/>
              </a:rPr>
              <a:t>/ bin/ /home/</a:t>
            </a:r>
            <a:r>
              <a:rPr lang="en-US" dirty="0" err="1" smtClean="0">
                <a:latin typeface="Courier New" pitchFamily="49" charset="0"/>
                <a:cs typeface="Courier New" pitchFamily="49" charset="0"/>
              </a:rPr>
              <a:t>thegeekstuff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projectbackup</a:t>
            </a:r>
            <a:r>
              <a:rPr lang="en-US" dirty="0" smtClean="0">
                <a:latin typeface="Courier New" pitchFamily="49" charset="0"/>
                <a:cs typeface="Courier New" pitchFamily="49" charset="0"/>
              </a:rPr>
              <a:t>/</a:t>
            </a:r>
          </a:p>
          <a:p>
            <a:r>
              <a:rPr lang="en-US" b="1" dirty="0" smtClean="0"/>
              <a:t>3. Backup before copying into a destination</a:t>
            </a:r>
          </a:p>
          <a:p>
            <a:r>
              <a:rPr lang="en-US" dirty="0" smtClean="0"/>
              <a:t>In case if the destination file is already present with the same name, then cp allows you to backup the destination file before overwriting it.</a:t>
            </a:r>
          </a:p>
          <a:p>
            <a:r>
              <a:rPr lang="en-US" dirty="0" smtClean="0"/>
              <a:t>In this example, the readme.txt exists in both project/ and </a:t>
            </a:r>
            <a:r>
              <a:rPr lang="en-US" dirty="0" err="1" smtClean="0"/>
              <a:t>projectbackup</a:t>
            </a:r>
            <a:r>
              <a:rPr lang="en-US" dirty="0" smtClean="0"/>
              <a:t>/ directory, and while copying it from project/ to </a:t>
            </a:r>
            <a:r>
              <a:rPr lang="en-US" dirty="0" err="1" smtClean="0"/>
              <a:t>projectbackup</a:t>
            </a:r>
            <a:r>
              <a:rPr lang="en-US" dirty="0" smtClean="0"/>
              <a:t>/, the existing readme.txt is backed up as shown below:</a:t>
            </a:r>
          </a:p>
          <a:p>
            <a:pPr lvl="1"/>
            <a:r>
              <a:rPr lang="en-US" dirty="0" smtClean="0"/>
              <a:t>$ cd </a:t>
            </a:r>
            <a:r>
              <a:rPr lang="en-US" dirty="0" err="1" smtClean="0"/>
              <a:t>projectbackup</a:t>
            </a:r>
            <a:r>
              <a:rPr lang="en-US" dirty="0" smtClean="0"/>
              <a:t> </a:t>
            </a:r>
          </a:p>
          <a:p>
            <a:pPr lvl="1"/>
            <a:r>
              <a:rPr lang="en-US" dirty="0" smtClean="0"/>
              <a:t>$ </a:t>
            </a:r>
            <a:r>
              <a:rPr lang="en-US" dirty="0" err="1" smtClean="0"/>
              <a:t>ls</a:t>
            </a:r>
            <a:r>
              <a:rPr lang="en-US" dirty="0" smtClean="0"/>
              <a:t> -l readme.txt -</a:t>
            </a:r>
            <a:r>
              <a:rPr lang="en-US" dirty="0" err="1" smtClean="0"/>
              <a:t>rw</a:t>
            </a:r>
            <a:r>
              <a:rPr lang="en-US" dirty="0" smtClean="0"/>
              <a:t>-r--r-- 1 </a:t>
            </a:r>
            <a:r>
              <a:rPr lang="en-US" dirty="0" err="1" smtClean="0"/>
              <a:t>bala</a:t>
            </a:r>
            <a:r>
              <a:rPr lang="en-US" dirty="0" smtClean="0"/>
              <a:t> geek 1038 Jan 8 13:15 readme.txt </a:t>
            </a:r>
          </a:p>
          <a:p>
            <a:pPr lvl="1"/>
            <a:r>
              <a:rPr lang="en-US" dirty="0" smtClean="0"/>
              <a:t>$ cd ../project </a:t>
            </a:r>
          </a:p>
          <a:p>
            <a:pPr lvl="1"/>
            <a:r>
              <a:rPr lang="en-US" dirty="0" smtClean="0"/>
              <a:t>$ </a:t>
            </a:r>
            <a:r>
              <a:rPr lang="en-US" dirty="0" err="1" smtClean="0"/>
              <a:t>ls</a:t>
            </a:r>
            <a:r>
              <a:rPr lang="en-US" dirty="0" smtClean="0"/>
              <a:t> -l readme.txt -</a:t>
            </a:r>
            <a:r>
              <a:rPr lang="en-US" dirty="0" err="1" smtClean="0"/>
              <a:t>rw</a:t>
            </a:r>
            <a:r>
              <a:rPr lang="en-US" dirty="0" smtClean="0"/>
              <a:t>-r--r-- 1 </a:t>
            </a:r>
            <a:r>
              <a:rPr lang="en-US" dirty="0" err="1" smtClean="0"/>
              <a:t>bala</a:t>
            </a:r>
            <a:r>
              <a:rPr lang="en-US" dirty="0" smtClean="0"/>
              <a:t> geek 1020 Jan 8 12:25 readme.txt </a:t>
            </a:r>
          </a:p>
          <a:p>
            <a:pPr lvl="1"/>
            <a:r>
              <a:rPr lang="en-US" dirty="0" smtClean="0"/>
              <a:t>$ cp --backup readme.txt /home/</a:t>
            </a:r>
            <a:r>
              <a:rPr lang="en-US" dirty="0" err="1" smtClean="0"/>
              <a:t>thegeekstuff</a:t>
            </a:r>
            <a:r>
              <a:rPr lang="en-US" dirty="0" smtClean="0"/>
              <a:t>/</a:t>
            </a:r>
            <a:r>
              <a:rPr lang="en-US" dirty="0" err="1" smtClean="0"/>
              <a:t>projectbackup</a:t>
            </a:r>
            <a:r>
              <a:rPr lang="en-US" dirty="0" smtClean="0"/>
              <a:t>/</a:t>
            </a:r>
          </a:p>
          <a:p>
            <a:pPr lvl="0"/>
            <a:r>
              <a:rPr lang="en-US" dirty="0" smtClean="0"/>
              <a:t>The existing file has been moved to readme.txt~ and the new file copied as readme.txt as shown below.</a:t>
            </a:r>
          </a:p>
          <a:p>
            <a:pPr lvl="1"/>
            <a:r>
              <a:rPr lang="en-US" dirty="0" smtClean="0"/>
              <a:t>$ cd /home/</a:t>
            </a:r>
            <a:r>
              <a:rPr lang="en-US" dirty="0" err="1" smtClean="0"/>
              <a:t>thegeekstuff</a:t>
            </a:r>
            <a:r>
              <a:rPr lang="en-US" dirty="0" smtClean="0"/>
              <a:t>/</a:t>
            </a:r>
            <a:r>
              <a:rPr lang="en-US" dirty="0" err="1" smtClean="0"/>
              <a:t>projectbackup</a:t>
            </a:r>
            <a:r>
              <a:rPr lang="en-US" dirty="0" smtClean="0"/>
              <a:t>/ </a:t>
            </a:r>
          </a:p>
          <a:p>
            <a:pPr lvl="1"/>
            <a:r>
              <a:rPr lang="en-US" dirty="0" smtClean="0"/>
              <a:t>$ </a:t>
            </a:r>
            <a:r>
              <a:rPr lang="en-US" dirty="0" err="1" smtClean="0"/>
              <a:t>ls</a:t>
            </a:r>
            <a:r>
              <a:rPr lang="en-US" dirty="0" smtClean="0"/>
              <a:t> -l </a:t>
            </a:r>
          </a:p>
          <a:p>
            <a:pPr lvl="1"/>
            <a:r>
              <a:rPr lang="en-US" dirty="0" smtClean="0"/>
              <a:t>-</a:t>
            </a:r>
            <a:r>
              <a:rPr lang="en-US" dirty="0" err="1" smtClean="0"/>
              <a:t>rw</a:t>
            </a:r>
            <a:r>
              <a:rPr lang="en-US" dirty="0" smtClean="0"/>
              <a:t>-r--r-- 1 </a:t>
            </a:r>
            <a:r>
              <a:rPr lang="en-US" dirty="0" err="1" smtClean="0"/>
              <a:t>bala</a:t>
            </a:r>
            <a:r>
              <a:rPr lang="en-US" dirty="0" smtClean="0"/>
              <a:t> geek 1020 Jan 8 13:36 readme.txt </a:t>
            </a:r>
          </a:p>
          <a:p>
            <a:pPr lvl="1"/>
            <a:r>
              <a:rPr lang="en-US" dirty="0" smtClean="0"/>
              <a:t>-</a:t>
            </a:r>
            <a:r>
              <a:rPr lang="en-US" dirty="0" err="1" smtClean="0"/>
              <a:t>rw</a:t>
            </a:r>
            <a:r>
              <a:rPr lang="en-US" dirty="0" smtClean="0"/>
              <a:t>-r--r-- 1 </a:t>
            </a:r>
            <a:r>
              <a:rPr lang="en-US" dirty="0" err="1" smtClean="0"/>
              <a:t>bala</a:t>
            </a:r>
            <a:r>
              <a:rPr lang="en-US" dirty="0" smtClean="0"/>
              <a:t> geek 1038 Jan 8 13:15 readme.txt~</a:t>
            </a:r>
          </a:p>
          <a:p>
            <a:pPr lvl="0"/>
            <a:r>
              <a:rPr lang="en-US" dirty="0" smtClean="0"/>
              <a:t>Talking about backup, it is important for you to understand how </a:t>
            </a:r>
            <a:r>
              <a:rPr lang="en-US" dirty="0" err="1" smtClean="0">
                <a:hlinkClick r:id="rId3"/>
              </a:rPr>
              <a:t>rsync</a:t>
            </a:r>
            <a:r>
              <a:rPr lang="en-US" dirty="0" smtClean="0">
                <a:hlinkClick r:id="rId3"/>
              </a:rPr>
              <a:t> command</a:t>
            </a:r>
            <a:r>
              <a:rPr lang="en-US" dirty="0" smtClean="0"/>
              <a:t> works to backup files effectively.</a:t>
            </a:r>
          </a:p>
          <a:p>
            <a:r>
              <a:rPr lang="en-US" b="1" dirty="0" smtClean="0"/>
              <a:t>5. Don’t overwrite an existing file</a:t>
            </a:r>
          </a:p>
          <a:p>
            <a:r>
              <a:rPr lang="en-US" dirty="0" smtClean="0"/>
              <a:t>If you want to copy only when the destination file doesn’t exist, use option -n as shown below. This won’t overwrite the existing file, and cp command will return with success exit code as shown below:</a:t>
            </a:r>
          </a:p>
          <a:p>
            <a:pPr lvl="1"/>
            <a:r>
              <a:rPr lang="en-US" dirty="0" smtClean="0">
                <a:latin typeface="Courier New" pitchFamily="49" charset="0"/>
                <a:cs typeface="Courier New" pitchFamily="49" charset="0"/>
              </a:rPr>
              <a:t>$ cd </a:t>
            </a:r>
            <a:r>
              <a:rPr lang="en-US" dirty="0" err="1" smtClean="0">
                <a:latin typeface="Courier New" pitchFamily="49" charset="0"/>
                <a:cs typeface="Courier New" pitchFamily="49" charset="0"/>
              </a:rPr>
              <a:t>projectbackup</a:t>
            </a:r>
            <a:r>
              <a:rPr lang="en-US" dirty="0" smtClean="0">
                <a:latin typeface="Courier New" pitchFamily="49" charset="0"/>
                <a:cs typeface="Courier New" pitchFamily="49" charset="0"/>
              </a:rPr>
              <a:t> </a:t>
            </a:r>
          </a:p>
          <a:p>
            <a:pPr lvl="1"/>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ls</a:t>
            </a:r>
            <a:r>
              <a:rPr lang="en-US" dirty="0" smtClean="0">
                <a:latin typeface="Courier New" pitchFamily="49" charset="0"/>
                <a:cs typeface="Courier New" pitchFamily="49" charset="0"/>
              </a:rPr>
              <a:t> -l readme.txt </a:t>
            </a:r>
          </a:p>
          <a:p>
            <a:pPr lvl="1"/>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rw</a:t>
            </a:r>
            <a:r>
              <a:rPr lang="en-US" dirty="0" smtClean="0">
                <a:latin typeface="Courier New" pitchFamily="49" charset="0"/>
                <a:cs typeface="Courier New" pitchFamily="49" charset="0"/>
              </a:rPr>
              <a:t>-r--r-- 1 </a:t>
            </a:r>
            <a:r>
              <a:rPr lang="en-US" dirty="0" err="1" smtClean="0">
                <a:latin typeface="Courier New" pitchFamily="49" charset="0"/>
                <a:cs typeface="Courier New" pitchFamily="49" charset="0"/>
              </a:rPr>
              <a:t>bala</a:t>
            </a:r>
            <a:r>
              <a:rPr lang="en-US" dirty="0" smtClean="0">
                <a:latin typeface="Courier New" pitchFamily="49" charset="0"/>
                <a:cs typeface="Courier New" pitchFamily="49" charset="0"/>
              </a:rPr>
              <a:t> geek 1038 Jan 8 13:15 readme.txt </a:t>
            </a:r>
          </a:p>
          <a:p>
            <a:pPr lvl="1"/>
            <a:r>
              <a:rPr lang="en-US" dirty="0" smtClean="0">
                <a:latin typeface="Courier New" pitchFamily="49" charset="0"/>
                <a:cs typeface="Courier New" pitchFamily="49" charset="0"/>
              </a:rPr>
              <a:t>$ cd ../project </a:t>
            </a:r>
          </a:p>
          <a:p>
            <a:pPr lvl="1"/>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ls</a:t>
            </a:r>
            <a:r>
              <a:rPr lang="en-US" dirty="0" smtClean="0">
                <a:latin typeface="Courier New" pitchFamily="49" charset="0"/>
                <a:cs typeface="Courier New" pitchFamily="49" charset="0"/>
              </a:rPr>
              <a:t> -l readme.txt -</a:t>
            </a:r>
            <a:r>
              <a:rPr lang="en-US" dirty="0" err="1" smtClean="0">
                <a:latin typeface="Courier New" pitchFamily="49" charset="0"/>
                <a:cs typeface="Courier New" pitchFamily="49" charset="0"/>
              </a:rPr>
              <a:t>rw</a:t>
            </a:r>
            <a:r>
              <a:rPr lang="en-US" dirty="0" smtClean="0">
                <a:latin typeface="Courier New" pitchFamily="49" charset="0"/>
                <a:cs typeface="Courier New" pitchFamily="49" charset="0"/>
              </a:rPr>
              <a:t>-r--r-- 1 </a:t>
            </a:r>
            <a:r>
              <a:rPr lang="en-US" dirty="0" err="1" smtClean="0">
                <a:latin typeface="Courier New" pitchFamily="49" charset="0"/>
                <a:cs typeface="Courier New" pitchFamily="49" charset="0"/>
              </a:rPr>
              <a:t>bala</a:t>
            </a:r>
            <a:r>
              <a:rPr lang="en-US" dirty="0" smtClean="0">
                <a:latin typeface="Courier New" pitchFamily="49" charset="0"/>
                <a:cs typeface="Courier New" pitchFamily="49" charset="0"/>
              </a:rPr>
              <a:t> geek 1020 Jan 8 12:25 readme.txt </a:t>
            </a:r>
          </a:p>
          <a:p>
            <a:pPr lvl="1"/>
            <a:r>
              <a:rPr lang="en-US" dirty="0" smtClean="0">
                <a:latin typeface="Courier New" pitchFamily="49" charset="0"/>
                <a:cs typeface="Courier New" pitchFamily="49" charset="0"/>
              </a:rPr>
              <a:t>$ cp -n readme.txt /home/</a:t>
            </a:r>
            <a:r>
              <a:rPr lang="en-US" dirty="0" err="1" smtClean="0">
                <a:latin typeface="Courier New" pitchFamily="49" charset="0"/>
                <a:cs typeface="Courier New" pitchFamily="49" charset="0"/>
              </a:rPr>
              <a:t>thegeekstuff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projectbackup</a:t>
            </a:r>
            <a:r>
              <a:rPr lang="en-US" dirty="0" smtClean="0">
                <a:latin typeface="Courier New" pitchFamily="49" charset="0"/>
                <a:cs typeface="Courier New" pitchFamily="49" charset="0"/>
              </a:rPr>
              <a:t>/bin/ </a:t>
            </a:r>
          </a:p>
          <a:p>
            <a:pPr lvl="1"/>
            <a:r>
              <a:rPr lang="en-US" dirty="0" smtClean="0">
                <a:latin typeface="Courier New" pitchFamily="49" charset="0"/>
                <a:cs typeface="Courier New" pitchFamily="49" charset="0"/>
              </a:rPr>
              <a:t>$ echo $? </a:t>
            </a:r>
          </a:p>
          <a:p>
            <a:pPr lvl="1"/>
            <a:r>
              <a:rPr lang="en-US" dirty="0" smtClean="0">
                <a:latin typeface="Courier New" pitchFamily="49" charset="0"/>
                <a:cs typeface="Courier New" pitchFamily="49" charset="0"/>
              </a:rPr>
              <a:t>0</a:t>
            </a:r>
            <a:endParaRPr lang="en-US" u="sng" dirty="0" smtClean="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17</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Deletion with confirmation: </a:t>
            </a:r>
            <a:r>
              <a:rPr lang="en-US" dirty="0" err="1" smtClean="0"/>
              <a:t>rm</a:t>
            </a:r>
            <a:r>
              <a:rPr lang="en-US" baseline="0" dirty="0" smtClean="0"/>
              <a:t> –</a:t>
            </a:r>
            <a:r>
              <a:rPr lang="en-US" baseline="0" dirty="0" err="1" smtClean="0"/>
              <a:t>i</a:t>
            </a:r>
            <a:r>
              <a:rPr lang="en-US" baseline="0" dirty="0" smtClean="0"/>
              <a:t> </a:t>
            </a:r>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18</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19</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The </a:t>
            </a:r>
            <a:r>
              <a:rPr kumimoji="1" lang="en-US" sz="1200" b="1" i="0" u="none" strike="noStrike" kern="1200" baseline="0" dirty="0" smtClean="0">
                <a:solidFill>
                  <a:schemeClr val="tx1"/>
                </a:solidFill>
                <a:latin typeface="+mn-lt"/>
                <a:ea typeface="+mn-ea"/>
                <a:cs typeface="+mn-cs"/>
              </a:rPr>
              <a:t>date </a:t>
            </a:r>
            <a:r>
              <a:rPr kumimoji="1" lang="en-US" sz="1200" b="0" i="0" u="none" strike="noStrike" kern="1200" baseline="0" dirty="0" smtClean="0">
                <a:solidFill>
                  <a:schemeClr val="tx1"/>
                </a:solidFill>
                <a:latin typeface="+mn-lt"/>
                <a:ea typeface="+mn-ea"/>
                <a:cs typeface="+mn-cs"/>
              </a:rPr>
              <a:t>command displays the system date and the time. If the system is local—that</a:t>
            </a:r>
          </a:p>
          <a:p>
            <a:r>
              <a:rPr kumimoji="1" lang="en-US" sz="1200" b="0" i="0" u="none" strike="noStrike" kern="1200" baseline="0" dirty="0" smtClean="0">
                <a:solidFill>
                  <a:schemeClr val="tx1"/>
                </a:solidFill>
                <a:latin typeface="+mn-lt"/>
                <a:ea typeface="+mn-ea"/>
                <a:cs typeface="+mn-cs"/>
              </a:rPr>
              <a:t>is, one in your own area—it is the current time. If the system is remote, such as across</a:t>
            </a:r>
          </a:p>
          <a:p>
            <a:r>
              <a:rPr kumimoji="1" lang="en-US" sz="1200" b="0" i="0" u="none" strike="noStrike" kern="1200" baseline="0" dirty="0" smtClean="0">
                <a:solidFill>
                  <a:schemeClr val="tx1"/>
                </a:solidFill>
                <a:latin typeface="+mn-lt"/>
                <a:ea typeface="+mn-ea"/>
                <a:cs typeface="+mn-cs"/>
              </a:rPr>
              <a:t>the country somewhere, the reply will contain the time where the system is physically</a:t>
            </a:r>
          </a:p>
          <a:p>
            <a:r>
              <a:rPr kumimoji="1" lang="en-US" sz="1200" b="0" i="0" u="none" strike="noStrike" kern="1200" baseline="0" dirty="0" smtClean="0">
                <a:solidFill>
                  <a:schemeClr val="tx1"/>
                </a:solidFill>
                <a:latin typeface="+mn-lt"/>
                <a:ea typeface="+mn-ea"/>
                <a:cs typeface="+mn-cs"/>
              </a:rPr>
              <a:t>located.</a:t>
            </a:r>
          </a:p>
          <a:p>
            <a:r>
              <a:rPr kumimoji="1" lang="en-US" sz="1200" b="0" i="0" u="none" strike="noStrike" kern="1200" baseline="0" dirty="0" smtClean="0">
                <a:solidFill>
                  <a:schemeClr val="tx1"/>
                </a:solidFill>
                <a:latin typeface="+mn-lt"/>
                <a:ea typeface="+mn-ea"/>
                <a:cs typeface="+mn-cs"/>
              </a:rPr>
              <a:t>The input for </a:t>
            </a:r>
            <a:r>
              <a:rPr kumimoji="1" lang="en-US" sz="1200" b="1" i="0" u="none" strike="noStrike" kern="1200" baseline="0" dirty="0" smtClean="0">
                <a:solidFill>
                  <a:schemeClr val="tx1"/>
                </a:solidFill>
                <a:latin typeface="+mn-lt"/>
                <a:ea typeface="+mn-ea"/>
                <a:cs typeface="+mn-cs"/>
              </a:rPr>
              <a:t>date </a:t>
            </a:r>
            <a:r>
              <a:rPr kumimoji="1" lang="en-US" sz="1200" b="0" i="0" u="none" strike="noStrike" kern="1200" baseline="0" dirty="0" smtClean="0">
                <a:solidFill>
                  <a:schemeClr val="tx1"/>
                </a:solidFill>
                <a:latin typeface="+mn-lt"/>
                <a:ea typeface="+mn-ea"/>
                <a:cs typeface="+mn-cs"/>
              </a:rPr>
              <a:t>is the system itself; the date is actually maintained in the computer</a:t>
            </a:r>
          </a:p>
          <a:p>
            <a:r>
              <a:rPr kumimoji="1" lang="en-US" sz="1200" b="0" i="0" u="none" strike="noStrike" kern="1200" baseline="0" dirty="0" smtClean="0">
                <a:solidFill>
                  <a:schemeClr val="tx1"/>
                </a:solidFill>
                <a:latin typeface="+mn-lt"/>
                <a:ea typeface="+mn-ea"/>
                <a:cs typeface="+mn-cs"/>
              </a:rPr>
              <a:t>as a part of the operating system. Most modern hardware also has a hardware</a:t>
            </a:r>
          </a:p>
          <a:p>
            <a:r>
              <a:rPr kumimoji="1" lang="en-US" sz="1200" b="0" i="1" u="none" strike="noStrike" kern="1200" baseline="0" dirty="0" smtClean="0">
                <a:solidFill>
                  <a:schemeClr val="tx1"/>
                </a:solidFill>
                <a:latin typeface="+mn-lt"/>
                <a:ea typeface="+mn-ea"/>
                <a:cs typeface="+mn-cs"/>
              </a:rPr>
              <a:t>General Command Format</a:t>
            </a:r>
          </a:p>
          <a:p>
            <a:r>
              <a:rPr kumimoji="1" lang="en-US" sz="1200" b="1" i="0" u="none" strike="noStrike" kern="1200" baseline="0" dirty="0" smtClean="0">
                <a:solidFill>
                  <a:schemeClr val="tx1"/>
                </a:solidFill>
                <a:latin typeface="+mn-lt"/>
                <a:ea typeface="+mn-ea"/>
                <a:cs typeface="+mn-cs"/>
              </a:rPr>
              <a:t>verb </a:t>
            </a:r>
            <a:r>
              <a:rPr kumimoji="1" lang="en-US" sz="1200" b="0" i="0" u="none" strike="noStrike" kern="1200" baseline="0" dirty="0" smtClean="0">
                <a:solidFill>
                  <a:schemeClr val="tx1"/>
                </a:solidFill>
                <a:latin typeface="+mn-lt"/>
                <a:ea typeface="+mn-ea"/>
                <a:cs typeface="+mn-cs"/>
              </a:rPr>
              <a:t>option(s) argument1 argument2 … </a:t>
            </a:r>
            <a:r>
              <a:rPr kumimoji="1" lang="en-US" sz="1200" b="0" i="0" u="none" strike="noStrike" kern="1200" baseline="0" dirty="0" err="1" smtClean="0">
                <a:solidFill>
                  <a:schemeClr val="tx1"/>
                </a:solidFill>
                <a:latin typeface="+mn-lt"/>
                <a:ea typeface="+mn-ea"/>
                <a:cs typeface="+mn-cs"/>
              </a:rPr>
              <a:t>argumentn</a:t>
            </a:r>
            <a:endParaRPr kumimoji="1" lang="en-US" sz="1200" b="0" i="0" u="none" strike="noStrike" kern="1200" baseline="0" dirty="0" smtClean="0">
              <a:solidFill>
                <a:schemeClr val="tx1"/>
              </a:solidFill>
              <a:latin typeface="+mn-lt"/>
              <a:ea typeface="+mn-ea"/>
              <a:cs typeface="+mn-cs"/>
            </a:endParaRPr>
          </a:p>
          <a:p>
            <a:r>
              <a:rPr kumimoji="1" lang="en-US" sz="1200" b="0" i="0" u="none" strike="noStrike" kern="1200" baseline="0" dirty="0" smtClean="0">
                <a:solidFill>
                  <a:schemeClr val="tx1"/>
                </a:solidFill>
                <a:latin typeface="+mn-lt"/>
                <a:ea typeface="+mn-ea"/>
                <a:cs typeface="+mn-cs"/>
              </a:rPr>
              <a:t>The name of the command </a:t>
            </a:r>
            <a:r>
              <a:rPr kumimoji="1" lang="en-US" sz="1200" b="0" i="0" u="none" strike="noStrike" kern="1200" baseline="0" dirty="0" err="1" smtClean="0">
                <a:solidFill>
                  <a:schemeClr val="tx1"/>
                </a:solidFill>
                <a:latin typeface="+mn-lt"/>
                <a:ea typeface="+mn-ea"/>
                <a:cs typeface="+mn-cs"/>
              </a:rPr>
              <a:t>Command</a:t>
            </a:r>
            <a:r>
              <a:rPr kumimoji="1" lang="en-US" sz="1200" b="0" i="0" u="none" strike="noStrike" kern="1200" baseline="0" dirty="0" smtClean="0">
                <a:solidFill>
                  <a:schemeClr val="tx1"/>
                </a:solidFill>
                <a:latin typeface="+mn-lt"/>
                <a:ea typeface="+mn-ea"/>
                <a:cs typeface="+mn-cs"/>
              </a:rPr>
              <a:t> Modifier Usually one character preceded by ± Arguments can be:</a:t>
            </a:r>
          </a:p>
          <a:p>
            <a:r>
              <a:rPr kumimoji="1" lang="en-US" sz="1200" b="0" i="0" u="none" strike="noStrike" kern="1200" baseline="0" dirty="0" smtClean="0">
                <a:solidFill>
                  <a:schemeClr val="tx1"/>
                </a:solidFill>
                <a:latin typeface="+mn-lt"/>
                <a:ea typeface="+mn-ea"/>
                <a:cs typeface="+mn-cs"/>
              </a:rPr>
              <a:t>1. More information</a:t>
            </a:r>
          </a:p>
          <a:p>
            <a:r>
              <a:rPr kumimoji="1" lang="en-US" sz="1200" b="0" i="0" u="none" strike="noStrike" kern="1200" baseline="0" dirty="0" smtClean="0">
                <a:solidFill>
                  <a:schemeClr val="tx1"/>
                </a:solidFill>
                <a:latin typeface="+mn-lt"/>
                <a:ea typeface="+mn-ea"/>
                <a:cs typeface="+mn-cs"/>
              </a:rPr>
              <a:t>2. Object identifiers</a:t>
            </a:r>
          </a:p>
          <a:p>
            <a:r>
              <a:rPr kumimoji="1" lang="en-US" sz="1200" b="0" i="0" u="none" strike="noStrike" kern="1200" baseline="0" dirty="0" smtClean="0">
                <a:solidFill>
                  <a:schemeClr val="tx1"/>
                </a:solidFill>
                <a:latin typeface="+mn-lt"/>
                <a:ea typeface="+mn-ea"/>
                <a:cs typeface="+mn-cs"/>
              </a:rPr>
              <a:t>3. Names of files</a:t>
            </a:r>
          </a:p>
          <a:p>
            <a:r>
              <a:rPr kumimoji="1" lang="en-US" sz="1200" b="0" i="1" u="none" strike="noStrike" kern="1200" baseline="0" dirty="0" smtClean="0">
                <a:solidFill>
                  <a:schemeClr val="tx1"/>
                </a:solidFill>
                <a:latin typeface="+mn-lt"/>
                <a:ea typeface="+mn-ea"/>
                <a:cs typeface="+mn-cs"/>
              </a:rPr>
              <a:t>The </a:t>
            </a:r>
            <a:r>
              <a:rPr kumimoji="1" lang="en-US" sz="1200" b="1" i="0" u="none" strike="noStrike" kern="1200" baseline="0" dirty="0" smtClean="0">
                <a:solidFill>
                  <a:schemeClr val="tx1"/>
                </a:solidFill>
                <a:latin typeface="+mn-lt"/>
                <a:ea typeface="+mn-ea"/>
                <a:cs typeface="+mn-cs"/>
              </a:rPr>
              <a:t>date </a:t>
            </a:r>
            <a:r>
              <a:rPr kumimoji="1" lang="en-US" sz="1200" b="0" i="1" u="none" strike="noStrike" kern="1200" baseline="0" dirty="0" smtClean="0">
                <a:solidFill>
                  <a:schemeClr val="tx1"/>
                </a:solidFill>
                <a:latin typeface="+mn-lt"/>
                <a:ea typeface="+mn-ea"/>
                <a:cs typeface="+mn-cs"/>
              </a:rPr>
              <a:t>Command</a:t>
            </a:r>
          </a:p>
          <a:p>
            <a:r>
              <a:rPr kumimoji="1" lang="en-US" sz="1200" b="1" i="0" u="none" strike="noStrike" kern="1200" baseline="0" dirty="0" smtClean="0">
                <a:solidFill>
                  <a:schemeClr val="tx1"/>
                </a:solidFill>
                <a:latin typeface="+mn-lt"/>
                <a:ea typeface="+mn-ea"/>
                <a:cs typeface="+mn-cs"/>
              </a:rPr>
              <a:t>date </a:t>
            </a:r>
            <a:r>
              <a:rPr kumimoji="1" lang="en-US" sz="1200" b="0" i="0" u="none" strike="noStrike" kern="1200" baseline="0" dirty="0" smtClean="0">
                <a:solidFill>
                  <a:schemeClr val="tx1"/>
                </a:solidFill>
                <a:latin typeface="+mn-lt"/>
                <a:ea typeface="+mn-ea"/>
                <a:cs typeface="+mn-cs"/>
              </a:rPr>
              <a:t>options argument</a:t>
            </a:r>
          </a:p>
          <a:p>
            <a:r>
              <a:rPr kumimoji="1" lang="en-US" sz="1200" b="0" i="0" u="none" strike="noStrike" kern="1200" baseline="0" dirty="0" smtClean="0">
                <a:solidFill>
                  <a:schemeClr val="tx1"/>
                </a:solidFill>
                <a:latin typeface="+mn-lt"/>
                <a:ea typeface="+mn-ea"/>
                <a:cs typeface="+mn-cs"/>
              </a:rPr>
              <a:t>-u: Universal</a:t>
            </a:r>
          </a:p>
          <a:p>
            <a:r>
              <a:rPr kumimoji="1" lang="en-US" sz="1200" b="0" i="0" u="none" strike="noStrike" kern="1200" baseline="0" dirty="0" smtClean="0">
                <a:solidFill>
                  <a:schemeClr val="tx1"/>
                </a:solidFill>
                <a:latin typeface="+mn-lt"/>
                <a:ea typeface="+mn-ea"/>
                <a:cs typeface="+mn-cs"/>
              </a:rPr>
              <a:t>date</a:t>
            </a:r>
          </a:p>
          <a:p>
            <a:r>
              <a:rPr kumimoji="1" lang="en-US" sz="1200" b="0" i="0" u="none" strike="noStrike" kern="1200" baseline="0" dirty="0" smtClean="0">
                <a:solidFill>
                  <a:schemeClr val="tx1"/>
                </a:solidFill>
                <a:latin typeface="+mn-lt"/>
                <a:ea typeface="+mn-ea"/>
                <a:cs typeface="+mn-cs"/>
              </a:rPr>
              <a:t>System</a:t>
            </a:r>
          </a:p>
          <a:p>
            <a:endParaRPr kumimoji="1" lang="en-US" sz="1200" b="0" i="0" u="none" strike="noStrike" kern="1200" baseline="0" dirty="0" smtClean="0">
              <a:solidFill>
                <a:schemeClr val="tx1"/>
              </a:solidFill>
              <a:latin typeface="+mn-lt"/>
              <a:ea typeface="+mn-ea"/>
              <a:cs typeface="+mn-cs"/>
            </a:endParaRPr>
          </a:p>
          <a:p>
            <a:r>
              <a:rPr kumimoji="1" lang="en-US" sz="1200" b="0" i="0" u="none" strike="noStrike" kern="1200" baseline="0" dirty="0" smtClean="0">
                <a:solidFill>
                  <a:schemeClr val="tx1"/>
                </a:solidFill>
                <a:latin typeface="+mn-lt"/>
                <a:ea typeface="+mn-ea"/>
                <a:cs typeface="+mn-cs"/>
              </a:rPr>
              <a:t>Display time and date for this time yesterday: date –</a:t>
            </a:r>
            <a:r>
              <a:rPr kumimoji="1" lang="en-US" sz="1200" b="0" i="0" u="none" strike="noStrike" kern="1200" baseline="0" dirty="0" err="1" smtClean="0">
                <a:solidFill>
                  <a:schemeClr val="tx1"/>
                </a:solidFill>
                <a:latin typeface="+mn-lt"/>
                <a:ea typeface="+mn-ea"/>
                <a:cs typeface="+mn-cs"/>
              </a:rPr>
              <a:t>d”yesterday</a:t>
            </a:r>
            <a:r>
              <a:rPr kumimoji="1" lang="en-US" sz="1200" b="0" i="0" u="none" strike="noStrike" kern="1200" baseline="0" dirty="0" smtClean="0">
                <a:solidFill>
                  <a:schemeClr val="tx1"/>
                </a:solidFill>
                <a:latin typeface="+mn-lt"/>
                <a:ea typeface="+mn-ea"/>
                <a:cs typeface="+mn-cs"/>
              </a:rPr>
              <a:t>”</a:t>
            </a:r>
            <a:endParaRPr kumimoji="1" lang="en-US" sz="1200" b="0" i="0" u="none" strike="noStrike" kern="1200" baseline="0" dirty="0" smtClean="0">
              <a:solidFill>
                <a:schemeClr val="tx1"/>
              </a:solidFill>
              <a:latin typeface="+mn-lt"/>
              <a:ea typeface="+mn-ea"/>
              <a:cs typeface="+mn-cs"/>
            </a:endParaRPr>
          </a:p>
          <a:p>
            <a:r>
              <a:rPr kumimoji="1" lang="en-US" sz="1200" b="0" i="0" u="none" strike="noStrike" kern="1200" baseline="0" dirty="0" smtClean="0">
                <a:solidFill>
                  <a:schemeClr val="tx1"/>
                </a:solidFill>
                <a:latin typeface="+mn-lt"/>
                <a:ea typeface="+mn-ea"/>
                <a:cs typeface="+mn-cs"/>
              </a:rPr>
              <a:t>Using </a:t>
            </a:r>
            <a:r>
              <a:rPr kumimoji="1" lang="en-US" sz="1200" b="0" i="0" u="none" strike="noStrike" kern="1200" baseline="0" dirty="0" err="1" smtClean="0">
                <a:solidFill>
                  <a:schemeClr val="tx1"/>
                </a:solidFill>
                <a:latin typeface="+mn-lt"/>
                <a:ea typeface="+mn-ea"/>
                <a:cs typeface="+mn-cs"/>
              </a:rPr>
              <a:t>Xming</a:t>
            </a:r>
            <a:r>
              <a:rPr kumimoji="1" lang="en-US" sz="1200" b="0" i="0" u="none" strike="noStrike" kern="1200" baseline="0" dirty="0" smtClean="0">
                <a:solidFill>
                  <a:schemeClr val="tx1"/>
                </a:solidFill>
                <a:latin typeface="+mn-lt"/>
                <a:ea typeface="+mn-ea"/>
                <a:cs typeface="+mn-cs"/>
              </a:rPr>
              <a:t>, display </a:t>
            </a:r>
            <a:r>
              <a:rPr kumimoji="1" lang="en-US" sz="1200" b="0" i="0" u="none" strike="noStrike" kern="1200" baseline="0" dirty="0" err="1" smtClean="0">
                <a:solidFill>
                  <a:schemeClr val="tx1"/>
                </a:solidFill>
                <a:latin typeface="+mn-lt"/>
                <a:ea typeface="+mn-ea"/>
                <a:cs typeface="+mn-cs"/>
              </a:rPr>
              <a:t>xclock</a:t>
            </a:r>
            <a:endParaRPr kumimoji="1"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20</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err="1" smtClean="0"/>
              <a:t>xclock</a:t>
            </a:r>
            <a:r>
              <a:rPr lang="en-US" dirty="0" smtClean="0"/>
              <a:t> &amp;</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21</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sort</a:t>
            </a:r>
            <a:r>
              <a:rPr lang="en-US" baseline="0" dirty="0" smtClean="0"/>
              <a:t> sorts the list according to the order established in the ASCII (</a:t>
            </a:r>
            <a:r>
              <a:rPr kumimoji="1" lang="en-US" sz="1200" b="0" i="1" kern="1200" dirty="0" smtClean="0">
                <a:solidFill>
                  <a:schemeClr val="tx1"/>
                </a:solidFill>
                <a:effectLst/>
                <a:latin typeface="+mn-lt"/>
                <a:ea typeface="+mn-ea"/>
                <a:cs typeface="+mn-cs"/>
              </a:rPr>
              <a:t>American Standard Code for Information Interchange</a:t>
            </a:r>
            <a:r>
              <a:rPr kumimoji="1" lang="en-US" sz="1200" b="0" kern="1200" dirty="0" smtClean="0">
                <a:solidFill>
                  <a:schemeClr val="tx1"/>
                </a:solidFill>
                <a:effectLst/>
                <a:latin typeface="+mn-lt"/>
                <a:ea typeface="+mn-ea"/>
                <a:cs typeface="+mn-cs"/>
              </a:rPr>
              <a:t> </a:t>
            </a:r>
            <a:r>
              <a:rPr lang="en-US" baseline="0" dirty="0" smtClean="0"/>
              <a:t>) character definition. This says that numbers come before uppercase letters, which come before lowercase letters. </a:t>
            </a:r>
          </a:p>
          <a:p>
            <a:pPr marL="171450" indent="-171450">
              <a:buFont typeface="Arial" pitchFamily="34" charset="0"/>
              <a:buChar char="•"/>
            </a:pPr>
            <a:r>
              <a:rPr lang="en-US" baseline="0" dirty="0" smtClean="0"/>
              <a:t>If you want the order of the file to be what you expected, you must use the –d option, which lists according to the rules used in the dictionary. That means that only letters, digits, and tabs are significant for the ordering.</a:t>
            </a:r>
          </a:p>
          <a:p>
            <a:pPr marL="171450" indent="-171450">
              <a:buFont typeface="Arial" pitchFamily="34" charset="0"/>
              <a:buChar char="•"/>
            </a:pPr>
            <a:r>
              <a:rPr lang="en-US" baseline="0" dirty="0" smtClean="0"/>
              <a:t>But the files are still ordered with the uppercase letters appearing first in the list. The –f option instructed sort to treat all letters as equals.</a:t>
            </a:r>
          </a:p>
          <a:p>
            <a:pPr marL="171450" indent="-171450">
              <a:buFont typeface="Arial" pitchFamily="34" charset="0"/>
              <a:buChar char="•"/>
            </a:pPr>
            <a:r>
              <a:rPr lang="en-US" baseline="0" dirty="0" smtClean="0"/>
              <a:t>Use –t to change the default field delimiter</a:t>
            </a:r>
          </a:p>
          <a:p>
            <a:pPr marL="171450" indent="-171450">
              <a:buFont typeface="Arial" pitchFamily="34" charset="0"/>
              <a:buChar char="•"/>
            </a:pPr>
            <a:r>
              <a:rPr lang="de-DE" baseline="0" dirty="0" smtClean="0"/>
              <a:t>If you have multiple files to sort, you can use:</a:t>
            </a:r>
            <a:br>
              <a:rPr lang="de-DE" baseline="0" dirty="0" smtClean="0"/>
            </a:br>
            <a:r>
              <a:rPr lang="de-DE" baseline="0" dirty="0" smtClean="0"/>
              <a:t>  sort file1 file2 file3 &gt; complete.sorted.file</a:t>
            </a:r>
            <a:br>
              <a:rPr lang="de-DE" baseline="0" dirty="0" smtClean="0"/>
            </a:br>
            <a:r>
              <a:rPr lang="de-DE" baseline="0" dirty="0" smtClean="0"/>
              <a:t>and the output will contain the contents of all three fields—sorted, of course</a:t>
            </a:r>
          </a:p>
          <a:p>
            <a:pPr marL="171450" indent="-171450">
              <a:buFont typeface="Arial" pitchFamily="34" charset="0"/>
              <a:buChar char="•"/>
            </a:pPr>
            <a:r>
              <a:rPr lang="de-DE" baseline="0" dirty="0" smtClean="0"/>
              <a:t>You can sort fields on comma-delmited files by adding –t to the command. For example, </a:t>
            </a:r>
            <a:br>
              <a:rPr lang="de-DE" baseline="0" dirty="0" smtClean="0"/>
            </a:br>
            <a:r>
              <a:rPr lang="de-DE" baseline="0" dirty="0" smtClean="0"/>
              <a:t>   sort –t, +1 address.book </a:t>
            </a:r>
            <a:br>
              <a:rPr lang="de-DE" baseline="0" dirty="0" smtClean="0"/>
            </a:br>
            <a:r>
              <a:rPr lang="de-DE" baseline="0" dirty="0" smtClean="0"/>
              <a:t>tells Linux to sort by the second field. The –t and following character (,) indicate what character separates the fields—the comma in this case. If a character isn‘t given, sort thinks that white space marks the boundaries between fields. The +1 says to skip the first field and sort on the second one.</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22</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23</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24</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Quotes</a:t>
            </a:r>
          </a:p>
          <a:p>
            <a:r>
              <a:rPr lang="en-US" dirty="0" smtClean="0"/>
              <a:t>Example:</a:t>
            </a:r>
          </a:p>
          <a:p>
            <a:r>
              <a:rPr lang="en-US" dirty="0" smtClean="0">
                <a:latin typeface="Courier New" pitchFamily="49" charset="0"/>
                <a:cs typeface="Courier New" pitchFamily="49" charset="0"/>
              </a:rPr>
              <a:t>$ VAR=</a:t>
            </a:r>
            <a:r>
              <a:rPr lang="en-US" dirty="0" err="1" smtClean="0">
                <a:latin typeface="Courier New" pitchFamily="49" charset="0"/>
                <a:cs typeface="Courier New" pitchFamily="49" charset="0"/>
              </a:rPr>
              <a:t>ls</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a:t>
            </a:r>
            <a:r>
              <a:rPr lang="en-US" baseline="0" dirty="0" smtClean="0">
                <a:latin typeface="Courier New" pitchFamily="49" charset="0"/>
                <a:cs typeface="Courier New" pitchFamily="49" charset="0"/>
              </a:rPr>
              <a:t> echo '$VAR‘</a:t>
            </a:r>
          </a:p>
          <a:p>
            <a:r>
              <a:rPr lang="en-US" baseline="0" dirty="0" smtClean="0">
                <a:latin typeface="Courier New" pitchFamily="49" charset="0"/>
                <a:cs typeface="Courier New" pitchFamily="49" charset="0"/>
              </a:rPr>
              <a:t>$ $VAR</a:t>
            </a:r>
          </a:p>
          <a:p>
            <a:r>
              <a:rPr lang="en-US" baseline="0" dirty="0" smtClean="0">
                <a:latin typeface="Courier New" pitchFamily="49" charset="0"/>
                <a:cs typeface="Courier New" pitchFamily="49" charset="0"/>
              </a:rPr>
              <a:t>$ echo "$VAR“</a:t>
            </a:r>
          </a:p>
          <a:p>
            <a:r>
              <a:rPr lang="en-US" baseline="0" dirty="0" smtClean="0">
                <a:latin typeface="Courier New" pitchFamily="49" charset="0"/>
                <a:cs typeface="Courier New" pitchFamily="49" charset="0"/>
              </a:rPr>
              <a:t>$ </a:t>
            </a:r>
            <a:r>
              <a:rPr lang="en-US" baseline="0" dirty="0" err="1" smtClean="0">
                <a:latin typeface="Courier New" pitchFamily="49" charset="0"/>
                <a:cs typeface="Courier New" pitchFamily="49" charset="0"/>
              </a:rPr>
              <a:t>ls</a:t>
            </a:r>
            <a:endParaRPr lang="en-US" baseline="0" dirty="0" smtClean="0">
              <a:latin typeface="Courier New" pitchFamily="49" charset="0"/>
              <a:cs typeface="Courier New" pitchFamily="49" charset="0"/>
            </a:endParaRPr>
          </a:p>
          <a:p>
            <a:r>
              <a:rPr lang="en-US" baseline="0" dirty="0" smtClean="0">
                <a:latin typeface="Courier New" pitchFamily="49" charset="0"/>
                <a:cs typeface="Courier New" pitchFamily="49" charset="0"/>
              </a:rPr>
              <a:t>$ echo `$VAR`</a:t>
            </a:r>
          </a:p>
          <a:p>
            <a:r>
              <a:rPr lang="en-US" baseline="0" dirty="0" smtClean="0">
                <a:latin typeface="Courier New" pitchFamily="49" charset="0"/>
                <a:cs typeface="Courier New" pitchFamily="49" charset="0"/>
              </a:rPr>
              <a:t>$ Mail cis18a cis18b cis35a cis71A data data2 </a:t>
            </a:r>
            <a:r>
              <a:rPr lang="en-US" baseline="0" dirty="0" err="1" smtClean="0">
                <a:latin typeface="Courier New" pitchFamily="49" charset="0"/>
                <a:cs typeface="Courier New" pitchFamily="49" charset="0"/>
              </a:rPr>
              <a:t>dead.letter</a:t>
            </a:r>
            <a:r>
              <a:rPr lang="en-US" baseline="0" dirty="0" smtClean="0">
                <a:latin typeface="Courier New" pitchFamily="49" charset="0"/>
                <a:cs typeface="Courier New" pitchFamily="49" charset="0"/>
              </a:rPr>
              <a:t> </a:t>
            </a:r>
            <a:r>
              <a:rPr lang="en-US" baseline="0" dirty="0" err="1" smtClean="0">
                <a:latin typeface="Courier New" pitchFamily="49" charset="0"/>
                <a:cs typeface="Courier New" pitchFamily="49" charset="0"/>
              </a:rPr>
              <a:t>fonts.scale</a:t>
            </a:r>
            <a:r>
              <a:rPr lang="en-US" baseline="0" dirty="0" smtClean="0">
                <a:latin typeface="Courier New" pitchFamily="49" charset="0"/>
                <a:cs typeface="Courier New" pitchFamily="49" charset="0"/>
              </a:rPr>
              <a:t> mail </a:t>
            </a:r>
            <a:r>
              <a:rPr lang="en-US" baseline="0" dirty="0" err="1" smtClean="0">
                <a:latin typeface="Courier New" pitchFamily="49" charset="0"/>
                <a:cs typeface="Courier New" pitchFamily="49" charset="0"/>
              </a:rPr>
              <a:t>mbox</a:t>
            </a:r>
            <a:r>
              <a:rPr lang="en-US" baseline="0" dirty="0" smtClean="0">
                <a:latin typeface="Courier New" pitchFamily="49" charset="0"/>
                <a:cs typeface="Courier New" pitchFamily="49" charset="0"/>
              </a:rPr>
              <a:t> </a:t>
            </a:r>
            <a:r>
              <a:rPr lang="en-US" baseline="0" dirty="0" err="1" smtClean="0">
                <a:latin typeface="Courier New" pitchFamily="49" charset="0"/>
                <a:cs typeface="Courier New" pitchFamily="49" charset="0"/>
              </a:rPr>
              <a:t>perl</a:t>
            </a:r>
            <a:r>
              <a:rPr lang="en-US" baseline="0" dirty="0" smtClean="0">
                <a:latin typeface="Courier New" pitchFamily="49" charset="0"/>
                <a:cs typeface="Courier New" pitchFamily="49" charset="0"/>
              </a:rPr>
              <a:t> practice</a:t>
            </a:r>
          </a:p>
          <a:p>
            <a:pPr marL="171450" indent="-171450">
              <a:buFont typeface="Arial" pitchFamily="34" charset="0"/>
              <a:buChar char="•"/>
            </a:pPr>
            <a:r>
              <a:rPr lang="en-US" baseline="0" dirty="0" smtClean="0">
                <a:latin typeface="Courier New" pitchFamily="49" charset="0"/>
                <a:cs typeface="Courier New" pitchFamily="49" charset="0"/>
              </a:rPr>
              <a:t>Wildcard (*): matches 0 or more characters in a file name</a:t>
            </a:r>
          </a:p>
          <a:p>
            <a:pPr marL="171450" indent="-171450">
              <a:buFont typeface="Arial" pitchFamily="34" charset="0"/>
              <a:buChar char="•"/>
            </a:pPr>
            <a:r>
              <a:rPr lang="en-US" baseline="0" dirty="0" smtClean="0">
                <a:latin typeface="Courier New" pitchFamily="49" charset="0"/>
                <a:cs typeface="Courier New" pitchFamily="49" charset="0"/>
              </a:rPr>
              <a:t>Questions mark (?): matches any single character</a:t>
            </a:r>
          </a:p>
          <a:p>
            <a:pPr marL="171450" indent="-171450">
              <a:buFont typeface="Arial" pitchFamily="34" charset="0"/>
              <a:buChar char="•"/>
            </a:pPr>
            <a:endParaRPr lang="en-US" baseline="0" dirty="0" smtClean="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25</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Use a wildcard to substitute for a weir character</a:t>
            </a:r>
            <a:r>
              <a:rPr lang="en-US" baseline="0" dirty="0" smtClean="0"/>
              <a:t> in a file name: </a:t>
            </a:r>
            <a:br>
              <a:rPr lang="en-US" baseline="0" dirty="0" smtClean="0"/>
            </a:br>
            <a:r>
              <a:rPr lang="en-US" baseline="0" dirty="0" smtClean="0"/>
              <a:t>mv </a:t>
            </a:r>
            <a:r>
              <a:rPr lang="en-US" baseline="0" dirty="0" err="1" smtClean="0"/>
              <a:t>file?name</a:t>
            </a:r>
            <a:r>
              <a:rPr lang="en-US" baseline="0" dirty="0" smtClean="0"/>
              <a:t> </a:t>
            </a:r>
            <a:r>
              <a:rPr lang="en-US" baseline="0" dirty="0" err="1" smtClean="0"/>
              <a:t>file_name</a:t>
            </a:r>
            <a:endParaRPr lang="en-US" baseline="0" dirty="0" smtClean="0"/>
          </a:p>
          <a:p>
            <a:pPr marL="171450" indent="-171450">
              <a:buFont typeface="Arial" pitchFamily="34" charset="0"/>
              <a:buChar char="•"/>
            </a:pPr>
            <a:r>
              <a:rPr lang="en-US" baseline="0" dirty="0" smtClean="0"/>
              <a:t>Delete files with odd names: </a:t>
            </a:r>
          </a:p>
          <a:p>
            <a:pPr marL="628650" lvl="1" indent="-171450">
              <a:buFont typeface="Arial" pitchFamily="34" charset="0"/>
              <a:buChar char="•"/>
            </a:pPr>
            <a:r>
              <a:rPr lang="en-US" baseline="0" dirty="0" smtClean="0"/>
              <a:t>Delete files whose names that start with a dash: </a:t>
            </a:r>
            <a:r>
              <a:rPr lang="en-US" baseline="0" dirty="0" err="1" smtClean="0"/>
              <a:t>rm</a:t>
            </a:r>
            <a:r>
              <a:rPr lang="en-US" baseline="0" dirty="0" smtClean="0"/>
              <a:t> ./-f</a:t>
            </a:r>
          </a:p>
          <a:p>
            <a:pPr marL="628650" lvl="1" indent="-171450">
              <a:buFont typeface="Arial" pitchFamily="34" charset="0"/>
              <a:buChar char="•"/>
            </a:pPr>
            <a:r>
              <a:rPr lang="en-US" baseline="0" dirty="0" smtClean="0"/>
              <a:t>Delete files with strange names, using wildcards: </a:t>
            </a:r>
            <a:br>
              <a:rPr lang="en-US" baseline="0" dirty="0" smtClean="0"/>
            </a:br>
            <a:r>
              <a:rPr lang="en-US" baseline="0" dirty="0" smtClean="0"/>
              <a:t>$</a:t>
            </a:r>
            <a:r>
              <a:rPr lang="en-US" baseline="0" dirty="0" err="1" smtClean="0"/>
              <a:t>ls</a:t>
            </a:r>
            <a:r>
              <a:rPr lang="en-US" baseline="0" dirty="0" smtClean="0"/>
              <a:t/>
            </a:r>
            <a:br>
              <a:rPr lang="en-US" baseline="0" dirty="0" smtClean="0"/>
            </a:br>
            <a:r>
              <a:rPr lang="en-US" baseline="0" dirty="0" smtClean="0"/>
              <a:t>What now</a:t>
            </a:r>
            <a:br>
              <a:rPr lang="en-US" baseline="0" dirty="0" smtClean="0"/>
            </a:br>
            <a:r>
              <a:rPr lang="en-US" baseline="0" dirty="0" err="1" smtClean="0"/>
              <a:t>a$file</a:t>
            </a:r>
            <a:r>
              <a:rPr lang="en-US" baseline="0" dirty="0" smtClean="0"/>
              <a:t/>
            </a:r>
            <a:br>
              <a:rPr lang="en-US" baseline="0" dirty="0" smtClean="0"/>
            </a:br>
            <a:r>
              <a:rPr lang="en-US" baseline="0" dirty="0" err="1" smtClean="0"/>
              <a:t>prog</a:t>
            </a:r>
            <a:r>
              <a:rPr lang="en-US" baseline="0" dirty="0" smtClean="0"/>
              <a:t>|.c</a:t>
            </a:r>
            <a:br>
              <a:rPr lang="en-US" baseline="0" dirty="0" smtClean="0"/>
            </a:br>
            <a:r>
              <a:rPr lang="en-US" baseline="0" dirty="0" err="1" smtClean="0"/>
              <a:t>program.c</a:t>
            </a:r>
            <a:r>
              <a:rPr lang="en-US" baseline="0" dirty="0" smtClean="0"/>
              <a:t/>
            </a:r>
            <a:br>
              <a:rPr lang="en-US" baseline="0" dirty="0" smtClean="0"/>
            </a:br>
            <a:r>
              <a:rPr lang="en-US" baseline="0" dirty="0" smtClean="0"/>
              <a:t>$</a:t>
            </a:r>
            <a:r>
              <a:rPr lang="en-US" baseline="0" dirty="0" err="1" smtClean="0"/>
              <a:t>rm</a:t>
            </a:r>
            <a:r>
              <a:rPr lang="en-US" baseline="0" dirty="0" smtClean="0"/>
              <a:t> –</a:t>
            </a:r>
            <a:r>
              <a:rPr lang="en-US" baseline="0" dirty="0" err="1" smtClean="0"/>
              <a:t>i</a:t>
            </a:r>
            <a:r>
              <a:rPr lang="en-US" baseline="0" dirty="0" smtClean="0"/>
              <a:t> a*</a:t>
            </a:r>
            <a:br>
              <a:rPr lang="en-US" baseline="0" dirty="0" smtClean="0"/>
            </a:br>
            <a:r>
              <a:rPr lang="en-US" baseline="0" dirty="0" err="1" smtClean="0"/>
              <a:t>rm</a:t>
            </a:r>
            <a:r>
              <a:rPr lang="en-US" baseline="0" dirty="0" smtClean="0"/>
              <a:t>: remove </a:t>
            </a:r>
            <a:r>
              <a:rPr lang="en-US" baseline="0" dirty="0" err="1" smtClean="0"/>
              <a:t>a$file</a:t>
            </a:r>
            <a:r>
              <a:rPr lang="en-US" baseline="0" dirty="0" smtClean="0"/>
              <a:t>? Y</a:t>
            </a:r>
            <a:br>
              <a:rPr lang="en-US" baseline="0" dirty="0" smtClean="0"/>
            </a:br>
            <a:r>
              <a:rPr lang="en-US" baseline="0" dirty="0" smtClean="0"/>
              <a:t>$mv </a:t>
            </a:r>
            <a:r>
              <a:rPr lang="en-US" baseline="0" dirty="0" err="1" smtClean="0"/>
              <a:t>prog</a:t>
            </a:r>
            <a:r>
              <a:rPr lang="en-US" baseline="0" dirty="0" smtClean="0"/>
              <a:t>?.c </a:t>
            </a:r>
            <a:r>
              <a:rPr lang="en-US" baseline="0" dirty="0" err="1" smtClean="0"/>
              <a:t>prog.c</a:t>
            </a:r>
            <a:r>
              <a:rPr lang="en-US" baseline="0" dirty="0" smtClean="0"/>
              <a:t/>
            </a:r>
            <a:br>
              <a:rPr lang="en-US" baseline="0" dirty="0" smtClean="0"/>
            </a:br>
            <a:r>
              <a:rPr lang="en-US" baseline="0" dirty="0" smtClean="0"/>
              <a:t>    </a:t>
            </a:r>
            <a:endParaRPr lang="en-US"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26</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which</a:t>
            </a:r>
            <a:r>
              <a:rPr lang="en-US" baseline="0" dirty="0" smtClean="0"/>
              <a:t> [options] [--] [commands]</a:t>
            </a:r>
            <a:r>
              <a:rPr lang="en-US" baseline="0" dirty="0"/>
              <a:t/>
            </a:r>
            <a:br>
              <a:rPr lang="en-US" baseline="0" dirty="0"/>
            </a:br>
            <a:r>
              <a:rPr lang="en-US" baseline="0" dirty="0" smtClean="0"/>
              <a:t>list the full pathnames of the files that would be executed if the named commands had been run. </a:t>
            </a:r>
          </a:p>
          <a:p>
            <a:pPr marL="171450" indent="-171450">
              <a:buFont typeface="Arial" pitchFamily="34" charset="0"/>
              <a:buChar char="•"/>
            </a:pPr>
            <a:r>
              <a:rPr lang="en-US" baseline="0" dirty="0" err="1" smtClean="0"/>
              <a:t>whereis</a:t>
            </a:r>
            <a:r>
              <a:rPr lang="en-US" baseline="0" dirty="0" smtClean="0"/>
              <a:t> [options] files</a:t>
            </a:r>
            <a:br>
              <a:rPr lang="en-US" baseline="0" dirty="0" smtClean="0"/>
            </a:br>
            <a:r>
              <a:rPr lang="en-US" baseline="0" dirty="0" smtClean="0"/>
              <a:t>locate the binary, source, and manual page files for specified commands/files.</a:t>
            </a:r>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27</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aseline="0" dirty="0" smtClean="0"/>
              <a:t>To see the jobs running in the background</a:t>
            </a:r>
            <a:br>
              <a:rPr lang="en-US" baseline="0" dirty="0" smtClean="0"/>
            </a:br>
            <a:r>
              <a:rPr lang="en-US" baseline="0" dirty="0" smtClean="0"/>
              <a:t>jobs</a:t>
            </a:r>
            <a:br>
              <a:rPr lang="en-US" baseline="0" dirty="0" smtClean="0"/>
            </a:br>
            <a:r>
              <a:rPr lang="en-US" baseline="0" dirty="0" smtClean="0"/>
              <a:t>[1] is job id</a:t>
            </a:r>
          </a:p>
          <a:p>
            <a:pPr marL="171450" indent="-171450">
              <a:buFont typeface="Arial" pitchFamily="34" charset="0"/>
              <a:buChar char="•"/>
            </a:pPr>
            <a:r>
              <a:rPr lang="en-US" baseline="0" dirty="0" smtClean="0"/>
              <a:t>To bring process running in the background to the foreground </a:t>
            </a:r>
            <a:br>
              <a:rPr lang="en-US" baseline="0" dirty="0" smtClean="0"/>
            </a:br>
            <a:r>
              <a:rPr lang="en-US" baseline="0" dirty="0" smtClean="0"/>
              <a:t>$JOB-ID      </a:t>
            </a:r>
            <a:br>
              <a:rPr lang="en-US" baseline="0" dirty="0" smtClean="0"/>
            </a:br>
            <a:r>
              <a:rPr lang="en-US" baseline="0" dirty="0" smtClean="0"/>
              <a:t>or</a:t>
            </a:r>
            <a:br>
              <a:rPr lang="en-US" baseline="0" dirty="0" smtClean="0"/>
            </a:br>
            <a:r>
              <a:rPr lang="en-US" baseline="0" dirty="0" err="1" smtClean="0"/>
              <a:t>fg</a:t>
            </a:r>
            <a:r>
              <a:rPr lang="en-US" baseline="0" dirty="0" smtClean="0"/>
              <a:t> JOB-ID</a:t>
            </a:r>
          </a:p>
          <a:p>
            <a:pPr marL="171450" indent="-171450">
              <a:buFont typeface="Arial" pitchFamily="34" charset="0"/>
              <a:buChar char="•"/>
            </a:pPr>
            <a:r>
              <a:rPr lang="en-US" baseline="0" dirty="0" smtClean="0"/>
              <a:t>To kill the jobs in the background,   (PID = </a:t>
            </a:r>
            <a:r>
              <a:rPr lang="en-US" baseline="0" smtClean="0"/>
              <a:t>process id)</a:t>
            </a:r>
            <a:r>
              <a:rPr lang="en-US" baseline="0" dirty="0" smtClean="0"/>
              <a:t/>
            </a:r>
            <a:br>
              <a:rPr lang="en-US" baseline="0" dirty="0" smtClean="0"/>
            </a:br>
            <a:r>
              <a:rPr lang="en-US" baseline="0" dirty="0" smtClean="0"/>
              <a:t>kill PID</a:t>
            </a:r>
            <a:br>
              <a:rPr lang="en-US" baseline="0" dirty="0" smtClean="0"/>
            </a:br>
            <a:r>
              <a:rPr lang="en-US" baseline="0" dirty="0" err="1" smtClean="0"/>
              <a:t>killall</a:t>
            </a:r>
            <a:endParaRPr lang="en-US" baseline="0" dirty="0" smtClean="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28</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aseline="0" dirty="0" smtClean="0"/>
              <a:t>In general, you can think of each Unix command (</a:t>
            </a:r>
            <a:r>
              <a:rPr lang="en-US" baseline="0" dirty="0" err="1" smtClean="0"/>
              <a:t>ls</a:t>
            </a:r>
            <a:r>
              <a:rPr lang="en-US" baseline="0" dirty="0" smtClean="0"/>
              <a:t>, cd, and so on) as an individual program that Unix executes.</a:t>
            </a:r>
          </a:p>
          <a:p>
            <a:pPr marL="171450" indent="-171450">
              <a:buFont typeface="Arial" pitchFamily="34" charset="0"/>
              <a:buChar char="•"/>
            </a:pPr>
            <a:r>
              <a:rPr lang="en-US" baseline="0" dirty="0" smtClean="0"/>
              <a:t>Frequently, you will want to run programs in sequence. For example, you could tell Unix to read your resume and spell-check it. In doing this, you connect two commands together and have them run in sequence. This process, in which you connect the output of one program to the input of another, is called piping. Depending on what you want to do, you can pipe together as many commands as you want—with the output of each command acting as the input the next.</a:t>
            </a:r>
            <a:br>
              <a:rPr lang="en-US" baseline="0" dirty="0" smtClean="0"/>
            </a:br>
            <a:r>
              <a:rPr lang="en-US" baseline="0" dirty="0" smtClean="0"/>
              <a:t>   </a:t>
            </a:r>
            <a:r>
              <a:rPr lang="en-US" baseline="0" dirty="0" err="1" smtClean="0"/>
              <a:t>ls</a:t>
            </a:r>
            <a:r>
              <a:rPr lang="en-US" baseline="0" smtClean="0"/>
              <a:t> | more</a:t>
            </a:r>
            <a:endParaRPr lang="en-US" baseline="0" dirty="0" smtClean="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29</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1. Which commands can you use to determine who is logged in on a specific</a:t>
            </a:r>
          </a:p>
          <a:p>
            <a:r>
              <a:rPr kumimoji="1" lang="en-US" sz="1200" b="0" i="0" u="none" strike="noStrike" kern="1200" baseline="0" dirty="0" smtClean="0">
                <a:solidFill>
                  <a:schemeClr val="tx1"/>
                </a:solidFill>
                <a:latin typeface="+mn-lt"/>
                <a:ea typeface="+mn-ea"/>
                <a:cs typeface="+mn-cs"/>
              </a:rPr>
              <a:t>terminal?</a:t>
            </a:r>
          </a:p>
          <a:p>
            <a:r>
              <a:rPr kumimoji="1" lang="en-US" sz="1200" b="0" i="0" u="none" strike="noStrike" kern="1200" baseline="0" dirty="0" smtClean="0">
                <a:solidFill>
                  <a:schemeClr val="tx1"/>
                </a:solidFill>
                <a:latin typeface="+mn-lt"/>
                <a:ea typeface="+mn-ea"/>
                <a:cs typeface="+mn-cs"/>
              </a:rPr>
              <a:t>who, finger, w</a:t>
            </a:r>
          </a:p>
          <a:p>
            <a:r>
              <a:rPr kumimoji="1" lang="en-US" sz="1200" b="0" i="0" u="none" strike="noStrike" kern="1200" baseline="0" dirty="0" smtClean="0">
                <a:solidFill>
                  <a:schemeClr val="tx1"/>
                </a:solidFill>
                <a:latin typeface="+mn-lt"/>
                <a:ea typeface="+mn-ea"/>
                <a:cs typeface="+mn-cs"/>
              </a:rPr>
              <a:t>2. What happens when you give the following commands if the file named </a:t>
            </a:r>
            <a:r>
              <a:rPr kumimoji="1" lang="en-US" sz="1200" b="1" i="0" u="none" strike="noStrike" kern="1200" baseline="0" dirty="0" smtClean="0">
                <a:solidFill>
                  <a:schemeClr val="tx1"/>
                </a:solidFill>
                <a:latin typeface="+mn-lt"/>
                <a:ea typeface="+mn-ea"/>
                <a:cs typeface="+mn-cs"/>
              </a:rPr>
              <a:t>done </a:t>
            </a:r>
            <a:r>
              <a:rPr kumimoji="1" lang="en-US" sz="1200" b="0" i="0" u="none" strike="noStrike" kern="1200" baseline="0" dirty="0" smtClean="0">
                <a:solidFill>
                  <a:schemeClr val="tx1"/>
                </a:solidFill>
                <a:latin typeface="+mn-lt"/>
                <a:ea typeface="+mn-ea"/>
                <a:cs typeface="+mn-cs"/>
              </a:rPr>
              <a:t>already exists?</a:t>
            </a:r>
          </a:p>
          <a:p>
            <a:pPr lvl="1"/>
            <a:r>
              <a:rPr kumimoji="1" lang="en-US" sz="1200" b="0" i="0" u="none" strike="noStrike" kern="1200" baseline="0" dirty="0" smtClean="0">
                <a:solidFill>
                  <a:schemeClr val="tx1"/>
                </a:solidFill>
                <a:latin typeface="Courier New" pitchFamily="49" charset="0"/>
                <a:ea typeface="+mn-ea"/>
                <a:cs typeface="Courier New" pitchFamily="49" charset="0"/>
              </a:rPr>
              <a:t>$ </a:t>
            </a:r>
            <a:r>
              <a:rPr kumimoji="1" lang="en-US" sz="1200" b="1" i="0" u="none" strike="noStrike" kern="1200" baseline="0" dirty="0" smtClean="0">
                <a:solidFill>
                  <a:schemeClr val="tx1"/>
                </a:solidFill>
                <a:latin typeface="Courier New" pitchFamily="49" charset="0"/>
                <a:ea typeface="+mn-ea"/>
                <a:cs typeface="Courier New" pitchFamily="49" charset="0"/>
              </a:rPr>
              <a:t>cp to_do done</a:t>
            </a:r>
          </a:p>
          <a:p>
            <a:pPr lvl="1"/>
            <a:r>
              <a:rPr kumimoji="1" lang="en-US" sz="1200" b="0" i="0" u="none" strike="noStrike" kern="1200" baseline="0" dirty="0" smtClean="0">
                <a:solidFill>
                  <a:schemeClr val="tx1"/>
                </a:solidFill>
                <a:latin typeface="Courier New" pitchFamily="49" charset="0"/>
                <a:ea typeface="+mn-ea"/>
                <a:cs typeface="Courier New" pitchFamily="49" charset="0"/>
              </a:rPr>
              <a:t>$ </a:t>
            </a:r>
            <a:r>
              <a:rPr kumimoji="1" lang="en-US" sz="1200" b="1" i="0" u="none" strike="noStrike" kern="1200" baseline="0" dirty="0" smtClean="0">
                <a:solidFill>
                  <a:schemeClr val="tx1"/>
                </a:solidFill>
                <a:latin typeface="Courier New" pitchFamily="49" charset="0"/>
                <a:ea typeface="+mn-ea"/>
                <a:cs typeface="Courier New" pitchFamily="49" charset="0"/>
              </a:rPr>
              <a:t>mv to_do done</a:t>
            </a:r>
          </a:p>
          <a:p>
            <a:r>
              <a:rPr kumimoji="1" lang="en-US" sz="1200" b="0" i="0" u="none" strike="noStrike" kern="1200" baseline="0" dirty="0" smtClean="0">
                <a:solidFill>
                  <a:schemeClr val="tx1"/>
                </a:solidFill>
                <a:latin typeface="+mn-lt"/>
                <a:ea typeface="+mn-ea"/>
                <a:cs typeface="+mn-cs"/>
              </a:rPr>
              <a:t>Both commands overwrite </a:t>
            </a:r>
            <a:r>
              <a:rPr kumimoji="1" lang="en-US" sz="1200" b="1" i="0" u="none" strike="noStrike" kern="1200" baseline="0" dirty="0" smtClean="0">
                <a:solidFill>
                  <a:schemeClr val="tx1"/>
                </a:solidFill>
                <a:latin typeface="+mn-lt"/>
                <a:ea typeface="+mn-ea"/>
                <a:cs typeface="+mn-cs"/>
              </a:rPr>
              <a:t>done </a:t>
            </a:r>
            <a:r>
              <a:rPr kumimoji="1" lang="en-US" sz="1200" b="0" i="0" u="none" strike="noStrike" kern="1200" baseline="0" dirty="0" smtClean="0">
                <a:solidFill>
                  <a:schemeClr val="tx1"/>
                </a:solidFill>
                <a:latin typeface="+mn-lt"/>
                <a:ea typeface="+mn-ea"/>
                <a:cs typeface="+mn-cs"/>
              </a:rPr>
              <a:t>with the contents of </a:t>
            </a:r>
            <a:r>
              <a:rPr kumimoji="1" lang="en-US" sz="1200" b="1" i="0" u="none" strike="noStrike" kern="1200" baseline="0" dirty="0" smtClean="0">
                <a:solidFill>
                  <a:schemeClr val="tx1"/>
                </a:solidFill>
                <a:latin typeface="+mn-lt"/>
                <a:ea typeface="+mn-ea"/>
                <a:cs typeface="+mn-cs"/>
              </a:rPr>
              <a:t>to_do</a:t>
            </a:r>
            <a:r>
              <a:rPr kumimoji="1" lang="en-US" sz="1200" b="0" i="0" u="none" strike="noStrike" kern="1200" baseline="0" dirty="0" smtClean="0">
                <a:solidFill>
                  <a:schemeClr val="tx1"/>
                </a:solidFill>
                <a:latin typeface="+mn-lt"/>
                <a:ea typeface="+mn-ea"/>
                <a:cs typeface="+mn-cs"/>
              </a:rPr>
              <a:t>.</a:t>
            </a:r>
          </a:p>
          <a:p>
            <a:r>
              <a:rPr kumimoji="1" lang="en-US" sz="1200" b="0" i="0" u="none" strike="noStrike" kern="1200" baseline="0" dirty="0" smtClean="0">
                <a:solidFill>
                  <a:schemeClr val="tx1"/>
                </a:solidFill>
                <a:latin typeface="+mn-lt"/>
                <a:ea typeface="+mn-ea"/>
                <a:cs typeface="+mn-cs"/>
              </a:rPr>
              <a:t>3. How can you find out which utilities are available on your system for editing files? Which utilities are available for editing on your system?</a:t>
            </a:r>
          </a:p>
          <a:p>
            <a:r>
              <a:rPr kumimoji="1" lang="en-US" sz="1200" b="0" i="0" u="none" strike="noStrike" kern="1200" baseline="0" dirty="0" smtClean="0">
                <a:solidFill>
                  <a:schemeClr val="tx1"/>
                </a:solidFill>
                <a:latin typeface="+mn-lt"/>
                <a:ea typeface="+mn-ea"/>
                <a:cs typeface="+mn-cs"/>
              </a:rPr>
              <a:t>Give the command </a:t>
            </a:r>
            <a:r>
              <a:rPr kumimoji="1" lang="en-US" sz="1200" b="1" i="0" u="none" strike="noStrike" kern="1200" baseline="0" dirty="0" smtClean="0">
                <a:solidFill>
                  <a:schemeClr val="tx1"/>
                </a:solidFill>
                <a:latin typeface="+mn-lt"/>
                <a:ea typeface="+mn-ea"/>
                <a:cs typeface="+mn-cs"/>
              </a:rPr>
              <a:t>apropos editor</a:t>
            </a:r>
            <a:r>
              <a:rPr kumimoji="1" lang="en-US" sz="1200" b="0" i="0" u="none" strike="noStrike" kern="1200" baseline="0" dirty="0" smtClean="0">
                <a:solidFill>
                  <a:schemeClr val="tx1"/>
                </a:solidFill>
                <a:latin typeface="+mn-lt"/>
                <a:ea typeface="+mn-ea"/>
                <a:cs typeface="+mn-cs"/>
              </a:rPr>
              <a:t>. Typical editors are vim, ex, </a:t>
            </a:r>
            <a:r>
              <a:rPr kumimoji="1" lang="en-US" sz="1200" b="0" i="0" u="none" strike="noStrike" kern="1200" baseline="0" dirty="0" err="1" smtClean="0">
                <a:solidFill>
                  <a:schemeClr val="tx1"/>
                </a:solidFill>
                <a:latin typeface="+mn-lt"/>
                <a:ea typeface="+mn-ea"/>
                <a:cs typeface="+mn-cs"/>
              </a:rPr>
              <a:t>ed</a:t>
            </a:r>
            <a:r>
              <a:rPr kumimoji="1" lang="en-US" sz="1200" b="0" i="0" u="none" strike="noStrike" kern="1200" baseline="0" dirty="0" smtClean="0">
                <a:solidFill>
                  <a:schemeClr val="tx1"/>
                </a:solidFill>
                <a:latin typeface="+mn-lt"/>
                <a:ea typeface="+mn-ea"/>
                <a:cs typeface="+mn-cs"/>
              </a:rPr>
              <a:t>, and </a:t>
            </a:r>
            <a:r>
              <a:rPr kumimoji="1" lang="en-US" sz="1200" b="0" i="0" u="none" strike="noStrike" kern="1200" baseline="0" dirty="0" err="1" smtClean="0">
                <a:solidFill>
                  <a:schemeClr val="tx1"/>
                </a:solidFill>
                <a:latin typeface="+mn-lt"/>
                <a:ea typeface="+mn-ea"/>
                <a:cs typeface="+mn-cs"/>
              </a:rPr>
              <a:t>gedit</a:t>
            </a:r>
            <a:r>
              <a:rPr kumimoji="1" lang="en-US" sz="1200" b="0" i="0" u="none" strike="noStrike" kern="1200" baseline="0" dirty="0" smtClean="0">
                <a:solidFill>
                  <a:schemeClr val="tx1"/>
                </a:solidFill>
                <a:latin typeface="+mn-lt"/>
                <a:ea typeface="+mn-ea"/>
                <a:cs typeface="+mn-cs"/>
              </a:rPr>
              <a:t>.</a:t>
            </a:r>
            <a:endParaRPr lang="en-US" baseline="0" dirty="0" smtClean="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30</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1. </a:t>
            </a:r>
            <a:r>
              <a:rPr kumimoji="1" lang="en-US" sz="1200" b="0" i="0" u="none" strike="noStrike" kern="1200" baseline="0" dirty="0" smtClean="0">
                <a:solidFill>
                  <a:schemeClr val="tx1"/>
                </a:solidFill>
                <a:latin typeface="Courier New" pitchFamily="49" charset="0"/>
                <a:ea typeface="+mn-ea"/>
                <a:cs typeface="Courier New" pitchFamily="49" charset="0"/>
              </a:rPr>
              <a:t>$ </a:t>
            </a:r>
            <a:r>
              <a:rPr kumimoji="1" lang="en-US" sz="1200" b="1" i="0" u="none" strike="noStrike" kern="1200" baseline="0" dirty="0" smtClean="0">
                <a:solidFill>
                  <a:schemeClr val="tx1"/>
                </a:solidFill>
                <a:latin typeface="Courier New" pitchFamily="49" charset="0"/>
                <a:ea typeface="+mn-ea"/>
                <a:cs typeface="Courier New" pitchFamily="49" charset="0"/>
              </a:rPr>
              <a:t>head </a:t>
            </a:r>
            <a:r>
              <a:rPr kumimoji="1" lang="en-US" sz="1200" b="1" i="0" u="none" strike="noStrike" kern="1200" baseline="0" dirty="0" err="1" smtClean="0">
                <a:solidFill>
                  <a:schemeClr val="tx1"/>
                </a:solidFill>
                <a:latin typeface="Courier New" pitchFamily="49" charset="0"/>
                <a:ea typeface="+mn-ea"/>
                <a:cs typeface="Courier New" pitchFamily="49" charset="0"/>
              </a:rPr>
              <a:t>status_report</a:t>
            </a:r>
            <a:r>
              <a:rPr kumimoji="1" lang="en-US" sz="1200" b="1" i="0" u="none" strike="noStrike" kern="1200" baseline="0" dirty="0" smtClean="0">
                <a:solidFill>
                  <a:schemeClr val="tx1"/>
                </a:solidFill>
                <a:latin typeface="Courier New" pitchFamily="49" charset="0"/>
                <a:ea typeface="+mn-ea"/>
                <a:cs typeface="Courier New" pitchFamily="49" charset="0"/>
              </a:rPr>
              <a:t/>
            </a:r>
            <a:br>
              <a:rPr kumimoji="1" lang="en-US" sz="1200" b="1" i="0" u="none" strike="noStrike" kern="1200" baseline="0" dirty="0" smtClean="0">
                <a:solidFill>
                  <a:schemeClr val="tx1"/>
                </a:solidFill>
                <a:latin typeface="Courier New" pitchFamily="49" charset="0"/>
                <a:ea typeface="+mn-ea"/>
                <a:cs typeface="Courier New" pitchFamily="49" charset="0"/>
              </a:rPr>
            </a:br>
            <a:r>
              <a:rPr kumimoji="1" lang="en-US" sz="1200" b="1" i="0" u="none" strike="noStrike" kern="1200" baseline="0" dirty="0" smtClean="0">
                <a:solidFill>
                  <a:schemeClr val="tx1"/>
                </a:solidFill>
                <a:latin typeface="Courier New" pitchFamily="49" charset="0"/>
                <a:ea typeface="+mn-ea"/>
                <a:cs typeface="Courier New" pitchFamily="49" charset="0"/>
              </a:rPr>
              <a:t>    </a:t>
            </a:r>
            <a:r>
              <a:rPr kumimoji="1" lang="en-US" sz="1200" b="0" i="0" u="none" strike="noStrike" kern="1200" baseline="0" dirty="0" smtClean="0">
                <a:solidFill>
                  <a:schemeClr val="tx1"/>
                </a:solidFill>
                <a:latin typeface="Courier New" pitchFamily="49" charset="0"/>
                <a:ea typeface="+mn-ea"/>
                <a:cs typeface="Courier New" pitchFamily="49" charset="0"/>
              </a:rPr>
              <a:t>$ </a:t>
            </a:r>
            <a:r>
              <a:rPr kumimoji="1" lang="en-US" sz="1200" b="1" i="0" u="none" strike="noStrike" kern="1200" baseline="0" dirty="0" smtClean="0">
                <a:solidFill>
                  <a:schemeClr val="tx1"/>
                </a:solidFill>
                <a:latin typeface="Courier New" pitchFamily="49" charset="0"/>
                <a:ea typeface="+mn-ea"/>
                <a:cs typeface="Courier New" pitchFamily="49" charset="0"/>
              </a:rPr>
              <a:t>tail </a:t>
            </a:r>
            <a:r>
              <a:rPr kumimoji="1" lang="en-US" sz="1200" b="1" i="0" u="none" strike="noStrike" kern="1200" baseline="0" dirty="0" err="1" smtClean="0">
                <a:solidFill>
                  <a:schemeClr val="tx1"/>
                </a:solidFill>
                <a:latin typeface="Courier New" pitchFamily="49" charset="0"/>
                <a:ea typeface="+mn-ea"/>
                <a:cs typeface="Courier New" pitchFamily="49" charset="0"/>
              </a:rPr>
              <a:t>status_report</a:t>
            </a:r>
            <a:endParaRPr kumimoji="1" lang="en-US" sz="1200" b="1" i="0" u="none" strike="noStrike" kern="1200" baseline="0" dirty="0" smtClean="0">
              <a:solidFill>
                <a:schemeClr val="tx1"/>
              </a:solidFill>
              <a:latin typeface="Courier New" pitchFamily="49" charset="0"/>
              <a:ea typeface="+mn-ea"/>
              <a:cs typeface="Courier New" pitchFamily="49" charset="0"/>
            </a:endParaRPr>
          </a:p>
          <a:p>
            <a:r>
              <a:rPr kumimoji="1" lang="en-US" sz="1200" b="0" i="0" u="none" strike="noStrike" kern="1200" baseline="0" dirty="0" smtClean="0">
                <a:solidFill>
                  <a:schemeClr val="tx1"/>
                </a:solidFill>
                <a:latin typeface="+mn-lt"/>
                <a:ea typeface="+mn-ea"/>
                <a:cs typeface="+mn-cs"/>
              </a:rPr>
              <a:t>2. The first command causes echo to display the characters </a:t>
            </a:r>
            <a:r>
              <a:rPr kumimoji="1" lang="en-US" sz="1200" b="1" i="0" u="none" strike="noStrike" kern="1200" baseline="0" dirty="0" smtClean="0">
                <a:solidFill>
                  <a:schemeClr val="tx1"/>
                </a:solidFill>
                <a:latin typeface="+mn-lt"/>
                <a:ea typeface="+mn-ea"/>
                <a:cs typeface="+mn-cs"/>
              </a:rPr>
              <a:t>c</a:t>
            </a:r>
            <a:r>
              <a:rPr kumimoji="1" lang="en-US" sz="1200" b="0" i="0" u="none" strike="noStrike" kern="1200" baseline="0" dirty="0" smtClean="0">
                <a:solidFill>
                  <a:schemeClr val="tx1"/>
                </a:solidFill>
                <a:latin typeface="+mn-lt"/>
                <a:ea typeface="+mn-ea"/>
                <a:cs typeface="+mn-cs"/>
              </a:rPr>
              <a:t>, </a:t>
            </a:r>
            <a:r>
              <a:rPr kumimoji="1" lang="en-US" sz="1200" b="1" i="0" u="none" strike="noStrike" kern="1200" baseline="0" dirty="0" smtClean="0">
                <a:solidFill>
                  <a:schemeClr val="tx1"/>
                </a:solidFill>
                <a:latin typeface="+mn-lt"/>
                <a:ea typeface="+mn-ea"/>
                <a:cs typeface="+mn-cs"/>
              </a:rPr>
              <a:t>a</a:t>
            </a:r>
            <a:r>
              <a:rPr kumimoji="1" lang="en-US" sz="1200" b="0" i="0" u="none" strike="noStrike" kern="1200" baseline="0" dirty="0" smtClean="0">
                <a:solidFill>
                  <a:schemeClr val="tx1"/>
                </a:solidFill>
                <a:latin typeface="+mn-lt"/>
                <a:ea typeface="+mn-ea"/>
                <a:cs typeface="+mn-cs"/>
              </a:rPr>
              <a:t>, and </a:t>
            </a:r>
            <a:r>
              <a:rPr kumimoji="1" lang="en-US" sz="1200" b="1" i="0" u="none" strike="noStrike" kern="1200" baseline="0" dirty="0" smtClean="0">
                <a:solidFill>
                  <a:schemeClr val="tx1"/>
                </a:solidFill>
                <a:latin typeface="+mn-lt"/>
                <a:ea typeface="+mn-ea"/>
                <a:cs typeface="+mn-cs"/>
              </a:rPr>
              <a:t>t </a:t>
            </a:r>
            <a:r>
              <a:rPr kumimoji="1" lang="en-US" sz="1200" b="0" i="0" u="none" strike="noStrike" kern="1200" baseline="0" dirty="0" smtClean="0">
                <a:solidFill>
                  <a:schemeClr val="tx1"/>
                </a:solidFill>
                <a:latin typeface="+mn-lt"/>
                <a:ea typeface="+mn-ea"/>
                <a:cs typeface="+mn-cs"/>
              </a:rPr>
              <a:t>on the screen. The second command uses cat to copy the contents of a file named </a:t>
            </a:r>
            <a:r>
              <a:rPr kumimoji="1" lang="en-US" sz="1200" b="1" i="0" u="none" strike="noStrike" kern="1200" baseline="0" dirty="0" smtClean="0">
                <a:solidFill>
                  <a:schemeClr val="tx1"/>
                </a:solidFill>
                <a:latin typeface="+mn-lt"/>
                <a:ea typeface="+mn-ea"/>
                <a:cs typeface="+mn-cs"/>
              </a:rPr>
              <a:t>echo </a:t>
            </a:r>
            <a:r>
              <a:rPr kumimoji="1" lang="en-US" sz="1200" b="0" i="0" u="none" strike="noStrike" kern="1200" baseline="0" dirty="0" smtClean="0">
                <a:solidFill>
                  <a:schemeClr val="tx1"/>
                </a:solidFill>
                <a:latin typeface="+mn-lt"/>
                <a:ea typeface="+mn-ea"/>
                <a:cs typeface="+mn-cs"/>
              </a:rPr>
              <a:t>to the screen. If there is no file named </a:t>
            </a:r>
            <a:r>
              <a:rPr kumimoji="1" lang="en-US" sz="1200" b="1" i="0" u="none" strike="noStrike" kern="1200" baseline="0" dirty="0" smtClean="0">
                <a:solidFill>
                  <a:schemeClr val="tx1"/>
                </a:solidFill>
                <a:latin typeface="+mn-lt"/>
                <a:ea typeface="+mn-ea"/>
                <a:cs typeface="+mn-cs"/>
              </a:rPr>
              <a:t>echo</a:t>
            </a:r>
            <a:r>
              <a:rPr kumimoji="1" lang="en-US" sz="1200" b="0" i="0" u="none" strike="noStrike" kern="1200" baseline="0" dirty="0" smtClean="0">
                <a:solidFill>
                  <a:schemeClr val="tx1"/>
                </a:solidFill>
                <a:latin typeface="+mn-lt"/>
                <a:ea typeface="+mn-ea"/>
                <a:cs typeface="+mn-cs"/>
              </a:rPr>
              <a:t>, cat displays an error message.</a:t>
            </a:r>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31</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names PS1, PS2, PS3, and prompt are the names of the shell variables that the respective shells use to identify each prompt</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4</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UNIX uses a broader interpretation of files than found in most operating systems. In UNIX, a file is any source from which data can be read or any destination to which data can be written. Therefore, the keyboard, a source of input, is a file; the monitor, a destination for output, is a file; a printer, another destination for output, is a file; and a document stored on a disk, a source or destination of data, is also a file.</a:t>
            </a:r>
            <a:endParaRPr lang="en-US" b="1" dirty="0" smtClean="0"/>
          </a:p>
          <a:p>
            <a:r>
              <a:rPr lang="en-US" b="1" dirty="0" smtClean="0"/>
              <a:t>1. / – Root</a:t>
            </a:r>
          </a:p>
          <a:p>
            <a:r>
              <a:rPr lang="en-US" dirty="0" smtClean="0"/>
              <a:t>Every single file and directory starts from the root directory.</a:t>
            </a:r>
          </a:p>
          <a:p>
            <a:r>
              <a:rPr lang="en-US" dirty="0" smtClean="0"/>
              <a:t>Only root user has write privilege under this directory.</a:t>
            </a:r>
          </a:p>
          <a:p>
            <a:r>
              <a:rPr lang="en-US" dirty="0" smtClean="0"/>
              <a:t>Please note that /root is root user’s home directory, which is not same as /.</a:t>
            </a: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2. /home – User home</a:t>
            </a:r>
            <a:r>
              <a:rPr lang="en-US" b="1" baseline="0" dirty="0" smtClean="0"/>
              <a:t> directory</a:t>
            </a:r>
            <a:endParaRPr lang="en-US"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a:t>
            </a:r>
            <a:r>
              <a:rPr lang="en-US" b="1" dirty="0" smtClean="0"/>
              <a:t>home directory</a:t>
            </a:r>
            <a:r>
              <a:rPr lang="en-US" dirty="0" smtClean="0"/>
              <a:t> is a </a:t>
            </a:r>
            <a:r>
              <a:rPr lang="en-US" dirty="0" smtClean="0">
                <a:hlinkClick r:id="rId3" tooltip="Directory (file systems)"/>
              </a:rPr>
              <a:t>file system directory</a:t>
            </a:r>
            <a:r>
              <a:rPr lang="en-US" dirty="0" smtClean="0"/>
              <a:t> on a </a:t>
            </a:r>
            <a:r>
              <a:rPr lang="en-US" dirty="0" smtClean="0">
                <a:hlinkClick r:id="rId4" tooltip="Multi-user"/>
              </a:rPr>
              <a:t>multi-user</a:t>
            </a:r>
            <a:r>
              <a:rPr lang="en-US" dirty="0" smtClean="0"/>
              <a:t> </a:t>
            </a:r>
            <a:r>
              <a:rPr lang="en-US" dirty="0" smtClean="0">
                <a:hlinkClick r:id="rId5" tooltip="Operating system"/>
              </a:rPr>
              <a:t>operating system</a:t>
            </a:r>
            <a:r>
              <a:rPr lang="en-US" dirty="0" smtClean="0"/>
              <a:t> containing </a:t>
            </a:r>
            <a:r>
              <a:rPr lang="en-US" dirty="0" smtClean="0">
                <a:hlinkClick r:id="rId6" tooltip="Computer file"/>
              </a:rPr>
              <a:t>files</a:t>
            </a:r>
            <a:r>
              <a:rPr lang="en-US" dirty="0" smtClean="0"/>
              <a:t> for a given </a:t>
            </a:r>
            <a:r>
              <a:rPr lang="en-US" dirty="0" smtClean="0">
                <a:hlinkClick r:id="rId7" tooltip="User (computing)"/>
              </a:rPr>
              <a:t>user</a:t>
            </a:r>
            <a:r>
              <a:rPr lang="en-US" dirty="0" smtClean="0"/>
              <a:t> of the system. The specifics of the home directory (such as its name and location) is defined by the operating system involved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As an ordinary user, you will create most of your files in your home directory, which is normally a subdirectory of /home. You might also access removable media mounted at /media, and perhaps network resources that might be mounted elsewhere. You can use /</a:t>
            </a:r>
            <a:r>
              <a:rPr lang="en-US" dirty="0" err="1" smtClean="0">
                <a:effectLst/>
              </a:rPr>
              <a:t>tmp</a:t>
            </a:r>
            <a:r>
              <a:rPr lang="en-US" dirty="0" smtClean="0">
                <a:effectLst/>
              </a:rPr>
              <a:t> and certain subdirectories of /</a:t>
            </a:r>
            <a:r>
              <a:rPr lang="en-US" dirty="0" err="1" smtClean="0">
                <a:effectLst/>
              </a:rPr>
              <a:t>var</a:t>
            </a:r>
            <a:r>
              <a:rPr lang="en-US" dirty="0" smtClean="0">
                <a:effectLst/>
              </a:rPr>
              <a:t>, too, although most users don't need to be explicitly aware of these locations—programs are normally hard-coded to use them for temporary files or for specific types of files, such as incoming e-mail files. </a:t>
            </a:r>
            <a:endParaRPr lang="en-US" dirty="0" smtClean="0"/>
          </a:p>
          <a:p>
            <a:r>
              <a:rPr lang="en-US" b="1" dirty="0" smtClean="0"/>
              <a:t>3. /bin – User Binaries</a:t>
            </a:r>
          </a:p>
          <a:p>
            <a:r>
              <a:rPr lang="en-US" dirty="0" smtClean="0"/>
              <a:t>Contains binary executables.</a:t>
            </a:r>
          </a:p>
          <a:p>
            <a:r>
              <a:rPr lang="en-US" dirty="0" smtClean="0"/>
              <a:t>Common </a:t>
            </a:r>
            <a:r>
              <a:rPr lang="en-US" dirty="0" err="1" smtClean="0"/>
              <a:t>linux</a:t>
            </a:r>
            <a:r>
              <a:rPr lang="en-US" dirty="0" smtClean="0"/>
              <a:t> commands you need to use in single-user modes are located under this directory.</a:t>
            </a:r>
          </a:p>
          <a:p>
            <a:r>
              <a:rPr lang="en-US" dirty="0" smtClean="0"/>
              <a:t>Commands used by all the users of the system are located here.</a:t>
            </a:r>
          </a:p>
          <a:p>
            <a:r>
              <a:rPr lang="en-US" dirty="0" smtClean="0"/>
              <a:t>For example: </a:t>
            </a:r>
            <a:r>
              <a:rPr lang="en-US" dirty="0" err="1" smtClean="0"/>
              <a:t>ps</a:t>
            </a:r>
            <a:r>
              <a:rPr lang="en-US" dirty="0" smtClean="0"/>
              <a:t>, </a:t>
            </a:r>
            <a:r>
              <a:rPr lang="en-US" dirty="0" err="1" smtClean="0"/>
              <a:t>ls</a:t>
            </a:r>
            <a:r>
              <a:rPr lang="en-US" dirty="0" smtClean="0"/>
              <a:t>, ping, </a:t>
            </a:r>
            <a:r>
              <a:rPr lang="en-US" dirty="0" err="1" smtClean="0"/>
              <a:t>grep</a:t>
            </a:r>
            <a:r>
              <a:rPr lang="en-US" dirty="0" smtClean="0"/>
              <a:t>, cp.</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5</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hostname [option] [</a:t>
            </a:r>
            <a:r>
              <a:rPr lang="en-US" i="1" dirty="0" err="1" smtClean="0"/>
              <a:t>nameofhost</a:t>
            </a:r>
            <a:r>
              <a:rPr lang="en-US" dirty="0" smtClean="0"/>
              <a:t>]</a:t>
            </a:r>
          </a:p>
          <a:p>
            <a:r>
              <a:rPr lang="en-US" dirty="0" smtClean="0"/>
              <a:t>Set or print</a:t>
            </a:r>
            <a:r>
              <a:rPr lang="en-US" baseline="0" dirty="0" smtClean="0"/>
              <a:t> name of current host system. A privileged user can set the hostname with the </a:t>
            </a:r>
            <a:r>
              <a:rPr lang="en-US" i="1" baseline="0" dirty="0" err="1" smtClean="0"/>
              <a:t>nameofhost</a:t>
            </a:r>
            <a:r>
              <a:rPr lang="en-US" baseline="0" dirty="0" smtClean="0"/>
              <a:t> argument.</a:t>
            </a:r>
          </a:p>
          <a:p>
            <a:r>
              <a:rPr lang="en-US" baseline="0" dirty="0" smtClean="0"/>
              <a:t>-a, --alias</a:t>
            </a:r>
          </a:p>
          <a:p>
            <a:r>
              <a:rPr lang="en-US" baseline="0" dirty="0" smtClean="0"/>
              <a:t>        Display the alias name of the host (if used)</a:t>
            </a:r>
          </a:p>
          <a:p>
            <a:r>
              <a:rPr lang="en-US" baseline="0" dirty="0" smtClean="0"/>
              <a:t>-d, --domain</a:t>
            </a:r>
          </a:p>
          <a:p>
            <a:r>
              <a:rPr lang="en-US" baseline="0" dirty="0" smtClean="0"/>
              <a:t>        Print DNS domain name</a:t>
            </a:r>
          </a:p>
          <a:p>
            <a:r>
              <a:rPr lang="en-US" baseline="0" dirty="0" smtClean="0"/>
              <a:t>-f, -</a:t>
            </a:r>
            <a:r>
              <a:rPr lang="en-US" baseline="0" dirty="0" err="1" smtClean="0"/>
              <a:t>fqdn</a:t>
            </a:r>
            <a:r>
              <a:rPr lang="en-US" baseline="0" dirty="0" smtClean="0"/>
              <a:t>, --long</a:t>
            </a:r>
          </a:p>
          <a:p>
            <a:r>
              <a:rPr lang="en-US" baseline="0" dirty="0" smtClean="0"/>
              <a:t>        Print fully qualified domain name</a:t>
            </a:r>
          </a:p>
          <a:p>
            <a:r>
              <a:rPr lang="en-US" baseline="0" dirty="0" smtClean="0"/>
              <a:t>-F file, --file </a:t>
            </a:r>
            <a:r>
              <a:rPr lang="en-US" baseline="0" dirty="0" err="1" smtClean="0"/>
              <a:t>file</a:t>
            </a:r>
            <a:endParaRPr lang="en-US" baseline="0" dirty="0" smtClean="0"/>
          </a:p>
          <a:p>
            <a:r>
              <a:rPr lang="en-US" baseline="0" dirty="0" smtClean="0"/>
              <a:t>        Consult file for hostname</a:t>
            </a:r>
          </a:p>
          <a:p>
            <a:r>
              <a:rPr lang="en-US" baseline="0" dirty="0" smtClean="0"/>
              <a:t>-h, --help</a:t>
            </a:r>
          </a:p>
          <a:p>
            <a:r>
              <a:rPr lang="en-US" baseline="0" dirty="0" smtClean="0"/>
              <a:t>        Print a help message and then exit</a:t>
            </a:r>
          </a:p>
          <a:p>
            <a:r>
              <a:rPr lang="en-US" baseline="0" dirty="0" smtClean="0"/>
              <a:t>-</a:t>
            </a:r>
            <a:r>
              <a:rPr lang="en-US" baseline="0" dirty="0" err="1" smtClean="0"/>
              <a:t>i</a:t>
            </a:r>
            <a:r>
              <a:rPr lang="en-US" baseline="0" dirty="0" smtClean="0"/>
              <a:t>, --</a:t>
            </a:r>
            <a:r>
              <a:rPr lang="en-US" baseline="0" dirty="0" err="1" smtClean="0"/>
              <a:t>ip</a:t>
            </a:r>
            <a:r>
              <a:rPr lang="en-US" baseline="0" dirty="0" smtClean="0"/>
              <a:t>-address</a:t>
            </a:r>
          </a:p>
          <a:p>
            <a:r>
              <a:rPr lang="en-US" baseline="0" dirty="0" smtClean="0"/>
              <a:t>        Display the IP address(</a:t>
            </a:r>
            <a:r>
              <a:rPr lang="en-US" baseline="0" dirty="0" err="1" smtClean="0"/>
              <a:t>es</a:t>
            </a:r>
            <a:r>
              <a:rPr lang="en-US" baseline="0" dirty="0" smtClean="0"/>
              <a:t>) of the host</a:t>
            </a:r>
          </a:p>
          <a:p>
            <a:r>
              <a:rPr lang="en-US" baseline="0" dirty="0" smtClean="0"/>
              <a:t>-s, --short</a:t>
            </a:r>
          </a:p>
          <a:p>
            <a:r>
              <a:rPr lang="en-US" baseline="0" dirty="0" smtClean="0"/>
              <a:t>        Trim domain information from the printed name</a:t>
            </a:r>
          </a:p>
          <a:p>
            <a:r>
              <a:rPr lang="en-US" baseline="0" dirty="0" smtClean="0"/>
              <a:t>-V, --version</a:t>
            </a:r>
          </a:p>
          <a:p>
            <a:r>
              <a:rPr lang="en-US" baseline="0" dirty="0" smtClean="0"/>
              <a:t>        Print version information and then exit</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6</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7</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Often it is necessary to group a set of files that all have the same filename except for one or two characters. For example, three files named</a:t>
            </a:r>
          </a:p>
          <a:p>
            <a:r>
              <a:rPr kumimoji="1" lang="en-US" sz="1200" b="0" i="0" u="none" strike="noStrike" kern="1200" baseline="0" dirty="0" smtClean="0">
                <a:solidFill>
                  <a:schemeClr val="tx1"/>
                </a:solidFill>
                <a:latin typeface="+mn-lt"/>
                <a:ea typeface="+mn-ea"/>
                <a:cs typeface="+mn-cs"/>
              </a:rPr>
              <a:t>red1, red2, and red3 could be grouped by their first three characters. To do this, we would use a wildcard specification of red?</a:t>
            </a:r>
          </a:p>
          <a:p>
            <a:r>
              <a:rPr kumimoji="1" lang="en-US" sz="1200" b="0" i="0" u="none" strike="noStrike" kern="1200" baseline="0" dirty="0" smtClean="0">
                <a:solidFill>
                  <a:schemeClr val="tx1"/>
                </a:solidFill>
                <a:latin typeface="+mn-lt"/>
                <a:ea typeface="+mn-ea"/>
                <a:cs typeface="+mn-cs"/>
              </a:rPr>
              <a:t>to group them.</a:t>
            </a:r>
          </a:p>
          <a:p>
            <a:r>
              <a:rPr kumimoji="1" lang="en-US" sz="1200" b="0" i="0" u="none" strike="noStrike" kern="1200" baseline="0" dirty="0" smtClean="0">
                <a:solidFill>
                  <a:schemeClr val="tx1"/>
                </a:solidFill>
                <a:latin typeface="+mn-lt"/>
                <a:ea typeface="+mn-ea"/>
                <a:cs typeface="+mn-cs"/>
              </a:rPr>
              <a:t>The single-character wildcard can be used more than once in a group. You need to understand, however, that each ? can match only one character. The above table contains several examples of single-character wildcards.</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8</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Sometimes, however, it is too powerful and we need to narrow the grouping. In this case, we use the character set, which specifies the characters that we want to match enclosed in brackets. Like the single-character wildcard, a set matches only one character in the filename. We can, however, combine the set with fixed values, other sets, the single-character wildcard, and the asterisk. Examples of the wildcard set are in the above table.</a:t>
            </a:r>
          </a:p>
          <a:p>
            <a:endParaRPr kumimoji="1" lang="en-US" sz="1200" b="0" i="0" u="none" strike="noStrike" kern="1200" baseline="0" dirty="0" smtClean="0">
              <a:solidFill>
                <a:schemeClr val="tx1"/>
              </a:solidFill>
              <a:latin typeface="+mn-lt"/>
              <a:ea typeface="+mn-ea"/>
              <a:cs typeface="+mn-cs"/>
            </a:endParaRPr>
          </a:p>
          <a:p>
            <a:r>
              <a:rPr kumimoji="1" lang="en-US" sz="1200" b="0" i="0" u="none" strike="noStrike" kern="1200" baseline="0" dirty="0" smtClean="0">
                <a:solidFill>
                  <a:schemeClr val="tx1"/>
                </a:solidFill>
                <a:latin typeface="+mn-lt"/>
                <a:ea typeface="+mn-ea"/>
                <a:cs typeface="+mn-cs"/>
              </a:rPr>
              <a:t>A word of caution about the third example in Table 3.2. The intent is that the second character in the filename can be any upper- or lowercase alphabetic character. However, if you examine the ASCII table in Appendix A carefully, you will see that there are six special characters between Z and a. If any of these special characters are found as the second character, and the rest of the specification is met, then the filename will be included in the group. Thus, we see that f^2 matches the wildcard specification. To limit the test to only alphabetic characters, we should use [A-</a:t>
            </a:r>
            <a:r>
              <a:rPr kumimoji="1" lang="en-US" sz="1200" b="0" i="0" u="none" strike="noStrike" kern="1200" baseline="0" dirty="0" err="1" smtClean="0">
                <a:solidFill>
                  <a:schemeClr val="tx1"/>
                </a:solidFill>
                <a:latin typeface="+mn-lt"/>
                <a:ea typeface="+mn-ea"/>
                <a:cs typeface="+mn-cs"/>
              </a:rPr>
              <a:t>Za</a:t>
            </a:r>
            <a:r>
              <a:rPr kumimoji="1" lang="en-US" sz="1200" b="0" i="0" u="none" strike="noStrike" kern="1200" baseline="0" dirty="0" smtClean="0">
                <a:solidFill>
                  <a:schemeClr val="tx1"/>
                </a:solidFill>
                <a:latin typeface="+mn-lt"/>
                <a:ea typeface="+mn-ea"/>
                <a:cs typeface="+mn-cs"/>
              </a:rPr>
              <a:t>-z].</a:t>
            </a:r>
          </a:p>
          <a:p>
            <a:endParaRPr kumimoji="1" lang="en-US" sz="1200" b="0" i="0" u="none" strike="noStrike" kern="1200" baseline="0" dirty="0" smtClean="0">
              <a:solidFill>
                <a:schemeClr val="tx1"/>
              </a:solidFill>
              <a:latin typeface="+mn-lt"/>
              <a:ea typeface="+mn-ea"/>
              <a:cs typeface="+mn-cs"/>
            </a:endParaRPr>
          </a:p>
          <a:p>
            <a:r>
              <a:rPr kumimoji="1" lang="en-US" sz="1200" b="0" i="0" u="none" strike="noStrike" kern="1200" baseline="0" dirty="0" smtClean="0">
                <a:solidFill>
                  <a:schemeClr val="tx1"/>
                </a:solidFill>
                <a:latin typeface="+mn-lt"/>
                <a:ea typeface="+mn-ea"/>
                <a:cs typeface="+mn-cs"/>
              </a:rPr>
              <a:t>Sometimes, it is easier to specify what we don’t want. For instance, if we know that the filename contains only lowercase alphabetic characters, we can specify the vowels with only 5 characters, and it takes 21 characters to specify the consonants. In this case, we can negate the set with the bang (!) character as shown here: f[!</a:t>
            </a:r>
            <a:r>
              <a:rPr kumimoji="1" lang="en-US" sz="1200" b="0" i="0" u="none" strike="noStrike" kern="1200" baseline="0" dirty="0" err="1" smtClean="0">
                <a:solidFill>
                  <a:schemeClr val="tx1"/>
                </a:solidFill>
                <a:latin typeface="+mn-lt"/>
                <a:ea typeface="+mn-ea"/>
                <a:cs typeface="+mn-cs"/>
              </a:rPr>
              <a:t>aeiou</a:t>
            </a:r>
            <a:r>
              <a:rPr kumimoji="1" lang="en-US" sz="1200" b="0" i="0" u="none" strike="noStrike" kern="1200" baseline="0" dirty="0" smtClean="0">
                <a:solidFill>
                  <a:schemeClr val="tx1"/>
                </a:solidFill>
                <a:latin typeface="+mn-lt"/>
                <a:ea typeface="+mn-ea"/>
                <a:cs typeface="+mn-cs"/>
              </a:rPr>
              <a:t>]*</a:t>
            </a:r>
          </a:p>
          <a:p>
            <a:r>
              <a:rPr kumimoji="1" lang="en-US" sz="1200" b="0" i="0" u="none" strike="noStrike" kern="1200" baseline="0" dirty="0" smtClean="0">
                <a:solidFill>
                  <a:schemeClr val="tx1"/>
                </a:solidFill>
                <a:latin typeface="+mn-lt"/>
                <a:ea typeface="+mn-ea"/>
                <a:cs typeface="+mn-cs"/>
              </a:rPr>
              <a:t>This wildcard specification matches any file whose name begins with f and that has a consonant as the second character. Thus, fc and </a:t>
            </a:r>
            <a:r>
              <a:rPr kumimoji="1" lang="en-US" sz="1200" b="0" i="0" u="none" strike="noStrike" kern="1200" baseline="0" dirty="0" err="1" smtClean="0">
                <a:solidFill>
                  <a:schemeClr val="tx1"/>
                </a:solidFill>
                <a:latin typeface="+mn-lt"/>
                <a:ea typeface="+mn-ea"/>
                <a:cs typeface="+mn-cs"/>
              </a:rPr>
              <a:t>fd</a:t>
            </a:r>
            <a:r>
              <a:rPr kumimoji="1" lang="en-US" sz="1200" b="0" i="0" u="none" strike="noStrike" kern="1200" baseline="0" dirty="0" smtClean="0">
                <a:solidFill>
                  <a:schemeClr val="tx1"/>
                </a:solidFill>
                <a:latin typeface="+mn-lt"/>
                <a:ea typeface="+mn-ea"/>
                <a:cs typeface="+mn-cs"/>
              </a:rPr>
              <a:t> match, but f and fa do not.</a:t>
            </a:r>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9</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2"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7C7D115-2974-4EFD-9897-87CB29A65D30}"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25254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B693F0B-3FF5-490B-9E78-8E1C46E5537E}"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18079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1"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3BA7FCC-AAAE-4E17-9E5F-01BD0A12A177}"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77091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1F495A7-5408-43DE-B328-CC32F848632D}"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94490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D002AC1-13F1-4801-8CAD-39573C86D443}"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725442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372B76-30A9-44F0-8A1B-5FADEFB9519B}"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45111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5A44646B-5A35-4441-83C5-DEA31BD0D04D}"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404161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D5B90F4-8C84-4DC6-A5F7-48F0E1562E04}"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25334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64404AA-A37A-4AE5-8925-FA7F8F5436C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67795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F80A8CF-239F-4878-BC58-AF1CB32398B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8173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9"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9"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3367820-4D99-4F97-A615-D5C3CF8E8DA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62651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6932" y="274638"/>
            <a:ext cx="823013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6932" y="1600203"/>
            <a:ext cx="8230138"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6931" y="6245225"/>
            <a:ext cx="213413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defTabSz="914400" fontAlgn="base">
              <a:spcBef>
                <a:spcPct val="0"/>
              </a:spcBef>
              <a:spcAft>
                <a:spcPct val="0"/>
              </a:spcAft>
              <a:defRPr/>
            </a:pPr>
            <a:endParaRPr lang="zh-CN" altLang="zh-CN">
              <a:solidFill>
                <a:srgbClr val="000000"/>
              </a:solidFill>
            </a:endParaRPr>
          </a:p>
        </p:txBody>
      </p:sp>
      <p:sp>
        <p:nvSpPr>
          <p:cNvPr id="1029" name="Rectangle 5"/>
          <p:cNvSpPr>
            <a:spLocks noGrp="1" noChangeArrowheads="1"/>
          </p:cNvSpPr>
          <p:nvPr>
            <p:ph type="ftr" sz="quarter" idx="3"/>
          </p:nvPr>
        </p:nvSpPr>
        <p:spPr bwMode="auto">
          <a:xfrm>
            <a:off x="3124605" y="6245225"/>
            <a:ext cx="2894794"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defTabSz="914400" fontAlgn="base">
              <a:spcBef>
                <a:spcPct val="0"/>
              </a:spcBef>
              <a:spcAft>
                <a:spcPct val="0"/>
              </a:spcAft>
              <a:defRPr/>
            </a:pPr>
            <a:endParaRPr lang="zh-CN" altLang="zh-CN">
              <a:solidFill>
                <a:srgbClr val="000000"/>
              </a:solidFill>
            </a:endParaRPr>
          </a:p>
        </p:txBody>
      </p:sp>
      <p:sp>
        <p:nvSpPr>
          <p:cNvPr id="1030" name="Rectangle 6"/>
          <p:cNvSpPr>
            <a:spLocks noGrp="1" noChangeArrowheads="1"/>
          </p:cNvSpPr>
          <p:nvPr>
            <p:ph type="sldNum" sz="quarter" idx="4"/>
          </p:nvPr>
        </p:nvSpPr>
        <p:spPr bwMode="auto">
          <a:xfrm>
            <a:off x="6552931" y="6245225"/>
            <a:ext cx="213413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defTabSz="914400" fontAlgn="base">
              <a:spcBef>
                <a:spcPct val="0"/>
              </a:spcBef>
              <a:spcAft>
                <a:spcPct val="0"/>
              </a:spcAft>
              <a:defRPr/>
            </a:pPr>
            <a:fld id="{4EBCDF9C-24AE-4F73-89DA-EC6D0C2C045C}" type="slidenum">
              <a:rPr lang="zh-CN" altLang="zh-CN">
                <a:solidFill>
                  <a:srgbClr val="000000"/>
                </a:solidFill>
              </a:rPr>
              <a:pPr defTabSz="914400" fontAlgn="base">
                <a:spcBef>
                  <a:spcPct val="0"/>
                </a:spcBef>
                <a:spcAft>
                  <a:spcPct val="0"/>
                </a:spcAft>
                <a:defRPr/>
              </a:pPr>
              <a:t>‹#›</a:t>
            </a:fld>
            <a:endParaRPr lang="zh-CN" altLang="zh-CN">
              <a:solidFill>
                <a:srgbClr val="000000"/>
              </a:solidFill>
            </a:endParaRPr>
          </a:p>
        </p:txBody>
      </p:sp>
    </p:spTree>
    <p:extLst>
      <p:ext uri="{BB962C8B-B14F-4D97-AF65-F5344CB8AC3E}">
        <p14:creationId xmlns:p14="http://schemas.microsoft.com/office/powerpoint/2010/main" val="2761793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808164"/>
            <a:ext cx="9144000" cy="3241675"/>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9" name="直接连接符 8"/>
          <p:cNvCxnSpPr/>
          <p:nvPr/>
        </p:nvCxnSpPr>
        <p:spPr bwMode="auto">
          <a:xfrm>
            <a:off x="1250192" y="3101231"/>
            <a:ext cx="581592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940527" y="2135761"/>
            <a:ext cx="6513798" cy="646331"/>
          </a:xfrm>
          <a:prstGeom prst="rect">
            <a:avLst/>
          </a:prstGeom>
          <a:noFill/>
        </p:spPr>
        <p:txBody>
          <a:bodyPr wrap="square">
            <a:spAutoFit/>
          </a:bodyPr>
          <a:lstStyle/>
          <a:p>
            <a:pPr algn="ctr"/>
            <a:r>
              <a:rPr lang="en-US" altLang="zh-C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The Utilities</a:t>
            </a:r>
            <a:endParaRPr lang="zh-CN" alt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218218326"/>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Matching Zero or More Characters</a:t>
            </a:r>
            <a:endParaRPr lang="zh-CN" altLang="en-US" sz="3200" b="1" dirty="0">
              <a:solidFill>
                <a:srgbClr val="0070C0"/>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14" y="2305049"/>
            <a:ext cx="9069486" cy="1950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3924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Wildcards</a:t>
            </a:r>
            <a:endParaRPr lang="zh-CN" altLang="en-US" sz="32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650630" y="1256573"/>
            <a:ext cx="7948245" cy="2031325"/>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Tokens that represent  one or more characters in a search</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There are three types of wildcards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752" y="3719877"/>
            <a:ext cx="5800000" cy="2546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777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Explore the System</a:t>
            </a:r>
            <a:endParaRPr lang="zh-CN" altLang="en-US" sz="32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3970318"/>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err="1" smtClean="0">
                <a:solidFill>
                  <a:srgbClr val="000000"/>
                </a:solidFill>
                <a:latin typeface="Courier New" pitchFamily="49" charset="0"/>
                <a:ea typeface="微软雅黑" pitchFamily="34" charset="-122"/>
                <a:cs typeface="Courier New" pitchFamily="49" charset="0"/>
              </a:rPr>
              <a:t>ls</a:t>
            </a:r>
            <a:r>
              <a:rPr lang="en-US" altLang="en-US" sz="2800" dirty="0" smtClean="0">
                <a:solidFill>
                  <a:srgbClr val="000000"/>
                </a:solidFill>
                <a:latin typeface="微软雅黑" pitchFamily="34" charset="-122"/>
                <a:ea typeface="微软雅黑" pitchFamily="34" charset="-122"/>
              </a:rPr>
              <a:t>: lists directories and files</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smtClean="0">
                <a:solidFill>
                  <a:srgbClr val="000000"/>
                </a:solidFill>
                <a:latin typeface="Courier New" pitchFamily="49" charset="0"/>
                <a:ea typeface="微软雅黑" pitchFamily="34" charset="-122"/>
                <a:cs typeface="Courier New" pitchFamily="49" charset="0"/>
              </a:rPr>
              <a:t>cd</a:t>
            </a:r>
            <a:r>
              <a:rPr lang="en-US" altLang="en-US" sz="2800" dirty="0" smtClean="0">
                <a:solidFill>
                  <a:srgbClr val="000000"/>
                </a:solidFill>
                <a:latin typeface="微软雅黑" pitchFamily="34" charset="-122"/>
                <a:ea typeface="微软雅黑" pitchFamily="34" charset="-122"/>
              </a:rPr>
              <a:t>: changes directory</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telnet: login in to a remote system</a:t>
            </a:r>
            <a:endParaRPr lang="en-US" altLang="en-US" sz="1600" dirty="0">
              <a:solidFill>
                <a:srgbClr val="000000"/>
              </a:solidFill>
              <a:latin typeface="Courier New" pitchFamily="49" charset="0"/>
              <a:ea typeface="微软雅黑" pitchFamily="34" charset="-122"/>
              <a:cs typeface="Courier New" pitchFamily="49" charset="0"/>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err="1" smtClean="0">
                <a:solidFill>
                  <a:srgbClr val="000000"/>
                </a:solidFill>
                <a:latin typeface="Courier New" pitchFamily="49" charset="0"/>
                <a:ea typeface="微软雅黑" pitchFamily="34" charset="-122"/>
                <a:cs typeface="Courier New" pitchFamily="49" charset="0"/>
              </a:rPr>
              <a:t>ssh</a:t>
            </a:r>
            <a:r>
              <a:rPr lang="en-US" altLang="en-US" sz="2800" dirty="0" smtClean="0">
                <a:solidFill>
                  <a:srgbClr val="000000"/>
                </a:solidFill>
                <a:latin typeface="微软雅黑" pitchFamily="34" charset="-122"/>
                <a:ea typeface="微软雅黑" pitchFamily="34" charset="-122"/>
                <a:cs typeface="Courier New" pitchFamily="49" charset="0"/>
              </a:rPr>
              <a:t>: connects to another system </a:t>
            </a:r>
            <a:r>
              <a:rPr lang="en-US" altLang="en-US" sz="2800" i="1" dirty="0" smtClean="0">
                <a:solidFill>
                  <a:srgbClr val="000000"/>
                </a:solidFill>
                <a:latin typeface="微软雅黑" pitchFamily="34" charset="-122"/>
                <a:ea typeface="微软雅黑" pitchFamily="34" charset="-122"/>
                <a:cs typeface="Courier New" pitchFamily="49" charset="0"/>
              </a:rPr>
              <a:t>securely</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err="1">
                <a:solidFill>
                  <a:srgbClr val="000000"/>
                </a:solidFill>
                <a:latin typeface="Courier New" pitchFamily="49" charset="0"/>
                <a:ea typeface="微软雅黑" pitchFamily="34" charset="-122"/>
                <a:cs typeface="Courier New" pitchFamily="49" charset="0"/>
              </a:rPr>
              <a:t>p</a:t>
            </a:r>
            <a:r>
              <a:rPr lang="en-US" altLang="en-US" sz="2800" b="1" dirty="0" err="1" smtClean="0">
                <a:solidFill>
                  <a:srgbClr val="000000"/>
                </a:solidFill>
                <a:latin typeface="Courier New" pitchFamily="49" charset="0"/>
                <a:ea typeface="微软雅黑" pitchFamily="34" charset="-122"/>
                <a:cs typeface="Courier New" pitchFamily="49" charset="0"/>
              </a:rPr>
              <a:t>wd</a:t>
            </a:r>
            <a:r>
              <a:rPr lang="en-US" altLang="en-US" sz="2800" dirty="0" smtClean="0">
                <a:solidFill>
                  <a:srgbClr val="000000"/>
                </a:solidFill>
                <a:latin typeface="微软雅黑" pitchFamily="34" charset="-122"/>
                <a:ea typeface="微软雅黑" pitchFamily="34" charset="-122"/>
                <a:cs typeface="Courier New" pitchFamily="49" charset="0"/>
              </a:rPr>
              <a:t>: which directory am I in?</a:t>
            </a:r>
            <a:endParaRPr lang="en-US" altLang="en-US" sz="2800" dirty="0">
              <a:solidFill>
                <a:srgbClr val="000000"/>
              </a:solidFill>
              <a:latin typeface="微软雅黑" pitchFamily="34" charset="-122"/>
              <a:ea typeface="微软雅黑" pitchFamily="34" charset="-122"/>
              <a:cs typeface="Courier New" pitchFamily="49" charset="0"/>
            </a:endParaRPr>
          </a:p>
        </p:txBody>
      </p:sp>
    </p:spTree>
    <p:extLst>
      <p:ext uri="{BB962C8B-B14F-4D97-AF65-F5344CB8AC3E}">
        <p14:creationId xmlns:p14="http://schemas.microsoft.com/office/powerpoint/2010/main" val="2406916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Find Out Who Is Online</a:t>
            </a:r>
            <a:endParaRPr lang="zh-CN" altLang="en-US" sz="32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267765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smtClean="0">
                <a:solidFill>
                  <a:srgbClr val="000000"/>
                </a:solidFill>
                <a:latin typeface="Courier New" pitchFamily="49" charset="0"/>
                <a:ea typeface="微软雅黑" pitchFamily="34" charset="-122"/>
                <a:cs typeface="Courier New" pitchFamily="49" charset="0"/>
              </a:rPr>
              <a:t>who</a:t>
            </a:r>
            <a:r>
              <a:rPr lang="en-US" altLang="en-US" sz="2800" dirty="0" smtClean="0">
                <a:solidFill>
                  <a:srgbClr val="000000"/>
                </a:solidFill>
                <a:latin typeface="微软雅黑" pitchFamily="34" charset="-122"/>
                <a:ea typeface="微软雅黑" pitchFamily="34" charset="-122"/>
              </a:rPr>
              <a:t>: </a:t>
            </a:r>
            <a:r>
              <a:rPr lang="en-US" altLang="en-US" sz="2800" dirty="0">
                <a:solidFill>
                  <a:srgbClr val="000000"/>
                </a:solidFill>
                <a:latin typeface="微软雅黑" pitchFamily="34" charset="-122"/>
                <a:ea typeface="微软雅黑" pitchFamily="34" charset="-122"/>
              </a:rPr>
              <a:t>shows who's </a:t>
            </a:r>
            <a:r>
              <a:rPr lang="en-US" altLang="en-US" sz="2800" dirty="0" smtClean="0">
                <a:solidFill>
                  <a:srgbClr val="000000"/>
                </a:solidFill>
                <a:latin typeface="微软雅黑" pitchFamily="34" charset="-122"/>
                <a:ea typeface="微软雅黑" pitchFamily="34" charset="-122"/>
              </a:rPr>
              <a:t>logged in</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smtClean="0">
                <a:solidFill>
                  <a:srgbClr val="000000"/>
                </a:solidFill>
                <a:latin typeface="Courier New" pitchFamily="49" charset="0"/>
                <a:ea typeface="微软雅黑" pitchFamily="34" charset="-122"/>
                <a:cs typeface="Courier New" pitchFamily="49" charset="0"/>
              </a:rPr>
              <a:t>finger</a:t>
            </a:r>
            <a:r>
              <a:rPr lang="en-US" altLang="en-US" sz="2800" dirty="0" smtClean="0">
                <a:solidFill>
                  <a:srgbClr val="000000"/>
                </a:solidFill>
                <a:latin typeface="微软雅黑" pitchFamily="34" charset="-122"/>
                <a:ea typeface="微软雅黑" pitchFamily="34" charset="-122"/>
              </a:rPr>
              <a:t>: looks up user information</a:t>
            </a:r>
            <a:endParaRPr lang="en-US" altLang="en-US" sz="1600" dirty="0">
              <a:solidFill>
                <a:srgbClr val="000000"/>
              </a:solidFill>
              <a:latin typeface="Courier New" pitchFamily="49" charset="0"/>
              <a:ea typeface="微软雅黑" pitchFamily="34" charset="-122"/>
              <a:cs typeface="Courier New" pitchFamily="49" charset="0"/>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a:solidFill>
                  <a:srgbClr val="000000"/>
                </a:solidFill>
                <a:latin typeface="Courier New" pitchFamily="49" charset="0"/>
                <a:ea typeface="微软雅黑" pitchFamily="34" charset="-122"/>
                <a:cs typeface="Courier New" pitchFamily="49" charset="0"/>
              </a:rPr>
              <a:t>w</a:t>
            </a:r>
            <a:r>
              <a:rPr lang="en-US" altLang="en-US" sz="2800" dirty="0" smtClean="0">
                <a:solidFill>
                  <a:srgbClr val="000000"/>
                </a:solidFill>
                <a:latin typeface="微软雅黑" pitchFamily="34" charset="-122"/>
                <a:ea typeface="微软雅黑" pitchFamily="34" charset="-122"/>
                <a:cs typeface="Courier New" pitchFamily="49" charset="0"/>
              </a:rPr>
              <a:t>: </a:t>
            </a:r>
            <a:r>
              <a:rPr lang="en-US" altLang="en-US" sz="2800" dirty="0">
                <a:solidFill>
                  <a:srgbClr val="000000"/>
                </a:solidFill>
                <a:latin typeface="微软雅黑" pitchFamily="34" charset="-122"/>
                <a:ea typeface="微软雅黑" pitchFamily="34" charset="-122"/>
                <a:cs typeface="Courier New" pitchFamily="49" charset="0"/>
              </a:rPr>
              <a:t>shows who's logged </a:t>
            </a:r>
            <a:r>
              <a:rPr lang="en-US" altLang="en-US" sz="2800" dirty="0" smtClean="0">
                <a:solidFill>
                  <a:srgbClr val="000000"/>
                </a:solidFill>
                <a:latin typeface="微软雅黑" pitchFamily="34" charset="-122"/>
                <a:ea typeface="微软雅黑" pitchFamily="34" charset="-122"/>
                <a:cs typeface="Courier New" pitchFamily="49" charset="0"/>
              </a:rPr>
              <a:t>in and what they are doing</a:t>
            </a:r>
          </a:p>
        </p:txBody>
      </p:sp>
    </p:spTree>
    <p:extLst>
      <p:ext uri="{BB962C8B-B14F-4D97-AF65-F5344CB8AC3E}">
        <p14:creationId xmlns:p14="http://schemas.microsoft.com/office/powerpoint/2010/main" val="429948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Display File Contents</a:t>
            </a:r>
            <a:endParaRPr lang="zh-CN" altLang="en-US" sz="3200" b="1" dirty="0">
              <a:solidFill>
                <a:srgbClr val="0070C0"/>
              </a:solidFill>
              <a:latin typeface="微软雅黑" pitchFamily="34" charset="-122"/>
              <a:ea typeface="微软雅黑" pitchFamily="34" charset="-122"/>
            </a:endParaRPr>
          </a:p>
        </p:txBody>
      </p:sp>
      <p:sp>
        <p:nvSpPr>
          <p:cNvPr id="6" name="TextBox 160"/>
          <p:cNvSpPr txBox="1">
            <a:spLocks noChangeArrowheads="1"/>
          </p:cNvSpPr>
          <p:nvPr/>
        </p:nvSpPr>
        <p:spPr bwMode="auto">
          <a:xfrm>
            <a:off x="1322488" y="1808412"/>
            <a:ext cx="6776223" cy="3323987"/>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smtClean="0">
                <a:solidFill>
                  <a:srgbClr val="000000"/>
                </a:solidFill>
                <a:latin typeface="Courier New" pitchFamily="49" charset="0"/>
                <a:ea typeface="微软雅黑" pitchFamily="34" charset="-122"/>
                <a:cs typeface="Courier New" pitchFamily="49" charset="0"/>
              </a:rPr>
              <a:t>cat</a:t>
            </a:r>
            <a:r>
              <a:rPr lang="en-US" altLang="en-US" sz="2800" dirty="0" smtClean="0">
                <a:solidFill>
                  <a:srgbClr val="000000"/>
                </a:solidFill>
                <a:latin typeface="微软雅黑" pitchFamily="34" charset="-122"/>
                <a:ea typeface="微软雅黑" pitchFamily="34" charset="-122"/>
              </a:rPr>
              <a:t>  </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smtClean="0">
                <a:solidFill>
                  <a:srgbClr val="000000"/>
                </a:solidFill>
                <a:latin typeface="Courier New" pitchFamily="49" charset="0"/>
                <a:ea typeface="微软雅黑" pitchFamily="34" charset="-122"/>
                <a:cs typeface="Courier New" pitchFamily="49" charset="0"/>
              </a:rPr>
              <a:t>echo</a:t>
            </a:r>
            <a:br>
              <a:rPr lang="en-US" altLang="en-US" sz="2800" b="1" dirty="0" smtClean="0">
                <a:solidFill>
                  <a:srgbClr val="000000"/>
                </a:solidFill>
                <a:latin typeface="Courier New" pitchFamily="49" charset="0"/>
                <a:ea typeface="微软雅黑" pitchFamily="34" charset="-122"/>
                <a:cs typeface="Courier New" pitchFamily="49" charset="0"/>
              </a:rPr>
            </a:br>
            <a:r>
              <a:rPr lang="en-US" altLang="en-US" sz="2800" b="1" dirty="0">
                <a:solidFill>
                  <a:srgbClr val="000000"/>
                </a:solidFill>
                <a:latin typeface="Courier New" pitchFamily="49" charset="0"/>
                <a:ea typeface="微软雅黑" pitchFamily="34" charset="-122"/>
                <a:cs typeface="Courier New" pitchFamily="49" charset="0"/>
              </a:rPr>
              <a:t> </a:t>
            </a:r>
            <a:r>
              <a:rPr lang="en-US" altLang="en-US" sz="2800" b="1" dirty="0" smtClean="0">
                <a:solidFill>
                  <a:srgbClr val="000000"/>
                </a:solidFill>
                <a:latin typeface="Courier New" pitchFamily="49" charset="0"/>
                <a:ea typeface="微软雅黑" pitchFamily="34" charset="-122"/>
                <a:cs typeface="Courier New" pitchFamily="49" charset="0"/>
              </a:rPr>
              <a:t>$echo </a:t>
            </a:r>
            <a:r>
              <a:rPr lang="en-US" altLang="en-US" sz="2800" b="1" dirty="0">
                <a:solidFill>
                  <a:srgbClr val="000000"/>
                </a:solidFill>
                <a:latin typeface="Courier New" pitchFamily="49" charset="0"/>
                <a:ea typeface="微软雅黑" pitchFamily="34" charset="-122"/>
                <a:cs typeface="Courier New" pitchFamily="49" charset="0"/>
              </a:rPr>
              <a:t>'My Text' &gt; </a:t>
            </a:r>
            <a:r>
              <a:rPr lang="en-US" altLang="en-US" sz="2800" b="1" dirty="0" err="1" smtClean="0">
                <a:solidFill>
                  <a:srgbClr val="000000"/>
                </a:solidFill>
                <a:latin typeface="Courier New" pitchFamily="49" charset="0"/>
                <a:ea typeface="微软雅黑" pitchFamily="34" charset="-122"/>
                <a:cs typeface="Courier New" pitchFamily="49" charset="0"/>
              </a:rPr>
              <a:t>myfile</a:t>
            </a:r>
            <a:r>
              <a:rPr lang="en-US" altLang="en-US" sz="2800" b="1" dirty="0" smtClean="0">
                <a:solidFill>
                  <a:srgbClr val="000000"/>
                </a:solidFill>
                <a:latin typeface="Courier New" pitchFamily="49" charset="0"/>
                <a:ea typeface="微软雅黑" pitchFamily="34" charset="-122"/>
                <a:cs typeface="Courier New" pitchFamily="49" charset="0"/>
              </a:rPr>
              <a:t/>
            </a:r>
            <a:br>
              <a:rPr lang="en-US" altLang="en-US" sz="2800" b="1" dirty="0" smtClean="0">
                <a:solidFill>
                  <a:srgbClr val="000000"/>
                </a:solidFill>
                <a:latin typeface="Courier New" pitchFamily="49" charset="0"/>
                <a:ea typeface="微软雅黑" pitchFamily="34" charset="-122"/>
                <a:cs typeface="Courier New" pitchFamily="49" charset="0"/>
              </a:rPr>
            </a:br>
            <a:r>
              <a:rPr lang="en-US" altLang="en-US" sz="2800" b="1" dirty="0" smtClean="0">
                <a:solidFill>
                  <a:srgbClr val="000000"/>
                </a:solidFill>
                <a:latin typeface="Courier New" pitchFamily="49" charset="0"/>
                <a:ea typeface="微软雅黑" pitchFamily="34" charset="-122"/>
                <a:cs typeface="Courier New" pitchFamily="49" charset="0"/>
              </a:rPr>
              <a:t> $echo </a:t>
            </a:r>
            <a:r>
              <a:rPr lang="en-US" altLang="en-US" sz="2800" b="1" dirty="0" err="1" smtClean="0">
                <a:solidFill>
                  <a:srgbClr val="000000"/>
                </a:solidFill>
                <a:latin typeface="Courier New" pitchFamily="49" charset="0"/>
                <a:ea typeface="微软雅黑" pitchFamily="34" charset="-122"/>
                <a:cs typeface="Courier New" pitchFamily="49" charset="0"/>
              </a:rPr>
              <a:t>f?t</a:t>
            </a:r>
            <a:r>
              <a:rPr lang="en-US" altLang="en-US" sz="2800" b="1" dirty="0" smtClean="0">
                <a:solidFill>
                  <a:srgbClr val="000000"/>
                </a:solidFill>
                <a:latin typeface="Courier New" pitchFamily="49" charset="0"/>
                <a:ea typeface="微软雅黑" pitchFamily="34" charset="-122"/>
                <a:cs typeface="Courier New" pitchFamily="49" charset="0"/>
              </a:rPr>
              <a:t/>
            </a:r>
            <a:br>
              <a:rPr lang="en-US" altLang="en-US" sz="2800" b="1" dirty="0" smtClean="0">
                <a:solidFill>
                  <a:srgbClr val="000000"/>
                </a:solidFill>
                <a:latin typeface="Courier New" pitchFamily="49" charset="0"/>
                <a:ea typeface="微软雅黑" pitchFamily="34" charset="-122"/>
                <a:cs typeface="Courier New" pitchFamily="49" charset="0"/>
              </a:rPr>
            </a:br>
            <a:r>
              <a:rPr lang="en-US" altLang="en-US" sz="2800" b="1" dirty="0" smtClean="0">
                <a:solidFill>
                  <a:srgbClr val="000000"/>
                </a:solidFill>
                <a:latin typeface="Courier New" pitchFamily="49" charset="0"/>
                <a:ea typeface="微软雅黑" pitchFamily="34" charset="-122"/>
                <a:cs typeface="Courier New" pitchFamily="49" charset="0"/>
              </a:rPr>
              <a:t> f-t </a:t>
            </a:r>
            <a:r>
              <a:rPr lang="en-US" altLang="en-US" sz="2800" b="1" dirty="0" err="1" smtClean="0">
                <a:solidFill>
                  <a:srgbClr val="000000"/>
                </a:solidFill>
                <a:latin typeface="Courier New" pitchFamily="49" charset="0"/>
                <a:ea typeface="微软雅黑" pitchFamily="34" charset="-122"/>
                <a:cs typeface="Courier New" pitchFamily="49" charset="0"/>
              </a:rPr>
              <a:t>flt</a:t>
            </a:r>
            <a:r>
              <a:rPr lang="en-US" altLang="en-US" sz="2800" b="1" dirty="0" smtClean="0">
                <a:solidFill>
                  <a:srgbClr val="000000"/>
                </a:solidFill>
                <a:latin typeface="Courier New" pitchFamily="49" charset="0"/>
                <a:ea typeface="微软雅黑" pitchFamily="34" charset="-122"/>
                <a:cs typeface="Courier New" pitchFamily="49" charset="0"/>
              </a:rPr>
              <a:t> fat </a:t>
            </a:r>
            <a:r>
              <a:rPr lang="en-US" altLang="en-US" sz="2800" b="1" dirty="0" err="1" smtClean="0">
                <a:solidFill>
                  <a:srgbClr val="000000"/>
                </a:solidFill>
                <a:latin typeface="Courier New" pitchFamily="49" charset="0"/>
                <a:ea typeface="微软雅黑" pitchFamily="34" charset="-122"/>
                <a:cs typeface="Courier New" pitchFamily="49" charset="0"/>
              </a:rPr>
              <a:t>fbt</a:t>
            </a:r>
            <a:r>
              <a:rPr lang="en-US" altLang="en-US" sz="2800" b="1" dirty="0" smtClean="0">
                <a:solidFill>
                  <a:srgbClr val="000000"/>
                </a:solidFill>
                <a:latin typeface="Courier New" pitchFamily="49" charset="0"/>
                <a:ea typeface="微软雅黑" pitchFamily="34" charset="-122"/>
                <a:cs typeface="Courier New" pitchFamily="49" charset="0"/>
              </a:rPr>
              <a:t> </a:t>
            </a:r>
            <a:r>
              <a:rPr lang="en-US" altLang="en-US" sz="2800" b="1" dirty="0" err="1" smtClean="0">
                <a:solidFill>
                  <a:srgbClr val="000000"/>
                </a:solidFill>
                <a:latin typeface="Courier New" pitchFamily="49" charset="0"/>
                <a:ea typeface="微软雅黑" pitchFamily="34" charset="-122"/>
                <a:cs typeface="Courier New" pitchFamily="49" charset="0"/>
              </a:rPr>
              <a:t>fgt</a:t>
            </a:r>
            <a:r>
              <a:rPr lang="en-US" altLang="en-US" sz="2800" b="1" dirty="0" smtClean="0">
                <a:solidFill>
                  <a:srgbClr val="000000"/>
                </a:solidFill>
                <a:latin typeface="Courier New" pitchFamily="49" charset="0"/>
                <a:ea typeface="微软雅黑" pitchFamily="34" charset="-122"/>
                <a:cs typeface="Courier New" pitchFamily="49" charset="0"/>
              </a:rPr>
              <a:t> </a:t>
            </a:r>
            <a:r>
              <a:rPr lang="en-US" altLang="en-US" sz="2800" b="1" dirty="0" err="1" smtClean="0">
                <a:solidFill>
                  <a:srgbClr val="000000"/>
                </a:solidFill>
                <a:latin typeface="Courier New" pitchFamily="49" charset="0"/>
                <a:ea typeface="微软雅黑" pitchFamily="34" charset="-122"/>
                <a:cs typeface="Courier New" pitchFamily="49" charset="0"/>
              </a:rPr>
              <a:t>fwt</a:t>
            </a:r>
            <a:endParaRPr lang="en-US" altLang="en-US" sz="1600" dirty="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1824005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Display Partial File Contents</a:t>
            </a:r>
            <a:endParaRPr lang="zh-CN" altLang="en-US" sz="3200" b="1" dirty="0">
              <a:solidFill>
                <a:srgbClr val="0070C0"/>
              </a:solidFill>
              <a:latin typeface="微软雅黑" pitchFamily="34" charset="-122"/>
              <a:ea typeface="微软雅黑" pitchFamily="34" charset="-122"/>
            </a:endParaRPr>
          </a:p>
        </p:txBody>
      </p:sp>
      <p:sp>
        <p:nvSpPr>
          <p:cNvPr id="6" name="TextBox 160"/>
          <p:cNvSpPr txBox="1">
            <a:spLocks noChangeArrowheads="1"/>
          </p:cNvSpPr>
          <p:nvPr/>
        </p:nvSpPr>
        <p:spPr bwMode="auto">
          <a:xfrm>
            <a:off x="1322488" y="1808412"/>
            <a:ext cx="6776223" cy="267765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a:solidFill>
                  <a:srgbClr val="000000"/>
                </a:solidFill>
                <a:latin typeface="Courier New" pitchFamily="49" charset="0"/>
                <a:ea typeface="微软雅黑" pitchFamily="34" charset="-122"/>
                <a:cs typeface="Courier New" pitchFamily="49" charset="0"/>
              </a:rPr>
              <a:t>m</a:t>
            </a:r>
            <a:r>
              <a:rPr lang="en-US" altLang="en-US" sz="2800" b="1" dirty="0" smtClean="0">
                <a:solidFill>
                  <a:srgbClr val="000000"/>
                </a:solidFill>
                <a:latin typeface="Courier New" pitchFamily="49" charset="0"/>
                <a:ea typeface="微软雅黑" pitchFamily="34" charset="-122"/>
                <a:cs typeface="Courier New" pitchFamily="49" charset="0"/>
              </a:rPr>
              <a:t>ore</a:t>
            </a:r>
            <a:r>
              <a:rPr lang="en-US" altLang="en-US" sz="2800" dirty="0" smtClean="0">
                <a:solidFill>
                  <a:srgbClr val="000000"/>
                </a:solidFill>
                <a:latin typeface="微软雅黑" pitchFamily="34" charset="-122"/>
                <a:ea typeface="微软雅黑" pitchFamily="34" charset="-122"/>
              </a:rPr>
              <a:t> or </a:t>
            </a:r>
            <a:r>
              <a:rPr lang="en-US" altLang="en-US" sz="2800" b="1" dirty="0" smtClean="0">
                <a:solidFill>
                  <a:srgbClr val="000000"/>
                </a:solidFill>
                <a:latin typeface="Courier New" pitchFamily="49" charset="0"/>
                <a:ea typeface="微软雅黑" pitchFamily="34" charset="-122"/>
                <a:cs typeface="Courier New" pitchFamily="49" charset="0"/>
              </a:rPr>
              <a:t>less</a:t>
            </a:r>
            <a:r>
              <a:rPr lang="en-US" altLang="en-US" sz="2800" dirty="0" smtClean="0">
                <a:solidFill>
                  <a:srgbClr val="000000"/>
                </a:solidFill>
                <a:latin typeface="微软雅黑" pitchFamily="34" charset="-122"/>
                <a:ea typeface="微软雅黑" pitchFamily="34" charset="-122"/>
              </a:rPr>
              <a:t>: display one page at a time </a:t>
            </a:r>
            <a:endParaRPr lang="en-US" altLang="en-US" sz="1600" dirty="0">
              <a:solidFill>
                <a:srgbClr val="000000"/>
              </a:solidFill>
              <a:latin typeface="Courier New" pitchFamily="49" charset="0"/>
              <a:ea typeface="微软雅黑" pitchFamily="34" charset="-122"/>
              <a:cs typeface="Courier New" pitchFamily="49" charset="0"/>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smtClean="0">
                <a:solidFill>
                  <a:srgbClr val="000000"/>
                </a:solidFill>
                <a:latin typeface="Courier New" pitchFamily="49" charset="0"/>
                <a:ea typeface="微软雅黑" pitchFamily="34" charset="-122"/>
                <a:cs typeface="Courier New" pitchFamily="49" charset="0"/>
              </a:rPr>
              <a:t>head</a:t>
            </a:r>
            <a:r>
              <a:rPr lang="en-US" altLang="en-US" sz="2800" dirty="0" smtClean="0">
                <a:solidFill>
                  <a:srgbClr val="000000"/>
                </a:solidFill>
                <a:latin typeface="微软雅黑" pitchFamily="34" charset="-122"/>
                <a:ea typeface="微软雅黑" pitchFamily="34" charset="-122"/>
                <a:cs typeface="Courier New" pitchFamily="49" charset="0"/>
              </a:rPr>
              <a:t>: display the beginning of a file</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a:solidFill>
                  <a:srgbClr val="000000"/>
                </a:solidFill>
                <a:latin typeface="Courier New" pitchFamily="49" charset="0"/>
                <a:ea typeface="微软雅黑" pitchFamily="34" charset="-122"/>
                <a:cs typeface="Courier New" pitchFamily="49" charset="0"/>
              </a:rPr>
              <a:t>t</a:t>
            </a:r>
            <a:r>
              <a:rPr lang="en-US" altLang="en-US" sz="2800" b="1" dirty="0" smtClean="0">
                <a:solidFill>
                  <a:srgbClr val="000000"/>
                </a:solidFill>
                <a:latin typeface="Courier New" pitchFamily="49" charset="0"/>
                <a:ea typeface="微软雅黑" pitchFamily="34" charset="-122"/>
                <a:cs typeface="Courier New" pitchFamily="49" charset="0"/>
              </a:rPr>
              <a:t>ail</a:t>
            </a:r>
            <a:r>
              <a:rPr lang="en-US" altLang="en-US" sz="2800" dirty="0" smtClean="0">
                <a:solidFill>
                  <a:srgbClr val="000000"/>
                </a:solidFill>
                <a:latin typeface="微软雅黑" pitchFamily="34" charset="-122"/>
                <a:ea typeface="微软雅黑" pitchFamily="34" charset="-122"/>
                <a:cs typeface="Courier New" pitchFamily="49" charset="0"/>
              </a:rPr>
              <a:t>: display the end of a file</a:t>
            </a:r>
            <a:endParaRPr lang="en-US" altLang="en-US" sz="2800" dirty="0">
              <a:solidFill>
                <a:srgbClr val="000000"/>
              </a:solidFill>
              <a:latin typeface="微软雅黑" pitchFamily="34" charset="-122"/>
              <a:ea typeface="微软雅黑" pitchFamily="34" charset="-122"/>
              <a:cs typeface="Courier New" pitchFamily="49" charset="0"/>
            </a:endParaRPr>
          </a:p>
        </p:txBody>
      </p:sp>
    </p:spTree>
    <p:extLst>
      <p:ext uri="{BB962C8B-B14F-4D97-AF65-F5344CB8AC3E}">
        <p14:creationId xmlns:p14="http://schemas.microsoft.com/office/powerpoint/2010/main" val="259870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err="1" smtClean="0">
                <a:solidFill>
                  <a:srgbClr val="0070C0"/>
                </a:solidFill>
                <a:latin typeface="Courier New" pitchFamily="49" charset="0"/>
                <a:ea typeface="微软雅黑" pitchFamily="34" charset="-122"/>
                <a:cs typeface="Courier New" pitchFamily="49" charset="0"/>
              </a:rPr>
              <a:t>grep</a:t>
            </a:r>
            <a:r>
              <a:rPr lang="en-US" altLang="zh-CN" sz="3200" b="1" dirty="0" smtClean="0">
                <a:solidFill>
                  <a:srgbClr val="0070C0"/>
                </a:solidFill>
                <a:latin typeface="微软雅黑" pitchFamily="34" charset="-122"/>
                <a:ea typeface="微软雅黑" pitchFamily="34" charset="-122"/>
              </a:rPr>
              <a:t>: Find Text</a:t>
            </a:r>
            <a:endParaRPr lang="zh-CN" altLang="en-US" sz="3200" b="1" dirty="0">
              <a:solidFill>
                <a:srgbClr val="0070C0"/>
              </a:solidFill>
              <a:latin typeface="微软雅黑" pitchFamily="34" charset="-122"/>
              <a:ea typeface="微软雅黑" pitchFamily="34" charset="-122"/>
            </a:endParaRPr>
          </a:p>
        </p:txBody>
      </p:sp>
      <p:sp>
        <p:nvSpPr>
          <p:cNvPr id="6" name="TextBox 160"/>
          <p:cNvSpPr txBox="1">
            <a:spLocks noChangeArrowheads="1"/>
          </p:cNvSpPr>
          <p:nvPr/>
        </p:nvSpPr>
        <p:spPr bwMode="auto">
          <a:xfrm>
            <a:off x="584616" y="1487191"/>
            <a:ext cx="7854845" cy="4616648"/>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Find a string in a specific file, and print all the lines that contain the text</a:t>
            </a:r>
            <a:br>
              <a:rPr lang="en-US" altLang="en-US" sz="2400" dirty="0" smtClean="0">
                <a:solidFill>
                  <a:srgbClr val="000000"/>
                </a:solidFill>
                <a:latin typeface="微软雅黑" pitchFamily="34" charset="-122"/>
                <a:ea typeface="微软雅黑" pitchFamily="34" charset="-122"/>
              </a:rPr>
            </a:br>
            <a:r>
              <a:rPr lang="en-US" altLang="en-US" sz="2800" dirty="0" smtClean="0">
                <a:solidFill>
                  <a:srgbClr val="000000"/>
                </a:solidFill>
                <a:latin typeface="微软雅黑" pitchFamily="34" charset="-122"/>
                <a:ea typeface="微软雅黑" pitchFamily="34" charset="-122"/>
              </a:rPr>
              <a:t>  </a:t>
            </a:r>
            <a:r>
              <a:rPr lang="en-US" altLang="en-US" sz="2200" dirty="0" smtClean="0">
                <a:solidFill>
                  <a:srgbClr val="000000"/>
                </a:solidFill>
                <a:latin typeface="Courier New" pitchFamily="49" charset="0"/>
                <a:ea typeface="微软雅黑" pitchFamily="34" charset="-122"/>
                <a:cs typeface="Courier New" pitchFamily="49" charset="0"/>
              </a:rPr>
              <a:t>$</a:t>
            </a:r>
            <a:r>
              <a:rPr lang="en-US" altLang="en-US" sz="2200" dirty="0" err="1" smtClean="0">
                <a:solidFill>
                  <a:srgbClr val="000000"/>
                </a:solidFill>
                <a:latin typeface="Courier New" pitchFamily="49" charset="0"/>
                <a:ea typeface="微软雅黑" pitchFamily="34" charset="-122"/>
                <a:cs typeface="Courier New" pitchFamily="49" charset="0"/>
              </a:rPr>
              <a:t>grep</a:t>
            </a:r>
            <a:r>
              <a:rPr lang="en-US" altLang="en-US" sz="2200" dirty="0" smtClean="0">
                <a:solidFill>
                  <a:srgbClr val="000000"/>
                </a:solidFill>
                <a:latin typeface="Courier New" pitchFamily="49" charset="0"/>
                <a:ea typeface="微软雅黑" pitchFamily="34" charset="-122"/>
                <a:cs typeface="Courier New" pitchFamily="49" charset="0"/>
              </a:rPr>
              <a:t> eggs basket </a:t>
            </a:r>
            <a:endParaRPr lang="en-US" altLang="en-US" sz="2200" dirty="0">
              <a:solidFill>
                <a:srgbClr val="000000"/>
              </a:solidFill>
              <a:latin typeface="Courier New" pitchFamily="49" charset="0"/>
              <a:ea typeface="微软雅黑" pitchFamily="34" charset="-122"/>
              <a:cs typeface="Courier New" pitchFamily="49" charset="0"/>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Display the line that contains the text and the surrounding lines</a:t>
            </a:r>
            <a:br>
              <a:rPr lang="en-US" altLang="en-US" sz="2400" dirty="0" smtClean="0">
                <a:solidFill>
                  <a:srgbClr val="000000"/>
                </a:solidFill>
                <a:latin typeface="微软雅黑" pitchFamily="34" charset="-122"/>
                <a:ea typeface="微软雅黑" pitchFamily="34" charset="-122"/>
                <a:cs typeface="Courier New" pitchFamily="49" charset="0"/>
              </a:rPr>
            </a:br>
            <a:r>
              <a:rPr lang="en-US" altLang="en-US" sz="2400" dirty="0" smtClean="0">
                <a:solidFill>
                  <a:srgbClr val="000000"/>
                </a:solidFill>
                <a:latin typeface="微软雅黑" pitchFamily="34" charset="-122"/>
                <a:ea typeface="微软雅黑" pitchFamily="34" charset="-122"/>
                <a:cs typeface="Courier New" pitchFamily="49" charset="0"/>
              </a:rPr>
              <a:t>   </a:t>
            </a:r>
            <a:r>
              <a:rPr lang="en-US" altLang="en-US" sz="2400" dirty="0" smtClean="0">
                <a:solidFill>
                  <a:srgbClr val="000000"/>
                </a:solidFill>
                <a:latin typeface="Courier New" pitchFamily="49" charset="0"/>
                <a:ea typeface="微软雅黑" pitchFamily="34" charset="-122"/>
                <a:cs typeface="Courier New" pitchFamily="49" charset="0"/>
              </a:rPr>
              <a:t>$</a:t>
            </a:r>
            <a:r>
              <a:rPr lang="en-US" altLang="en-US" sz="2400" dirty="0" err="1">
                <a:solidFill>
                  <a:srgbClr val="000000"/>
                </a:solidFill>
                <a:latin typeface="Courier New" pitchFamily="49" charset="0"/>
                <a:ea typeface="微软雅黑" pitchFamily="34" charset="-122"/>
                <a:cs typeface="Courier New" pitchFamily="49" charset="0"/>
              </a:rPr>
              <a:t>grep</a:t>
            </a:r>
            <a:r>
              <a:rPr lang="en-US" altLang="en-US" sz="2400" dirty="0">
                <a:solidFill>
                  <a:srgbClr val="000000"/>
                </a:solidFill>
                <a:latin typeface="Courier New" pitchFamily="49" charset="0"/>
                <a:ea typeface="微软雅黑" pitchFamily="34" charset="-122"/>
                <a:cs typeface="Courier New" pitchFamily="49" charset="0"/>
              </a:rPr>
              <a:t> </a:t>
            </a:r>
            <a:r>
              <a:rPr lang="en-US" altLang="en-US" sz="2400" dirty="0" smtClean="0">
                <a:solidFill>
                  <a:srgbClr val="000000"/>
                </a:solidFill>
                <a:latin typeface="Courier New" pitchFamily="49" charset="0"/>
                <a:ea typeface="微软雅黑" pitchFamily="34" charset="-122"/>
                <a:cs typeface="Courier New" pitchFamily="49" charset="0"/>
              </a:rPr>
              <a:t>-5 eggs </a:t>
            </a:r>
            <a:r>
              <a:rPr lang="en-US" altLang="en-US" sz="2400" dirty="0">
                <a:solidFill>
                  <a:srgbClr val="000000"/>
                </a:solidFill>
                <a:latin typeface="Courier New" pitchFamily="49" charset="0"/>
                <a:ea typeface="微软雅黑" pitchFamily="34" charset="-122"/>
                <a:cs typeface="Courier New" pitchFamily="49" charset="0"/>
              </a:rPr>
              <a:t>basket</a:t>
            </a:r>
            <a:endParaRPr lang="en-US" altLang="en-US" sz="2400" dirty="0" smtClean="0">
              <a:solidFill>
                <a:srgbClr val="000000"/>
              </a:solidFill>
              <a:latin typeface="微软雅黑" pitchFamily="34" charset="-122"/>
              <a:ea typeface="微软雅黑" pitchFamily="34" charset="-122"/>
              <a:cs typeface="Courier New" pitchFamily="49" charset="0"/>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Find out how many times a string appears:</a:t>
            </a:r>
            <a:br>
              <a:rPr lang="en-US" altLang="en-US" sz="2400" dirty="0" smtClean="0">
                <a:solidFill>
                  <a:srgbClr val="000000"/>
                </a:solidFill>
                <a:latin typeface="微软雅黑" pitchFamily="34" charset="-122"/>
                <a:ea typeface="微软雅黑" pitchFamily="34" charset="-122"/>
                <a:cs typeface="Courier New" pitchFamily="49" charset="0"/>
              </a:rPr>
            </a:br>
            <a:r>
              <a:rPr lang="en-US" altLang="en-US" sz="2400" dirty="0" smtClean="0">
                <a:solidFill>
                  <a:srgbClr val="000000"/>
                </a:solidFill>
                <a:latin typeface="微软雅黑" pitchFamily="34" charset="-122"/>
                <a:ea typeface="微软雅黑" pitchFamily="34" charset="-122"/>
                <a:cs typeface="Courier New" pitchFamily="49" charset="0"/>
              </a:rPr>
              <a:t>   </a:t>
            </a:r>
            <a:r>
              <a:rPr lang="en-US" altLang="en-US" sz="2400" dirty="0" smtClean="0">
                <a:solidFill>
                  <a:srgbClr val="000000"/>
                </a:solidFill>
                <a:latin typeface="Courier New" pitchFamily="49" charset="0"/>
                <a:ea typeface="微软雅黑" pitchFamily="34" charset="-122"/>
                <a:cs typeface="Courier New" pitchFamily="49" charset="0"/>
              </a:rPr>
              <a:t>$</a:t>
            </a:r>
            <a:r>
              <a:rPr lang="en-US" altLang="en-US" sz="2400" dirty="0" err="1">
                <a:solidFill>
                  <a:srgbClr val="000000"/>
                </a:solidFill>
                <a:latin typeface="Courier New" pitchFamily="49" charset="0"/>
                <a:ea typeface="微软雅黑" pitchFamily="34" charset="-122"/>
                <a:cs typeface="Courier New" pitchFamily="49" charset="0"/>
              </a:rPr>
              <a:t>grep</a:t>
            </a:r>
            <a:r>
              <a:rPr lang="en-US" altLang="en-US" sz="2400" dirty="0">
                <a:solidFill>
                  <a:srgbClr val="000000"/>
                </a:solidFill>
                <a:latin typeface="Courier New" pitchFamily="49" charset="0"/>
                <a:ea typeface="微软雅黑" pitchFamily="34" charset="-122"/>
                <a:cs typeface="Courier New" pitchFamily="49" charset="0"/>
              </a:rPr>
              <a:t> </a:t>
            </a:r>
            <a:r>
              <a:rPr lang="en-US" altLang="en-US" sz="2400" dirty="0" smtClean="0">
                <a:solidFill>
                  <a:srgbClr val="000000"/>
                </a:solidFill>
                <a:latin typeface="Courier New" pitchFamily="49" charset="0"/>
                <a:ea typeface="微软雅黑" pitchFamily="34" charset="-122"/>
                <a:cs typeface="Courier New" pitchFamily="49" charset="0"/>
              </a:rPr>
              <a:t>–</a:t>
            </a:r>
            <a:r>
              <a:rPr lang="en-US" altLang="en-US" sz="2400" dirty="0">
                <a:solidFill>
                  <a:srgbClr val="000000"/>
                </a:solidFill>
                <a:latin typeface="Courier New" pitchFamily="49" charset="0"/>
                <a:ea typeface="微软雅黑" pitchFamily="34" charset="-122"/>
                <a:cs typeface="Courier New" pitchFamily="49" charset="0"/>
              </a:rPr>
              <a:t>c</a:t>
            </a:r>
            <a:r>
              <a:rPr lang="en-US" altLang="en-US" sz="2400" dirty="0" smtClean="0">
                <a:solidFill>
                  <a:srgbClr val="000000"/>
                </a:solidFill>
                <a:latin typeface="Courier New" pitchFamily="49" charset="0"/>
                <a:ea typeface="微软雅黑" pitchFamily="34" charset="-122"/>
                <a:cs typeface="Courier New" pitchFamily="49" charset="0"/>
              </a:rPr>
              <a:t> eggs </a:t>
            </a:r>
            <a:r>
              <a:rPr lang="en-US" altLang="en-US" sz="2400" dirty="0">
                <a:solidFill>
                  <a:srgbClr val="000000"/>
                </a:solidFill>
                <a:latin typeface="Courier New" pitchFamily="49" charset="0"/>
                <a:ea typeface="微软雅黑" pitchFamily="34" charset="-122"/>
                <a:cs typeface="Courier New" pitchFamily="49" charset="0"/>
              </a:rPr>
              <a:t>basket</a:t>
            </a:r>
            <a:endParaRPr lang="en-US" altLang="en-US" sz="2400" dirty="0">
              <a:solidFill>
                <a:srgbClr val="000000"/>
              </a:solidFill>
              <a:latin typeface="微软雅黑" pitchFamily="34" charset="-122"/>
              <a:ea typeface="微软雅黑" pitchFamily="34" charset="-122"/>
              <a:cs typeface="Courier New" pitchFamily="49" charset="0"/>
            </a:endParaRPr>
          </a:p>
        </p:txBody>
      </p:sp>
    </p:spTree>
    <p:extLst>
      <p:ext uri="{BB962C8B-B14F-4D97-AF65-F5344CB8AC3E}">
        <p14:creationId xmlns:p14="http://schemas.microsoft.com/office/powerpoint/2010/main" val="718871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Courier New" pitchFamily="49" charset="0"/>
                <a:ea typeface="微软雅黑" pitchFamily="34" charset="-122"/>
                <a:cs typeface="Courier New" pitchFamily="49" charset="0"/>
              </a:rPr>
              <a:t>cp</a:t>
            </a:r>
            <a:r>
              <a:rPr lang="en-US" altLang="zh-CN" sz="3200" b="1" dirty="0" smtClean="0">
                <a:solidFill>
                  <a:srgbClr val="0070C0"/>
                </a:solidFill>
                <a:latin typeface="微软雅黑" pitchFamily="34" charset="-122"/>
                <a:ea typeface="微软雅黑" pitchFamily="34" charset="-122"/>
              </a:rPr>
              <a:t>: Copy a File</a:t>
            </a:r>
            <a:endParaRPr lang="zh-CN" altLang="en-US" sz="3200" b="1" dirty="0">
              <a:solidFill>
                <a:srgbClr val="0070C0"/>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2724150"/>
            <a:ext cx="7961313"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7244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err="1">
                <a:solidFill>
                  <a:srgbClr val="0070C0"/>
                </a:solidFill>
                <a:latin typeface="Courier New" pitchFamily="49" charset="0"/>
                <a:ea typeface="微软雅黑" pitchFamily="34" charset="-122"/>
                <a:cs typeface="Courier New" pitchFamily="49" charset="0"/>
              </a:rPr>
              <a:t>r</a:t>
            </a:r>
            <a:r>
              <a:rPr lang="en-US" altLang="zh-CN" sz="3200" b="1" dirty="0" err="1" smtClean="0">
                <a:solidFill>
                  <a:srgbClr val="0070C0"/>
                </a:solidFill>
                <a:latin typeface="Courier New" pitchFamily="49" charset="0"/>
                <a:ea typeface="微软雅黑" pitchFamily="34" charset="-122"/>
                <a:cs typeface="Courier New" pitchFamily="49" charset="0"/>
              </a:rPr>
              <a:t>m</a:t>
            </a:r>
            <a:r>
              <a:rPr lang="en-US" altLang="zh-CN" sz="3200" b="1" dirty="0" smtClean="0">
                <a:solidFill>
                  <a:srgbClr val="0070C0"/>
                </a:solidFill>
                <a:latin typeface="微软雅黑" pitchFamily="34" charset="-122"/>
                <a:ea typeface="微软雅黑" pitchFamily="34" charset="-122"/>
              </a:rPr>
              <a:t> and Its Danger</a:t>
            </a:r>
            <a:endParaRPr lang="zh-CN" altLang="en-US" sz="3200" b="1" dirty="0">
              <a:solidFill>
                <a:srgbClr val="0070C0"/>
              </a:solidFill>
              <a:latin typeface="微软雅黑" pitchFamily="34" charset="-122"/>
              <a:ea typeface="微软雅黑" pitchFamily="34" charset="-122"/>
            </a:endParaRPr>
          </a:p>
        </p:txBody>
      </p:sp>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33575"/>
            <a:ext cx="8229600" cy="2990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71810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Courier New" pitchFamily="49" charset="0"/>
                <a:ea typeface="微软雅黑" pitchFamily="34" charset="-122"/>
                <a:cs typeface="Courier New" pitchFamily="49" charset="0"/>
              </a:rPr>
              <a:t>mv</a:t>
            </a:r>
            <a:r>
              <a:rPr lang="en-US" altLang="zh-CN" sz="3200" b="1" dirty="0" smtClean="0">
                <a:solidFill>
                  <a:srgbClr val="0070C0"/>
                </a:solidFill>
                <a:latin typeface="微软雅黑" pitchFamily="34" charset="-122"/>
                <a:ea typeface="微软雅黑" pitchFamily="34" charset="-122"/>
              </a:rPr>
              <a:t>: Rename a File</a:t>
            </a:r>
            <a:endParaRPr lang="zh-CN" altLang="en-US" sz="32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726682" y="1732697"/>
            <a:ext cx="7934177" cy="179228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mv: rename a file without making a copy</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Caution: mv can destroy a file: </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微软雅黑" pitchFamily="34" charset="-122"/>
                <a:ea typeface="微软雅黑" pitchFamily="34" charset="-122"/>
              </a:rPr>
              <a:t>Use the –</a:t>
            </a:r>
            <a:r>
              <a:rPr lang="en-US" altLang="en-US" sz="2000" dirty="0" err="1" smtClean="0">
                <a:solidFill>
                  <a:srgbClr val="000000"/>
                </a:solidFill>
                <a:latin typeface="微软雅黑" pitchFamily="34" charset="-122"/>
                <a:ea typeface="微软雅黑" pitchFamily="34" charset="-122"/>
              </a:rPr>
              <a:t>i</a:t>
            </a:r>
            <a:r>
              <a:rPr lang="en-US" altLang="en-US" sz="2000" dirty="0" smtClean="0">
                <a:solidFill>
                  <a:srgbClr val="000000"/>
                </a:solidFill>
                <a:latin typeface="微软雅黑" pitchFamily="34" charset="-122"/>
                <a:ea typeface="微软雅黑" pitchFamily="34" charset="-122"/>
              </a:rPr>
              <a:t> option as a safe guard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682" y="4038451"/>
            <a:ext cx="7942263"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025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0070C0"/>
                </a:solidFill>
                <a:latin typeface="微软雅黑" pitchFamily="34" charset="-122"/>
                <a:ea typeface="微软雅黑" pitchFamily="34" charset="-122"/>
              </a:rPr>
              <a:t>Learning Objectives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6775" y="1595021"/>
            <a:ext cx="8110295" cy="4616648"/>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Issue commands</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Use basic utilities to list files </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Copy, move, and remove files</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a:solidFill>
                  <a:srgbClr val="000000"/>
                </a:solidFill>
                <a:latin typeface="微软雅黑" pitchFamily="34" charset="-122"/>
                <a:ea typeface="微软雅黑" pitchFamily="34" charset="-122"/>
              </a:rPr>
              <a:t>List special characters </a:t>
            </a:r>
            <a:endParaRPr lang="en-US" altLang="en-US" sz="2800" dirty="0" smtClean="0">
              <a:solidFill>
                <a:srgbClr val="000000"/>
              </a:solidFill>
              <a:latin typeface="微软雅黑" pitchFamily="34" charset="-122"/>
              <a:ea typeface="微软雅黑" pitchFamily="34" charset="-122"/>
            </a:endParaRPr>
          </a:p>
          <a:p>
            <a:pPr marL="457200" indent="-457200" defTabSz="914400" fontAlgn="base">
              <a:lnSpc>
                <a:spcPct val="150000"/>
              </a:lnSpc>
              <a:spcBef>
                <a:spcPct val="0"/>
              </a:spcBef>
              <a:spcAft>
                <a:spcPct val="0"/>
              </a:spcAft>
              <a:buClr>
                <a:srgbClr val="FF6600"/>
              </a:buClr>
              <a:buFont typeface="Wingdings" charset="2"/>
              <a:buChar char="l"/>
            </a:pPr>
            <a:r>
              <a:rPr lang="en-US" altLang="zh-CN" sz="2800" dirty="0" smtClean="0">
                <a:solidFill>
                  <a:srgbClr val="000000"/>
                </a:solidFill>
                <a:latin typeface="微软雅黑" pitchFamily="34" charset="-122"/>
                <a:ea typeface="微软雅黑" pitchFamily="34" charset="-122"/>
              </a:rPr>
              <a:t>Search, sort, print, and compare text files</a:t>
            </a:r>
          </a:p>
          <a:p>
            <a:pPr marL="457200" indent="-457200" defTabSz="914400" fontAlgn="base">
              <a:lnSpc>
                <a:spcPct val="150000"/>
              </a:lnSpc>
              <a:spcBef>
                <a:spcPct val="0"/>
              </a:spcBef>
              <a:spcAft>
                <a:spcPct val="0"/>
              </a:spcAft>
              <a:buClr>
                <a:srgbClr val="FF6600"/>
              </a:buClr>
              <a:buFont typeface="Wingdings" charset="2"/>
              <a:buChar char="l"/>
            </a:pPr>
            <a:r>
              <a:rPr lang="en-US" altLang="zh-CN" sz="2800" dirty="0" smtClean="0">
                <a:solidFill>
                  <a:srgbClr val="000000"/>
                </a:solidFill>
                <a:latin typeface="微软雅黑" pitchFamily="34" charset="-122"/>
                <a:ea typeface="微软雅黑" pitchFamily="34" charset="-122"/>
              </a:rPr>
              <a:t>Pipe commands</a:t>
            </a:r>
          </a:p>
          <a:p>
            <a:pPr marL="457200" indent="-457200" defTabSz="914400" fontAlgn="base">
              <a:lnSpc>
                <a:spcPct val="150000"/>
              </a:lnSpc>
              <a:spcBef>
                <a:spcPct val="0"/>
              </a:spcBef>
              <a:spcAft>
                <a:spcPct val="0"/>
              </a:spcAft>
              <a:buClr>
                <a:srgbClr val="FF6600"/>
              </a:buClr>
              <a:buFont typeface="Wingdings" charset="2"/>
              <a:buChar char="l"/>
            </a:pPr>
            <a:r>
              <a:rPr lang="en-US" altLang="zh-CN" sz="2800" dirty="0" smtClean="0">
                <a:solidFill>
                  <a:srgbClr val="000000"/>
                </a:solidFill>
                <a:latin typeface="微软雅黑" pitchFamily="34" charset="-122"/>
                <a:ea typeface="微软雅黑" pitchFamily="34" charset="-122"/>
              </a:rPr>
              <a:t>Communicate with other users</a:t>
            </a:r>
          </a:p>
        </p:txBody>
      </p:sp>
    </p:spTree>
    <p:extLst>
      <p:ext uri="{BB962C8B-B14F-4D97-AF65-F5344CB8AC3E}">
        <p14:creationId xmlns:p14="http://schemas.microsoft.com/office/powerpoint/2010/main" val="427064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Courier New" pitchFamily="49" charset="0"/>
                <a:ea typeface="微软雅黑" pitchFamily="34" charset="-122"/>
                <a:cs typeface="Courier New" pitchFamily="49" charset="0"/>
              </a:rPr>
              <a:t>date</a:t>
            </a:r>
            <a:r>
              <a:rPr lang="en-US" altLang="zh-CN" sz="3200" b="1" dirty="0" smtClean="0">
                <a:solidFill>
                  <a:srgbClr val="0070C0"/>
                </a:solidFill>
                <a:latin typeface="微软雅黑" pitchFamily="34" charset="-122"/>
                <a:ea typeface="微软雅黑" pitchFamily="34" charset="-122"/>
              </a:rPr>
              <a:t>: Displays the Time and Date</a:t>
            </a:r>
            <a:endParaRPr lang="zh-CN" altLang="en-US" sz="32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726682" y="1732697"/>
            <a:ext cx="7934177" cy="2123658"/>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smtClean="0">
                <a:solidFill>
                  <a:srgbClr val="000000"/>
                </a:solidFill>
                <a:latin typeface="Courier New" pitchFamily="49" charset="0"/>
                <a:ea typeface="微软雅黑" pitchFamily="34" charset="-122"/>
                <a:cs typeface="Courier New" pitchFamily="49" charset="0"/>
              </a:rPr>
              <a:t>date</a:t>
            </a:r>
            <a:r>
              <a:rPr lang="en-US" altLang="en-US" sz="2800" dirty="0" smtClean="0">
                <a:solidFill>
                  <a:srgbClr val="000000"/>
                </a:solidFill>
                <a:latin typeface="微软雅黑" pitchFamily="34" charset="-122"/>
                <a:ea typeface="微软雅黑" pitchFamily="34" charset="-122"/>
              </a:rPr>
              <a:t> displays the current date and time</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微软雅黑" pitchFamily="34" charset="-122"/>
                <a:ea typeface="微软雅黑" pitchFamily="34" charset="-122"/>
              </a:rPr>
              <a:t>You can specify the format</a:t>
            </a:r>
            <a:r>
              <a:rPr lang="en-US" altLang="en-US" sz="2000" dirty="0">
                <a:solidFill>
                  <a:srgbClr val="000000"/>
                </a:solidFill>
                <a:latin typeface="微软雅黑" pitchFamily="34" charset="-122"/>
                <a:ea typeface="微软雅黑" pitchFamily="34" charset="-122"/>
              </a:rPr>
              <a:t/>
            </a:r>
            <a:br>
              <a:rPr lang="en-US" altLang="en-US" sz="2000" dirty="0">
                <a:solidFill>
                  <a:srgbClr val="000000"/>
                </a:solidFill>
                <a:latin typeface="微软雅黑" pitchFamily="34" charset="-122"/>
                <a:ea typeface="微软雅黑" pitchFamily="34" charset="-122"/>
              </a:rPr>
            </a:br>
            <a:r>
              <a:rPr lang="en-US" altLang="en-US" sz="2000" b="1" dirty="0">
                <a:solidFill>
                  <a:srgbClr val="000000"/>
                </a:solidFill>
                <a:latin typeface="Courier New" pitchFamily="49" charset="0"/>
                <a:ea typeface="微软雅黑" pitchFamily="34" charset="-122"/>
                <a:cs typeface="Courier New" pitchFamily="49" charset="0"/>
              </a:rPr>
              <a:t>$date +"%A, %B %d, %</a:t>
            </a:r>
            <a:r>
              <a:rPr lang="en-US" altLang="en-US" sz="2000" b="1" dirty="0" smtClean="0">
                <a:solidFill>
                  <a:srgbClr val="000000"/>
                </a:solidFill>
                <a:latin typeface="Courier New" pitchFamily="49" charset="0"/>
                <a:ea typeface="微软雅黑" pitchFamily="34" charset="-122"/>
                <a:cs typeface="Courier New" pitchFamily="49" charset="0"/>
              </a:rPr>
              <a:t>Y“</a:t>
            </a:r>
            <a:br>
              <a:rPr lang="en-US" altLang="en-US" sz="2000" b="1" dirty="0" smtClean="0">
                <a:solidFill>
                  <a:srgbClr val="000000"/>
                </a:solidFill>
                <a:latin typeface="Courier New" pitchFamily="49" charset="0"/>
                <a:ea typeface="微软雅黑" pitchFamily="34" charset="-122"/>
                <a:cs typeface="Courier New" pitchFamily="49" charset="0"/>
              </a:rPr>
            </a:br>
            <a:r>
              <a:rPr lang="en-US" altLang="en-US" sz="2000" b="1" dirty="0" smtClean="0">
                <a:solidFill>
                  <a:srgbClr val="000000"/>
                </a:solidFill>
                <a:latin typeface="Courier New" pitchFamily="49" charset="0"/>
                <a:ea typeface="微软雅黑" pitchFamily="34" charset="-122"/>
                <a:cs typeface="Courier New" pitchFamily="49" charset="0"/>
              </a:rPr>
              <a:t>$Tuesday, January 21, 2014</a:t>
            </a:r>
          </a:p>
        </p:txBody>
      </p:sp>
    </p:spTree>
    <p:extLst>
      <p:ext uri="{BB962C8B-B14F-4D97-AF65-F5344CB8AC3E}">
        <p14:creationId xmlns:p14="http://schemas.microsoft.com/office/powerpoint/2010/main" val="2760944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err="1" smtClean="0">
                <a:solidFill>
                  <a:srgbClr val="0070C0"/>
                </a:solidFill>
                <a:latin typeface="Courier New" pitchFamily="49" charset="0"/>
                <a:ea typeface="微软雅黑" pitchFamily="34" charset="-122"/>
                <a:cs typeface="Courier New" pitchFamily="49" charset="0"/>
              </a:rPr>
              <a:t>cal</a:t>
            </a:r>
            <a:r>
              <a:rPr lang="en-US" altLang="zh-CN" sz="3200" b="1" dirty="0" smtClean="0">
                <a:solidFill>
                  <a:srgbClr val="0070C0"/>
                </a:solidFill>
                <a:latin typeface="微软雅黑" pitchFamily="34" charset="-122"/>
                <a:ea typeface="微软雅黑" pitchFamily="34" charset="-122"/>
              </a:rPr>
              <a:t>: Displays Calendar</a:t>
            </a:r>
            <a:endParaRPr lang="zh-CN" altLang="en-US" sz="32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726681" y="1476280"/>
            <a:ext cx="7934177" cy="4985980"/>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err="1" smtClean="0">
                <a:solidFill>
                  <a:srgbClr val="000000"/>
                </a:solidFill>
                <a:latin typeface="Courier New" pitchFamily="49" charset="0"/>
                <a:ea typeface="微软雅黑" pitchFamily="34" charset="-122"/>
                <a:cs typeface="Courier New" pitchFamily="49" charset="0"/>
              </a:rPr>
              <a:t>cal</a:t>
            </a:r>
            <a:r>
              <a:rPr lang="en-US" altLang="en-US" sz="2800" dirty="0" smtClean="0">
                <a:solidFill>
                  <a:srgbClr val="000000"/>
                </a:solidFill>
                <a:latin typeface="微软雅黑" pitchFamily="34" charset="-122"/>
                <a:ea typeface="微软雅黑" pitchFamily="34" charset="-122"/>
              </a:rPr>
              <a:t> displays the calendar of a month or year</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微软雅黑" pitchFamily="34" charset="-122"/>
                <a:ea typeface="微软雅黑" pitchFamily="34" charset="-122"/>
              </a:rPr>
              <a:t>If no arguments are provided, it prints the current year</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微软雅黑" pitchFamily="34" charset="-122"/>
                <a:ea typeface="微软雅黑" pitchFamily="34" charset="-122"/>
              </a:rPr>
              <a:t>If both a month and a year are provided, it prints one month</a:t>
            </a:r>
            <a:br>
              <a:rPr lang="en-US" altLang="en-US" sz="2000" dirty="0" smtClean="0">
                <a:solidFill>
                  <a:srgbClr val="000000"/>
                </a:solidFill>
                <a:latin typeface="微软雅黑" pitchFamily="34" charset="-122"/>
                <a:ea typeface="微软雅黑" pitchFamily="34" charset="-122"/>
              </a:rPr>
            </a:br>
            <a:r>
              <a:rPr lang="en-US" altLang="en-US" sz="1200" b="1" dirty="0">
                <a:solidFill>
                  <a:srgbClr val="000000"/>
                </a:solidFill>
                <a:latin typeface="Courier New" pitchFamily="49" charset="0"/>
                <a:ea typeface="微软雅黑" pitchFamily="34" charset="-122"/>
                <a:cs typeface="Courier New" pitchFamily="49" charset="0"/>
              </a:rPr>
              <a:t>$</a:t>
            </a:r>
            <a:r>
              <a:rPr lang="en-US" altLang="en-US" sz="1200" b="1" dirty="0" err="1">
                <a:solidFill>
                  <a:srgbClr val="000000"/>
                </a:solidFill>
                <a:latin typeface="Courier New" pitchFamily="49" charset="0"/>
                <a:ea typeface="微软雅黑" pitchFamily="34" charset="-122"/>
                <a:cs typeface="Courier New" pitchFamily="49" charset="0"/>
              </a:rPr>
              <a:t>cal</a:t>
            </a:r>
            <a:r>
              <a:rPr lang="en-US" altLang="en-US" sz="1200" b="1" dirty="0">
                <a:solidFill>
                  <a:srgbClr val="000000"/>
                </a:solidFill>
                <a:latin typeface="Courier New" pitchFamily="49" charset="0"/>
                <a:ea typeface="微软雅黑" pitchFamily="34" charset="-122"/>
                <a:cs typeface="Courier New" pitchFamily="49" charset="0"/>
              </a:rPr>
              <a:t> -1</a:t>
            </a:r>
          </a:p>
          <a:p>
            <a:pPr lvl="1" defTabSz="914400" fontAlgn="base">
              <a:lnSpc>
                <a:spcPct val="150000"/>
              </a:lnSpc>
              <a:spcBef>
                <a:spcPct val="0"/>
              </a:spcBef>
              <a:spcAft>
                <a:spcPct val="0"/>
              </a:spcAft>
              <a:buClr>
                <a:srgbClr val="FF6600"/>
              </a:buClr>
            </a:pPr>
            <a:r>
              <a:rPr lang="en-US" altLang="en-US" sz="1200" b="1" dirty="0">
                <a:solidFill>
                  <a:srgbClr val="000000"/>
                </a:solidFill>
                <a:latin typeface="Courier New" pitchFamily="49" charset="0"/>
                <a:ea typeface="微软雅黑" pitchFamily="34" charset="-122"/>
                <a:cs typeface="Courier New" pitchFamily="49" charset="0"/>
              </a:rPr>
              <a:t>    </a:t>
            </a:r>
            <a:r>
              <a:rPr lang="en-US" altLang="en-US" sz="1200" b="1" dirty="0" smtClean="0">
                <a:solidFill>
                  <a:srgbClr val="000000"/>
                </a:solidFill>
                <a:latin typeface="Courier New" pitchFamily="49" charset="0"/>
                <a:ea typeface="微软雅黑" pitchFamily="34" charset="-122"/>
                <a:cs typeface="Courier New" pitchFamily="49" charset="0"/>
              </a:rPr>
              <a:t> January </a:t>
            </a:r>
            <a:r>
              <a:rPr lang="en-US" altLang="en-US" sz="1200" b="1" dirty="0">
                <a:solidFill>
                  <a:srgbClr val="000000"/>
                </a:solidFill>
                <a:latin typeface="Courier New" pitchFamily="49" charset="0"/>
                <a:ea typeface="微软雅黑" pitchFamily="34" charset="-122"/>
                <a:cs typeface="Courier New" pitchFamily="49" charset="0"/>
              </a:rPr>
              <a:t>2014</a:t>
            </a:r>
          </a:p>
          <a:p>
            <a:pPr lvl="2" defTabSz="914400" fontAlgn="base">
              <a:lnSpc>
                <a:spcPct val="150000"/>
              </a:lnSpc>
              <a:spcBef>
                <a:spcPct val="0"/>
              </a:spcBef>
              <a:spcAft>
                <a:spcPct val="0"/>
              </a:spcAft>
              <a:buClr>
                <a:srgbClr val="FF6600"/>
              </a:buClr>
            </a:pPr>
            <a:r>
              <a:rPr lang="en-US" altLang="en-US" sz="1200" b="1" dirty="0">
                <a:solidFill>
                  <a:srgbClr val="000000"/>
                </a:solidFill>
                <a:latin typeface="Courier New" pitchFamily="49" charset="0"/>
                <a:ea typeface="微软雅黑" pitchFamily="34" charset="-122"/>
                <a:cs typeface="Courier New" pitchFamily="49" charset="0"/>
              </a:rPr>
              <a:t>Su Mo </a:t>
            </a:r>
            <a:r>
              <a:rPr lang="en-US" altLang="en-US" sz="1200" b="1" dirty="0" err="1">
                <a:solidFill>
                  <a:srgbClr val="000000"/>
                </a:solidFill>
                <a:latin typeface="Courier New" pitchFamily="49" charset="0"/>
                <a:ea typeface="微软雅黑" pitchFamily="34" charset="-122"/>
                <a:cs typeface="Courier New" pitchFamily="49" charset="0"/>
              </a:rPr>
              <a:t>Tu</a:t>
            </a:r>
            <a:r>
              <a:rPr lang="en-US" altLang="en-US" sz="1200" b="1" dirty="0">
                <a:solidFill>
                  <a:srgbClr val="000000"/>
                </a:solidFill>
                <a:latin typeface="Courier New" pitchFamily="49" charset="0"/>
                <a:ea typeface="微软雅黑" pitchFamily="34" charset="-122"/>
                <a:cs typeface="Courier New" pitchFamily="49" charset="0"/>
              </a:rPr>
              <a:t> We </a:t>
            </a:r>
            <a:r>
              <a:rPr lang="en-US" altLang="en-US" sz="1200" b="1" dirty="0" err="1">
                <a:solidFill>
                  <a:srgbClr val="000000"/>
                </a:solidFill>
                <a:latin typeface="Courier New" pitchFamily="49" charset="0"/>
                <a:ea typeface="微软雅黑" pitchFamily="34" charset="-122"/>
                <a:cs typeface="Courier New" pitchFamily="49" charset="0"/>
              </a:rPr>
              <a:t>Th</a:t>
            </a:r>
            <a:r>
              <a:rPr lang="en-US" altLang="en-US" sz="1200" b="1" dirty="0">
                <a:solidFill>
                  <a:srgbClr val="000000"/>
                </a:solidFill>
                <a:latin typeface="Courier New" pitchFamily="49" charset="0"/>
                <a:ea typeface="微软雅黑" pitchFamily="34" charset="-122"/>
                <a:cs typeface="Courier New" pitchFamily="49" charset="0"/>
              </a:rPr>
              <a:t> </a:t>
            </a:r>
            <a:r>
              <a:rPr lang="en-US" altLang="en-US" sz="1200" b="1" dirty="0" err="1">
                <a:solidFill>
                  <a:srgbClr val="000000"/>
                </a:solidFill>
                <a:latin typeface="Courier New" pitchFamily="49" charset="0"/>
                <a:ea typeface="微软雅黑" pitchFamily="34" charset="-122"/>
                <a:cs typeface="Courier New" pitchFamily="49" charset="0"/>
              </a:rPr>
              <a:t>Fr</a:t>
            </a:r>
            <a:r>
              <a:rPr lang="en-US" altLang="en-US" sz="1200" b="1" dirty="0">
                <a:solidFill>
                  <a:srgbClr val="000000"/>
                </a:solidFill>
                <a:latin typeface="Courier New" pitchFamily="49" charset="0"/>
                <a:ea typeface="微软雅黑" pitchFamily="34" charset="-122"/>
                <a:cs typeface="Courier New" pitchFamily="49" charset="0"/>
              </a:rPr>
              <a:t> Sa</a:t>
            </a:r>
          </a:p>
          <a:p>
            <a:pPr lvl="2" defTabSz="914400" fontAlgn="base">
              <a:lnSpc>
                <a:spcPct val="150000"/>
              </a:lnSpc>
              <a:spcBef>
                <a:spcPct val="0"/>
              </a:spcBef>
              <a:spcAft>
                <a:spcPct val="0"/>
              </a:spcAft>
              <a:buClr>
                <a:srgbClr val="FF6600"/>
              </a:buClr>
            </a:pPr>
            <a:r>
              <a:rPr lang="en-US" altLang="en-US" sz="1200" b="1" dirty="0">
                <a:solidFill>
                  <a:srgbClr val="000000"/>
                </a:solidFill>
                <a:latin typeface="Courier New" pitchFamily="49" charset="0"/>
                <a:ea typeface="微软雅黑" pitchFamily="34" charset="-122"/>
                <a:cs typeface="Courier New" pitchFamily="49" charset="0"/>
              </a:rPr>
              <a:t>          1  2  3  4</a:t>
            </a:r>
          </a:p>
          <a:p>
            <a:pPr lvl="2" defTabSz="914400" fontAlgn="base">
              <a:lnSpc>
                <a:spcPct val="150000"/>
              </a:lnSpc>
              <a:spcBef>
                <a:spcPct val="0"/>
              </a:spcBef>
              <a:spcAft>
                <a:spcPct val="0"/>
              </a:spcAft>
              <a:buClr>
                <a:srgbClr val="FF6600"/>
              </a:buClr>
            </a:pPr>
            <a:r>
              <a:rPr lang="en-US" altLang="en-US" sz="1200" b="1" dirty="0">
                <a:solidFill>
                  <a:srgbClr val="000000"/>
                </a:solidFill>
                <a:latin typeface="Courier New" pitchFamily="49" charset="0"/>
                <a:ea typeface="微软雅黑" pitchFamily="34" charset="-122"/>
                <a:cs typeface="Courier New" pitchFamily="49" charset="0"/>
              </a:rPr>
              <a:t> 5  6  7  8  9 10 11</a:t>
            </a:r>
          </a:p>
          <a:p>
            <a:pPr lvl="2" defTabSz="914400" fontAlgn="base">
              <a:lnSpc>
                <a:spcPct val="150000"/>
              </a:lnSpc>
              <a:spcBef>
                <a:spcPct val="0"/>
              </a:spcBef>
              <a:spcAft>
                <a:spcPct val="0"/>
              </a:spcAft>
              <a:buClr>
                <a:srgbClr val="FF6600"/>
              </a:buClr>
            </a:pPr>
            <a:r>
              <a:rPr lang="en-US" altLang="en-US" sz="1200" b="1" dirty="0">
                <a:solidFill>
                  <a:srgbClr val="000000"/>
                </a:solidFill>
                <a:latin typeface="Courier New" pitchFamily="49" charset="0"/>
                <a:ea typeface="微软雅黑" pitchFamily="34" charset="-122"/>
                <a:cs typeface="Courier New" pitchFamily="49" charset="0"/>
              </a:rPr>
              <a:t>12 13 14 15 16 17 18</a:t>
            </a:r>
          </a:p>
          <a:p>
            <a:pPr lvl="2" defTabSz="914400" fontAlgn="base">
              <a:lnSpc>
                <a:spcPct val="150000"/>
              </a:lnSpc>
              <a:spcBef>
                <a:spcPct val="0"/>
              </a:spcBef>
              <a:spcAft>
                <a:spcPct val="0"/>
              </a:spcAft>
              <a:buClr>
                <a:srgbClr val="FF6600"/>
              </a:buClr>
            </a:pPr>
            <a:r>
              <a:rPr lang="en-US" altLang="en-US" sz="1200" b="1" dirty="0">
                <a:solidFill>
                  <a:srgbClr val="000000"/>
                </a:solidFill>
                <a:latin typeface="Courier New" pitchFamily="49" charset="0"/>
                <a:ea typeface="微软雅黑" pitchFamily="34" charset="-122"/>
                <a:cs typeface="Courier New" pitchFamily="49" charset="0"/>
              </a:rPr>
              <a:t>19 20 21 22 23 24 25</a:t>
            </a:r>
          </a:p>
          <a:p>
            <a:pPr lvl="2" defTabSz="914400" fontAlgn="base">
              <a:lnSpc>
                <a:spcPct val="150000"/>
              </a:lnSpc>
              <a:spcBef>
                <a:spcPct val="0"/>
              </a:spcBef>
              <a:spcAft>
                <a:spcPct val="0"/>
              </a:spcAft>
              <a:buClr>
                <a:srgbClr val="FF6600"/>
              </a:buClr>
            </a:pPr>
            <a:r>
              <a:rPr lang="en-US" altLang="en-US" sz="1200" b="1" dirty="0">
                <a:solidFill>
                  <a:srgbClr val="000000"/>
                </a:solidFill>
                <a:latin typeface="Courier New" pitchFamily="49" charset="0"/>
                <a:ea typeface="微软雅黑" pitchFamily="34" charset="-122"/>
                <a:cs typeface="Courier New" pitchFamily="49" charset="0"/>
              </a:rPr>
              <a:t>26 27 28 29 30 31</a:t>
            </a:r>
            <a:endParaRPr lang="en-US" altLang="en-US" sz="1200" b="1"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3605449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a:solidFill>
                  <a:srgbClr val="0070C0"/>
                </a:solidFill>
                <a:latin typeface="Courier New" pitchFamily="49" charset="0"/>
                <a:ea typeface="微软雅黑" pitchFamily="34" charset="-122"/>
                <a:cs typeface="Courier New" pitchFamily="49" charset="0"/>
              </a:rPr>
              <a:t>s</a:t>
            </a:r>
            <a:r>
              <a:rPr lang="en-US" altLang="zh-CN" sz="3200" b="1" dirty="0" smtClean="0">
                <a:solidFill>
                  <a:srgbClr val="0070C0"/>
                </a:solidFill>
                <a:latin typeface="Courier New" pitchFamily="49" charset="0"/>
                <a:ea typeface="微软雅黑" pitchFamily="34" charset="-122"/>
                <a:cs typeface="Courier New" pitchFamily="49" charset="0"/>
              </a:rPr>
              <a:t>ort</a:t>
            </a:r>
            <a:r>
              <a:rPr lang="en-US" altLang="zh-CN" sz="3200" b="1" dirty="0" smtClean="0">
                <a:solidFill>
                  <a:srgbClr val="0070C0"/>
                </a:solidFill>
                <a:latin typeface="微软雅黑" pitchFamily="34" charset="-122"/>
                <a:ea typeface="微软雅黑" pitchFamily="34" charset="-122"/>
              </a:rPr>
              <a:t> It Out</a:t>
            </a:r>
            <a:endParaRPr lang="zh-CN" altLang="en-US" sz="32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726681" y="1444946"/>
            <a:ext cx="7934177" cy="4154984"/>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smtClean="0">
                <a:solidFill>
                  <a:srgbClr val="000000"/>
                </a:solidFill>
                <a:latin typeface="Courier New" pitchFamily="49" charset="0"/>
                <a:ea typeface="微软雅黑" pitchFamily="34" charset="-122"/>
                <a:cs typeface="Courier New" pitchFamily="49" charset="0"/>
              </a:rPr>
              <a:t>sort</a:t>
            </a:r>
            <a:r>
              <a:rPr lang="en-US" altLang="en-US" sz="2800" dirty="0" smtClean="0">
                <a:solidFill>
                  <a:srgbClr val="000000"/>
                </a:solidFill>
                <a:latin typeface="微软雅黑" pitchFamily="34" charset="-122"/>
                <a:ea typeface="微软雅黑" pitchFamily="34" charset="-122"/>
              </a:rPr>
              <a:t>  sorts the line according to ASCII order</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b="1" dirty="0" smtClean="0">
                <a:solidFill>
                  <a:srgbClr val="000000"/>
                </a:solidFill>
                <a:latin typeface="Courier New" pitchFamily="49" charset="0"/>
                <a:ea typeface="微软雅黑" pitchFamily="34" charset="-122"/>
                <a:cs typeface="Courier New" pitchFamily="49" charset="0"/>
              </a:rPr>
              <a:t>-d</a:t>
            </a:r>
            <a:r>
              <a:rPr lang="en-US" altLang="en-US" sz="2000" dirty="0" smtClean="0">
                <a:solidFill>
                  <a:srgbClr val="000000"/>
                </a:solidFill>
                <a:latin typeface="微软雅黑" pitchFamily="34" charset="-122"/>
                <a:ea typeface="微软雅黑" pitchFamily="34" charset="-122"/>
              </a:rPr>
              <a:t> option: in dictionary order</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b="1" dirty="0" smtClean="0">
                <a:solidFill>
                  <a:srgbClr val="000000"/>
                </a:solidFill>
                <a:latin typeface="Courier New" pitchFamily="49" charset="0"/>
                <a:ea typeface="微软雅黑" pitchFamily="34" charset="-122"/>
                <a:cs typeface="Courier New" pitchFamily="49" charset="0"/>
              </a:rPr>
              <a:t>-f</a:t>
            </a:r>
            <a:r>
              <a:rPr lang="en-US" altLang="en-US" sz="2000" dirty="0" smtClean="0">
                <a:solidFill>
                  <a:srgbClr val="000000"/>
                </a:solidFill>
                <a:latin typeface="微软雅黑" pitchFamily="34" charset="-122"/>
                <a:ea typeface="微软雅黑" pitchFamily="34" charset="-122"/>
              </a:rPr>
              <a:t> option: ignore case</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b="1" dirty="0" smtClean="0">
                <a:solidFill>
                  <a:srgbClr val="000000"/>
                </a:solidFill>
                <a:latin typeface="Courier New" pitchFamily="49" charset="0"/>
                <a:ea typeface="微软雅黑" pitchFamily="34" charset="-122"/>
                <a:cs typeface="Courier New" pitchFamily="49" charset="0"/>
              </a:rPr>
              <a:t>-r</a:t>
            </a:r>
            <a:r>
              <a:rPr lang="en-US" altLang="en-US" sz="2000" dirty="0" smtClean="0">
                <a:solidFill>
                  <a:srgbClr val="000000"/>
                </a:solidFill>
                <a:latin typeface="微软雅黑" pitchFamily="34" charset="-122"/>
                <a:ea typeface="微软雅黑" pitchFamily="34" charset="-122"/>
              </a:rPr>
              <a:t> option: in reverse order</a:t>
            </a:r>
            <a:endParaRPr lang="en-US" altLang="en-US" sz="2000" dirty="0">
              <a:solidFill>
                <a:srgbClr val="000000"/>
              </a:solidFill>
              <a:latin typeface="微软雅黑" pitchFamily="34" charset="-122"/>
              <a:ea typeface="微软雅黑" pitchFamily="34" charset="-122"/>
            </a:endParaRP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b="1" dirty="0" smtClean="0">
                <a:solidFill>
                  <a:srgbClr val="000000"/>
                </a:solidFill>
                <a:latin typeface="Courier New" pitchFamily="49" charset="0"/>
                <a:ea typeface="微软雅黑" pitchFamily="34" charset="-122"/>
                <a:cs typeface="Courier New" pitchFamily="49" charset="0"/>
              </a:rPr>
              <a:t>-t</a:t>
            </a:r>
            <a:r>
              <a:rPr lang="en-US" altLang="en-US" sz="2000" dirty="0" smtClean="0">
                <a:solidFill>
                  <a:srgbClr val="000000"/>
                </a:solidFill>
                <a:latin typeface="微软雅黑" pitchFamily="34" charset="-122"/>
                <a:ea typeface="微软雅黑" pitchFamily="34" charset="-122"/>
                <a:cs typeface="Courier New" pitchFamily="49" charset="0"/>
              </a:rPr>
              <a:t> option: change the default delimiter</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b="1" dirty="0" smtClean="0">
                <a:solidFill>
                  <a:srgbClr val="000000"/>
                </a:solidFill>
                <a:latin typeface="Courier New" pitchFamily="49" charset="0"/>
                <a:ea typeface="微软雅黑" pitchFamily="34" charset="-122"/>
                <a:cs typeface="Courier New" pitchFamily="49" charset="0"/>
              </a:rPr>
              <a:t>-k n[,m]</a:t>
            </a:r>
            <a:r>
              <a:rPr lang="en-US" altLang="en-US" sz="2000" dirty="0" smtClean="0">
                <a:solidFill>
                  <a:srgbClr val="000000"/>
                </a:solidFill>
                <a:latin typeface="微软雅黑" pitchFamily="34" charset="-122"/>
                <a:ea typeface="微软雅黑" pitchFamily="34" charset="-122"/>
                <a:cs typeface="Courier New" pitchFamily="49" charset="0"/>
              </a:rPr>
              <a:t>: starts at the </a:t>
            </a:r>
            <a:r>
              <a:rPr lang="en-US" altLang="en-US" sz="2000" b="1" i="1" dirty="0" smtClean="0">
                <a:solidFill>
                  <a:srgbClr val="000000"/>
                </a:solidFill>
                <a:latin typeface="微软雅黑" pitchFamily="34" charset="-122"/>
                <a:ea typeface="微软雅黑" pitchFamily="34" charset="-122"/>
                <a:cs typeface="Courier New" pitchFamily="49" charset="0"/>
              </a:rPr>
              <a:t>n</a:t>
            </a:r>
            <a:r>
              <a:rPr lang="en-US" altLang="en-US" sz="2000" dirty="0" smtClean="0">
                <a:solidFill>
                  <a:srgbClr val="000000"/>
                </a:solidFill>
                <a:latin typeface="微软雅黑" pitchFamily="34" charset="-122"/>
                <a:ea typeface="微软雅黑" pitchFamily="34" charset="-122"/>
                <a:cs typeface="Courier New" pitchFamily="49" charset="0"/>
              </a:rPr>
              <a:t>th field, where the fields are numbered beginning with 1, and ends at the </a:t>
            </a:r>
            <a:r>
              <a:rPr lang="en-US" altLang="en-US" sz="2000" b="1" i="1" dirty="0" err="1" smtClean="0">
                <a:solidFill>
                  <a:srgbClr val="000000"/>
                </a:solidFill>
                <a:latin typeface="微软雅黑" pitchFamily="34" charset="-122"/>
                <a:ea typeface="微软雅黑" pitchFamily="34" charset="-122"/>
                <a:cs typeface="Courier New" pitchFamily="49" charset="0"/>
              </a:rPr>
              <a:t>m</a:t>
            </a:r>
            <a:r>
              <a:rPr lang="en-US" altLang="en-US" sz="2000" dirty="0" err="1" smtClean="0">
                <a:solidFill>
                  <a:srgbClr val="000000"/>
                </a:solidFill>
                <a:latin typeface="微软雅黑" pitchFamily="34" charset="-122"/>
                <a:ea typeface="微软雅黑" pitchFamily="34" charset="-122"/>
                <a:cs typeface="Courier New" pitchFamily="49" charset="0"/>
              </a:rPr>
              <a:t>th</a:t>
            </a:r>
            <a:r>
              <a:rPr lang="en-US" altLang="en-US" sz="2000" dirty="0" smtClean="0">
                <a:solidFill>
                  <a:srgbClr val="000000"/>
                </a:solidFill>
                <a:latin typeface="微软雅黑" pitchFamily="34" charset="-122"/>
                <a:ea typeface="微软雅黑" pitchFamily="34" charset="-122"/>
                <a:cs typeface="Courier New" pitchFamily="49" charset="0"/>
              </a:rPr>
              <a:t> field</a:t>
            </a:r>
            <a:endParaRPr lang="en-US" altLang="en-US" sz="1200"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2947350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err="1" smtClean="0">
                <a:solidFill>
                  <a:srgbClr val="0070C0"/>
                </a:solidFill>
                <a:latin typeface="Courier New" pitchFamily="49" charset="0"/>
                <a:ea typeface="微软雅黑" pitchFamily="34" charset="-122"/>
                <a:cs typeface="Courier New" pitchFamily="49" charset="0"/>
              </a:rPr>
              <a:t>uniq</a:t>
            </a:r>
            <a:r>
              <a:rPr lang="en-US" altLang="zh-CN" sz="3200" b="1" dirty="0" smtClean="0">
                <a:solidFill>
                  <a:srgbClr val="0070C0"/>
                </a:solidFill>
                <a:latin typeface="Courier New" pitchFamily="49" charset="0"/>
                <a:ea typeface="微软雅黑" pitchFamily="34" charset="-122"/>
                <a:cs typeface="Courier New" pitchFamily="49" charset="0"/>
              </a:rPr>
              <a:t>:</a:t>
            </a:r>
            <a:r>
              <a:rPr lang="en-US" altLang="zh-CN" sz="3200" b="1" dirty="0" smtClean="0">
                <a:solidFill>
                  <a:srgbClr val="0070C0"/>
                </a:solidFill>
                <a:latin typeface="微软雅黑" pitchFamily="34" charset="-122"/>
                <a:ea typeface="微软雅黑" pitchFamily="34" charset="-122"/>
              </a:rPr>
              <a:t> Eliminate Duplicates</a:t>
            </a:r>
            <a:endParaRPr lang="zh-CN" altLang="en-US" sz="32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726681" y="1444946"/>
            <a:ext cx="7934177" cy="360098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err="1" smtClean="0">
                <a:solidFill>
                  <a:srgbClr val="000000"/>
                </a:solidFill>
                <a:latin typeface="Courier New" pitchFamily="49" charset="0"/>
                <a:ea typeface="微软雅黑" pitchFamily="34" charset="-122"/>
                <a:cs typeface="Courier New" pitchFamily="49" charset="0"/>
              </a:rPr>
              <a:t>uniq</a:t>
            </a:r>
            <a:r>
              <a:rPr lang="en-US" altLang="en-US" sz="2800" dirty="0" smtClean="0">
                <a:solidFill>
                  <a:srgbClr val="000000"/>
                </a:solidFill>
                <a:latin typeface="微软雅黑" pitchFamily="34" charset="-122"/>
                <a:ea typeface="微软雅黑" pitchFamily="34" charset="-122"/>
              </a:rPr>
              <a:t>  finds only identical, adjacent (sorted) lines.</a:t>
            </a:r>
          </a:p>
          <a:p>
            <a:pPr lvl="1" defTabSz="914400" fontAlgn="base">
              <a:lnSpc>
                <a:spcPct val="150000"/>
              </a:lnSpc>
              <a:spcBef>
                <a:spcPct val="0"/>
              </a:spcBef>
              <a:spcAft>
                <a:spcPct val="0"/>
              </a:spcAft>
              <a:buClr>
                <a:srgbClr val="FF6600"/>
              </a:buClr>
            </a:pPr>
            <a:r>
              <a:rPr lang="en-US" altLang="en-US" sz="2000" b="1" dirty="0" smtClean="0">
                <a:solidFill>
                  <a:srgbClr val="000000"/>
                </a:solidFill>
                <a:latin typeface="Courier New" pitchFamily="49" charset="0"/>
                <a:ea typeface="微软雅黑" pitchFamily="34" charset="-122"/>
                <a:cs typeface="Courier New" pitchFamily="49" charset="0"/>
              </a:rPr>
              <a:t> use -d</a:t>
            </a:r>
            <a:r>
              <a:rPr lang="en-US" altLang="en-US" sz="2000" dirty="0" smtClean="0">
                <a:solidFill>
                  <a:srgbClr val="000000"/>
                </a:solidFill>
                <a:latin typeface="微软雅黑" pitchFamily="34" charset="-122"/>
                <a:ea typeface="微软雅黑" pitchFamily="34" charset="-122"/>
              </a:rPr>
              <a:t> option to display only the duplicate lines</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You can sort and eliminate duplicates in one step with:</a:t>
            </a:r>
            <a:br>
              <a:rPr lang="en-US" altLang="en-US" sz="2800" dirty="0" smtClean="0">
                <a:solidFill>
                  <a:srgbClr val="000000"/>
                </a:solidFill>
                <a:latin typeface="微软雅黑" pitchFamily="34" charset="-122"/>
                <a:ea typeface="微软雅黑" pitchFamily="34" charset="-122"/>
              </a:rPr>
            </a:br>
            <a:r>
              <a:rPr lang="en-US" altLang="en-US" sz="2000" dirty="0" smtClean="0">
                <a:solidFill>
                  <a:srgbClr val="000000"/>
                </a:solidFill>
                <a:latin typeface="微软雅黑" pitchFamily="34" charset="-122"/>
                <a:ea typeface="微软雅黑" pitchFamily="34" charset="-122"/>
              </a:rPr>
              <a:t>   </a:t>
            </a:r>
            <a:r>
              <a:rPr lang="en-US" altLang="en-US" sz="2000" b="1" dirty="0" smtClean="0">
                <a:solidFill>
                  <a:srgbClr val="000000"/>
                </a:solidFill>
                <a:latin typeface="Courier New" pitchFamily="49" charset="0"/>
                <a:ea typeface="微软雅黑" pitchFamily="34" charset="-122"/>
                <a:cs typeface="Courier New" pitchFamily="49" charset="0"/>
              </a:rPr>
              <a:t>sort –u </a:t>
            </a:r>
            <a:r>
              <a:rPr lang="en-US" altLang="en-US" sz="2000" b="1" dirty="0" err="1" smtClean="0">
                <a:solidFill>
                  <a:srgbClr val="000000"/>
                </a:solidFill>
                <a:latin typeface="Courier New" pitchFamily="49" charset="0"/>
                <a:ea typeface="微软雅黑" pitchFamily="34" charset="-122"/>
                <a:cs typeface="Courier New" pitchFamily="49" charset="0"/>
              </a:rPr>
              <a:t>long.address.book</a:t>
            </a:r>
            <a:endParaRPr lang="en-US" altLang="en-US" sz="2000" b="1"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4226948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Courier New" pitchFamily="49" charset="0"/>
                <a:ea typeface="微软雅黑" pitchFamily="34" charset="-122"/>
                <a:cs typeface="Courier New" pitchFamily="49" charset="0"/>
              </a:rPr>
              <a:t>write:</a:t>
            </a:r>
            <a:r>
              <a:rPr lang="en-US" altLang="zh-CN" sz="3200" b="1" dirty="0" smtClean="0">
                <a:solidFill>
                  <a:srgbClr val="0070C0"/>
                </a:solidFill>
                <a:latin typeface="微软雅黑" pitchFamily="34" charset="-122"/>
                <a:ea typeface="微软雅黑" pitchFamily="34" charset="-122"/>
              </a:rPr>
              <a:t> Communicate with Others</a:t>
            </a:r>
            <a:endParaRPr lang="zh-CN" altLang="en-US" sz="32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726681" y="1444946"/>
            <a:ext cx="7934177" cy="4893647"/>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500" b="1" dirty="0" smtClean="0">
                <a:solidFill>
                  <a:srgbClr val="000000"/>
                </a:solidFill>
                <a:latin typeface="微软雅黑" pitchFamily="34" charset="-122"/>
                <a:ea typeface="微软雅黑" pitchFamily="34" charset="-122"/>
                <a:cs typeface="Courier New" pitchFamily="49" charset="0"/>
              </a:rPr>
              <a:t>write</a:t>
            </a:r>
            <a:r>
              <a:rPr lang="en-US" altLang="en-US" sz="2500" dirty="0" smtClean="0">
                <a:solidFill>
                  <a:srgbClr val="000000"/>
                </a:solidFill>
                <a:latin typeface="微软雅黑" pitchFamily="34" charset="-122"/>
                <a:ea typeface="微软雅黑" pitchFamily="34" charset="-122"/>
              </a:rPr>
              <a:t>  sends a quick message to others who logged in to the same system.</a:t>
            </a:r>
          </a:p>
          <a:p>
            <a:pPr marL="1371600" lvl="2" indent="-457200" defTabSz="914400" fontAlgn="base">
              <a:lnSpc>
                <a:spcPct val="150000"/>
              </a:lnSpc>
              <a:spcBef>
                <a:spcPct val="0"/>
              </a:spcBef>
              <a:spcAft>
                <a:spcPct val="0"/>
              </a:spcAft>
              <a:buClr>
                <a:srgbClr val="FF6600"/>
              </a:buClr>
              <a:buFont typeface="+mj-lt"/>
              <a:buAutoNum type="arabicPeriod"/>
            </a:pPr>
            <a:r>
              <a:rPr lang="en-US" altLang="en-US" sz="2000" b="1" dirty="0" smtClean="0">
                <a:solidFill>
                  <a:srgbClr val="000000"/>
                </a:solidFill>
                <a:latin typeface="Courier New" pitchFamily="49" charset="0"/>
                <a:ea typeface="微软雅黑" pitchFamily="34" charset="-122"/>
                <a:cs typeface="Courier New" pitchFamily="49" charset="0"/>
              </a:rPr>
              <a:t>write </a:t>
            </a:r>
            <a:r>
              <a:rPr lang="en-US" altLang="en-US" sz="2000" b="1" dirty="0" err="1" smtClean="0">
                <a:solidFill>
                  <a:srgbClr val="000000"/>
                </a:solidFill>
                <a:latin typeface="Courier New" pitchFamily="49" charset="0"/>
                <a:ea typeface="微软雅黑" pitchFamily="34" charset="-122"/>
                <a:cs typeface="Courier New" pitchFamily="49" charset="0"/>
              </a:rPr>
              <a:t>userid</a:t>
            </a:r>
            <a:r>
              <a:rPr lang="en-US" altLang="en-US" sz="2000" b="1" dirty="0" smtClean="0">
                <a:solidFill>
                  <a:srgbClr val="000000"/>
                </a:solidFill>
                <a:latin typeface="Courier New" pitchFamily="49" charset="0"/>
                <a:ea typeface="微软雅黑" pitchFamily="34" charset="-122"/>
                <a:cs typeface="Courier New" pitchFamily="49" charset="0"/>
              </a:rPr>
              <a:t> </a:t>
            </a:r>
          </a:p>
          <a:p>
            <a:pPr marL="1371600" lvl="2" indent="-457200" defTabSz="914400" fontAlgn="base">
              <a:lnSpc>
                <a:spcPct val="150000"/>
              </a:lnSpc>
              <a:spcBef>
                <a:spcPct val="0"/>
              </a:spcBef>
              <a:spcAft>
                <a:spcPct val="0"/>
              </a:spcAft>
              <a:buClr>
                <a:srgbClr val="FF6600"/>
              </a:buClr>
              <a:buFont typeface="+mj-lt"/>
              <a:buAutoNum type="arabicPeriod"/>
            </a:pPr>
            <a:r>
              <a:rPr lang="en-US" altLang="en-US" sz="2000" b="1" dirty="0" err="1" smtClean="0">
                <a:solidFill>
                  <a:srgbClr val="000000"/>
                </a:solidFill>
                <a:latin typeface="Courier New" pitchFamily="49" charset="0"/>
                <a:ea typeface="微软雅黑" pitchFamily="34" charset="-122"/>
                <a:cs typeface="Courier New" pitchFamily="49" charset="0"/>
              </a:rPr>
              <a:t>Wanna</a:t>
            </a:r>
            <a:r>
              <a:rPr lang="en-US" altLang="en-US" sz="2000" b="1" dirty="0" smtClean="0">
                <a:solidFill>
                  <a:srgbClr val="000000"/>
                </a:solidFill>
                <a:latin typeface="Courier New" pitchFamily="49" charset="0"/>
                <a:ea typeface="微软雅黑" pitchFamily="34" charset="-122"/>
                <a:cs typeface="Courier New" pitchFamily="49" charset="0"/>
              </a:rPr>
              <a:t> meet for lunch?</a:t>
            </a:r>
          </a:p>
          <a:p>
            <a:pPr marL="1371600" lvl="2" indent="-457200" defTabSz="914400" fontAlgn="base">
              <a:lnSpc>
                <a:spcPct val="150000"/>
              </a:lnSpc>
              <a:spcBef>
                <a:spcPct val="0"/>
              </a:spcBef>
              <a:spcAft>
                <a:spcPct val="0"/>
              </a:spcAft>
              <a:buClr>
                <a:srgbClr val="FF6600"/>
              </a:buClr>
              <a:buFont typeface="+mj-lt"/>
              <a:buAutoNum type="arabicPeriod"/>
            </a:pPr>
            <a:r>
              <a:rPr lang="en-US" altLang="en-US" sz="2000" b="1" dirty="0" err="1" smtClean="0">
                <a:solidFill>
                  <a:srgbClr val="000000"/>
                </a:solidFill>
                <a:latin typeface="Courier New" pitchFamily="49" charset="0"/>
                <a:ea typeface="微软雅黑" pitchFamily="34" charset="-122"/>
                <a:cs typeface="Courier New" pitchFamily="49" charset="0"/>
              </a:rPr>
              <a:t>Ctrl+D</a:t>
            </a:r>
            <a:r>
              <a:rPr lang="en-US" altLang="en-US" sz="2000" b="1" dirty="0" smtClean="0">
                <a:solidFill>
                  <a:srgbClr val="000000"/>
                </a:solidFill>
                <a:latin typeface="Courier New" pitchFamily="49" charset="0"/>
                <a:ea typeface="微软雅黑" pitchFamily="34" charset="-122"/>
                <a:cs typeface="Courier New" pitchFamily="49" charset="0"/>
              </a:rPr>
              <a:t> </a:t>
            </a:r>
          </a:p>
          <a:p>
            <a:pPr marL="457200" indent="-457200" defTabSz="914400" fontAlgn="base">
              <a:lnSpc>
                <a:spcPct val="150000"/>
              </a:lnSpc>
              <a:spcBef>
                <a:spcPct val="0"/>
              </a:spcBef>
              <a:spcAft>
                <a:spcPct val="0"/>
              </a:spcAft>
              <a:buClr>
                <a:srgbClr val="FF6600"/>
              </a:buClr>
              <a:buFont typeface="Wingdings" charset="2"/>
              <a:buChar char="l"/>
            </a:pPr>
            <a:r>
              <a:rPr lang="en-US" altLang="en-US" sz="2500" dirty="0" smtClean="0">
                <a:solidFill>
                  <a:srgbClr val="000000"/>
                </a:solidFill>
                <a:latin typeface="微软雅黑" pitchFamily="34" charset="-122"/>
                <a:ea typeface="微软雅黑" pitchFamily="34" charset="-122"/>
              </a:rPr>
              <a:t>The message will suddenly appear on </a:t>
            </a:r>
            <a:r>
              <a:rPr lang="en-US" altLang="en-US" sz="2500" dirty="0">
                <a:solidFill>
                  <a:srgbClr val="000000"/>
                </a:solidFill>
                <a:latin typeface="微软雅黑" pitchFamily="34" charset="-122"/>
                <a:ea typeface="微软雅黑" pitchFamily="34" charset="-122"/>
              </a:rPr>
              <a:t>the recipient's </a:t>
            </a:r>
            <a:r>
              <a:rPr lang="en-US" altLang="en-US" sz="2500" dirty="0" smtClean="0">
                <a:solidFill>
                  <a:srgbClr val="000000"/>
                </a:solidFill>
                <a:latin typeface="微软雅黑" pitchFamily="34" charset="-122"/>
                <a:ea typeface="微软雅黑" pitchFamily="34" charset="-122"/>
              </a:rPr>
              <a:t>screen and can be intrusive</a:t>
            </a:r>
          </a:p>
          <a:p>
            <a:pPr marL="457200" indent="-457200" defTabSz="914400" fontAlgn="base">
              <a:lnSpc>
                <a:spcPct val="150000"/>
              </a:lnSpc>
              <a:spcBef>
                <a:spcPct val="0"/>
              </a:spcBef>
              <a:spcAft>
                <a:spcPct val="0"/>
              </a:spcAft>
              <a:buClr>
                <a:srgbClr val="FF6600"/>
              </a:buClr>
              <a:buFont typeface="Wingdings" charset="2"/>
              <a:buChar char="l"/>
            </a:pPr>
            <a:r>
              <a:rPr lang="en-US" altLang="en-US" sz="2500" dirty="0" smtClean="0">
                <a:solidFill>
                  <a:srgbClr val="000000"/>
                </a:solidFill>
                <a:latin typeface="微软雅黑" pitchFamily="34" charset="-122"/>
                <a:ea typeface="微软雅黑" pitchFamily="34" charset="-122"/>
              </a:rPr>
              <a:t>Keep other people from sending you message</a:t>
            </a:r>
            <a:r>
              <a:rPr lang="en-US" altLang="en-US" sz="2800" dirty="0" smtClean="0">
                <a:solidFill>
                  <a:srgbClr val="000000"/>
                </a:solidFill>
                <a:latin typeface="微软雅黑" pitchFamily="34" charset="-122"/>
                <a:ea typeface="微软雅黑" pitchFamily="34" charset="-122"/>
              </a:rPr>
              <a:t/>
            </a:r>
            <a:br>
              <a:rPr lang="en-US" altLang="en-US" sz="2800" dirty="0" smtClean="0">
                <a:solidFill>
                  <a:srgbClr val="000000"/>
                </a:solidFill>
                <a:latin typeface="微软雅黑" pitchFamily="34" charset="-122"/>
                <a:ea typeface="微软雅黑" pitchFamily="34" charset="-122"/>
              </a:rPr>
            </a:br>
            <a:r>
              <a:rPr lang="en-US" altLang="en-US" sz="2000" dirty="0" smtClean="0">
                <a:solidFill>
                  <a:srgbClr val="000000"/>
                </a:solidFill>
                <a:latin typeface="微软雅黑" pitchFamily="34" charset="-122"/>
                <a:ea typeface="微软雅黑" pitchFamily="34" charset="-122"/>
              </a:rPr>
              <a:t>      </a:t>
            </a:r>
            <a:r>
              <a:rPr lang="en-US" altLang="en-US" sz="2000" b="1" dirty="0" err="1" smtClean="0">
                <a:solidFill>
                  <a:srgbClr val="000000"/>
                </a:solidFill>
                <a:latin typeface="Courier New" pitchFamily="49" charset="0"/>
                <a:ea typeface="微软雅黑" pitchFamily="34" charset="-122"/>
                <a:cs typeface="Courier New" pitchFamily="49" charset="0"/>
              </a:rPr>
              <a:t>mesg</a:t>
            </a:r>
            <a:r>
              <a:rPr lang="en-US" altLang="en-US" sz="2000" b="1" dirty="0" smtClean="0">
                <a:solidFill>
                  <a:srgbClr val="000000"/>
                </a:solidFill>
                <a:latin typeface="Courier New" pitchFamily="49" charset="0"/>
                <a:ea typeface="微软雅黑" pitchFamily="34" charset="-122"/>
                <a:cs typeface="Courier New" pitchFamily="49" charset="0"/>
              </a:rPr>
              <a:t> n</a:t>
            </a:r>
          </a:p>
        </p:txBody>
      </p:sp>
    </p:spTree>
    <p:extLst>
      <p:ext uri="{BB962C8B-B14F-4D97-AF65-F5344CB8AC3E}">
        <p14:creationId xmlns:p14="http://schemas.microsoft.com/office/powerpoint/2010/main" val="2580870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Special Characters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62707" y="1836549"/>
            <a:ext cx="7934177" cy="3416320"/>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r>
              <a:rPr lang="en-US" altLang="en-US" sz="2800" dirty="0" smtClean="0">
                <a:solidFill>
                  <a:srgbClr val="000000"/>
                </a:solidFill>
                <a:latin typeface="微软雅黑" pitchFamily="34" charset="-122"/>
                <a:ea typeface="微软雅黑" pitchFamily="34" charset="-122"/>
              </a:rPr>
              <a:t>Characters with special meaning to the shell </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Whitespaces: RETURN, SPACE, TAB </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Quotes: </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dirty="0">
                <a:solidFill>
                  <a:srgbClr val="000000"/>
                </a:solidFill>
                <a:latin typeface="微软雅黑" pitchFamily="34" charset="-122"/>
                <a:ea typeface="微软雅黑" pitchFamily="34" charset="-122"/>
              </a:rPr>
              <a:t>'text'  </a:t>
            </a:r>
            <a:r>
              <a:rPr lang="en-US" altLang="en-US" sz="2000" dirty="0" smtClean="0">
                <a:solidFill>
                  <a:srgbClr val="000000"/>
                </a:solidFill>
                <a:latin typeface="微软雅黑" pitchFamily="34" charset="-122"/>
                <a:ea typeface="微软雅黑" pitchFamily="34" charset="-122"/>
              </a:rPr>
              <a:t>- protects the contents</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dirty="0">
                <a:solidFill>
                  <a:srgbClr val="000000"/>
                </a:solidFill>
                <a:latin typeface="微软雅黑" pitchFamily="34" charset="-122"/>
                <a:ea typeface="微软雅黑" pitchFamily="34" charset="-122"/>
              </a:rPr>
              <a:t>"text" </a:t>
            </a:r>
            <a:r>
              <a:rPr lang="en-US" altLang="en-US" sz="2000" dirty="0" smtClean="0">
                <a:solidFill>
                  <a:srgbClr val="000000"/>
                </a:solidFill>
                <a:latin typeface="微软雅黑" pitchFamily="34" charset="-122"/>
                <a:ea typeface="微软雅黑" pitchFamily="34" charset="-122"/>
              </a:rPr>
              <a:t>- expands the contents</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dirty="0">
                <a:solidFill>
                  <a:srgbClr val="000000"/>
                </a:solidFill>
                <a:latin typeface="微软雅黑" pitchFamily="34" charset="-122"/>
                <a:ea typeface="微软雅黑" pitchFamily="34" charset="-122"/>
              </a:rPr>
              <a:t>`text</a:t>
            </a:r>
            <a:r>
              <a:rPr lang="en-US" altLang="en-US" sz="2000" dirty="0" smtClean="0">
                <a:solidFill>
                  <a:srgbClr val="000000"/>
                </a:solidFill>
                <a:latin typeface="微软雅黑" pitchFamily="34" charset="-122"/>
                <a:ea typeface="微软雅黑" pitchFamily="34" charset="-122"/>
              </a:rPr>
              <a:t>`  - executes as a command</a:t>
            </a:r>
          </a:p>
        </p:txBody>
      </p:sp>
    </p:spTree>
    <p:extLst>
      <p:ext uri="{BB962C8B-B14F-4D97-AF65-F5344CB8AC3E}">
        <p14:creationId xmlns:p14="http://schemas.microsoft.com/office/powerpoint/2010/main" val="124533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Special Characters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62708" y="1695871"/>
            <a:ext cx="7934177" cy="267765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smtClean="0">
                <a:solidFill>
                  <a:srgbClr val="000000"/>
                </a:solidFill>
                <a:latin typeface="Courier New" pitchFamily="49" charset="0"/>
                <a:ea typeface="微软雅黑" pitchFamily="34" charset="-122"/>
                <a:cs typeface="Courier New" pitchFamily="49" charset="0"/>
              </a:rPr>
              <a:t>*</a:t>
            </a:r>
            <a:r>
              <a:rPr lang="en-US" altLang="en-US" sz="2800" dirty="0" smtClean="0">
                <a:solidFill>
                  <a:srgbClr val="000000"/>
                </a:solidFill>
                <a:latin typeface="微软雅黑" pitchFamily="34" charset="-122"/>
                <a:ea typeface="微软雅黑" pitchFamily="34" charset="-122"/>
              </a:rPr>
              <a:t> substitutes for zero or more characters</a:t>
            </a:r>
            <a:endParaRPr lang="en-US" altLang="en-US" sz="2800" dirty="0">
              <a:solidFill>
                <a:srgbClr val="000000"/>
              </a:solidFill>
              <a:latin typeface="微软雅黑" pitchFamily="34" charset="-122"/>
              <a:ea typeface="微软雅黑" pitchFamily="34" charset="-122"/>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smtClean="0">
                <a:solidFill>
                  <a:srgbClr val="000000"/>
                </a:solidFill>
                <a:latin typeface="Courier New" pitchFamily="49" charset="0"/>
                <a:ea typeface="微软雅黑" pitchFamily="34" charset="-122"/>
                <a:cs typeface="Courier New" pitchFamily="49" charset="0"/>
              </a:rPr>
              <a:t>?</a:t>
            </a:r>
            <a:r>
              <a:rPr lang="en-US" altLang="en-US" sz="2800" dirty="0" smtClean="0">
                <a:solidFill>
                  <a:srgbClr val="000000"/>
                </a:solidFill>
                <a:latin typeface="微软雅黑" pitchFamily="34" charset="-122"/>
                <a:ea typeface="微软雅黑" pitchFamily="34" charset="-122"/>
              </a:rPr>
              <a:t> substitutes for any single character</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smtClean="0">
                <a:solidFill>
                  <a:srgbClr val="000000"/>
                </a:solidFill>
                <a:latin typeface="Courier New" pitchFamily="49" charset="0"/>
                <a:ea typeface="微软雅黑" pitchFamily="34" charset="-122"/>
                <a:cs typeface="Courier New" pitchFamily="49" charset="0"/>
              </a:rPr>
              <a:t>[charset]</a:t>
            </a:r>
            <a:r>
              <a:rPr lang="en-US" altLang="en-US" sz="2800" dirty="0" smtClean="0">
                <a:solidFill>
                  <a:srgbClr val="000000"/>
                </a:solidFill>
                <a:latin typeface="微软雅黑" pitchFamily="34" charset="-122"/>
                <a:ea typeface="微软雅黑" pitchFamily="34" charset="-122"/>
              </a:rPr>
              <a:t> substitutes for any single character in the set </a:t>
            </a:r>
            <a:r>
              <a:rPr lang="en-US" altLang="en-US" sz="2800" dirty="0" smtClean="0">
                <a:solidFill>
                  <a:srgbClr val="000000"/>
                </a:solidFill>
                <a:latin typeface="Courier New" pitchFamily="49" charset="0"/>
                <a:ea typeface="微软雅黑" pitchFamily="34" charset="-122"/>
                <a:cs typeface="Courier New" pitchFamily="49" charset="0"/>
              </a:rPr>
              <a:t>charset</a:t>
            </a:r>
            <a:endParaRPr lang="en-US" altLang="en-US" sz="2800" dirty="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1689205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Locate a Utility</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62708" y="1780278"/>
            <a:ext cx="7934177" cy="1384995"/>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smtClean="0">
                <a:solidFill>
                  <a:srgbClr val="000000"/>
                </a:solidFill>
                <a:latin typeface="Courier New" pitchFamily="49" charset="0"/>
                <a:ea typeface="微软雅黑" pitchFamily="34" charset="-122"/>
                <a:cs typeface="Courier New" pitchFamily="49" charset="0"/>
              </a:rPr>
              <a:t>which</a:t>
            </a:r>
            <a:endParaRPr lang="en-US" altLang="en-US" sz="2800" dirty="0" smtClean="0">
              <a:solidFill>
                <a:srgbClr val="000000"/>
              </a:solidFill>
              <a:latin typeface="微软雅黑" pitchFamily="34" charset="-122"/>
              <a:ea typeface="微软雅黑" pitchFamily="34" charset="-122"/>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err="1" smtClean="0">
                <a:solidFill>
                  <a:srgbClr val="000000"/>
                </a:solidFill>
                <a:latin typeface="Courier New" pitchFamily="49" charset="0"/>
                <a:ea typeface="微软雅黑" pitchFamily="34" charset="-122"/>
                <a:cs typeface="Courier New" pitchFamily="49" charset="0"/>
              </a:rPr>
              <a:t>whereis</a:t>
            </a:r>
            <a:r>
              <a:rPr lang="en-US" altLang="en-US" sz="2800" dirty="0" smtClean="0">
                <a:solidFill>
                  <a:srgbClr val="000000"/>
                </a:solidFill>
                <a:latin typeface="微软雅黑" pitchFamily="34" charset="-122"/>
                <a:ea typeface="微软雅黑" pitchFamily="34" charset="-122"/>
              </a:rPr>
              <a:t> </a:t>
            </a:r>
          </a:p>
        </p:txBody>
      </p:sp>
    </p:spTree>
    <p:extLst>
      <p:ext uri="{BB962C8B-B14F-4D97-AF65-F5344CB8AC3E}">
        <p14:creationId xmlns:p14="http://schemas.microsoft.com/office/powerpoint/2010/main" val="820620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431" y="274638"/>
            <a:ext cx="8827477" cy="1143000"/>
          </a:xfrm>
        </p:spPr>
        <p:txBody>
          <a:bodyPr/>
          <a:lstStyle/>
          <a:p>
            <a:r>
              <a:rPr lang="en-US" altLang="zh-CN" sz="3600" b="1" dirty="0" smtClean="0">
                <a:solidFill>
                  <a:srgbClr val="0070C0"/>
                </a:solidFill>
                <a:latin typeface="微软雅黑" pitchFamily="34" charset="-122"/>
                <a:ea typeface="微软雅黑" pitchFamily="34" charset="-122"/>
              </a:rPr>
              <a:t>Running Commands in Background</a:t>
            </a:r>
            <a:endParaRPr lang="zh-CN" altLang="en-US" sz="36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369277" y="1243328"/>
            <a:ext cx="8493369" cy="5262979"/>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r>
              <a:rPr lang="en-US" altLang="en-US" sz="2800" b="1" dirty="0" smtClean="0">
                <a:solidFill>
                  <a:srgbClr val="000000"/>
                </a:solidFill>
                <a:latin typeface="Courier New" pitchFamily="49" charset="0"/>
                <a:ea typeface="微软雅黑" pitchFamily="34" charset="-122"/>
                <a:cs typeface="Courier New" pitchFamily="49" charset="0"/>
              </a:rPr>
              <a:t>$</a:t>
            </a:r>
            <a:r>
              <a:rPr lang="en-US" altLang="en-US" sz="2800" b="1" dirty="0" err="1" smtClean="0">
                <a:solidFill>
                  <a:srgbClr val="000000"/>
                </a:solidFill>
                <a:latin typeface="Courier New" pitchFamily="49" charset="0"/>
                <a:ea typeface="微软雅黑" pitchFamily="34" charset="-122"/>
                <a:cs typeface="Courier New" pitchFamily="49" charset="0"/>
              </a:rPr>
              <a:t>xclock</a:t>
            </a:r>
            <a:r>
              <a:rPr lang="en-US" altLang="en-US" sz="2800" b="1" dirty="0" smtClean="0">
                <a:solidFill>
                  <a:srgbClr val="000000"/>
                </a:solidFill>
                <a:latin typeface="Courier New" pitchFamily="49" charset="0"/>
                <a:ea typeface="微软雅黑" pitchFamily="34" charset="-122"/>
                <a:cs typeface="Courier New" pitchFamily="49" charset="0"/>
              </a:rPr>
              <a:t> &amp;</a:t>
            </a:r>
            <a:br>
              <a:rPr lang="en-US" altLang="en-US" sz="2800" b="1" dirty="0" smtClean="0">
                <a:solidFill>
                  <a:srgbClr val="000000"/>
                </a:solidFill>
                <a:latin typeface="Courier New" pitchFamily="49" charset="0"/>
                <a:ea typeface="微软雅黑" pitchFamily="34" charset="-122"/>
                <a:cs typeface="Courier New" pitchFamily="49" charset="0"/>
              </a:rPr>
            </a:br>
            <a:r>
              <a:rPr lang="en-US" altLang="en-US" sz="2800" b="1" dirty="0" smtClean="0">
                <a:solidFill>
                  <a:srgbClr val="000000"/>
                </a:solidFill>
                <a:latin typeface="Courier New" pitchFamily="49" charset="0"/>
                <a:ea typeface="微软雅黑" pitchFamily="34" charset="-122"/>
                <a:cs typeface="Courier New" pitchFamily="49" charset="0"/>
              </a:rPr>
              <a:t>[1] 11446</a:t>
            </a:r>
            <a:br>
              <a:rPr lang="en-US" altLang="en-US" sz="2800" b="1" dirty="0" smtClean="0">
                <a:solidFill>
                  <a:srgbClr val="000000"/>
                </a:solidFill>
                <a:latin typeface="Courier New" pitchFamily="49" charset="0"/>
                <a:ea typeface="微软雅黑" pitchFamily="34" charset="-122"/>
                <a:cs typeface="Courier New" pitchFamily="49" charset="0"/>
              </a:rPr>
            </a:br>
            <a:r>
              <a:rPr lang="en-US" altLang="en-US" sz="2800" b="1" dirty="0" smtClean="0">
                <a:solidFill>
                  <a:srgbClr val="000000"/>
                </a:solidFill>
                <a:latin typeface="Courier New" pitchFamily="49" charset="0"/>
                <a:ea typeface="微软雅黑" pitchFamily="34" charset="-122"/>
                <a:cs typeface="Courier New" pitchFamily="49" charset="0"/>
              </a:rPr>
              <a:t>$jobs</a:t>
            </a:r>
            <a:br>
              <a:rPr lang="en-US" altLang="en-US" sz="2800" b="1" dirty="0" smtClean="0">
                <a:solidFill>
                  <a:srgbClr val="000000"/>
                </a:solidFill>
                <a:latin typeface="Courier New" pitchFamily="49" charset="0"/>
                <a:ea typeface="微软雅黑" pitchFamily="34" charset="-122"/>
                <a:cs typeface="Courier New" pitchFamily="49" charset="0"/>
              </a:rPr>
            </a:br>
            <a:r>
              <a:rPr lang="en-US" altLang="en-US" sz="2800" b="1" dirty="0" smtClean="0">
                <a:solidFill>
                  <a:srgbClr val="000000"/>
                </a:solidFill>
                <a:latin typeface="Courier New" pitchFamily="49" charset="0"/>
                <a:ea typeface="微软雅黑" pitchFamily="34" charset="-122"/>
                <a:cs typeface="Courier New" pitchFamily="49" charset="0"/>
              </a:rPr>
              <a:t>[1]+ Running       </a:t>
            </a:r>
            <a:r>
              <a:rPr lang="en-US" altLang="en-US" sz="2800" b="1" dirty="0" err="1" smtClean="0">
                <a:solidFill>
                  <a:srgbClr val="000000"/>
                </a:solidFill>
                <a:latin typeface="Courier New" pitchFamily="49" charset="0"/>
                <a:ea typeface="微软雅黑" pitchFamily="34" charset="-122"/>
                <a:cs typeface="Courier New" pitchFamily="49" charset="0"/>
              </a:rPr>
              <a:t>xclock</a:t>
            </a:r>
            <a:r>
              <a:rPr lang="en-US" altLang="en-US" sz="2800" b="1" dirty="0" smtClean="0">
                <a:solidFill>
                  <a:srgbClr val="000000"/>
                </a:solidFill>
                <a:latin typeface="Courier New" pitchFamily="49" charset="0"/>
                <a:ea typeface="微软雅黑" pitchFamily="34" charset="-122"/>
                <a:cs typeface="Courier New" pitchFamily="49" charset="0"/>
              </a:rPr>
              <a:t> &amp;</a:t>
            </a:r>
            <a:br>
              <a:rPr lang="en-US" altLang="en-US" sz="2800" b="1" dirty="0" smtClean="0">
                <a:solidFill>
                  <a:srgbClr val="000000"/>
                </a:solidFill>
                <a:latin typeface="Courier New" pitchFamily="49" charset="0"/>
                <a:ea typeface="微软雅黑" pitchFamily="34" charset="-122"/>
                <a:cs typeface="Courier New" pitchFamily="49" charset="0"/>
              </a:rPr>
            </a:br>
            <a:r>
              <a:rPr lang="en-US" altLang="en-US" sz="2800" b="1" dirty="0" smtClean="0">
                <a:solidFill>
                  <a:srgbClr val="000000"/>
                </a:solidFill>
                <a:latin typeface="Courier New" pitchFamily="49" charset="0"/>
                <a:ea typeface="微软雅黑" pitchFamily="34" charset="-122"/>
                <a:cs typeface="Courier New" pitchFamily="49" charset="0"/>
              </a:rPr>
              <a:t>$</a:t>
            </a:r>
            <a:r>
              <a:rPr lang="en-US" altLang="en-US" sz="2800" b="1" dirty="0" err="1" smtClean="0">
                <a:solidFill>
                  <a:srgbClr val="000000"/>
                </a:solidFill>
                <a:latin typeface="Courier New" pitchFamily="49" charset="0"/>
                <a:ea typeface="微软雅黑" pitchFamily="34" charset="-122"/>
                <a:cs typeface="Courier New" pitchFamily="49" charset="0"/>
              </a:rPr>
              <a:t>fg</a:t>
            </a:r>
            <a:r>
              <a:rPr lang="en-US" altLang="en-US" sz="2800" b="1" dirty="0" smtClean="0">
                <a:solidFill>
                  <a:srgbClr val="000000"/>
                </a:solidFill>
                <a:latin typeface="Courier New" pitchFamily="49" charset="0"/>
                <a:ea typeface="微软雅黑" pitchFamily="34" charset="-122"/>
                <a:cs typeface="Courier New" pitchFamily="49" charset="0"/>
              </a:rPr>
              <a:t> 1</a:t>
            </a:r>
            <a:br>
              <a:rPr lang="en-US" altLang="en-US" sz="2800" b="1" dirty="0" smtClean="0">
                <a:solidFill>
                  <a:srgbClr val="000000"/>
                </a:solidFill>
                <a:latin typeface="Courier New" pitchFamily="49" charset="0"/>
                <a:ea typeface="微软雅黑" pitchFamily="34" charset="-122"/>
                <a:cs typeface="Courier New" pitchFamily="49" charset="0"/>
              </a:rPr>
            </a:br>
            <a:r>
              <a:rPr lang="en-US" altLang="en-US" sz="2800" b="1" dirty="0" err="1" smtClean="0">
                <a:solidFill>
                  <a:srgbClr val="000000"/>
                </a:solidFill>
                <a:latin typeface="Courier New" pitchFamily="49" charset="0"/>
                <a:ea typeface="微软雅黑" pitchFamily="34" charset="-122"/>
                <a:cs typeface="Courier New" pitchFamily="49" charset="0"/>
              </a:rPr>
              <a:t>xclock</a:t>
            </a:r>
            <a:r>
              <a:rPr lang="en-US" altLang="en-US" sz="2800" dirty="0" smtClean="0">
                <a:solidFill>
                  <a:srgbClr val="000000"/>
                </a:solidFill>
                <a:latin typeface="微软雅黑" pitchFamily="34" charset="-122"/>
                <a:ea typeface="微软雅黑" pitchFamily="34" charset="-122"/>
              </a:rPr>
              <a:t> </a:t>
            </a:r>
            <a:br>
              <a:rPr lang="en-US" altLang="en-US" sz="2800" dirty="0" smtClean="0">
                <a:solidFill>
                  <a:srgbClr val="000000"/>
                </a:solidFill>
                <a:latin typeface="微软雅黑" pitchFamily="34" charset="-122"/>
                <a:ea typeface="微软雅黑" pitchFamily="34" charset="-122"/>
              </a:rPr>
            </a:br>
            <a:r>
              <a:rPr lang="en-US" altLang="en-US" sz="2800" dirty="0" smtClean="0">
                <a:solidFill>
                  <a:srgbClr val="000000"/>
                </a:solidFill>
                <a:latin typeface="微软雅黑" pitchFamily="34" charset="-122"/>
                <a:ea typeface="微软雅黑" pitchFamily="34" charset="-122"/>
              </a:rPr>
              <a:t>ctrl-c</a:t>
            </a:r>
            <a:br>
              <a:rPr lang="en-US" altLang="en-US" sz="2800" dirty="0" smtClean="0">
                <a:solidFill>
                  <a:srgbClr val="000000"/>
                </a:solidFill>
                <a:latin typeface="微软雅黑" pitchFamily="34" charset="-122"/>
                <a:ea typeface="微软雅黑" pitchFamily="34" charset="-122"/>
              </a:rPr>
            </a:br>
            <a:r>
              <a:rPr lang="en-US" altLang="en-US" sz="2800" dirty="0" smtClean="0">
                <a:solidFill>
                  <a:srgbClr val="000000"/>
                </a:solidFill>
                <a:latin typeface="微软雅黑" pitchFamily="34" charset="-122"/>
                <a:ea typeface="微软雅黑" pitchFamily="34" charset="-122"/>
              </a:rPr>
              <a:t>$</a:t>
            </a:r>
          </a:p>
        </p:txBody>
      </p:sp>
    </p:spTree>
    <p:extLst>
      <p:ext uri="{BB962C8B-B14F-4D97-AF65-F5344CB8AC3E}">
        <p14:creationId xmlns:p14="http://schemas.microsoft.com/office/powerpoint/2010/main" val="1192740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Pipe and Redirect Output</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62708" y="1780278"/>
            <a:ext cx="7934177" cy="3323987"/>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Pipe (|): connect the output of one program to the input of another program</a:t>
            </a:r>
            <a:endParaRPr lang="en-US" altLang="en-US" sz="2800" dirty="0" smtClean="0">
              <a:solidFill>
                <a:srgbClr val="000000"/>
              </a:solidFill>
              <a:latin typeface="微软雅黑" pitchFamily="34" charset="-122"/>
              <a:ea typeface="微软雅黑" pitchFamily="34" charset="-122"/>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Redirect (&gt;): redirect the output to a file</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Redirect and append (&gt;&gt;): redirect the output and append to a file</a:t>
            </a:r>
            <a:r>
              <a:rPr lang="en-US" altLang="en-US" sz="2800" dirty="0" smtClean="0">
                <a:solidFill>
                  <a:srgbClr val="000000"/>
                </a:solidFill>
                <a:latin typeface="微软雅黑" pitchFamily="34" charset="-122"/>
                <a:ea typeface="微软雅黑" pitchFamily="34" charset="-122"/>
              </a:rPr>
              <a:t> </a:t>
            </a:r>
          </a:p>
        </p:txBody>
      </p:sp>
    </p:spTree>
    <p:extLst>
      <p:ext uri="{BB962C8B-B14F-4D97-AF65-F5344CB8AC3E}">
        <p14:creationId xmlns:p14="http://schemas.microsoft.com/office/powerpoint/2010/main" val="369603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Issue Commands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1846659"/>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Command &lt;ENTER&gt; </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Command ; Command; Command </a:t>
            </a:r>
          </a:p>
          <a:p>
            <a:pPr lvl="1" defTabSz="914400" fontAlgn="base">
              <a:lnSpc>
                <a:spcPct val="150000"/>
              </a:lnSpc>
              <a:spcBef>
                <a:spcPct val="0"/>
              </a:spcBef>
              <a:spcAft>
                <a:spcPct val="0"/>
              </a:spcAft>
              <a:buClr>
                <a:srgbClr val="FF6600"/>
              </a:buClr>
            </a:pPr>
            <a:r>
              <a:rPr lang="en-US" altLang="en-US" sz="2000" dirty="0" smtClean="0">
                <a:solidFill>
                  <a:srgbClr val="000000"/>
                </a:solidFill>
                <a:latin typeface="微软雅黑" pitchFamily="34" charset="-122"/>
                <a:ea typeface="微软雅黑" pitchFamily="34" charset="-122"/>
              </a:rPr>
              <a:t> </a:t>
            </a:r>
            <a:r>
              <a:rPr lang="en-US" altLang="en-US" sz="2000" dirty="0" smtClean="0">
                <a:solidFill>
                  <a:srgbClr val="000000"/>
                </a:solidFill>
                <a:latin typeface="Courier New" pitchFamily="49" charset="0"/>
                <a:ea typeface="微软雅黑" pitchFamily="34" charset="-122"/>
                <a:cs typeface="Courier New" pitchFamily="49" charset="0"/>
              </a:rPr>
              <a:t>who; date; </a:t>
            </a:r>
            <a:r>
              <a:rPr lang="en-US" altLang="en-US" sz="2000" dirty="0" err="1" smtClean="0">
                <a:solidFill>
                  <a:srgbClr val="000000"/>
                </a:solidFill>
                <a:latin typeface="Courier New" pitchFamily="49" charset="0"/>
                <a:ea typeface="微软雅黑" pitchFamily="34" charset="-122"/>
                <a:cs typeface="Courier New" pitchFamily="49" charset="0"/>
              </a:rPr>
              <a:t>ls</a:t>
            </a:r>
            <a:endParaRPr lang="en-US" altLang="en-US" sz="2000"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4269651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Questions (1)</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62707" y="1417638"/>
            <a:ext cx="7934177" cy="517064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Which commands can you use to determine who is logged in on a specific terminal?</a:t>
            </a:r>
          </a:p>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What happens when you give the following commands if the file named done already exists?</a:t>
            </a:r>
            <a:br>
              <a:rPr lang="en-US" altLang="en-US" sz="2400" dirty="0" smtClean="0">
                <a:solidFill>
                  <a:srgbClr val="000000"/>
                </a:solidFill>
                <a:latin typeface="微软雅黑" pitchFamily="34" charset="-122"/>
                <a:ea typeface="微软雅黑" pitchFamily="34" charset="-122"/>
                <a:cs typeface="Courier New" pitchFamily="49" charset="0"/>
              </a:rPr>
            </a:br>
            <a:r>
              <a:rPr lang="en-US" altLang="en-US" sz="2200" b="1" dirty="0" smtClean="0">
                <a:solidFill>
                  <a:srgbClr val="000000"/>
                </a:solidFill>
                <a:latin typeface="Courier New" pitchFamily="49" charset="0"/>
                <a:ea typeface="微软雅黑" pitchFamily="34" charset="-122"/>
                <a:cs typeface="Courier New" pitchFamily="49" charset="0"/>
              </a:rPr>
              <a:t>   $cp to_do done</a:t>
            </a:r>
            <a:br>
              <a:rPr lang="en-US" altLang="en-US" sz="2200" b="1" dirty="0" smtClean="0">
                <a:solidFill>
                  <a:srgbClr val="000000"/>
                </a:solidFill>
                <a:latin typeface="Courier New" pitchFamily="49" charset="0"/>
                <a:ea typeface="微软雅黑" pitchFamily="34" charset="-122"/>
                <a:cs typeface="Courier New" pitchFamily="49" charset="0"/>
              </a:rPr>
            </a:br>
            <a:r>
              <a:rPr lang="en-US" altLang="en-US" sz="2200" b="1" dirty="0" smtClean="0">
                <a:solidFill>
                  <a:srgbClr val="000000"/>
                </a:solidFill>
                <a:latin typeface="Courier New" pitchFamily="49" charset="0"/>
                <a:ea typeface="微软雅黑" pitchFamily="34" charset="-122"/>
                <a:cs typeface="Courier New" pitchFamily="49" charset="0"/>
              </a:rPr>
              <a:t>   $mv to_do done</a:t>
            </a:r>
          </a:p>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How can you find out which utilities are available on your system for editing files? Which utilities are available for editing on your system?</a:t>
            </a:r>
            <a:r>
              <a:rPr lang="en-US" altLang="en-US" sz="2800" dirty="0" smtClean="0">
                <a:solidFill>
                  <a:srgbClr val="000000"/>
                </a:solidFill>
                <a:latin typeface="微软雅黑" pitchFamily="34" charset="-122"/>
                <a:ea typeface="微软雅黑" pitchFamily="34" charset="-122"/>
              </a:rPr>
              <a:t> </a:t>
            </a:r>
          </a:p>
        </p:txBody>
      </p:sp>
    </p:spTree>
    <p:extLst>
      <p:ext uri="{BB962C8B-B14F-4D97-AF65-F5344CB8AC3E}">
        <p14:creationId xmlns:p14="http://schemas.microsoft.com/office/powerpoint/2010/main" val="2994078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Questions (2) </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62707" y="1741195"/>
            <a:ext cx="7934177" cy="3647152"/>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200" dirty="0" smtClean="0">
                <a:solidFill>
                  <a:srgbClr val="000000"/>
                </a:solidFill>
                <a:latin typeface="微软雅黑" pitchFamily="34" charset="-122"/>
                <a:ea typeface="微软雅黑" pitchFamily="34" charset="-122"/>
                <a:cs typeface="Courier New" pitchFamily="49" charset="0"/>
              </a:rPr>
              <a:t>Which commands can you use to look at the first few lines and the end of a file named </a:t>
            </a:r>
            <a:r>
              <a:rPr lang="en-US" altLang="en-US" sz="2200" b="1" dirty="0" err="1" smtClean="0">
                <a:solidFill>
                  <a:srgbClr val="000000"/>
                </a:solidFill>
                <a:latin typeface="Courier New" pitchFamily="49" charset="0"/>
                <a:ea typeface="微软雅黑" pitchFamily="34" charset="-122"/>
                <a:cs typeface="Courier New" pitchFamily="49" charset="0"/>
              </a:rPr>
              <a:t>status_report</a:t>
            </a:r>
            <a:r>
              <a:rPr lang="en-US" altLang="en-US" sz="2200" dirty="0" smtClean="0">
                <a:solidFill>
                  <a:srgbClr val="000000"/>
                </a:solidFill>
                <a:latin typeface="微软雅黑" pitchFamily="34" charset="-122"/>
                <a:ea typeface="微软雅黑" pitchFamily="34" charset="-122"/>
                <a:cs typeface="Courier New" pitchFamily="49" charset="0"/>
              </a:rPr>
              <a:t>?</a:t>
            </a:r>
          </a:p>
          <a:p>
            <a:pPr marL="457200" indent="-457200" defTabSz="914400" fontAlgn="base">
              <a:lnSpc>
                <a:spcPct val="150000"/>
              </a:lnSpc>
              <a:spcBef>
                <a:spcPct val="0"/>
              </a:spcBef>
              <a:spcAft>
                <a:spcPct val="0"/>
              </a:spcAft>
              <a:buClr>
                <a:srgbClr val="FF6600"/>
              </a:buClr>
              <a:buFont typeface="Wingdings" charset="2"/>
              <a:buChar char="l"/>
            </a:pPr>
            <a:r>
              <a:rPr lang="en-US" altLang="en-US" sz="2200" dirty="0" smtClean="0">
                <a:solidFill>
                  <a:srgbClr val="000000"/>
                </a:solidFill>
                <a:latin typeface="微软雅黑" pitchFamily="34" charset="-122"/>
                <a:ea typeface="微软雅黑" pitchFamily="34" charset="-122"/>
                <a:cs typeface="Courier New" pitchFamily="49" charset="0"/>
              </a:rPr>
              <a:t>Try giving these two commands:</a:t>
            </a:r>
            <a:br>
              <a:rPr lang="en-US" altLang="en-US" sz="2200" dirty="0" smtClean="0">
                <a:solidFill>
                  <a:srgbClr val="000000"/>
                </a:solidFill>
                <a:latin typeface="微软雅黑" pitchFamily="34" charset="-122"/>
                <a:ea typeface="微软雅黑" pitchFamily="34" charset="-122"/>
                <a:cs typeface="Courier New" pitchFamily="49" charset="0"/>
              </a:rPr>
            </a:br>
            <a:r>
              <a:rPr lang="en-US" altLang="en-US" sz="2200" b="1" dirty="0" smtClean="0">
                <a:solidFill>
                  <a:srgbClr val="000000"/>
                </a:solidFill>
                <a:latin typeface="Courier New" pitchFamily="49" charset="0"/>
                <a:ea typeface="微软雅黑" pitchFamily="34" charset="-122"/>
                <a:cs typeface="Courier New" pitchFamily="49" charset="0"/>
              </a:rPr>
              <a:t>   $echo cat</a:t>
            </a:r>
            <a:br>
              <a:rPr lang="en-US" altLang="en-US" sz="2200" b="1" dirty="0" smtClean="0">
                <a:solidFill>
                  <a:srgbClr val="000000"/>
                </a:solidFill>
                <a:latin typeface="Courier New" pitchFamily="49" charset="0"/>
                <a:ea typeface="微软雅黑" pitchFamily="34" charset="-122"/>
                <a:cs typeface="Courier New" pitchFamily="49" charset="0"/>
              </a:rPr>
            </a:br>
            <a:r>
              <a:rPr lang="en-US" altLang="en-US" sz="2200" b="1" dirty="0" smtClean="0">
                <a:solidFill>
                  <a:srgbClr val="000000"/>
                </a:solidFill>
                <a:latin typeface="Courier New" pitchFamily="49" charset="0"/>
                <a:ea typeface="微软雅黑" pitchFamily="34" charset="-122"/>
                <a:cs typeface="Courier New" pitchFamily="49" charset="0"/>
              </a:rPr>
              <a:t>   $cat echo</a:t>
            </a:r>
            <a:br>
              <a:rPr lang="en-US" altLang="en-US" sz="2200" b="1" dirty="0" smtClean="0">
                <a:solidFill>
                  <a:srgbClr val="000000"/>
                </a:solidFill>
                <a:latin typeface="Courier New" pitchFamily="49" charset="0"/>
                <a:ea typeface="微软雅黑" pitchFamily="34" charset="-122"/>
                <a:cs typeface="Courier New" pitchFamily="49" charset="0"/>
              </a:rPr>
            </a:br>
            <a:r>
              <a:rPr lang="en-US" altLang="en-US" sz="2200" dirty="0" smtClean="0">
                <a:solidFill>
                  <a:srgbClr val="000000"/>
                </a:solidFill>
                <a:latin typeface="微软雅黑" pitchFamily="34" charset="-122"/>
                <a:ea typeface="微软雅黑" pitchFamily="34" charset="-122"/>
                <a:cs typeface="Courier New" pitchFamily="49" charset="0"/>
              </a:rPr>
              <a:t>Explain the differences between the output of each command</a:t>
            </a:r>
          </a:p>
        </p:txBody>
      </p:sp>
    </p:spTree>
    <p:extLst>
      <p:ext uri="{BB962C8B-B14F-4D97-AF65-F5344CB8AC3E}">
        <p14:creationId xmlns:p14="http://schemas.microsoft.com/office/powerpoint/2010/main" val="396982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Bourne Shell Prompt</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2031325"/>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PS1(default):  $</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PS2: &gt;</a:t>
            </a:r>
            <a:endParaRPr lang="en-US" altLang="en-US" sz="1600" dirty="0">
              <a:solidFill>
                <a:srgbClr val="000000"/>
              </a:solidFill>
              <a:latin typeface="Courier New" pitchFamily="49" charset="0"/>
              <a:ea typeface="微软雅黑" pitchFamily="34" charset="-122"/>
              <a:cs typeface="Courier New" pitchFamily="49" charset="0"/>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PS3: not used</a:t>
            </a:r>
            <a:endParaRPr lang="en-US" altLang="en-US" sz="2800" dirty="0">
              <a:solidFill>
                <a:srgbClr val="000000"/>
              </a:solidFill>
              <a:latin typeface="微软雅黑" pitchFamily="34" charset="-122"/>
              <a:ea typeface="微软雅黑" pitchFamily="34" charset="-122"/>
              <a:cs typeface="Courier New" pitchFamily="49" charset="0"/>
            </a:endParaRPr>
          </a:p>
        </p:txBody>
      </p:sp>
    </p:spTree>
    <p:extLst>
      <p:ext uri="{BB962C8B-B14F-4D97-AF65-F5344CB8AC3E}">
        <p14:creationId xmlns:p14="http://schemas.microsoft.com/office/powerpoint/2010/main" val="129824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Linux File Structure</a:t>
            </a:r>
            <a:endParaRPr lang="zh-CN" altLang="en-US" sz="3200" b="1" dirty="0">
              <a:solidFill>
                <a:srgbClr val="0070C0"/>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417638"/>
            <a:ext cx="8609013"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5401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a:solidFill>
                  <a:srgbClr val="0070C0"/>
                </a:solidFill>
                <a:latin typeface="Courier New" pitchFamily="49" charset="0"/>
                <a:ea typeface="微软雅黑" pitchFamily="34" charset="-122"/>
                <a:cs typeface="Courier New" pitchFamily="49" charset="0"/>
              </a:rPr>
              <a:t>h</a:t>
            </a:r>
            <a:r>
              <a:rPr lang="en-US" altLang="zh-CN" sz="3200" b="1" dirty="0" smtClean="0">
                <a:solidFill>
                  <a:srgbClr val="0070C0"/>
                </a:solidFill>
                <a:latin typeface="Courier New" pitchFamily="49" charset="0"/>
                <a:ea typeface="微软雅黑" pitchFamily="34" charset="-122"/>
                <a:cs typeface="Courier New" pitchFamily="49" charset="0"/>
              </a:rPr>
              <a:t>ostname</a:t>
            </a:r>
            <a:r>
              <a:rPr lang="en-US" altLang="zh-CN" sz="3200" b="1" dirty="0" smtClean="0">
                <a:solidFill>
                  <a:srgbClr val="0070C0"/>
                </a:solidFill>
                <a:latin typeface="微软雅黑" pitchFamily="34" charset="-122"/>
                <a:ea typeface="微软雅黑" pitchFamily="34" charset="-122"/>
              </a:rPr>
              <a:t>: Displays the System Name</a:t>
            </a:r>
            <a:endParaRPr lang="zh-CN" altLang="en-US" sz="3200" b="1" dirty="0">
              <a:solidFill>
                <a:srgbClr val="0070C0"/>
              </a:solidFill>
              <a:latin typeface="微软雅黑" pitchFamily="34" charset="-122"/>
              <a:ea typeface="微软雅黑" pitchFamily="34" charset="-122"/>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11" y="1578658"/>
            <a:ext cx="7430096" cy="3921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510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File Name</a:t>
            </a:r>
            <a:endParaRPr lang="zh-CN" altLang="en-US" sz="32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650630" y="1450004"/>
            <a:ext cx="7948245" cy="4616648"/>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a:solidFill>
                  <a:srgbClr val="000000"/>
                </a:solidFill>
                <a:latin typeface="微软雅黑" pitchFamily="34" charset="-122"/>
                <a:ea typeface="微软雅黑" pitchFamily="34" charset="-122"/>
              </a:rPr>
              <a:t>A</a:t>
            </a:r>
            <a:r>
              <a:rPr lang="en-US" altLang="en-US" sz="2800" dirty="0" smtClean="0">
                <a:solidFill>
                  <a:srgbClr val="000000"/>
                </a:solidFill>
                <a:latin typeface="微软雅黑" pitchFamily="34" charset="-122"/>
                <a:ea typeface="微软雅黑" pitchFamily="34" charset="-122"/>
              </a:rPr>
              <a:t> file name can be any sequence of ASCII characters</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Some characters, although allowed, should not be used, e.g., &gt;</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Make file name as meaningful as possible</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Never start a file name with a period (.) unless it’s a hidden file</a:t>
            </a:r>
          </a:p>
        </p:txBody>
      </p:sp>
    </p:spTree>
    <p:extLst>
      <p:ext uri="{BB962C8B-B14F-4D97-AF65-F5344CB8AC3E}">
        <p14:creationId xmlns:p14="http://schemas.microsoft.com/office/powerpoint/2010/main" val="418044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Matching Any Single Character</a:t>
            </a:r>
            <a:endParaRPr lang="zh-CN" altLang="en-US" sz="3200" b="1" dirty="0">
              <a:solidFill>
                <a:srgbClr val="0070C0"/>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371" y="2332122"/>
            <a:ext cx="8680000" cy="1746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1540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Matching A Single Character From a Set</a:t>
            </a:r>
            <a:endParaRPr lang="zh-CN" altLang="en-US" sz="3200" b="1" dirty="0">
              <a:solidFill>
                <a:srgbClr val="0070C0"/>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988" y="2487857"/>
            <a:ext cx="8693334" cy="1453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6007882"/>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5458</TotalTime>
  <Words>3049</Words>
  <Application>Microsoft Office PowerPoint</Application>
  <PresentationFormat>On-screen Show (4:3)</PresentationFormat>
  <Paragraphs>317</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默认设计模板</vt:lpstr>
      <vt:lpstr>PowerPoint Presentation</vt:lpstr>
      <vt:lpstr>Learning Objectives</vt:lpstr>
      <vt:lpstr>Issue Commands</vt:lpstr>
      <vt:lpstr>Bourne Shell Prompt</vt:lpstr>
      <vt:lpstr>Linux File Structure</vt:lpstr>
      <vt:lpstr>hostname: Displays the System Name</vt:lpstr>
      <vt:lpstr>File Name</vt:lpstr>
      <vt:lpstr>Matching Any Single Character</vt:lpstr>
      <vt:lpstr>Matching A Single Character From a Set</vt:lpstr>
      <vt:lpstr>Matching Zero or More Characters</vt:lpstr>
      <vt:lpstr>Wildcards</vt:lpstr>
      <vt:lpstr>Explore the System</vt:lpstr>
      <vt:lpstr>Find Out Who Is Online</vt:lpstr>
      <vt:lpstr>Display File Contents</vt:lpstr>
      <vt:lpstr>Display Partial File Contents</vt:lpstr>
      <vt:lpstr>grep: Find Text</vt:lpstr>
      <vt:lpstr>cp: Copy a File</vt:lpstr>
      <vt:lpstr>rm and Its Danger</vt:lpstr>
      <vt:lpstr>mv: Rename a File</vt:lpstr>
      <vt:lpstr>date: Displays the Time and Date</vt:lpstr>
      <vt:lpstr>cal: Displays Calendar</vt:lpstr>
      <vt:lpstr>sort It Out</vt:lpstr>
      <vt:lpstr>uniq: Eliminate Duplicates</vt:lpstr>
      <vt:lpstr>write: Communicate with Others</vt:lpstr>
      <vt:lpstr>Special Characters</vt:lpstr>
      <vt:lpstr>Special Characters</vt:lpstr>
      <vt:lpstr>Locate a Utility</vt:lpstr>
      <vt:lpstr>Running Commands in Background</vt:lpstr>
      <vt:lpstr>Pipe and Redirect Output</vt:lpstr>
      <vt:lpstr>Questions (1)</vt:lpstr>
      <vt:lpstr>Questions (2) </vt:lpstr>
    </vt:vector>
  </TitlesOfParts>
  <Company>ASPIRE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Victor Yu</dc:creator>
  <cp:lastModifiedBy>Victor</cp:lastModifiedBy>
  <cp:revision>390</cp:revision>
  <dcterms:created xsi:type="dcterms:W3CDTF">2013-10-28T00:04:30Z</dcterms:created>
  <dcterms:modified xsi:type="dcterms:W3CDTF">2015-01-27T06:00:05Z</dcterms:modified>
</cp:coreProperties>
</file>