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63" r:id="rId2"/>
    <p:sldId id="295" r:id="rId3"/>
    <p:sldId id="316" r:id="rId4"/>
    <p:sldId id="312" r:id="rId5"/>
    <p:sldId id="317" r:id="rId6"/>
    <p:sldId id="318" r:id="rId7"/>
    <p:sldId id="306" r:id="rId8"/>
    <p:sldId id="307" r:id="rId9"/>
    <p:sldId id="311" r:id="rId10"/>
    <p:sldId id="309" r:id="rId11"/>
    <p:sldId id="308" r:id="rId12"/>
    <p:sldId id="322" r:id="rId13"/>
    <p:sldId id="323" r:id="rId14"/>
    <p:sldId id="324" r:id="rId15"/>
    <p:sldId id="299" r:id="rId16"/>
    <p:sldId id="325" r:id="rId17"/>
    <p:sldId id="337" r:id="rId18"/>
    <p:sldId id="334" r:id="rId19"/>
    <p:sldId id="335" r:id="rId20"/>
    <p:sldId id="326" r:id="rId21"/>
    <p:sldId id="327" r:id="rId22"/>
    <p:sldId id="328" r:id="rId23"/>
    <p:sldId id="329" r:id="rId24"/>
    <p:sldId id="330" r:id="rId25"/>
    <p:sldId id="336" r:id="rId26"/>
    <p:sldId id="338" r:id="rId27"/>
    <p:sldId id="339" r:id="rId28"/>
    <p:sldId id="332" r:id="rId29"/>
    <p:sldId id="340" r:id="rId30"/>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中間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中間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間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間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中間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中間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93D81CF-94F2-401A-BA57-92F5A7B2D0C5}" styleName="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淡色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6134" autoAdjust="0"/>
  </p:normalViewPr>
  <p:slideViewPr>
    <p:cSldViewPr snapToGrid="0" snapToObjects="1">
      <p:cViewPr>
        <p:scale>
          <a:sx n="66" d="100"/>
          <a:sy n="66" d="100"/>
        </p:scale>
        <p:origin x="-1284" y="-72"/>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snapToObjects="1">
      <p:cViewPr varScale="1">
        <p:scale>
          <a:sx n="59" d="100"/>
          <a:sy n="59" d="100"/>
        </p:scale>
        <p:origin x="-25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9E9F8-91F1-8646-AA32-FCD0556050B0}" type="datetimeFigureOut">
              <a:rPr kumimoji="1" lang="ja-JP" altLang="en-US" smtClean="0"/>
              <a:pPr/>
              <a:t>2015/8/28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dirty="0" smtClean="0"/>
              <a:t>マスター テキストの書式設定</a:t>
            </a:r>
          </a:p>
          <a:p>
            <a:pPr lvl="1"/>
            <a:r>
              <a:rPr kumimoji="1" lang="zh-CN" altLang="en-US" dirty="0" smtClean="0"/>
              <a:t>第 </a:t>
            </a:r>
            <a:r>
              <a:rPr kumimoji="1" lang="en-US" altLang="zh-CN" dirty="0" smtClean="0"/>
              <a:t>2 </a:t>
            </a:r>
            <a:r>
              <a:rPr kumimoji="1" lang="zh-CN" altLang="en-US" dirty="0" smtClean="0"/>
              <a:t>レベル</a:t>
            </a:r>
          </a:p>
          <a:p>
            <a:pPr lvl="2"/>
            <a:r>
              <a:rPr kumimoji="1" lang="zh-CN" altLang="en-US" dirty="0" smtClean="0"/>
              <a:t>第 </a:t>
            </a:r>
            <a:r>
              <a:rPr kumimoji="1" lang="en-US" altLang="zh-CN" dirty="0" smtClean="0"/>
              <a:t>3 </a:t>
            </a:r>
            <a:r>
              <a:rPr kumimoji="1" lang="zh-CN" altLang="en-US" dirty="0" smtClean="0"/>
              <a:t>レベル</a:t>
            </a:r>
          </a:p>
          <a:p>
            <a:pPr lvl="3"/>
            <a:r>
              <a:rPr kumimoji="1" lang="zh-CN" altLang="en-US" dirty="0" smtClean="0"/>
              <a:t>第 </a:t>
            </a:r>
            <a:r>
              <a:rPr kumimoji="1" lang="en-US" altLang="zh-CN" dirty="0" smtClean="0"/>
              <a:t>4 </a:t>
            </a:r>
            <a:r>
              <a:rPr kumimoji="1" lang="zh-CN" altLang="en-US" dirty="0" smtClean="0"/>
              <a:t>レベル</a:t>
            </a:r>
          </a:p>
          <a:p>
            <a:pPr lvl="4"/>
            <a:r>
              <a:rPr kumimoji="1" lang="zh-CN" altLang="en-US" dirty="0" smtClean="0"/>
              <a:t>第 </a:t>
            </a:r>
            <a:r>
              <a:rPr kumimoji="1" lang="en-US" altLang="zh-CN" dirty="0" smtClean="0"/>
              <a:t>5 </a:t>
            </a:r>
            <a:r>
              <a:rPr kumimoji="1" lang="zh-CN" altLang="en-US" dirty="0" smtClean="0"/>
              <a:t>レベル</a:t>
            </a:r>
            <a:endParaRPr kumimoji="1" lang="ja-JP" altLang="en-US" dirty="0"/>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AA468E-A1AE-6C49-83CB-6969D84D67CB}" type="slidenum">
              <a:rPr kumimoji="1" lang="ja-JP" altLang="en-US" smtClean="0"/>
              <a:pPr/>
              <a:t>‹#›</a:t>
            </a:fld>
            <a:endParaRPr kumimoji="1" lang="ja-JP" altLang="en-US"/>
          </a:p>
        </p:txBody>
      </p:sp>
    </p:spTree>
    <p:extLst>
      <p:ext uri="{BB962C8B-B14F-4D97-AF65-F5344CB8AC3E}">
        <p14:creationId xmlns:p14="http://schemas.microsoft.com/office/powerpoint/2010/main" val="4099615689"/>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FD916E0-E439-40E2-9416-7795DABFD9CD}"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Traditionally, commands take single-letter options preceded by a single hyphen, like –d. A more recent convention allows long options preceded by two hyphens, like –debug. Often,</a:t>
            </a:r>
            <a:r>
              <a:rPr lang="en-US" baseline="0" dirty="0" smtClean="0"/>
              <a:t> a feature can be invoked through either the old style or the new style of options.</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10</a:t>
            </a:fld>
            <a:endParaRPr kumimoji="1" lang="ja-JP" altLang="en-US"/>
          </a:p>
        </p:txBody>
      </p:sp>
    </p:spTree>
    <p:extLst>
      <p:ext uri="{BB962C8B-B14F-4D97-AF65-F5344CB8AC3E}">
        <p14:creationId xmlns:p14="http://schemas.microsoft.com/office/powerpoint/2010/main" val="1790361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11</a:t>
            </a:fld>
            <a:endParaRPr kumimoji="1" lang="ja-JP" altLang="en-US"/>
          </a:p>
        </p:txBody>
      </p:sp>
    </p:spTree>
    <p:extLst>
      <p:ext uri="{BB962C8B-B14F-4D97-AF65-F5344CB8AC3E}">
        <p14:creationId xmlns:p14="http://schemas.microsoft.com/office/powerpoint/2010/main" val="1790361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12</a:t>
            </a:fld>
            <a:endParaRPr kumimoji="1" lang="ja-JP" altLang="en-US"/>
          </a:p>
        </p:txBody>
      </p:sp>
    </p:spTree>
    <p:extLst>
      <p:ext uri="{BB962C8B-B14F-4D97-AF65-F5344CB8AC3E}">
        <p14:creationId xmlns:p14="http://schemas.microsoft.com/office/powerpoint/2010/main" val="1790361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13</a:t>
            </a:fld>
            <a:endParaRPr kumimoji="1" lang="ja-JP" altLang="en-US"/>
          </a:p>
        </p:txBody>
      </p:sp>
    </p:spTree>
    <p:extLst>
      <p:ext uri="{BB962C8B-B14F-4D97-AF65-F5344CB8AC3E}">
        <p14:creationId xmlns:p14="http://schemas.microsoft.com/office/powerpoint/2010/main" val="1790361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14</a:t>
            </a:fld>
            <a:endParaRPr kumimoji="1" lang="ja-JP" altLang="en-US"/>
          </a:p>
        </p:txBody>
      </p:sp>
    </p:spTree>
    <p:extLst>
      <p:ext uri="{BB962C8B-B14F-4D97-AF65-F5344CB8AC3E}">
        <p14:creationId xmlns:p14="http://schemas.microsoft.com/office/powerpoint/2010/main" val="1790361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15</a:t>
            </a:fld>
            <a:endParaRPr kumimoji="1" lang="ja-JP" altLang="en-US"/>
          </a:p>
        </p:txBody>
      </p:sp>
    </p:spTree>
    <p:extLst>
      <p:ext uri="{BB962C8B-B14F-4D97-AF65-F5344CB8AC3E}">
        <p14:creationId xmlns:p14="http://schemas.microsoft.com/office/powerpoint/2010/main" val="1678337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16</a:t>
            </a:fld>
            <a:endParaRPr kumimoji="1" lang="ja-JP" altLang="en-US"/>
          </a:p>
        </p:txBody>
      </p:sp>
    </p:spTree>
    <p:extLst>
      <p:ext uri="{BB962C8B-B14F-4D97-AF65-F5344CB8AC3E}">
        <p14:creationId xmlns:p14="http://schemas.microsoft.com/office/powerpoint/2010/main" val="1678337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17</a:t>
            </a:fld>
            <a:endParaRPr kumimoji="1" lang="ja-JP" altLang="en-US"/>
          </a:p>
        </p:txBody>
      </p:sp>
    </p:spTree>
    <p:extLst>
      <p:ext uri="{BB962C8B-B14F-4D97-AF65-F5344CB8AC3E}">
        <p14:creationId xmlns:p14="http://schemas.microsoft.com/office/powerpoint/2010/main" val="1678337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Every command I've shown you so far affects only one line at a time, but SED's "a", "</a:t>
            </a:r>
            <a:r>
              <a:rPr lang="en-US" dirty="0" err="1" smtClean="0">
                <a:effectLst/>
              </a:rPr>
              <a:t>i</a:t>
            </a:r>
            <a:r>
              <a:rPr lang="en-US" dirty="0" smtClean="0">
                <a:effectLst/>
              </a:rPr>
              <a:t>", and "c" commands append, insert, or change one or more entire lines at the same time. However, SED is still inherently line-oriented, so whenever you use these three SED commands you must use backslash newline to mark the beginning of the new line or lines. </a:t>
            </a:r>
          </a:p>
          <a:p>
            <a:endParaRPr lang="en-US" dirty="0" smtClean="0">
              <a:effectLst/>
            </a:endParaRPr>
          </a:p>
          <a:p>
            <a:r>
              <a:rPr lang="en-US" dirty="0" smtClean="0">
                <a:effectLst/>
              </a:rPr>
              <a:t>This is in addition to the fact that if you use any of these commands on the shell command line, you must use quoting, or some other form of escape, to protect the newline from the shell. The basic "a" command appends one or more lines of text after the single line specified by its address. Here's how it looks in action. On lines containing "down", we will append a line that looks like this. So, this "a" command has the same effect as the "r" command we looked at earlier. </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18</a:t>
            </a:fld>
            <a:endParaRPr kumimoji="1" lang="ja-JP" altLang="en-US"/>
          </a:p>
        </p:txBody>
      </p:sp>
    </p:spTree>
    <p:extLst>
      <p:ext uri="{BB962C8B-B14F-4D97-AF65-F5344CB8AC3E}">
        <p14:creationId xmlns:p14="http://schemas.microsoft.com/office/powerpoint/2010/main" val="3466423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19</a:t>
            </a:fld>
            <a:endParaRPr kumimoji="1" lang="ja-JP" altLang="en-US"/>
          </a:p>
        </p:txBody>
      </p:sp>
    </p:spTree>
    <p:extLst>
      <p:ext uri="{BB962C8B-B14F-4D97-AF65-F5344CB8AC3E}">
        <p14:creationId xmlns:p14="http://schemas.microsoft.com/office/powerpoint/2010/main" val="3466423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a:t>
            </a:fld>
            <a:endParaRPr kumimoji="1" lang="ja-JP" altLang="en-US"/>
          </a:p>
        </p:txBody>
      </p:sp>
    </p:spTree>
    <p:extLst>
      <p:ext uri="{BB962C8B-B14F-4D97-AF65-F5344CB8AC3E}">
        <p14:creationId xmlns:p14="http://schemas.microsoft.com/office/powerpoint/2010/main" val="3466423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20</a:t>
            </a:fld>
            <a:endParaRPr kumimoji="1" lang="ja-JP" altLang="en-US"/>
          </a:p>
        </p:txBody>
      </p:sp>
    </p:spTree>
    <p:extLst>
      <p:ext uri="{BB962C8B-B14F-4D97-AF65-F5344CB8AC3E}">
        <p14:creationId xmlns:p14="http://schemas.microsoft.com/office/powerpoint/2010/main" val="1678337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21</a:t>
            </a:fld>
            <a:endParaRPr kumimoji="1" lang="ja-JP" altLang="en-US"/>
          </a:p>
        </p:txBody>
      </p:sp>
    </p:spTree>
    <p:extLst>
      <p:ext uri="{BB962C8B-B14F-4D97-AF65-F5344CB8AC3E}">
        <p14:creationId xmlns:p14="http://schemas.microsoft.com/office/powerpoint/2010/main" val="16783370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22</a:t>
            </a:fld>
            <a:endParaRPr kumimoji="1" lang="ja-JP" altLang="en-US"/>
          </a:p>
        </p:txBody>
      </p:sp>
    </p:spTree>
    <p:extLst>
      <p:ext uri="{BB962C8B-B14F-4D97-AF65-F5344CB8AC3E}">
        <p14:creationId xmlns:p14="http://schemas.microsoft.com/office/powerpoint/2010/main" val="1678337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23</a:t>
            </a:fld>
            <a:endParaRPr kumimoji="1" lang="ja-JP" altLang="en-US"/>
          </a:p>
        </p:txBody>
      </p:sp>
    </p:spTree>
    <p:extLst>
      <p:ext uri="{BB962C8B-B14F-4D97-AF65-F5344CB8AC3E}">
        <p14:creationId xmlns:p14="http://schemas.microsoft.com/office/powerpoint/2010/main" val="16783370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24</a:t>
            </a:fld>
            <a:endParaRPr kumimoji="1" lang="ja-JP" altLang="en-US"/>
          </a:p>
        </p:txBody>
      </p:sp>
    </p:spTree>
    <p:extLst>
      <p:ext uri="{BB962C8B-B14F-4D97-AF65-F5344CB8AC3E}">
        <p14:creationId xmlns:p14="http://schemas.microsoft.com/office/powerpoint/2010/main" val="1678337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n </a:t>
            </a:r>
            <a:r>
              <a:rPr lang="en-US" b="0" dirty="0" smtClean="0">
                <a:effectLst/>
              </a:rPr>
              <a:t>command</a:t>
            </a:r>
            <a:r>
              <a:rPr lang="en-US" b="0" baseline="0" dirty="0" smtClean="0">
                <a:effectLst/>
              </a:rPr>
              <a:t> prints the content of the pattern space, empties the pattern space, and gets the next line into the pattern space.</a:t>
            </a:r>
            <a:endParaRPr lang="en-US" b="1" dirty="0" smtClean="0">
              <a:effectLst/>
            </a:endParaRPr>
          </a:p>
          <a:p>
            <a:r>
              <a:rPr lang="en-US" b="1" dirty="0" smtClean="0">
                <a:effectLst/>
              </a:rPr>
              <a:t>Exiting with "q" and "d"</a:t>
            </a:r>
          </a:p>
          <a:p>
            <a:r>
              <a:rPr lang="en-US" dirty="0" smtClean="0">
                <a:effectLst/>
              </a:rPr>
              <a:t>- The "q" command prints the current line again in less the -n flag was used on the command line and exits the script completely. This can be used to a work processing when a certain line is encountered. For example, on lines containing again, quit, dukeofyork.txt, so this reads through the file until it finds the word again and then stops. Now, you could have done this just by printing. You could do </a:t>
            </a:r>
            <a:r>
              <a:rPr lang="en-US" dirty="0" err="1" smtClean="0">
                <a:effectLst/>
              </a:rPr>
              <a:t>sed</a:t>
            </a:r>
            <a:r>
              <a:rPr lang="en-US" dirty="0" smtClean="0">
                <a:effectLst/>
              </a:rPr>
              <a:t> -n '1,/again/p', could have done the same thing that way, but like "n" the "q" command really comes into its' own in scripts. </a:t>
            </a:r>
          </a:p>
          <a:p>
            <a:r>
              <a:rPr lang="en-US" dirty="0" smtClean="0">
                <a:effectLst/>
              </a:rPr>
              <a:t>For example, we can take the example script from the previous section and add a "q" to the end. I'll use the vi editor which I have a whole other course about. This script looks for the word marched, puts two parenthesis at the beginning of the following line, and two closed parenthesis at the end of the line after that. We can modify this so that after printing that second set of parenthesis, it quits. So let's take a look at that script, put it up on the screen so you can see it while we run it. </a:t>
            </a:r>
          </a:p>
          <a:p>
            <a:endParaRPr lang="en-US" dirty="0" smtClean="0"/>
          </a:p>
          <a:p>
            <a:r>
              <a:rPr lang="en-US" dirty="0" smtClean="0"/>
              <a:t>Example</a:t>
            </a:r>
          </a:p>
          <a:p>
            <a:r>
              <a:rPr lang="en-US" dirty="0" smtClean="0"/>
              <a:t>/marched/{</a:t>
            </a:r>
          </a:p>
          <a:p>
            <a:r>
              <a:rPr lang="en-US" dirty="0" smtClean="0"/>
              <a:t>     n</a:t>
            </a:r>
          </a:p>
          <a:p>
            <a:r>
              <a:rPr lang="en-US" dirty="0" smtClean="0"/>
              <a:t>     =</a:t>
            </a:r>
          </a:p>
          <a:p>
            <a:r>
              <a:rPr lang="en-US" dirty="0" smtClean="0"/>
              <a:t>     s/^/((//</a:t>
            </a:r>
          </a:p>
          <a:p>
            <a:r>
              <a:rPr lang="en-US" dirty="0" smtClean="0"/>
              <a:t>     n</a:t>
            </a:r>
          </a:p>
          <a:p>
            <a:r>
              <a:rPr lang="en-US" dirty="0" smtClean="0"/>
              <a:t>     =</a:t>
            </a:r>
          </a:p>
          <a:p>
            <a:r>
              <a:rPr lang="en-US" dirty="0" smtClean="0"/>
              <a:t>     s/$/))</a:t>
            </a:r>
          </a:p>
          <a:p>
            <a:r>
              <a:rPr lang="en-US" dirty="0" smtClean="0"/>
              <a:t>     =</a:t>
            </a:r>
          </a:p>
          <a:p>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25</a:t>
            </a:fld>
            <a:endParaRPr kumimoji="1" lang="ja-JP" altLang="en-US"/>
          </a:p>
        </p:txBody>
      </p:sp>
    </p:spTree>
    <p:extLst>
      <p:ext uri="{BB962C8B-B14F-4D97-AF65-F5344CB8AC3E}">
        <p14:creationId xmlns:p14="http://schemas.microsoft.com/office/powerpoint/2010/main" val="3466423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N command is similar to lower case n, except that it does not print the pattern space and it does not empty it. Instead it ends a new line character which is represented in regular expressions by backslash n, to the end of the pattern space, then gets the next line and appends it to the pattern space after that new line. After this has been done, the pattern space, which now contains multiple lines</a:t>
            </a:r>
          </a:p>
          <a:p>
            <a:r>
              <a:rPr lang="en-US" dirty="0" smtClean="0">
                <a:effectLst/>
              </a:rPr>
              <a:t>Like the lower case d command, capital D stops processing but it doesn't get the next line unless it leaves the pattern space empty. Now usually SED edits lines one at a time. Even a block that affects a range of lines affects each line in the range individually. If you want to use SED to make changes that affect multiple lines, for example adjoining two lines together, you need to understand a little bit more about how SED works. When SED reads a line from the input, it first copies the line into an internal butter called the pattern space. </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26</a:t>
            </a:fld>
            <a:endParaRPr kumimoji="1" lang="ja-JP" altLang="en-US"/>
          </a:p>
        </p:txBody>
      </p:sp>
    </p:spTree>
    <p:extLst>
      <p:ext uri="{BB962C8B-B14F-4D97-AF65-F5344CB8AC3E}">
        <p14:creationId xmlns:p14="http://schemas.microsoft.com/office/powerpoint/2010/main" val="3466423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d, D stops processing,</a:t>
            </a:r>
            <a:r>
              <a:rPr lang="en-US" baseline="0" dirty="0" smtClean="0"/>
              <a:t> but doesn’t get the next line unless it leaves the pattern space empty</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27</a:t>
            </a:fld>
            <a:endParaRPr kumimoji="1" lang="ja-JP" altLang="en-US"/>
          </a:p>
        </p:txBody>
      </p:sp>
    </p:spTree>
    <p:extLst>
      <p:ext uri="{BB962C8B-B14F-4D97-AF65-F5344CB8AC3E}">
        <p14:creationId xmlns:p14="http://schemas.microsoft.com/office/powerpoint/2010/main" val="3466423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The hold (h, H) commands move data into the hold space and the get (g, G) commands</a:t>
            </a:r>
            <a:r>
              <a:rPr lang="en-US" baseline="0" dirty="0" smtClean="0"/>
              <a:t> move data from the hold space back into the pattern space. </a:t>
            </a:r>
          </a:p>
          <a:p>
            <a:pPr marL="0" indent="0">
              <a:buFont typeface="Arial" pitchFamily="34" charset="0"/>
              <a:buNone/>
            </a:pPr>
            <a:endParaRPr lang="en-US" baseline="0" dirty="0" smtClean="0"/>
          </a:p>
          <a:p>
            <a:pPr marL="0" indent="0">
              <a:buFont typeface="Arial" pitchFamily="34" charset="0"/>
              <a:buNone/>
            </a:pPr>
            <a:r>
              <a:rPr lang="en-US" baseline="0" dirty="0" smtClean="0"/>
              <a:t>The difference between the lowercase and uppercase version of the same command is that the lowercase command overwrites the contents of the target buffer, the uppercase command appends to the buffer’s existing contents</a:t>
            </a:r>
            <a:r>
              <a:rPr lang="en-US" baseline="0" dirty="0" smtClean="0"/>
              <a:t>.</a:t>
            </a:r>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28</a:t>
            </a:fld>
            <a:endParaRPr kumimoji="1" lang="ja-JP" altLang="en-US"/>
          </a:p>
        </p:txBody>
      </p:sp>
    </p:spTree>
    <p:extLst>
      <p:ext uri="{BB962C8B-B14F-4D97-AF65-F5344CB8AC3E}">
        <p14:creationId xmlns:p14="http://schemas.microsoft.com/office/powerpoint/2010/main" val="16783370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29</a:t>
            </a:fld>
            <a:endParaRPr kumimoji="1" lang="ja-JP" altLang="en-US"/>
          </a:p>
        </p:txBody>
      </p:sp>
    </p:spTree>
    <p:extLst>
      <p:ext uri="{BB962C8B-B14F-4D97-AF65-F5344CB8AC3E}">
        <p14:creationId xmlns:p14="http://schemas.microsoft.com/office/powerpoint/2010/main" val="3466423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solidFill>
                  <a:prstClr val="black"/>
                </a:solidFill>
              </a:rPr>
              <a:pPr/>
              <a:t>3</a:t>
            </a:fld>
            <a:endParaRPr kumimoji="1" lang="ja-JP" altLang="en-US">
              <a:solidFill>
                <a:prstClr val="black"/>
              </a:solidFill>
            </a:endParaRPr>
          </a:p>
        </p:txBody>
      </p:sp>
    </p:spTree>
    <p:extLst>
      <p:ext uri="{BB962C8B-B14F-4D97-AF65-F5344CB8AC3E}">
        <p14:creationId xmlns:p14="http://schemas.microsoft.com/office/powerpoint/2010/main" val="884866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4</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5</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6</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7</a:t>
            </a:fld>
            <a:endParaRPr kumimoji="1" lang="ja-JP" altLang="en-US"/>
          </a:p>
        </p:txBody>
      </p:sp>
    </p:spTree>
    <p:extLst>
      <p:ext uri="{BB962C8B-B14F-4D97-AF65-F5344CB8AC3E}">
        <p14:creationId xmlns:p14="http://schemas.microsoft.com/office/powerpoint/2010/main" val="1790361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8</a:t>
            </a:fld>
            <a:endParaRPr kumimoji="1" lang="ja-JP" altLang="en-US"/>
          </a:p>
        </p:txBody>
      </p:sp>
    </p:spTree>
    <p:extLst>
      <p:ext uri="{BB962C8B-B14F-4D97-AF65-F5344CB8AC3E}">
        <p14:creationId xmlns:p14="http://schemas.microsoft.com/office/powerpoint/2010/main" val="1790361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9</a:t>
            </a:fld>
            <a:endParaRPr kumimoji="1" lang="ja-JP" altLang="en-US"/>
          </a:p>
        </p:txBody>
      </p:sp>
    </p:spTree>
    <p:extLst>
      <p:ext uri="{BB962C8B-B14F-4D97-AF65-F5344CB8AC3E}">
        <p14:creationId xmlns:p14="http://schemas.microsoft.com/office/powerpoint/2010/main" val="1790361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2"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7C7D115-2974-4EFD-9897-87CB29A65D30}"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25254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B693F0B-3FF5-490B-9E78-8E1C46E5537E}"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18079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1"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3BA7FCC-AAAE-4E17-9E5F-01BD0A12A177}"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77091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1F495A7-5408-43DE-B328-CC32F848632D}"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94490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D002AC1-13F1-4801-8CAD-39573C86D443}"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725442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3372B76-30A9-44F0-8A1B-5FADEFB9519B}"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45111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5A44646B-5A35-4441-83C5-DEA31BD0D04D}"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4041617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D5B90F4-8C84-4DC6-A5F7-48F0E1562E04}"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25334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64404AA-A37A-4AE5-8925-FA7F8F5436C5}"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67795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F80A8CF-239F-4878-BC58-AF1CB32398B5}"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8173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9"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9"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3367820-4D99-4F97-A615-D5C3CF8E8DA5}"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62651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6932" y="274638"/>
            <a:ext cx="823013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6932" y="1600203"/>
            <a:ext cx="8230138"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6931" y="6245225"/>
            <a:ext cx="213413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defTabSz="914400" fontAlgn="base">
              <a:spcBef>
                <a:spcPct val="0"/>
              </a:spcBef>
              <a:spcAft>
                <a:spcPct val="0"/>
              </a:spcAft>
              <a:defRPr/>
            </a:pPr>
            <a:endParaRPr lang="zh-CN" altLang="zh-CN">
              <a:solidFill>
                <a:srgbClr val="000000"/>
              </a:solidFill>
            </a:endParaRPr>
          </a:p>
        </p:txBody>
      </p:sp>
      <p:sp>
        <p:nvSpPr>
          <p:cNvPr id="1029" name="Rectangle 5"/>
          <p:cNvSpPr>
            <a:spLocks noGrp="1" noChangeArrowheads="1"/>
          </p:cNvSpPr>
          <p:nvPr>
            <p:ph type="ftr" sz="quarter" idx="3"/>
          </p:nvPr>
        </p:nvSpPr>
        <p:spPr bwMode="auto">
          <a:xfrm>
            <a:off x="3124605" y="6245225"/>
            <a:ext cx="2894794"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defTabSz="914400" fontAlgn="base">
              <a:spcBef>
                <a:spcPct val="0"/>
              </a:spcBef>
              <a:spcAft>
                <a:spcPct val="0"/>
              </a:spcAft>
              <a:defRPr/>
            </a:pPr>
            <a:endParaRPr lang="zh-CN" altLang="zh-CN">
              <a:solidFill>
                <a:srgbClr val="000000"/>
              </a:solidFill>
            </a:endParaRPr>
          </a:p>
        </p:txBody>
      </p:sp>
      <p:sp>
        <p:nvSpPr>
          <p:cNvPr id="1030" name="Rectangle 6"/>
          <p:cNvSpPr>
            <a:spLocks noGrp="1" noChangeArrowheads="1"/>
          </p:cNvSpPr>
          <p:nvPr>
            <p:ph type="sldNum" sz="quarter" idx="4"/>
          </p:nvPr>
        </p:nvSpPr>
        <p:spPr bwMode="auto">
          <a:xfrm>
            <a:off x="6552931" y="6245225"/>
            <a:ext cx="213413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defTabSz="914400" fontAlgn="base">
              <a:spcBef>
                <a:spcPct val="0"/>
              </a:spcBef>
              <a:spcAft>
                <a:spcPct val="0"/>
              </a:spcAft>
              <a:defRPr/>
            </a:pPr>
            <a:fld id="{4EBCDF9C-24AE-4F73-89DA-EC6D0C2C045C}" type="slidenum">
              <a:rPr lang="zh-CN" altLang="zh-CN">
                <a:solidFill>
                  <a:srgbClr val="000000"/>
                </a:solidFill>
              </a:rPr>
              <a:pPr defTabSz="914400" fontAlgn="base">
                <a:spcBef>
                  <a:spcPct val="0"/>
                </a:spcBef>
                <a:spcAft>
                  <a:spcPct val="0"/>
                </a:spcAft>
                <a:defRPr/>
              </a:pPr>
              <a:t>‹#›</a:t>
            </a:fld>
            <a:endParaRPr lang="zh-CN" altLang="zh-CN">
              <a:solidFill>
                <a:srgbClr val="000000"/>
              </a:solidFill>
            </a:endParaRPr>
          </a:p>
        </p:txBody>
      </p:sp>
    </p:spTree>
    <p:extLst>
      <p:ext uri="{BB962C8B-B14F-4D97-AF65-F5344CB8AC3E}">
        <p14:creationId xmlns:p14="http://schemas.microsoft.com/office/powerpoint/2010/main" val="2761793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808164"/>
            <a:ext cx="9144000" cy="3241675"/>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9" name="直接连接符 8"/>
          <p:cNvCxnSpPr/>
          <p:nvPr/>
        </p:nvCxnSpPr>
        <p:spPr bwMode="auto">
          <a:xfrm>
            <a:off x="1250192" y="3101231"/>
            <a:ext cx="581592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940527" y="2135761"/>
            <a:ext cx="6513798" cy="646331"/>
          </a:xfrm>
          <a:prstGeom prst="rect">
            <a:avLst/>
          </a:prstGeom>
          <a:noFill/>
        </p:spPr>
        <p:txBody>
          <a:bodyPr wrap="square">
            <a:spAutoFit/>
          </a:bodyPr>
          <a:lstStyle/>
          <a:p>
            <a:pPr algn="ctr"/>
            <a:r>
              <a:rPr lang="en-US" altLang="zh-CN" sz="36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s</a:t>
            </a:r>
            <a:r>
              <a:rPr lang="en-US" altLang="zh-CN" sz="3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ed</a:t>
            </a:r>
            <a:endParaRPr lang="zh-CN" alt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218218326"/>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rgbClr val="0070C0"/>
                </a:solidFill>
                <a:latin typeface="微软雅黑" pitchFamily="34" charset="-122"/>
                <a:ea typeface="微软雅黑" pitchFamily="34" charset="-122"/>
              </a:rPr>
              <a:t>Trace Script Execution (2)</a:t>
            </a:r>
            <a:endParaRPr lang="zh-CN" altLang="en-US" b="1" dirty="0">
              <a:solidFill>
                <a:srgbClr val="0070C0"/>
              </a:solidFill>
              <a:latin typeface="微软雅黑" pitchFamily="34" charset="-122"/>
              <a:ea typeface="微软雅黑" pitchFamily="34" charset="-122"/>
            </a:endParaRPr>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025" y="1666657"/>
            <a:ext cx="8510587" cy="411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5871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471" y="274638"/>
            <a:ext cx="8423599" cy="1143000"/>
          </a:xfrm>
        </p:spPr>
        <p:txBody>
          <a:bodyPr/>
          <a:lstStyle/>
          <a:p>
            <a:r>
              <a:rPr lang="en-US" altLang="en-US" b="1" dirty="0" smtClean="0">
                <a:solidFill>
                  <a:srgbClr val="0070C0"/>
                </a:solidFill>
                <a:latin typeface="微软雅黑" pitchFamily="34" charset="-122"/>
                <a:ea typeface="微软雅黑" pitchFamily="34" charset="-122"/>
              </a:rPr>
              <a:t>Line Addresses</a:t>
            </a:r>
            <a:endParaRPr lang="zh-CN" altLang="en-US" b="1" dirty="0">
              <a:solidFill>
                <a:srgbClr val="0070C0"/>
              </a:solidFill>
              <a:latin typeface="微软雅黑" pitchFamily="34" charset="-122"/>
              <a:ea typeface="微软雅黑" pitchFamily="34" charset="-122"/>
            </a:endParaRPr>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2154317"/>
            <a:ext cx="8712200"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3947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rgbClr val="0070C0"/>
                </a:solidFill>
                <a:latin typeface="微软雅黑" pitchFamily="34" charset="-122"/>
                <a:ea typeface="微软雅黑" pitchFamily="34" charset="-122"/>
              </a:rPr>
              <a:t>Single Line Address</a:t>
            </a:r>
            <a:endParaRPr lang="zh-CN" altLang="en-US" b="1" dirty="0">
              <a:solidFill>
                <a:srgbClr val="0070C0"/>
              </a:solidFill>
              <a:latin typeface="微软雅黑" pitchFamily="34" charset="-122"/>
              <a:ea typeface="微软雅黑" pitchFamily="34" charset="-122"/>
            </a:endParaRP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140" y="2080102"/>
            <a:ext cx="8029528" cy="3331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6843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352128"/>
            <a:ext cx="8230138" cy="1143000"/>
          </a:xfrm>
        </p:spPr>
        <p:txBody>
          <a:bodyPr/>
          <a:lstStyle/>
          <a:p>
            <a:r>
              <a:rPr lang="en-US" altLang="en-US" b="1" dirty="0" smtClean="0">
                <a:solidFill>
                  <a:srgbClr val="0070C0"/>
                </a:solidFill>
                <a:latin typeface="微软雅黑" pitchFamily="34" charset="-122"/>
                <a:ea typeface="微软雅黑" pitchFamily="34" charset="-122"/>
              </a:rPr>
              <a:t>Set-of-line Address</a:t>
            </a:r>
            <a:endParaRPr lang="zh-CN" altLang="en-US" b="1" dirty="0">
              <a:solidFill>
                <a:srgbClr val="0070C0"/>
              </a:solidFill>
              <a:latin typeface="微软雅黑" pitchFamily="34" charset="-122"/>
              <a:ea typeface="微软雅黑" pitchFamily="34" charset="-122"/>
            </a:endParaRPr>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272" y="2228891"/>
            <a:ext cx="8055155" cy="3331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2468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352128"/>
            <a:ext cx="8230138" cy="1143000"/>
          </a:xfrm>
        </p:spPr>
        <p:txBody>
          <a:bodyPr/>
          <a:lstStyle/>
          <a:p>
            <a:r>
              <a:rPr lang="en-US" altLang="en-US" b="1" dirty="0" smtClean="0">
                <a:solidFill>
                  <a:srgbClr val="0070C0"/>
                </a:solidFill>
                <a:latin typeface="微软雅黑" pitchFamily="34" charset="-122"/>
                <a:ea typeface="微软雅黑" pitchFamily="34" charset="-122"/>
              </a:rPr>
              <a:t>Address Range</a:t>
            </a:r>
            <a:endParaRPr lang="zh-CN" altLang="en-US" b="1" dirty="0">
              <a:solidFill>
                <a:srgbClr val="0070C0"/>
              </a:solidFill>
              <a:latin typeface="微软雅黑" pitchFamily="34" charset="-122"/>
              <a:ea typeface="微软雅黑" pitchFamily="34" charset="-122"/>
            </a:endParaRP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2479855"/>
            <a:ext cx="8609013" cy="279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5496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9" name="TextBox 163"/>
          <p:cNvSpPr txBox="1">
            <a:spLocks noChangeArrowheads="1"/>
          </p:cNvSpPr>
          <p:nvPr/>
        </p:nvSpPr>
        <p:spPr bwMode="auto">
          <a:xfrm>
            <a:off x="609657" y="476672"/>
            <a:ext cx="7868137" cy="707886"/>
          </a:xfrm>
          <a:prstGeom prst="rect">
            <a:avLst/>
          </a:prstGeom>
          <a:noFill/>
          <a:ln w="9525">
            <a:noFill/>
            <a:miter lim="800000"/>
            <a:headEnd/>
            <a:tailEnd/>
          </a:ln>
        </p:spPr>
        <p:txBody>
          <a:bodyPr wrap="square">
            <a:spAutoFit/>
          </a:bodyPr>
          <a:lstStyle/>
          <a:p>
            <a:pPr algn="ctr" defTabSz="914400" fontAlgn="base">
              <a:spcBef>
                <a:spcPct val="0"/>
              </a:spcBef>
              <a:spcAft>
                <a:spcPct val="0"/>
              </a:spcAft>
            </a:pPr>
            <a:r>
              <a:rPr lang="en-US" altLang="zh-CN" sz="4000" b="1" dirty="0" smtClean="0">
                <a:solidFill>
                  <a:srgbClr val="0070C0"/>
                </a:solidFill>
                <a:latin typeface="微软雅黑" pitchFamily="34" charset="-122"/>
                <a:ea typeface="微软雅黑" pitchFamily="34" charset="-122"/>
              </a:rPr>
              <a:t>Command Groups</a:t>
            </a:r>
            <a:endParaRPr lang="zh-CN" altLang="en-US" sz="4000" b="1" dirty="0">
              <a:solidFill>
                <a:srgbClr val="0070C0"/>
              </a:solidFill>
              <a:latin typeface="微软雅黑" pitchFamily="34" charset="-122"/>
              <a:ea typeface="微软雅黑" pitchFamily="34" charset="-122"/>
            </a:endParaRP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92" y="2241491"/>
            <a:ext cx="877570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9032983"/>
      </p:ext>
    </p:extLst>
  </p:cSld>
  <p:clrMapOvr>
    <a:masterClrMapping/>
  </p:clrMapOvr>
  <p:transition>
    <p:cover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9" name="TextBox 163"/>
          <p:cNvSpPr txBox="1">
            <a:spLocks noChangeArrowheads="1"/>
          </p:cNvSpPr>
          <p:nvPr/>
        </p:nvSpPr>
        <p:spPr bwMode="auto">
          <a:xfrm>
            <a:off x="609657" y="476672"/>
            <a:ext cx="7868137" cy="707886"/>
          </a:xfrm>
          <a:prstGeom prst="rect">
            <a:avLst/>
          </a:prstGeom>
          <a:noFill/>
          <a:ln w="9525">
            <a:noFill/>
            <a:miter lim="800000"/>
            <a:headEnd/>
            <a:tailEnd/>
          </a:ln>
        </p:spPr>
        <p:txBody>
          <a:bodyPr wrap="square">
            <a:spAutoFit/>
          </a:bodyPr>
          <a:lstStyle/>
          <a:p>
            <a:pPr algn="ctr" defTabSz="914400" fontAlgn="base">
              <a:spcBef>
                <a:spcPct val="0"/>
              </a:spcBef>
              <a:spcAft>
                <a:spcPct val="0"/>
              </a:spcAft>
            </a:pPr>
            <a:r>
              <a:rPr lang="en-US" altLang="zh-CN" sz="4000" b="1" dirty="0" smtClean="0">
                <a:solidFill>
                  <a:srgbClr val="0070C0"/>
                </a:solidFill>
                <a:latin typeface="微软雅黑" pitchFamily="34" charset="-122"/>
                <a:ea typeface="微软雅黑" pitchFamily="34" charset="-122"/>
              </a:rPr>
              <a:t>Modify Commands</a:t>
            </a:r>
            <a:endParaRPr lang="zh-CN" altLang="en-US" sz="4000" b="1" dirty="0">
              <a:solidFill>
                <a:srgbClr val="0070C0"/>
              </a:solidFill>
              <a:latin typeface="微软雅黑" pitchFamily="34" charset="-122"/>
              <a:ea typeface="微软雅黑" pitchFamily="34" charset="-122"/>
            </a:endParaRPr>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8" y="2651741"/>
            <a:ext cx="8239125" cy="189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4350722"/>
      </p:ext>
    </p:extLst>
  </p:cSld>
  <p:clrMapOvr>
    <a:masterClrMapping/>
  </p:clrMapOvr>
  <p:transition>
    <p:cover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9" name="TextBox 163"/>
          <p:cNvSpPr txBox="1">
            <a:spLocks noChangeArrowheads="1"/>
          </p:cNvSpPr>
          <p:nvPr/>
        </p:nvSpPr>
        <p:spPr bwMode="auto">
          <a:xfrm>
            <a:off x="402956" y="612379"/>
            <a:ext cx="8477573" cy="707886"/>
          </a:xfrm>
          <a:prstGeom prst="rect">
            <a:avLst/>
          </a:prstGeom>
          <a:noFill/>
          <a:ln w="9525">
            <a:noFill/>
            <a:miter lim="800000"/>
            <a:headEnd/>
            <a:tailEnd/>
          </a:ln>
        </p:spPr>
        <p:txBody>
          <a:bodyPr wrap="square">
            <a:spAutoFit/>
          </a:bodyPr>
          <a:lstStyle/>
          <a:p>
            <a:pPr algn="ctr" defTabSz="914400" fontAlgn="base">
              <a:spcBef>
                <a:spcPct val="0"/>
              </a:spcBef>
              <a:spcAft>
                <a:spcPct val="0"/>
              </a:spcAft>
            </a:pPr>
            <a:r>
              <a:rPr lang="en-US" altLang="zh-CN" sz="4000" b="1" dirty="0" smtClean="0">
                <a:solidFill>
                  <a:srgbClr val="0070C0"/>
                </a:solidFill>
                <a:latin typeface="微软雅黑" pitchFamily="34" charset="-122"/>
                <a:ea typeface="微软雅黑" pitchFamily="34" charset="-122"/>
              </a:rPr>
              <a:t>Read/Write Command Format</a:t>
            </a:r>
            <a:endParaRPr lang="zh-CN" altLang="en-US" sz="4000" b="1" dirty="0">
              <a:solidFill>
                <a:srgbClr val="0070C0"/>
              </a:solidFill>
              <a:latin typeface="微软雅黑" pitchFamily="34" charset="-122"/>
              <a:ea typeface="微软雅黑" pitchFamily="34" charset="-122"/>
            </a:endParaRPr>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836" y="1877636"/>
            <a:ext cx="5409966" cy="4167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937519"/>
      </p:ext>
    </p:extLst>
  </p:cSld>
  <p:clrMapOvr>
    <a:masterClrMapping/>
  </p:clrMapOvr>
  <p:transition>
    <p:cover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rgbClr val="0070C0"/>
                </a:solidFill>
                <a:latin typeface="微软雅黑" pitchFamily="34" charset="-122"/>
                <a:ea typeface="微软雅黑" pitchFamily="34" charset="-122"/>
              </a:rPr>
              <a:t>Editing Entire Lines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2031325"/>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a appends line</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err="1" smtClean="0">
                <a:solidFill>
                  <a:srgbClr val="000000"/>
                </a:solidFill>
                <a:latin typeface="微软雅黑" pitchFamily="34" charset="-122"/>
                <a:ea typeface="微软雅黑" pitchFamily="34" charset="-122"/>
              </a:rPr>
              <a:t>i</a:t>
            </a:r>
            <a:r>
              <a:rPr lang="en-US" altLang="en-US" sz="2800" dirty="0" smtClean="0">
                <a:solidFill>
                  <a:srgbClr val="000000"/>
                </a:solidFill>
                <a:latin typeface="微软雅黑" pitchFamily="34" charset="-122"/>
                <a:ea typeface="微软雅黑" pitchFamily="34" charset="-122"/>
              </a:rPr>
              <a:t> inserts lines</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c changes lines</a:t>
            </a:r>
          </a:p>
        </p:txBody>
      </p:sp>
    </p:spTree>
    <p:extLst>
      <p:ext uri="{BB962C8B-B14F-4D97-AF65-F5344CB8AC3E}">
        <p14:creationId xmlns:p14="http://schemas.microsoft.com/office/powerpoint/2010/main" val="15111247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Problem Challenge</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3970318"/>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Write the main() function from </a:t>
            </a:r>
            <a:r>
              <a:rPr lang="en-US" altLang="en-US" sz="2800" dirty="0" err="1" smtClean="0">
                <a:solidFill>
                  <a:srgbClr val="000000"/>
                </a:solidFill>
                <a:latin typeface="微软雅黑" pitchFamily="34" charset="-122"/>
                <a:ea typeface="微软雅黑" pitchFamily="34" charset="-122"/>
              </a:rPr>
              <a:t>array.c</a:t>
            </a:r>
            <a:r>
              <a:rPr lang="en-US" altLang="en-US" sz="2800" dirty="0" smtClean="0">
                <a:solidFill>
                  <a:srgbClr val="000000"/>
                </a:solidFill>
                <a:latin typeface="微软雅黑" pitchFamily="34" charset="-122"/>
                <a:ea typeface="微软雅黑" pitchFamily="34" charset="-122"/>
              </a:rPr>
              <a:t> to the file </a:t>
            </a:r>
            <a:r>
              <a:rPr lang="en-US" altLang="en-US" sz="2800" dirty="0" err="1" smtClean="0">
                <a:solidFill>
                  <a:srgbClr val="000000"/>
                </a:solidFill>
                <a:latin typeface="微软雅黑" pitchFamily="34" charset="-122"/>
                <a:ea typeface="微软雅黑" pitchFamily="34" charset="-122"/>
              </a:rPr>
              <a:t>main.c</a:t>
            </a:r>
            <a:r>
              <a:rPr lang="en-US" altLang="en-US" sz="2800" dirty="0" smtClean="0">
                <a:solidFill>
                  <a:srgbClr val="000000"/>
                </a:solidFill>
                <a:latin typeface="微软雅黑" pitchFamily="34" charset="-122"/>
                <a:ea typeface="微软雅黑" pitchFamily="34" charset="-122"/>
              </a:rPr>
              <a:t> using </a:t>
            </a:r>
            <a:r>
              <a:rPr lang="en-US" altLang="en-US" sz="2800" dirty="0" err="1" smtClean="0">
                <a:solidFill>
                  <a:srgbClr val="000000"/>
                </a:solidFill>
                <a:latin typeface="微软雅黑" pitchFamily="34" charset="-122"/>
                <a:ea typeface="微软雅黑" pitchFamily="34" charset="-122"/>
              </a:rPr>
              <a:t>sed</a:t>
            </a:r>
            <a:endParaRPr lang="en-US" altLang="en-US" sz="2800" dirty="0" smtClean="0">
              <a:solidFill>
                <a:srgbClr val="000000"/>
              </a:solidFill>
              <a:latin typeface="微软雅黑" pitchFamily="34" charset="-122"/>
              <a:ea typeface="微软雅黑" pitchFamily="34" charset="-122"/>
            </a:endParaRP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If you are familiar with c programming language, try to make the command as generic as possible</a:t>
            </a:r>
          </a:p>
        </p:txBody>
      </p:sp>
    </p:spTree>
    <p:extLst>
      <p:ext uri="{BB962C8B-B14F-4D97-AF65-F5344CB8AC3E}">
        <p14:creationId xmlns:p14="http://schemas.microsoft.com/office/powerpoint/2010/main" val="3239669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0070C0"/>
                </a:solidFill>
                <a:latin typeface="微软雅黑" pitchFamily="34" charset="-122"/>
                <a:ea typeface="微软雅黑" pitchFamily="34" charset="-122"/>
              </a:rPr>
              <a:t>Learning Objectives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3970318"/>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What is </a:t>
            </a:r>
            <a:r>
              <a:rPr lang="en-US" altLang="en-US" sz="2800" dirty="0" err="1" smtClean="0">
                <a:solidFill>
                  <a:srgbClr val="000000"/>
                </a:solidFill>
                <a:latin typeface="微软雅黑" pitchFamily="34" charset="-122"/>
                <a:ea typeface="微软雅黑" pitchFamily="34" charset="-122"/>
              </a:rPr>
              <a:t>sed</a:t>
            </a:r>
            <a:r>
              <a:rPr lang="en-US" altLang="en-US" sz="2800" dirty="0" smtClean="0">
                <a:solidFill>
                  <a:srgbClr val="000000"/>
                </a:solidFill>
                <a:latin typeface="微软雅黑" pitchFamily="34" charset="-122"/>
                <a:ea typeface="微软雅黑" pitchFamily="34" charset="-122"/>
              </a:rPr>
              <a:t>?</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err="1">
                <a:solidFill>
                  <a:srgbClr val="000000"/>
                </a:solidFill>
                <a:latin typeface="微软雅黑" pitchFamily="34" charset="-122"/>
                <a:ea typeface="微软雅黑" pitchFamily="34" charset="-122"/>
              </a:rPr>
              <a:t>s</a:t>
            </a:r>
            <a:r>
              <a:rPr lang="en-US" altLang="en-US" sz="2800" dirty="0" err="1" smtClean="0">
                <a:solidFill>
                  <a:srgbClr val="000000"/>
                </a:solidFill>
                <a:latin typeface="微软雅黑" pitchFamily="34" charset="-122"/>
                <a:ea typeface="微软雅黑" pitchFamily="34" charset="-122"/>
              </a:rPr>
              <a:t>ed</a:t>
            </a:r>
            <a:r>
              <a:rPr lang="en-US" altLang="en-US" sz="2800" dirty="0" smtClean="0">
                <a:solidFill>
                  <a:srgbClr val="000000"/>
                </a:solidFill>
                <a:latin typeface="微软雅黑" pitchFamily="34" charset="-122"/>
                <a:ea typeface="微软雅黑" pitchFamily="34" charset="-122"/>
              </a:rPr>
              <a:t> command line basics</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err="1">
                <a:solidFill>
                  <a:srgbClr val="000000"/>
                </a:solidFill>
                <a:latin typeface="微软雅黑" pitchFamily="34" charset="-122"/>
                <a:ea typeface="微软雅黑" pitchFamily="34" charset="-122"/>
              </a:rPr>
              <a:t>s</a:t>
            </a:r>
            <a:r>
              <a:rPr lang="en-US" altLang="en-US" sz="2800" dirty="0" err="1" smtClean="0">
                <a:solidFill>
                  <a:srgbClr val="000000"/>
                </a:solidFill>
                <a:latin typeface="微软雅黑" pitchFamily="34" charset="-122"/>
                <a:ea typeface="微软雅黑" pitchFamily="34" charset="-122"/>
              </a:rPr>
              <a:t>ed</a:t>
            </a:r>
            <a:r>
              <a:rPr lang="en-US" altLang="en-US" sz="2800" dirty="0" smtClean="0">
                <a:solidFill>
                  <a:srgbClr val="000000"/>
                </a:solidFill>
                <a:latin typeface="微软雅黑" pitchFamily="34" charset="-122"/>
                <a:ea typeface="微软雅黑" pitchFamily="34" charset="-122"/>
              </a:rPr>
              <a:t> command line flags</a:t>
            </a:r>
          </a:p>
          <a:p>
            <a:pPr marL="457200" indent="-457200" defTabSz="914400" fontAlgn="base">
              <a:lnSpc>
                <a:spcPct val="150000"/>
              </a:lnSpc>
              <a:spcBef>
                <a:spcPct val="0"/>
              </a:spcBef>
              <a:spcAft>
                <a:spcPct val="0"/>
              </a:spcAft>
              <a:buClr>
                <a:srgbClr val="FF6600"/>
              </a:buClr>
              <a:buFont typeface="Wingdings" charset="2"/>
              <a:buChar char="l"/>
            </a:pPr>
            <a:r>
              <a:rPr lang="en-US" altLang="zh-CN" sz="2800" dirty="0" smtClean="0">
                <a:solidFill>
                  <a:srgbClr val="000000"/>
                </a:solidFill>
                <a:latin typeface="微软雅黑" pitchFamily="34" charset="-122"/>
                <a:ea typeface="微软雅黑" pitchFamily="34" charset="-122"/>
              </a:rPr>
              <a:t>Advanced </a:t>
            </a:r>
            <a:r>
              <a:rPr lang="en-US" altLang="zh-CN" sz="2800" dirty="0" err="1" smtClean="0">
                <a:solidFill>
                  <a:srgbClr val="000000"/>
                </a:solidFill>
                <a:latin typeface="微软雅黑" pitchFamily="34" charset="-122"/>
                <a:ea typeface="微软雅黑" pitchFamily="34" charset="-122"/>
              </a:rPr>
              <a:t>sed</a:t>
            </a:r>
            <a:r>
              <a:rPr lang="en-US" altLang="zh-CN" sz="2800" dirty="0" smtClean="0">
                <a:solidFill>
                  <a:srgbClr val="000000"/>
                </a:solidFill>
                <a:latin typeface="微软雅黑" pitchFamily="34" charset="-122"/>
                <a:ea typeface="微软雅黑" pitchFamily="34" charset="-122"/>
              </a:rPr>
              <a:t> commands</a:t>
            </a:r>
          </a:p>
          <a:p>
            <a:pPr marL="457200" indent="-457200" defTabSz="914400" fontAlgn="base">
              <a:lnSpc>
                <a:spcPct val="150000"/>
              </a:lnSpc>
              <a:spcBef>
                <a:spcPct val="0"/>
              </a:spcBef>
              <a:spcAft>
                <a:spcPct val="0"/>
              </a:spcAft>
              <a:buClr>
                <a:srgbClr val="FF6600"/>
              </a:buClr>
              <a:buFont typeface="Wingdings" charset="2"/>
              <a:buChar char="l"/>
            </a:pPr>
            <a:r>
              <a:rPr lang="en-US" altLang="zh-CN" sz="2800" dirty="0" smtClean="0">
                <a:solidFill>
                  <a:srgbClr val="000000"/>
                </a:solidFill>
                <a:latin typeface="微软雅黑" pitchFamily="34" charset="-122"/>
                <a:ea typeface="微软雅黑" pitchFamily="34" charset="-122"/>
              </a:rPr>
              <a:t>Writing </a:t>
            </a:r>
            <a:r>
              <a:rPr lang="en-US" altLang="zh-CN" sz="2800" dirty="0" err="1" smtClean="0">
                <a:solidFill>
                  <a:srgbClr val="000000"/>
                </a:solidFill>
                <a:latin typeface="微软雅黑" pitchFamily="34" charset="-122"/>
                <a:ea typeface="微软雅黑" pitchFamily="34" charset="-122"/>
              </a:rPr>
              <a:t>sed</a:t>
            </a:r>
            <a:r>
              <a:rPr lang="en-US" altLang="zh-CN" sz="2800" dirty="0" smtClean="0">
                <a:solidFill>
                  <a:srgbClr val="000000"/>
                </a:solidFill>
                <a:latin typeface="微软雅黑" pitchFamily="34" charset="-122"/>
                <a:ea typeface="微软雅黑" pitchFamily="34" charset="-122"/>
              </a:rPr>
              <a:t> scripts</a:t>
            </a:r>
          </a:p>
          <a:p>
            <a:pPr marL="457200" indent="-457200" defTabSz="914400" fontAlgn="base">
              <a:lnSpc>
                <a:spcPct val="150000"/>
              </a:lnSpc>
              <a:spcBef>
                <a:spcPct val="0"/>
              </a:spcBef>
              <a:spcAft>
                <a:spcPct val="0"/>
              </a:spcAft>
              <a:buClr>
                <a:srgbClr val="FF6600"/>
              </a:buClr>
              <a:buFont typeface="Wingdings" charset="2"/>
              <a:buChar char="l"/>
            </a:pPr>
            <a:endParaRPr lang="en-US" altLang="zh-CN" sz="2800" dirty="0" smtClean="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42706433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9" name="TextBox 163"/>
          <p:cNvSpPr txBox="1">
            <a:spLocks noChangeArrowheads="1"/>
          </p:cNvSpPr>
          <p:nvPr/>
        </p:nvSpPr>
        <p:spPr bwMode="auto">
          <a:xfrm>
            <a:off x="637137" y="534889"/>
            <a:ext cx="7868137" cy="707886"/>
          </a:xfrm>
          <a:prstGeom prst="rect">
            <a:avLst/>
          </a:prstGeom>
          <a:noFill/>
          <a:ln w="9525">
            <a:noFill/>
            <a:miter lim="800000"/>
            <a:headEnd/>
            <a:tailEnd/>
          </a:ln>
        </p:spPr>
        <p:txBody>
          <a:bodyPr wrap="square">
            <a:spAutoFit/>
          </a:bodyPr>
          <a:lstStyle/>
          <a:p>
            <a:pPr algn="ctr" defTabSz="914400" fontAlgn="base">
              <a:spcBef>
                <a:spcPct val="0"/>
              </a:spcBef>
              <a:spcAft>
                <a:spcPct val="0"/>
              </a:spcAft>
            </a:pPr>
            <a:r>
              <a:rPr lang="en-US" altLang="zh-CN" sz="4000" b="1" dirty="0" smtClean="0">
                <a:solidFill>
                  <a:srgbClr val="0070C0"/>
                </a:solidFill>
                <a:latin typeface="微软雅黑" pitchFamily="34" charset="-122"/>
                <a:ea typeface="微软雅黑" pitchFamily="34" charset="-122"/>
              </a:rPr>
              <a:t>Substitute Commands</a:t>
            </a:r>
            <a:endParaRPr lang="zh-CN" altLang="en-US" sz="4000" b="1" dirty="0">
              <a:solidFill>
                <a:srgbClr val="0070C0"/>
              </a:solidFill>
              <a:latin typeface="微软雅黑" pitchFamily="34" charset="-122"/>
              <a:ea typeface="微软雅黑" pitchFamily="34" charset="-122"/>
            </a:endParaRP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788" y="3134202"/>
            <a:ext cx="7716837"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9633028"/>
      </p:ext>
    </p:extLst>
  </p:cSld>
  <p:clrMapOvr>
    <a:masterClrMapping/>
  </p:clrMapOvr>
  <p:transition>
    <p:cover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9" name="TextBox 163"/>
          <p:cNvSpPr txBox="1">
            <a:spLocks noChangeArrowheads="1"/>
          </p:cNvSpPr>
          <p:nvPr/>
        </p:nvSpPr>
        <p:spPr bwMode="auto">
          <a:xfrm>
            <a:off x="637137" y="565885"/>
            <a:ext cx="7868137" cy="707886"/>
          </a:xfrm>
          <a:prstGeom prst="rect">
            <a:avLst/>
          </a:prstGeom>
          <a:noFill/>
          <a:ln w="9525">
            <a:noFill/>
            <a:miter lim="800000"/>
            <a:headEnd/>
            <a:tailEnd/>
          </a:ln>
        </p:spPr>
        <p:txBody>
          <a:bodyPr wrap="square">
            <a:spAutoFit/>
          </a:bodyPr>
          <a:lstStyle/>
          <a:p>
            <a:pPr algn="ctr" defTabSz="914400" fontAlgn="base">
              <a:spcBef>
                <a:spcPct val="0"/>
              </a:spcBef>
              <a:spcAft>
                <a:spcPct val="0"/>
              </a:spcAft>
            </a:pPr>
            <a:r>
              <a:rPr lang="en-US" altLang="zh-CN" sz="4000" b="1" dirty="0" smtClean="0">
                <a:solidFill>
                  <a:srgbClr val="0070C0"/>
                </a:solidFill>
                <a:latin typeface="微软雅黑" pitchFamily="34" charset="-122"/>
                <a:ea typeface="微软雅黑" pitchFamily="34" charset="-122"/>
              </a:rPr>
              <a:t>Substitute Operation</a:t>
            </a:r>
            <a:endParaRPr lang="zh-CN" altLang="en-US" sz="4000" b="1" dirty="0">
              <a:solidFill>
                <a:srgbClr val="0070C0"/>
              </a:solidFill>
              <a:latin typeface="微软雅黑" pitchFamily="34" charset="-122"/>
              <a:ea typeface="微软雅黑" pitchFamily="34" charset="-122"/>
            </a:endParaRPr>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8" y="3096182"/>
            <a:ext cx="8275637" cy="153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4512641"/>
      </p:ext>
    </p:extLst>
  </p:cSld>
  <p:clrMapOvr>
    <a:masterClrMapping/>
  </p:clrMapOvr>
  <p:transition>
    <p:cover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9" name="TextBox 163"/>
          <p:cNvSpPr txBox="1">
            <a:spLocks noChangeArrowheads="1"/>
          </p:cNvSpPr>
          <p:nvPr/>
        </p:nvSpPr>
        <p:spPr bwMode="auto">
          <a:xfrm>
            <a:off x="637137" y="565885"/>
            <a:ext cx="7868137" cy="707886"/>
          </a:xfrm>
          <a:prstGeom prst="rect">
            <a:avLst/>
          </a:prstGeom>
          <a:noFill/>
          <a:ln w="9525">
            <a:noFill/>
            <a:miter lim="800000"/>
            <a:headEnd/>
            <a:tailEnd/>
          </a:ln>
        </p:spPr>
        <p:txBody>
          <a:bodyPr wrap="square">
            <a:spAutoFit/>
          </a:bodyPr>
          <a:lstStyle/>
          <a:p>
            <a:pPr algn="ctr" defTabSz="914400" fontAlgn="base">
              <a:spcBef>
                <a:spcPct val="0"/>
              </a:spcBef>
              <a:spcAft>
                <a:spcPct val="0"/>
              </a:spcAft>
            </a:pPr>
            <a:r>
              <a:rPr lang="en-US" altLang="zh-CN" sz="4000" b="1" dirty="0" smtClean="0">
                <a:solidFill>
                  <a:srgbClr val="0070C0"/>
                </a:solidFill>
                <a:latin typeface="微软雅黑" pitchFamily="34" charset="-122"/>
                <a:ea typeface="微软雅黑" pitchFamily="34" charset="-122"/>
              </a:rPr>
              <a:t>Substitution Back Reference</a:t>
            </a:r>
            <a:endParaRPr lang="zh-CN" altLang="en-US" sz="4000" b="1" dirty="0">
              <a:solidFill>
                <a:srgbClr val="0070C0"/>
              </a:solidFill>
              <a:latin typeface="微软雅黑" pitchFamily="34" charset="-122"/>
              <a:ea typeface="微软雅黑" pitchFamily="34" charset="-122"/>
            </a:endParaRPr>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925" y="1927246"/>
            <a:ext cx="6786563" cy="365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6789534"/>
      </p:ext>
    </p:extLst>
  </p:cSld>
  <p:clrMapOvr>
    <a:masterClrMapping/>
  </p:clrMapOvr>
  <p:transition>
    <p:cover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9" name="TextBox 163"/>
          <p:cNvSpPr txBox="1">
            <a:spLocks noChangeArrowheads="1"/>
          </p:cNvSpPr>
          <p:nvPr/>
        </p:nvSpPr>
        <p:spPr bwMode="auto">
          <a:xfrm>
            <a:off x="637137" y="565885"/>
            <a:ext cx="7868137" cy="707886"/>
          </a:xfrm>
          <a:prstGeom prst="rect">
            <a:avLst/>
          </a:prstGeom>
          <a:noFill/>
          <a:ln w="9525">
            <a:noFill/>
            <a:miter lim="800000"/>
            <a:headEnd/>
            <a:tailEnd/>
          </a:ln>
        </p:spPr>
        <p:txBody>
          <a:bodyPr wrap="square">
            <a:spAutoFit/>
          </a:bodyPr>
          <a:lstStyle/>
          <a:p>
            <a:pPr algn="ctr" defTabSz="914400" fontAlgn="base">
              <a:spcBef>
                <a:spcPct val="0"/>
              </a:spcBef>
              <a:spcAft>
                <a:spcPct val="0"/>
              </a:spcAft>
            </a:pPr>
            <a:r>
              <a:rPr lang="en-US" altLang="zh-CN" sz="4000" b="1" dirty="0" smtClean="0">
                <a:solidFill>
                  <a:srgbClr val="0070C0"/>
                </a:solidFill>
                <a:latin typeface="微软雅黑" pitchFamily="34" charset="-122"/>
                <a:ea typeface="微软雅黑" pitchFamily="34" charset="-122"/>
              </a:rPr>
              <a:t>Transforming with y</a:t>
            </a:r>
            <a:endParaRPr lang="zh-CN" altLang="en-US" sz="4000" b="1" dirty="0">
              <a:solidFill>
                <a:srgbClr val="0070C0"/>
              </a:solidFill>
              <a:latin typeface="微软雅黑" pitchFamily="34" charset="-122"/>
              <a:ea typeface="微软雅黑" pitchFamily="34" charset="-122"/>
            </a:endParaRPr>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3105150"/>
            <a:ext cx="79343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4502370"/>
      </p:ext>
    </p:extLst>
  </p:cSld>
  <p:clrMapOvr>
    <a:masterClrMapping/>
  </p:clrMapOvr>
  <p:transition>
    <p:cover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9" name="TextBox 163"/>
          <p:cNvSpPr txBox="1">
            <a:spLocks noChangeArrowheads="1"/>
          </p:cNvSpPr>
          <p:nvPr/>
        </p:nvSpPr>
        <p:spPr bwMode="auto">
          <a:xfrm>
            <a:off x="637137" y="612379"/>
            <a:ext cx="7868137" cy="707886"/>
          </a:xfrm>
          <a:prstGeom prst="rect">
            <a:avLst/>
          </a:prstGeom>
          <a:noFill/>
          <a:ln w="9525">
            <a:noFill/>
            <a:miter lim="800000"/>
            <a:headEnd/>
            <a:tailEnd/>
          </a:ln>
        </p:spPr>
        <p:txBody>
          <a:bodyPr wrap="square">
            <a:spAutoFit/>
          </a:bodyPr>
          <a:lstStyle/>
          <a:p>
            <a:pPr algn="ctr" defTabSz="914400" fontAlgn="base">
              <a:spcBef>
                <a:spcPct val="0"/>
              </a:spcBef>
              <a:spcAft>
                <a:spcPct val="0"/>
              </a:spcAft>
            </a:pPr>
            <a:r>
              <a:rPr lang="en-US" altLang="zh-CN" sz="4000" b="1" dirty="0" err="1" smtClean="0">
                <a:solidFill>
                  <a:srgbClr val="0070C0"/>
                </a:solidFill>
                <a:latin typeface="微软雅黑" pitchFamily="34" charset="-122"/>
                <a:ea typeface="微软雅黑" pitchFamily="34" charset="-122"/>
              </a:rPr>
              <a:t>Input/Output</a:t>
            </a:r>
            <a:r>
              <a:rPr lang="en-US" altLang="zh-CN" sz="4000" b="1" dirty="0" smtClean="0">
                <a:solidFill>
                  <a:srgbClr val="0070C0"/>
                </a:solidFill>
                <a:latin typeface="微软雅黑" pitchFamily="34" charset="-122"/>
                <a:ea typeface="微软雅黑" pitchFamily="34" charset="-122"/>
              </a:rPr>
              <a:t> Commands</a:t>
            </a:r>
            <a:endParaRPr lang="zh-CN" altLang="en-US" sz="4000" b="1" dirty="0">
              <a:solidFill>
                <a:srgbClr val="0070C0"/>
              </a:solidFill>
              <a:latin typeface="微软雅黑" pitchFamily="34" charset="-122"/>
              <a:ea typeface="微软雅黑" pitchFamily="34" charset="-122"/>
            </a:endParaRPr>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897526"/>
            <a:ext cx="8610600"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9085764"/>
      </p:ext>
    </p:extLst>
  </p:cSld>
  <p:clrMapOvr>
    <a:masterClrMapping/>
  </p:clrMapOvr>
  <p:transition>
    <p:cover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err="1" smtClean="0">
                <a:solidFill>
                  <a:srgbClr val="0070C0"/>
                </a:solidFill>
                <a:latin typeface="微软雅黑" pitchFamily="34" charset="-122"/>
                <a:ea typeface="微软雅黑" pitchFamily="34" charset="-122"/>
              </a:rPr>
              <a:t>sed</a:t>
            </a:r>
            <a:r>
              <a:rPr lang="en-US" altLang="zh-CN" b="1" dirty="0" smtClean="0">
                <a:solidFill>
                  <a:srgbClr val="0070C0"/>
                </a:solidFill>
                <a:latin typeface="微软雅黑" pitchFamily="34" charset="-122"/>
                <a:ea typeface="微软雅黑" pitchFamily="34" charset="-122"/>
              </a:rPr>
              <a:t> Scripts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3323987"/>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 groups commands into blocks</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n gets the next line</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q exits the program</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 introduces a comment</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 and l are used for debugging</a:t>
            </a:r>
          </a:p>
        </p:txBody>
      </p:sp>
    </p:spTree>
    <p:extLst>
      <p:ext uri="{BB962C8B-B14F-4D97-AF65-F5344CB8AC3E}">
        <p14:creationId xmlns:p14="http://schemas.microsoft.com/office/powerpoint/2010/main" val="34019217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Advanced </a:t>
            </a:r>
            <a:r>
              <a:rPr lang="en-US" altLang="zh-CN" b="1" dirty="0" err="1" smtClean="0">
                <a:solidFill>
                  <a:srgbClr val="0070C0"/>
                </a:solidFill>
                <a:latin typeface="微软雅黑" pitchFamily="34" charset="-122"/>
                <a:ea typeface="微软雅黑" pitchFamily="34" charset="-122"/>
              </a:rPr>
              <a:t>sed</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943430" y="1808412"/>
            <a:ext cx="7300684" cy="2677656"/>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N, P, D to manage multi-line pattern space</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 b, t to manage program flow control</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g, G, h, H, x to manage the hold buffer</a:t>
            </a:r>
          </a:p>
        </p:txBody>
      </p:sp>
    </p:spTree>
    <p:extLst>
      <p:ext uri="{BB962C8B-B14F-4D97-AF65-F5344CB8AC3E}">
        <p14:creationId xmlns:p14="http://schemas.microsoft.com/office/powerpoint/2010/main" val="2092049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b="1" dirty="0" smtClean="0">
                <a:solidFill>
                  <a:srgbClr val="0070C0"/>
                </a:solidFill>
                <a:latin typeface="微软雅黑" pitchFamily="34" charset="-122"/>
                <a:ea typeface="微软雅黑" pitchFamily="34" charset="-122"/>
              </a:rPr>
              <a:t>Managing Multiline Pattern Space</a:t>
            </a:r>
            <a:endParaRPr lang="zh-CN" altLang="en-US" sz="36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943430" y="1808412"/>
            <a:ext cx="7300684" cy="3323987"/>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N appends a new line and reads in the next input line</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P prints up to the first line</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D deletes up to and including the first new line</a:t>
            </a:r>
          </a:p>
        </p:txBody>
      </p:sp>
    </p:spTree>
    <p:extLst>
      <p:ext uri="{BB962C8B-B14F-4D97-AF65-F5344CB8AC3E}">
        <p14:creationId xmlns:p14="http://schemas.microsoft.com/office/powerpoint/2010/main" val="22850620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9" name="TextBox 163"/>
          <p:cNvSpPr txBox="1">
            <a:spLocks noChangeArrowheads="1"/>
          </p:cNvSpPr>
          <p:nvPr/>
        </p:nvSpPr>
        <p:spPr bwMode="auto">
          <a:xfrm>
            <a:off x="402956" y="612379"/>
            <a:ext cx="8477573" cy="707886"/>
          </a:xfrm>
          <a:prstGeom prst="rect">
            <a:avLst/>
          </a:prstGeom>
          <a:noFill/>
          <a:ln w="9525">
            <a:noFill/>
            <a:miter lim="800000"/>
            <a:headEnd/>
            <a:tailEnd/>
          </a:ln>
        </p:spPr>
        <p:txBody>
          <a:bodyPr wrap="square">
            <a:spAutoFit/>
          </a:bodyPr>
          <a:lstStyle/>
          <a:p>
            <a:pPr algn="ctr" defTabSz="914400" fontAlgn="base">
              <a:spcBef>
                <a:spcPct val="0"/>
              </a:spcBef>
              <a:spcAft>
                <a:spcPct val="0"/>
              </a:spcAft>
            </a:pPr>
            <a:r>
              <a:rPr lang="en-US" altLang="zh-CN" sz="4000" b="1" dirty="0" smtClean="0">
                <a:solidFill>
                  <a:srgbClr val="0070C0"/>
                </a:solidFill>
                <a:latin typeface="微软雅黑" pitchFamily="34" charset="-122"/>
                <a:ea typeface="微软雅黑" pitchFamily="34" charset="-122"/>
              </a:rPr>
              <a:t>Hold Space Operations</a:t>
            </a:r>
            <a:endParaRPr lang="zh-CN" altLang="en-US" sz="4000" b="1" dirty="0">
              <a:solidFill>
                <a:srgbClr val="0070C0"/>
              </a:solidFill>
              <a:latin typeface="微软雅黑" pitchFamily="34" charset="-122"/>
              <a:ea typeface="微软雅黑" pitchFamily="34" charset="-122"/>
            </a:endParaRP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1818" y="2006591"/>
            <a:ext cx="6104719" cy="3414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2086604"/>
      </p:ext>
    </p:extLst>
  </p:cSld>
  <p:clrMapOvr>
    <a:masterClrMapping/>
  </p:clrMapOvr>
  <p:transition>
    <p:cover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Problem </a:t>
            </a:r>
            <a:r>
              <a:rPr lang="en-US" altLang="zh-CN" b="1" dirty="0" smtClean="0">
                <a:solidFill>
                  <a:srgbClr val="0070C0"/>
                </a:solidFill>
                <a:latin typeface="微软雅黑" pitchFamily="34" charset="-122"/>
                <a:ea typeface="微软雅黑" pitchFamily="34" charset="-122"/>
              </a:rPr>
              <a:t>Challenge 2</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2677656"/>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Ch</a:t>
            </a:r>
            <a:r>
              <a:rPr lang="en-US" altLang="en-US" sz="2800" dirty="0" smtClean="0">
                <a:solidFill>
                  <a:srgbClr val="000000"/>
                </a:solidFill>
                <a:latin typeface="微软雅黑" pitchFamily="34" charset="-122"/>
                <a:ea typeface="微软雅黑" pitchFamily="34" charset="-122"/>
              </a:rPr>
              <a:t>ange the first three words of each line in the input to ALL CAPS</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Use the </a:t>
            </a:r>
            <a:r>
              <a:rPr lang="en-US" altLang="en-US" sz="2800" smtClean="0">
                <a:solidFill>
                  <a:srgbClr val="000000"/>
                </a:solidFill>
                <a:latin typeface="微软雅黑" pitchFamily="34" charset="-122"/>
                <a:ea typeface="微软雅黑" pitchFamily="34" charset="-122"/>
              </a:rPr>
              <a:t>hold buffer </a:t>
            </a:r>
            <a:r>
              <a:rPr lang="en-US" altLang="en-US" sz="2800" dirty="0" smtClean="0">
                <a:solidFill>
                  <a:srgbClr val="000000"/>
                </a:solidFill>
                <a:latin typeface="微软雅黑" pitchFamily="34" charset="-122"/>
                <a:ea typeface="微软雅黑" pitchFamily="34" charset="-122"/>
              </a:rPr>
              <a:t>and </a:t>
            </a:r>
            <a:r>
              <a:rPr lang="en-US" altLang="en-US" sz="2800" smtClean="0">
                <a:solidFill>
                  <a:srgbClr val="000000"/>
                </a:solidFill>
                <a:latin typeface="微软雅黑" pitchFamily="34" charset="-122"/>
                <a:ea typeface="微软雅黑" pitchFamily="34" charset="-122"/>
              </a:rPr>
              <a:t>y command</a:t>
            </a:r>
            <a:endParaRPr lang="en-US" altLang="en-US" sz="2800" dirty="0" smtClean="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192498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The </a:t>
            </a:r>
            <a:r>
              <a:rPr lang="en-US" altLang="zh-CN" b="1" dirty="0" err="1" smtClean="0">
                <a:solidFill>
                  <a:srgbClr val="0070C0"/>
                </a:solidFill>
                <a:latin typeface="微软雅黑" pitchFamily="34" charset="-122"/>
                <a:ea typeface="微软雅黑" pitchFamily="34" charset="-122"/>
              </a:rPr>
              <a:t>sed</a:t>
            </a:r>
            <a:r>
              <a:rPr lang="en-US" altLang="zh-CN" b="1" dirty="0" smtClean="0">
                <a:solidFill>
                  <a:srgbClr val="0070C0"/>
                </a:solidFill>
                <a:latin typeface="微软雅黑" pitchFamily="34" charset="-122"/>
                <a:ea typeface="微软雅黑" pitchFamily="34" charset="-122"/>
              </a:rPr>
              <a:t> Command</a:t>
            </a:r>
            <a:endParaRPr lang="zh-CN" altLang="en-US" b="1" dirty="0">
              <a:solidFill>
                <a:srgbClr val="0070C0"/>
              </a:solidFill>
              <a:latin typeface="微软雅黑" pitchFamily="34" charset="-122"/>
              <a:ea typeface="微软雅黑" pitchFamily="34" charset="-122"/>
            </a:endParaRP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988" y="1417638"/>
            <a:ext cx="6548437" cy="475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5998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smtClean="0">
                <a:solidFill>
                  <a:srgbClr val="0070C0"/>
                </a:solidFill>
                <a:latin typeface="微软雅黑" pitchFamily="34" charset="-122"/>
                <a:ea typeface="微软雅黑" pitchFamily="34" charset="-122"/>
              </a:rPr>
              <a:t>Examples of </a:t>
            </a:r>
            <a:r>
              <a:rPr lang="en-US" altLang="zh-CN" sz="3200" b="1" dirty="0" err="1" smtClean="0">
                <a:solidFill>
                  <a:srgbClr val="0070C0"/>
                </a:solidFill>
                <a:latin typeface="微软雅黑" pitchFamily="34" charset="-122"/>
                <a:ea typeface="微软雅黑" pitchFamily="34" charset="-122"/>
              </a:rPr>
              <a:t>sed</a:t>
            </a:r>
            <a:r>
              <a:rPr lang="en-US" altLang="zh-CN" sz="3200" b="1" dirty="0" smtClean="0">
                <a:solidFill>
                  <a:srgbClr val="0070C0"/>
                </a:solidFill>
                <a:latin typeface="微软雅黑" pitchFamily="34" charset="-122"/>
                <a:ea typeface="微软雅黑" pitchFamily="34" charset="-122"/>
              </a:rPr>
              <a:t> Scripts</a:t>
            </a:r>
            <a:endParaRPr lang="zh-CN" altLang="en-US" sz="3200" b="1" dirty="0">
              <a:solidFill>
                <a:srgbClr val="0070C0"/>
              </a:solidFill>
              <a:latin typeface="微软雅黑" pitchFamily="34" charset="-122"/>
              <a:ea typeface="微软雅黑" pitchFamily="34" charset="-122"/>
            </a:endParaRP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2415530"/>
            <a:ext cx="6140450"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6691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en-US" b="1" dirty="0" smtClean="0">
                <a:solidFill>
                  <a:srgbClr val="0070C0"/>
                </a:solidFill>
                <a:latin typeface="微软雅黑" pitchFamily="34" charset="-122"/>
                <a:ea typeface="微软雅黑" pitchFamily="34" charset="-122"/>
              </a:rPr>
              <a:t>Instruction Format</a:t>
            </a:r>
            <a:endParaRPr lang="zh-CN" altLang="en-US" b="1" dirty="0">
              <a:solidFill>
                <a:srgbClr val="0070C0"/>
              </a:solidFill>
              <a:latin typeface="微软雅黑" pitchFamily="34" charset="-122"/>
              <a:ea typeface="微软雅黑" pitchFamily="34" charset="-122"/>
            </a:endParaRP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5" y="2662238"/>
            <a:ext cx="4906963" cy="153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5401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2514" y="2037113"/>
            <a:ext cx="4260841" cy="1143000"/>
          </a:xfrm>
        </p:spPr>
        <p:txBody>
          <a:bodyPr/>
          <a:lstStyle/>
          <a:p>
            <a:r>
              <a:rPr lang="en-US" altLang="en-US" sz="3200" b="1" dirty="0" smtClean="0">
                <a:solidFill>
                  <a:srgbClr val="0070C0"/>
                </a:solidFill>
                <a:latin typeface="微软雅黑" pitchFamily="34" charset="-122"/>
                <a:ea typeface="微软雅黑" pitchFamily="34" charset="-122"/>
              </a:rPr>
              <a:t>Processing</a:t>
            </a:r>
            <a:br>
              <a:rPr lang="en-US" altLang="en-US" sz="3200" b="1" dirty="0" smtClean="0">
                <a:solidFill>
                  <a:srgbClr val="0070C0"/>
                </a:solidFill>
                <a:latin typeface="微软雅黑" pitchFamily="34" charset="-122"/>
                <a:ea typeface="微软雅黑" pitchFamily="34" charset="-122"/>
              </a:rPr>
            </a:br>
            <a:r>
              <a:rPr lang="en-US" altLang="en-US" sz="3200" b="1" dirty="0" smtClean="0">
                <a:solidFill>
                  <a:srgbClr val="0070C0"/>
                </a:solidFill>
                <a:latin typeface="微软雅黑" pitchFamily="34" charset="-122"/>
                <a:ea typeface="微软雅黑" pitchFamily="34" charset="-122"/>
              </a:rPr>
              <a:t>Flow </a:t>
            </a:r>
            <a:endParaRPr lang="zh-CN" altLang="en-US" sz="3200" b="1" dirty="0">
              <a:solidFill>
                <a:srgbClr val="0070C0"/>
              </a:solidFill>
              <a:latin typeface="微软雅黑" pitchFamily="34" charset="-122"/>
              <a:ea typeface="微软雅黑" pitchFamily="34" charset="-122"/>
            </a:endParaRPr>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412" y="425182"/>
            <a:ext cx="2778125" cy="585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8774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err="1">
                <a:solidFill>
                  <a:srgbClr val="0070C0"/>
                </a:solidFill>
                <a:latin typeface="微软雅黑" pitchFamily="34" charset="-122"/>
                <a:ea typeface="微软雅黑" pitchFamily="34" charset="-122"/>
              </a:rPr>
              <a:t>s</a:t>
            </a:r>
            <a:r>
              <a:rPr lang="en-US" altLang="en-US" b="1" dirty="0" err="1" smtClean="0">
                <a:solidFill>
                  <a:srgbClr val="0070C0"/>
                </a:solidFill>
                <a:latin typeface="微软雅黑" pitchFamily="34" charset="-122"/>
                <a:ea typeface="微软雅黑" pitchFamily="34" charset="-122"/>
              </a:rPr>
              <a:t>ed</a:t>
            </a:r>
            <a:r>
              <a:rPr lang="en-US" altLang="en-US" b="1" dirty="0" smtClean="0">
                <a:solidFill>
                  <a:srgbClr val="0070C0"/>
                </a:solidFill>
                <a:latin typeface="微软雅黑" pitchFamily="34" charset="-122"/>
                <a:ea typeface="微软雅黑" pitchFamily="34" charset="-122"/>
              </a:rPr>
              <a:t> Operations </a:t>
            </a:r>
            <a:endParaRPr lang="zh-CN" altLang="en-US" b="1" dirty="0">
              <a:solidFill>
                <a:srgbClr val="0070C0"/>
              </a:solidFill>
              <a:latin typeface="微软雅黑" pitchFamily="34" charset="-122"/>
              <a:ea typeface="微软雅黑" pitchFamily="34" charset="-122"/>
            </a:endParaRP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20" y="1958330"/>
            <a:ext cx="8447087" cy="377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5715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rgbClr val="0070C0"/>
                </a:solidFill>
                <a:latin typeface="微软雅黑" pitchFamily="34" charset="-122"/>
                <a:ea typeface="微软雅黑" pitchFamily="34" charset="-122"/>
              </a:rPr>
              <a:t>Script Execution</a:t>
            </a:r>
            <a:endParaRPr lang="zh-CN" altLang="en-US" b="1" dirty="0">
              <a:solidFill>
                <a:srgbClr val="0070C0"/>
              </a:solidFill>
              <a:latin typeface="微软雅黑" pitchFamily="34" charset="-122"/>
              <a:ea typeface="微软雅黑" pitchFamily="34" charset="-122"/>
            </a:endParaRPr>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5" y="1743909"/>
            <a:ext cx="8328025" cy="423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76212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rgbClr val="0070C0"/>
                </a:solidFill>
                <a:latin typeface="微软雅黑" pitchFamily="34" charset="-122"/>
                <a:ea typeface="微软雅黑" pitchFamily="34" charset="-122"/>
              </a:rPr>
              <a:t>Trace Script Execution (1)</a:t>
            </a:r>
            <a:endParaRPr lang="zh-CN" altLang="en-US" b="1" dirty="0">
              <a:solidFill>
                <a:srgbClr val="0070C0"/>
              </a:solidFill>
              <a:latin typeface="微软雅黑" pitchFamily="34" charset="-122"/>
              <a:ea typeface="微软雅黑" pitchFamily="34" charset="-122"/>
            </a:endParaRPr>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025" y="1651159"/>
            <a:ext cx="8510587" cy="411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0286486"/>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4389</TotalTime>
  <Words>1077</Words>
  <Application>Microsoft Office PowerPoint</Application>
  <PresentationFormat>On-screen Show (4:3)</PresentationFormat>
  <Paragraphs>107</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默认设计模板</vt:lpstr>
      <vt:lpstr>PowerPoint Presentation</vt:lpstr>
      <vt:lpstr>Learning Objectives</vt:lpstr>
      <vt:lpstr>The sed Command</vt:lpstr>
      <vt:lpstr>Examples of sed Scripts</vt:lpstr>
      <vt:lpstr>Instruction Format</vt:lpstr>
      <vt:lpstr>Processing Flow </vt:lpstr>
      <vt:lpstr>sed Operations </vt:lpstr>
      <vt:lpstr>Script Execution</vt:lpstr>
      <vt:lpstr>Trace Script Execution (1)</vt:lpstr>
      <vt:lpstr>Trace Script Execution (2)</vt:lpstr>
      <vt:lpstr>Line Addresses</vt:lpstr>
      <vt:lpstr>Single Line Address</vt:lpstr>
      <vt:lpstr>Set-of-line Address</vt:lpstr>
      <vt:lpstr>Address Range</vt:lpstr>
      <vt:lpstr>PowerPoint Presentation</vt:lpstr>
      <vt:lpstr>PowerPoint Presentation</vt:lpstr>
      <vt:lpstr>PowerPoint Presentation</vt:lpstr>
      <vt:lpstr>Editing Entire Lines</vt:lpstr>
      <vt:lpstr>Problem Challenge</vt:lpstr>
      <vt:lpstr>PowerPoint Presentation</vt:lpstr>
      <vt:lpstr>PowerPoint Presentation</vt:lpstr>
      <vt:lpstr>PowerPoint Presentation</vt:lpstr>
      <vt:lpstr>PowerPoint Presentation</vt:lpstr>
      <vt:lpstr>PowerPoint Presentation</vt:lpstr>
      <vt:lpstr>sed Scripts</vt:lpstr>
      <vt:lpstr>Advanced sed</vt:lpstr>
      <vt:lpstr>Managing Multiline Pattern Space</vt:lpstr>
      <vt:lpstr>PowerPoint Presentation</vt:lpstr>
      <vt:lpstr>Problem Challenge 2</vt:lpstr>
    </vt:vector>
  </TitlesOfParts>
  <Company>ASPIRE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dc:title>
  <dc:creator>Victor Yu</dc:creator>
  <cp:lastModifiedBy>Victor</cp:lastModifiedBy>
  <cp:revision>355</cp:revision>
  <dcterms:created xsi:type="dcterms:W3CDTF">2013-10-28T00:04:30Z</dcterms:created>
  <dcterms:modified xsi:type="dcterms:W3CDTF">2015-08-28T21:07:34Z</dcterms:modified>
</cp:coreProperties>
</file>