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63" r:id="rId2"/>
    <p:sldId id="295" r:id="rId3"/>
    <p:sldId id="386" r:id="rId4"/>
    <p:sldId id="387" r:id="rId5"/>
    <p:sldId id="382" r:id="rId6"/>
    <p:sldId id="377" r:id="rId7"/>
    <p:sldId id="385" r:id="rId8"/>
    <p:sldId id="384" r:id="rId9"/>
    <p:sldId id="381" r:id="rId10"/>
    <p:sldId id="388" r:id="rId11"/>
    <p:sldId id="383" r:id="rId12"/>
    <p:sldId id="391" r:id="rId13"/>
    <p:sldId id="392" r:id="rId14"/>
    <p:sldId id="405" r:id="rId15"/>
    <p:sldId id="393" r:id="rId16"/>
    <p:sldId id="389" r:id="rId17"/>
    <p:sldId id="394" r:id="rId18"/>
    <p:sldId id="395" r:id="rId19"/>
    <p:sldId id="396" r:id="rId20"/>
    <p:sldId id="397" r:id="rId21"/>
    <p:sldId id="398" r:id="rId22"/>
    <p:sldId id="399" r:id="rId23"/>
    <p:sldId id="400" r:id="rId24"/>
    <p:sldId id="401" r:id="rId25"/>
    <p:sldId id="402" r:id="rId26"/>
    <p:sldId id="403" r:id="rId27"/>
    <p:sldId id="390" r:id="rId28"/>
    <p:sldId id="404" r:id="rId29"/>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間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間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間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050" autoAdjust="0"/>
  </p:normalViewPr>
  <p:slideViewPr>
    <p:cSldViewPr snapToGrid="0" snapToObjects="1">
      <p:cViewPr>
        <p:scale>
          <a:sx n="66" d="100"/>
          <a:sy n="66" d="100"/>
        </p:scale>
        <p:origin x="-1410" y="4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9E9F8-91F1-8646-AA32-FCD0556050B0}" type="datetimeFigureOut">
              <a:rPr kumimoji="1" lang="ja-JP" altLang="en-US" smtClean="0"/>
              <a:pPr/>
              <a:t>2017/3/5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マスター テキストの書式設定</a:t>
            </a:r>
          </a:p>
          <a:p>
            <a:pPr lvl="1"/>
            <a:r>
              <a:rPr kumimoji="1" lang="zh-CN" altLang="en-US" smtClean="0"/>
              <a:t>第 </a:t>
            </a:r>
            <a:r>
              <a:rPr kumimoji="1" lang="en-US" altLang="zh-CN" smtClean="0"/>
              <a:t>2 </a:t>
            </a:r>
            <a:r>
              <a:rPr kumimoji="1" lang="zh-CN" altLang="en-US" smtClean="0"/>
              <a:t>レベル</a:t>
            </a:r>
          </a:p>
          <a:p>
            <a:pPr lvl="2"/>
            <a:r>
              <a:rPr kumimoji="1" lang="zh-CN" altLang="en-US" smtClean="0"/>
              <a:t>第 </a:t>
            </a:r>
            <a:r>
              <a:rPr kumimoji="1" lang="en-US" altLang="zh-CN" smtClean="0"/>
              <a:t>3 </a:t>
            </a:r>
            <a:r>
              <a:rPr kumimoji="1" lang="zh-CN" altLang="en-US" smtClean="0"/>
              <a:t>レベル</a:t>
            </a:r>
          </a:p>
          <a:p>
            <a:pPr lvl="3"/>
            <a:r>
              <a:rPr kumimoji="1" lang="zh-CN" altLang="en-US" smtClean="0"/>
              <a:t>第 </a:t>
            </a:r>
            <a:r>
              <a:rPr kumimoji="1" lang="en-US" altLang="zh-CN" smtClean="0"/>
              <a:t>4 </a:t>
            </a:r>
            <a:r>
              <a:rPr kumimoji="1" lang="zh-CN" altLang="en-US" smtClean="0"/>
              <a:t>レベル</a:t>
            </a:r>
          </a:p>
          <a:p>
            <a:pPr lvl="4"/>
            <a:r>
              <a:rPr kumimoji="1" lang="zh-CN" altLang="en-US" smtClean="0"/>
              <a:t>第 </a:t>
            </a:r>
            <a:r>
              <a:rPr kumimoji="1" lang="en-US" altLang="zh-CN" smtClean="0"/>
              <a:t>5 </a:t>
            </a:r>
            <a:r>
              <a:rPr kumimoji="1" lang="zh-CN"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A468E-A1AE-6C49-83CB-6969D84D67CB}" type="slidenum">
              <a:rPr kumimoji="1" lang="ja-JP" altLang="en-US" smtClean="0"/>
              <a:pPr/>
              <a:t>‹#›</a:t>
            </a:fld>
            <a:endParaRPr kumimoji="1" lang="ja-JP" altLang="en-US"/>
          </a:p>
        </p:txBody>
      </p:sp>
    </p:spTree>
    <p:extLst>
      <p:ext uri="{BB962C8B-B14F-4D97-AF65-F5344CB8AC3E}">
        <p14:creationId xmlns:p14="http://schemas.microsoft.com/office/powerpoint/2010/main" val="4099615689"/>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FD916E0-E439-40E2-9416-7795DABFD9C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Options</a:t>
            </a:r>
          </a:p>
          <a:p>
            <a:r>
              <a:rPr kumimoji="1" lang="en-US" sz="1200" b="0" i="0" u="none" strike="noStrike" kern="1200" baseline="0" dirty="0" smtClean="0">
                <a:solidFill>
                  <a:schemeClr val="tx1"/>
                </a:solidFill>
                <a:latin typeface="+mn-lt"/>
                <a:ea typeface="+mn-ea"/>
                <a:cs typeface="+mn-cs"/>
              </a:rPr>
              <a:t>-c: Check sequence.  The check sort option (–c) verifies that the file is sorted. If it is not sorted, the first out-of-sequence line is displayed.</a:t>
            </a:r>
            <a:br>
              <a:rPr kumimoji="1" lang="en-US" sz="1200" b="0" i="0" u="none" strike="noStrike" kern="1200" baseline="0" dirty="0" smtClean="0">
                <a:solidFill>
                  <a:schemeClr val="tx1"/>
                </a:solidFill>
                <a:latin typeface="+mn-lt"/>
                <a:ea typeface="+mn-ea"/>
                <a:cs typeface="+mn-cs"/>
              </a:rPr>
            </a:b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victoryu@voyager</a:t>
            </a:r>
            <a:r>
              <a:rPr kumimoji="1" lang="en-US" sz="1200" b="0" i="0" u="none" strike="noStrike" kern="1200" baseline="0" dirty="0" smtClean="0">
                <a:solidFill>
                  <a:schemeClr val="tx1"/>
                </a:solidFill>
                <a:latin typeface="+mn-lt"/>
                <a:ea typeface="+mn-ea"/>
                <a:cs typeface="+mn-cs"/>
              </a:rPr>
              <a:t>:~/cis18a/filters ] $sort -c +1 -2 census</a:t>
            </a:r>
          </a:p>
          <a:p>
            <a:r>
              <a:rPr kumimoji="1" lang="en-US" sz="1200" b="0" i="0" u="none" strike="noStrike" kern="1200" baseline="0" dirty="0" smtClean="0">
                <a:solidFill>
                  <a:schemeClr val="tx1"/>
                </a:solidFill>
                <a:latin typeface="+mn-lt"/>
                <a:ea typeface="+mn-ea"/>
                <a:cs typeface="+mn-cs"/>
              </a:rPr>
              <a:t>       sort: census:5: disorder: Philadelphia  PA      1585577 1688210 1736895</a:t>
            </a:r>
          </a:p>
          <a:p>
            <a:r>
              <a:rPr kumimoji="1" lang="en-US" sz="1200" b="0" i="0" u="none" strike="noStrike" kern="1200" baseline="0" dirty="0" smtClean="0">
                <a:solidFill>
                  <a:schemeClr val="tx1"/>
                </a:solidFill>
                <a:latin typeface="+mn-lt"/>
                <a:ea typeface="+mn-ea"/>
                <a:cs typeface="+mn-cs"/>
              </a:rPr>
              <a:t>-t: Alternate delimiter. </a:t>
            </a:r>
          </a:p>
          <a:p>
            <a:r>
              <a:rPr kumimoji="1" lang="en-US" sz="1200" b="0" i="0" u="none" strike="noStrike" kern="1200" baseline="0" dirty="0" smtClean="0">
                <a:solidFill>
                  <a:schemeClr val="tx1"/>
                </a:solidFill>
                <a:latin typeface="+mn-lt"/>
                <a:ea typeface="+mn-ea"/>
                <a:cs typeface="+mn-cs"/>
              </a:rPr>
              <a:t>-k:  </a:t>
            </a:r>
            <a:br>
              <a:rPr kumimoji="1" lang="en-US" sz="1200" b="0" i="0" u="none" strike="noStrike" kern="1200" baseline="0" dirty="0" smtClean="0">
                <a:solidFill>
                  <a:schemeClr val="tx1"/>
                </a:solidFill>
                <a:latin typeface="+mn-lt"/>
                <a:ea typeface="+mn-ea"/>
                <a:cs typeface="+mn-cs"/>
              </a:rPr>
            </a:b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victoryu@voyager</a:t>
            </a:r>
            <a:r>
              <a:rPr kumimoji="1" lang="en-US" sz="1200" b="0" i="0" u="none" strike="noStrike" kern="1200" baseline="0" dirty="0" smtClean="0">
                <a:solidFill>
                  <a:schemeClr val="tx1"/>
                </a:solidFill>
                <a:latin typeface="+mn-lt"/>
                <a:ea typeface="+mn-ea"/>
                <a:cs typeface="+mn-cs"/>
              </a:rPr>
              <a:t>:~/cis18a/filters ] $sort -c +1 -2 census</a:t>
            </a:r>
          </a:p>
          <a:p>
            <a:r>
              <a:rPr kumimoji="1" lang="en-US" sz="1200" b="0" i="0" u="none" strike="noStrike" kern="1200" baseline="0" dirty="0" smtClean="0">
                <a:solidFill>
                  <a:schemeClr val="tx1"/>
                </a:solidFill>
                <a:latin typeface="+mn-lt"/>
                <a:ea typeface="+mn-ea"/>
                <a:cs typeface="+mn-cs"/>
              </a:rPr>
              <a:t>    sort: census:5: disorder: Philadelphia  PA      1585577 1688210 1736895</a:t>
            </a:r>
          </a:p>
          <a:p>
            <a:endParaRPr kumimoji="1" lang="en-US" sz="1200" b="0" i="0" u="none" strike="noStrike" kern="1200" baseline="0" dirty="0" smtClean="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sort defines a field</a:t>
            </a:r>
            <a:r>
              <a:rPr lang="en-US" baseline="0" dirty="0" smtClean="0"/>
              <a:t> as a set of characters delimited by the space or tab after it. </a:t>
            </a:r>
          </a:p>
          <a:p>
            <a:pPr marL="171450" indent="-171450">
              <a:buFont typeface="Arial" pitchFamily="34" charset="0"/>
              <a:buChar char="•"/>
            </a:pPr>
            <a:r>
              <a:rPr lang="en-US" baseline="0" dirty="0" smtClean="0"/>
              <a:t>sort numbers the fields in a line. The first field is 1, the second field 2, and so forth until the last field.</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11</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altLang="en-US" sz="1200" b="0" dirty="0" smtClean="0">
                <a:solidFill>
                  <a:srgbClr val="000000"/>
                </a:solidFill>
                <a:latin typeface="Courier New" panose="02070309020205020404" pitchFamily="49" charset="0"/>
                <a:ea typeface="微软雅黑" pitchFamily="34" charset="-122"/>
                <a:cs typeface="Courier New" panose="02070309020205020404" pitchFamily="49" charset="0"/>
              </a:rPr>
              <a:t>When a field sort is required, we need to define which fields are used for</a:t>
            </a:r>
            <a:r>
              <a:rPr lang="en-US" altLang="en-US" sz="1200" b="0" baseline="0" dirty="0" smtClean="0">
                <a:solidFill>
                  <a:srgbClr val="000000"/>
                </a:solidFill>
                <a:latin typeface="Courier New" panose="02070309020205020404" pitchFamily="49" charset="0"/>
                <a:ea typeface="微软雅黑" pitchFamily="34" charset="-122"/>
                <a:cs typeface="Courier New" panose="02070309020205020404" pitchFamily="49" charset="0"/>
              </a:rPr>
              <a:t> the sort. Field specifiers are a set of two numbers that together identify the first and last field in a sort key.</a:t>
            </a:r>
            <a:endParaRPr lang="en-US" altLang="en-US" sz="1200" b="0" dirty="0" smtClean="0">
              <a:solidFill>
                <a:srgbClr val="000000"/>
              </a:solidFill>
              <a:latin typeface="Courier New" panose="02070309020205020404" pitchFamily="49" charset="0"/>
              <a:ea typeface="微软雅黑" pitchFamily="34" charset="-122"/>
              <a:cs typeface="Courier New" panose="02070309020205020404" pitchFamily="49" charset="0"/>
            </a:endParaRPr>
          </a:p>
          <a:p>
            <a:pPr marL="171450" indent="-171450">
              <a:buFont typeface="Arial" pitchFamily="34" charset="0"/>
              <a:buChar char="•"/>
            </a:pPr>
            <a:r>
              <a:rPr lang="en-US" altLang="en-US" sz="1200" b="0" dirty="0" smtClean="0">
                <a:solidFill>
                  <a:srgbClr val="000000"/>
                </a:solidFill>
                <a:latin typeface="Courier New" panose="02070309020205020404" pitchFamily="49" charset="0"/>
                <a:ea typeface="微软雅黑" pitchFamily="34" charset="-122"/>
                <a:cs typeface="Courier New" panose="02070309020205020404" pitchFamily="49" charset="0"/>
              </a:rPr>
              <a:t>sort</a:t>
            </a:r>
            <a:r>
              <a:rPr lang="en-US" altLang="en-US" sz="1200" b="0" baseline="0" dirty="0" smtClean="0">
                <a:solidFill>
                  <a:srgbClr val="000000"/>
                </a:solidFill>
                <a:latin typeface="Courier New" panose="02070309020205020404" pitchFamily="49" charset="0"/>
                <a:ea typeface="微软雅黑" pitchFamily="34" charset="-122"/>
                <a:cs typeface="Courier New" panose="02070309020205020404" pitchFamily="49" charset="0"/>
              </a:rPr>
              <a:t> defines a field as a set of characters delimited by a single space or tab. </a:t>
            </a:r>
          </a:p>
          <a:p>
            <a:pPr marL="171450" indent="-171450">
              <a:buFont typeface="Arial" pitchFamily="34" charset="0"/>
              <a:buChar char="•"/>
            </a:pPr>
            <a:r>
              <a:rPr lang="en-US" altLang="en-US" sz="1200" b="0" baseline="0" dirty="0" smtClean="0">
                <a:solidFill>
                  <a:srgbClr val="000000"/>
                </a:solidFill>
                <a:latin typeface="Courier New" panose="02070309020205020404" pitchFamily="49" charset="0"/>
                <a:ea typeface="微软雅黑" pitchFamily="34" charset="-122"/>
                <a:cs typeface="Courier New" panose="02070309020205020404" pitchFamily="49" charset="0"/>
              </a:rPr>
              <a:t>sort numbers the field as field number 1, field number 2, and so forth until the last field.</a:t>
            </a:r>
            <a:endParaRPr lang="en-US" altLang="en-US" sz="1200" b="0" dirty="0" smtClean="0">
              <a:solidFill>
                <a:srgbClr val="000000"/>
              </a:solidFill>
              <a:latin typeface="Courier New" panose="02070309020205020404" pitchFamily="49" charset="0"/>
              <a:ea typeface="微软雅黑" pitchFamily="34" charset="-122"/>
              <a:cs typeface="Courier New" panose="02070309020205020404" pitchFamily="49" charset="0"/>
            </a:endParaRPr>
          </a:p>
          <a:p>
            <a:pPr marL="171450" indent="-171450">
              <a:buFont typeface="Arial" pitchFamily="34" charset="0"/>
              <a:buChar char="•"/>
            </a:pPr>
            <a:r>
              <a:rPr lang="en-US" altLang="en-US" sz="1200" b="0" dirty="0" smtClean="0">
                <a:solidFill>
                  <a:srgbClr val="000000"/>
                </a:solidFill>
                <a:latin typeface="Courier New" panose="02070309020205020404" pitchFamily="49" charset="0"/>
                <a:ea typeface="微软雅黑" pitchFamily="34" charset="-122"/>
                <a:cs typeface="Courier New" panose="02070309020205020404" pitchFamily="49" charset="0"/>
              </a:rPr>
              <a:t>Field specifies: define</a:t>
            </a:r>
            <a:r>
              <a:rPr lang="en-US" altLang="en-US" sz="1200" b="0" baseline="0" dirty="0" smtClean="0">
                <a:solidFill>
                  <a:srgbClr val="000000"/>
                </a:solidFill>
                <a:latin typeface="Courier New" panose="02070309020205020404" pitchFamily="49" charset="0"/>
                <a:ea typeface="微软雅黑" pitchFamily="34" charset="-122"/>
                <a:cs typeface="Courier New" panose="02070309020205020404" pitchFamily="49" charset="0"/>
              </a:rPr>
              <a:t> which field is to be used for sort. The format is: +number1 –number2</a:t>
            </a:r>
            <a:r>
              <a:rPr lang="en-US" altLang="en-US" sz="1200" b="1" dirty="0" smtClean="0">
                <a:solidFill>
                  <a:srgbClr val="000000"/>
                </a:solidFill>
                <a:latin typeface="Courier New" panose="02070309020205020404" pitchFamily="49" charset="0"/>
                <a:ea typeface="微软雅黑" pitchFamily="34" charset="-122"/>
                <a:cs typeface="Courier New" panose="02070309020205020404" pitchFamily="49" charset="0"/>
              </a:rPr>
              <a:t/>
            </a:r>
            <a:br>
              <a:rPr lang="en-US" altLang="en-US" sz="1200" b="1" dirty="0" smtClean="0">
                <a:solidFill>
                  <a:srgbClr val="000000"/>
                </a:solidFill>
                <a:latin typeface="Courier New" panose="02070309020205020404" pitchFamily="49" charset="0"/>
                <a:ea typeface="微软雅黑" pitchFamily="34" charset="-122"/>
                <a:cs typeface="Courier New" panose="02070309020205020404" pitchFamily="49" charset="0"/>
              </a:rPr>
            </a:br>
            <a:r>
              <a:rPr lang="en-US" altLang="en-US" sz="1200" b="1" dirty="0" smtClean="0">
                <a:solidFill>
                  <a:srgbClr val="000000"/>
                </a:solidFill>
                <a:latin typeface="Courier New" panose="02070309020205020404" pitchFamily="49" charset="0"/>
                <a:ea typeface="微软雅黑" pitchFamily="34" charset="-122"/>
                <a:cs typeface="Courier New" panose="02070309020205020404" pitchFamily="49" charset="0"/>
              </a:rPr>
              <a:t>number</a:t>
            </a:r>
            <a:r>
              <a:rPr lang="en-US" altLang="en-US" sz="1200" b="1" baseline="-25000" dirty="0" smtClean="0">
                <a:solidFill>
                  <a:srgbClr val="000000"/>
                </a:solidFill>
                <a:latin typeface="Courier New" panose="02070309020205020404" pitchFamily="49" charset="0"/>
                <a:ea typeface="微软雅黑" pitchFamily="34" charset="-122"/>
                <a:cs typeface="Courier New" panose="02070309020205020404" pitchFamily="49" charset="0"/>
              </a:rPr>
              <a:t>1</a:t>
            </a:r>
            <a:r>
              <a:rPr lang="en-US" altLang="en-US" sz="1200" b="1" dirty="0" smtClean="0">
                <a:solidFill>
                  <a:srgbClr val="000000"/>
                </a:solidFill>
                <a:latin typeface="Courier New" panose="02070309020205020404" pitchFamily="49" charset="0"/>
                <a:ea typeface="微软雅黑" pitchFamily="34" charset="-122"/>
                <a:cs typeface="Courier New" panose="02070309020205020404" pitchFamily="49" charset="0"/>
              </a:rPr>
              <a:t> </a:t>
            </a:r>
            <a:r>
              <a:rPr lang="en-US" altLang="en-US" sz="1200" b="0" dirty="0" smtClean="0">
                <a:solidFill>
                  <a:srgbClr val="000000"/>
                </a:solidFill>
                <a:latin typeface="Courier New" panose="02070309020205020404" pitchFamily="49" charset="0"/>
                <a:ea typeface="微软雅黑" pitchFamily="34" charset="-122"/>
                <a:cs typeface="Courier New" panose="02070309020205020404" pitchFamily="49" charset="0"/>
              </a:rPr>
              <a:t>specifies the number of fields to be skipped to get</a:t>
            </a:r>
            <a:r>
              <a:rPr lang="en-US" altLang="en-US" sz="1200" b="0" baseline="0" dirty="0" smtClean="0">
                <a:solidFill>
                  <a:srgbClr val="000000"/>
                </a:solidFill>
                <a:latin typeface="Courier New" panose="02070309020205020404" pitchFamily="49" charset="0"/>
                <a:ea typeface="微软雅黑" pitchFamily="34" charset="-122"/>
                <a:cs typeface="Courier New" panose="02070309020205020404" pitchFamily="49" charset="0"/>
              </a:rPr>
              <a:t> to the </a:t>
            </a:r>
            <a:r>
              <a:rPr lang="en-US" altLang="en-US" sz="1200" b="0" i="1" u="none" baseline="0" dirty="0" smtClean="0">
                <a:solidFill>
                  <a:srgbClr val="000000"/>
                </a:solidFill>
                <a:latin typeface="Courier New" panose="02070309020205020404" pitchFamily="49" charset="0"/>
                <a:ea typeface="微软雅黑" pitchFamily="34" charset="-122"/>
                <a:cs typeface="Courier New" panose="02070309020205020404" pitchFamily="49" charset="0"/>
              </a:rPr>
              <a:t>beginning</a:t>
            </a: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 of the sort field</a:t>
            </a:r>
            <a:r>
              <a:rPr lang="en-US" altLang="en-US" sz="1200" b="0" baseline="0" dirty="0" smtClean="0">
                <a:solidFill>
                  <a:srgbClr val="000000"/>
                </a:solidFill>
                <a:latin typeface="Courier New" panose="02070309020205020404" pitchFamily="49" charset="0"/>
                <a:ea typeface="微软雅黑" pitchFamily="34" charset="-122"/>
                <a:cs typeface="Courier New" panose="02070309020205020404" pitchFamily="49" charset="0"/>
              </a:rPr>
              <a:t>, whereas </a:t>
            </a:r>
            <a:r>
              <a:rPr lang="en-US" altLang="en-US" sz="1200" b="1" dirty="0" smtClean="0">
                <a:solidFill>
                  <a:srgbClr val="000000"/>
                </a:solidFill>
                <a:latin typeface="Courier New" panose="02070309020205020404" pitchFamily="49" charset="0"/>
                <a:ea typeface="微软雅黑" pitchFamily="34" charset="-122"/>
                <a:cs typeface="Courier New" panose="02070309020205020404" pitchFamily="49" charset="0"/>
              </a:rPr>
              <a:t>number</a:t>
            </a:r>
            <a:r>
              <a:rPr lang="en-US" altLang="en-US" sz="1200" b="1" baseline="-25000" dirty="0" smtClean="0">
                <a:solidFill>
                  <a:srgbClr val="000000"/>
                </a:solidFill>
                <a:latin typeface="Courier New" panose="02070309020205020404" pitchFamily="49" charset="0"/>
                <a:ea typeface="微软雅黑" pitchFamily="34" charset="-122"/>
                <a:cs typeface="Courier New" panose="02070309020205020404" pitchFamily="49" charset="0"/>
              </a:rPr>
              <a:t>2 </a:t>
            </a:r>
            <a:r>
              <a:rPr lang="en-US" altLang="en-US" sz="1200" b="0" dirty="0" smtClean="0">
                <a:solidFill>
                  <a:srgbClr val="000000"/>
                </a:solidFill>
                <a:latin typeface="Courier New" panose="02070309020205020404" pitchFamily="49" charset="0"/>
                <a:ea typeface="微软雅黑" pitchFamily="34" charset="-122"/>
                <a:cs typeface="Courier New" panose="02070309020205020404" pitchFamily="49" charset="0"/>
              </a:rPr>
              <a:t>specifies the number of fields to be skipped,</a:t>
            </a:r>
            <a:r>
              <a:rPr lang="en-US" altLang="en-US" sz="1200" b="0" baseline="0" dirty="0" smtClean="0">
                <a:solidFill>
                  <a:srgbClr val="000000"/>
                </a:solidFill>
                <a:latin typeface="Courier New" panose="02070309020205020404" pitchFamily="49" charset="0"/>
                <a:ea typeface="微软雅黑" pitchFamily="34" charset="-122"/>
                <a:cs typeface="Courier New" panose="02070309020205020404" pitchFamily="49" charset="0"/>
              </a:rPr>
              <a:t> relative to the </a:t>
            </a: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beginning of the line.</a:t>
            </a:r>
          </a:p>
          <a:p>
            <a:pPr marL="171450" indent="-171450">
              <a:buFont typeface="Arial" pitchFamily="34" charset="0"/>
              <a:buChar char="•"/>
            </a:pPr>
            <a:r>
              <a:rPr lang="en-US" altLang="en-US" sz="1200" b="0" i="0" baseline="0" dirty="0" smtClean="0">
                <a:solidFill>
                  <a:srgbClr val="000000"/>
                </a:solidFill>
                <a:latin typeface="Courier New" panose="02070309020205020404" pitchFamily="49" charset="0"/>
                <a:ea typeface="微软雅黑" pitchFamily="34" charset="-122"/>
                <a:cs typeface="Courier New" panose="02070309020205020404" pitchFamily="49" charset="0"/>
              </a:rPr>
              <a:t>If no end field is specified, the end of line is assumed. </a:t>
            </a:r>
          </a:p>
          <a:p>
            <a:pPr marL="0" indent="0">
              <a:buFont typeface="Arial" pitchFamily="34" charset="0"/>
              <a:buNone/>
            </a:pP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a:t>
            </a:r>
            <a:r>
              <a:rPr lang="en-US" altLang="en-US" sz="1200" b="0" i="1" baseline="0" dirty="0" err="1" smtClean="0">
                <a:solidFill>
                  <a:srgbClr val="000000"/>
                </a:solidFill>
                <a:latin typeface="Courier New" panose="02070309020205020404" pitchFamily="49" charset="0"/>
                <a:ea typeface="微软雅黑" pitchFamily="34" charset="-122"/>
                <a:cs typeface="Courier New" panose="02070309020205020404" pitchFamily="49" charset="0"/>
              </a:rPr>
              <a:t>victoryu@voyager</a:t>
            </a: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:~/cis18a/filters ] $sort -t $'\t' -k 2,2 </a:t>
            </a:r>
            <a:r>
              <a:rPr lang="en-US" altLang="en-US" sz="1200" b="0" i="1" baseline="0" dirty="0" err="1" smtClean="0">
                <a:solidFill>
                  <a:srgbClr val="000000"/>
                </a:solidFill>
                <a:latin typeface="Courier New" panose="02070309020205020404" pitchFamily="49" charset="0"/>
                <a:ea typeface="微软雅黑" pitchFamily="34" charset="-122"/>
                <a:cs typeface="Courier New" panose="02070309020205020404" pitchFamily="49" charset="0"/>
              </a:rPr>
              <a:t>censusTabs</a:t>
            </a:r>
            <a:endPar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endParaRPr>
          </a:p>
          <a:p>
            <a:pPr marL="0" indent="0">
              <a:buFont typeface="Arial" pitchFamily="34" charset="0"/>
              <a:buNone/>
            </a:pP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Chicago         IL      2783726 3005072 1434029</a:t>
            </a:r>
          </a:p>
          <a:p>
            <a:pPr marL="0" indent="0">
              <a:buFont typeface="Arial" pitchFamily="34" charset="0"/>
              <a:buNone/>
            </a:pP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Houston         TX      1630353 1595138 1049300</a:t>
            </a:r>
          </a:p>
          <a:p>
            <a:pPr marL="0" indent="0">
              <a:buFont typeface="Arial" pitchFamily="34" charset="0"/>
              <a:buNone/>
            </a:pP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Los Angeles     CA      3489358 2968528 1791011</a:t>
            </a:r>
          </a:p>
          <a:p>
            <a:pPr marL="0" indent="0">
              <a:buFont typeface="Arial" pitchFamily="34" charset="0"/>
              <a:buNone/>
            </a:pP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New York        NY      7322564 7071639 3314000</a:t>
            </a:r>
          </a:p>
          <a:p>
            <a:pPr marL="0" indent="0">
              <a:buFont typeface="Arial" pitchFamily="34" charset="0"/>
              <a:buNone/>
            </a:pP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Philadelphia    PA      1585577 1688210 1736895</a:t>
            </a:r>
          </a:p>
          <a:p>
            <a:pPr marL="0" indent="0">
              <a:buFont typeface="Arial" pitchFamily="34" charset="0"/>
              <a:buNone/>
            </a:pPr>
            <a:endPar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endParaRPr>
          </a:p>
          <a:p>
            <a:pPr marL="0" indent="0">
              <a:buFont typeface="Arial" pitchFamily="34" charset="0"/>
              <a:buNone/>
            </a:pP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a:t>
            </a:r>
            <a:r>
              <a:rPr lang="en-US" altLang="en-US" sz="1200" b="0" i="1" baseline="0" dirty="0" err="1" smtClean="0">
                <a:solidFill>
                  <a:srgbClr val="000000"/>
                </a:solidFill>
                <a:latin typeface="Courier New" panose="02070309020205020404" pitchFamily="49" charset="0"/>
                <a:ea typeface="微软雅黑" pitchFamily="34" charset="-122"/>
                <a:cs typeface="Courier New" panose="02070309020205020404" pitchFamily="49" charset="0"/>
              </a:rPr>
              <a:t>victoryu@voyager</a:t>
            </a: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:~/cis18a/filters ] $sort -t$'\t' -k2 census</a:t>
            </a:r>
          </a:p>
          <a:p>
            <a:pPr marL="0" indent="0">
              <a:buFont typeface="Arial" pitchFamily="34" charset="0"/>
              <a:buNone/>
            </a:pP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Los Angeles     CA      3489358 2968528 1791011</a:t>
            </a:r>
          </a:p>
          <a:p>
            <a:pPr marL="0" indent="0">
              <a:buFont typeface="Arial" pitchFamily="34" charset="0"/>
              <a:buNone/>
            </a:pP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Chicago IL      2783726 3005072 1434029</a:t>
            </a:r>
          </a:p>
          <a:p>
            <a:pPr marL="0" indent="0">
              <a:buFont typeface="Arial" pitchFamily="34" charset="0"/>
              <a:buNone/>
            </a:pP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New York        NY      7322564 7071639 3314000</a:t>
            </a:r>
          </a:p>
          <a:p>
            <a:pPr marL="0" indent="0">
              <a:buFont typeface="Arial" pitchFamily="34" charset="0"/>
              <a:buNone/>
            </a:pP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Philadelphia    PA      1585577 1688210 1736895</a:t>
            </a:r>
          </a:p>
          <a:p>
            <a:pPr marL="0" indent="0">
              <a:buFont typeface="Arial" pitchFamily="34" charset="0"/>
              <a:buNone/>
            </a:pPr>
            <a:r>
              <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rPr>
              <a:t>Houston TX      1630353 1595138 1049300</a:t>
            </a:r>
          </a:p>
          <a:p>
            <a:pPr marL="0" indent="0">
              <a:buFont typeface="Arial" pitchFamily="34" charset="0"/>
              <a:buNone/>
            </a:pPr>
            <a:endPar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endParaRPr>
          </a:p>
          <a:p>
            <a:pPr marL="0" indent="0">
              <a:buFont typeface="Arial" pitchFamily="34" charset="0"/>
              <a:buNone/>
            </a:pPr>
            <a:endParaRPr lang="en-US" altLang="en-US" sz="1200" b="0" i="1" baseline="0" dirty="0" smtClean="0">
              <a:solidFill>
                <a:srgbClr val="000000"/>
              </a:solidFill>
              <a:latin typeface="Courier New" panose="02070309020205020404" pitchFamily="49" charset="0"/>
              <a:ea typeface="微软雅黑" pitchFamily="34" charset="-122"/>
              <a:cs typeface="Courier New" panose="02070309020205020404" pitchFamily="49" charset="0"/>
            </a:endParaRPr>
          </a:p>
          <a:p>
            <a:pPr marL="0" indent="0">
              <a:buFont typeface="Arial" pitchFamily="34" charset="0"/>
              <a:buNone/>
            </a:pPr>
            <a:endParaRPr lang="en-US" altLang="en-US" sz="1200" b="0" dirty="0" smtClean="0">
              <a:solidFill>
                <a:srgbClr val="000000"/>
              </a:solidFill>
              <a:latin typeface="Courier New" panose="02070309020205020404" pitchFamily="49" charset="0"/>
              <a:ea typeface="微软雅黑" pitchFamily="34" charset="-122"/>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As we mentioned earlier, </a:t>
            </a:r>
            <a:r>
              <a:rPr kumimoji="1" lang="en-US" sz="1200" b="1" i="0" u="none" strike="noStrike" kern="1200" baseline="0" dirty="0" smtClean="0">
                <a:solidFill>
                  <a:schemeClr val="tx1"/>
                </a:solidFill>
                <a:latin typeface="+mn-lt"/>
                <a:ea typeface="+mn-ea"/>
                <a:cs typeface="+mn-cs"/>
              </a:rPr>
              <a:t>sort </a:t>
            </a:r>
            <a:r>
              <a:rPr kumimoji="1" lang="en-US" sz="1200" b="0" i="0" u="none" strike="noStrike" kern="1200" baseline="0" dirty="0" smtClean="0">
                <a:solidFill>
                  <a:schemeClr val="tx1"/>
                </a:solidFill>
                <a:latin typeface="+mn-lt"/>
                <a:ea typeface="+mn-ea"/>
                <a:cs typeface="+mn-cs"/>
              </a:rPr>
              <a:t>defines a field as a word delimited by one space or tab. This means that each line in the file must be carefully formatted. If two spaces are found between two fields, then by </a:t>
            </a:r>
            <a:r>
              <a:rPr kumimoji="1" lang="en-US" sz="1200" b="1" i="0" u="none" strike="noStrike" kern="1200" baseline="0" dirty="0" smtClean="0">
                <a:solidFill>
                  <a:schemeClr val="tx1"/>
                </a:solidFill>
                <a:latin typeface="+mn-lt"/>
                <a:ea typeface="+mn-ea"/>
                <a:cs typeface="+mn-cs"/>
              </a:rPr>
              <a:t>sort</a:t>
            </a:r>
            <a:r>
              <a:rPr kumimoji="1" lang="en-US" sz="1200" b="0" i="0" u="none" strike="noStrike" kern="1200" baseline="0" dirty="0" smtClean="0">
                <a:solidFill>
                  <a:schemeClr val="tx1"/>
                </a:solidFill>
                <a:latin typeface="+mn-lt"/>
                <a:ea typeface="+mn-ea"/>
                <a:cs typeface="+mn-cs"/>
              </a:rPr>
              <a:t>’s definition, there is a null field between the two spaces. An extra space or tab changes the number of fields on a line and can cause the sort to give strange-looking results. Fortunately, there is a </a:t>
            </a:r>
            <a:r>
              <a:rPr kumimoji="1" lang="en-US" sz="1200" b="1" i="0" u="none" strike="noStrike" kern="1200" baseline="0" smtClean="0">
                <a:solidFill>
                  <a:schemeClr val="tx1"/>
                </a:solidFill>
                <a:latin typeface="+mn-lt"/>
                <a:ea typeface="+mn-ea"/>
                <a:cs typeface="+mn-cs"/>
              </a:rPr>
              <a:t>sort </a:t>
            </a:r>
            <a:r>
              <a:rPr kumimoji="1" lang="en-US" sz="1200" b="0" i="0" u="none" strike="noStrike" kern="1200" baseline="0" smtClean="0">
                <a:solidFill>
                  <a:schemeClr val="tx1"/>
                </a:solidFill>
                <a:latin typeface="+mn-lt"/>
                <a:ea typeface="+mn-ea"/>
                <a:cs typeface="+mn-cs"/>
              </a:rPr>
              <a:t>option that </a:t>
            </a:r>
            <a:r>
              <a:rPr kumimoji="1" lang="en-US" sz="1200" b="0" i="0" u="none" strike="noStrike" kern="1200" baseline="0" dirty="0" smtClean="0">
                <a:solidFill>
                  <a:schemeClr val="tx1"/>
                </a:solidFill>
                <a:latin typeface="+mn-lt"/>
                <a:ea typeface="+mn-ea"/>
                <a:cs typeface="+mn-cs"/>
              </a:rPr>
              <a:t>ignores duplicate blanks.</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Options can be used globally, in which case they apply to all field </a:t>
            </a:r>
            <a:r>
              <a:rPr kumimoji="1" lang="en-US" sz="1200" b="0" i="0" u="none" strike="noStrike" kern="1200" baseline="0" dirty="0" err="1" smtClean="0">
                <a:solidFill>
                  <a:schemeClr val="tx1"/>
                </a:solidFill>
                <a:latin typeface="+mn-lt"/>
                <a:ea typeface="+mn-ea"/>
                <a:cs typeface="+mn-cs"/>
              </a:rPr>
              <a:t>specifiers</a:t>
            </a:r>
            <a:r>
              <a:rPr kumimoji="1" lang="en-US" sz="1200" b="0" i="0" u="none" strike="noStrike" kern="1200" baseline="0" dirty="0" smtClean="0">
                <a:solidFill>
                  <a:schemeClr val="tx1"/>
                </a:solidFill>
                <a:latin typeface="+mn-lt"/>
                <a:ea typeface="+mn-ea"/>
                <a:cs typeface="+mn-cs"/>
              </a:rPr>
              <a:t>, or locally, in which case they apply to only the current field </a:t>
            </a:r>
            <a:r>
              <a:rPr kumimoji="1" lang="en-US" sz="1200" b="0" i="0" u="none" strike="noStrike" kern="1200" baseline="0" dirty="0" err="1" smtClean="0">
                <a:solidFill>
                  <a:schemeClr val="tx1"/>
                </a:solidFill>
                <a:latin typeface="+mn-lt"/>
                <a:ea typeface="+mn-ea"/>
                <a:cs typeface="+mn-cs"/>
              </a:rPr>
              <a:t>specifier</a:t>
            </a:r>
            <a:r>
              <a:rPr kumimoji="1" lang="en-US" sz="1200" b="0" i="0" u="none" strike="noStrike" kern="1200" baseline="0" dirty="0" smtClean="0">
                <a:solidFill>
                  <a:schemeClr val="tx1"/>
                </a:solidFill>
                <a:latin typeface="+mn-lt"/>
                <a:ea typeface="+mn-ea"/>
                <a:cs typeface="+mn-cs"/>
              </a:rPr>
              <a:t>. Global options are specified before all field </a:t>
            </a:r>
            <a:r>
              <a:rPr kumimoji="1" lang="en-US" sz="1200" b="0" i="0" u="none" strike="noStrike" kern="1200" baseline="0" dirty="0" err="1" smtClean="0">
                <a:solidFill>
                  <a:schemeClr val="tx1"/>
                </a:solidFill>
                <a:latin typeface="+mn-lt"/>
                <a:ea typeface="+mn-ea"/>
                <a:cs typeface="+mn-cs"/>
              </a:rPr>
              <a:t>specifiers</a:t>
            </a:r>
            <a:r>
              <a:rPr kumimoji="1" lang="en-US" sz="1200" b="0" i="0" u="none" strike="noStrike" kern="1200" baseline="0" dirty="0" smtClean="0">
                <a:solidFill>
                  <a:schemeClr val="tx1"/>
                </a:solidFill>
                <a:latin typeface="+mn-lt"/>
                <a:ea typeface="+mn-ea"/>
                <a:cs typeface="+mn-cs"/>
              </a:rPr>
              <a:t>. Local options are after the start field in the field specification.</a:t>
            </a:r>
          </a:p>
          <a:p>
            <a:r>
              <a:rPr kumimoji="1" lang="en-US" sz="1200" b="0" i="0" u="none" strike="noStrike" kern="1200" baseline="0" dirty="0" smtClean="0">
                <a:solidFill>
                  <a:schemeClr val="tx1"/>
                </a:solidFill>
                <a:latin typeface="+mn-lt"/>
                <a:ea typeface="+mn-ea"/>
                <a:cs typeface="+mn-cs"/>
              </a:rPr>
              <a:t>Example:</a:t>
            </a:r>
          </a:p>
          <a:p>
            <a:r>
              <a:rPr kumimoji="1" lang="en-US" sz="1200" b="0" i="0" u="none" strike="noStrike" kern="1200" baseline="0" dirty="0" smtClean="0">
                <a:solidFill>
                  <a:schemeClr val="tx1"/>
                </a:solidFill>
                <a:latin typeface="+mn-lt"/>
                <a:ea typeface="+mn-ea"/>
                <a:cs typeface="+mn-cs"/>
              </a:rPr>
              <a:t>sort –t”/” –n +2 -4 </a:t>
            </a:r>
            <a:r>
              <a:rPr kumimoji="1" lang="en-US" sz="1200" b="0" i="0" u="none" strike="noStrike" kern="1200" baseline="0" dirty="0" err="1" smtClean="0">
                <a:solidFill>
                  <a:schemeClr val="tx1"/>
                </a:solidFill>
                <a:latin typeface="+mn-lt"/>
                <a:ea typeface="+mn-ea"/>
                <a:cs typeface="+mn-cs"/>
              </a:rPr>
              <a:t>censusSlash</a:t>
            </a:r>
            <a:endParaRPr kumimoji="1" lang="en-US" sz="1200" b="0" i="0" u="none" strike="noStrike" kern="1200" baseline="0" smtClean="0">
              <a:solidFill>
                <a:schemeClr val="tx1"/>
              </a:solidFill>
              <a:latin typeface="+mn-lt"/>
              <a:ea typeface="+mn-ea"/>
              <a:cs typeface="+mn-cs"/>
            </a:endParaRPr>
          </a:p>
          <a:p>
            <a:endParaRPr kumimoji="1" lang="en-US" sz="1200" b="0" i="0" u="none" strike="noStrike" kern="1200" baseline="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16</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The </a:t>
            </a:r>
            <a:r>
              <a:rPr kumimoji="1" lang="en-US" sz="1200" b="1" i="0" u="none" strike="noStrike" kern="1200" baseline="0" dirty="0" err="1" smtClean="0">
                <a:solidFill>
                  <a:schemeClr val="tx1"/>
                </a:solidFill>
                <a:latin typeface="+mn-lt"/>
                <a:ea typeface="+mn-ea"/>
                <a:cs typeface="+mn-cs"/>
              </a:rPr>
              <a:t>uniq</a:t>
            </a:r>
            <a:r>
              <a:rPr kumimoji="1" lang="en-US" sz="1200" b="1" i="0" u="none" strike="noStrike" kern="1200" baseline="0" dirty="0" smtClean="0">
                <a:solidFill>
                  <a:schemeClr val="tx1"/>
                </a:solidFill>
                <a:latin typeface="+mn-lt"/>
                <a:ea typeface="+mn-ea"/>
                <a:cs typeface="+mn-cs"/>
              </a:rPr>
              <a:t> </a:t>
            </a:r>
            <a:r>
              <a:rPr kumimoji="1" lang="en-US" sz="1200" b="0" i="0" u="none" strike="noStrike" kern="1200" baseline="0" dirty="0" smtClean="0">
                <a:solidFill>
                  <a:schemeClr val="tx1"/>
                </a:solidFill>
                <a:latin typeface="+mn-lt"/>
                <a:ea typeface="+mn-ea"/>
                <a:cs typeface="+mn-cs"/>
              </a:rPr>
              <a:t>command deletes duplicate lines, keeping the first and deleting the others. To be deleted, the lines must be adjacent. Duplicate lines that are not adjacent are not deleted. To delete nonadjacent lines, the file must be sorted. Unless otherwise specified, the whole line can be used for comparison. Options provide for the compare to start with a specified field or character. The compare, whether line, field, or character, is to the end of the line. It is not possible to compare one field in the middle of the line.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The </a:t>
            </a:r>
            <a:r>
              <a:rPr kumimoji="1" lang="en-US" sz="1200" b="1" i="0" u="none" strike="noStrike" kern="1200" baseline="0" dirty="0" smtClean="0">
                <a:solidFill>
                  <a:schemeClr val="tx1"/>
                </a:solidFill>
                <a:latin typeface="+mn-lt"/>
                <a:ea typeface="+mn-ea"/>
                <a:cs typeface="+mn-cs"/>
              </a:rPr>
              <a:t>talk </a:t>
            </a:r>
            <a:r>
              <a:rPr kumimoji="1" lang="en-US" sz="1200" b="0" i="0" u="none" strike="noStrike" kern="1200" baseline="0" dirty="0" smtClean="0">
                <a:solidFill>
                  <a:schemeClr val="tx1"/>
                </a:solidFill>
                <a:latin typeface="+mn-lt"/>
                <a:ea typeface="+mn-ea"/>
                <a:cs typeface="+mn-cs"/>
              </a:rPr>
              <a:t>command allows two UNIX users to chat with each other just like you might do on the phone except that you type rather than talk. When one user wants to talk to another, he or she simply types the command </a:t>
            </a:r>
            <a:r>
              <a:rPr kumimoji="1" lang="en-US" sz="1200" b="1" i="0" u="none" strike="noStrike" kern="1200" baseline="0" dirty="0" smtClean="0">
                <a:solidFill>
                  <a:schemeClr val="tx1"/>
                </a:solidFill>
                <a:latin typeface="+mn-lt"/>
                <a:ea typeface="+mn-ea"/>
                <a:cs typeface="+mn-cs"/>
              </a:rPr>
              <a:t>talk </a:t>
            </a:r>
            <a:r>
              <a:rPr kumimoji="1" lang="en-US" sz="1200" b="0" i="0" u="none" strike="noStrike" kern="1200" baseline="0" dirty="0" smtClean="0">
                <a:solidFill>
                  <a:schemeClr val="tx1"/>
                </a:solidFill>
                <a:latin typeface="+mn-lt"/>
                <a:ea typeface="+mn-ea"/>
                <a:cs typeface="+mn-cs"/>
              </a:rPr>
              <a:t>and the other person’s login id.</a:t>
            </a:r>
          </a:p>
          <a:p>
            <a:r>
              <a:rPr kumimoji="1" lang="en-US" sz="1200" b="0" i="0" u="none" strike="noStrike" kern="1200" baseline="0" dirty="0" smtClean="0">
                <a:solidFill>
                  <a:schemeClr val="tx1"/>
                </a:solidFill>
                <a:latin typeface="+mn-lt"/>
                <a:ea typeface="+mn-ea"/>
                <a:cs typeface="+mn-cs"/>
              </a:rPr>
              <a:t>The conversation doesn’t begin, however, until the called user answers. When you send a request to talk, the user you are calling gets a message saying that you want to talk. The message is shown here:</a:t>
            </a:r>
          </a:p>
          <a:p>
            <a:r>
              <a:rPr kumimoji="1" lang="en-US" sz="1200" b="0" i="0" u="none" strike="noStrike" kern="1200" baseline="0" dirty="0" smtClean="0">
                <a:solidFill>
                  <a:schemeClr val="tx1"/>
                </a:solidFill>
                <a:latin typeface="+mn-lt"/>
                <a:ea typeface="+mn-ea"/>
                <a:cs typeface="+mn-cs"/>
              </a:rPr>
              <a:t>If your friend doesn’t want to talk, he or she can ignore the message, much like you don’t have to answer the phone when it rings. However, UNIX is persistent. It will keep repeating the message so that the person you are calling has to respond.</a:t>
            </a:r>
          </a:p>
          <a:p>
            <a:r>
              <a:rPr kumimoji="1" lang="en-US" sz="1200" b="0" i="0" u="none" strike="noStrike" kern="1200" baseline="0" dirty="0" smtClean="0">
                <a:solidFill>
                  <a:schemeClr val="tx1"/>
                </a:solidFill>
                <a:latin typeface="+mn-lt"/>
                <a:ea typeface="+mn-ea"/>
                <a:cs typeface="+mn-cs"/>
              </a:rPr>
              <a:t>There are two possible responses. The first, which agrees to accept the call, is a corresponding </a:t>
            </a:r>
            <a:r>
              <a:rPr kumimoji="1" lang="en-US" sz="1200" b="1" i="0" u="none" strike="noStrike" kern="1200" baseline="0" dirty="0" smtClean="0">
                <a:solidFill>
                  <a:schemeClr val="tx1"/>
                </a:solidFill>
                <a:latin typeface="+mn-lt"/>
                <a:ea typeface="+mn-ea"/>
                <a:cs typeface="+mn-cs"/>
              </a:rPr>
              <a:t>talk </a:t>
            </a:r>
            <a:r>
              <a:rPr kumimoji="1" lang="en-US" sz="1200" b="0" i="0" u="none" strike="noStrike" kern="1200" baseline="0" dirty="0" smtClean="0">
                <a:solidFill>
                  <a:schemeClr val="tx1"/>
                </a:solidFill>
                <a:latin typeface="+mn-lt"/>
                <a:ea typeface="+mn-ea"/>
                <a:cs typeface="+mn-cs"/>
              </a:rPr>
              <a:t>command to connect to you. This response is seen in the third line of the preceding example. Note that all that is needed is the user id. The address, starting with the at sign (@) is not required if the person calling is on the same system.</a:t>
            </a:r>
          </a:p>
          <a:p>
            <a:r>
              <a:rPr kumimoji="1" lang="en-US" sz="1200" b="0" i="0" u="none" strike="noStrike" kern="1200" baseline="0" dirty="0" smtClean="0">
                <a:solidFill>
                  <a:schemeClr val="tx1"/>
                </a:solidFill>
                <a:latin typeface="+mn-lt"/>
                <a:ea typeface="+mn-ea"/>
                <a:cs typeface="+mn-cs"/>
              </a:rPr>
              <a:t>To refuse to talk, the person being called must turn messages off. This is done with a message (</a:t>
            </a:r>
            <a:r>
              <a:rPr kumimoji="1" lang="en-US" sz="1200" b="1" i="0" u="none" strike="noStrike" kern="1200" baseline="0" dirty="0" err="1" smtClean="0">
                <a:solidFill>
                  <a:schemeClr val="tx1"/>
                </a:solidFill>
                <a:latin typeface="+mn-lt"/>
                <a:ea typeface="+mn-ea"/>
                <a:cs typeface="+mn-cs"/>
              </a:rPr>
              <a:t>mesg</a:t>
            </a:r>
            <a:r>
              <a:rPr kumimoji="1" lang="en-US" sz="1200" b="0" i="0" u="none" strike="noStrike" kern="1200" baseline="0" dirty="0" smtClean="0">
                <a:solidFill>
                  <a:schemeClr val="tx1"/>
                </a:solidFill>
                <a:latin typeface="+mn-lt"/>
                <a:ea typeface="+mn-ea"/>
                <a:cs typeface="+mn-cs"/>
              </a:rPr>
              <a:t>) command as shown here:</a:t>
            </a:r>
          </a:p>
          <a:p>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mesg</a:t>
            </a:r>
            <a:r>
              <a:rPr kumimoji="1" lang="en-US" sz="1200" b="0" i="0" u="none" strike="noStrike" kern="1200" baseline="0" dirty="0" smtClean="0">
                <a:solidFill>
                  <a:schemeClr val="tx1"/>
                </a:solidFill>
                <a:latin typeface="+mn-lt"/>
                <a:ea typeface="+mn-ea"/>
                <a:cs typeface="+mn-cs"/>
              </a:rPr>
              <a:t> n</a:t>
            </a:r>
          </a:p>
          <a:p>
            <a:r>
              <a:rPr kumimoji="1" lang="en-US" sz="1200" b="0" i="0" u="none" strike="noStrike" kern="1200" baseline="0" dirty="0" smtClean="0">
                <a:solidFill>
                  <a:schemeClr val="tx1"/>
                </a:solidFill>
                <a:latin typeface="+mn-lt"/>
                <a:ea typeface="+mn-ea"/>
                <a:cs typeface="+mn-cs"/>
              </a:rPr>
              <a:t>The message command has one argument, either y , yes I want to receive messages, or n, no I don’t want to receive messages. It is normally set to receive messages when you log into the system. Once you turn it off, it remains off until you turn it back on or restart. To turn it on, set it to yes as follows:</a:t>
            </a:r>
          </a:p>
          <a:p>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mesg</a:t>
            </a:r>
            <a:r>
              <a:rPr kumimoji="1" lang="en-US" sz="1200" b="0" i="0" u="none" strike="noStrike" kern="1200" baseline="0" dirty="0" smtClean="0">
                <a:solidFill>
                  <a:schemeClr val="tx1"/>
                </a:solidFill>
                <a:latin typeface="+mn-lt"/>
                <a:ea typeface="+mn-ea"/>
                <a:cs typeface="+mn-cs"/>
              </a:rPr>
              <a:t> y</a:t>
            </a: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19</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21</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Whenever a file is transferred from a client to a server, a server to a client, or between two servers, a transfer utility is used. In UNIX, the ftp utility is used to transfer files. </a:t>
            </a: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26</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i="0" u="none" strike="noStrike" kern="1200" baseline="0" dirty="0" smtClean="0">
                <a:solidFill>
                  <a:schemeClr val="tx1"/>
                </a:solidFill>
                <a:latin typeface="+mn-lt"/>
                <a:ea typeface="+mn-ea"/>
                <a:cs typeface="+mn-cs"/>
              </a:rPr>
              <a:t>The ftp Command</a:t>
            </a:r>
          </a:p>
          <a:p>
            <a:r>
              <a:rPr kumimoji="1" lang="en-US" sz="1200" b="0" i="0" u="none" strike="noStrike" kern="1200" baseline="0" dirty="0" smtClean="0">
                <a:solidFill>
                  <a:schemeClr val="tx1"/>
                </a:solidFill>
                <a:latin typeface="+mn-lt"/>
                <a:ea typeface="+mn-ea"/>
                <a:cs typeface="+mn-cs"/>
              </a:rPr>
              <a:t>File Transfer Protocol (ftp) is a TCP/IP standard for copying a file from one computer to another. Transferring files from one computer to another is one of the most common tasks expected from a networking or internetworking </a:t>
            </a:r>
            <a:r>
              <a:rPr kumimoji="1" lang="en-US" sz="1200" b="0" i="0" u="none" strike="noStrike" kern="1200" baseline="0" smtClean="0">
                <a:solidFill>
                  <a:schemeClr val="tx1"/>
                </a:solidFill>
                <a:latin typeface="+mn-lt"/>
                <a:ea typeface="+mn-ea"/>
                <a:cs typeface="+mn-cs"/>
              </a:rPr>
              <a:t>environment.</a:t>
            </a:r>
            <a:endParaRPr lang="en-US"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get – download file- download multiple files</a:t>
            </a:r>
          </a:p>
          <a:p>
            <a:pPr marL="171450" indent="-171450">
              <a:buFont typeface="Arial" pitchFamily="34" charset="0"/>
              <a:buChar char="•"/>
            </a:pPr>
            <a:r>
              <a:rPr lang="en-US" dirty="0" err="1" smtClean="0"/>
              <a:t>mget</a:t>
            </a:r>
            <a:r>
              <a:rPr lang="en-US" dirty="0" smtClean="0"/>
              <a:t> </a:t>
            </a:r>
          </a:p>
          <a:p>
            <a:pPr marL="171450" indent="-171450">
              <a:buFont typeface="Arial" pitchFamily="34" charset="0"/>
              <a:buChar char="•"/>
            </a:pPr>
            <a:r>
              <a:rPr lang="en-US" dirty="0" smtClean="0"/>
              <a:t>put – upload file</a:t>
            </a:r>
          </a:p>
          <a:p>
            <a:pPr marL="171450" indent="-171450">
              <a:buFont typeface="Arial" pitchFamily="34" charset="0"/>
              <a:buChar char="•"/>
            </a:pPr>
            <a:r>
              <a:rPr lang="en-US" dirty="0" smtClean="0"/>
              <a:t>! command</a:t>
            </a:r>
            <a:r>
              <a:rPr lang="en-US" baseline="0" dirty="0" smtClean="0"/>
              <a:t> </a:t>
            </a:r>
            <a:r>
              <a:rPr lang="en-US" dirty="0" smtClean="0"/>
              <a:t>– execute</a:t>
            </a:r>
            <a:r>
              <a:rPr lang="en-US" baseline="0" dirty="0" smtClean="0"/>
              <a:t> ‘command’ in local shell</a:t>
            </a:r>
          </a:p>
          <a:p>
            <a:pPr marL="171450" indent="-171450">
              <a:buFont typeface="Arial" pitchFamily="34" charset="0"/>
              <a:buChar char="•"/>
            </a:pPr>
            <a:r>
              <a:rPr lang="en-US" baseline="0" dirty="0" smtClean="0"/>
              <a:t>help or ? – </a:t>
            </a:r>
            <a:r>
              <a:rPr lang="en-US" baseline="0" dirty="0" err="1" smtClean="0"/>
              <a:t>sftp</a:t>
            </a:r>
            <a:r>
              <a:rPr lang="en-US" baseline="0" dirty="0" smtClean="0"/>
              <a:t> command help</a:t>
            </a:r>
          </a:p>
          <a:p>
            <a:pPr marL="171450" indent="-171450">
              <a:buFont typeface="Arial" pitchFamily="34" charset="0"/>
              <a:buChar char="•"/>
            </a:pPr>
            <a:endParaRPr lang="en-US"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a:t>
            </a:r>
            <a:r>
              <a:rPr lang="en-US" baseline="0" dirty="0" smtClean="0"/>
              <a:t> seen these filters: cat, more, less, head, and tail. We will study 4 more.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Filters work naturally with pipes. Because a filter can send its output to the monitor, it can be used on the left of a pipe; because a filter can receive its input from the keyboard, it can be used on the right of a pipe. In other words, a filter can be used on the left of a pipe, between two pipes, and on the right of a pipe.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aseline="0" dirty="0" smtClean="0"/>
              <a:t>There are many reasons for translating characters from one set to another. One of the most common ones is to convert lower case to upper case, or vice versa. </a:t>
            </a:r>
          </a:p>
          <a:p>
            <a:pPr marL="171450" indent="-171450">
              <a:buFont typeface="Arial" pitchFamily="34" charset="0"/>
              <a:buChar char="•"/>
            </a:pPr>
            <a:r>
              <a:rPr lang="en-US" baseline="0" dirty="0" smtClean="0"/>
              <a:t>The </a:t>
            </a:r>
            <a:r>
              <a:rPr lang="en-US" baseline="0" dirty="0" err="1" smtClean="0"/>
              <a:t>tr</a:t>
            </a:r>
            <a:r>
              <a:rPr lang="en-US" baseline="0" dirty="0" smtClean="0"/>
              <a:t> command replaces each character in a user-specified set of characters with a corresponding character in a second specified set.</a:t>
            </a:r>
          </a:p>
          <a:p>
            <a:pPr marL="171450" indent="-171450">
              <a:buFont typeface="Arial" pitchFamily="34" charset="0"/>
              <a:buChar char="•"/>
            </a:pPr>
            <a:r>
              <a:rPr lang="en-US" baseline="0" dirty="0" smtClean="0"/>
              <a:t>The first character in the first set is replaced by the first character in the second set, and so forth until all of matching characters have been replaced. </a:t>
            </a:r>
            <a:br>
              <a:rPr lang="en-US" baseline="0" dirty="0" smtClean="0"/>
            </a:br>
            <a:r>
              <a:rPr lang="en-US" baseline="0" dirty="0" smtClean="0"/>
              <a:t>E.g.:</a:t>
            </a:r>
          </a:p>
          <a:p>
            <a:pPr marL="628650" lvl="1" indent="-171450">
              <a:buFont typeface="Arial" pitchFamily="34" charset="0"/>
              <a:buChar char="•"/>
            </a:pPr>
            <a:r>
              <a:rPr lang="en-US" baseline="0" dirty="0" err="1" smtClean="0"/>
              <a:t>tr</a:t>
            </a:r>
            <a:r>
              <a:rPr lang="en-US" baseline="0" dirty="0" smtClean="0"/>
              <a:t> “</a:t>
            </a:r>
            <a:r>
              <a:rPr lang="en-US" baseline="0" dirty="0" err="1" smtClean="0"/>
              <a:t>aeiou</a:t>
            </a:r>
            <a:r>
              <a:rPr lang="en-US" baseline="0" dirty="0" smtClean="0"/>
              <a:t>” “AEIOU”  (“” optional)</a:t>
            </a:r>
          </a:p>
          <a:p>
            <a:pPr marL="628650" lvl="1" indent="-171450">
              <a:buFont typeface="Arial" pitchFamily="34" charset="0"/>
              <a:buChar char="•"/>
            </a:pPr>
            <a:r>
              <a:rPr lang="en-US" baseline="0" dirty="0" err="1" smtClean="0"/>
              <a:t>tr</a:t>
            </a:r>
            <a:r>
              <a:rPr lang="en-US" baseline="0" dirty="0" smtClean="0"/>
              <a:t> 123 45 (string1 is longer: unmatched will be changed to the last character in string2, up to the last unmatched character in string1)</a:t>
            </a:r>
            <a:br>
              <a:rPr lang="en-US" baseline="0" dirty="0" smtClean="0"/>
            </a:br>
            <a:r>
              <a:rPr lang="en-US" baseline="0" dirty="0" smtClean="0"/>
              <a:t>123</a:t>
            </a:r>
            <a:br>
              <a:rPr lang="en-US" baseline="0" dirty="0" smtClean="0"/>
            </a:br>
            <a:r>
              <a:rPr lang="en-US" baseline="0" dirty="0" smtClean="0"/>
              <a:t>455</a:t>
            </a:r>
            <a:br>
              <a:rPr lang="en-US" baseline="0" dirty="0" smtClean="0"/>
            </a:br>
            <a:r>
              <a:rPr lang="en-US" baseline="0" dirty="0" smtClean="0"/>
              <a:t>1234</a:t>
            </a:r>
            <a:br>
              <a:rPr lang="en-US" baseline="0" dirty="0" smtClean="0"/>
            </a:br>
            <a:r>
              <a:rPr lang="en-US" baseline="0" dirty="0" smtClean="0"/>
              <a:t>4554</a:t>
            </a:r>
            <a:br>
              <a:rPr lang="en-US" baseline="0" dirty="0" smtClean="0"/>
            </a:br>
            <a:r>
              <a:rPr lang="en-US" baseline="0" dirty="0" smtClean="0"/>
              <a:t>3456</a:t>
            </a:r>
            <a:br>
              <a:rPr lang="en-US" baseline="0" dirty="0" smtClean="0"/>
            </a:br>
            <a:r>
              <a:rPr lang="en-US" baseline="0" dirty="0" smtClean="0"/>
              <a:t>5456</a:t>
            </a:r>
          </a:p>
          <a:p>
            <a:pPr marL="628650" lvl="1" indent="-171450">
              <a:buFont typeface="Arial" pitchFamily="34" charset="0"/>
              <a:buChar char="•"/>
            </a:pPr>
            <a:r>
              <a:rPr lang="en-US" baseline="0" dirty="0" err="1" smtClean="0"/>
              <a:t>tr</a:t>
            </a:r>
            <a:r>
              <a:rPr lang="en-US" baseline="0" dirty="0" smtClean="0"/>
              <a:t> ab ABC</a:t>
            </a:r>
            <a:br>
              <a:rPr lang="en-US" baseline="0" dirty="0" smtClean="0"/>
            </a:br>
            <a:r>
              <a:rPr lang="en-US" baseline="0" dirty="0" err="1" smtClean="0"/>
              <a:t>aabbccdd</a:t>
            </a:r>
            <a:r>
              <a:rPr lang="en-US" baseline="0" dirty="0" smtClean="0"/>
              <a:t/>
            </a:r>
            <a:br>
              <a:rPr lang="en-US" baseline="0" dirty="0" smtClean="0"/>
            </a:br>
            <a:r>
              <a:rPr lang="en-US" baseline="0" dirty="0" err="1" smtClean="0"/>
              <a:t>AABBccdd</a:t>
            </a:r>
            <a:r>
              <a:rPr lang="en-US" baseline="0" dirty="0" smtClean="0"/>
              <a:t/>
            </a:r>
            <a:br>
              <a:rPr lang="en-US" baseline="0" dirty="0" smtClean="0"/>
            </a:br>
            <a:r>
              <a:rPr lang="en-US" baseline="0" dirty="0" smtClean="0"/>
              <a:t>(if string1 is shorter, extra characters in string2 is ignored. </a:t>
            </a:r>
          </a:p>
          <a:p>
            <a:pPr marL="628650" lvl="1" indent="-171450">
              <a:buFont typeface="Arial" pitchFamily="34" charset="0"/>
              <a:buChar char="•"/>
            </a:pPr>
            <a:r>
              <a:rPr lang="en-US" baseline="0" dirty="0" smtClean="0"/>
              <a:t>If string2 is shorter, the unmatched characters in string1 will be changed to the last character in string2, up to the last character in string1):</a:t>
            </a:r>
            <a:br>
              <a:rPr lang="en-US" baseline="0" dirty="0" smtClean="0"/>
            </a:br>
            <a:r>
              <a:rPr lang="en-US" baseline="0" dirty="0" err="1" smtClean="0"/>
              <a:t>tr</a:t>
            </a:r>
            <a:r>
              <a:rPr lang="en-US" baseline="0" dirty="0" smtClean="0"/>
              <a:t> </a:t>
            </a:r>
            <a:r>
              <a:rPr lang="en-US" baseline="0" dirty="0" err="1" smtClean="0"/>
              <a:t>abc</a:t>
            </a:r>
            <a:r>
              <a:rPr lang="en-US" baseline="0" dirty="0" smtClean="0"/>
              <a:t> AB</a:t>
            </a:r>
            <a:br>
              <a:rPr lang="en-US" baseline="0" dirty="0" smtClean="0"/>
            </a:br>
            <a:r>
              <a:rPr lang="en-US" baseline="0" dirty="0" err="1" smtClean="0"/>
              <a:t>aabbcc</a:t>
            </a:r>
            <a:r>
              <a:rPr lang="en-US" baseline="0" dirty="0" smtClean="0"/>
              <a:t/>
            </a:r>
            <a:br>
              <a:rPr lang="en-US" baseline="0" dirty="0" smtClean="0"/>
            </a:br>
            <a:r>
              <a:rPr lang="en-US" baseline="0" dirty="0" smtClean="0"/>
              <a:t>AABBBB</a:t>
            </a:r>
            <a:br>
              <a:rPr lang="en-US" baseline="0" dirty="0" smtClean="0"/>
            </a:br>
            <a:r>
              <a:rPr lang="en-US" baseline="0" dirty="0" err="1" smtClean="0"/>
              <a:t>aabbccdd</a:t>
            </a:r>
            <a:r>
              <a:rPr lang="en-US" baseline="0" dirty="0" smtClean="0"/>
              <a:t/>
            </a:r>
            <a:br>
              <a:rPr lang="en-US" baseline="0" dirty="0" smtClean="0"/>
            </a:br>
            <a:r>
              <a:rPr lang="en-US" baseline="0" dirty="0" err="1" smtClean="0"/>
              <a:t>AABBBBdd</a:t>
            </a:r>
            <a:endParaRPr lang="en-US" baseline="0" dirty="0" smtClean="0"/>
          </a:p>
          <a:p>
            <a:pPr marL="171450" lvl="0" indent="-171450">
              <a:buFont typeface="Arial" pitchFamily="34" charset="0"/>
              <a:buChar char="•"/>
            </a:pPr>
            <a:r>
              <a:rPr lang="en-US" baseline="0" dirty="0" smtClean="0"/>
              <a:t> Delete a character</a:t>
            </a:r>
            <a:br>
              <a:rPr lang="en-US" baseline="0" dirty="0" smtClean="0"/>
            </a:br>
            <a:r>
              <a:rPr lang="en-US" baseline="0" dirty="0" err="1" smtClean="0"/>
              <a:t>tr</a:t>
            </a:r>
            <a:r>
              <a:rPr lang="en-US" baseline="0" dirty="0" smtClean="0"/>
              <a:t> –d </a:t>
            </a:r>
            <a:r>
              <a:rPr lang="en-US" baseline="0" dirty="0" err="1" smtClean="0"/>
              <a:t>aeoour</a:t>
            </a:r>
            <a:r>
              <a:rPr lang="en-US" baseline="0" dirty="0" smtClean="0"/>
              <a:t/>
            </a:r>
            <a:br>
              <a:rPr lang="en-US" baseline="0" dirty="0" smtClean="0"/>
            </a:br>
            <a:r>
              <a:rPr lang="en-US" baseline="0" dirty="0" smtClean="0"/>
              <a:t>Boulevard</a:t>
            </a:r>
            <a:br>
              <a:rPr lang="en-US" baseline="0" dirty="0" smtClean="0"/>
            </a:br>
            <a:r>
              <a:rPr lang="en-US" baseline="0" dirty="0" smtClean="0"/>
              <a:t>Blvd</a:t>
            </a:r>
            <a:br>
              <a:rPr lang="en-US" baseline="0" dirty="0" smtClean="0"/>
            </a:br>
            <a:r>
              <a:rPr lang="en-US" baseline="0" dirty="0" err="1" smtClean="0"/>
              <a:t>tr</a:t>
            </a:r>
            <a:r>
              <a:rPr lang="en-US" baseline="0" dirty="0" smtClean="0"/>
              <a:t> –d ‘\015’ &lt; </a:t>
            </a:r>
            <a:r>
              <a:rPr lang="en-US" baseline="0" dirty="0" err="1" smtClean="0"/>
              <a:t>pc.file</a:t>
            </a:r>
            <a:r>
              <a:rPr lang="en-US" baseline="0" dirty="0" smtClean="0"/>
              <a:t> (remove carriage return from the carriage return/newline pair that a PC file uses as a line terminator)</a:t>
            </a:r>
          </a:p>
          <a:p>
            <a:pPr marL="171450" lvl="0" indent="-171450">
              <a:buFont typeface="Arial" pitchFamily="34" charset="0"/>
              <a:buChar char="•"/>
            </a:pPr>
            <a:r>
              <a:rPr lang="en-US" baseline="0" dirty="0" smtClean="0"/>
              <a:t>Squeeze output – deletes consecutive occurrences of the same character in the output.</a:t>
            </a:r>
            <a:br>
              <a:rPr lang="en-US" baseline="0" dirty="0" smtClean="0"/>
            </a:br>
            <a:r>
              <a:rPr lang="en-US" baseline="0" dirty="0" err="1" smtClean="0"/>
              <a:t>tr</a:t>
            </a:r>
            <a:r>
              <a:rPr lang="en-US" baseline="0" dirty="0" smtClean="0"/>
              <a:t> –s </a:t>
            </a:r>
            <a:r>
              <a:rPr lang="en-US" baseline="0" dirty="0" err="1" smtClean="0"/>
              <a:t>chael</a:t>
            </a:r>
            <a:r>
              <a:rPr lang="en-US" baseline="0" dirty="0" smtClean="0"/>
              <a:t> </a:t>
            </a:r>
            <a:r>
              <a:rPr lang="en-US" baseline="0" dirty="0" err="1" smtClean="0"/>
              <a:t>kke</a:t>
            </a:r>
            <a:r>
              <a:rPr lang="en-US" baseline="0" dirty="0" smtClean="0"/>
              <a:t/>
            </a:r>
            <a:br>
              <a:rPr lang="en-US" baseline="0" dirty="0" smtClean="0"/>
            </a:br>
            <a:r>
              <a:rPr lang="en-US" baseline="0" dirty="0" err="1" smtClean="0"/>
              <a:t>michael</a:t>
            </a:r>
            <a:r>
              <a:rPr lang="en-US" baseline="0" dirty="0" smtClean="0"/>
              <a:t/>
            </a:r>
            <a:br>
              <a:rPr lang="en-US" baseline="0" dirty="0" smtClean="0"/>
            </a:br>
            <a:r>
              <a:rPr lang="en-US" baseline="0" dirty="0" smtClean="0"/>
              <a:t>mike</a:t>
            </a:r>
          </a:p>
          <a:p>
            <a:pPr marL="171450" lvl="0" indent="-171450">
              <a:buFont typeface="Arial" pitchFamily="34" charset="0"/>
              <a:buChar char="•"/>
            </a:pPr>
            <a:r>
              <a:rPr lang="en-US" baseline="0" dirty="0" smtClean="0"/>
              <a:t>Complement – specify what characters are NOT to be changed:</a:t>
            </a:r>
          </a:p>
          <a:p>
            <a:pPr marL="171450" lvl="0" indent="-171450">
              <a:buFont typeface="Arial" pitchFamily="34" charset="0"/>
              <a:buChar char="•"/>
            </a:pPr>
            <a:r>
              <a:rPr lang="en-US" baseline="0" dirty="0" err="1" smtClean="0"/>
              <a:t>tr</a:t>
            </a:r>
            <a:r>
              <a:rPr lang="en-US" baseline="0" dirty="0" smtClean="0"/>
              <a:t> ‘\015’ ‘\012’ &lt; file.mac &gt; </a:t>
            </a:r>
            <a:r>
              <a:rPr lang="en-US" baseline="0" dirty="0" err="1" smtClean="0"/>
              <a:t>file.unix</a:t>
            </a:r>
            <a:r>
              <a:rPr lang="en-US" baseline="0" dirty="0" smtClean="0"/>
              <a:t> (change carriage return to newline character in </a:t>
            </a:r>
            <a:r>
              <a:rPr lang="en-US" baseline="0" dirty="0" err="1" smtClean="0"/>
              <a:t>unix</a:t>
            </a:r>
            <a:r>
              <a:rPr lang="en-US" baseline="0" dirty="0" smtClean="0"/>
              <a:t>)</a:t>
            </a:r>
          </a:p>
          <a:p>
            <a:pPr marL="171450" lvl="0" indent="-171450">
              <a:buFont typeface="Arial" pitchFamily="34" charset="0"/>
              <a:buChar char="•"/>
            </a:pPr>
            <a:r>
              <a:rPr lang="en-US" baseline="0" dirty="0" smtClean="0"/>
              <a:t/>
            </a:r>
            <a:br>
              <a:rPr lang="en-US" baseline="0" dirty="0" smtClean="0"/>
            </a:b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Sometimes you just have to make changes to a file to change all occurrences of one term or character to another. For example, you might have reversed the case in a file (by accidentally typing with Caps Lock on...argh!)</a:t>
            </a:r>
            <a:r>
              <a:rPr lang="en-US" baseline="0" dirty="0" smtClean="0"/>
              <a:t> and need to change it back. Or you might want to turn a document into a list of words (one per line) that you can sort or count. The </a:t>
            </a:r>
            <a:r>
              <a:rPr lang="en-US" baseline="0" dirty="0" err="1" smtClean="0"/>
              <a:t>tr</a:t>
            </a:r>
            <a:r>
              <a:rPr lang="en-US" baseline="0" dirty="0" smtClean="0"/>
              <a:t> utility is just what you need.</a:t>
            </a:r>
          </a:p>
          <a:p>
            <a:pPr marL="171450" indent="-171450">
              <a:buFont typeface="Arial" pitchFamily="34" charset="0"/>
              <a:buChar char="•"/>
            </a:pPr>
            <a:r>
              <a:rPr lang="en-US" baseline="0" dirty="0" smtClean="0"/>
              <a:t>Syntax:  </a:t>
            </a:r>
            <a:r>
              <a:rPr lang="en-US" baseline="0" dirty="0" err="1" smtClean="0"/>
              <a:t>tr</a:t>
            </a:r>
            <a:r>
              <a:rPr lang="en-US" baseline="0" dirty="0" smtClean="0"/>
              <a:t> [options] string1 [string2]</a:t>
            </a:r>
          </a:p>
          <a:p>
            <a:pPr marL="171450" indent="-171450">
              <a:buFont typeface="Arial" pitchFamily="34" charset="0"/>
              <a:buChar char="•"/>
            </a:pPr>
            <a:r>
              <a:rPr lang="en-US" baseline="0" dirty="0" smtClean="0"/>
              <a:t>Options</a:t>
            </a:r>
          </a:p>
          <a:p>
            <a:pPr marL="628650" lvl="1" indent="-171450">
              <a:buFont typeface="Arial" pitchFamily="34" charset="0"/>
              <a:buChar char="•"/>
            </a:pPr>
            <a:r>
              <a:rPr lang="en-US" baseline="0" dirty="0" smtClean="0"/>
              <a:t>-c  complements string1, causing </a:t>
            </a:r>
            <a:r>
              <a:rPr lang="en-US" baseline="0" dirty="0" err="1" smtClean="0"/>
              <a:t>tr</a:t>
            </a:r>
            <a:r>
              <a:rPr lang="en-US" baseline="0" dirty="0" smtClean="0"/>
              <a:t> to match all characters </a:t>
            </a:r>
            <a:r>
              <a:rPr lang="en-US" i="1" u="sng" baseline="0" dirty="0" smtClean="0"/>
              <a:t>except</a:t>
            </a:r>
            <a:r>
              <a:rPr lang="en-US" baseline="0" dirty="0" smtClean="0"/>
              <a:t> those in string1.</a:t>
            </a:r>
          </a:p>
          <a:p>
            <a:pPr marL="628650" lvl="1" indent="-171450">
              <a:buFont typeface="Arial" pitchFamily="34" charset="0"/>
              <a:buChar char="•"/>
            </a:pPr>
            <a:r>
              <a:rPr lang="en-US" baseline="0" dirty="0" smtClean="0"/>
              <a:t>-d  deleted characters that match those specified in string1. </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6</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err="1" smtClean="0"/>
              <a:t>uniq</a:t>
            </a:r>
            <a:r>
              <a:rPr lang="en-US" dirty="0" smtClean="0"/>
              <a:t> deletes duplicate lines when they are adjacent,</a:t>
            </a:r>
            <a:r>
              <a:rPr lang="en-US" baseline="0" dirty="0" smtClean="0"/>
              <a:t> keeping the first and deleting the rest.</a:t>
            </a:r>
          </a:p>
          <a:p>
            <a:pPr marL="171450" indent="-171450">
              <a:buFont typeface="Arial" pitchFamily="34" charset="0"/>
              <a:buChar char="•"/>
            </a:pPr>
            <a:r>
              <a:rPr lang="en-US" baseline="0" dirty="0" smtClean="0"/>
              <a:t>Example (~victoryu/cis18a/</a:t>
            </a:r>
            <a:r>
              <a:rPr lang="en-US" baseline="0" dirty="0" err="1" smtClean="0"/>
              <a:t>in_class_examples</a:t>
            </a:r>
            <a:r>
              <a:rPr lang="en-US" baseline="0" dirty="0" smtClean="0"/>
              <a:t>/</a:t>
            </a:r>
            <a:r>
              <a:rPr lang="en-US" baseline="0" dirty="0" err="1" smtClean="0"/>
              <a:t>uniqFile</a:t>
            </a:r>
            <a:r>
              <a:rPr lang="en-US" baseline="0" dirty="0" smtClean="0"/>
              <a:t>)</a:t>
            </a:r>
            <a:br>
              <a:rPr lang="en-US" baseline="0" dirty="0" smtClean="0"/>
            </a:br>
            <a:r>
              <a:rPr lang="en-US" baseline="0" dirty="0" err="1" smtClean="0"/>
              <a:t>uniq</a:t>
            </a:r>
            <a:r>
              <a:rPr lang="en-US" baseline="0" dirty="0" smtClean="0"/>
              <a:t> –u </a:t>
            </a:r>
            <a:r>
              <a:rPr lang="en-US" baseline="0" dirty="0" err="1" smtClean="0"/>
              <a:t>uniqFile</a:t>
            </a:r>
            <a:r>
              <a:rPr lang="en-US" baseline="0" dirty="0" smtClean="0"/>
              <a:t> (lists only the unique lines while suppressing the output of duplicate lines)</a:t>
            </a:r>
            <a:br>
              <a:rPr lang="en-US" baseline="0" dirty="0" smtClean="0"/>
            </a:br>
            <a:r>
              <a:rPr lang="en-US" baseline="0" dirty="0" err="1" smtClean="0"/>
              <a:t>uniq</a:t>
            </a:r>
            <a:r>
              <a:rPr lang="en-US" baseline="0" dirty="0" smtClean="0"/>
              <a:t> –d </a:t>
            </a:r>
            <a:r>
              <a:rPr lang="en-US" baseline="0" dirty="0" err="1" smtClean="0"/>
              <a:t>uniqFile</a:t>
            </a:r>
            <a:r>
              <a:rPr lang="en-US" baseline="0" dirty="0" smtClean="0"/>
              <a:t> (the opposite to the above, writes out only the duplicate lines)</a:t>
            </a:r>
            <a:br>
              <a:rPr lang="en-US" baseline="0" dirty="0" smtClean="0"/>
            </a:br>
            <a:r>
              <a:rPr lang="en-US" baseline="0" dirty="0" err="1" smtClean="0"/>
              <a:t>uniq</a:t>
            </a:r>
            <a:r>
              <a:rPr lang="en-US" baseline="0" dirty="0" smtClean="0"/>
              <a:t> –c </a:t>
            </a:r>
            <a:r>
              <a:rPr lang="en-US" baseline="0" dirty="0" err="1" smtClean="0"/>
              <a:t>uniqFile</a:t>
            </a:r>
            <a:r>
              <a:rPr lang="en-US" baseline="0" dirty="0" smtClean="0"/>
              <a:t> (writes all of the lines, suppressing the duplicates, with a count of the number of duplicates at the beginning of the line)</a:t>
            </a:r>
          </a:p>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While the default compares the whole line to determine if two lines are duplicate, we can also specify where the compare is to begin. The skip duplicate fields option (-f) skips the number of fields specified starting at the beginning of the line and any spaces between them. Remember that a field is defined as a series of ASCII characters separated by either a space or by a tab. Two consecutive spaces would be two fields; that’s the reason </a:t>
            </a:r>
            <a:r>
              <a:rPr kumimoji="1" lang="en-US" sz="1200" b="1" i="0" u="none" strike="noStrike" kern="1200" baseline="0" dirty="0" err="1" smtClean="0">
                <a:solidFill>
                  <a:schemeClr val="tx1"/>
                </a:solidFill>
                <a:latin typeface="+mn-lt"/>
                <a:ea typeface="+mn-ea"/>
                <a:cs typeface="+mn-cs"/>
              </a:rPr>
              <a:t>uniq</a:t>
            </a:r>
            <a:r>
              <a:rPr kumimoji="1" lang="en-US" sz="1200" b="1" i="0" u="none" strike="noStrike" kern="1200" baseline="0" dirty="0" smtClean="0">
                <a:solidFill>
                  <a:schemeClr val="tx1"/>
                </a:solidFill>
                <a:latin typeface="+mn-lt"/>
                <a:ea typeface="+mn-ea"/>
                <a:cs typeface="+mn-cs"/>
              </a:rPr>
              <a:t> </a:t>
            </a:r>
            <a:r>
              <a:rPr kumimoji="1" lang="en-US" sz="1200" b="0" i="0" u="none" strike="noStrike" kern="1200" baseline="0" dirty="0" smtClean="0">
                <a:solidFill>
                  <a:schemeClr val="tx1"/>
                </a:solidFill>
                <a:latin typeface="+mn-lt"/>
                <a:ea typeface="+mn-ea"/>
                <a:cs typeface="+mn-cs"/>
              </a:rPr>
              <a:t>skips leading spaces between fields.</a:t>
            </a:r>
            <a:r>
              <a:rPr lang="en-US" baseline="0" dirty="0" smtClean="0"/>
              <a:t/>
            </a:r>
            <a:br>
              <a:rPr lang="en-US" baseline="0" dirty="0" smtClean="0"/>
            </a:br>
            <a:r>
              <a:rPr lang="en-US" baseline="0" dirty="0" err="1" smtClean="0"/>
              <a:t>uniq</a:t>
            </a:r>
            <a:r>
              <a:rPr lang="en-US" baseline="0" dirty="0" smtClean="0"/>
              <a:t> –d –f 4 </a:t>
            </a:r>
            <a:r>
              <a:rPr lang="en-US" baseline="0" dirty="0" err="1" smtClean="0"/>
              <a:t>uniqFile_wFields</a:t>
            </a:r>
            <a:r>
              <a:rPr lang="en-US" baseline="0" dirty="0" smtClean="0"/>
              <a:t> </a:t>
            </a:r>
          </a:p>
          <a:p>
            <a:pPr marL="171450" indent="-171450">
              <a:buFont typeface="Arial" pitchFamily="34" charset="0"/>
              <a:buChar char="•"/>
            </a:pP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The basic purpose of the </a:t>
            </a:r>
            <a:r>
              <a:rPr kumimoji="1" lang="en-US" sz="1200" b="1" i="0" u="none" strike="noStrike" kern="1200" baseline="0" dirty="0" smtClean="0">
                <a:solidFill>
                  <a:schemeClr val="tx1"/>
                </a:solidFill>
                <a:latin typeface="+mn-lt"/>
                <a:ea typeface="+mn-ea"/>
                <a:cs typeface="+mn-cs"/>
              </a:rPr>
              <a:t>cut </a:t>
            </a:r>
            <a:r>
              <a:rPr kumimoji="1" lang="en-US" sz="1200" b="0" i="0" u="none" strike="noStrike" kern="1200" baseline="0" dirty="0" smtClean="0">
                <a:solidFill>
                  <a:schemeClr val="tx1"/>
                </a:solidFill>
                <a:latin typeface="+mn-lt"/>
                <a:ea typeface="+mn-ea"/>
                <a:cs typeface="+mn-cs"/>
              </a:rPr>
              <a:t>command is to extract one or more columns of data from either standard input or from one or more files.</a:t>
            </a:r>
          </a:p>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Since </a:t>
            </a:r>
            <a:r>
              <a:rPr kumimoji="1" lang="en-US" sz="1200" b="1" i="0" u="none" strike="noStrike" kern="1200" baseline="0" dirty="0" smtClean="0">
                <a:solidFill>
                  <a:schemeClr val="tx1"/>
                </a:solidFill>
                <a:latin typeface="+mn-lt"/>
                <a:ea typeface="+mn-ea"/>
                <a:cs typeface="+mn-cs"/>
              </a:rPr>
              <a:t>cut </a:t>
            </a:r>
            <a:r>
              <a:rPr kumimoji="1" lang="en-US" sz="1200" b="0" i="0" u="none" strike="noStrike" kern="1200" baseline="0" dirty="0" smtClean="0">
                <a:solidFill>
                  <a:schemeClr val="tx1"/>
                </a:solidFill>
                <a:latin typeface="+mn-lt"/>
                <a:ea typeface="+mn-ea"/>
                <a:cs typeface="+mn-cs"/>
              </a:rPr>
              <a:t>looks for columns, we must have some way to specify where the columns are located. This is done with one of two command options. We can specify what we want to extract based on character positions within a line or by a field number.</a:t>
            </a:r>
          </a:p>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To specify that the file is formatted with fixed columns, we use the </a:t>
            </a:r>
            <a:r>
              <a:rPr kumimoji="1" lang="en-US" sz="1200" b="1" i="0" u="none" strike="noStrike" kern="1200" baseline="0" dirty="0" smtClean="0">
                <a:solidFill>
                  <a:schemeClr val="tx1"/>
                </a:solidFill>
                <a:latin typeface="+mn-lt"/>
                <a:ea typeface="+mn-ea"/>
                <a:cs typeface="+mn-cs"/>
              </a:rPr>
              <a:t>character </a:t>
            </a:r>
            <a:r>
              <a:rPr kumimoji="1" lang="en-US" sz="1200" b="0" i="0" u="none" strike="noStrike" kern="1200" baseline="0" dirty="0" smtClean="0">
                <a:solidFill>
                  <a:schemeClr val="tx1"/>
                </a:solidFill>
                <a:latin typeface="+mn-lt"/>
                <a:ea typeface="+mn-ea"/>
                <a:cs typeface="+mn-cs"/>
              </a:rPr>
              <a:t>option, -c, followed by one or more column specifications. A </a:t>
            </a:r>
            <a:r>
              <a:rPr kumimoji="1" lang="en-US" sz="1200" b="1" i="0" u="none" strike="noStrike" kern="1200" baseline="0" dirty="0" smtClean="0">
                <a:solidFill>
                  <a:schemeClr val="tx1"/>
                </a:solidFill>
                <a:latin typeface="+mn-lt"/>
                <a:ea typeface="+mn-ea"/>
                <a:cs typeface="+mn-cs"/>
              </a:rPr>
              <a:t>column specification </a:t>
            </a:r>
            <a:r>
              <a:rPr kumimoji="1" lang="en-US" sz="1200" b="0" i="0" u="none" strike="noStrike" kern="1200" baseline="0" dirty="0" smtClean="0">
                <a:solidFill>
                  <a:schemeClr val="tx1"/>
                </a:solidFill>
                <a:latin typeface="+mn-lt"/>
                <a:ea typeface="+mn-ea"/>
                <a:cs typeface="+mn-cs"/>
              </a:rPr>
              <a:t>can be one column or a range of columns in the format N-M, where N is the start column and M is the end column, inclusively. Multiple columns are separated by commas.</a:t>
            </a:r>
            <a:br>
              <a:rPr kumimoji="1" lang="en-US" sz="1200" b="0" i="0" u="none" strike="noStrike" kern="1200" baseline="0" dirty="0" smtClean="0">
                <a:solidFill>
                  <a:schemeClr val="tx1"/>
                </a:solidFill>
                <a:latin typeface="+mn-lt"/>
                <a:ea typeface="+mn-ea"/>
                <a:cs typeface="+mn-cs"/>
              </a:rPr>
            </a:br>
            <a:r>
              <a:rPr kumimoji="1" lang="en-US" sz="1200" b="0" i="0" u="none" strike="noStrike" kern="1200" baseline="0" dirty="0" smtClean="0">
                <a:solidFill>
                  <a:schemeClr val="tx1"/>
                </a:solidFill>
                <a:latin typeface="Courier New" pitchFamily="49" charset="0"/>
                <a:ea typeface="+mn-ea"/>
                <a:cs typeface="Courier New" pitchFamily="49" charset="0"/>
              </a:rPr>
              <a:t>$ cut -c1-14,19-25 </a:t>
            </a:r>
            <a:r>
              <a:rPr kumimoji="1" lang="en-US" sz="1200" b="0" i="0" u="none" strike="noStrike" kern="1200" baseline="0" dirty="0" err="1" smtClean="0">
                <a:solidFill>
                  <a:schemeClr val="tx1"/>
                </a:solidFill>
                <a:latin typeface="Courier New" pitchFamily="49" charset="0"/>
                <a:ea typeface="+mn-ea"/>
                <a:cs typeface="Courier New" pitchFamily="49" charset="0"/>
              </a:rPr>
              <a:t>censusFixed</a:t>
            </a:r>
            <a:endParaRPr kumimoji="1" lang="en-US" sz="1200" b="0" i="0" u="none" strike="noStrike" kern="1200" baseline="0" dirty="0" smtClean="0">
              <a:solidFill>
                <a:schemeClr val="tx1"/>
              </a:solidFill>
              <a:latin typeface="Courier New" pitchFamily="49" charset="0"/>
              <a:ea typeface="+mn-ea"/>
              <a:cs typeface="Courier New" pitchFamily="49" charset="0"/>
            </a:endParaRPr>
          </a:p>
          <a:p>
            <a:pPr marL="0" indent="0">
              <a:buFont typeface="Arial" pitchFamily="34" charset="0"/>
              <a:buNone/>
            </a:pPr>
            <a:r>
              <a:rPr kumimoji="1" lang="en-US" sz="1200" b="0" i="0" u="none" strike="noStrike" kern="1200" baseline="0" dirty="0" smtClean="0">
                <a:solidFill>
                  <a:schemeClr val="tx1"/>
                </a:solidFill>
                <a:latin typeface="Courier New" pitchFamily="49" charset="0"/>
                <a:ea typeface="+mn-ea"/>
                <a:cs typeface="Courier New" pitchFamily="49" charset="0"/>
              </a:rPr>
              <a:t>    Chicago         2783726</a:t>
            </a:r>
          </a:p>
          <a:p>
            <a:pPr marL="0" indent="0">
              <a:buFont typeface="Arial" pitchFamily="34" charset="0"/>
              <a:buNone/>
            </a:pPr>
            <a:r>
              <a:rPr kumimoji="1" lang="en-US" sz="1200" b="0" i="0" u="none" strike="noStrike" kern="1200" baseline="0" dirty="0" smtClean="0">
                <a:solidFill>
                  <a:schemeClr val="tx1"/>
                </a:solidFill>
                <a:latin typeface="Courier New" pitchFamily="49" charset="0"/>
                <a:ea typeface="+mn-ea"/>
                <a:cs typeface="Courier New" pitchFamily="49" charset="0"/>
              </a:rPr>
              <a:t>    Houston        1630553</a:t>
            </a:r>
          </a:p>
          <a:p>
            <a:pPr marL="0" indent="0">
              <a:buFont typeface="Arial" pitchFamily="34" charset="0"/>
              <a:buNone/>
            </a:pPr>
            <a:r>
              <a:rPr kumimoji="1" lang="en-US" sz="1200" b="0" i="0" u="none" strike="noStrike" kern="1200" baseline="0" dirty="0" smtClean="0">
                <a:solidFill>
                  <a:schemeClr val="tx1"/>
                </a:solidFill>
                <a:latin typeface="Courier New" pitchFamily="49" charset="0"/>
                <a:ea typeface="+mn-ea"/>
                <a:cs typeface="Courier New" pitchFamily="49" charset="0"/>
              </a:rPr>
              <a:t>    Los Angeles   3485398</a:t>
            </a:r>
          </a:p>
          <a:p>
            <a:pPr marL="0" indent="0">
              <a:buFont typeface="Arial" pitchFamily="34" charset="0"/>
              <a:buNone/>
            </a:pPr>
            <a:r>
              <a:rPr kumimoji="1" lang="en-US" sz="1200" b="0" i="0" u="none" strike="noStrike" kern="1200" baseline="0" dirty="0" smtClean="0">
                <a:solidFill>
                  <a:schemeClr val="tx1"/>
                </a:solidFill>
                <a:latin typeface="Courier New" pitchFamily="49" charset="0"/>
                <a:ea typeface="+mn-ea"/>
                <a:cs typeface="Courier New" pitchFamily="49" charset="0"/>
              </a:rPr>
              <a:t>    New York      7322564</a:t>
            </a:r>
          </a:p>
          <a:p>
            <a:r>
              <a:rPr kumimoji="1" lang="en-US" sz="1200" b="0" i="0" u="none" strike="noStrike" kern="1200" baseline="0" dirty="0" smtClean="0">
                <a:solidFill>
                  <a:schemeClr val="tx1"/>
                </a:solidFill>
                <a:latin typeface="Courier New" pitchFamily="49" charset="0"/>
                <a:ea typeface="+mn-ea"/>
                <a:cs typeface="Courier New" pitchFamily="49" charset="0"/>
              </a:rPr>
              <a:t>    Philadelphia  1585577</a:t>
            </a:r>
            <a:br>
              <a:rPr kumimoji="1" lang="en-US" sz="1200" b="0" i="0" u="none" strike="noStrike" kern="1200" baseline="0" dirty="0" smtClean="0">
                <a:solidFill>
                  <a:schemeClr val="tx1"/>
                </a:solidFill>
                <a:latin typeface="Courier New" pitchFamily="49" charset="0"/>
                <a:ea typeface="+mn-ea"/>
                <a:cs typeface="Courier New" pitchFamily="49" charset="0"/>
              </a:rPr>
            </a:br>
            <a:r>
              <a:rPr kumimoji="1" lang="en-US" sz="1200" b="0" i="0" u="none" strike="noStrike" kern="1200" baseline="0" dirty="0" smtClean="0">
                <a:solidFill>
                  <a:schemeClr val="tx1"/>
                </a:solidFill>
                <a:latin typeface="+mn-lt"/>
                <a:ea typeface="+mn-ea"/>
                <a:cs typeface="+mn-cs"/>
              </a:rPr>
              <a:t>In specifying the columns, we were careful to include the space that separates the city from the population figures. </a:t>
            </a:r>
          </a:p>
          <a:p>
            <a:r>
              <a:rPr kumimoji="1" lang="en-US" sz="1200" b="0" i="0" u="none" strike="noStrike" kern="1200" baseline="0" dirty="0" smtClean="0">
                <a:solidFill>
                  <a:schemeClr val="tx1"/>
                </a:solidFill>
                <a:latin typeface="+mn-lt"/>
                <a:ea typeface="+mn-ea"/>
                <a:cs typeface="+mn-cs"/>
              </a:rPr>
              <a:t>Note that there is no space after the comma and before the next column specification. If you put a space in an option, the option is terminated. In this case, </a:t>
            </a:r>
            <a:r>
              <a:rPr kumimoji="1" lang="en-US" sz="1200" b="1" i="0" u="none" strike="noStrike" kern="1200" baseline="0" dirty="0" smtClean="0">
                <a:solidFill>
                  <a:schemeClr val="tx1"/>
                </a:solidFill>
                <a:latin typeface="+mn-lt"/>
                <a:ea typeface="+mn-ea"/>
                <a:cs typeface="+mn-cs"/>
              </a:rPr>
              <a:t>cut </a:t>
            </a:r>
            <a:r>
              <a:rPr kumimoji="1" lang="en-US" sz="1200" b="0" i="0" u="none" strike="noStrike" kern="1200" baseline="0" dirty="0" smtClean="0">
                <a:solidFill>
                  <a:schemeClr val="tx1"/>
                </a:solidFill>
                <a:latin typeface="+mn-lt"/>
                <a:ea typeface="+mn-ea"/>
                <a:cs typeface="+mn-cs"/>
              </a:rPr>
              <a:t>would think that the second column specification was a filename.</a:t>
            </a:r>
            <a:endParaRPr lang="en-US" b="0" dirty="0" smtClean="0">
              <a:latin typeface="Courier New" pitchFamily="49" charset="0"/>
              <a:cs typeface="Courier New" pitchFamily="49" charset="0"/>
            </a:endParaRPr>
          </a:p>
          <a:p>
            <a:pPr lvl="1"/>
            <a:r>
              <a:rPr kumimoji="1" lang="en-US" sz="12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 cat </a:t>
            </a:r>
            <a:r>
              <a:rPr kumimoji="1" lang="en-US" sz="1200" b="0" i="0" u="none" strike="noStrike" kern="1200" baseline="0" dirty="0" err="1" smtClean="0">
                <a:solidFill>
                  <a:schemeClr val="tx1"/>
                </a:solidFill>
                <a:latin typeface="Courier New" panose="02070309020205020404" pitchFamily="49" charset="0"/>
                <a:ea typeface="+mn-ea"/>
                <a:cs typeface="Courier New" panose="02070309020205020404" pitchFamily="49" charset="0"/>
              </a:rPr>
              <a:t>censusSlash</a:t>
            </a:r>
            <a:endParaRPr kumimoji="1" lang="en-US" sz="1200" b="0" i="0" u="none" strike="noStrike" kern="1200" baseline="0" dirty="0" smtClean="0">
              <a:solidFill>
                <a:schemeClr val="tx1"/>
              </a:solidFill>
              <a:latin typeface="Courier New" panose="02070309020205020404" pitchFamily="49" charset="0"/>
              <a:ea typeface="+mn-ea"/>
              <a:cs typeface="Courier New" panose="02070309020205020404" pitchFamily="49" charset="0"/>
            </a:endParaRPr>
          </a:p>
          <a:p>
            <a:pPr lvl="1"/>
            <a:r>
              <a:rPr kumimoji="1" lang="en-US" sz="12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Chicago/IL/2783726/3005072/1434029</a:t>
            </a:r>
          </a:p>
          <a:p>
            <a:pPr lvl="1"/>
            <a:r>
              <a:rPr kumimoji="1" lang="en-US" sz="12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Houston/TX/1630553/1595138/1049300</a:t>
            </a:r>
          </a:p>
          <a:p>
            <a:pPr lvl="1"/>
            <a:r>
              <a:rPr kumimoji="1" lang="en-US" sz="12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Los Angeles/CA/3485398/2968528/1791011</a:t>
            </a:r>
          </a:p>
          <a:p>
            <a:pPr lvl="1"/>
            <a:r>
              <a:rPr kumimoji="1" lang="en-US" sz="12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New York/NY/7322564/7071639/3314000</a:t>
            </a:r>
          </a:p>
          <a:p>
            <a:pPr lvl="1"/>
            <a:r>
              <a:rPr kumimoji="1" lang="en-US" sz="12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Philadelphia/PA/1585577/1688210/736895</a:t>
            </a:r>
          </a:p>
          <a:p>
            <a:pPr lvl="1"/>
            <a:r>
              <a:rPr kumimoji="1" lang="en-US" sz="12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 cut -f1,3,5 -d"/" </a:t>
            </a:r>
            <a:r>
              <a:rPr kumimoji="1" lang="en-US" sz="1200" b="0" i="0" u="none" strike="noStrike" kern="1200" baseline="0" dirty="0" err="1" smtClean="0">
                <a:solidFill>
                  <a:schemeClr val="tx1"/>
                </a:solidFill>
                <a:latin typeface="Courier New" panose="02070309020205020404" pitchFamily="49" charset="0"/>
                <a:ea typeface="+mn-ea"/>
                <a:cs typeface="Courier New" panose="02070309020205020404" pitchFamily="49" charset="0"/>
              </a:rPr>
              <a:t>censusSlash</a:t>
            </a:r>
            <a:endParaRPr kumimoji="1" lang="en-US" sz="1200" b="0" i="0" u="none" strike="noStrike" kern="1200" baseline="0" dirty="0" smtClean="0">
              <a:solidFill>
                <a:schemeClr val="tx1"/>
              </a:solidFill>
              <a:latin typeface="Courier New" panose="02070309020205020404" pitchFamily="49" charset="0"/>
              <a:ea typeface="+mn-ea"/>
              <a:cs typeface="Courier New" panose="02070309020205020404" pitchFamily="49" charset="0"/>
            </a:endParaRPr>
          </a:p>
          <a:p>
            <a:pPr lvl="1"/>
            <a:r>
              <a:rPr kumimoji="1" lang="en-US" sz="12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Chicago/2783726/1434029</a:t>
            </a:r>
          </a:p>
          <a:p>
            <a:pPr lvl="1"/>
            <a:r>
              <a:rPr kumimoji="1" lang="en-US" sz="12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Houston/1630553/1049300</a:t>
            </a:r>
          </a:p>
          <a:p>
            <a:pPr marL="628650" lvl="1" indent="-171450">
              <a:buFont typeface="Arial" pitchFamily="34" charset="0"/>
              <a:buChar char="•"/>
            </a:pPr>
            <a:r>
              <a:rPr kumimoji="1" lang="en-US" sz="1200" b="0" i="0" u="none" strike="noStrike" kern="1200" baseline="0" dirty="0" smtClean="0">
                <a:solidFill>
                  <a:schemeClr val="tx1"/>
                </a:solidFill>
                <a:latin typeface="+mn-lt"/>
                <a:ea typeface="+mn-ea"/>
                <a:cs typeface="+mn-cs"/>
              </a:rPr>
              <a:t>When we coded the </a:t>
            </a:r>
            <a:r>
              <a:rPr kumimoji="1" lang="en-US" sz="1200" b="1" i="0" u="none" strike="noStrike" kern="1200" baseline="0" dirty="0" smtClean="0">
                <a:solidFill>
                  <a:schemeClr val="tx1"/>
                </a:solidFill>
                <a:latin typeface="+mn-lt"/>
                <a:ea typeface="+mn-ea"/>
                <a:cs typeface="+mn-cs"/>
              </a:rPr>
              <a:t>cut </a:t>
            </a:r>
            <a:r>
              <a:rPr kumimoji="1" lang="en-US" sz="1200" b="0" i="0" u="none" strike="noStrike" kern="1200" baseline="0" dirty="0" smtClean="0">
                <a:solidFill>
                  <a:schemeClr val="tx1"/>
                </a:solidFill>
                <a:latin typeface="+mn-lt"/>
                <a:ea typeface="+mn-ea"/>
                <a:cs typeface="+mn-cs"/>
              </a:rPr>
              <a:t>command, we listed the columns for the name first followed by the columns for the size. Note that they are displayed in the order they are found in the file. You can specify the columns in any order; they are always cut in the order they are found in the file. If you overlap the columns, </a:t>
            </a:r>
            <a:r>
              <a:rPr kumimoji="1" lang="en-US" sz="1200" b="1" i="0" u="none" strike="noStrike" kern="1200" baseline="0" dirty="0" smtClean="0">
                <a:solidFill>
                  <a:schemeClr val="tx1"/>
                </a:solidFill>
                <a:latin typeface="+mn-lt"/>
                <a:ea typeface="+mn-ea"/>
                <a:cs typeface="+mn-cs"/>
              </a:rPr>
              <a:t>cut </a:t>
            </a:r>
            <a:r>
              <a:rPr kumimoji="1" lang="en-US" sz="1200" b="0" i="0" u="none" strike="noStrike" kern="1200" baseline="0" dirty="0" smtClean="0">
                <a:solidFill>
                  <a:schemeClr val="tx1"/>
                </a:solidFill>
                <a:latin typeface="+mn-lt"/>
                <a:ea typeface="+mn-ea"/>
                <a:cs typeface="+mn-cs"/>
              </a:rPr>
              <a:t>simply combines them into one column; no data are duplicated. Thus, following command simply displays everything from the file size to the end of the line.</a:t>
            </a:r>
            <a:br>
              <a:rPr kumimoji="1" lang="en-US" sz="1200" b="0" i="0" u="none" strike="noStrike" kern="1200" baseline="0" dirty="0" smtClean="0">
                <a:solidFill>
                  <a:schemeClr val="tx1"/>
                </a:solidFill>
                <a:latin typeface="+mn-lt"/>
                <a:ea typeface="+mn-ea"/>
                <a:cs typeface="+mn-cs"/>
              </a:rPr>
            </a:b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ls</a:t>
            </a:r>
            <a:r>
              <a:rPr kumimoji="1" lang="en-US" sz="1200" b="0" i="0" u="none" strike="noStrike" kern="1200" baseline="0" dirty="0" smtClean="0">
                <a:solidFill>
                  <a:schemeClr val="tx1"/>
                </a:solidFill>
                <a:latin typeface="+mn-lt"/>
                <a:ea typeface="+mn-ea"/>
                <a:cs typeface="+mn-cs"/>
              </a:rPr>
              <a:t> -l | cut -c56-70,36-60</a:t>
            </a:r>
          </a:p>
          <a:p>
            <a:pPr lvl="1"/>
            <a:r>
              <a:rPr kumimoji="1" lang="en-US" sz="1200" b="0" i="0" u="none" strike="noStrike" kern="1200" baseline="0" dirty="0" smtClean="0">
                <a:solidFill>
                  <a:schemeClr val="tx1"/>
                </a:solidFill>
                <a:latin typeface="+mn-lt"/>
                <a:ea typeface="+mn-ea"/>
                <a:cs typeface="+mn-cs"/>
              </a:rPr>
              <a:t>      5781 Apr    5 12:53 </a:t>
            </a:r>
            <a:r>
              <a:rPr kumimoji="1" lang="en-US" sz="1200" b="0" i="0" u="none" strike="noStrike" kern="1200" baseline="0" dirty="0" err="1" smtClean="0">
                <a:solidFill>
                  <a:schemeClr val="tx1"/>
                </a:solidFill>
                <a:latin typeface="+mn-lt"/>
                <a:ea typeface="+mn-ea"/>
                <a:cs typeface="+mn-cs"/>
              </a:rPr>
              <a:t>TheRaven</a:t>
            </a:r>
            <a:endParaRPr kumimoji="1" lang="en-US" sz="1200" b="0" i="0" u="none" strike="noStrike" kern="1200" baseline="0" dirty="0" smtClean="0">
              <a:solidFill>
                <a:schemeClr val="tx1"/>
              </a:solidFill>
              <a:latin typeface="+mn-lt"/>
              <a:ea typeface="+mn-ea"/>
              <a:cs typeface="+mn-cs"/>
            </a:endParaRPr>
          </a:p>
          <a:p>
            <a:pPr lvl="1"/>
            <a:r>
              <a:rPr kumimoji="1" lang="en-US" sz="1200" b="0" i="0" u="none" strike="noStrike" kern="1200" baseline="0" dirty="0" smtClean="0">
                <a:solidFill>
                  <a:schemeClr val="tx1"/>
                </a:solidFill>
                <a:latin typeface="+mn-lt"/>
                <a:ea typeface="+mn-ea"/>
                <a:cs typeface="+mn-cs"/>
              </a:rPr>
              <a:t>      698 May 14 13:18 census</a:t>
            </a:r>
          </a:p>
          <a:p>
            <a:pPr lvl="1"/>
            <a:r>
              <a:rPr kumimoji="1" lang="en-US" sz="1200" b="0" i="0" u="none" strike="noStrike" kern="1200" baseline="0" dirty="0" smtClean="0">
                <a:solidFill>
                  <a:schemeClr val="tx1"/>
                </a:solidFill>
                <a:latin typeface="+mn-lt"/>
                <a:ea typeface="+mn-ea"/>
                <a:cs typeface="+mn-cs"/>
              </a:rPr>
              <a:t>      823 May 13 18:39 </a:t>
            </a:r>
            <a:r>
              <a:rPr kumimoji="1" lang="en-US" sz="1200" b="0" i="0" u="none" strike="noStrike" kern="1200" baseline="0" dirty="0" err="1" smtClean="0">
                <a:solidFill>
                  <a:schemeClr val="tx1"/>
                </a:solidFill>
                <a:latin typeface="+mn-lt"/>
                <a:ea typeface="+mn-ea"/>
                <a:cs typeface="+mn-cs"/>
              </a:rPr>
              <a:t>censusFixed</a:t>
            </a:r>
            <a:endParaRPr kumimoji="1" lang="en-US" sz="1200" b="0" i="0" u="none" strike="noStrike" kern="1200" baseline="0" dirty="0" smtClean="0">
              <a:solidFill>
                <a:schemeClr val="tx1"/>
              </a:solidFill>
              <a:latin typeface="+mn-lt"/>
              <a:ea typeface="+mn-ea"/>
              <a:cs typeface="+mn-cs"/>
            </a:endParaRPr>
          </a:p>
          <a:p>
            <a:pPr lvl="1"/>
            <a:r>
              <a:rPr kumimoji="1" lang="fr-FR" sz="1200" b="0" i="0" u="none" strike="noStrike" kern="1200" baseline="0" dirty="0" smtClean="0">
                <a:solidFill>
                  <a:schemeClr val="tx1"/>
                </a:solidFill>
                <a:latin typeface="+mn-lt"/>
                <a:ea typeface="+mn-ea"/>
                <a:cs typeface="+mn-cs"/>
              </a:rPr>
              <a:t>      512 </a:t>
            </a:r>
            <a:r>
              <a:rPr kumimoji="1" lang="fr-FR" sz="1200" b="0" i="0" u="none" strike="noStrike" kern="1200" baseline="0" dirty="0" err="1" smtClean="0">
                <a:solidFill>
                  <a:schemeClr val="tx1"/>
                </a:solidFill>
                <a:latin typeface="+mn-lt"/>
                <a:ea typeface="+mn-ea"/>
                <a:cs typeface="+mn-cs"/>
              </a:rPr>
              <a:t>Apr</a:t>
            </a:r>
            <a:r>
              <a:rPr kumimoji="1" lang="fr-FR" sz="1200" b="0" i="0" u="none" strike="noStrike" kern="1200" baseline="0" dirty="0" smtClean="0">
                <a:solidFill>
                  <a:schemeClr val="tx1"/>
                </a:solidFill>
                <a:latin typeface="+mn-lt"/>
                <a:ea typeface="+mn-ea"/>
                <a:cs typeface="+mn-cs"/>
              </a:rPr>
              <a:t>  10 21:25 mail</a:t>
            </a:r>
          </a:p>
          <a:p>
            <a:pPr lvl="1"/>
            <a:r>
              <a:rPr kumimoji="1" lang="es-ES" sz="1200" b="0" i="0" u="none" strike="noStrike" kern="1200" baseline="0" dirty="0" smtClean="0">
                <a:solidFill>
                  <a:schemeClr val="tx1"/>
                </a:solidFill>
                <a:latin typeface="+mn-lt"/>
                <a:ea typeface="+mn-ea"/>
                <a:cs typeface="+mn-cs"/>
              </a:rPr>
              <a:t>      868 Mar 27 14:30 </a:t>
            </a:r>
            <a:r>
              <a:rPr kumimoji="1" lang="es-ES" sz="1200" b="0" i="0" u="none" strike="noStrike" kern="1200" baseline="0" dirty="0" err="1" smtClean="0">
                <a:solidFill>
                  <a:schemeClr val="tx1"/>
                </a:solidFill>
                <a:latin typeface="+mn-lt"/>
                <a:ea typeface="+mn-ea"/>
                <a:cs typeface="+mn-cs"/>
              </a:rPr>
              <a:t>yanks</a:t>
            </a:r>
            <a:r>
              <a:rPr kumimoji="1" lang="es-ES" sz="1200" b="0" i="0" u="none" strike="noStrike" kern="1200" baseline="0" dirty="0" smtClean="0">
                <a:solidFill>
                  <a:schemeClr val="tx1"/>
                </a:solidFill>
                <a:latin typeface="+mn-lt"/>
                <a:ea typeface="+mn-ea"/>
                <a:cs typeface="+mn-cs"/>
              </a:rPr>
              <a:t/>
            </a:r>
            <a:br>
              <a:rPr kumimoji="1" lang="es-ES" sz="1200" b="0" i="0" u="none" strike="noStrike" kern="1200" baseline="0" dirty="0" smtClean="0">
                <a:solidFill>
                  <a:schemeClr val="tx1"/>
                </a:solidFill>
                <a:latin typeface="+mn-lt"/>
                <a:ea typeface="+mn-ea"/>
                <a:cs typeface="+mn-cs"/>
              </a:rPr>
            </a:br>
            <a:r>
              <a:rPr kumimoji="1" lang="en-US" sz="1200" b="0" i="0" u="none" strike="noStrike" kern="1200" baseline="0" dirty="0" smtClean="0">
                <a:solidFill>
                  <a:schemeClr val="tx1"/>
                </a:solidFill>
                <a:latin typeface="+mn-lt"/>
                <a:ea typeface="+mn-ea"/>
                <a:cs typeface="+mn-cs"/>
              </a:rPr>
              <a:t>On the other hand, if you make a mistake, such as the end column smaller than the start column, cut displays an error message as shown in the following example. If you don’t see it immediately, the error is in the second cut range; the end column is less than the start column.</a:t>
            </a:r>
            <a:br>
              <a:rPr kumimoji="1" lang="en-US" sz="1200" b="0" i="0" u="none" strike="noStrike" kern="1200" baseline="0" dirty="0" smtClean="0">
                <a:solidFill>
                  <a:schemeClr val="tx1"/>
                </a:solidFill>
                <a:latin typeface="+mn-lt"/>
                <a:ea typeface="+mn-ea"/>
                <a:cs typeface="+mn-cs"/>
              </a:rPr>
            </a:br>
            <a:r>
              <a:rPr kumimoji="1" lang="en-US" sz="1200" b="0" i="0" u="none" strike="noStrike" kern="1200" baseline="0" dirty="0" smtClean="0">
                <a:solidFill>
                  <a:schemeClr val="tx1"/>
                </a:solidFill>
                <a:latin typeface="+mn-lt"/>
                <a:ea typeface="+mn-ea"/>
                <a:cs typeface="+mn-cs"/>
              </a:rPr>
              <a:t>      $ </a:t>
            </a:r>
            <a:r>
              <a:rPr kumimoji="1" lang="en-US" sz="1200" b="0" i="0" u="none" strike="noStrike" kern="1200" baseline="0" dirty="0" err="1" smtClean="0">
                <a:solidFill>
                  <a:schemeClr val="tx1"/>
                </a:solidFill>
                <a:latin typeface="+mn-lt"/>
                <a:ea typeface="+mn-ea"/>
                <a:cs typeface="+mn-cs"/>
              </a:rPr>
              <a:t>ls</a:t>
            </a:r>
            <a:r>
              <a:rPr kumimoji="1" lang="en-US" sz="1200" b="0" i="0" u="none" strike="noStrike" kern="1200" baseline="0" dirty="0" smtClean="0">
                <a:solidFill>
                  <a:schemeClr val="tx1"/>
                </a:solidFill>
                <a:latin typeface="+mn-lt"/>
                <a:ea typeface="+mn-ea"/>
                <a:cs typeface="+mn-cs"/>
              </a:rPr>
              <a:t> -l | cut -c56-70,36-6</a:t>
            </a:r>
          </a:p>
          <a:p>
            <a:pPr lvl="1"/>
            <a:r>
              <a:rPr kumimoji="1" lang="da-DK" sz="1200" b="0" i="0" u="none" strike="noStrike" kern="1200" baseline="0" dirty="0" smtClean="0">
                <a:solidFill>
                  <a:schemeClr val="tx1"/>
                </a:solidFill>
                <a:latin typeface="+mn-lt"/>
                <a:ea typeface="+mn-ea"/>
                <a:cs typeface="+mn-cs"/>
              </a:rPr>
              <a:t>      Bad list for c/f option</a:t>
            </a:r>
            <a:endParaRPr lang="en-US" b="0" dirty="0" smtClean="0"/>
          </a:p>
          <a:p>
            <a:pPr marL="171450" indent="-171450">
              <a:buFont typeface="Arial" pitchFamily="34" charset="0"/>
              <a:buChar char="•"/>
            </a:pPr>
            <a:r>
              <a:rPr lang="en-US" dirty="0" err="1" smtClean="0"/>
              <a:t>ls</a:t>
            </a:r>
            <a:r>
              <a:rPr lang="en-US" baseline="0" dirty="0" smtClean="0"/>
              <a:t> –l | </a:t>
            </a:r>
            <a:r>
              <a:rPr lang="en-US" dirty="0" smtClean="0"/>
              <a:t>cut –c2-10      </a:t>
            </a:r>
            <a:r>
              <a:rPr lang="en-US" dirty="0" err="1" smtClean="0"/>
              <a:t>kkk</a:t>
            </a:r>
            <a:r>
              <a:rPr lang="en-US" dirty="0" smtClean="0"/>
              <a:t/>
            </a:r>
            <a:br>
              <a:rPr lang="en-US" dirty="0" smtClean="0"/>
            </a:br>
            <a:r>
              <a:rPr lang="en-US" dirty="0" smtClean="0"/>
              <a:t>output the permissions of</a:t>
            </a:r>
            <a:r>
              <a:rPr lang="en-US" baseline="0" dirty="0" smtClean="0"/>
              <a:t> the files in the working directory. Selects 2 through 10 from each input line.</a:t>
            </a:r>
          </a:p>
          <a:p>
            <a:pPr marL="171450" indent="-171450">
              <a:buFont typeface="Arial" pitchFamily="34" charset="0"/>
              <a:buChar char="•"/>
            </a:pPr>
            <a:r>
              <a:rPr lang="en-US" baseline="0" dirty="0" err="1" smtClean="0"/>
              <a:t>ls</a:t>
            </a:r>
            <a:r>
              <a:rPr lang="en-US" baseline="0" dirty="0" smtClean="0"/>
              <a:t> -l | </a:t>
            </a:r>
            <a:r>
              <a:rPr lang="en-US" baseline="0" dirty="0" err="1" smtClean="0"/>
              <a:t>tr</a:t>
            </a:r>
            <a:r>
              <a:rPr lang="en-US" baseline="0" dirty="0" smtClean="0"/>
              <a:t> -s '  ' ' ' | cut -f5,9 -d' '  </a:t>
            </a:r>
            <a:br>
              <a:rPr lang="en-US" baseline="0" dirty="0" smtClean="0"/>
            </a:br>
            <a:r>
              <a:rPr lang="en-US" baseline="0" dirty="0" smtClean="0"/>
              <a:t>outputs the size and name of each file in the working directory. The –f option selects the fifth and ninth fields. The –d option tells cut to use SPACEs, not TABs, as delimiters. The </a:t>
            </a:r>
            <a:r>
              <a:rPr lang="en-US" baseline="0" dirty="0" err="1" smtClean="0"/>
              <a:t>tr</a:t>
            </a:r>
            <a:r>
              <a:rPr lang="en-US" baseline="0" dirty="0" smtClean="0"/>
              <a:t> utility with the –s option changes sequences of more than one SPACE character into a single SPACE; otherwise, cut counts the extra SPACE characters as separate fields.</a:t>
            </a:r>
          </a:p>
          <a:p>
            <a:pPr marL="171450" indent="-171450">
              <a:buFont typeface="Arial" pitchFamily="34" charset="0"/>
              <a:buChar char="•"/>
            </a:pPr>
            <a:r>
              <a:rPr lang="en-US" baseline="0" dirty="0" smtClean="0"/>
              <a:t>cut –d: -f5 /</a:t>
            </a:r>
            <a:r>
              <a:rPr lang="en-US" baseline="0" dirty="0" err="1" smtClean="0"/>
              <a:t>etc</a:t>
            </a:r>
            <a:r>
              <a:rPr lang="en-US" baseline="0" dirty="0" smtClean="0"/>
              <a:t>/</a:t>
            </a:r>
            <a:r>
              <a:rPr lang="en-US" baseline="0" dirty="0" err="1" smtClean="0"/>
              <a:t>passwd</a:t>
            </a: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The paste utility reads lines from the file-list</a:t>
            </a:r>
            <a:r>
              <a:rPr lang="en-US" baseline="0" dirty="0" smtClean="0"/>
              <a:t> and joins corresponding lines in its output. By default output lines are separated by a TAB </a:t>
            </a:r>
            <a:endParaRPr lang="en-US" dirty="0" smtClean="0"/>
          </a:p>
          <a:p>
            <a:pPr marL="171450" indent="-171450">
              <a:buFont typeface="Arial" pitchFamily="34" charset="0"/>
              <a:buChar char="•"/>
            </a:pPr>
            <a:r>
              <a:rPr lang="en-US" dirty="0" smtClean="0"/>
              <a:t>The file-list is a list of ordinary files. When you specify a hyphen</a:t>
            </a:r>
            <a:r>
              <a:rPr lang="en-US" baseline="0" dirty="0" smtClean="0"/>
              <a:t> (-) instead of a filename, paste reads from standard input.</a:t>
            </a:r>
          </a:p>
          <a:p>
            <a:pPr marL="171450" indent="-171450">
              <a:buFont typeface="Arial" pitchFamily="34" charset="0"/>
              <a:buChar char="•"/>
            </a:pPr>
            <a:r>
              <a:rPr lang="en-US" baseline="0" dirty="0" smtClean="0"/>
              <a:t>Examples:</a:t>
            </a:r>
            <a:br>
              <a:rPr lang="en-US" baseline="0" dirty="0" smtClean="0"/>
            </a:br>
            <a:r>
              <a:rPr lang="en-US" baseline="0" dirty="0" smtClean="0"/>
              <a:t>$cat numbers</a:t>
            </a:r>
            <a:br>
              <a:rPr lang="en-US" baseline="0" dirty="0" smtClean="0"/>
            </a:br>
            <a:r>
              <a:rPr lang="en-US" baseline="0" dirty="0" smtClean="0"/>
              <a:t>1</a:t>
            </a:r>
            <a:br>
              <a:rPr lang="en-US" baseline="0" dirty="0" smtClean="0"/>
            </a:br>
            <a:r>
              <a:rPr lang="en-US" baseline="0" dirty="0" smtClean="0"/>
              <a:t>2</a:t>
            </a:r>
            <a:br>
              <a:rPr lang="en-US" baseline="0" dirty="0" smtClean="0"/>
            </a:br>
            <a:r>
              <a:rPr lang="en-US" baseline="0" dirty="0" smtClean="0"/>
              <a:t>3</a:t>
            </a:r>
            <a:br>
              <a:rPr lang="en-US" baseline="0" dirty="0" smtClean="0"/>
            </a:br>
            <a:r>
              <a:rPr lang="en-US" baseline="0" dirty="0" smtClean="0"/>
              <a:t>4</a:t>
            </a:r>
            <a:br>
              <a:rPr lang="en-US" baseline="0" dirty="0" smtClean="0"/>
            </a:br>
            <a:r>
              <a:rPr lang="en-US" baseline="0" dirty="0" smtClean="0"/>
              <a:t>$cat </a:t>
            </a:r>
            <a:r>
              <a:rPr lang="en-US" baseline="0" dirty="0" err="1" smtClean="0"/>
              <a:t>params</a:t>
            </a:r>
            <a:r>
              <a:rPr lang="en-US" baseline="0" dirty="0" smtClean="0"/>
              <a:t/>
            </a:r>
            <a:br>
              <a:rPr lang="en-US" baseline="0" dirty="0" smtClean="0"/>
            </a:br>
            <a:r>
              <a:rPr lang="en-US" baseline="0" dirty="0" smtClean="0"/>
              <a:t>one</a:t>
            </a:r>
            <a:br>
              <a:rPr lang="en-US" baseline="0" dirty="0" smtClean="0"/>
            </a:br>
            <a:r>
              <a:rPr lang="en-US" baseline="0" dirty="0" smtClean="0"/>
              <a:t>two</a:t>
            </a:r>
            <a:br>
              <a:rPr lang="en-US" baseline="0" dirty="0" smtClean="0"/>
            </a:br>
            <a:r>
              <a:rPr lang="en-US" baseline="0" dirty="0" smtClean="0"/>
              <a:t>three</a:t>
            </a:r>
            <a:br>
              <a:rPr lang="en-US" baseline="0" dirty="0" smtClean="0"/>
            </a:br>
            <a:r>
              <a:rPr lang="en-US" baseline="0" dirty="0" smtClean="0"/>
              <a:t>four</a:t>
            </a:r>
            <a:br>
              <a:rPr lang="en-US" baseline="0" dirty="0" smtClean="0"/>
            </a:br>
            <a:r>
              <a:rPr lang="en-US" baseline="0" dirty="0" smtClean="0"/>
              <a:t>$paste -d="=" </a:t>
            </a:r>
            <a:r>
              <a:rPr lang="en-US" baseline="0" dirty="0" err="1" smtClean="0"/>
              <a:t>params</a:t>
            </a:r>
            <a:r>
              <a:rPr lang="en-US" baseline="0" dirty="0" smtClean="0"/>
              <a:t> numbers</a:t>
            </a:r>
            <a:br>
              <a:rPr lang="en-US" baseline="0" dirty="0" smtClean="0"/>
            </a:br>
            <a:r>
              <a:rPr lang="en-US" baseline="0" dirty="0" smtClean="0"/>
              <a:t>one=1</a:t>
            </a:r>
          </a:p>
          <a:p>
            <a:pPr marL="0" indent="0">
              <a:buFont typeface="Arial" pitchFamily="34" charset="0"/>
              <a:buNone/>
            </a:pPr>
            <a:r>
              <a:rPr lang="en-US" baseline="0" dirty="0" smtClean="0"/>
              <a:t>    two=2</a:t>
            </a:r>
          </a:p>
          <a:p>
            <a:pPr marL="0" indent="0">
              <a:buFont typeface="Arial" pitchFamily="34" charset="0"/>
              <a:buNone/>
            </a:pPr>
            <a:r>
              <a:rPr lang="en-US" baseline="0" dirty="0" smtClean="0"/>
              <a:t>    three=3</a:t>
            </a:r>
          </a:p>
          <a:p>
            <a:pPr marL="0" indent="0">
              <a:buFont typeface="Arial" pitchFamily="34" charset="0"/>
              <a:buNone/>
            </a:pPr>
            <a:r>
              <a:rPr lang="en-US" baseline="0" dirty="0" smtClean="0"/>
              <a:t>    four=4</a:t>
            </a:r>
          </a:p>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The cat and paste commands are similar: The cat command combines files vertically (by lines). The paste command combines files horizontally (by columns).</a:t>
            </a:r>
            <a:r>
              <a:rPr lang="en-US" b="0" dirty="0" smtClean="0"/>
              <a:t/>
            </a:r>
            <a:br>
              <a:rPr lang="en-US" b="0" dirty="0" smtClean="0"/>
            </a:br>
            <a:endParaRPr lang="en-US" b="0"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9</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2"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C7D115-2974-4EFD-9897-87CB29A65D3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254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B693F0B-3FF5-490B-9E78-8E1C46E5537E}"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18079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1"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3BA7FCC-AAAE-4E17-9E5F-01BD0A12A177}"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77091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1F495A7-5408-43DE-B328-CC32F848632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4490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D002AC1-13F1-4801-8CAD-39573C86D44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72544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372B76-30A9-44F0-8A1B-5FADEFB9519B}"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45111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A44646B-5A35-4441-83C5-DEA31BD0D04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04161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D5B90F4-8C84-4DC6-A5F7-48F0E1562E04}"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334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64404AA-A37A-4AE5-8925-FA7F8F5436C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7795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80A8CF-239F-4878-BC58-AF1CB32398B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8173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9"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67820-4D99-4F97-A615-D5C3CF8E8DA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2651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6932" y="274638"/>
            <a:ext cx="823013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6932" y="1600203"/>
            <a:ext cx="8230138"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6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29" name="Rectangle 5"/>
          <p:cNvSpPr>
            <a:spLocks noGrp="1" noChangeArrowheads="1"/>
          </p:cNvSpPr>
          <p:nvPr>
            <p:ph type="ftr" sz="quarter" idx="3"/>
          </p:nvPr>
        </p:nvSpPr>
        <p:spPr bwMode="auto">
          <a:xfrm>
            <a:off x="3124605" y="6245225"/>
            <a:ext cx="2894794"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30" name="Rectangle 6"/>
          <p:cNvSpPr>
            <a:spLocks noGrp="1" noChangeArrowheads="1"/>
          </p:cNvSpPr>
          <p:nvPr>
            <p:ph type="sldNum" sz="quarter" idx="4"/>
          </p:nvPr>
        </p:nvSpPr>
        <p:spPr bwMode="auto">
          <a:xfrm>
            <a:off x="6552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defTabSz="914400" fontAlgn="base">
              <a:spcBef>
                <a:spcPct val="0"/>
              </a:spcBef>
              <a:spcAft>
                <a:spcPct val="0"/>
              </a:spcAft>
              <a:defRPr/>
            </a:pPr>
            <a:fld id="{4EBCDF9C-24AE-4F73-89DA-EC6D0C2C045C}" type="slidenum">
              <a:rPr lang="zh-CN" altLang="zh-CN">
                <a:solidFill>
                  <a:srgbClr val="000000"/>
                </a:solidFill>
              </a:rPr>
              <a:pPr defTabSz="914400" fontAlgn="base">
                <a:spcBef>
                  <a:spcPct val="0"/>
                </a:spcBef>
                <a:spcAft>
                  <a:spcPct val="0"/>
                </a:spcAft>
                <a:defRPr/>
              </a:pPr>
              <a:t>‹#›</a:t>
            </a:fld>
            <a:endParaRPr lang="zh-CN" altLang="zh-CN">
              <a:solidFill>
                <a:srgbClr val="000000"/>
              </a:solidFill>
            </a:endParaRPr>
          </a:p>
        </p:txBody>
      </p:sp>
    </p:spTree>
    <p:extLst>
      <p:ext uri="{BB962C8B-B14F-4D97-AF65-F5344CB8AC3E}">
        <p14:creationId xmlns:p14="http://schemas.microsoft.com/office/powerpoint/2010/main" val="2761793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808164"/>
            <a:ext cx="9144000" cy="3241675"/>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连接符 8"/>
          <p:cNvCxnSpPr/>
          <p:nvPr/>
        </p:nvCxnSpPr>
        <p:spPr bwMode="auto">
          <a:xfrm>
            <a:off x="1250192" y="3101231"/>
            <a:ext cx="581592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940527" y="2135761"/>
            <a:ext cx="6513798" cy="646331"/>
          </a:xfrm>
          <a:prstGeom prst="rect">
            <a:avLst/>
          </a:prstGeom>
          <a:noFill/>
        </p:spPr>
        <p:txBody>
          <a:bodyPr wrap="square">
            <a:spAutoFit/>
          </a:bodyPr>
          <a:lstStyle/>
          <a:p>
            <a:pPr algn="ctr"/>
            <a:r>
              <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Filters</a:t>
            </a:r>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218218326"/>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smtClean="0">
                <a:solidFill>
                  <a:srgbClr val="0070C0"/>
                </a:solidFill>
                <a:latin typeface="微软雅黑" pitchFamily="34" charset="-122"/>
                <a:ea typeface="微软雅黑" pitchFamily="34" charset="-122"/>
              </a:rPr>
              <a:t>The </a:t>
            </a:r>
            <a:r>
              <a:rPr lang="en-US" altLang="zh-CN" sz="4000" b="1" dirty="0" smtClean="0">
                <a:solidFill>
                  <a:srgbClr val="0070C0"/>
                </a:solidFill>
                <a:latin typeface="Courier New" pitchFamily="49" charset="0"/>
                <a:ea typeface="微软雅黑" pitchFamily="34" charset="-122"/>
                <a:cs typeface="Courier New" pitchFamily="49" charset="0"/>
              </a:rPr>
              <a:t>sort</a:t>
            </a:r>
            <a:r>
              <a:rPr lang="en-US" altLang="zh-CN" sz="3600" b="1" dirty="0" smtClean="0">
                <a:solidFill>
                  <a:srgbClr val="0070C0"/>
                </a:solidFill>
                <a:latin typeface="微软雅黑" pitchFamily="34" charset="-122"/>
                <a:ea typeface="微软雅黑" pitchFamily="34" charset="-122"/>
              </a:rPr>
              <a:t> Utility</a:t>
            </a:r>
            <a:endParaRPr lang="zh-CN" altLang="en-US" sz="3600" b="1" dirty="0">
              <a:solidFill>
                <a:srgbClr val="0070C0"/>
              </a:solidFill>
              <a:latin typeface="微软雅黑" pitchFamily="34" charset="-122"/>
              <a:ea typeface="微软雅黑" pitchFamily="34" charset="-122"/>
            </a:endParaRPr>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139" y="1557110"/>
            <a:ext cx="5196415" cy="4574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188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smtClean="0">
                <a:solidFill>
                  <a:srgbClr val="0070C0"/>
                </a:solidFill>
                <a:latin typeface="微软雅黑" pitchFamily="34" charset="-122"/>
                <a:ea typeface="微软雅黑" pitchFamily="34" charset="-122"/>
              </a:rPr>
              <a:t>Fields Within A Line</a:t>
            </a:r>
            <a:endParaRPr lang="zh-CN" altLang="en-US" sz="3600" b="1" dirty="0">
              <a:solidFill>
                <a:srgbClr val="0070C0"/>
              </a:solidFill>
              <a:latin typeface="微软雅黑" pitchFamily="34" charset="-122"/>
              <a:ea typeface="微软雅黑" pitchFamily="34" charset="-122"/>
            </a:endParaRPr>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2557463"/>
            <a:ext cx="8599487" cy="174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22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0"/>
            <a:ext cx="8230138" cy="1143000"/>
          </a:xfrm>
        </p:spPr>
        <p:txBody>
          <a:bodyPr/>
          <a:lstStyle/>
          <a:p>
            <a:r>
              <a:rPr lang="en-US" altLang="en-US" sz="4000" b="1" dirty="0" smtClean="0">
                <a:solidFill>
                  <a:srgbClr val="0070C0"/>
                </a:solidFill>
                <a:latin typeface="微软雅黑" pitchFamily="34" charset="-122"/>
                <a:ea typeface="微软雅黑" pitchFamily="34" charset="-122"/>
              </a:rPr>
              <a:t>Sort By Fields </a:t>
            </a:r>
            <a:endParaRPr lang="zh-CN" altLang="en-US" sz="4000" b="1" dirty="0">
              <a:solidFill>
                <a:srgbClr val="0070C0"/>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20" y="2509384"/>
            <a:ext cx="7699525" cy="2749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160"/>
          <p:cNvSpPr txBox="1">
            <a:spLocks noChangeArrowheads="1"/>
          </p:cNvSpPr>
          <p:nvPr/>
        </p:nvSpPr>
        <p:spPr bwMode="auto">
          <a:xfrm>
            <a:off x="576775" y="1107449"/>
            <a:ext cx="8110295" cy="1107996"/>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r>
              <a:rPr lang="en-US" altLang="en-US" sz="2400" dirty="0" smtClean="0">
                <a:solidFill>
                  <a:srgbClr val="000000"/>
                </a:solidFill>
                <a:latin typeface="微软雅黑" pitchFamily="34" charset="-122"/>
                <a:ea typeface="微软雅黑" pitchFamily="34" charset="-122"/>
              </a:rPr>
              <a:t>Field Specifiers:</a:t>
            </a:r>
          </a:p>
          <a:p>
            <a:pPr defTabSz="914400" fontAlgn="base">
              <a:lnSpc>
                <a:spcPct val="150000"/>
              </a:lnSpc>
              <a:spcBef>
                <a:spcPct val="0"/>
              </a:spcBef>
              <a:spcAft>
                <a:spcPct val="0"/>
              </a:spcAft>
              <a:buClr>
                <a:srgbClr val="FF6600"/>
              </a:buClr>
            </a:pPr>
            <a:r>
              <a:rPr lang="en-US" altLang="en-US" sz="2000" b="1" dirty="0" smtClean="0">
                <a:solidFill>
                  <a:srgbClr val="000000"/>
                </a:solidFill>
                <a:latin typeface="Courier New" panose="02070309020205020404" pitchFamily="49" charset="0"/>
                <a:ea typeface="微软雅黑" pitchFamily="34" charset="-122"/>
                <a:cs typeface="Courier New" panose="02070309020205020404" pitchFamily="49" charset="0"/>
              </a:rPr>
              <a:t>              +number</a:t>
            </a:r>
            <a:r>
              <a:rPr lang="en-US" altLang="en-US" sz="2000" b="1" baseline="-25000" dirty="0" smtClean="0">
                <a:solidFill>
                  <a:srgbClr val="000000"/>
                </a:solidFill>
                <a:latin typeface="Courier New" panose="02070309020205020404" pitchFamily="49" charset="0"/>
                <a:ea typeface="微软雅黑" pitchFamily="34" charset="-122"/>
                <a:cs typeface="Courier New" panose="02070309020205020404" pitchFamily="49" charset="0"/>
              </a:rPr>
              <a:t>1</a:t>
            </a:r>
            <a:r>
              <a:rPr lang="en-US" altLang="en-US" sz="2000" b="1" dirty="0" smtClean="0">
                <a:solidFill>
                  <a:srgbClr val="000000"/>
                </a:solidFill>
                <a:latin typeface="Courier New" panose="02070309020205020404" pitchFamily="49" charset="0"/>
                <a:ea typeface="微软雅黑" pitchFamily="34" charset="-122"/>
                <a:cs typeface="Courier New" panose="02070309020205020404" pitchFamily="49" charset="0"/>
              </a:rPr>
              <a:t>  -number</a:t>
            </a:r>
            <a:r>
              <a:rPr lang="en-US" altLang="en-US" sz="2000" b="1" baseline="-25000" dirty="0" smtClean="0">
                <a:solidFill>
                  <a:srgbClr val="000000"/>
                </a:solidFill>
                <a:latin typeface="Courier New" panose="02070309020205020404" pitchFamily="49" charset="0"/>
                <a:ea typeface="微软雅黑" pitchFamily="34" charset="-122"/>
                <a:cs typeface="Courier New" panose="02070309020205020404" pitchFamily="49" charset="0"/>
              </a:rPr>
              <a:t>2</a:t>
            </a:r>
          </a:p>
        </p:txBody>
      </p:sp>
    </p:spTree>
    <p:extLst>
      <p:ext uri="{BB962C8B-B14F-4D97-AF65-F5344CB8AC3E}">
        <p14:creationId xmlns:p14="http://schemas.microsoft.com/office/powerpoint/2010/main" val="91643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90286"/>
            <a:ext cx="8230138" cy="1143000"/>
          </a:xfrm>
        </p:spPr>
        <p:txBody>
          <a:bodyPr/>
          <a:lstStyle/>
          <a:p>
            <a:r>
              <a:rPr lang="en-US" altLang="en-US" sz="4000" b="1" dirty="0" smtClean="0">
                <a:solidFill>
                  <a:srgbClr val="0070C0"/>
                </a:solidFill>
                <a:latin typeface="微软雅黑" pitchFamily="34" charset="-122"/>
                <a:ea typeface="微软雅黑" pitchFamily="34" charset="-122"/>
              </a:rPr>
              <a:t>Null Field</a:t>
            </a:r>
            <a:r>
              <a:rPr lang="en-US" altLang="en-US" sz="4000" b="1" dirty="0">
                <a:solidFill>
                  <a:srgbClr val="0070C0"/>
                </a:solidFill>
                <a:latin typeface="微软雅黑" pitchFamily="34" charset="-122"/>
                <a:ea typeface="微软雅黑" pitchFamily="34" charset="-122"/>
              </a:rPr>
              <a:t> </a:t>
            </a:r>
            <a:r>
              <a:rPr lang="en-US" altLang="en-US" sz="4000" b="1" dirty="0" smtClean="0">
                <a:solidFill>
                  <a:srgbClr val="0070C0"/>
                </a:solidFill>
                <a:latin typeface="微软雅黑" pitchFamily="34" charset="-122"/>
                <a:ea typeface="微软雅黑" pitchFamily="34" charset="-122"/>
              </a:rPr>
              <a:t>Impact</a:t>
            </a:r>
            <a:endParaRPr lang="zh-CN" altLang="en-US" sz="4000" b="1" dirty="0">
              <a:solidFill>
                <a:srgbClr val="0070C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32" y="2078945"/>
            <a:ext cx="8364537"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074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90286"/>
            <a:ext cx="8230138" cy="1143000"/>
          </a:xfrm>
        </p:spPr>
        <p:txBody>
          <a:bodyPr/>
          <a:lstStyle/>
          <a:p>
            <a:r>
              <a:rPr lang="en-US" altLang="en-US" sz="4000" b="1" dirty="0" smtClean="0">
                <a:solidFill>
                  <a:srgbClr val="0070C0"/>
                </a:solidFill>
                <a:latin typeface="微软雅黑" pitchFamily="34" charset="-122"/>
                <a:ea typeface="微软雅黑" pitchFamily="34" charset="-122"/>
              </a:rPr>
              <a:t>Global and Local Options</a:t>
            </a:r>
            <a:endParaRPr lang="zh-CN" altLang="en-US" sz="4000" b="1" dirty="0">
              <a:solidFill>
                <a:srgbClr val="0070C0"/>
              </a:solidFill>
              <a:latin typeface="微软雅黑" pitchFamily="34" charset="-122"/>
              <a:ea typeface="微软雅黑" pitchFamily="34" charset="-122"/>
            </a:endParaRP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2657475"/>
            <a:ext cx="8199437" cy="130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452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90286"/>
            <a:ext cx="8230138" cy="1143000"/>
          </a:xfrm>
        </p:spPr>
        <p:txBody>
          <a:bodyPr/>
          <a:lstStyle/>
          <a:p>
            <a:r>
              <a:rPr lang="en-US" altLang="en-US" sz="4000" b="1" dirty="0" smtClean="0">
                <a:solidFill>
                  <a:srgbClr val="0070C0"/>
                </a:solidFill>
                <a:latin typeface="微软雅黑" pitchFamily="34" charset="-122"/>
                <a:ea typeface="微软雅黑" pitchFamily="34" charset="-122"/>
              </a:rPr>
              <a:t>Sort Adjacent Fields</a:t>
            </a:r>
            <a:endParaRPr lang="zh-CN" altLang="en-US" sz="4000" b="1" dirty="0">
              <a:solidFill>
                <a:srgbClr val="0070C0"/>
              </a:solidFill>
              <a:latin typeface="微软雅黑" pitchFamily="34" charset="-122"/>
              <a:ea typeface="微软雅黑" pitchFamily="34" charset="-122"/>
            </a:endParaRPr>
          </a:p>
        </p:txBody>
      </p:sp>
      <p:pic>
        <p:nvPicPr>
          <p:cNvPr id="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33286"/>
            <a:ext cx="5146675" cy="517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708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0"/>
            <a:ext cx="8230138" cy="1143000"/>
          </a:xfrm>
        </p:spPr>
        <p:txBody>
          <a:bodyPr/>
          <a:lstStyle/>
          <a:p>
            <a:r>
              <a:rPr lang="en-US" altLang="en-US" sz="4000" b="1" dirty="0" smtClean="0">
                <a:solidFill>
                  <a:srgbClr val="0070C0"/>
                </a:solidFill>
                <a:latin typeface="微软雅黑" pitchFamily="34" charset="-122"/>
                <a:ea typeface="微软雅黑" pitchFamily="34" charset="-122"/>
              </a:rPr>
              <a:t>Sort By Lines </a:t>
            </a:r>
            <a:endParaRPr lang="zh-CN" altLang="en-US" sz="4000" b="1" dirty="0">
              <a:solidFill>
                <a:srgbClr val="0070C0"/>
              </a:solidFill>
              <a:latin typeface="微软雅黑" pitchFamily="34" charset="-122"/>
              <a:ea typeface="微软雅黑" pitchFamily="34"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2361479281"/>
              </p:ext>
            </p:extLst>
          </p:nvPr>
        </p:nvGraphicFramePr>
        <p:xfrm>
          <a:off x="456932" y="1895490"/>
          <a:ext cx="8230138" cy="3423920"/>
        </p:xfrm>
        <a:graphic>
          <a:graphicData uri="http://schemas.openxmlformats.org/drawingml/2006/table">
            <a:tbl>
              <a:tblPr firstRow="1" bandRow="1">
                <a:tableStyleId>{5C22544A-7EE6-4342-B048-85BDC9FD1C3A}</a:tableStyleId>
              </a:tblPr>
              <a:tblGrid>
                <a:gridCol w="4042497"/>
                <a:gridCol w="4187641"/>
              </a:tblGrid>
              <a:tr h="370840">
                <a:tc>
                  <a:txBody>
                    <a:bodyPr/>
                    <a:lstStyle/>
                    <a:p>
                      <a:pPr algn="ctr"/>
                      <a:r>
                        <a:rPr lang="en-US" sz="2400" dirty="0" smtClean="0">
                          <a:solidFill>
                            <a:schemeClr val="tx1"/>
                          </a:solidFill>
                        </a:rPr>
                        <a:t>Unsorted </a:t>
                      </a:r>
                      <a:endParaRPr lang="en-US" sz="2400" dirty="0">
                        <a:solidFill>
                          <a:schemeClr val="tx1"/>
                        </a:solidFill>
                      </a:endParaRPr>
                    </a:p>
                  </a:txBody>
                  <a:tcPr/>
                </a:tc>
                <a:tc>
                  <a:txBody>
                    <a:bodyPr/>
                    <a:lstStyle/>
                    <a:p>
                      <a:pPr algn="ctr"/>
                      <a:r>
                        <a:rPr lang="en-US" sz="2400" dirty="0" smtClean="0">
                          <a:solidFill>
                            <a:schemeClr val="tx1"/>
                          </a:solidFill>
                        </a:rPr>
                        <a:t>Sorted</a:t>
                      </a:r>
                      <a:endParaRPr lang="en-US" sz="2400" dirty="0">
                        <a:solidFill>
                          <a:schemeClr val="tx1"/>
                        </a:solidFill>
                      </a:endParaRPr>
                    </a:p>
                  </a:txBody>
                  <a:tcPr/>
                </a:tc>
              </a:tr>
              <a:tr h="370840">
                <a:tc>
                  <a:txBody>
                    <a:bodyPr/>
                    <a:lstStyle/>
                    <a:p>
                      <a:r>
                        <a:rPr lang="en-US" b="1" dirty="0" smtClean="0">
                          <a:latin typeface="Courier New" pitchFamily="49" charset="0"/>
                          <a:cs typeface="Courier New" pitchFamily="49" charset="0"/>
                        </a:rPr>
                        <a:t>  James</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   Bond</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 Bond</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 James</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8</a:t>
                      </a:r>
                    </a:p>
                  </a:txBody>
                  <a:tcPr/>
                </a:tc>
                <a:tc>
                  <a:txBody>
                    <a:bodyPr/>
                    <a:lstStyle/>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27</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27</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8</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ourier New" pitchFamily="49" charset="0"/>
                          <a:cs typeface="Courier New" pitchFamily="49" charset="0"/>
                        </a:rPr>
                        <a:t>Paula</a:t>
                      </a:r>
                    </a:p>
                  </a:txBody>
                  <a:tcPr/>
                </a:tc>
              </a:tr>
              <a:tr h="370840">
                <a:tc>
                  <a:txBody>
                    <a:bodyPr/>
                    <a:lstStyle/>
                    <a:p>
                      <a:r>
                        <a:rPr lang="en-US" b="1" dirty="0" smtClean="0">
                          <a:latin typeface="Courier New" pitchFamily="49" charset="0"/>
                          <a:cs typeface="Courier New" pitchFamily="49" charset="0"/>
                        </a:rPr>
                        <a:t>Paulo</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Paulo</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Paula</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299013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90286"/>
            <a:ext cx="8230138" cy="1143000"/>
          </a:xfrm>
        </p:spPr>
        <p:txBody>
          <a:bodyPr/>
          <a:lstStyle/>
          <a:p>
            <a:r>
              <a:rPr lang="en-US" altLang="zh-CN" sz="4000" b="1" dirty="0" smtClean="0">
                <a:solidFill>
                  <a:srgbClr val="0070C0"/>
                </a:solidFill>
                <a:latin typeface="Courier New" panose="02070309020205020404" pitchFamily="49" charset="0"/>
                <a:ea typeface="微软雅黑" pitchFamily="34" charset="-122"/>
                <a:cs typeface="Courier New" panose="02070309020205020404" pitchFamily="49" charset="0"/>
              </a:rPr>
              <a:t>unique</a:t>
            </a:r>
            <a:r>
              <a:rPr lang="en-US" altLang="zh-CN" sz="4000" b="1" dirty="0" smtClean="0">
                <a:solidFill>
                  <a:srgbClr val="0070C0"/>
                </a:solidFill>
                <a:latin typeface="微软雅黑" pitchFamily="34" charset="-122"/>
                <a:ea typeface="微软雅黑" pitchFamily="34" charset="-122"/>
              </a:rPr>
              <a:t> Command</a:t>
            </a:r>
            <a:endParaRPr lang="zh-CN" altLang="en-US" sz="4000" b="1" dirty="0">
              <a:solidFill>
                <a:srgbClr val="0070C0"/>
              </a:solidFill>
              <a:latin typeface="微软雅黑" pitchFamily="34" charset="-122"/>
              <a:ea typeface="微软雅黑" pitchFamily="34" charset="-122"/>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32" y="1712005"/>
            <a:ext cx="7583487" cy="413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785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90286"/>
            <a:ext cx="8230138" cy="1143000"/>
          </a:xfrm>
        </p:spPr>
        <p:txBody>
          <a:bodyPr/>
          <a:lstStyle/>
          <a:p>
            <a:r>
              <a:rPr lang="en-US" altLang="zh-CN" sz="4000" b="1" dirty="0" smtClean="0">
                <a:solidFill>
                  <a:srgbClr val="0070C0"/>
                </a:solidFill>
                <a:latin typeface="微软雅黑" pitchFamily="34" charset="-122"/>
                <a:ea typeface="微软雅黑" pitchFamily="34" charset="-122"/>
              </a:rPr>
              <a:t>Communication Utilities</a:t>
            </a:r>
            <a:endParaRPr lang="zh-CN" altLang="en-US" sz="4000" b="1" dirty="0">
              <a:solidFill>
                <a:srgbClr val="0070C0"/>
              </a:solidFill>
              <a:latin typeface="微软雅黑" pitchFamily="34" charset="-122"/>
              <a:ea typeface="微软雅黑" pitchFamily="34" charset="-122"/>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2295525"/>
            <a:ext cx="8656637"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16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90286"/>
            <a:ext cx="8230138" cy="1143000"/>
          </a:xfrm>
        </p:spPr>
        <p:txBody>
          <a:bodyPr/>
          <a:lstStyle/>
          <a:p>
            <a:r>
              <a:rPr lang="en-US" altLang="zh-CN" sz="4000" b="1" dirty="0" smtClean="0">
                <a:solidFill>
                  <a:srgbClr val="0070C0"/>
                </a:solidFill>
                <a:latin typeface="微软雅黑" pitchFamily="34" charset="-122"/>
                <a:ea typeface="微软雅黑" pitchFamily="34" charset="-122"/>
              </a:rPr>
              <a:t>The </a:t>
            </a:r>
            <a:r>
              <a:rPr lang="en-US" altLang="zh-CN" sz="4000" b="1" dirty="0" smtClean="0">
                <a:solidFill>
                  <a:srgbClr val="0070C0"/>
                </a:solidFill>
                <a:latin typeface="Courier New" panose="02070309020205020404" pitchFamily="49" charset="0"/>
                <a:ea typeface="微软雅黑" pitchFamily="34" charset="-122"/>
                <a:cs typeface="Courier New" panose="02070309020205020404" pitchFamily="49" charset="0"/>
              </a:rPr>
              <a:t>talk</a:t>
            </a:r>
            <a:r>
              <a:rPr lang="en-US" altLang="zh-CN" sz="4000" b="1" dirty="0" smtClean="0">
                <a:solidFill>
                  <a:srgbClr val="0070C0"/>
                </a:solidFill>
                <a:latin typeface="微软雅黑" pitchFamily="34" charset="-122"/>
                <a:ea typeface="微软雅黑" pitchFamily="34" charset="-122"/>
              </a:rPr>
              <a:t> Command</a:t>
            </a:r>
            <a:endParaRPr lang="zh-CN" altLang="en-US" sz="4000" b="1" dirty="0">
              <a:solidFill>
                <a:srgbClr val="0070C0"/>
              </a:solidFill>
              <a:latin typeface="微软雅黑" pitchFamily="34" charset="-122"/>
              <a:ea typeface="微软雅黑" pitchFamily="34" charset="-122"/>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49" y="1629909"/>
            <a:ext cx="7478713" cy="475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00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0070C0"/>
                </a:solidFill>
                <a:latin typeface="微软雅黑" pitchFamily="34" charset="-122"/>
                <a:ea typeface="微软雅黑" pitchFamily="34" charset="-122"/>
              </a:rPr>
              <a:t>Topics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1595021"/>
            <a:ext cx="8110295" cy="304698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Filters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err="1" smtClean="0">
                <a:solidFill>
                  <a:srgbClr val="000000"/>
                </a:solidFill>
                <a:latin typeface="微软雅黑" pitchFamily="34" charset="-122"/>
                <a:ea typeface="微软雅黑" pitchFamily="34" charset="-122"/>
              </a:rPr>
              <a:t>tr</a:t>
            </a:r>
            <a:r>
              <a:rPr lang="en-US" altLang="en-US" sz="2400" dirty="0" smtClean="0">
                <a:solidFill>
                  <a:srgbClr val="000000"/>
                </a:solidFill>
                <a:latin typeface="微软雅黑" pitchFamily="34" charset="-122"/>
                <a:ea typeface="微软雅黑" pitchFamily="34" charset="-122"/>
              </a:rPr>
              <a:t>, </a:t>
            </a:r>
            <a:r>
              <a:rPr lang="en-US" altLang="en-US" sz="2400" dirty="0" err="1" smtClean="0">
                <a:solidFill>
                  <a:srgbClr val="000000"/>
                </a:solidFill>
                <a:latin typeface="微软雅黑" pitchFamily="34" charset="-122"/>
                <a:ea typeface="微软雅黑" pitchFamily="34" charset="-122"/>
              </a:rPr>
              <a:t>uniq</a:t>
            </a:r>
            <a:endParaRPr lang="en-US" altLang="en-US" sz="2400" dirty="0" smtClean="0">
              <a:solidFill>
                <a:srgbClr val="000000"/>
              </a:solidFill>
              <a:latin typeface="微软雅黑" pitchFamily="34" charset="-122"/>
              <a:ea typeface="微软雅黑" pitchFamily="34" charset="-122"/>
            </a:endParaRP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cut and paste</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sort</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Networking utilities </a:t>
            </a:r>
          </a:p>
        </p:txBody>
      </p:sp>
    </p:spTree>
    <p:extLst>
      <p:ext uri="{BB962C8B-B14F-4D97-AF65-F5344CB8AC3E}">
        <p14:creationId xmlns:p14="http://schemas.microsoft.com/office/powerpoint/2010/main" val="427064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90286"/>
            <a:ext cx="8230138" cy="1143000"/>
          </a:xfrm>
        </p:spPr>
        <p:txBody>
          <a:bodyPr/>
          <a:lstStyle/>
          <a:p>
            <a:r>
              <a:rPr lang="en-US" altLang="zh-CN" sz="4000" b="1" dirty="0" smtClean="0">
                <a:solidFill>
                  <a:srgbClr val="0070C0"/>
                </a:solidFill>
                <a:latin typeface="微软雅黑" pitchFamily="34" charset="-122"/>
                <a:ea typeface="微软雅黑" pitchFamily="34" charset="-122"/>
              </a:rPr>
              <a:t>A Complete </a:t>
            </a:r>
            <a:r>
              <a:rPr lang="en-US" altLang="zh-CN" sz="4000" b="1" dirty="0" smtClean="0">
                <a:solidFill>
                  <a:srgbClr val="0070C0"/>
                </a:solidFill>
                <a:latin typeface="Courier New" panose="02070309020205020404" pitchFamily="49" charset="0"/>
                <a:ea typeface="微软雅黑" pitchFamily="34" charset="-122"/>
                <a:cs typeface="Courier New" panose="02070309020205020404" pitchFamily="49" charset="0"/>
              </a:rPr>
              <a:t>talk</a:t>
            </a:r>
            <a:r>
              <a:rPr lang="en-US" altLang="zh-CN" sz="4000" b="1" dirty="0" smtClean="0">
                <a:solidFill>
                  <a:srgbClr val="0070C0"/>
                </a:solidFill>
                <a:latin typeface="微软雅黑" pitchFamily="34" charset="-122"/>
                <a:ea typeface="微软雅黑" pitchFamily="34" charset="-122"/>
              </a:rPr>
              <a:t> Session (1)</a:t>
            </a:r>
            <a:endParaRPr lang="zh-CN" altLang="en-US" sz="4000" b="1" dirty="0">
              <a:solidFill>
                <a:srgbClr val="0070C0"/>
              </a:solidFill>
              <a:latin typeface="微软雅黑" pitchFamily="34" charset="-122"/>
              <a:ea typeface="微软雅黑" pitchFamily="34" charset="-122"/>
            </a:endParaRPr>
          </a:p>
        </p:txBody>
      </p:sp>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082" y="2039257"/>
            <a:ext cx="8281988" cy="300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8125" y="5312229"/>
            <a:ext cx="57308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153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90286"/>
            <a:ext cx="8230138" cy="1143000"/>
          </a:xfrm>
        </p:spPr>
        <p:txBody>
          <a:bodyPr/>
          <a:lstStyle/>
          <a:p>
            <a:r>
              <a:rPr lang="en-US" altLang="zh-CN" sz="4000" b="1" dirty="0" smtClean="0">
                <a:solidFill>
                  <a:srgbClr val="0070C0"/>
                </a:solidFill>
                <a:latin typeface="微软雅黑" pitchFamily="34" charset="-122"/>
                <a:ea typeface="微软雅黑" pitchFamily="34" charset="-122"/>
              </a:rPr>
              <a:t>A Complete </a:t>
            </a:r>
            <a:r>
              <a:rPr lang="en-US" altLang="zh-CN" sz="4000" b="1" dirty="0" smtClean="0">
                <a:solidFill>
                  <a:srgbClr val="0070C0"/>
                </a:solidFill>
                <a:latin typeface="Courier New" panose="02070309020205020404" pitchFamily="49" charset="0"/>
                <a:ea typeface="微软雅黑" pitchFamily="34" charset="-122"/>
                <a:cs typeface="Courier New" panose="02070309020205020404" pitchFamily="49" charset="0"/>
              </a:rPr>
              <a:t>talk</a:t>
            </a:r>
            <a:r>
              <a:rPr lang="en-US" altLang="zh-CN" sz="4000" b="1" dirty="0" smtClean="0">
                <a:solidFill>
                  <a:srgbClr val="0070C0"/>
                </a:solidFill>
                <a:latin typeface="微软雅黑" pitchFamily="34" charset="-122"/>
                <a:ea typeface="微软雅黑" pitchFamily="34" charset="-122"/>
              </a:rPr>
              <a:t> Session (2)</a:t>
            </a:r>
            <a:endParaRPr lang="zh-CN" altLang="en-US" sz="4000" b="1" dirty="0">
              <a:solidFill>
                <a:srgbClr val="0070C0"/>
              </a:solidFill>
              <a:latin typeface="微软雅黑" pitchFamily="34" charset="-122"/>
              <a:ea typeface="微软雅黑" pitchFamily="34" charset="-122"/>
            </a:endParaRPr>
          </a:p>
        </p:txBody>
      </p:sp>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5312229"/>
            <a:ext cx="57308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3" y="1894114"/>
            <a:ext cx="8281987" cy="32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508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90286"/>
            <a:ext cx="8230138" cy="1143000"/>
          </a:xfrm>
        </p:spPr>
        <p:txBody>
          <a:bodyPr/>
          <a:lstStyle/>
          <a:p>
            <a:r>
              <a:rPr lang="en-US" altLang="zh-CN" sz="4000" b="1" dirty="0" smtClean="0">
                <a:solidFill>
                  <a:srgbClr val="0070C0"/>
                </a:solidFill>
                <a:latin typeface="微软雅黑" pitchFamily="34" charset="-122"/>
                <a:ea typeface="微软雅黑" pitchFamily="34" charset="-122"/>
              </a:rPr>
              <a:t>A Complete </a:t>
            </a:r>
            <a:r>
              <a:rPr lang="en-US" altLang="zh-CN" sz="4000" b="1" dirty="0" smtClean="0">
                <a:solidFill>
                  <a:srgbClr val="0070C0"/>
                </a:solidFill>
                <a:latin typeface="Courier New" panose="02070309020205020404" pitchFamily="49" charset="0"/>
                <a:ea typeface="微软雅黑" pitchFamily="34" charset="-122"/>
                <a:cs typeface="Courier New" panose="02070309020205020404" pitchFamily="49" charset="0"/>
              </a:rPr>
              <a:t>talk</a:t>
            </a:r>
            <a:r>
              <a:rPr lang="en-US" altLang="zh-CN" sz="4000" b="1" dirty="0" smtClean="0">
                <a:solidFill>
                  <a:srgbClr val="0070C0"/>
                </a:solidFill>
                <a:latin typeface="微软雅黑" pitchFamily="34" charset="-122"/>
                <a:ea typeface="微软雅黑" pitchFamily="34" charset="-122"/>
              </a:rPr>
              <a:t> Session (3)</a:t>
            </a:r>
            <a:endParaRPr lang="zh-CN" altLang="en-US" sz="4000" b="1" dirty="0">
              <a:solidFill>
                <a:srgbClr val="0070C0"/>
              </a:solidFill>
              <a:latin typeface="微软雅黑" pitchFamily="34" charset="-122"/>
              <a:ea typeface="微软雅黑" pitchFamily="34" charset="-122"/>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082" y="1660752"/>
            <a:ext cx="8281988" cy="371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481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90286"/>
            <a:ext cx="8230138" cy="1143000"/>
          </a:xfrm>
        </p:spPr>
        <p:txBody>
          <a:bodyPr/>
          <a:lstStyle/>
          <a:p>
            <a:r>
              <a:rPr lang="en-US" altLang="zh-CN" sz="4000" b="1" dirty="0" smtClean="0">
                <a:solidFill>
                  <a:srgbClr val="0070C0"/>
                </a:solidFill>
                <a:latin typeface="微软雅黑" pitchFamily="34" charset="-122"/>
                <a:ea typeface="微软雅黑" pitchFamily="34" charset="-122"/>
              </a:rPr>
              <a:t>The </a:t>
            </a:r>
            <a:r>
              <a:rPr lang="en-US" altLang="zh-CN" sz="4000" b="1" dirty="0" smtClean="0">
                <a:solidFill>
                  <a:srgbClr val="0070C0"/>
                </a:solidFill>
                <a:latin typeface="Courier New" panose="02070309020205020404" pitchFamily="49" charset="0"/>
                <a:ea typeface="微软雅黑" pitchFamily="34" charset="-122"/>
                <a:cs typeface="Courier New" panose="02070309020205020404" pitchFamily="49" charset="0"/>
              </a:rPr>
              <a:t>write</a:t>
            </a:r>
            <a:r>
              <a:rPr lang="en-US" altLang="zh-CN" sz="4000" b="1" dirty="0" smtClean="0">
                <a:solidFill>
                  <a:srgbClr val="0070C0"/>
                </a:solidFill>
                <a:latin typeface="微软雅黑" pitchFamily="34" charset="-122"/>
                <a:ea typeface="微软雅黑" pitchFamily="34" charset="-122"/>
              </a:rPr>
              <a:t> Command</a:t>
            </a:r>
            <a:endParaRPr lang="zh-CN" altLang="en-US" sz="4000" b="1" dirty="0">
              <a:solidFill>
                <a:srgbClr val="0070C0"/>
              </a:solidFill>
              <a:latin typeface="微软雅黑" pitchFamily="34" charset="-122"/>
              <a:ea typeface="微软雅黑" pitchFamily="34" charset="-122"/>
            </a:endParaRPr>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2030413"/>
            <a:ext cx="6643687"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304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90286"/>
            <a:ext cx="8230138" cy="1143000"/>
          </a:xfrm>
        </p:spPr>
        <p:txBody>
          <a:bodyPr/>
          <a:lstStyle/>
          <a:p>
            <a:r>
              <a:rPr lang="en-US" altLang="zh-CN" sz="4000" b="1" dirty="0" smtClean="0">
                <a:solidFill>
                  <a:srgbClr val="0070C0"/>
                </a:solidFill>
                <a:latin typeface="微软雅黑" pitchFamily="34" charset="-122"/>
                <a:ea typeface="微软雅黑" pitchFamily="34" charset="-122"/>
              </a:rPr>
              <a:t>The </a:t>
            </a:r>
            <a:r>
              <a:rPr lang="en-US" altLang="zh-CN" sz="4000" b="1" dirty="0" smtClean="0">
                <a:solidFill>
                  <a:srgbClr val="0070C0"/>
                </a:solidFill>
                <a:latin typeface="Courier New" panose="02070309020205020404" pitchFamily="49" charset="0"/>
                <a:ea typeface="微软雅黑" pitchFamily="34" charset="-122"/>
                <a:cs typeface="Courier New" panose="02070309020205020404" pitchFamily="49" charset="0"/>
              </a:rPr>
              <a:t>mail</a:t>
            </a:r>
            <a:r>
              <a:rPr lang="en-US" altLang="zh-CN" sz="4000" b="1" dirty="0" smtClean="0">
                <a:solidFill>
                  <a:srgbClr val="0070C0"/>
                </a:solidFill>
                <a:latin typeface="微软雅黑" pitchFamily="34" charset="-122"/>
                <a:ea typeface="微软雅黑" pitchFamily="34" charset="-122"/>
              </a:rPr>
              <a:t> System</a:t>
            </a:r>
            <a:endParaRPr lang="zh-CN" altLang="en-US" sz="4000" b="1" dirty="0">
              <a:solidFill>
                <a:srgbClr val="0070C0"/>
              </a:solidFill>
              <a:latin typeface="微软雅黑" pitchFamily="34" charset="-122"/>
              <a:ea typeface="微软雅黑" pitchFamily="34" charset="-122"/>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1978025"/>
            <a:ext cx="7915275" cy="29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600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90286"/>
            <a:ext cx="8230138" cy="1143000"/>
          </a:xfrm>
        </p:spPr>
        <p:txBody>
          <a:bodyPr/>
          <a:lstStyle/>
          <a:p>
            <a:r>
              <a:rPr lang="en-US" altLang="zh-CN" sz="4000" b="1" dirty="0" smtClean="0">
                <a:solidFill>
                  <a:srgbClr val="0070C0"/>
                </a:solidFill>
                <a:latin typeface="Courier New" panose="02070309020205020404" pitchFamily="49" charset="0"/>
                <a:ea typeface="微软雅黑" pitchFamily="34" charset="-122"/>
                <a:cs typeface="Courier New" panose="02070309020205020404" pitchFamily="49" charset="0"/>
              </a:rPr>
              <a:t>mail</a:t>
            </a:r>
            <a:r>
              <a:rPr lang="en-US" altLang="zh-CN" sz="4000" b="1" dirty="0" smtClean="0">
                <a:solidFill>
                  <a:srgbClr val="0070C0"/>
                </a:solidFill>
                <a:latin typeface="微软雅黑" pitchFamily="34" charset="-122"/>
                <a:ea typeface="微软雅黑" pitchFamily="34" charset="-122"/>
              </a:rPr>
              <a:t> Command Example</a:t>
            </a:r>
            <a:endParaRPr lang="zh-CN" altLang="en-US" sz="4000" b="1" dirty="0">
              <a:solidFill>
                <a:srgbClr val="0070C0"/>
              </a:solidFill>
              <a:latin typeface="微软雅黑" pitchFamily="34" charset="-122"/>
              <a:ea typeface="微软雅黑" pitchFamily="34" charset="-122"/>
            </a:endParaRPr>
          </a:p>
        </p:txBody>
      </p:sp>
      <p:pic>
        <p:nvPicPr>
          <p:cNvPr id="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2020888"/>
            <a:ext cx="8483600" cy="267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18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90286"/>
            <a:ext cx="8230138" cy="1143000"/>
          </a:xfrm>
        </p:spPr>
        <p:txBody>
          <a:bodyPr/>
          <a:lstStyle/>
          <a:p>
            <a:r>
              <a:rPr lang="en-US" altLang="zh-CN" sz="4000" b="1" dirty="0" smtClean="0">
                <a:solidFill>
                  <a:srgbClr val="0070C0"/>
                </a:solidFill>
                <a:latin typeface="微软雅黑" pitchFamily="34" charset="-122"/>
                <a:ea typeface="微软雅黑" pitchFamily="34" charset="-122"/>
              </a:rPr>
              <a:t>File Transfer Protocol</a:t>
            </a:r>
            <a:endParaRPr lang="zh-CN" altLang="en-US" sz="4000" b="1" dirty="0">
              <a:solidFill>
                <a:srgbClr val="0070C0"/>
              </a:solidFill>
              <a:latin typeface="微软雅黑" pitchFamily="34" charset="-122"/>
              <a:ea typeface="微软雅黑" pitchFamily="34" charset="-122"/>
            </a:endParaRP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 y="1591809"/>
            <a:ext cx="8637587" cy="39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099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0"/>
            <a:ext cx="8230138" cy="1143000"/>
          </a:xfrm>
        </p:spPr>
        <p:txBody>
          <a:bodyPr/>
          <a:lstStyle/>
          <a:p>
            <a:r>
              <a:rPr lang="en-US" altLang="en-US" sz="4000" b="1" dirty="0" smtClean="0">
                <a:solidFill>
                  <a:srgbClr val="0070C0"/>
                </a:solidFill>
                <a:latin typeface="Courier New" pitchFamily="49" charset="0"/>
                <a:ea typeface="微软雅黑" pitchFamily="34" charset="-122"/>
                <a:cs typeface="Courier New" pitchFamily="49" charset="0"/>
              </a:rPr>
              <a:t>ftp</a:t>
            </a:r>
            <a:r>
              <a:rPr lang="en-US" altLang="en-US" sz="4000" b="1" dirty="0" smtClean="0">
                <a:solidFill>
                  <a:srgbClr val="0070C0"/>
                </a:solidFill>
                <a:latin typeface="微软雅黑" pitchFamily="34" charset="-122"/>
                <a:ea typeface="微软雅黑" pitchFamily="34" charset="-122"/>
              </a:rPr>
              <a:t> - Transfer Files </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304800" y="994172"/>
            <a:ext cx="8648700" cy="5078313"/>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SzPct val="200000"/>
              <a:buFont typeface="Arial" pitchFamily="34" charset="0"/>
              <a:buChar char="•"/>
            </a:pPr>
            <a:r>
              <a:rPr lang="en-US" altLang="en-US" sz="2800" b="1" dirty="0" smtClean="0">
                <a:solidFill>
                  <a:srgbClr val="000000"/>
                </a:solidFill>
                <a:latin typeface="Courier New" pitchFamily="49" charset="0"/>
                <a:ea typeface="微软雅黑" pitchFamily="34" charset="-122"/>
                <a:cs typeface="Courier New" pitchFamily="49" charset="0"/>
              </a:rPr>
              <a:t>ftp</a:t>
            </a:r>
            <a:r>
              <a:rPr lang="en-US" altLang="en-US" sz="2800" b="1" i="1" dirty="0">
                <a:solidFill>
                  <a:srgbClr val="000000"/>
                </a:solidFill>
                <a:latin typeface="Courier New" pitchFamily="49" charset="0"/>
                <a:ea typeface="微软雅黑" pitchFamily="34" charset="-122"/>
                <a:cs typeface="Courier New" pitchFamily="49" charset="0"/>
              </a:rPr>
              <a:t> </a:t>
            </a:r>
            <a:r>
              <a:rPr lang="en-US" altLang="en-US" sz="2800" dirty="0" smtClean="0">
                <a:solidFill>
                  <a:srgbClr val="000000"/>
                </a:solidFill>
                <a:latin typeface="微软雅黑" pitchFamily="34" charset="-122"/>
                <a:ea typeface="微软雅黑" pitchFamily="34" charset="-122"/>
                <a:cs typeface="Courier New" pitchFamily="49" charset="0"/>
              </a:rPr>
              <a:t>is a user interface to the standard File Transfer Protocol (FTP)</a:t>
            </a:r>
            <a:r>
              <a:rPr lang="en-US" altLang="en-US" sz="2800" b="1" i="1" dirty="0" smtClean="0">
                <a:solidFill>
                  <a:srgbClr val="000000"/>
                </a:solidFill>
                <a:latin typeface="微软雅黑" pitchFamily="34" charset="-122"/>
                <a:ea typeface="微软雅黑" pitchFamily="34" charset="-122"/>
                <a:cs typeface="Courier New" pitchFamily="49" charset="0"/>
              </a:rPr>
              <a:t> </a:t>
            </a:r>
            <a:endParaRPr lang="en-US" altLang="en-US" sz="2800" b="1" i="1" dirty="0" smtClean="0">
              <a:solidFill>
                <a:srgbClr val="000000"/>
              </a:solidFill>
              <a:latin typeface="Courier New" pitchFamily="49" charset="0"/>
              <a:ea typeface="微软雅黑" pitchFamily="34" charset="-122"/>
              <a:cs typeface="Courier New" pitchFamily="49" charset="0"/>
            </a:endParaRP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Courier New" pitchFamily="49" charset="0"/>
                <a:ea typeface="微软雅黑" pitchFamily="34" charset="-122"/>
                <a:cs typeface="Courier New" pitchFamily="49" charset="0"/>
              </a:rPr>
              <a:t>ftp </a:t>
            </a:r>
            <a:r>
              <a:rPr lang="en-US" altLang="en-US" sz="2400" i="1" dirty="0" smtClean="0">
                <a:solidFill>
                  <a:srgbClr val="000000"/>
                </a:solidFill>
                <a:latin typeface="Courier New" pitchFamily="49" charset="0"/>
                <a:ea typeface="微软雅黑" pitchFamily="34" charset="-122"/>
                <a:cs typeface="Courier New" pitchFamily="49" charset="0"/>
              </a:rPr>
              <a:t>[options] [remote-system]</a:t>
            </a:r>
            <a:r>
              <a:rPr lang="en-US" altLang="en-US" sz="2400" dirty="0" smtClean="0">
                <a:solidFill>
                  <a:srgbClr val="000000"/>
                </a:solidFill>
                <a:latin typeface="Courier New" pitchFamily="49" charset="0"/>
                <a:ea typeface="微软雅黑" pitchFamily="34" charset="-122"/>
                <a:cs typeface="Courier New" pitchFamily="49" charset="0"/>
              </a:rPr>
              <a:t> </a:t>
            </a:r>
          </a:p>
          <a:p>
            <a:pPr marL="457200" indent="-457200" defTabSz="914400" fontAlgn="base">
              <a:lnSpc>
                <a:spcPct val="150000"/>
              </a:lnSpc>
              <a:spcBef>
                <a:spcPct val="0"/>
              </a:spcBef>
              <a:spcAft>
                <a:spcPct val="0"/>
              </a:spcAft>
              <a:buClr>
                <a:srgbClr val="FF6600"/>
              </a:buClr>
              <a:buSzPct val="200000"/>
              <a:buFont typeface="Arial" pitchFamily="34" charset="0"/>
              <a:buChar char="•"/>
            </a:pPr>
            <a:r>
              <a:rPr lang="en-US" altLang="en-US" sz="2800" dirty="0" smtClean="0">
                <a:solidFill>
                  <a:srgbClr val="000000"/>
                </a:solidFill>
                <a:latin typeface="微软雅黑" pitchFamily="34" charset="-122"/>
                <a:ea typeface="微软雅黑" pitchFamily="34" charset="-122"/>
                <a:cs typeface="Courier New" pitchFamily="49" charset="0"/>
              </a:rPr>
              <a:t>To establish an FTP connection, you must have access to an account on the remote system</a:t>
            </a:r>
            <a:endParaRPr lang="en-US" altLang="en-US" sz="2800" i="1" dirty="0">
              <a:solidFill>
                <a:srgbClr val="000000"/>
              </a:solidFill>
              <a:latin typeface="微软雅黑" pitchFamily="34" charset="-122"/>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FTP is not a secure protocol.</a:t>
            </a:r>
            <a:r>
              <a:rPr lang="en-US" altLang="en-US" sz="2800" dirty="0">
                <a:solidFill>
                  <a:srgbClr val="000000"/>
                </a:solidFill>
                <a:latin typeface="微软雅黑" pitchFamily="34" charset="-122"/>
                <a:ea typeface="微软雅黑" pitchFamily="34" charset="-122"/>
              </a:rPr>
              <a:t> </a:t>
            </a:r>
            <a:r>
              <a:rPr lang="en-US" altLang="en-US" sz="2800" dirty="0" smtClean="0">
                <a:solidFill>
                  <a:srgbClr val="000000"/>
                </a:solidFill>
                <a:latin typeface="微软雅黑" pitchFamily="34" charset="-122"/>
                <a:ea typeface="微软雅黑" pitchFamily="34" charset="-122"/>
              </a:rPr>
              <a:t>Use </a:t>
            </a:r>
            <a:r>
              <a:rPr lang="en-US" altLang="en-US" sz="2800" dirty="0" err="1" smtClean="0">
                <a:solidFill>
                  <a:srgbClr val="000000"/>
                </a:solidFill>
                <a:latin typeface="Courier New" pitchFamily="49" charset="0"/>
                <a:ea typeface="微软雅黑" pitchFamily="34" charset="-122"/>
                <a:cs typeface="Courier New" pitchFamily="49" charset="0"/>
              </a:rPr>
              <a:t>sftp</a:t>
            </a:r>
            <a:r>
              <a:rPr lang="en-US" altLang="en-US" sz="2800" dirty="0" smtClean="0">
                <a:solidFill>
                  <a:srgbClr val="000000"/>
                </a:solidFill>
                <a:latin typeface="微软雅黑" pitchFamily="34" charset="-122"/>
                <a:ea typeface="微软雅黑" pitchFamily="34" charset="-122"/>
              </a:rPr>
              <a:t> for secured </a:t>
            </a:r>
            <a:r>
              <a:rPr lang="en-US" altLang="en-US" sz="2800" dirty="0" smtClean="0">
                <a:solidFill>
                  <a:srgbClr val="000000"/>
                </a:solidFill>
                <a:latin typeface="Courier New" pitchFamily="49" charset="0"/>
                <a:ea typeface="微软雅黑" pitchFamily="34" charset="-122"/>
                <a:cs typeface="Courier New" pitchFamily="49" charset="0"/>
              </a:rPr>
              <a:t>ftp</a:t>
            </a:r>
            <a:r>
              <a:rPr lang="en-US" altLang="en-US" sz="2800" dirty="0" smtClean="0">
                <a:solidFill>
                  <a:srgbClr val="000000"/>
                </a:solidFill>
                <a:latin typeface="微软雅黑" pitchFamily="34" charset="-122"/>
                <a:ea typeface="微软雅黑" pitchFamily="34" charset="-122"/>
              </a:rPr>
              <a:t> </a:t>
            </a:r>
            <a:endParaRPr lang="en-US" altLang="en-US" sz="2800" dirty="0">
              <a:solidFill>
                <a:srgbClr val="000000"/>
              </a:solidFill>
              <a:latin typeface="微软雅黑" pitchFamily="34" charset="-122"/>
              <a:ea typeface="微软雅黑" pitchFamily="34" charset="-122"/>
            </a:endParaRP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err="1">
                <a:solidFill>
                  <a:srgbClr val="000000"/>
                </a:solidFill>
                <a:latin typeface="Courier New" pitchFamily="49" charset="0"/>
                <a:ea typeface="微软雅黑" pitchFamily="34" charset="-122"/>
                <a:cs typeface="Courier New" pitchFamily="49" charset="0"/>
              </a:rPr>
              <a:t>s</a:t>
            </a:r>
            <a:r>
              <a:rPr lang="en-US" altLang="en-US" sz="2400" dirty="0" err="1" smtClean="0">
                <a:solidFill>
                  <a:srgbClr val="000000"/>
                </a:solidFill>
                <a:latin typeface="Courier New" pitchFamily="49" charset="0"/>
                <a:ea typeface="微软雅黑" pitchFamily="34" charset="-122"/>
                <a:cs typeface="Courier New" pitchFamily="49" charset="0"/>
              </a:rPr>
              <a:t>ftp</a:t>
            </a:r>
            <a:r>
              <a:rPr lang="en-US" altLang="en-US" sz="2400" dirty="0" smtClean="0">
                <a:solidFill>
                  <a:srgbClr val="000000"/>
                </a:solidFill>
                <a:latin typeface="Courier New" pitchFamily="49" charset="0"/>
                <a:ea typeface="微软雅黑" pitchFamily="34" charset="-122"/>
                <a:cs typeface="Courier New" pitchFamily="49" charset="0"/>
              </a:rPr>
              <a:t>&gt;help</a:t>
            </a:r>
            <a:endParaRPr lang="en-US" altLang="en-US" sz="2400" dirty="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4201362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0"/>
            <a:ext cx="8230138" cy="1143000"/>
          </a:xfrm>
        </p:spPr>
        <p:txBody>
          <a:bodyPr/>
          <a:lstStyle/>
          <a:p>
            <a:r>
              <a:rPr lang="en-US" altLang="en-US" sz="4000" b="1" dirty="0" smtClean="0">
                <a:solidFill>
                  <a:srgbClr val="0070C0"/>
                </a:solidFill>
                <a:latin typeface="Courier New" pitchFamily="49" charset="0"/>
                <a:ea typeface="微软雅黑" pitchFamily="34" charset="-122"/>
                <a:cs typeface="Courier New" pitchFamily="49" charset="0"/>
              </a:rPr>
              <a:t>get</a:t>
            </a:r>
            <a:r>
              <a:rPr lang="en-US" altLang="en-US" sz="4000" b="1" dirty="0" smtClean="0">
                <a:solidFill>
                  <a:srgbClr val="0070C0"/>
                </a:solidFill>
                <a:latin typeface="微软雅黑" pitchFamily="34" charset="-122"/>
                <a:ea typeface="微软雅黑" pitchFamily="34" charset="-122"/>
              </a:rPr>
              <a:t> and </a:t>
            </a:r>
            <a:r>
              <a:rPr lang="en-US" altLang="en-US" sz="4000" b="1" dirty="0" smtClean="0">
                <a:solidFill>
                  <a:srgbClr val="0070C0"/>
                </a:solidFill>
                <a:latin typeface="Courier New" panose="02070309020205020404" pitchFamily="49" charset="0"/>
                <a:ea typeface="微软雅黑" pitchFamily="34" charset="-122"/>
                <a:cs typeface="Courier New" panose="02070309020205020404" pitchFamily="49" charset="0"/>
              </a:rPr>
              <a:t>put</a:t>
            </a:r>
            <a:r>
              <a:rPr lang="en-US" altLang="en-US" sz="4000" b="1" dirty="0" smtClean="0">
                <a:solidFill>
                  <a:srgbClr val="0070C0"/>
                </a:solidFill>
                <a:latin typeface="微软雅黑" pitchFamily="34" charset="-122"/>
                <a:ea typeface="微软雅黑" pitchFamily="34" charset="-122"/>
              </a:rPr>
              <a:t> </a:t>
            </a:r>
            <a:endParaRPr lang="zh-CN" altLang="en-US" sz="4000" b="1" dirty="0">
              <a:solidFill>
                <a:srgbClr val="0070C0"/>
              </a:solidFill>
              <a:latin typeface="微软雅黑" pitchFamily="34" charset="-122"/>
              <a:ea typeface="微软雅黑" pitchFamily="34" charset="-122"/>
            </a:endParaRP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1768475"/>
            <a:ext cx="8199437" cy="333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414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0070C0"/>
                </a:solidFill>
                <a:latin typeface="微软雅黑" pitchFamily="34" charset="-122"/>
                <a:ea typeface="微软雅黑" pitchFamily="34" charset="-122"/>
              </a:rPr>
              <a:t>Filters</a:t>
            </a:r>
            <a:endParaRPr lang="zh-CN" altLang="en-US" b="1" dirty="0">
              <a:solidFill>
                <a:srgbClr val="0070C0"/>
              </a:solidFill>
              <a:latin typeface="微软雅黑" pitchFamily="34" charset="-122"/>
              <a:ea typeface="微软雅黑"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259" y="1602324"/>
            <a:ext cx="7299325"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60"/>
          <p:cNvSpPr txBox="1">
            <a:spLocks noChangeArrowheads="1"/>
          </p:cNvSpPr>
          <p:nvPr/>
        </p:nvSpPr>
        <p:spPr bwMode="auto">
          <a:xfrm>
            <a:off x="576773" y="4090135"/>
            <a:ext cx="8110295" cy="2031325"/>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r>
              <a:rPr lang="en-US" altLang="en-US" sz="2800" dirty="0" smtClean="0">
                <a:solidFill>
                  <a:srgbClr val="000000"/>
                </a:solidFill>
                <a:latin typeface="微软雅黑" pitchFamily="34" charset="-122"/>
                <a:ea typeface="微软雅黑" pitchFamily="34" charset="-122"/>
              </a:rPr>
              <a:t>A filter is a command that takes input from the standard input, manipulates it, and sends the result to the standard output</a:t>
            </a:r>
          </a:p>
        </p:txBody>
      </p:sp>
    </p:spTree>
    <p:extLst>
      <p:ext uri="{BB962C8B-B14F-4D97-AF65-F5344CB8AC3E}">
        <p14:creationId xmlns:p14="http://schemas.microsoft.com/office/powerpoint/2010/main" val="147830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850" y="114981"/>
            <a:ext cx="8230138" cy="1143000"/>
          </a:xfrm>
        </p:spPr>
        <p:txBody>
          <a:bodyPr/>
          <a:lstStyle/>
          <a:p>
            <a:r>
              <a:rPr lang="en-US" altLang="en-US" sz="4000" b="1" dirty="0" smtClean="0">
                <a:solidFill>
                  <a:srgbClr val="0070C0"/>
                </a:solidFill>
                <a:latin typeface="微软雅黑" pitchFamily="34" charset="-122"/>
                <a:ea typeface="微软雅黑" pitchFamily="34" charset="-122"/>
              </a:rPr>
              <a:t>Using Filters with Pipes</a:t>
            </a:r>
            <a:endParaRPr lang="zh-CN" altLang="en-US" sz="4000" b="1" dirty="0">
              <a:solidFill>
                <a:srgbClr val="0070C0"/>
              </a:solidFill>
              <a:latin typeface="微软雅黑" pitchFamily="34" charset="-122"/>
              <a:ea typeface="微软雅黑" pitchFamily="34" charset="-122"/>
            </a:endParaRPr>
          </a:p>
        </p:txBody>
      </p:sp>
      <p:sp>
        <p:nvSpPr>
          <p:cNvPr id="6" name="TextBox 160"/>
          <p:cNvSpPr txBox="1">
            <a:spLocks noChangeArrowheads="1"/>
          </p:cNvSpPr>
          <p:nvPr/>
        </p:nvSpPr>
        <p:spPr bwMode="auto">
          <a:xfrm>
            <a:off x="576773" y="4090135"/>
            <a:ext cx="8110295" cy="1689052"/>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r>
              <a:rPr lang="en-US" altLang="en-US" sz="2400" dirty="0" smtClean="0">
                <a:solidFill>
                  <a:srgbClr val="000000"/>
                </a:solidFill>
                <a:latin typeface="微软雅黑" pitchFamily="34" charset="-122"/>
                <a:ea typeface="微软雅黑" pitchFamily="34" charset="-122"/>
              </a:rPr>
              <a:t>A filter is a command that takes input from the standard input, manipulates it, and sends the result to the standard output</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89" y="1257981"/>
            <a:ext cx="7027261" cy="2969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08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err="1" smtClean="0">
                <a:solidFill>
                  <a:srgbClr val="0070C0"/>
                </a:solidFill>
                <a:latin typeface="Courier New" pitchFamily="49" charset="0"/>
                <a:ea typeface="微软雅黑" pitchFamily="34" charset="-122"/>
                <a:cs typeface="Courier New" pitchFamily="49" charset="0"/>
              </a:rPr>
              <a:t>tr</a:t>
            </a:r>
            <a:r>
              <a:rPr lang="en-US" altLang="zh-CN" sz="3600" b="1" dirty="0" smtClean="0">
                <a:solidFill>
                  <a:srgbClr val="0070C0"/>
                </a:solidFill>
                <a:latin typeface="微软雅黑" pitchFamily="34" charset="-122"/>
                <a:ea typeface="微软雅黑" pitchFamily="34" charset="-122"/>
              </a:rPr>
              <a:t> – Replaces Characters</a:t>
            </a:r>
            <a:endParaRPr lang="zh-CN" altLang="en-US" sz="3600" b="1" dirty="0">
              <a:solidFill>
                <a:srgbClr val="0070C0"/>
              </a:solidFill>
              <a:latin typeface="微软雅黑" pitchFamily="34" charset="-122"/>
              <a:ea typeface="微软雅黑" pitchFamily="34"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192" y="1888331"/>
            <a:ext cx="6805613" cy="369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948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err="1" smtClean="0">
                <a:solidFill>
                  <a:srgbClr val="0070C0"/>
                </a:solidFill>
                <a:latin typeface="Courier New" pitchFamily="49" charset="0"/>
                <a:ea typeface="微软雅黑" pitchFamily="34" charset="-122"/>
                <a:cs typeface="Courier New" pitchFamily="49" charset="0"/>
              </a:rPr>
              <a:t>tr</a:t>
            </a:r>
            <a:r>
              <a:rPr lang="en-US" altLang="zh-CN" sz="3600" b="1" dirty="0" smtClean="0">
                <a:solidFill>
                  <a:srgbClr val="0070C0"/>
                </a:solidFill>
                <a:latin typeface="微软雅黑" pitchFamily="34" charset="-122"/>
                <a:ea typeface="微软雅黑" pitchFamily="34" charset="-122"/>
              </a:rPr>
              <a:t> Examples</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408867" y="1455046"/>
            <a:ext cx="8506533" cy="4801314"/>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Translate case </a:t>
            </a:r>
            <a:br>
              <a:rPr lang="en-US" altLang="en-US" sz="2400" dirty="0" smtClean="0">
                <a:solidFill>
                  <a:srgbClr val="000000"/>
                </a:solidFill>
                <a:latin typeface="微软雅黑" pitchFamily="34" charset="-122"/>
                <a:ea typeface="微软雅黑" pitchFamily="34" charset="-122"/>
              </a:rPr>
            </a:br>
            <a:r>
              <a:rPr lang="en-US" altLang="en-US" sz="2200" dirty="0" smtClean="0">
                <a:solidFill>
                  <a:srgbClr val="000000"/>
                </a:solidFill>
                <a:latin typeface="Courier New" pitchFamily="49" charset="0"/>
                <a:ea typeface="微软雅黑" pitchFamily="34" charset="-122"/>
                <a:cs typeface="Courier New" pitchFamily="49" charset="0"/>
              </a:rPr>
              <a:t>cat </a:t>
            </a:r>
            <a:r>
              <a:rPr lang="en-US" altLang="en-US" sz="2200" dirty="0" err="1" smtClean="0">
                <a:solidFill>
                  <a:srgbClr val="000000"/>
                </a:solidFill>
                <a:latin typeface="Courier New" pitchFamily="49" charset="0"/>
                <a:ea typeface="微软雅黑" pitchFamily="34" charset="-122"/>
                <a:cs typeface="Courier New" pitchFamily="49" charset="0"/>
              </a:rPr>
              <a:t>myfile</a:t>
            </a:r>
            <a:r>
              <a:rPr lang="en-US" altLang="en-US" sz="2200" dirty="0" smtClean="0">
                <a:solidFill>
                  <a:srgbClr val="000000"/>
                </a:solidFill>
                <a:latin typeface="Courier New" pitchFamily="49" charset="0"/>
                <a:ea typeface="微软雅黑" pitchFamily="34" charset="-122"/>
                <a:cs typeface="Courier New" pitchFamily="49" charset="0"/>
              </a:rPr>
              <a:t> |</a:t>
            </a:r>
            <a:r>
              <a:rPr lang="en-US" altLang="en-US" sz="2200" dirty="0" err="1" smtClean="0">
                <a:solidFill>
                  <a:srgbClr val="000000"/>
                </a:solidFill>
                <a:latin typeface="Courier New" pitchFamily="49" charset="0"/>
                <a:ea typeface="微软雅黑" pitchFamily="34" charset="-122"/>
                <a:cs typeface="Courier New" pitchFamily="49" charset="0"/>
              </a:rPr>
              <a:t>tr</a:t>
            </a:r>
            <a:r>
              <a:rPr lang="en-US" altLang="en-US" sz="2200" dirty="0" smtClean="0">
                <a:solidFill>
                  <a:srgbClr val="000000"/>
                </a:solidFill>
                <a:latin typeface="Courier New" pitchFamily="49" charset="0"/>
                <a:ea typeface="微软雅黑" pitchFamily="34" charset="-122"/>
                <a:cs typeface="Courier New" pitchFamily="49" charset="0"/>
              </a:rPr>
              <a:t> a-</a:t>
            </a:r>
            <a:r>
              <a:rPr lang="en-US" altLang="en-US" sz="2200" dirty="0" err="1" smtClean="0">
                <a:solidFill>
                  <a:srgbClr val="000000"/>
                </a:solidFill>
                <a:latin typeface="Courier New" pitchFamily="49" charset="0"/>
                <a:ea typeface="微软雅黑" pitchFamily="34" charset="-122"/>
                <a:cs typeface="Courier New" pitchFamily="49" charset="0"/>
              </a:rPr>
              <a:t>zA</a:t>
            </a:r>
            <a:r>
              <a:rPr lang="en-US" altLang="en-US" sz="2200" dirty="0" smtClean="0">
                <a:solidFill>
                  <a:srgbClr val="000000"/>
                </a:solidFill>
                <a:latin typeface="Courier New" pitchFamily="49" charset="0"/>
                <a:ea typeface="微软雅黑" pitchFamily="34" charset="-122"/>
                <a:cs typeface="Courier New" pitchFamily="49" charset="0"/>
              </a:rPr>
              <a:t>-Z A-</a:t>
            </a:r>
            <a:r>
              <a:rPr lang="en-US" altLang="en-US" sz="2200" dirty="0" err="1" smtClean="0">
                <a:solidFill>
                  <a:srgbClr val="000000"/>
                </a:solidFill>
                <a:latin typeface="Courier New" pitchFamily="49" charset="0"/>
                <a:ea typeface="微软雅黑" pitchFamily="34" charset="-122"/>
                <a:cs typeface="Courier New" pitchFamily="49" charset="0"/>
              </a:rPr>
              <a:t>Za</a:t>
            </a:r>
            <a:r>
              <a:rPr lang="en-US" altLang="en-US" sz="2200" dirty="0" smtClean="0">
                <a:solidFill>
                  <a:srgbClr val="000000"/>
                </a:solidFill>
                <a:latin typeface="Courier New" pitchFamily="49" charset="0"/>
                <a:ea typeface="微软雅黑" pitchFamily="34" charset="-122"/>
                <a:cs typeface="Courier New" pitchFamily="49" charset="0"/>
              </a:rPr>
              <a:t>-z </a:t>
            </a:r>
            <a:br>
              <a:rPr lang="en-US" altLang="en-US" sz="2200" dirty="0" smtClean="0">
                <a:solidFill>
                  <a:srgbClr val="000000"/>
                </a:solidFill>
                <a:latin typeface="Courier New" pitchFamily="49" charset="0"/>
                <a:ea typeface="微软雅黑" pitchFamily="34" charset="-122"/>
                <a:cs typeface="Courier New" pitchFamily="49" charset="0"/>
              </a:rPr>
            </a:br>
            <a:r>
              <a:rPr lang="en-US" altLang="en-US" sz="2200" dirty="0" smtClean="0">
                <a:solidFill>
                  <a:srgbClr val="000000"/>
                </a:solidFill>
                <a:latin typeface="Courier New" pitchFamily="49" charset="0"/>
                <a:ea typeface="微软雅黑" pitchFamily="34" charset="-122"/>
                <a:cs typeface="Courier New" pitchFamily="49" charset="0"/>
              </a:rPr>
              <a:t>  OR</a:t>
            </a:r>
            <a:br>
              <a:rPr lang="en-US" altLang="en-US" sz="2200" dirty="0" smtClean="0">
                <a:solidFill>
                  <a:srgbClr val="000000"/>
                </a:solidFill>
                <a:latin typeface="Courier New" pitchFamily="49" charset="0"/>
                <a:ea typeface="微软雅黑" pitchFamily="34" charset="-122"/>
                <a:cs typeface="Courier New" pitchFamily="49" charset="0"/>
              </a:rPr>
            </a:br>
            <a:r>
              <a:rPr lang="en-US" altLang="en-US" sz="2200" dirty="0" smtClean="0">
                <a:solidFill>
                  <a:srgbClr val="000000"/>
                </a:solidFill>
                <a:latin typeface="Courier New" pitchFamily="49" charset="0"/>
                <a:ea typeface="微软雅黑" pitchFamily="34" charset="-122"/>
                <a:cs typeface="Courier New" pitchFamily="49" charset="0"/>
              </a:rPr>
              <a:t>a-</a:t>
            </a:r>
            <a:r>
              <a:rPr lang="en-US" altLang="en-US" sz="2200" dirty="0" err="1" smtClean="0">
                <a:solidFill>
                  <a:srgbClr val="000000"/>
                </a:solidFill>
                <a:latin typeface="Courier New" pitchFamily="49" charset="0"/>
                <a:ea typeface="微软雅黑" pitchFamily="34" charset="-122"/>
                <a:cs typeface="Courier New" pitchFamily="49" charset="0"/>
              </a:rPr>
              <a:t>zA</a:t>
            </a:r>
            <a:r>
              <a:rPr lang="en-US" altLang="en-US" sz="2200" dirty="0" smtClean="0">
                <a:solidFill>
                  <a:srgbClr val="000000"/>
                </a:solidFill>
                <a:latin typeface="Courier New" pitchFamily="49" charset="0"/>
                <a:ea typeface="微软雅黑" pitchFamily="34" charset="-122"/>
                <a:cs typeface="Courier New" pitchFamily="49" charset="0"/>
              </a:rPr>
              <a:t>-Z A-</a:t>
            </a:r>
            <a:r>
              <a:rPr lang="en-US" altLang="en-US" sz="2200" dirty="0" err="1" smtClean="0">
                <a:solidFill>
                  <a:srgbClr val="000000"/>
                </a:solidFill>
                <a:latin typeface="Courier New" pitchFamily="49" charset="0"/>
                <a:ea typeface="微软雅黑" pitchFamily="34" charset="-122"/>
                <a:cs typeface="Courier New" pitchFamily="49" charset="0"/>
              </a:rPr>
              <a:t>Za</a:t>
            </a:r>
            <a:r>
              <a:rPr lang="en-US" altLang="en-US" sz="2200" dirty="0" smtClean="0">
                <a:solidFill>
                  <a:srgbClr val="000000"/>
                </a:solidFill>
                <a:latin typeface="Courier New" pitchFamily="49" charset="0"/>
                <a:ea typeface="微软雅黑" pitchFamily="34" charset="-122"/>
                <a:cs typeface="Courier New" pitchFamily="49" charset="0"/>
              </a:rPr>
              <a:t>-z &lt; </a:t>
            </a:r>
            <a:r>
              <a:rPr lang="en-US" altLang="en-US" sz="2200" dirty="0" err="1" smtClean="0">
                <a:solidFill>
                  <a:srgbClr val="000000"/>
                </a:solidFill>
                <a:latin typeface="Courier New" pitchFamily="49" charset="0"/>
                <a:ea typeface="微软雅黑" pitchFamily="34" charset="-122"/>
                <a:cs typeface="Courier New" pitchFamily="49" charset="0"/>
              </a:rPr>
              <a:t>myfile</a:t>
            </a:r>
            <a:endParaRPr lang="en-US" altLang="en-US" sz="2200" dirty="0" smtClean="0">
              <a:solidFill>
                <a:srgbClr val="000000"/>
              </a:solidFill>
              <a:latin typeface="Courier New" pitchFamily="49" charset="0"/>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Encode &amp; decode</a:t>
            </a:r>
            <a:br>
              <a:rPr lang="en-US" altLang="en-US" sz="2400" dirty="0" smtClean="0">
                <a:solidFill>
                  <a:srgbClr val="000000"/>
                </a:solidFill>
                <a:latin typeface="微软雅黑" pitchFamily="34" charset="-122"/>
                <a:ea typeface="微软雅黑" pitchFamily="34" charset="-122"/>
              </a:rPr>
            </a:br>
            <a:r>
              <a:rPr lang="en-US" altLang="en-US" sz="2200" dirty="0" smtClean="0">
                <a:solidFill>
                  <a:srgbClr val="000000"/>
                </a:solidFill>
                <a:latin typeface="Courier New" pitchFamily="49" charset="0"/>
                <a:ea typeface="微软雅黑" pitchFamily="34" charset="-122"/>
                <a:cs typeface="Courier New" pitchFamily="49" charset="0"/>
              </a:rPr>
              <a:t>cat </a:t>
            </a:r>
            <a:r>
              <a:rPr lang="en-US" altLang="en-US" sz="2200" dirty="0" err="1">
                <a:solidFill>
                  <a:srgbClr val="000000"/>
                </a:solidFill>
                <a:latin typeface="Courier New" pitchFamily="49" charset="0"/>
                <a:ea typeface="微软雅黑" pitchFamily="34" charset="-122"/>
                <a:cs typeface="Courier New" pitchFamily="49" charset="0"/>
              </a:rPr>
              <a:t>myfile</a:t>
            </a:r>
            <a:r>
              <a:rPr lang="en-US" altLang="en-US" sz="2200" dirty="0">
                <a:solidFill>
                  <a:srgbClr val="000000"/>
                </a:solidFill>
                <a:latin typeface="Courier New" pitchFamily="49" charset="0"/>
                <a:ea typeface="微软雅黑" pitchFamily="34" charset="-122"/>
                <a:cs typeface="Courier New" pitchFamily="49" charset="0"/>
              </a:rPr>
              <a:t> </a:t>
            </a:r>
            <a:r>
              <a:rPr lang="en-US" altLang="en-US" sz="2200" dirty="0" smtClean="0">
                <a:solidFill>
                  <a:srgbClr val="000000"/>
                </a:solidFill>
                <a:latin typeface="Courier New" pitchFamily="49" charset="0"/>
                <a:ea typeface="微软雅黑" pitchFamily="34" charset="-122"/>
                <a:cs typeface="Courier New" pitchFamily="49" charset="0"/>
              </a:rPr>
              <a:t>| </a:t>
            </a:r>
            <a:r>
              <a:rPr lang="en-US" altLang="en-US" sz="2200" dirty="0" err="1" smtClean="0">
                <a:solidFill>
                  <a:srgbClr val="000000"/>
                </a:solidFill>
                <a:latin typeface="Courier New" pitchFamily="49" charset="0"/>
                <a:ea typeface="微软雅黑" pitchFamily="34" charset="-122"/>
                <a:cs typeface="Courier New" pitchFamily="49" charset="0"/>
              </a:rPr>
              <a:t>tr</a:t>
            </a:r>
            <a:r>
              <a:rPr lang="en-US" altLang="en-US" sz="2200" dirty="0" smtClean="0">
                <a:solidFill>
                  <a:srgbClr val="000000"/>
                </a:solidFill>
                <a:latin typeface="Courier New" pitchFamily="49" charset="0"/>
                <a:ea typeface="微软雅黑" pitchFamily="34" charset="-122"/>
                <a:cs typeface="Courier New" pitchFamily="49" charset="0"/>
              </a:rPr>
              <a:t> </a:t>
            </a:r>
            <a:r>
              <a:rPr lang="en-US" altLang="en-US" sz="2200" dirty="0" smtClean="0">
                <a:solidFill>
                  <a:srgbClr val="000000"/>
                </a:solidFill>
                <a:latin typeface="Courier New" pitchFamily="49" charset="0"/>
                <a:ea typeface="微软雅黑" pitchFamily="34" charset="-122"/>
                <a:cs typeface="Courier New" pitchFamily="49" charset="0"/>
              </a:rPr>
              <a:t>a-mA-</a:t>
            </a:r>
            <a:r>
              <a:rPr lang="en-US" altLang="en-US" sz="2200" dirty="0" err="1" smtClean="0">
                <a:solidFill>
                  <a:srgbClr val="000000"/>
                </a:solidFill>
                <a:latin typeface="Courier New" pitchFamily="49" charset="0"/>
                <a:ea typeface="微软雅黑" pitchFamily="34" charset="-122"/>
                <a:cs typeface="Courier New" pitchFamily="49" charset="0"/>
              </a:rPr>
              <a:t>Mn</a:t>
            </a:r>
            <a:r>
              <a:rPr lang="en-US" altLang="en-US" sz="2200" dirty="0" smtClean="0">
                <a:solidFill>
                  <a:srgbClr val="000000"/>
                </a:solidFill>
                <a:latin typeface="Courier New" pitchFamily="49" charset="0"/>
                <a:ea typeface="微软雅黑" pitchFamily="34" charset="-122"/>
                <a:cs typeface="Courier New" pitchFamily="49" charset="0"/>
              </a:rPr>
              <a:t>-z N-</a:t>
            </a:r>
            <a:r>
              <a:rPr lang="en-US" altLang="en-US" sz="2200" dirty="0" err="1" smtClean="0">
                <a:solidFill>
                  <a:srgbClr val="000000"/>
                </a:solidFill>
                <a:latin typeface="Courier New" pitchFamily="49" charset="0"/>
                <a:ea typeface="微软雅黑" pitchFamily="34" charset="-122"/>
                <a:cs typeface="Courier New" pitchFamily="49" charset="0"/>
              </a:rPr>
              <a:t>Za</a:t>
            </a:r>
            <a:r>
              <a:rPr lang="en-US" altLang="en-US" sz="2200" dirty="0" smtClean="0">
                <a:solidFill>
                  <a:srgbClr val="000000"/>
                </a:solidFill>
                <a:latin typeface="Courier New" pitchFamily="49" charset="0"/>
                <a:ea typeface="微软雅黑" pitchFamily="34" charset="-122"/>
                <a:cs typeface="Courier New" pitchFamily="49" charset="0"/>
              </a:rPr>
              <a:t>-mA-M </a:t>
            </a:r>
            <a:r>
              <a:rPr lang="en-US" altLang="en-US" sz="2200" dirty="0" smtClean="0">
                <a:solidFill>
                  <a:srgbClr val="000000"/>
                </a:solidFill>
                <a:latin typeface="Courier New" pitchFamily="49" charset="0"/>
                <a:ea typeface="微软雅黑" pitchFamily="34" charset="-122"/>
                <a:cs typeface="Courier New" pitchFamily="49" charset="0"/>
              </a:rPr>
              <a:t>&gt; </a:t>
            </a:r>
            <a:r>
              <a:rPr lang="en-US" altLang="en-US" sz="2200" dirty="0" err="1" smtClean="0">
                <a:solidFill>
                  <a:srgbClr val="000000"/>
                </a:solidFill>
                <a:latin typeface="Courier New" pitchFamily="49" charset="0"/>
                <a:ea typeface="微软雅黑" pitchFamily="34" charset="-122"/>
                <a:cs typeface="Courier New" pitchFamily="49" charset="0"/>
              </a:rPr>
              <a:t>mysecret</a:t>
            </a:r>
            <a:r>
              <a:rPr lang="en-US" altLang="en-US" sz="2200" dirty="0">
                <a:solidFill>
                  <a:srgbClr val="000000"/>
                </a:solidFill>
                <a:latin typeface="Courier New" pitchFamily="49" charset="0"/>
                <a:ea typeface="微软雅黑" pitchFamily="34" charset="-122"/>
                <a:cs typeface="Courier New" pitchFamily="49" charset="0"/>
              </a:rPr>
              <a:t/>
            </a:r>
            <a:br>
              <a:rPr lang="en-US" altLang="en-US" sz="2200" dirty="0">
                <a:solidFill>
                  <a:srgbClr val="000000"/>
                </a:solidFill>
                <a:latin typeface="Courier New" pitchFamily="49" charset="0"/>
                <a:ea typeface="微软雅黑" pitchFamily="34" charset="-122"/>
                <a:cs typeface="Courier New" pitchFamily="49" charset="0"/>
              </a:rPr>
            </a:br>
            <a:r>
              <a:rPr lang="en-US" altLang="en-US" sz="2200" dirty="0" smtClean="0">
                <a:solidFill>
                  <a:srgbClr val="000000"/>
                </a:solidFill>
                <a:latin typeface="Courier New" pitchFamily="49" charset="0"/>
                <a:ea typeface="微软雅黑" pitchFamily="34" charset="-122"/>
                <a:cs typeface="Courier New" pitchFamily="49" charset="0"/>
              </a:rPr>
              <a:t>cat </a:t>
            </a:r>
            <a:r>
              <a:rPr lang="en-US" altLang="en-US" sz="2200" dirty="0" err="1" smtClean="0">
                <a:solidFill>
                  <a:srgbClr val="000000"/>
                </a:solidFill>
                <a:latin typeface="Courier New" pitchFamily="49" charset="0"/>
                <a:ea typeface="微软雅黑" pitchFamily="34" charset="-122"/>
                <a:cs typeface="Courier New" pitchFamily="49" charset="0"/>
              </a:rPr>
              <a:t>mysecret</a:t>
            </a:r>
            <a:r>
              <a:rPr lang="en-US" altLang="en-US" sz="2200" dirty="0" smtClean="0">
                <a:solidFill>
                  <a:srgbClr val="000000"/>
                </a:solidFill>
                <a:latin typeface="Courier New" pitchFamily="49" charset="0"/>
                <a:ea typeface="微软雅黑" pitchFamily="34" charset="-122"/>
                <a:cs typeface="Courier New" pitchFamily="49" charset="0"/>
              </a:rPr>
              <a:t> | </a:t>
            </a:r>
            <a:r>
              <a:rPr lang="en-US" altLang="en-US" sz="2200" dirty="0" err="1" smtClean="0">
                <a:solidFill>
                  <a:srgbClr val="000000"/>
                </a:solidFill>
                <a:latin typeface="Courier New" pitchFamily="49" charset="0"/>
                <a:ea typeface="微软雅黑" pitchFamily="34" charset="-122"/>
                <a:cs typeface="Courier New" pitchFamily="49" charset="0"/>
              </a:rPr>
              <a:t>tr</a:t>
            </a:r>
            <a:r>
              <a:rPr lang="en-US" altLang="en-US" sz="2200" dirty="0" smtClean="0">
                <a:solidFill>
                  <a:srgbClr val="000000"/>
                </a:solidFill>
                <a:latin typeface="Courier New" pitchFamily="49" charset="0"/>
                <a:ea typeface="微软雅黑" pitchFamily="34" charset="-122"/>
                <a:cs typeface="Courier New" pitchFamily="49" charset="0"/>
              </a:rPr>
              <a:t> n-</a:t>
            </a:r>
            <a:r>
              <a:rPr lang="en-US" altLang="en-US" sz="2200" dirty="0" err="1" smtClean="0">
                <a:solidFill>
                  <a:srgbClr val="000000"/>
                </a:solidFill>
                <a:latin typeface="Courier New" pitchFamily="49" charset="0"/>
                <a:ea typeface="微软雅黑" pitchFamily="34" charset="-122"/>
                <a:cs typeface="Courier New" pitchFamily="49" charset="0"/>
              </a:rPr>
              <a:t>zN</a:t>
            </a:r>
            <a:r>
              <a:rPr lang="en-US" altLang="en-US" sz="2200" dirty="0" smtClean="0">
                <a:solidFill>
                  <a:srgbClr val="000000"/>
                </a:solidFill>
                <a:latin typeface="Courier New" pitchFamily="49" charset="0"/>
                <a:ea typeface="微软雅黑" pitchFamily="34" charset="-122"/>
                <a:cs typeface="Courier New" pitchFamily="49" charset="0"/>
              </a:rPr>
              <a:t>-</a:t>
            </a:r>
            <a:r>
              <a:rPr lang="en-US" altLang="en-US" sz="2200" dirty="0" err="1" smtClean="0">
                <a:solidFill>
                  <a:srgbClr val="000000"/>
                </a:solidFill>
                <a:latin typeface="Courier New" pitchFamily="49" charset="0"/>
                <a:ea typeface="微软雅黑" pitchFamily="34" charset="-122"/>
                <a:cs typeface="Courier New" pitchFamily="49" charset="0"/>
              </a:rPr>
              <a:t>Za</a:t>
            </a:r>
            <a:r>
              <a:rPr lang="en-US" altLang="en-US" sz="2200" dirty="0" smtClean="0">
                <a:solidFill>
                  <a:srgbClr val="000000"/>
                </a:solidFill>
                <a:latin typeface="Courier New" pitchFamily="49" charset="0"/>
                <a:ea typeface="微软雅黑" pitchFamily="34" charset="-122"/>
                <a:cs typeface="Courier New" pitchFamily="49" charset="0"/>
              </a:rPr>
              <a:t>-mA-M a-mA-</a:t>
            </a:r>
            <a:r>
              <a:rPr lang="en-US" altLang="en-US" sz="2200" dirty="0" err="1" smtClean="0">
                <a:solidFill>
                  <a:srgbClr val="000000"/>
                </a:solidFill>
                <a:latin typeface="Courier New" pitchFamily="49" charset="0"/>
                <a:ea typeface="微软雅黑" pitchFamily="34" charset="-122"/>
                <a:cs typeface="Courier New" pitchFamily="49" charset="0"/>
              </a:rPr>
              <a:t>Mn</a:t>
            </a:r>
            <a:r>
              <a:rPr lang="en-US" altLang="en-US" sz="2200" dirty="0" smtClean="0">
                <a:solidFill>
                  <a:srgbClr val="000000"/>
                </a:solidFill>
                <a:latin typeface="Courier New" pitchFamily="49" charset="0"/>
                <a:ea typeface="微软雅黑" pitchFamily="34" charset="-122"/>
                <a:cs typeface="Courier New" pitchFamily="49" charset="0"/>
              </a:rPr>
              <a:t>-</a:t>
            </a:r>
            <a:r>
              <a:rPr lang="en-US" altLang="en-US" sz="2200" dirty="0" err="1" smtClean="0">
                <a:solidFill>
                  <a:srgbClr val="000000"/>
                </a:solidFill>
                <a:latin typeface="Courier New" pitchFamily="49" charset="0"/>
                <a:ea typeface="微软雅黑" pitchFamily="34" charset="-122"/>
                <a:cs typeface="Courier New" pitchFamily="49" charset="0"/>
              </a:rPr>
              <a:t>zN</a:t>
            </a:r>
            <a:r>
              <a:rPr lang="en-US" altLang="en-US" sz="2200" dirty="0" smtClean="0">
                <a:solidFill>
                  <a:srgbClr val="000000"/>
                </a:solidFill>
                <a:latin typeface="Courier New" pitchFamily="49" charset="0"/>
                <a:ea typeface="微软雅黑" pitchFamily="34" charset="-122"/>
                <a:cs typeface="Courier New" pitchFamily="49" charset="0"/>
              </a:rPr>
              <a:t>-Z </a:t>
            </a:r>
            <a:endParaRPr lang="en-US" altLang="en-US" sz="2200" dirty="0" smtClean="0">
              <a:solidFill>
                <a:srgbClr val="000000"/>
              </a:solidFill>
              <a:latin typeface="微软雅黑" pitchFamily="34" charset="-122"/>
              <a:ea typeface="微软雅黑" pitchFamily="34" charset="-122"/>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Break lines   </a:t>
            </a:r>
          </a:p>
          <a:p>
            <a:pPr lvl="1" defTabSz="914400" fontAlgn="base">
              <a:lnSpc>
                <a:spcPct val="150000"/>
              </a:lnSpc>
              <a:spcBef>
                <a:spcPct val="0"/>
              </a:spcBef>
              <a:spcAft>
                <a:spcPct val="0"/>
              </a:spcAft>
              <a:buClr>
                <a:srgbClr val="FF6600"/>
              </a:buClr>
            </a:pPr>
            <a:r>
              <a:rPr lang="en-US" altLang="en-US" sz="2200" dirty="0" smtClean="0">
                <a:solidFill>
                  <a:srgbClr val="000000"/>
                </a:solidFill>
                <a:latin typeface="Courier New" pitchFamily="49" charset="0"/>
                <a:ea typeface="微软雅黑" pitchFamily="34" charset="-122"/>
                <a:cs typeface="Courier New" pitchFamily="49" charset="0"/>
              </a:rPr>
              <a:t>  cat </a:t>
            </a:r>
            <a:r>
              <a:rPr lang="en-US" altLang="en-US" sz="2200" dirty="0" err="1" smtClean="0">
                <a:solidFill>
                  <a:srgbClr val="000000"/>
                </a:solidFill>
                <a:latin typeface="Courier New" pitchFamily="49" charset="0"/>
                <a:ea typeface="微软雅黑" pitchFamily="34" charset="-122"/>
                <a:cs typeface="Courier New" pitchFamily="49" charset="0"/>
              </a:rPr>
              <a:t>myfile</a:t>
            </a:r>
            <a:r>
              <a:rPr lang="en-US" altLang="en-US" sz="2200" dirty="0" smtClean="0">
                <a:solidFill>
                  <a:srgbClr val="000000"/>
                </a:solidFill>
                <a:latin typeface="Courier New" pitchFamily="49" charset="0"/>
                <a:ea typeface="微软雅黑" pitchFamily="34" charset="-122"/>
                <a:cs typeface="Courier New" pitchFamily="49" charset="0"/>
              </a:rPr>
              <a:t> | </a:t>
            </a:r>
            <a:r>
              <a:rPr lang="en-US" altLang="en-US" sz="2200" dirty="0" err="1" smtClean="0">
                <a:solidFill>
                  <a:srgbClr val="000000"/>
                </a:solidFill>
                <a:latin typeface="Courier New" pitchFamily="49" charset="0"/>
                <a:ea typeface="微软雅黑" pitchFamily="34" charset="-122"/>
                <a:cs typeface="Courier New" pitchFamily="49" charset="0"/>
              </a:rPr>
              <a:t>tr</a:t>
            </a:r>
            <a:r>
              <a:rPr lang="en-US" altLang="en-US" sz="2200" dirty="0" smtClean="0">
                <a:solidFill>
                  <a:srgbClr val="000000"/>
                </a:solidFill>
                <a:latin typeface="Courier New" pitchFamily="49" charset="0"/>
                <a:ea typeface="微软雅黑" pitchFamily="34" charset="-122"/>
                <a:cs typeface="Courier New" pitchFamily="49" charset="0"/>
              </a:rPr>
              <a:t> –c a-</a:t>
            </a:r>
            <a:r>
              <a:rPr lang="en-US" altLang="en-US" sz="2200" dirty="0" err="1" smtClean="0">
                <a:solidFill>
                  <a:srgbClr val="000000"/>
                </a:solidFill>
                <a:latin typeface="Courier New" pitchFamily="49" charset="0"/>
                <a:ea typeface="微软雅黑" pitchFamily="34" charset="-122"/>
                <a:cs typeface="Courier New" pitchFamily="49" charset="0"/>
              </a:rPr>
              <a:t>zA</a:t>
            </a:r>
            <a:r>
              <a:rPr lang="en-US" altLang="en-US" sz="2200" dirty="0">
                <a:solidFill>
                  <a:srgbClr val="000000"/>
                </a:solidFill>
                <a:latin typeface="Courier New" pitchFamily="49" charset="0"/>
                <a:ea typeface="微软雅黑" pitchFamily="34" charset="-122"/>
                <a:cs typeface="Courier New" pitchFamily="49" charset="0"/>
              </a:rPr>
              <a:t>-Z "\n" </a:t>
            </a:r>
            <a:endParaRPr lang="en-US" altLang="en-US" sz="22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423630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err="1" smtClean="0">
                <a:solidFill>
                  <a:srgbClr val="0070C0"/>
                </a:solidFill>
                <a:latin typeface="Courier New" pitchFamily="49" charset="0"/>
                <a:ea typeface="微软雅黑" pitchFamily="34" charset="-122"/>
                <a:cs typeface="Courier New" pitchFamily="49" charset="0"/>
              </a:rPr>
              <a:t>uniq</a:t>
            </a:r>
            <a:r>
              <a:rPr lang="en-US" altLang="zh-CN" sz="3600" b="1" dirty="0" smtClean="0">
                <a:solidFill>
                  <a:srgbClr val="0070C0"/>
                </a:solidFill>
                <a:latin typeface="微软雅黑" pitchFamily="34" charset="-122"/>
                <a:ea typeface="微软雅黑" pitchFamily="34" charset="-122"/>
              </a:rPr>
              <a:t> </a:t>
            </a:r>
            <a:r>
              <a:rPr lang="en-US" altLang="zh-CN" sz="3600" b="1" dirty="0">
                <a:solidFill>
                  <a:srgbClr val="0070C0"/>
                </a:solidFill>
                <a:latin typeface="微软雅黑" pitchFamily="34" charset="-122"/>
                <a:ea typeface="微软雅黑" pitchFamily="34" charset="-122"/>
              </a:rPr>
              <a:t>– </a:t>
            </a:r>
            <a:r>
              <a:rPr lang="en-US" altLang="zh-CN" sz="3600" b="1" dirty="0" smtClean="0">
                <a:solidFill>
                  <a:srgbClr val="0070C0"/>
                </a:solidFill>
                <a:latin typeface="微软雅黑" pitchFamily="34" charset="-122"/>
                <a:ea typeface="微软雅黑" pitchFamily="34" charset="-122"/>
              </a:rPr>
              <a:t>Eliminate Duplicates</a:t>
            </a:r>
            <a:endParaRPr lang="zh-CN" altLang="en-US" sz="3600" b="1" dirty="0">
              <a:solidFill>
                <a:srgbClr val="0070C0"/>
              </a:solidFill>
              <a:latin typeface="微软雅黑" pitchFamily="34" charset="-122"/>
              <a:ea typeface="微软雅黑" pitchFamily="34" charset="-122"/>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56" y="1836103"/>
            <a:ext cx="7583487" cy="413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52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smtClean="0">
                <a:solidFill>
                  <a:srgbClr val="0070C0"/>
                </a:solidFill>
                <a:latin typeface="Courier New" pitchFamily="49" charset="0"/>
                <a:ea typeface="微软雅黑" pitchFamily="34" charset="-122"/>
                <a:cs typeface="Courier New" pitchFamily="49" charset="0"/>
              </a:rPr>
              <a:t>cut</a:t>
            </a:r>
            <a:r>
              <a:rPr lang="en-US" altLang="zh-CN" sz="3600" b="1" dirty="0" smtClean="0">
                <a:solidFill>
                  <a:srgbClr val="0070C0"/>
                </a:solidFill>
                <a:latin typeface="微软雅黑" pitchFamily="34" charset="-122"/>
                <a:ea typeface="微软雅黑" pitchFamily="34" charset="-122"/>
              </a:rPr>
              <a:t> - Selects Characters/Fields</a:t>
            </a:r>
            <a:endParaRPr lang="zh-CN" altLang="en-US" sz="3600" b="1" dirty="0">
              <a:solidFill>
                <a:srgbClr val="0070C0"/>
              </a:solidFill>
              <a:latin typeface="微软雅黑" pitchFamily="34" charset="-122"/>
              <a:ea typeface="微软雅黑" pitchFamily="34" charset="-122"/>
            </a:endParaRP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153" y="1407161"/>
            <a:ext cx="6681787" cy="510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09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a:solidFill>
                  <a:srgbClr val="0070C0"/>
                </a:solidFill>
                <a:latin typeface="Courier New" pitchFamily="49" charset="0"/>
                <a:ea typeface="微软雅黑" pitchFamily="34" charset="-122"/>
                <a:cs typeface="Courier New" pitchFamily="49" charset="0"/>
              </a:rPr>
              <a:t>paste</a:t>
            </a:r>
            <a:r>
              <a:rPr lang="en-US" altLang="zh-CN" sz="3600" b="1" dirty="0">
                <a:solidFill>
                  <a:srgbClr val="0070C0"/>
                </a:solidFill>
                <a:latin typeface="微软雅黑" pitchFamily="34" charset="-122"/>
                <a:ea typeface="微软雅黑" pitchFamily="34" charset="-122"/>
              </a:rPr>
              <a:t> – Joins Lines from Files</a:t>
            </a:r>
            <a:endParaRPr lang="zh-CN" altLang="en-US" sz="3600" b="1" dirty="0">
              <a:solidFill>
                <a:srgbClr val="0070C0"/>
              </a:solidFill>
              <a:latin typeface="微软雅黑" pitchFamily="34" charset="-122"/>
              <a:ea typeface="微软雅黑"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1680686"/>
            <a:ext cx="71945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225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10518</TotalTime>
  <Words>1674</Words>
  <Application>Microsoft Office PowerPoint</Application>
  <PresentationFormat>On-screen Show (4:3)</PresentationFormat>
  <Paragraphs>198</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默认设计模板</vt:lpstr>
      <vt:lpstr>PowerPoint Presentation</vt:lpstr>
      <vt:lpstr>Topics</vt:lpstr>
      <vt:lpstr>Filters</vt:lpstr>
      <vt:lpstr>Using Filters with Pipes</vt:lpstr>
      <vt:lpstr>tr – Replaces Characters</vt:lpstr>
      <vt:lpstr>tr Examples</vt:lpstr>
      <vt:lpstr>uniq – Eliminate Duplicates</vt:lpstr>
      <vt:lpstr>cut - Selects Characters/Fields</vt:lpstr>
      <vt:lpstr>paste – Joins Lines from Files</vt:lpstr>
      <vt:lpstr>The sort Utility</vt:lpstr>
      <vt:lpstr>Fields Within A Line</vt:lpstr>
      <vt:lpstr>Sort By Fields </vt:lpstr>
      <vt:lpstr>Null Field Impact</vt:lpstr>
      <vt:lpstr>Global and Local Options</vt:lpstr>
      <vt:lpstr>Sort Adjacent Fields</vt:lpstr>
      <vt:lpstr>Sort By Lines </vt:lpstr>
      <vt:lpstr>unique Command</vt:lpstr>
      <vt:lpstr>Communication Utilities</vt:lpstr>
      <vt:lpstr>The talk Command</vt:lpstr>
      <vt:lpstr>A Complete talk Session (1)</vt:lpstr>
      <vt:lpstr>A Complete talk Session (2)</vt:lpstr>
      <vt:lpstr>A Complete talk Session (3)</vt:lpstr>
      <vt:lpstr>The write Command</vt:lpstr>
      <vt:lpstr>The mail System</vt:lpstr>
      <vt:lpstr>mail Command Example</vt:lpstr>
      <vt:lpstr>File Transfer Protocol</vt:lpstr>
      <vt:lpstr>ftp - Transfer Files </vt:lpstr>
      <vt:lpstr>get and put </vt:lpstr>
    </vt:vector>
  </TitlesOfParts>
  <Company>ASPIRE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Victor Yu</dc:creator>
  <cp:lastModifiedBy>Victor Yu</cp:lastModifiedBy>
  <cp:revision>635</cp:revision>
  <dcterms:created xsi:type="dcterms:W3CDTF">2013-10-28T00:04:30Z</dcterms:created>
  <dcterms:modified xsi:type="dcterms:W3CDTF">2017-03-05T20:20:04Z</dcterms:modified>
</cp:coreProperties>
</file>