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63" r:id="rId2"/>
    <p:sldId id="295" r:id="rId3"/>
    <p:sldId id="34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中間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中間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中間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中間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中間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93D81CF-94F2-401A-BA57-92F5A7B2D0C5}" styleName="中間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淡色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084" autoAdjust="0"/>
  </p:normalViewPr>
  <p:slideViewPr>
    <p:cSldViewPr snapToGrid="0" snapToObjects="1">
      <p:cViewPr>
        <p:scale>
          <a:sx n="50" d="100"/>
          <a:sy n="50" d="100"/>
        </p:scale>
        <p:origin x="-969" y="-3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9E9F8-91F1-8646-AA32-FCD0556050B0}" type="datetimeFigureOut">
              <a:rPr kumimoji="1" lang="ja-JP" altLang="en-US" smtClean="0"/>
              <a:pPr/>
              <a:t>2016/11/4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マスター テキストの書式設定</a:t>
            </a:r>
          </a:p>
          <a:p>
            <a:pPr lvl="1"/>
            <a:r>
              <a:rPr kumimoji="1" lang="zh-CN" altLang="en-US" smtClean="0"/>
              <a:t>第 </a:t>
            </a:r>
            <a:r>
              <a:rPr kumimoji="1" lang="en-US" altLang="zh-CN" smtClean="0"/>
              <a:t>2 </a:t>
            </a:r>
            <a:r>
              <a:rPr kumimoji="1" lang="zh-CN" altLang="en-US" smtClean="0"/>
              <a:t>レベル</a:t>
            </a:r>
          </a:p>
          <a:p>
            <a:pPr lvl="2"/>
            <a:r>
              <a:rPr kumimoji="1" lang="zh-CN" altLang="en-US" smtClean="0"/>
              <a:t>第 </a:t>
            </a:r>
            <a:r>
              <a:rPr kumimoji="1" lang="en-US" altLang="zh-CN" smtClean="0"/>
              <a:t>3 </a:t>
            </a:r>
            <a:r>
              <a:rPr kumimoji="1" lang="zh-CN" altLang="en-US" smtClean="0"/>
              <a:t>レベル</a:t>
            </a:r>
          </a:p>
          <a:p>
            <a:pPr lvl="3"/>
            <a:r>
              <a:rPr kumimoji="1" lang="zh-CN" altLang="en-US" smtClean="0"/>
              <a:t>第 </a:t>
            </a:r>
            <a:r>
              <a:rPr kumimoji="1" lang="en-US" altLang="zh-CN" smtClean="0"/>
              <a:t>4 </a:t>
            </a:r>
            <a:r>
              <a:rPr kumimoji="1" lang="zh-CN" altLang="en-US" smtClean="0"/>
              <a:t>レベル</a:t>
            </a:r>
          </a:p>
          <a:p>
            <a:pPr lvl="4"/>
            <a:r>
              <a:rPr kumimoji="1" lang="zh-CN" altLang="en-US" smtClean="0"/>
              <a:t>第 </a:t>
            </a:r>
            <a:r>
              <a:rPr kumimoji="1" lang="en-US" altLang="zh-CN" smtClean="0"/>
              <a:t>5 </a:t>
            </a:r>
            <a:r>
              <a:rPr kumimoji="1" lang="zh-CN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A468E-A1AE-6C49-83CB-6969D84D67C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615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916E0-E439-40E2-9416-7795DABFD9C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we simply tell bash to open file for writing and assign it number 4.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As you can see file </a:t>
            </a:r>
            <a:r>
              <a:rPr lang="en-US" baseline="0" dirty="0" smtClean="0"/>
              <a:t>descriptor </a:t>
            </a:r>
            <a:r>
              <a:rPr lang="en-US" baseline="0" dirty="0" smtClean="0"/>
              <a:t>don’t have to be used in order, you can open any file descriptor number you like from 0 to 255.:</a:t>
            </a:r>
          </a:p>
          <a:p>
            <a:r>
              <a:rPr lang="en-US" baseline="0" dirty="0" smtClean="0"/>
              <a:t>$echo “foo” &gt;&amp;4 (both </a:t>
            </a:r>
            <a:r>
              <a:rPr lang="en-US" baseline="0" dirty="0" err="1" smtClean="0"/>
              <a:t>stdout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stderr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And we can close the file descriptor 4:</a:t>
            </a:r>
          </a:p>
          <a:p>
            <a:r>
              <a:rPr lang="en-US" baseline="0" dirty="0" smtClean="0"/>
              <a:t>$exec 4&gt;&amp;-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A468E-A1AE-6C49-83CB-6969D84D67CB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574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we simply tell bash to open file for writing and assign it number 4.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As you can see file descriptor don’t have to be used in order, you can open any file descriptor number you like from 0 to 255.:</a:t>
            </a:r>
          </a:p>
          <a:p>
            <a:r>
              <a:rPr lang="en-US" baseline="0" dirty="0" smtClean="0"/>
              <a:t>$echo “foo” &gt;&amp;4</a:t>
            </a:r>
          </a:p>
          <a:p>
            <a:r>
              <a:rPr lang="en-US" baseline="0" dirty="0" smtClean="0"/>
              <a:t>And we can close the file descriptor 4:</a:t>
            </a:r>
          </a:p>
          <a:p>
            <a:r>
              <a:rPr lang="en-US" baseline="0" dirty="0" smtClean="0"/>
              <a:t>$exec 4&gt;&amp;-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A468E-A1AE-6C49-83CB-6969D84D67CB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574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A468E-A1AE-6C49-83CB-6969D84D67CB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705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Redirecting could destroy an</a:t>
            </a:r>
            <a:r>
              <a:rPr lang="en-US" baseline="0" dirty="0" smtClean="0"/>
              <a:t> existing file.</a:t>
            </a:r>
          </a:p>
          <a:p>
            <a:r>
              <a:rPr lang="en-US" baseline="0" dirty="0" smtClean="0"/>
              <a:t>$ grep apple a b c &gt; a output</a:t>
            </a:r>
          </a:p>
          <a:p>
            <a:r>
              <a:rPr lang="en-US" baseline="0" dirty="0" smtClean="0"/>
              <a:t>The user enters the filename as a output, omitting the period and inserting a SPACE in </a:t>
            </a:r>
            <a:r>
              <a:rPr lang="en-US" baseline="0" smtClean="0"/>
              <a:t>its place.</a:t>
            </a:r>
          </a:p>
          <a:p>
            <a:endParaRPr lang="en-US" smtClean="0"/>
          </a:p>
          <a:p>
            <a:r>
              <a:rPr lang="en-US" dirty="0" smtClean="0"/>
              <a:t>To</a:t>
            </a:r>
            <a:r>
              <a:rPr lang="en-US" baseline="0" dirty="0" smtClean="0"/>
              <a:t> enable </a:t>
            </a:r>
            <a:r>
              <a:rPr lang="en-US" baseline="0" dirty="0" err="1" smtClean="0"/>
              <a:t>noclobber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$ set –o </a:t>
            </a:r>
            <a:r>
              <a:rPr lang="en-US" baseline="0" dirty="0" err="1" smtClean="0"/>
              <a:t>noclobber</a:t>
            </a:r>
            <a:endParaRPr lang="en-US" baseline="0" dirty="0" smtClean="0"/>
          </a:p>
          <a:p>
            <a:r>
              <a:rPr lang="en-US" baseline="0" dirty="0" smtClean="0"/>
              <a:t>To turn off </a:t>
            </a:r>
            <a:r>
              <a:rPr lang="en-US" baseline="0" dirty="0" err="1" smtClean="0"/>
              <a:t>noclobber</a:t>
            </a:r>
            <a:r>
              <a:rPr lang="en-US" baseline="0" dirty="0" smtClean="0"/>
              <a:t>”</a:t>
            </a:r>
          </a:p>
          <a:p>
            <a:r>
              <a:rPr lang="en-US" baseline="0" dirty="0" smtClean="0"/>
              <a:t>$ set +o </a:t>
            </a:r>
            <a:r>
              <a:rPr lang="en-US" baseline="0" dirty="0" err="1" smtClean="0"/>
              <a:t>noclobber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A468E-A1AE-6C49-83CB-6969D84D67CB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705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Operator &gt; is the output redirection operator. Bash tries to open the file for writing</a:t>
            </a:r>
            <a:r>
              <a:rPr lang="en-US" baseline="0" dirty="0" smtClean="0"/>
              <a:t> and if it succeeds it sends the </a:t>
            </a:r>
            <a:r>
              <a:rPr lang="en-US" baseline="0" dirty="0" err="1" smtClean="0"/>
              <a:t>stdout</a:t>
            </a:r>
            <a:r>
              <a:rPr lang="en-US" baseline="0" dirty="0" smtClean="0"/>
              <a:t> of command to the newly opened file. If it fails opening the file, the whole command fails.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Writing command &gt;file is the same as writing command 1&gt;file. The number 1 stands for </a:t>
            </a:r>
            <a:r>
              <a:rPr lang="en-US" baseline="0" dirty="0" err="1" smtClean="0"/>
              <a:t>stdout</a:t>
            </a:r>
            <a:r>
              <a:rPr lang="en-US" baseline="0" dirty="0" smtClean="0"/>
              <a:t>, which is the file descriptor number for standard output.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 is how the file descriptor table changes. Bash opens file and replaces file descriptor 1 with the file descriptor that points to file. So all the output that gets written to file descriptor 1 from now on ends up being written to file.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general, you can write command n&gt;file, which will redirect the file descriptor n to file.</a:t>
            </a:r>
          </a:p>
          <a:p>
            <a:r>
              <a:rPr lang="en-US" baseline="0" dirty="0" smtClean="0"/>
              <a:t>For example,</a:t>
            </a:r>
          </a:p>
          <a:p>
            <a:r>
              <a:rPr lang="en-US" baseline="0" dirty="0" smtClean="0"/>
              <a:t>$</a:t>
            </a:r>
            <a:r>
              <a:rPr lang="en-US" baseline="0" dirty="0" err="1" smtClean="0"/>
              <a:t>ls</a:t>
            </a:r>
            <a:r>
              <a:rPr lang="en-US" baseline="0" dirty="0" smtClean="0"/>
              <a:t> &gt; </a:t>
            </a:r>
            <a:r>
              <a:rPr lang="en-US" baseline="0" dirty="0" err="1" smtClean="0"/>
              <a:t>file_list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A468E-A1AE-6C49-83CB-6969D84D67CB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574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bash redirects the </a:t>
            </a:r>
            <a:r>
              <a:rPr lang="en-US" dirty="0" err="1" smtClean="0"/>
              <a:t>stderr</a:t>
            </a:r>
            <a:r>
              <a:rPr lang="en-US" dirty="0" smtClean="0"/>
              <a:t> to file. The number 2 stands for </a:t>
            </a:r>
            <a:r>
              <a:rPr lang="en-US" dirty="0" err="1" smtClean="0"/>
              <a:t>stderr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Bash opens file for writing, gets the file descriptor for this file, and it replaces</a:t>
            </a:r>
            <a:r>
              <a:rPr lang="en-US" baseline="0" dirty="0" smtClean="0"/>
              <a:t> file descriptor 2 with the file descriptor of this file. So now anything written to </a:t>
            </a:r>
            <a:r>
              <a:rPr lang="en-US" baseline="0" dirty="0" err="1" smtClean="0"/>
              <a:t>stderr</a:t>
            </a:r>
            <a:r>
              <a:rPr lang="en-US" baseline="0" dirty="0" smtClean="0"/>
              <a:t> gets written to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A468E-A1AE-6C49-83CB-6969D84D67CB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574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one-liner uses the &amp;&gt; operator to redirect both output streams – </a:t>
            </a:r>
            <a:r>
              <a:rPr lang="en-US" dirty="0" err="1" smtClean="0"/>
              <a:t>stdout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stderr</a:t>
            </a:r>
            <a:r>
              <a:rPr lang="en-US" baseline="0" dirty="0" smtClean="0"/>
              <a:t> – from command to file. This is bash’s shortcut for quickly redirecting both streams to the same destination.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you can see both </a:t>
            </a:r>
            <a:r>
              <a:rPr lang="en-US" baseline="0" dirty="0" err="1" smtClean="0"/>
              <a:t>stdout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stderr</a:t>
            </a:r>
            <a:r>
              <a:rPr lang="en-US" baseline="0" dirty="0" smtClean="0"/>
              <a:t> now point to file. So anything written to </a:t>
            </a:r>
            <a:r>
              <a:rPr lang="en-US" baseline="0" dirty="0" err="1" smtClean="0"/>
              <a:t>stdout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stderr</a:t>
            </a:r>
            <a:r>
              <a:rPr lang="en-US" baseline="0" dirty="0" smtClean="0"/>
              <a:t> gets written to file.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are several ways to redirect both streams to the same destination. You can redirect each stream one after another:</a:t>
            </a:r>
          </a:p>
          <a:p>
            <a:r>
              <a:rPr lang="en-US" baseline="0" dirty="0" smtClean="0"/>
              <a:t>$command &gt;file 2&gt;&amp;1</a:t>
            </a:r>
          </a:p>
          <a:p>
            <a:r>
              <a:rPr lang="en-US" baseline="0" dirty="0" smtClean="0"/>
              <a:t>This is a much more common way to redirect both streams to a file. First </a:t>
            </a:r>
            <a:r>
              <a:rPr lang="en-US" baseline="0" dirty="0" err="1" smtClean="0"/>
              <a:t>stdout</a:t>
            </a:r>
            <a:r>
              <a:rPr lang="en-US" baseline="0" dirty="0" smtClean="0"/>
              <a:t> is redirected to file, and then </a:t>
            </a:r>
            <a:r>
              <a:rPr lang="en-US" baseline="0" dirty="0" err="1" smtClean="0"/>
              <a:t>stderr</a:t>
            </a:r>
            <a:r>
              <a:rPr lang="en-US" baseline="0" dirty="0" smtClean="0"/>
              <a:t> is duplicated to be the same as </a:t>
            </a:r>
            <a:r>
              <a:rPr lang="en-US" baseline="0" dirty="0" err="1" smtClean="0"/>
              <a:t>stdout</a:t>
            </a:r>
            <a:r>
              <a:rPr lang="en-US" baseline="0" dirty="0" smtClean="0"/>
              <a:t>. So both streams end up pointing to file.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bash sees several redirections it processes them from left to right.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not the same as writing:</a:t>
            </a:r>
          </a:p>
          <a:p>
            <a:r>
              <a:rPr lang="en-US" baseline="0" dirty="0" smtClean="0"/>
              <a:t>$command 2&gt;&amp;1 &gt;file</a:t>
            </a:r>
          </a:p>
          <a:p>
            <a:r>
              <a:rPr lang="en-US" baseline="0" dirty="0" smtClean="0"/>
              <a:t>The order of redirects matters in bash.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$command &amp;&gt;file  is the same as $command &gt;&amp;file (the first one is preferred)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A468E-A1AE-6C49-83CB-6969D84D67CB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574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special file /</a:t>
            </a:r>
            <a:r>
              <a:rPr lang="en-US" dirty="0" err="1" smtClean="0"/>
              <a:t>dev</a:t>
            </a:r>
            <a:r>
              <a:rPr lang="en-US" dirty="0" smtClean="0"/>
              <a:t>/null discards all data</a:t>
            </a:r>
            <a:r>
              <a:rPr lang="en-US" baseline="0" dirty="0" smtClean="0"/>
              <a:t> written to it. So what we’re doing here is redirecting </a:t>
            </a:r>
            <a:r>
              <a:rPr lang="en-US" baseline="0" dirty="0" err="1" smtClean="0"/>
              <a:t>stdout</a:t>
            </a:r>
            <a:r>
              <a:rPr lang="en-US" baseline="0" dirty="0" smtClean="0"/>
              <a:t> to this special file and it gets discarded.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Similarly, by combining the previous one-liners, we can discard both </a:t>
            </a:r>
            <a:r>
              <a:rPr lang="en-US" baseline="0" dirty="0" err="1" smtClean="0"/>
              <a:t>stdout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stderr</a:t>
            </a:r>
            <a:r>
              <a:rPr lang="en-US" baseline="0" dirty="0" smtClean="0"/>
              <a:t> by doing:</a:t>
            </a:r>
          </a:p>
          <a:p>
            <a:r>
              <a:rPr lang="en-US" baseline="0" dirty="0" smtClean="0"/>
              <a:t>$command &gt;/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/null 2&gt;&amp;1</a:t>
            </a:r>
          </a:p>
          <a:p>
            <a:r>
              <a:rPr lang="en-US" baseline="0" dirty="0" smtClean="0"/>
              <a:t>Or just simply:</a:t>
            </a:r>
          </a:p>
          <a:p>
            <a:r>
              <a:rPr lang="en-US" baseline="0" dirty="0" smtClean="0"/>
              <a:t>$command &amp;&gt;/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/null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A468E-A1AE-6C49-83CB-6969D84D67CB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574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$command &lt;file</a:t>
            </a:r>
          </a:p>
          <a:p>
            <a:r>
              <a:rPr lang="en-US" dirty="0" smtClean="0"/>
              <a:t>Here bash tries to open the file for reading before running any commands. If opening the file fails, bash quits with error and doesn’t run the command.</a:t>
            </a:r>
            <a:r>
              <a:rPr lang="en-US" baseline="0" dirty="0" smtClean="0"/>
              <a:t> If opening the file succeeds, bash uses the file descriptor of the opened file as the </a:t>
            </a:r>
            <a:r>
              <a:rPr lang="en-US" baseline="0" dirty="0" err="1" smtClean="0"/>
              <a:t>stdin</a:t>
            </a:r>
            <a:r>
              <a:rPr lang="en-US" baseline="0" dirty="0" smtClean="0"/>
              <a:t> file descriptor for the command.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 is an example. Suppose you want to read the first line of the file in a variable. You can simply do this:</a:t>
            </a:r>
          </a:p>
          <a:p>
            <a:r>
              <a:rPr lang="en-US" baseline="0" dirty="0" smtClean="0"/>
              <a:t>$read –r line &lt; file</a:t>
            </a:r>
          </a:p>
          <a:p>
            <a:r>
              <a:rPr lang="en-US" baseline="0" dirty="0" smtClean="0"/>
              <a:t>Bash’s </a:t>
            </a:r>
            <a:r>
              <a:rPr lang="en-US" baseline="0" dirty="0" err="1" smtClean="0"/>
              <a:t>builtin</a:t>
            </a:r>
            <a:r>
              <a:rPr lang="en-US" baseline="0" dirty="0" smtClean="0"/>
              <a:t> read command reads a single line from standard input. By using the input redirection operator &lt; we set it up to read the line from the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A468E-A1AE-6C49-83CB-6969D84D67CB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574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we use the exec command again and specify the 3&lt;file</a:t>
            </a:r>
            <a:r>
              <a:rPr lang="en-US" baseline="0" dirty="0" smtClean="0"/>
              <a:t> redirect to it. What this does is open the file for reading and assign the opened file-descriptor to the shell’s file descriptor number 3.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you can read from the file descriptor 3, like this:</a:t>
            </a:r>
          </a:p>
          <a:p>
            <a:r>
              <a:rPr lang="en-US" baseline="0" dirty="0" smtClean="0"/>
              <a:t>$read –u 3 line</a:t>
            </a:r>
          </a:p>
          <a:p>
            <a:r>
              <a:rPr lang="en-US" baseline="0" dirty="0" smtClean="0"/>
              <a:t>This reads a line from the file that we just opened as </a:t>
            </a:r>
            <a:r>
              <a:rPr lang="en-US" baseline="0" dirty="0" err="1" smtClean="0"/>
              <a:t>fd</a:t>
            </a:r>
            <a:r>
              <a:rPr lang="en-US" baseline="0" dirty="0" smtClean="0"/>
              <a:t> 3.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Or you can use regular shell commands such as grep and operator on file descriptor 3:</a:t>
            </a:r>
          </a:p>
          <a:p>
            <a:r>
              <a:rPr lang="en-US" baseline="0" dirty="0" smtClean="0"/>
              <a:t>$grep “foo” &lt;&amp;3</a:t>
            </a:r>
          </a:p>
          <a:p>
            <a:r>
              <a:rPr lang="en-US" baseline="0" dirty="0" smtClean="0"/>
              <a:t>After you’re done using </a:t>
            </a:r>
            <a:r>
              <a:rPr lang="en-US" baseline="0" dirty="0" err="1" smtClean="0"/>
              <a:t>fd</a:t>
            </a:r>
            <a:r>
              <a:rPr lang="en-US" baseline="0" dirty="0" smtClean="0"/>
              <a:t> 3, you can close it this way:</a:t>
            </a:r>
          </a:p>
          <a:p>
            <a:r>
              <a:rPr lang="en-US" baseline="0" dirty="0" smtClean="0"/>
              <a:t>$exec 3&gt;&amp;-</a:t>
            </a:r>
          </a:p>
          <a:p>
            <a:r>
              <a:rPr lang="en-US" baseline="0" dirty="0" smtClean="0"/>
              <a:t>Here the file descriptor 3 is duped to -, which is bash’s special way to say “close this </a:t>
            </a:r>
            <a:r>
              <a:rPr lang="en-US" baseline="0" dirty="0" err="1" smtClean="0"/>
              <a:t>fd</a:t>
            </a:r>
            <a:r>
              <a:rPr lang="en-US" baseline="0" dirty="0" smtClean="0"/>
              <a:t>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A468E-A1AE-6C49-83CB-6969D84D67CB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57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2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7D115-2974-4EFD-9897-87CB29A65D30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54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93F0B-3FF5-490B-9E78-8E1C46E5537E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79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1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A7FCC-AAAE-4E17-9E5F-01BD0A12A177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91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495A7-5408-43DE-B328-CC32F848632D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90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02AC1-13F1-4801-8CAD-39573C86D443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44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72B76-30A9-44F0-8A1B-5FADEFB9519B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11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4646B-5A35-4441-83C5-DEA31BD0D04D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61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B90F4-8C84-4DC6-A5F7-48F0E1562E04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34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404AA-A37A-4AE5-8925-FA7F8F5436C5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95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0A8CF-239F-4878-BC58-AF1CB32398B5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3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67820-4D99-4F97-A615-D5C3CF8E8DA5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51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6932" y="274638"/>
            <a:ext cx="82301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6932" y="1600203"/>
            <a:ext cx="823013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6931" y="6245225"/>
            <a:ext cx="21341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605" y="6245225"/>
            <a:ext cx="289479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2931" y="6245225"/>
            <a:ext cx="21341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4EBCDF9C-24AE-4F73-89DA-EC6D0C2C045C}" type="slidenum">
              <a:rPr lang="zh-CN" altLang="zh-CN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79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808164"/>
            <a:ext cx="9144000" cy="3241675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/>
              <a:t>,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1250192" y="3101231"/>
            <a:ext cx="5815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940527" y="2135761"/>
            <a:ext cx="6513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Redirections</a:t>
            </a:r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821832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3850" y="274638"/>
            <a:ext cx="9467850" cy="1143000"/>
          </a:xfrm>
        </p:spPr>
        <p:txBody>
          <a:bodyPr/>
          <a:lstStyle/>
          <a:p>
            <a:r>
              <a:rPr lang="en-US" sz="3200" dirty="0" smtClean="0"/>
              <a:t>Open a File for Reading with Custom File Descriptor</a:t>
            </a:r>
            <a:endParaRPr lang="en-US" sz="3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790700" y="2019300"/>
            <a:ext cx="5086350" cy="857250"/>
            <a:chOff x="1390650" y="2209800"/>
            <a:chExt cx="5086350" cy="857250"/>
          </a:xfrm>
        </p:grpSpPr>
        <p:sp>
          <p:nvSpPr>
            <p:cNvPr id="3" name="Rectangle 2"/>
            <p:cNvSpPr/>
            <p:nvPr/>
          </p:nvSpPr>
          <p:spPr>
            <a:xfrm>
              <a:off x="1390650" y="2209800"/>
              <a:ext cx="857250" cy="857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0</a:t>
              </a:r>
              <a:endParaRPr lang="en-US" sz="22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524250" y="2209800"/>
              <a:ext cx="2952750" cy="857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/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dev</a:t>
              </a:r>
              <a:r>
                <a:rPr lang="en-US" sz="2200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/tty0</a:t>
              </a:r>
              <a:endParaRPr lang="en-US" sz="22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9" name="Straight Arrow Connector 8"/>
            <p:cNvCxnSpPr>
              <a:stCxn id="3" idx="3"/>
              <a:endCxn id="4" idx="1"/>
            </p:cNvCxnSpPr>
            <p:nvPr/>
          </p:nvCxnSpPr>
          <p:spPr>
            <a:xfrm>
              <a:off x="2247900" y="2638425"/>
              <a:ext cx="1276350" cy="0"/>
            </a:xfrm>
            <a:prstGeom prst="straightConnector1">
              <a:avLst/>
            </a:prstGeom>
            <a:ln w="31750" cmpd="sng">
              <a:bevel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790700" y="3086100"/>
            <a:ext cx="5086350" cy="857250"/>
            <a:chOff x="1390650" y="2209800"/>
            <a:chExt cx="5086350" cy="857250"/>
          </a:xfrm>
        </p:grpSpPr>
        <p:sp>
          <p:nvSpPr>
            <p:cNvPr id="13" name="Rectangle 12"/>
            <p:cNvSpPr/>
            <p:nvPr/>
          </p:nvSpPr>
          <p:spPr>
            <a:xfrm>
              <a:off x="1390650" y="2209800"/>
              <a:ext cx="857250" cy="857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24250" y="2209800"/>
              <a:ext cx="2952750" cy="857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/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dev</a:t>
              </a:r>
              <a:r>
                <a:rPr lang="en-US" sz="2200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/tty0</a:t>
              </a:r>
              <a:endParaRPr lang="en-US" sz="22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15" name="Straight Arrow Connector 14"/>
            <p:cNvCxnSpPr>
              <a:stCxn id="13" idx="3"/>
              <a:endCxn id="14" idx="1"/>
            </p:cNvCxnSpPr>
            <p:nvPr/>
          </p:nvCxnSpPr>
          <p:spPr>
            <a:xfrm>
              <a:off x="2247900" y="2638425"/>
              <a:ext cx="1276350" cy="0"/>
            </a:xfrm>
            <a:prstGeom prst="straightConnector1">
              <a:avLst/>
            </a:prstGeom>
            <a:ln w="31750" cmpd="sng">
              <a:bevel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809750" y="4191000"/>
            <a:ext cx="5086350" cy="857250"/>
            <a:chOff x="1390650" y="2209800"/>
            <a:chExt cx="5086350" cy="857250"/>
          </a:xfrm>
        </p:grpSpPr>
        <p:sp>
          <p:nvSpPr>
            <p:cNvPr id="17" name="Rectangle 16"/>
            <p:cNvSpPr/>
            <p:nvPr/>
          </p:nvSpPr>
          <p:spPr>
            <a:xfrm>
              <a:off x="1390650" y="2209800"/>
              <a:ext cx="857250" cy="857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24250" y="2209800"/>
              <a:ext cx="2952750" cy="857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/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dev</a:t>
              </a:r>
              <a:r>
                <a:rPr lang="en-US" sz="2200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/tty0</a:t>
              </a:r>
              <a:endParaRPr lang="en-US" sz="22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247900" y="2638425"/>
              <a:ext cx="1276350" cy="0"/>
            </a:xfrm>
            <a:prstGeom prst="straightConnector1">
              <a:avLst/>
            </a:prstGeom>
            <a:ln w="31750" cmpd="sng">
              <a:bevel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2038350" y="1417638"/>
            <a:ext cx="5162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$exec 3&lt;file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828800" y="5295900"/>
            <a:ext cx="5086350" cy="857250"/>
            <a:chOff x="1390650" y="2209800"/>
            <a:chExt cx="5086350" cy="857250"/>
          </a:xfrm>
        </p:grpSpPr>
        <p:sp>
          <p:nvSpPr>
            <p:cNvPr id="21" name="Rectangle 20"/>
            <p:cNvSpPr/>
            <p:nvPr/>
          </p:nvSpPr>
          <p:spPr>
            <a:xfrm>
              <a:off x="1390650" y="2209800"/>
              <a:ext cx="857250" cy="857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3</a:t>
              </a:r>
              <a:endParaRPr lang="en-US" sz="22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24250" y="2209800"/>
              <a:ext cx="2952750" cy="857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file</a:t>
              </a:r>
              <a:endParaRPr lang="en-US" sz="22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23" name="Straight Arrow Connector 22"/>
            <p:cNvCxnSpPr>
              <a:stCxn id="21" idx="3"/>
              <a:endCxn id="22" idx="1"/>
            </p:cNvCxnSpPr>
            <p:nvPr/>
          </p:nvCxnSpPr>
          <p:spPr>
            <a:xfrm>
              <a:off x="2247900" y="2638425"/>
              <a:ext cx="1276350" cy="0"/>
            </a:xfrm>
            <a:prstGeom prst="straightConnector1">
              <a:avLst/>
            </a:prstGeom>
            <a:ln w="31750" cmpd="sng">
              <a:bevel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86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74638"/>
            <a:ext cx="8820150" cy="1143000"/>
          </a:xfrm>
        </p:spPr>
        <p:txBody>
          <a:bodyPr/>
          <a:lstStyle/>
          <a:p>
            <a:r>
              <a:rPr lang="en-US" sz="3200" dirty="0" smtClean="0"/>
              <a:t>Open a File for Writing with Custom File Descriptor</a:t>
            </a:r>
            <a:endParaRPr lang="en-US" sz="3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790700" y="2019300"/>
            <a:ext cx="5086350" cy="857250"/>
            <a:chOff x="1390650" y="2209800"/>
            <a:chExt cx="5086350" cy="857250"/>
          </a:xfrm>
        </p:grpSpPr>
        <p:sp>
          <p:nvSpPr>
            <p:cNvPr id="3" name="Rectangle 2"/>
            <p:cNvSpPr/>
            <p:nvPr/>
          </p:nvSpPr>
          <p:spPr>
            <a:xfrm>
              <a:off x="1390650" y="2209800"/>
              <a:ext cx="857250" cy="857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0</a:t>
              </a:r>
              <a:endParaRPr lang="en-US" sz="22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524250" y="2209800"/>
              <a:ext cx="2952750" cy="857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/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dev</a:t>
              </a:r>
              <a:r>
                <a:rPr lang="en-US" sz="2200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/tty0</a:t>
              </a:r>
              <a:endParaRPr lang="en-US" sz="22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9" name="Straight Arrow Connector 8"/>
            <p:cNvCxnSpPr>
              <a:stCxn id="3" idx="3"/>
              <a:endCxn id="4" idx="1"/>
            </p:cNvCxnSpPr>
            <p:nvPr/>
          </p:nvCxnSpPr>
          <p:spPr>
            <a:xfrm>
              <a:off x="2247900" y="2638425"/>
              <a:ext cx="1276350" cy="0"/>
            </a:xfrm>
            <a:prstGeom prst="straightConnector1">
              <a:avLst/>
            </a:prstGeom>
            <a:ln w="31750" cmpd="sng">
              <a:bevel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790700" y="3086100"/>
            <a:ext cx="5086350" cy="857250"/>
            <a:chOff x="1390650" y="2209800"/>
            <a:chExt cx="5086350" cy="857250"/>
          </a:xfrm>
        </p:grpSpPr>
        <p:sp>
          <p:nvSpPr>
            <p:cNvPr id="13" name="Rectangle 12"/>
            <p:cNvSpPr/>
            <p:nvPr/>
          </p:nvSpPr>
          <p:spPr>
            <a:xfrm>
              <a:off x="1390650" y="2209800"/>
              <a:ext cx="857250" cy="857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24250" y="2209800"/>
              <a:ext cx="2952750" cy="857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/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dev</a:t>
              </a:r>
              <a:r>
                <a:rPr lang="en-US" sz="2200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/tty0</a:t>
              </a:r>
              <a:endParaRPr lang="en-US" sz="22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15" name="Straight Arrow Connector 14"/>
            <p:cNvCxnSpPr>
              <a:stCxn id="13" idx="3"/>
              <a:endCxn id="14" idx="1"/>
            </p:cNvCxnSpPr>
            <p:nvPr/>
          </p:nvCxnSpPr>
          <p:spPr>
            <a:xfrm>
              <a:off x="2247900" y="2638425"/>
              <a:ext cx="1276350" cy="0"/>
            </a:xfrm>
            <a:prstGeom prst="straightConnector1">
              <a:avLst/>
            </a:prstGeom>
            <a:ln w="31750" cmpd="sng">
              <a:bevel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809750" y="4191000"/>
            <a:ext cx="5086350" cy="857250"/>
            <a:chOff x="1390650" y="2209800"/>
            <a:chExt cx="5086350" cy="857250"/>
          </a:xfrm>
        </p:grpSpPr>
        <p:sp>
          <p:nvSpPr>
            <p:cNvPr id="17" name="Rectangle 16"/>
            <p:cNvSpPr/>
            <p:nvPr/>
          </p:nvSpPr>
          <p:spPr>
            <a:xfrm>
              <a:off x="1390650" y="2209800"/>
              <a:ext cx="857250" cy="857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24250" y="2209800"/>
              <a:ext cx="2952750" cy="857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/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dev</a:t>
              </a:r>
              <a:r>
                <a:rPr lang="en-US" sz="2200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/tty0</a:t>
              </a:r>
              <a:endParaRPr lang="en-US" sz="22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247900" y="2638425"/>
              <a:ext cx="1276350" cy="0"/>
            </a:xfrm>
            <a:prstGeom prst="straightConnector1">
              <a:avLst/>
            </a:prstGeom>
            <a:ln w="31750" cmpd="sng">
              <a:bevel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2038350" y="1417638"/>
            <a:ext cx="5162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$exec 4&gt;file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828800" y="5295900"/>
            <a:ext cx="5086350" cy="857250"/>
            <a:chOff x="1390650" y="2209800"/>
            <a:chExt cx="5086350" cy="857250"/>
          </a:xfrm>
        </p:grpSpPr>
        <p:sp>
          <p:nvSpPr>
            <p:cNvPr id="21" name="Rectangle 20"/>
            <p:cNvSpPr/>
            <p:nvPr/>
          </p:nvSpPr>
          <p:spPr>
            <a:xfrm>
              <a:off x="1390650" y="2209800"/>
              <a:ext cx="857250" cy="857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24250" y="2209800"/>
              <a:ext cx="2952750" cy="857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file</a:t>
              </a:r>
              <a:endParaRPr lang="en-US" sz="22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23" name="Straight Arrow Connector 22"/>
            <p:cNvCxnSpPr>
              <a:stCxn id="21" idx="3"/>
              <a:endCxn id="22" idx="1"/>
            </p:cNvCxnSpPr>
            <p:nvPr/>
          </p:nvCxnSpPr>
          <p:spPr>
            <a:xfrm>
              <a:off x="2247900" y="2638425"/>
              <a:ext cx="1276350" cy="0"/>
            </a:xfrm>
            <a:prstGeom prst="straightConnector1">
              <a:avLst/>
            </a:prstGeom>
            <a:ln w="31750" cmpd="sng">
              <a:bevel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4865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3850" y="274638"/>
            <a:ext cx="9467850" cy="1143000"/>
          </a:xfrm>
        </p:spPr>
        <p:txBody>
          <a:bodyPr/>
          <a:lstStyle/>
          <a:p>
            <a:r>
              <a:rPr lang="en-US" sz="3200" dirty="0" smtClean="0"/>
              <a:t>Open a File for Both Writing and Reading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33350" y="1417638"/>
            <a:ext cx="88011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$echo “foo bar” &gt; file #write “foo bar” to file</a:t>
            </a:r>
          </a:p>
          <a:p>
            <a:r>
              <a:rPr lang="en-US" sz="2400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$exec 5&lt;&gt;file #open “file” for </a:t>
            </a:r>
            <a:r>
              <a:rPr lang="en-US" sz="2400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rw</a:t>
            </a:r>
            <a:r>
              <a:rPr lang="en-US" sz="2400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with </a:t>
            </a:r>
            <a:r>
              <a:rPr lang="en-US" sz="2400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fd</a:t>
            </a:r>
            <a:r>
              <a:rPr lang="en-US" sz="2400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5</a:t>
            </a:r>
          </a:p>
          <a:p>
            <a:r>
              <a:rPr lang="en-US" sz="2400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$read –n 3 </a:t>
            </a:r>
            <a:r>
              <a:rPr lang="en-US" sz="2400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&lt;&amp;5 #read the first 3 chars </a:t>
            </a:r>
          </a:p>
          <a:p>
            <a:r>
              <a:rPr lang="en-US" sz="2400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$echo $</a:t>
            </a:r>
            <a:r>
              <a:rPr lang="en-US" sz="2400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var</a:t>
            </a:r>
            <a:endParaRPr lang="en-US" sz="2400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$echo –n + &gt;&amp;5 #write “+” at 4</a:t>
            </a:r>
            <a:r>
              <a:rPr lang="en-US" sz="2400" baseline="30000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th</a:t>
            </a:r>
            <a:r>
              <a:rPr lang="en-US" sz="2400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position</a:t>
            </a:r>
          </a:p>
          <a:p>
            <a:r>
              <a:rPr lang="en-US" sz="2400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$exec 5&gt;&amp;-  #close </a:t>
            </a:r>
            <a:r>
              <a:rPr lang="en-US" sz="2400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fd</a:t>
            </a:r>
            <a:r>
              <a:rPr lang="en-US" sz="2400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5</a:t>
            </a:r>
          </a:p>
          <a:p>
            <a:r>
              <a:rPr lang="en-US" sz="2400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$cat file </a:t>
            </a:r>
          </a:p>
        </p:txBody>
      </p:sp>
    </p:spTree>
    <p:extLst>
      <p:ext uri="{BB962C8B-B14F-4D97-AF65-F5344CB8AC3E}">
        <p14:creationId xmlns:p14="http://schemas.microsoft.com/office/powerpoint/2010/main" val="290740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Redirection = Manipulating FD</a:t>
            </a:r>
            <a:endParaRPr lang="zh-CN" altLang="en-US" sz="4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160"/>
          <p:cNvSpPr txBox="1">
            <a:spLocks noChangeArrowheads="1"/>
          </p:cNvSpPr>
          <p:nvPr/>
        </p:nvSpPr>
        <p:spPr bwMode="auto">
          <a:xfrm>
            <a:off x="576775" y="1595021"/>
            <a:ext cx="811029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6600"/>
              </a:buClr>
              <a:buFont typeface="Wingdings" charset="2"/>
              <a:buChar char="l"/>
            </a:pPr>
            <a:r>
              <a:rPr lang="en-US" altLang="en-US" sz="2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File descriptors (FD)</a:t>
            </a:r>
          </a:p>
          <a:p>
            <a:pPr marL="457200" indent="-4572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6600"/>
              </a:buClr>
              <a:buFont typeface="Wingdings" charset="2"/>
              <a:buChar char="l"/>
            </a:pPr>
            <a:r>
              <a:rPr lang="en-US" altLang="en-US" sz="2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FD always point to some file</a:t>
            </a:r>
          </a:p>
          <a:p>
            <a:pPr marL="457200" indent="-4572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6600"/>
              </a:buClr>
              <a:buFont typeface="Wingdings" charset="2"/>
              <a:buChar char="l"/>
            </a:pPr>
            <a:r>
              <a:rPr lang="en-US" altLang="en-US" sz="2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When bash starts all three FDs (</a:t>
            </a:r>
            <a:r>
              <a:rPr lang="en-US" altLang="en-US" sz="28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stdin</a:t>
            </a:r>
            <a:r>
              <a:rPr lang="en-US" altLang="en-US" sz="2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en-US" sz="28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stdout</a:t>
            </a:r>
            <a:r>
              <a:rPr lang="en-US" altLang="en-US" sz="2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 and </a:t>
            </a:r>
            <a:r>
              <a:rPr lang="en-US" altLang="en-US" sz="28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stderr</a:t>
            </a:r>
            <a:r>
              <a:rPr lang="en-US" altLang="en-US" sz="2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 point </a:t>
            </a:r>
            <a:r>
              <a:rPr lang="en-US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to terminal</a:t>
            </a:r>
            <a:endParaRPr lang="en-US" altLang="en-US" sz="28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0643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" y="141288"/>
            <a:ext cx="8896350" cy="1143000"/>
          </a:xfrm>
        </p:spPr>
        <p:txBody>
          <a:bodyPr/>
          <a:lstStyle/>
          <a:p>
            <a:r>
              <a:rPr lang="en-US" altLang="en-US" sz="4000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noclobber</a:t>
            </a:r>
            <a:endParaRPr lang="zh-CN" altLang="en-US" sz="4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160"/>
          <p:cNvSpPr txBox="1">
            <a:spLocks noChangeArrowheads="1"/>
          </p:cNvSpPr>
          <p:nvPr/>
        </p:nvSpPr>
        <p:spPr bwMode="auto">
          <a:xfrm>
            <a:off x="190501" y="1204496"/>
            <a:ext cx="8658224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6600"/>
              </a:buClr>
              <a:buFont typeface="Wingdings" charset="2"/>
              <a:buChar char="l"/>
            </a:pPr>
            <a:r>
              <a:rPr lang="en-US" altLang="en-US" sz="2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Redirecting output can destroy a file</a:t>
            </a:r>
            <a:br>
              <a:rPr lang="en-US" altLang="en-US" sz="2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$ cat orange pear &gt; orange</a:t>
            </a:r>
          </a:p>
          <a:p>
            <a:pPr marL="457200" indent="-4572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6600"/>
              </a:buClr>
              <a:buFont typeface="Wingdings" charset="2"/>
              <a:buChar char="l"/>
            </a:pPr>
            <a:r>
              <a:rPr lang="en-US" altLang="en-US" sz="28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noclobber</a:t>
            </a:r>
            <a:r>
              <a:rPr lang="en-US" altLang="en-US" sz="2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en-US" sz="28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provends</a:t>
            </a:r>
            <a:r>
              <a:rPr lang="en-US" altLang="en-US" sz="2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from file being overwritten</a:t>
            </a:r>
            <a:br>
              <a:rPr lang="en-US" altLang="en-US" sz="2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$ </a:t>
            </a:r>
            <a:r>
              <a:rPr lang="en-US" alt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touch </a:t>
            </a:r>
            <a:r>
              <a:rPr lang="en-US" altLang="en-US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tmp</a:t>
            </a:r>
            <a:r>
              <a:rPr lang="en-US" alt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/>
            </a:r>
            <a:br>
              <a:rPr lang="en-US" alt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$ set –o </a:t>
            </a:r>
            <a:r>
              <a:rPr lang="en-US" altLang="en-US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noclobber</a:t>
            </a:r>
            <a:r>
              <a:rPr lang="en-US" alt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/>
            </a:r>
            <a:br>
              <a:rPr lang="en-US" alt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$ echo “hi there” &gt; </a:t>
            </a:r>
            <a:r>
              <a:rPr lang="en-US" altLang="en-US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tmp</a:t>
            </a:r>
            <a:r>
              <a:rPr lang="en-US" alt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/>
            </a:r>
            <a:br>
              <a:rPr lang="en-US" alt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-bash: </a:t>
            </a:r>
            <a:r>
              <a:rPr lang="en-US" altLang="en-US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tmp</a:t>
            </a:r>
            <a:r>
              <a:rPr lang="en-US" alt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: cannot overwrite existing file</a:t>
            </a:r>
            <a:endParaRPr lang="en-US" altLang="en-US" sz="2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877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Descriptors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90650" y="2209800"/>
            <a:ext cx="5086350" cy="857250"/>
            <a:chOff x="1390650" y="2209800"/>
            <a:chExt cx="5086350" cy="857250"/>
          </a:xfrm>
        </p:grpSpPr>
        <p:sp>
          <p:nvSpPr>
            <p:cNvPr id="3" name="Rectangle 2"/>
            <p:cNvSpPr/>
            <p:nvPr/>
          </p:nvSpPr>
          <p:spPr>
            <a:xfrm>
              <a:off x="1390650" y="2209800"/>
              <a:ext cx="857250" cy="857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0</a:t>
              </a:r>
              <a:endParaRPr lang="en-US" sz="22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524250" y="2209800"/>
              <a:ext cx="2952750" cy="857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/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dev</a:t>
              </a:r>
              <a:r>
                <a:rPr lang="en-US" sz="2200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/tty0</a:t>
              </a:r>
              <a:endParaRPr lang="en-US" sz="22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9" name="Straight Arrow Connector 8"/>
            <p:cNvCxnSpPr>
              <a:stCxn id="3" idx="3"/>
              <a:endCxn id="4" idx="1"/>
            </p:cNvCxnSpPr>
            <p:nvPr/>
          </p:nvCxnSpPr>
          <p:spPr>
            <a:xfrm>
              <a:off x="2247900" y="2638425"/>
              <a:ext cx="1276350" cy="0"/>
            </a:xfrm>
            <a:prstGeom prst="straightConnector1">
              <a:avLst/>
            </a:prstGeom>
            <a:ln w="31750" cmpd="sng">
              <a:bevel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428750" y="3429000"/>
            <a:ext cx="5086350" cy="857250"/>
            <a:chOff x="1390650" y="2209800"/>
            <a:chExt cx="5086350" cy="857250"/>
          </a:xfrm>
        </p:grpSpPr>
        <p:sp>
          <p:nvSpPr>
            <p:cNvPr id="13" name="Rectangle 12"/>
            <p:cNvSpPr/>
            <p:nvPr/>
          </p:nvSpPr>
          <p:spPr>
            <a:xfrm>
              <a:off x="1390650" y="2209800"/>
              <a:ext cx="857250" cy="857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24250" y="2209800"/>
              <a:ext cx="2952750" cy="857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/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dev</a:t>
              </a:r>
              <a:r>
                <a:rPr lang="en-US" sz="2200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/tty0</a:t>
              </a:r>
              <a:endParaRPr lang="en-US" sz="22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15" name="Straight Arrow Connector 14"/>
            <p:cNvCxnSpPr>
              <a:stCxn id="13" idx="3"/>
              <a:endCxn id="14" idx="1"/>
            </p:cNvCxnSpPr>
            <p:nvPr/>
          </p:nvCxnSpPr>
          <p:spPr>
            <a:xfrm>
              <a:off x="2247900" y="2638425"/>
              <a:ext cx="1276350" cy="0"/>
            </a:xfrm>
            <a:prstGeom prst="straightConnector1">
              <a:avLst/>
            </a:prstGeom>
            <a:ln w="31750" cmpd="sng">
              <a:bevel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428750" y="4686300"/>
            <a:ext cx="5086350" cy="857250"/>
            <a:chOff x="1390650" y="2209800"/>
            <a:chExt cx="5086350" cy="857250"/>
          </a:xfrm>
        </p:grpSpPr>
        <p:sp>
          <p:nvSpPr>
            <p:cNvPr id="17" name="Rectangle 16"/>
            <p:cNvSpPr/>
            <p:nvPr/>
          </p:nvSpPr>
          <p:spPr>
            <a:xfrm>
              <a:off x="1390650" y="2209800"/>
              <a:ext cx="857250" cy="857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24250" y="2209800"/>
              <a:ext cx="2952750" cy="857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/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dev</a:t>
              </a:r>
              <a:r>
                <a:rPr lang="en-US" sz="2200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/tty0</a:t>
              </a:r>
              <a:endParaRPr lang="en-US" sz="22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247900" y="2638425"/>
              <a:ext cx="1276350" cy="0"/>
            </a:xfrm>
            <a:prstGeom prst="straightConnector1">
              <a:avLst/>
            </a:prstGeom>
            <a:ln w="31750" cmpd="sng">
              <a:bevel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438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50" y="274638"/>
            <a:ext cx="8858250" cy="1143000"/>
          </a:xfrm>
        </p:spPr>
        <p:txBody>
          <a:bodyPr/>
          <a:lstStyle/>
          <a:p>
            <a:r>
              <a:rPr lang="en-US" sz="4000" dirty="0" smtClean="0"/>
              <a:t>Redirect </a:t>
            </a:r>
            <a:r>
              <a:rPr lang="en-US" sz="4000" dirty="0" err="1" smtClean="0"/>
              <a:t>stdout</a:t>
            </a:r>
            <a:r>
              <a:rPr lang="en-US" sz="4000" dirty="0" smtClean="0"/>
              <a:t> of Command to a File</a:t>
            </a:r>
            <a:endParaRPr lang="en-US" sz="4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790700" y="2438400"/>
            <a:ext cx="5086350" cy="857250"/>
            <a:chOff x="1390650" y="2209800"/>
            <a:chExt cx="5086350" cy="857250"/>
          </a:xfrm>
        </p:grpSpPr>
        <p:sp>
          <p:nvSpPr>
            <p:cNvPr id="3" name="Rectangle 2"/>
            <p:cNvSpPr/>
            <p:nvPr/>
          </p:nvSpPr>
          <p:spPr>
            <a:xfrm>
              <a:off x="1390650" y="2209800"/>
              <a:ext cx="857250" cy="857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0</a:t>
              </a:r>
              <a:endParaRPr lang="en-US" sz="22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524250" y="2209800"/>
              <a:ext cx="2952750" cy="857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/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dev</a:t>
              </a:r>
              <a:r>
                <a:rPr lang="en-US" sz="2200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/tty0</a:t>
              </a:r>
              <a:endParaRPr lang="en-US" sz="22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9" name="Straight Arrow Connector 8"/>
            <p:cNvCxnSpPr>
              <a:stCxn id="3" idx="3"/>
              <a:endCxn id="4" idx="1"/>
            </p:cNvCxnSpPr>
            <p:nvPr/>
          </p:nvCxnSpPr>
          <p:spPr>
            <a:xfrm>
              <a:off x="2247900" y="2638425"/>
              <a:ext cx="1276350" cy="0"/>
            </a:xfrm>
            <a:prstGeom prst="straightConnector1">
              <a:avLst/>
            </a:prstGeom>
            <a:ln w="31750" cmpd="sng">
              <a:bevel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790700" y="3790950"/>
            <a:ext cx="5086350" cy="857250"/>
            <a:chOff x="1390650" y="2209800"/>
            <a:chExt cx="5086350" cy="857250"/>
          </a:xfrm>
        </p:grpSpPr>
        <p:sp>
          <p:nvSpPr>
            <p:cNvPr id="13" name="Rectangle 12"/>
            <p:cNvSpPr/>
            <p:nvPr/>
          </p:nvSpPr>
          <p:spPr>
            <a:xfrm>
              <a:off x="1390650" y="2209800"/>
              <a:ext cx="857250" cy="857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24250" y="2209800"/>
              <a:ext cx="2952750" cy="857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file</a:t>
              </a:r>
              <a:endParaRPr lang="en-US" sz="22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15" name="Straight Arrow Connector 14"/>
            <p:cNvCxnSpPr>
              <a:stCxn id="13" idx="3"/>
              <a:endCxn id="14" idx="1"/>
            </p:cNvCxnSpPr>
            <p:nvPr/>
          </p:nvCxnSpPr>
          <p:spPr>
            <a:xfrm>
              <a:off x="2247900" y="2638425"/>
              <a:ext cx="1276350" cy="0"/>
            </a:xfrm>
            <a:prstGeom prst="straightConnector1">
              <a:avLst/>
            </a:prstGeom>
            <a:ln w="31750" cmpd="sng">
              <a:bevel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828800" y="5143500"/>
            <a:ext cx="5086350" cy="857250"/>
            <a:chOff x="1390650" y="2209800"/>
            <a:chExt cx="5086350" cy="857250"/>
          </a:xfrm>
        </p:grpSpPr>
        <p:sp>
          <p:nvSpPr>
            <p:cNvPr id="17" name="Rectangle 16"/>
            <p:cNvSpPr/>
            <p:nvPr/>
          </p:nvSpPr>
          <p:spPr>
            <a:xfrm>
              <a:off x="1390650" y="2209800"/>
              <a:ext cx="857250" cy="857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24250" y="2209800"/>
              <a:ext cx="2952750" cy="857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/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dev</a:t>
              </a:r>
              <a:r>
                <a:rPr lang="en-US" sz="2200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/tty0</a:t>
              </a:r>
              <a:endParaRPr lang="en-US" sz="22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247900" y="2638425"/>
              <a:ext cx="1276350" cy="0"/>
            </a:xfrm>
            <a:prstGeom prst="straightConnector1">
              <a:avLst/>
            </a:prstGeom>
            <a:ln w="31750" cmpd="sng">
              <a:bevel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2038350" y="1417638"/>
            <a:ext cx="5162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$command &gt;file</a:t>
            </a:r>
          </a:p>
        </p:txBody>
      </p:sp>
    </p:spTree>
    <p:extLst>
      <p:ext uri="{BB962C8B-B14F-4D97-AF65-F5344CB8AC3E}">
        <p14:creationId xmlns:p14="http://schemas.microsoft.com/office/powerpoint/2010/main" val="3134567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274638"/>
            <a:ext cx="8763000" cy="1143000"/>
          </a:xfrm>
        </p:spPr>
        <p:txBody>
          <a:bodyPr/>
          <a:lstStyle/>
          <a:p>
            <a:r>
              <a:rPr lang="en-US" sz="4000" dirty="0" smtClean="0"/>
              <a:t>Redirect </a:t>
            </a:r>
            <a:r>
              <a:rPr lang="en-US" sz="4000" dirty="0" err="1" smtClean="0"/>
              <a:t>stderr</a:t>
            </a:r>
            <a:r>
              <a:rPr lang="en-US" sz="4000" dirty="0" smtClean="0"/>
              <a:t> of Command to a File</a:t>
            </a:r>
            <a:endParaRPr lang="en-US" sz="4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790700" y="2438400"/>
            <a:ext cx="5086350" cy="857250"/>
            <a:chOff x="1390650" y="2209800"/>
            <a:chExt cx="5086350" cy="857250"/>
          </a:xfrm>
        </p:grpSpPr>
        <p:sp>
          <p:nvSpPr>
            <p:cNvPr id="3" name="Rectangle 2"/>
            <p:cNvSpPr/>
            <p:nvPr/>
          </p:nvSpPr>
          <p:spPr>
            <a:xfrm>
              <a:off x="1390650" y="2209800"/>
              <a:ext cx="857250" cy="857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0</a:t>
              </a:r>
              <a:endParaRPr lang="en-US" sz="22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524250" y="2209800"/>
              <a:ext cx="2952750" cy="857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/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dev</a:t>
              </a:r>
              <a:r>
                <a:rPr lang="en-US" sz="2200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/tty0</a:t>
              </a:r>
              <a:endParaRPr lang="en-US" sz="22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9" name="Straight Arrow Connector 8"/>
            <p:cNvCxnSpPr>
              <a:stCxn id="3" idx="3"/>
              <a:endCxn id="4" idx="1"/>
            </p:cNvCxnSpPr>
            <p:nvPr/>
          </p:nvCxnSpPr>
          <p:spPr>
            <a:xfrm>
              <a:off x="2247900" y="2638425"/>
              <a:ext cx="1276350" cy="0"/>
            </a:xfrm>
            <a:prstGeom prst="straightConnector1">
              <a:avLst/>
            </a:prstGeom>
            <a:ln w="31750" cmpd="sng">
              <a:bevel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790700" y="3790950"/>
            <a:ext cx="5086350" cy="857250"/>
            <a:chOff x="1390650" y="2209800"/>
            <a:chExt cx="5086350" cy="857250"/>
          </a:xfrm>
        </p:grpSpPr>
        <p:sp>
          <p:nvSpPr>
            <p:cNvPr id="13" name="Rectangle 12"/>
            <p:cNvSpPr/>
            <p:nvPr/>
          </p:nvSpPr>
          <p:spPr>
            <a:xfrm>
              <a:off x="1390650" y="2209800"/>
              <a:ext cx="857250" cy="857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24250" y="2209800"/>
              <a:ext cx="2952750" cy="857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/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dev</a:t>
              </a:r>
              <a:r>
                <a:rPr lang="en-US" sz="2200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/tty0</a:t>
              </a:r>
              <a:endParaRPr lang="en-US" sz="22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15" name="Straight Arrow Connector 14"/>
            <p:cNvCxnSpPr>
              <a:stCxn id="13" idx="3"/>
              <a:endCxn id="14" idx="1"/>
            </p:cNvCxnSpPr>
            <p:nvPr/>
          </p:nvCxnSpPr>
          <p:spPr>
            <a:xfrm>
              <a:off x="2247900" y="2638425"/>
              <a:ext cx="1276350" cy="0"/>
            </a:xfrm>
            <a:prstGeom prst="straightConnector1">
              <a:avLst/>
            </a:prstGeom>
            <a:ln w="31750" cmpd="sng">
              <a:bevel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828800" y="5143500"/>
            <a:ext cx="5086350" cy="857250"/>
            <a:chOff x="1390650" y="2209800"/>
            <a:chExt cx="5086350" cy="857250"/>
          </a:xfrm>
        </p:grpSpPr>
        <p:sp>
          <p:nvSpPr>
            <p:cNvPr id="17" name="Rectangle 16"/>
            <p:cNvSpPr/>
            <p:nvPr/>
          </p:nvSpPr>
          <p:spPr>
            <a:xfrm>
              <a:off x="1390650" y="2209800"/>
              <a:ext cx="857250" cy="857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24250" y="2209800"/>
              <a:ext cx="2952750" cy="857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file</a:t>
              </a:r>
              <a:endParaRPr lang="en-US" sz="22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247900" y="2638425"/>
              <a:ext cx="1276350" cy="0"/>
            </a:xfrm>
            <a:prstGeom prst="straightConnector1">
              <a:avLst/>
            </a:prstGeom>
            <a:ln w="31750" cmpd="sng">
              <a:bevel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2038350" y="1417638"/>
            <a:ext cx="5162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$command 2&gt;file</a:t>
            </a:r>
          </a:p>
        </p:txBody>
      </p:sp>
    </p:spTree>
    <p:extLst>
      <p:ext uri="{BB962C8B-B14F-4D97-AF65-F5344CB8AC3E}">
        <p14:creationId xmlns:p14="http://schemas.microsoft.com/office/powerpoint/2010/main" val="32168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274638"/>
            <a:ext cx="8763000" cy="1143000"/>
          </a:xfrm>
        </p:spPr>
        <p:txBody>
          <a:bodyPr/>
          <a:lstStyle/>
          <a:p>
            <a:r>
              <a:rPr lang="en-US" sz="3600" dirty="0" smtClean="0"/>
              <a:t>Redirect Both </a:t>
            </a:r>
            <a:r>
              <a:rPr lang="en-US" sz="3600" dirty="0" err="1" smtClean="0"/>
              <a:t>stdout</a:t>
            </a:r>
            <a:r>
              <a:rPr lang="en-US" sz="3600" dirty="0" smtClean="0"/>
              <a:t> and </a:t>
            </a:r>
            <a:r>
              <a:rPr lang="en-US" sz="3600" dirty="0" err="1" smtClean="0"/>
              <a:t>stderr</a:t>
            </a:r>
            <a:r>
              <a:rPr lang="en-US" sz="3600" dirty="0" smtClean="0"/>
              <a:t> to a File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038350" y="1208088"/>
            <a:ext cx="51625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$command &amp;&gt;file</a:t>
            </a:r>
            <a:br>
              <a:rPr lang="en-US" sz="2800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Or</a:t>
            </a:r>
          </a:p>
          <a:p>
            <a:r>
              <a:rPr lang="en-US" sz="2800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$command &gt;file 2&gt;&amp;1</a:t>
            </a:r>
          </a:p>
          <a:p>
            <a:endParaRPr lang="en-US" sz="2800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790700" y="2838450"/>
            <a:ext cx="5086350" cy="3562350"/>
            <a:chOff x="1790700" y="2438400"/>
            <a:chExt cx="5086350" cy="3562350"/>
          </a:xfrm>
        </p:grpSpPr>
        <p:grpSp>
          <p:nvGrpSpPr>
            <p:cNvPr id="11" name="Group 10"/>
            <p:cNvGrpSpPr/>
            <p:nvPr/>
          </p:nvGrpSpPr>
          <p:grpSpPr>
            <a:xfrm>
              <a:off x="1790700" y="2438400"/>
              <a:ext cx="5086350" cy="857250"/>
              <a:chOff x="1390650" y="2209800"/>
              <a:chExt cx="5086350" cy="85725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390650" y="2209800"/>
                <a:ext cx="857250" cy="8572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b="1" dirty="0" smtClean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0</a:t>
                </a:r>
                <a:endParaRPr lang="en-US" sz="2200" b="1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524250" y="2209800"/>
                <a:ext cx="2952750" cy="8572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b="1" dirty="0" smtClean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/</a:t>
                </a:r>
                <a:r>
                  <a:rPr lang="en-US" sz="2200" b="1" dirty="0" err="1" smtClean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dev</a:t>
                </a:r>
                <a:r>
                  <a:rPr lang="en-US" sz="2200" b="1" dirty="0" smtClean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/tty0</a:t>
                </a:r>
                <a:endParaRPr lang="en-US" sz="2200" b="1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9" name="Straight Arrow Connector 8"/>
              <p:cNvCxnSpPr>
                <a:stCxn id="3" idx="3"/>
                <a:endCxn id="4" idx="1"/>
              </p:cNvCxnSpPr>
              <p:nvPr/>
            </p:nvCxnSpPr>
            <p:spPr>
              <a:xfrm>
                <a:off x="2247900" y="2638425"/>
                <a:ext cx="1276350" cy="0"/>
              </a:xfrm>
              <a:prstGeom prst="straightConnector1">
                <a:avLst/>
              </a:prstGeom>
              <a:ln w="31750" cmpd="sng">
                <a:bevel/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1790700" y="3790950"/>
              <a:ext cx="5086350" cy="857250"/>
              <a:chOff x="1390650" y="2209800"/>
              <a:chExt cx="5086350" cy="85725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390650" y="2209800"/>
                <a:ext cx="857250" cy="8572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b="1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1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524250" y="2209800"/>
                <a:ext cx="2952750" cy="8572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b="1" dirty="0" smtClean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file</a:t>
                </a:r>
                <a:endParaRPr lang="en-US" sz="2200" b="1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3" idx="3"/>
                <a:endCxn id="14" idx="1"/>
              </p:cNvCxnSpPr>
              <p:nvPr/>
            </p:nvCxnSpPr>
            <p:spPr>
              <a:xfrm>
                <a:off x="2247900" y="2638425"/>
                <a:ext cx="1276350" cy="0"/>
              </a:xfrm>
              <a:prstGeom prst="straightConnector1">
                <a:avLst/>
              </a:prstGeom>
              <a:ln w="31750" cmpd="sng">
                <a:bevel/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828800" y="5143500"/>
              <a:ext cx="857250" cy="857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cxnSp>
          <p:nvCxnSpPr>
            <p:cNvPr id="8" name="Elbow Connector 7"/>
            <p:cNvCxnSpPr>
              <a:stCxn id="17" idx="3"/>
            </p:cNvCxnSpPr>
            <p:nvPr/>
          </p:nvCxnSpPr>
          <p:spPr>
            <a:xfrm flipV="1">
              <a:off x="2686050" y="4219575"/>
              <a:ext cx="600075" cy="1352550"/>
            </a:xfrm>
            <a:prstGeom prst="bentConnector2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5549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274638"/>
            <a:ext cx="8763000" cy="1143000"/>
          </a:xfrm>
        </p:spPr>
        <p:txBody>
          <a:bodyPr/>
          <a:lstStyle/>
          <a:p>
            <a:r>
              <a:rPr lang="en-US" sz="4000" dirty="0" smtClean="0"/>
              <a:t>Discard </a:t>
            </a:r>
            <a:r>
              <a:rPr lang="en-US" sz="4000" dirty="0" err="1" smtClean="0"/>
              <a:t>stdout</a:t>
            </a:r>
            <a:r>
              <a:rPr lang="en-US" sz="4000" dirty="0" smtClean="0"/>
              <a:t> of Command</a:t>
            </a:r>
            <a:endParaRPr lang="en-US" sz="4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790700" y="2438400"/>
            <a:ext cx="5086350" cy="857250"/>
            <a:chOff x="1390650" y="2209800"/>
            <a:chExt cx="5086350" cy="857250"/>
          </a:xfrm>
        </p:grpSpPr>
        <p:sp>
          <p:nvSpPr>
            <p:cNvPr id="3" name="Rectangle 2"/>
            <p:cNvSpPr/>
            <p:nvPr/>
          </p:nvSpPr>
          <p:spPr>
            <a:xfrm>
              <a:off x="1390650" y="2209800"/>
              <a:ext cx="857250" cy="857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0</a:t>
              </a:r>
              <a:endParaRPr lang="en-US" sz="22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524250" y="2209800"/>
              <a:ext cx="2952750" cy="857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/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dev</a:t>
              </a:r>
              <a:r>
                <a:rPr lang="en-US" sz="2200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/tty0</a:t>
              </a:r>
              <a:endParaRPr lang="en-US" sz="22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9" name="Straight Arrow Connector 8"/>
            <p:cNvCxnSpPr>
              <a:stCxn id="3" idx="3"/>
              <a:endCxn id="4" idx="1"/>
            </p:cNvCxnSpPr>
            <p:nvPr/>
          </p:nvCxnSpPr>
          <p:spPr>
            <a:xfrm>
              <a:off x="2247900" y="2638425"/>
              <a:ext cx="1276350" cy="0"/>
            </a:xfrm>
            <a:prstGeom prst="straightConnector1">
              <a:avLst/>
            </a:prstGeom>
            <a:ln w="31750" cmpd="sng">
              <a:bevel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790700" y="3790950"/>
            <a:ext cx="5086350" cy="857250"/>
            <a:chOff x="1390650" y="2209800"/>
            <a:chExt cx="5086350" cy="857250"/>
          </a:xfrm>
        </p:grpSpPr>
        <p:sp>
          <p:nvSpPr>
            <p:cNvPr id="13" name="Rectangle 12"/>
            <p:cNvSpPr/>
            <p:nvPr/>
          </p:nvSpPr>
          <p:spPr>
            <a:xfrm>
              <a:off x="1390650" y="2209800"/>
              <a:ext cx="857250" cy="857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24250" y="2209800"/>
              <a:ext cx="2952750" cy="857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/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dev</a:t>
              </a:r>
              <a:r>
                <a:rPr lang="en-US" sz="2200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/null</a:t>
              </a:r>
              <a:endParaRPr lang="en-US" sz="22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15" name="Straight Arrow Connector 14"/>
            <p:cNvCxnSpPr>
              <a:stCxn id="13" idx="3"/>
              <a:endCxn id="14" idx="1"/>
            </p:cNvCxnSpPr>
            <p:nvPr/>
          </p:nvCxnSpPr>
          <p:spPr>
            <a:xfrm>
              <a:off x="2247900" y="2638425"/>
              <a:ext cx="1276350" cy="0"/>
            </a:xfrm>
            <a:prstGeom prst="straightConnector1">
              <a:avLst/>
            </a:prstGeom>
            <a:ln w="31750" cmpd="sng">
              <a:bevel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828800" y="5143500"/>
            <a:ext cx="5086350" cy="857250"/>
            <a:chOff x="1390650" y="2209800"/>
            <a:chExt cx="5086350" cy="857250"/>
          </a:xfrm>
        </p:grpSpPr>
        <p:sp>
          <p:nvSpPr>
            <p:cNvPr id="17" name="Rectangle 16"/>
            <p:cNvSpPr/>
            <p:nvPr/>
          </p:nvSpPr>
          <p:spPr>
            <a:xfrm>
              <a:off x="1390650" y="2209800"/>
              <a:ext cx="857250" cy="857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24250" y="2209800"/>
              <a:ext cx="2952750" cy="857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/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dev</a:t>
              </a:r>
              <a:r>
                <a:rPr lang="en-US" sz="2200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/tty0</a:t>
              </a:r>
              <a:endParaRPr lang="en-US" sz="22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247900" y="2638425"/>
              <a:ext cx="1276350" cy="0"/>
            </a:xfrm>
            <a:prstGeom prst="straightConnector1">
              <a:avLst/>
            </a:prstGeom>
            <a:ln w="31750" cmpd="sng">
              <a:bevel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2038350" y="1417638"/>
            <a:ext cx="5162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$command &gt; /</a:t>
            </a:r>
            <a:r>
              <a:rPr lang="en-US" sz="2800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dev</a:t>
            </a:r>
            <a:r>
              <a:rPr lang="en-US" sz="2800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/null</a:t>
            </a:r>
          </a:p>
        </p:txBody>
      </p:sp>
    </p:spTree>
    <p:extLst>
      <p:ext uri="{BB962C8B-B14F-4D97-AF65-F5344CB8AC3E}">
        <p14:creationId xmlns:p14="http://schemas.microsoft.com/office/powerpoint/2010/main" val="1220849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274638"/>
            <a:ext cx="8763000" cy="1143000"/>
          </a:xfrm>
        </p:spPr>
        <p:txBody>
          <a:bodyPr/>
          <a:lstStyle/>
          <a:p>
            <a:r>
              <a:rPr lang="en-US" sz="4000" dirty="0" smtClean="0"/>
              <a:t>Redirect File Contents to </a:t>
            </a:r>
            <a:r>
              <a:rPr lang="en-US" sz="4000" dirty="0" err="1" smtClean="0"/>
              <a:t>stdin</a:t>
            </a:r>
            <a:endParaRPr lang="en-US" sz="4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790700" y="2438400"/>
            <a:ext cx="5086350" cy="857250"/>
            <a:chOff x="1390650" y="2209800"/>
            <a:chExt cx="5086350" cy="857250"/>
          </a:xfrm>
        </p:grpSpPr>
        <p:sp>
          <p:nvSpPr>
            <p:cNvPr id="3" name="Rectangle 2"/>
            <p:cNvSpPr/>
            <p:nvPr/>
          </p:nvSpPr>
          <p:spPr>
            <a:xfrm>
              <a:off x="1390650" y="2209800"/>
              <a:ext cx="857250" cy="857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0</a:t>
              </a:r>
              <a:endParaRPr lang="en-US" sz="22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524250" y="2209800"/>
              <a:ext cx="2952750" cy="857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file</a:t>
              </a:r>
              <a:endParaRPr lang="en-US" sz="22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9" name="Straight Arrow Connector 8"/>
            <p:cNvCxnSpPr>
              <a:stCxn id="3" idx="3"/>
              <a:endCxn id="4" idx="1"/>
            </p:cNvCxnSpPr>
            <p:nvPr/>
          </p:nvCxnSpPr>
          <p:spPr>
            <a:xfrm>
              <a:off x="2247900" y="2638425"/>
              <a:ext cx="1276350" cy="0"/>
            </a:xfrm>
            <a:prstGeom prst="straightConnector1">
              <a:avLst/>
            </a:prstGeom>
            <a:ln w="31750" cmpd="sng">
              <a:bevel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790700" y="3790950"/>
            <a:ext cx="5086350" cy="857250"/>
            <a:chOff x="1390650" y="2209800"/>
            <a:chExt cx="5086350" cy="857250"/>
          </a:xfrm>
        </p:grpSpPr>
        <p:sp>
          <p:nvSpPr>
            <p:cNvPr id="13" name="Rectangle 12"/>
            <p:cNvSpPr/>
            <p:nvPr/>
          </p:nvSpPr>
          <p:spPr>
            <a:xfrm>
              <a:off x="1390650" y="2209800"/>
              <a:ext cx="857250" cy="857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24250" y="2209800"/>
              <a:ext cx="2952750" cy="857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/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dev</a:t>
              </a:r>
              <a:r>
                <a:rPr lang="en-US" sz="2200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/tty0</a:t>
              </a:r>
              <a:endParaRPr lang="en-US" sz="22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15" name="Straight Arrow Connector 14"/>
            <p:cNvCxnSpPr>
              <a:stCxn id="13" idx="3"/>
              <a:endCxn id="14" idx="1"/>
            </p:cNvCxnSpPr>
            <p:nvPr/>
          </p:nvCxnSpPr>
          <p:spPr>
            <a:xfrm>
              <a:off x="2247900" y="2638425"/>
              <a:ext cx="1276350" cy="0"/>
            </a:xfrm>
            <a:prstGeom prst="straightConnector1">
              <a:avLst/>
            </a:prstGeom>
            <a:ln w="31750" cmpd="sng">
              <a:bevel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828800" y="5143500"/>
            <a:ext cx="5086350" cy="857250"/>
            <a:chOff x="1390650" y="2209800"/>
            <a:chExt cx="5086350" cy="857250"/>
          </a:xfrm>
        </p:grpSpPr>
        <p:sp>
          <p:nvSpPr>
            <p:cNvPr id="17" name="Rectangle 16"/>
            <p:cNvSpPr/>
            <p:nvPr/>
          </p:nvSpPr>
          <p:spPr>
            <a:xfrm>
              <a:off x="1390650" y="2209800"/>
              <a:ext cx="857250" cy="857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24250" y="2209800"/>
              <a:ext cx="2952750" cy="857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/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dev</a:t>
              </a:r>
              <a:r>
                <a:rPr lang="en-US" sz="2200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/tty0</a:t>
              </a:r>
              <a:endParaRPr lang="en-US" sz="22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247900" y="2638425"/>
              <a:ext cx="1276350" cy="0"/>
            </a:xfrm>
            <a:prstGeom prst="straightConnector1">
              <a:avLst/>
            </a:prstGeom>
            <a:ln w="31750" cmpd="sng">
              <a:bevel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2038350" y="1417638"/>
            <a:ext cx="5162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$command &lt;file </a:t>
            </a:r>
          </a:p>
        </p:txBody>
      </p:sp>
    </p:spTree>
    <p:extLst>
      <p:ext uri="{BB962C8B-B14F-4D97-AF65-F5344CB8AC3E}">
        <p14:creationId xmlns:p14="http://schemas.microsoft.com/office/powerpoint/2010/main" val="3782796822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7903</TotalTime>
  <Words>1174</Words>
  <Application>Microsoft Office PowerPoint</Application>
  <PresentationFormat>On-screen Show (4:3)</PresentationFormat>
  <Paragraphs>165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默认设计模板</vt:lpstr>
      <vt:lpstr>PowerPoint Presentation</vt:lpstr>
      <vt:lpstr>Redirection = Manipulating FD</vt:lpstr>
      <vt:lpstr>noclobber</vt:lpstr>
      <vt:lpstr>File Descriptors</vt:lpstr>
      <vt:lpstr>Redirect stdout of Command to a File</vt:lpstr>
      <vt:lpstr>Redirect stderr of Command to a File</vt:lpstr>
      <vt:lpstr>Redirect Both stdout and stderr to a File</vt:lpstr>
      <vt:lpstr>Discard stdout of Command</vt:lpstr>
      <vt:lpstr>Redirect File Contents to stdin</vt:lpstr>
      <vt:lpstr>Open a File for Reading with Custom File Descriptor</vt:lpstr>
      <vt:lpstr>Open a File for Writing with Custom File Descriptor</vt:lpstr>
      <vt:lpstr>Open a File for Both Writing and Reading</vt:lpstr>
    </vt:vector>
  </TitlesOfParts>
  <Company>ASPIRE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</dc:title>
  <dc:creator>Victor Yu</dc:creator>
  <cp:lastModifiedBy>Victor Yu</cp:lastModifiedBy>
  <cp:revision>554</cp:revision>
  <dcterms:created xsi:type="dcterms:W3CDTF">2013-10-28T00:04:30Z</dcterms:created>
  <dcterms:modified xsi:type="dcterms:W3CDTF">2016-11-05T03:31:33Z</dcterms:modified>
</cp:coreProperties>
</file>