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63" r:id="rId2"/>
    <p:sldId id="295" r:id="rId3"/>
    <p:sldId id="385" r:id="rId4"/>
    <p:sldId id="392" r:id="rId5"/>
    <p:sldId id="391" r:id="rId6"/>
    <p:sldId id="393" r:id="rId7"/>
    <p:sldId id="394" r:id="rId8"/>
    <p:sldId id="395" r:id="rId9"/>
    <p:sldId id="396" r:id="rId10"/>
    <p:sldId id="397" r:id="rId11"/>
    <p:sldId id="398" r:id="rId12"/>
    <p:sldId id="399" r:id="rId13"/>
    <p:sldId id="400" r:id="rId14"/>
    <p:sldId id="401" r:id="rId15"/>
    <p:sldId id="404" r:id="rId16"/>
    <p:sldId id="403" r:id="rId17"/>
    <p:sldId id="402" r:id="rId18"/>
    <p:sldId id="405" r:id="rId19"/>
    <p:sldId id="406" r:id="rId20"/>
    <p:sldId id="407" r:id="rId21"/>
    <p:sldId id="408" r:id="rId22"/>
    <p:sldId id="411" r:id="rId23"/>
    <p:sldId id="409" r:id="rId24"/>
    <p:sldId id="410" r:id="rId25"/>
    <p:sldId id="347" r:id="rId26"/>
    <p:sldId id="415" r:id="rId27"/>
    <p:sldId id="413" r:id="rId28"/>
    <p:sldId id="386" r:id="rId29"/>
    <p:sldId id="414" r:id="rId30"/>
    <p:sldId id="338" r:id="rId3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間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間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76" autoAdjust="0"/>
  </p:normalViewPr>
  <p:slideViewPr>
    <p:cSldViewPr snapToGrid="0" snapToObjects="1">
      <p:cViewPr>
        <p:scale>
          <a:sx n="75" d="100"/>
          <a:sy n="75" d="100"/>
        </p:scale>
        <p:origin x="-1014" y="-7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9E9F8-91F1-8646-AA32-FCD0556050B0}" type="datetimeFigureOut">
              <a:rPr kumimoji="1" lang="ja-JP" altLang="en-US" smtClean="0"/>
              <a:pPr/>
              <a:t>2015/3/18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マスター テキストの書式設定</a:t>
            </a:r>
          </a:p>
          <a:p>
            <a:pPr lvl="1"/>
            <a:r>
              <a:rPr kumimoji="1" lang="zh-CN" altLang="en-US" smtClean="0"/>
              <a:t>第 </a:t>
            </a:r>
            <a:r>
              <a:rPr kumimoji="1" lang="en-US" altLang="zh-CN" smtClean="0"/>
              <a:t>2 </a:t>
            </a:r>
            <a:r>
              <a:rPr kumimoji="1" lang="zh-CN" altLang="en-US" smtClean="0"/>
              <a:t>レベル</a:t>
            </a:r>
          </a:p>
          <a:p>
            <a:pPr lvl="2"/>
            <a:r>
              <a:rPr kumimoji="1" lang="zh-CN" altLang="en-US" smtClean="0"/>
              <a:t>第 </a:t>
            </a:r>
            <a:r>
              <a:rPr kumimoji="1" lang="en-US" altLang="zh-CN" smtClean="0"/>
              <a:t>3 </a:t>
            </a:r>
            <a:r>
              <a:rPr kumimoji="1" lang="zh-CN" altLang="en-US" smtClean="0"/>
              <a:t>レベル</a:t>
            </a:r>
          </a:p>
          <a:p>
            <a:pPr lvl="3"/>
            <a:r>
              <a:rPr kumimoji="1" lang="zh-CN" altLang="en-US" smtClean="0"/>
              <a:t>第 </a:t>
            </a:r>
            <a:r>
              <a:rPr kumimoji="1" lang="en-US" altLang="zh-CN" smtClean="0"/>
              <a:t>4 </a:t>
            </a:r>
            <a:r>
              <a:rPr kumimoji="1" lang="zh-CN" altLang="en-US" smtClean="0"/>
              <a:t>レベル</a:t>
            </a:r>
          </a:p>
          <a:p>
            <a:pPr lvl="4"/>
            <a:r>
              <a:rPr kumimoji="1" lang="zh-CN" altLang="en-US" smtClean="0"/>
              <a:t>第 </a:t>
            </a:r>
            <a:r>
              <a:rPr kumimoji="1" lang="en-US" altLang="zh-CN" smtClean="0"/>
              <a:t>5 </a:t>
            </a:r>
            <a:r>
              <a:rPr kumimoji="1" lang="zh-CN"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A468E-A1AE-6C49-83CB-6969D84D67CB}" type="slidenum">
              <a:rPr kumimoji="1" lang="ja-JP" altLang="en-US" smtClean="0"/>
              <a:pPr/>
              <a:t>‹#›</a:t>
            </a:fld>
            <a:endParaRPr kumimoji="1" lang="ja-JP" altLang="en-US"/>
          </a:p>
        </p:txBody>
      </p:sp>
    </p:spTree>
    <p:extLst>
      <p:ext uri="{BB962C8B-B14F-4D97-AF65-F5344CB8AC3E}">
        <p14:creationId xmlns:p14="http://schemas.microsoft.com/office/powerpoint/2010/main" val="4099615689"/>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FD916E0-E439-40E2-9416-7795DABFD9C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Anchors are atoms that are used to line up the pattern with a particular part of a string. In other words, anchors are not matched to the text, but define where the next character in the pattern must be located in the text. There are four types of anchors: beginning of line (^), end of line ($), beginning of word (\&lt;), and end of word(\&gt;).</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A ^ character at the beginning of a regular expression is an anchor and means beginning of the current line. Anywhere else, it matches itself as a text character. A $ character at the end of a regular expression is an anchor and means end of the current line. Anywhere else, it matches itself as a text character.</a:t>
            </a:r>
            <a:endParaRPr lang="en-US" b="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regular expression operators play the same role as mathematical operators. Mathematical expression operators combine mathematical atoms (data); regular expression operators combine regular expression atoms.</a:t>
            </a:r>
          </a:p>
          <a:p>
            <a:r>
              <a:rPr kumimoji="1" lang="en-US" sz="1200" b="0" i="0" u="none" strike="noStrike" kern="1200" baseline="0" dirty="0" smtClean="0">
                <a:solidFill>
                  <a:schemeClr val="tx1"/>
                </a:solidFill>
                <a:latin typeface="+mn-lt"/>
                <a:ea typeface="+mn-ea"/>
                <a:cs typeface="+mn-cs"/>
              </a:rPr>
              <a:t>We can group the regular expressions into five different categories: sequence operators, alternation operators, repetition operators, group operators, and save operators.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We can group the regular expressions into five different categories: sequence operators, alternation operators, repetition operators, group operators, and save operators.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comparison begins by checking the first letter of the string, C, with the first letter of the expression, A. They are not equal, so there is no match. But the string has not been fully evaluated, so the evaluation continues by comparing the H in CHARACTER with the first letter of the expression, A. Again, there is no match. When the third character is matched against the pattern, the result appears to be true—the A in CHARACTER matches the A in ACT. Because the expression has three characters, however, the match is not complete. All three characters in the patterns must match a sequence in the string. Matching the next character in the string (R) with the second character in the expression (C) results in a </a:t>
            </a:r>
            <a:r>
              <a:rPr kumimoji="1" lang="en-US" sz="1200" b="0" i="0" u="none" strike="noStrike" kern="1200" baseline="0" dirty="0" err="1" smtClean="0">
                <a:solidFill>
                  <a:schemeClr val="tx1"/>
                </a:solidFill>
                <a:latin typeface="+mn-lt"/>
                <a:ea typeface="+mn-ea"/>
                <a:cs typeface="+mn-cs"/>
              </a:rPr>
              <a:t>nonmatch</a:t>
            </a:r>
            <a:r>
              <a:rPr kumimoji="1" lang="en-US" sz="1200" b="0" i="0" u="none" strike="noStrike" kern="1200" baseline="0" dirty="0" smtClean="0">
                <a:solidFill>
                  <a:schemeClr val="tx1"/>
                </a:solidFill>
                <a:latin typeface="+mn-lt"/>
                <a:ea typeface="+mn-ea"/>
                <a:cs typeface="+mn-cs"/>
              </a:rPr>
              <a:t>.</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Again, when the matching reaches the fifth character in the string, a match is found; A appears in both the string and the pattern. This time, the next two characters also match the expression values, so there is a complete match and true is returned.</a:t>
            </a:r>
            <a:endParaRPr lang="en-US" b="0"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alternation operator (|) is used to define one or more alternatives. For example, if we want to select between A or B, we would code the regular expression as A | B. Alternation can be used with single atoms, as in the previous example, but it is usually used for selecting between two or more sequences of characters or groups of characters. That is, the atoms are usually sequences. For single alternation, we suggest that you use the class operator.</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In the first example in the figure, we are looking for either UNIX or </a:t>
            </a:r>
            <a:r>
              <a:rPr kumimoji="1" lang="en-US" sz="1200" b="0" i="0" u="none" strike="noStrike" kern="1200" baseline="0" dirty="0" err="1" smtClean="0">
                <a:solidFill>
                  <a:schemeClr val="tx1"/>
                </a:solidFill>
                <a:latin typeface="+mn-lt"/>
                <a:ea typeface="+mn-ea"/>
                <a:cs typeface="+mn-cs"/>
              </a:rPr>
              <a:t>unix</a:t>
            </a:r>
            <a:r>
              <a:rPr kumimoji="1" lang="en-US" sz="1200" b="0" i="0" u="none" strike="noStrike" kern="1200" baseline="0" dirty="0" smtClean="0">
                <a:solidFill>
                  <a:schemeClr val="tx1"/>
                </a:solidFill>
                <a:latin typeface="+mn-lt"/>
                <a:ea typeface="+mn-ea"/>
                <a:cs typeface="+mn-cs"/>
              </a:rPr>
              <a:t>. This example locates UNIX whether it is lowercase or uppercase. In the second example, we are looking for any of the female designations, Miss, </a:t>
            </a:r>
            <a:r>
              <a:rPr kumimoji="1" lang="en-US" sz="1200" b="0" i="0" u="none" strike="noStrike" kern="1200" baseline="0" dirty="0" err="1" smtClean="0">
                <a:solidFill>
                  <a:schemeClr val="tx1"/>
                </a:solidFill>
                <a:latin typeface="+mn-lt"/>
                <a:ea typeface="+mn-ea"/>
                <a:cs typeface="+mn-cs"/>
              </a:rPr>
              <a:t>Ms</a:t>
            </a:r>
            <a:r>
              <a:rPr kumimoji="1" lang="en-US" sz="1200" b="0" i="0" u="none" strike="noStrike" kern="1200" baseline="0" dirty="0" smtClean="0">
                <a:solidFill>
                  <a:schemeClr val="tx1"/>
                </a:solidFill>
                <a:latin typeface="+mn-lt"/>
                <a:ea typeface="+mn-ea"/>
                <a:cs typeface="+mn-cs"/>
              </a:rPr>
              <a:t>, or Mrs. In the first example in the figure, we are looking for either UNIX or </a:t>
            </a:r>
            <a:r>
              <a:rPr kumimoji="1" lang="en-US" sz="1200" b="0" i="0" u="none" strike="noStrike" kern="1200" baseline="0" dirty="0" err="1" smtClean="0">
                <a:solidFill>
                  <a:schemeClr val="tx1"/>
                </a:solidFill>
                <a:latin typeface="+mn-lt"/>
                <a:ea typeface="+mn-ea"/>
                <a:cs typeface="+mn-cs"/>
              </a:rPr>
              <a:t>unix</a:t>
            </a:r>
            <a:r>
              <a:rPr kumimoji="1" lang="en-US" sz="1200" b="0" i="0" u="none" strike="noStrike" kern="1200" baseline="0" dirty="0" smtClean="0">
                <a:solidFill>
                  <a:schemeClr val="tx1"/>
                </a:solidFill>
                <a:latin typeface="+mn-lt"/>
                <a:ea typeface="+mn-ea"/>
                <a:cs typeface="+mn-cs"/>
              </a:rPr>
              <a:t>. This example locates UNIX whether it is lowercase or uppercase. In the second example, we are looking for any of the female designations, Miss, </a:t>
            </a:r>
            <a:r>
              <a:rPr kumimoji="1" lang="en-US" sz="1200" b="0" i="0" u="none" strike="noStrike" kern="1200" baseline="0" dirty="0" err="1" smtClean="0">
                <a:solidFill>
                  <a:schemeClr val="tx1"/>
                </a:solidFill>
                <a:latin typeface="+mn-lt"/>
                <a:ea typeface="+mn-ea"/>
                <a:cs typeface="+mn-cs"/>
              </a:rPr>
              <a:t>Ms</a:t>
            </a:r>
            <a:r>
              <a:rPr kumimoji="1" lang="en-US" sz="1200" b="0" i="0" u="none" strike="noStrike" kern="1200" baseline="0" dirty="0" smtClean="0">
                <a:solidFill>
                  <a:schemeClr val="tx1"/>
                </a:solidFill>
                <a:latin typeface="+mn-lt"/>
                <a:ea typeface="+mn-ea"/>
                <a:cs typeface="+mn-cs"/>
              </a:rPr>
              <a:t>, or Mrs.</a:t>
            </a:r>
          </a:p>
          <a:p>
            <a:pPr marL="171450" indent="-171450">
              <a:buFont typeface="Arial" pitchFamily="34" charset="0"/>
              <a:buChar char="•"/>
            </a:pPr>
            <a:endParaRPr kumimoji="1" lang="en-US" sz="1200" b="0" i="0" u="none" strike="noStrike" kern="1200" baseline="0" dirty="0" smtClean="0">
              <a:solidFill>
                <a:schemeClr val="tx1"/>
              </a:solidFill>
              <a:latin typeface="+mn-lt"/>
              <a:ea typeface="+mn-ea"/>
              <a:cs typeface="+mn-cs"/>
            </a:endParaRPr>
          </a:p>
          <a:p>
            <a:pPr marL="0" indent="0">
              <a:buFont typeface="Arial" pitchFamily="34" charset="0"/>
              <a:buNone/>
            </a:pPr>
            <a:r>
              <a:rPr kumimoji="1" lang="en-US" sz="1200" b="0" i="0" u="none" strike="noStrike" kern="1200" baseline="0" dirty="0" smtClean="0">
                <a:solidFill>
                  <a:schemeClr val="tx1"/>
                </a:solidFill>
                <a:latin typeface="+mn-lt"/>
                <a:ea typeface="+mn-ea"/>
                <a:cs typeface="+mn-cs"/>
              </a:rPr>
              <a:t>Regex engines</a:t>
            </a:r>
          </a:p>
          <a:p>
            <a:pPr marL="228600" indent="-228600">
              <a:buFont typeface="Arial" pitchFamily="34" charset="0"/>
              <a:buAutoNum type="arabicPeriod"/>
            </a:pPr>
            <a:r>
              <a:rPr kumimoji="1" lang="en-US" sz="1200" b="0" i="0" u="none" strike="noStrike" kern="1200" baseline="0" dirty="0" smtClean="0">
                <a:solidFill>
                  <a:schemeClr val="tx1"/>
                </a:solidFill>
                <a:latin typeface="+mn-lt"/>
                <a:ea typeface="+mn-ea"/>
                <a:cs typeface="+mn-cs"/>
              </a:rPr>
              <a:t>DFA (Deterministic Finite Automation) – faster. Each character is matched at most once. Alternation </a:t>
            </a:r>
            <a:r>
              <a:rPr kumimoji="1" lang="en-US" sz="1200" b="0" i="0" u="none" strike="noStrike" kern="1200" baseline="0" dirty="0" err="1" smtClean="0">
                <a:solidFill>
                  <a:schemeClr val="tx1"/>
                </a:solidFill>
                <a:latin typeface="+mn-lt"/>
                <a:ea typeface="+mn-ea"/>
                <a:cs typeface="+mn-cs"/>
              </a:rPr>
              <a:t>metasequence</a:t>
            </a:r>
            <a:r>
              <a:rPr kumimoji="1" lang="en-US" sz="1200" b="0" i="0" u="none" strike="noStrike" kern="1200" baseline="0" dirty="0" smtClean="0">
                <a:solidFill>
                  <a:schemeClr val="tx1"/>
                </a:solidFill>
                <a:latin typeface="+mn-lt"/>
                <a:ea typeface="+mn-ea"/>
                <a:cs typeface="+mn-cs"/>
              </a:rPr>
              <a:t> is greedy. When more than one alternation (</a:t>
            </a:r>
            <a:r>
              <a:rPr kumimoji="1" lang="en-US" sz="1200" b="0" i="0" u="none" strike="noStrike" kern="1200" baseline="0" dirty="0" err="1" smtClean="0">
                <a:solidFill>
                  <a:schemeClr val="tx1"/>
                </a:solidFill>
                <a:latin typeface="+mn-lt"/>
                <a:ea typeface="+mn-ea"/>
                <a:cs typeface="+mn-cs"/>
              </a:rPr>
              <a:t>foo|foobar</a:t>
            </a:r>
            <a:r>
              <a:rPr kumimoji="1" lang="en-US" sz="1200" b="0" i="0" u="none" strike="noStrike" kern="1200" baseline="0" dirty="0" smtClean="0">
                <a:solidFill>
                  <a:schemeClr val="tx1"/>
                </a:solidFill>
                <a:latin typeface="+mn-lt"/>
                <a:ea typeface="+mn-ea"/>
                <a:cs typeface="+mn-cs"/>
              </a:rPr>
              <a:t>) matches, the longest one is selected. </a:t>
            </a:r>
          </a:p>
          <a:p>
            <a:pPr marL="228600" indent="-228600">
              <a:buFont typeface="Arial" pitchFamily="34" charset="0"/>
              <a:buAutoNum type="arabicPeriod"/>
            </a:pPr>
            <a:r>
              <a:rPr kumimoji="1" lang="en-US" sz="1200" b="0" i="0" u="none" strike="noStrike" kern="1200" baseline="0" dirty="0" smtClean="0">
                <a:solidFill>
                  <a:schemeClr val="tx1"/>
                </a:solidFill>
                <a:latin typeface="+mn-lt"/>
                <a:ea typeface="+mn-ea"/>
                <a:cs typeface="+mn-cs"/>
              </a:rPr>
              <a:t>NFA (Non-deterministic Finite Automation) </a:t>
            </a:r>
          </a:p>
          <a:p>
            <a:pPr marL="685800" lvl="1" indent="-228600">
              <a:buFont typeface="Arial" pitchFamily="34" charset="0"/>
              <a:buAutoNum type="arabicPeriod"/>
            </a:pPr>
            <a:r>
              <a:rPr kumimoji="1" lang="en-US" sz="1200" b="0" i="0" u="none" strike="noStrike" kern="1200" baseline="0" dirty="0" smtClean="0">
                <a:solidFill>
                  <a:schemeClr val="tx1"/>
                </a:solidFill>
                <a:latin typeface="+mn-lt"/>
                <a:ea typeface="+mn-ea"/>
                <a:cs typeface="+mn-cs"/>
              </a:rPr>
              <a:t>Traditional NFA – compares each element of the regex to the input string, keeping track of positions where it chose between two options in the regex. </a:t>
            </a:r>
          </a:p>
          <a:p>
            <a:pPr marL="685800" lvl="1" indent="-228600">
              <a:buFont typeface="Arial" pitchFamily="34" charset="0"/>
              <a:buAutoNum type="arabicPeriod"/>
            </a:pPr>
            <a:r>
              <a:rPr kumimoji="1" lang="en-US" sz="1200" b="0" i="0" u="none" strike="noStrike" kern="1200" baseline="0" dirty="0" err="1" smtClean="0">
                <a:solidFill>
                  <a:schemeClr val="tx1"/>
                </a:solidFill>
                <a:latin typeface="+mn-lt"/>
                <a:ea typeface="+mn-ea"/>
                <a:cs typeface="+mn-cs"/>
              </a:rPr>
              <a:t>Xxxx</a:t>
            </a:r>
            <a:endParaRPr kumimoji="1" lang="en-US" sz="1200" b="0" i="0" u="none" strike="noStrike" kern="1200" baseline="0" dirty="0" smtClean="0">
              <a:solidFill>
                <a:schemeClr val="tx1"/>
              </a:solidFill>
              <a:latin typeface="+mn-lt"/>
              <a:ea typeface="+mn-ea"/>
              <a:cs typeface="+mn-cs"/>
            </a:endParaRPr>
          </a:p>
          <a:p>
            <a:pPr marL="457200" lvl="1" indent="0">
              <a:buFont typeface="Arial" pitchFamily="34" charset="0"/>
              <a:buNone/>
            </a:pPr>
            <a:endParaRPr kumimoji="1"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Above diagram shows how text is matched. It is a descriptive example and may not be the way the UNIX programmer implemented it. The match begins by matching the expression pattern to the text. When the H doesn’t match, it moves to the next character, E. Again, no match. The matching continues until the string is exhausted. At that point, UNIX repeats the matching with the second alternative, EL. This time, it finds a match in the second and third characters and returns true.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repetition </a:t>
            </a:r>
            <a:r>
              <a:rPr kumimoji="1" lang="en-US" sz="1200" b="0" i="0" u="none" strike="noStrike" kern="1200" baseline="0" dirty="0" smtClean="0">
                <a:solidFill>
                  <a:schemeClr val="tx1"/>
                </a:solidFill>
                <a:latin typeface="+mn-lt"/>
                <a:ea typeface="+mn-ea"/>
                <a:cs typeface="+mn-cs"/>
              </a:rPr>
              <a:t>operator is a set of escaped braces (\{…\}) that contains two numbers separated by a comma</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It specifies that the atom or expression immediately before the repetition may be repeated. The first number (m) indicates the minimum required times the previous atom must appear in the text; the second number (n) indicates the maximum number of times it may appear. For example, repetition operator \{2, 5\} indicates that the previous atom may be repeated two to five times. One is not enough, and six are too many; both result in no match.</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m and n values are optional, although at least one must be present. That is, either may appear without the other. If only one repetition value (m) is enclosed in the braces, the previous atom must be repeated exactly m times—no more, no less. This code follows. In this example, the previous atom must be repeated exactly three times.</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Three forms of repetition are so common that UNIX has special shortcut operators for them. </a:t>
            </a:r>
          </a:p>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The asterisk (*) may be used to repeat an atom zero or more times. (It is the same as \{0,\}.) </a:t>
            </a:r>
          </a:p>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The plus (+) is used to specify that the atom must appear one or more times. (It is the same as \{1,\}.) </a:t>
            </a:r>
          </a:p>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The question mark (?) is used to repeat the pattern zero or one time only. (It is the same as \{0,1\}.)</a:t>
            </a:r>
          </a:p>
          <a:p>
            <a:pPr marL="228600" indent="-228600">
              <a:buFont typeface="+mj-lt"/>
              <a:buAutoNum type="arabicPeriod"/>
            </a:pPr>
            <a:endParaRPr kumimoji="1" lang="en-US" sz="1200" b="0" i="0" u="none" strike="noStrike" kern="1200" baseline="0" dirty="0" smtClean="0">
              <a:solidFill>
                <a:schemeClr val="tx1"/>
              </a:solidFill>
              <a:latin typeface="+mn-lt"/>
              <a:ea typeface="+mn-ea"/>
              <a:cs typeface="+mn-cs"/>
            </a:endParaRPr>
          </a:p>
          <a:p>
            <a:r>
              <a:rPr kumimoji="1" lang="en-US" sz="1200" b="0" i="0" u="none" strike="noStrike" kern="1200" baseline="0" dirty="0" smtClean="0">
                <a:solidFill>
                  <a:schemeClr val="tx1"/>
                </a:solidFill>
                <a:latin typeface="+mn-lt"/>
                <a:ea typeface="+mn-ea"/>
                <a:cs typeface="+mn-cs"/>
              </a:rPr>
              <a:t>The asterisk operator (*) has a meaning in a regular expression that is different from its meaning as a wildcard. In a regular expression, it means repeat the previous character or group of characters zero or more times. As a wildcard in a filename, it means </a:t>
            </a:r>
            <a:r>
              <a:rPr kumimoji="1" lang="en-US" sz="1200" b="0" i="0" u="sng" strike="noStrike" kern="1200" baseline="0" dirty="0" smtClean="0">
                <a:solidFill>
                  <a:schemeClr val="tx1"/>
                </a:solidFill>
                <a:latin typeface="+mn-lt"/>
                <a:ea typeface="+mn-ea"/>
                <a:cs typeface="+mn-cs"/>
              </a:rPr>
              <a:t>zero or more characters</a:t>
            </a:r>
            <a:r>
              <a:rPr kumimoji="1" lang="en-US" sz="1200" b="0" i="0" u="none" strike="noStrike" kern="1200" baseline="0" dirty="0" smtClean="0">
                <a:solidFill>
                  <a:schemeClr val="tx1"/>
                </a:solidFill>
                <a:latin typeface="+mn-lt"/>
                <a:ea typeface="+mn-ea"/>
                <a:cs typeface="+mn-cs"/>
              </a:rPr>
              <a:t>. The regular expression usage means that it cannot be used by itself; it must be preceded by an atom or a group of atoms. </a:t>
            </a:r>
          </a:p>
          <a:p>
            <a:r>
              <a:rPr kumimoji="1" lang="en-US" sz="1200" b="0" i="0" u="none" strike="noStrike" kern="1200" baseline="0" dirty="0" smtClean="0">
                <a:solidFill>
                  <a:schemeClr val="tx1"/>
                </a:solidFill>
                <a:latin typeface="+mn-lt"/>
                <a:ea typeface="+mn-ea"/>
                <a:cs typeface="+mn-cs"/>
              </a:rPr>
              <a:t>The question mark operator (?) also has a meaning in a regular expression that is different from its meaning as a wildcard. In a regular expression, it means repeat the previous character or group of characters </a:t>
            </a:r>
            <a:r>
              <a:rPr kumimoji="1" lang="en-US" sz="1200" b="0" i="0" u="sng" strike="noStrike" kern="1200" baseline="0" dirty="0" smtClean="0">
                <a:solidFill>
                  <a:srgbClr val="FF0000"/>
                </a:solidFill>
                <a:latin typeface="+mn-lt"/>
                <a:ea typeface="+mn-ea"/>
                <a:cs typeface="+mn-cs"/>
              </a:rPr>
              <a:t>zero or one time</a:t>
            </a:r>
            <a:r>
              <a:rPr kumimoji="1" lang="en-US" sz="1200" b="0" i="0" u="none" strike="noStrike" kern="1200" baseline="0" dirty="0" smtClean="0">
                <a:solidFill>
                  <a:schemeClr val="tx1"/>
                </a:solidFill>
                <a:latin typeface="+mn-lt"/>
                <a:ea typeface="+mn-ea"/>
                <a:cs typeface="+mn-cs"/>
              </a:rPr>
              <a:t>. As a wildcard in a filename, it means one character. The regular expression usage means that it cannot be used by itself; it must be preceded by an atom or a group of atoms</a:t>
            </a:r>
            <a:r>
              <a:rPr kumimoji="1" lang="en-US" sz="1200" b="1" i="0" u="none" strike="noStrike" kern="1200" baseline="0" dirty="0" smtClean="0">
                <a:solidFill>
                  <a:schemeClr val="tx1"/>
                </a:solidFill>
                <a:latin typeface="+mn-lt"/>
                <a:ea typeface="+mn-ea"/>
                <a:cs typeface="+mn-cs"/>
              </a:rPr>
              <a:t>.</a:t>
            </a:r>
            <a:endParaRPr kumimoji="1" lang="en-US" sz="1200" b="0" i="0" u="none" strike="noStrike" kern="1200" baseline="0" dirty="0" smtClean="0">
              <a:solidFill>
                <a:schemeClr val="tx1"/>
              </a:solidFill>
              <a:latin typeface="+mn-lt"/>
              <a:ea typeface="+mn-ea"/>
              <a:cs typeface="+mn-cs"/>
            </a:endParaRP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19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Above diagram illustrates how a regular expression using a repeating operator matches text in a line. It begins by searching the string for a matching B, which it finds in the second position. It then looks for zero or more Cs. When it finds the first non-C in position 8, it looks for and finds a matching D, which completes the required pattern. The regular expression is therefore true.</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Repeating operators in UNIX are part of a general class of algorithm known as </a:t>
            </a:r>
            <a:r>
              <a:rPr kumimoji="1" lang="en-US" sz="1200" b="1" i="0" u="none" strike="noStrike" kern="1200" baseline="0" dirty="0" smtClean="0">
                <a:solidFill>
                  <a:schemeClr val="tx1"/>
                </a:solidFill>
                <a:latin typeface="+mn-lt"/>
                <a:ea typeface="+mn-ea"/>
                <a:cs typeface="+mn-cs"/>
              </a:rPr>
              <a:t>greedy </a:t>
            </a:r>
            <a:r>
              <a:rPr kumimoji="1" lang="en-US" sz="1200" b="0" i="0" u="none" strike="noStrike" kern="1200" baseline="0" dirty="0" smtClean="0">
                <a:solidFill>
                  <a:schemeClr val="tx1"/>
                </a:solidFill>
                <a:latin typeface="+mn-lt"/>
                <a:ea typeface="+mn-ea"/>
                <a:cs typeface="+mn-cs"/>
              </a:rPr>
              <a:t>algorithms. Greedy algorithms are designed to maximize their operation. In pattern matching, greedy means that the longest possible string of characters that matches a pattern should be used.</a:t>
            </a:r>
          </a:p>
          <a:p>
            <a:r>
              <a:rPr kumimoji="1" lang="en-US" sz="1200" b="0" i="0" u="none" strike="noStrike" kern="1200" baseline="0" dirty="0" smtClean="0">
                <a:solidFill>
                  <a:schemeClr val="tx1"/>
                </a:solidFill>
                <a:latin typeface="+mn-lt"/>
                <a:ea typeface="+mn-ea"/>
                <a:cs typeface="+mn-cs"/>
              </a:rPr>
              <a:t>When a regular expression involving repeating operators is used, the repeating part tries to consume as much matching text as it can. To understand the concept, examine the above example. In this example, the expression requires a string that starts with an A and ends with FOO, with zero or more characters between them. Note that there are two FOO character patterns in the string.</a:t>
            </a:r>
          </a:p>
          <a:p>
            <a:r>
              <a:rPr kumimoji="1" lang="en-US" sz="1200" b="0" i="0" u="none" strike="noStrike" kern="1200" baseline="0" dirty="0" smtClean="0">
                <a:solidFill>
                  <a:schemeClr val="tx1"/>
                </a:solidFill>
                <a:latin typeface="+mn-lt"/>
                <a:ea typeface="+mn-ea"/>
                <a:cs typeface="+mn-cs"/>
              </a:rPr>
              <a:t>The pattern match begins by locating the A in the second position. It then greedily consumes the rest of the string to the newline. This is the position in (c). Having found the maximum string, it then backs up until it finds a matching FOO in Figure (d). Note that this approach finds the longest possible matching pattern, which is the one ending with the second FOO.</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21</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Problem with the greedy regex. For example, &lt;b&gt;(.*)&lt;/b&gt;</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On the surface of it, it looks </a:t>
            </a:r>
            <a:r>
              <a:rPr kumimoji="1" lang="en-US" sz="1200" b="0" i="0" u="none" strike="noStrike" kern="1200" baseline="0" dirty="0" smtClean="0">
                <a:solidFill>
                  <a:schemeClr val="tx1"/>
                </a:solidFill>
                <a:latin typeface="+mn-lt"/>
                <a:ea typeface="+mn-ea"/>
                <a:cs typeface="+mn-cs"/>
              </a:rPr>
              <a:t>as </a:t>
            </a:r>
            <a:r>
              <a:rPr kumimoji="1" lang="en-US" sz="1200" b="0" i="0" u="none" strike="noStrike" kern="1200" baseline="0" dirty="0" smtClean="0">
                <a:solidFill>
                  <a:schemeClr val="tx1"/>
                </a:solidFill>
                <a:latin typeface="+mn-lt"/>
                <a:ea typeface="+mn-ea"/>
                <a:cs typeface="+mn-cs"/>
              </a:rPr>
              <a:t>though the parentheses are a capturing group that will allow us to see the content between the two bold tags.  But this is not what happens. Consider this:</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  </a:t>
            </a:r>
            <a:r>
              <a:rPr lang="en-US" i="1" dirty="0" smtClean="0"/>
              <a:t>blah &lt;b&gt;one&lt;/b&gt; blah </a:t>
            </a:r>
            <a:r>
              <a:rPr lang="en-US" i="1" dirty="0" err="1" smtClean="0"/>
              <a:t>blah</a:t>
            </a:r>
            <a:r>
              <a:rPr lang="en-US" i="1" dirty="0" smtClean="0"/>
              <a:t> &lt;b&gt;two&lt;/b&gt;YO!</a:t>
            </a:r>
            <a:r>
              <a:rPr lang="en-US" dirty="0" smtClean="0"/>
              <a:t/>
            </a:r>
            <a:br>
              <a:rPr lang="en-US" dirty="0" smtClean="0"/>
            </a:br>
            <a:r>
              <a:rPr lang="en-US" dirty="0" smtClean="0"/>
              <a:t>After the opening bold tag has been matched, the dot star will roll all the way down to the end of the string, then gradually backtrack to allow the closing bold tag to match. Once it has backtracked to the second closing bold tag, the regex is able to match. Therefore, Group 1 ends up capturing the text in bold:</a:t>
            </a:r>
            <a:br>
              <a:rPr lang="en-US" dirty="0" smtClean="0"/>
            </a:br>
            <a:r>
              <a:rPr lang="en-US" dirty="0" smtClean="0"/>
              <a:t>  </a:t>
            </a:r>
            <a:r>
              <a:rPr lang="en-US" i="1" dirty="0" smtClean="0"/>
              <a:t>blah &lt;b&gt;</a:t>
            </a:r>
            <a:r>
              <a:rPr lang="en-US" b="1" i="1" dirty="0" smtClean="0"/>
              <a:t>one&lt;/b&gt; blah </a:t>
            </a:r>
            <a:r>
              <a:rPr lang="en-US" b="1" i="1" dirty="0" err="1" smtClean="0"/>
              <a:t>blah</a:t>
            </a:r>
            <a:r>
              <a:rPr lang="en-US" b="1" i="1" dirty="0" smtClean="0"/>
              <a:t> &lt;b&gt;two</a:t>
            </a:r>
            <a:r>
              <a:rPr lang="en-US" i="1" dirty="0" smtClean="0"/>
              <a:t>&lt;/b&gt;YO!</a:t>
            </a:r>
          </a:p>
          <a:p>
            <a:pPr marL="171450" marR="0" indent="-17145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easiest all-weather solution to this kind of problem is to add a question mark after our star quantifier. This gives us &lt;b&gt;(.*?)&lt;/b&gt;. In this expression, the quantifier (the star and question mark) is said to be "lazy". What does "lazy" mean? It mean that the expression being quantified will only match as few characters as possible to allow the overall match to succeed. For instance, if it could, our .*? would match zero characters (since star means zero or more). But in our string, the regex does not stop at .*?: it still needs to match &lt;/b&gt;. So the quantifier expands the match until the regex can continue and match &lt;/b&gt;. The (.*?) therefore perfectly captures the gap between the &lt;b&gt; and the &lt;/b&gt;, which is just what we need.  On our string, if the regex engine is allowed to find multiple matches, it will match the two strings in bold:</a:t>
            </a:r>
            <a:br>
              <a:rPr lang="en-US" dirty="0" smtClean="0"/>
            </a:br>
            <a:r>
              <a:rPr lang="en-US" dirty="0" smtClean="0"/>
              <a:t>   </a:t>
            </a:r>
            <a:r>
              <a:rPr lang="en-US" i="1" dirty="0" smtClean="0"/>
              <a:t>blah &lt;b&gt;</a:t>
            </a:r>
            <a:r>
              <a:rPr lang="en-US" b="1" i="1" dirty="0" smtClean="0"/>
              <a:t>one</a:t>
            </a:r>
            <a:r>
              <a:rPr lang="en-US" i="1" dirty="0" smtClean="0"/>
              <a:t>&lt;/b&gt; blah </a:t>
            </a:r>
            <a:r>
              <a:rPr lang="en-US" i="1" dirty="0" err="1" smtClean="0"/>
              <a:t>blah</a:t>
            </a:r>
            <a:r>
              <a:rPr lang="en-US" i="1" dirty="0" smtClean="0"/>
              <a:t> &lt;b&gt;</a:t>
            </a:r>
            <a:r>
              <a:rPr lang="en-US" b="1" i="1" dirty="0" smtClean="0"/>
              <a:t>two</a:t>
            </a:r>
            <a:r>
              <a:rPr lang="en-US" i="1" dirty="0" smtClean="0"/>
              <a:t>&lt;/b&gt;YO!</a:t>
            </a:r>
            <a:endParaRPr lang="en-US" dirty="0" smtClean="0"/>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See: http://www.rexegg.com/regex-greed.html</a:t>
            </a:r>
            <a:br>
              <a:rPr kumimoji="1" lang="en-US" sz="1200" b="0" i="0" u="none" strike="noStrike" kern="1200" baseline="0" dirty="0" smtClean="0">
                <a:solidFill>
                  <a:schemeClr val="tx1"/>
                </a:solidFill>
                <a:latin typeface="+mn-lt"/>
                <a:ea typeface="+mn-ea"/>
                <a:cs typeface="+mn-cs"/>
              </a:rPr>
            </a:br>
            <a:endParaRPr kumimoji="1"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22</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group operator </a:t>
            </a:r>
            <a:r>
              <a:rPr kumimoji="1" lang="en-US" sz="1200" b="0" i="0" u="none" strike="noStrike" kern="1200" baseline="0" dirty="0" smtClean="0">
                <a:solidFill>
                  <a:schemeClr val="tx1"/>
                </a:solidFill>
                <a:latin typeface="+mn-lt"/>
                <a:ea typeface="+mn-ea"/>
                <a:cs typeface="+mn-cs"/>
              </a:rPr>
              <a:t>is a pair of opening and closing parentheses. When a group of characters is enclosed in parentheses, the next operator applies to the whole group, not only to the previous character. In the first example, the group (BC) must be repeated exactly three times.</a:t>
            </a:r>
          </a:p>
          <a:p>
            <a:r>
              <a:rPr kumimoji="1" lang="en-US" sz="1200" b="0" i="0" u="none" strike="noStrike" kern="1200" baseline="0" dirty="0" smtClean="0">
                <a:solidFill>
                  <a:schemeClr val="tx1"/>
                </a:solidFill>
                <a:latin typeface="+mn-lt"/>
                <a:ea typeface="+mn-ea"/>
                <a:cs typeface="+mn-cs"/>
              </a:rPr>
              <a:t>The second example is more complex because there are two repeating groups. The first group, BC, must be repeated twice. This inner group is combined with a leading F and a trailing G to form the second group, FBCBCG, which is then repeated twice. Study the figure carefully to make sure you understand how the group</a:t>
            </a:r>
          </a:p>
          <a:p>
            <a:r>
              <a:rPr kumimoji="1" lang="en-US" sz="1200" b="0" i="0" u="none" strike="noStrike" kern="1200" baseline="0" dirty="0" smtClean="0">
                <a:solidFill>
                  <a:schemeClr val="tx1"/>
                </a:solidFill>
                <a:latin typeface="+mn-lt"/>
                <a:ea typeface="+mn-ea"/>
                <a:cs typeface="+mn-cs"/>
              </a:rPr>
              <a:t>operator </a:t>
            </a:r>
            <a:r>
              <a:rPr kumimoji="1" lang="en-US" sz="1200" b="0" i="0" u="none" strike="noStrike" kern="1200" baseline="0" smtClean="0">
                <a:solidFill>
                  <a:schemeClr val="tx1"/>
                </a:solidFill>
                <a:latin typeface="+mn-lt"/>
                <a:ea typeface="+mn-ea"/>
                <a:cs typeface="+mn-cs"/>
              </a:rPr>
              <a:t>works. </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smtClean="0">
                <a:solidFill>
                  <a:schemeClr val="tx1"/>
                </a:solidFill>
                <a:latin typeface="+mn-lt"/>
                <a:ea typeface="+mn-ea"/>
                <a:cs typeface="+mn-cs"/>
              </a:rPr>
              <a:t>The </a:t>
            </a:r>
            <a:r>
              <a:rPr kumimoji="1" lang="en-US" sz="1200" b="1" i="0" u="none" strike="noStrike" kern="1200" baseline="0" dirty="0" smtClean="0">
                <a:solidFill>
                  <a:schemeClr val="tx1"/>
                </a:solidFill>
                <a:latin typeface="+mn-lt"/>
                <a:ea typeface="+mn-ea"/>
                <a:cs typeface="+mn-cs"/>
              </a:rPr>
              <a:t>save operator, </a:t>
            </a:r>
            <a:r>
              <a:rPr kumimoji="1" lang="en-US" sz="1200" b="0" i="0" u="none" strike="noStrike" kern="1200" baseline="0" dirty="0" smtClean="0">
                <a:solidFill>
                  <a:schemeClr val="tx1"/>
                </a:solidFill>
                <a:latin typeface="+mn-lt"/>
                <a:ea typeface="+mn-ea"/>
                <a:cs typeface="+mn-cs"/>
              </a:rPr>
              <a:t>which is a set of escaped parentheses, \(…\), copies a matched text string to one of nine buffers for later reference. Within an expression, the first saved text is copied to buffer 1, the second saved text is copied to buffer 2, and so forth for up to nine buffers. Once text has been saved, it can be referred to by using a</a:t>
            </a:r>
          </a:p>
          <a:p>
            <a:r>
              <a:rPr kumimoji="1" lang="en-US" sz="1200" b="0" i="0" u="none" strike="noStrike" kern="1200" baseline="0" dirty="0" smtClean="0">
                <a:solidFill>
                  <a:schemeClr val="tx1"/>
                </a:solidFill>
                <a:latin typeface="+mn-lt"/>
                <a:ea typeface="+mn-ea"/>
                <a:cs typeface="+mn-cs"/>
              </a:rPr>
              <a:t>back reference.</a:t>
            </a:r>
          </a:p>
          <a:p>
            <a:r>
              <a:rPr kumimoji="1" lang="en-US" sz="1200" b="0" i="0" u="none" strike="noStrike" kern="1200" baseline="0" dirty="0" smtClean="0">
                <a:solidFill>
                  <a:schemeClr val="tx1"/>
                </a:solidFill>
                <a:latin typeface="+mn-lt"/>
                <a:ea typeface="+mn-ea"/>
                <a:cs typeface="+mn-cs"/>
              </a:rPr>
              <a:t>As a typical example of the save command, let’s create a pattern that matches text beginning and ending with the same letter. The problem is that we don’t know what the letters will be. The solution is to save the first letter of a text string in a buffer and then use the buffer to match with the last character in the string.</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Ordered</a:t>
            </a:r>
            <a:r>
              <a:rPr lang="en-US" baseline="0" dirty="0" smtClean="0"/>
              <a:t> alternation pitfalls – Match Jan 31</a:t>
            </a:r>
          </a:p>
          <a:p>
            <a:r>
              <a:rPr lang="en-US" baseline="0" dirty="0" smtClean="0"/>
              <a:t>We need something more sophisticated than: Jan [0123][0-9], as it allows Jan 00, Jan 39, but disallows Jan 7</a:t>
            </a:r>
          </a:p>
          <a:p>
            <a:r>
              <a:rPr lang="en-US" baseline="0" dirty="0" smtClean="0"/>
              <a:t>One way to match the date part is to attack it in sections. </a:t>
            </a:r>
          </a:p>
          <a:p>
            <a:pPr marL="228600" indent="-228600">
              <a:buAutoNum type="arabicPeriod"/>
            </a:pPr>
            <a:r>
              <a:rPr lang="en-US" baseline="0" dirty="0" smtClean="0"/>
              <a:t>Match from the first through the ninth – 0?[1-9] (allow a leading zero)</a:t>
            </a:r>
          </a:p>
          <a:p>
            <a:pPr marL="228600" indent="-228600">
              <a:buAutoNum type="arabicPeriod"/>
            </a:pPr>
            <a:r>
              <a:rPr lang="en-US" baseline="0" dirty="0" smtClean="0"/>
              <a:t>Adding [12][0-9] allows for 10~29</a:t>
            </a:r>
          </a:p>
          <a:p>
            <a:pPr marL="228600" indent="-228600">
              <a:buAutoNum type="arabicPeriod"/>
            </a:pPr>
            <a:r>
              <a:rPr lang="en-US" baseline="0" dirty="0" smtClean="0"/>
              <a:t>3[01] matches 30 and 31</a:t>
            </a:r>
          </a:p>
          <a:p>
            <a:pPr marL="0" indent="0">
              <a:buNone/>
            </a:pPr>
            <a:r>
              <a:rPr lang="en-US" baseline="0" dirty="0" smtClean="0"/>
              <a:t>Putting it all together, we get: Jan (0?[1-9]|[12][0-9]|3[01]). However, when matching “Jan 31 is Dad’s birthday”, the ordered alternation only matches Jan 3.  Because the leading 0? fails, but the alternative matches ([0-9] has no trouble matching the 3). </a:t>
            </a:r>
          </a:p>
          <a:p>
            <a:pPr marL="0" indent="0">
              <a:buNone/>
            </a:pPr>
            <a:r>
              <a:rPr lang="en-US" baseline="0" dirty="0" smtClean="0"/>
              <a:t>When the order of the alternatives is adjusted so that the shortest amount of text is placed first, the problem goes away. This works: Jan (12[0-9]|3[01]|0?[0-9])</a:t>
            </a:r>
          </a:p>
          <a:p>
            <a:pPr marL="0" indent="0">
              <a:buNone/>
            </a:pPr>
            <a:endParaRPr lang="en-US" baseline="0" dirty="0" smtClean="0"/>
          </a:p>
          <a:p>
            <a:pPr marL="0" indent="0">
              <a:buNone/>
            </a:pPr>
            <a:r>
              <a:rPr lang="en-US" baseline="0" dirty="0" smtClean="0"/>
              <a:t>Another approach is: Jan (31|[123]0|[012]?[1-9]) – this requires careful arrangement of alternatives to avoid the problem.</a:t>
            </a:r>
          </a:p>
          <a:p>
            <a:pPr marL="0" indent="0">
              <a:buNone/>
            </a:pPr>
            <a:endParaRPr lang="en-US" baseline="0" dirty="0" smtClean="0"/>
          </a:p>
          <a:p>
            <a:pPr marL="0" indent="0">
              <a:buNone/>
            </a:pPr>
            <a:r>
              <a:rPr lang="en-US" baseline="0" dirty="0" smtClean="0"/>
              <a:t>A third approach is: Jan (0[1-9]|[12][0-9]?|3[01]?|[4-9]) – this works properly regardless of the order</a:t>
            </a:r>
          </a:p>
          <a:p>
            <a:pPr marL="0" indent="0">
              <a:buNone/>
            </a:pPr>
            <a:endParaRPr lang="en-US" baseline="0" dirty="0" smtClean="0"/>
          </a:p>
          <a:p>
            <a:pPr marL="0" indent="0">
              <a:buNone/>
            </a:pPr>
            <a:r>
              <a:rPr lang="en-US" baseline="0" dirty="0" smtClean="0"/>
              <a:t>A fourth approach is: </a:t>
            </a:r>
          </a:p>
          <a:p>
            <a:pPr marL="0" indent="0">
              <a:buNone/>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26</a:t>
            </a:fld>
            <a:endParaRPr kumimoji="1" lang="ja-JP" altLang="en-US"/>
          </a:p>
        </p:txBody>
      </p:sp>
    </p:spTree>
    <p:extLst>
      <p:ext uri="{BB962C8B-B14F-4D97-AF65-F5344CB8AC3E}">
        <p14:creationId xmlns:p14="http://schemas.microsoft.com/office/powerpoint/2010/main" val="1401618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Matches all variants of Steve, Steven, and Stephen: </a:t>
            </a:r>
          </a:p>
          <a:p>
            <a:pPr marL="628650" lvl="1" indent="-171450">
              <a:buFont typeface="Arial" pitchFamily="34" charset="0"/>
              <a:buChar char="•"/>
            </a:pPr>
            <a:r>
              <a:rPr kumimoji="1" lang="en-US" sz="1200" b="0" i="0" u="none" strike="noStrike" kern="1200" baseline="0" dirty="0" err="1" smtClean="0">
                <a:solidFill>
                  <a:schemeClr val="tx1"/>
                </a:solidFill>
                <a:latin typeface="+mn-lt"/>
                <a:ea typeface="+mn-ea"/>
                <a:cs typeface="+mn-cs"/>
              </a:rPr>
              <a:t>Ste</a:t>
            </a:r>
            <a:r>
              <a:rPr kumimoji="1" lang="en-US" sz="1200" b="0" i="0" u="none" strike="noStrike" kern="1200" baseline="0" dirty="0" smtClean="0">
                <a:solidFill>
                  <a:schemeClr val="tx1"/>
                </a:solidFill>
                <a:latin typeface="+mn-lt"/>
                <a:ea typeface="+mn-ea"/>
                <a:cs typeface="+mn-cs"/>
              </a:rPr>
              <a:t>(?=</a:t>
            </a:r>
            <a:r>
              <a:rPr kumimoji="1" lang="en-US" sz="1200" b="0" i="0" u="none" strike="noStrike" kern="1200" baseline="0" dirty="0" err="1" smtClean="0">
                <a:solidFill>
                  <a:schemeClr val="tx1"/>
                </a:solidFill>
                <a:latin typeface="+mn-lt"/>
                <a:ea typeface="+mn-ea"/>
                <a:cs typeface="+mn-cs"/>
              </a:rPr>
              <a:t>ve|ven|phen</a:t>
            </a:r>
            <a:r>
              <a:rPr kumimoji="1" lang="en-US" sz="1200" b="0" i="0" u="none" strike="noStrike" kern="1200" baseline="0" dirty="0" smtClean="0">
                <a:solidFill>
                  <a:schemeClr val="tx1"/>
                </a:solidFill>
                <a:latin typeface="+mn-lt"/>
                <a:ea typeface="+mn-ea"/>
                <a:cs typeface="+mn-cs"/>
              </a:rPr>
              <a:t>)</a:t>
            </a:r>
          </a:p>
          <a:p>
            <a:pPr marL="628650" lvl="1" indent="-171450">
              <a:buFont typeface="Arial" pitchFamily="34" charset="0"/>
              <a:buChar char="•"/>
            </a:pPr>
            <a:r>
              <a:rPr kumimoji="1" lang="en-US" sz="1200" b="0" i="0" u="none" strike="noStrike" kern="1200" baseline="0" dirty="0" smtClean="0">
                <a:solidFill>
                  <a:schemeClr val="tx1"/>
                </a:solidFill>
                <a:latin typeface="+mn-lt"/>
                <a:ea typeface="+mn-ea"/>
                <a:cs typeface="+mn-cs"/>
              </a:rPr>
              <a:t>vim:  :/\</a:t>
            </a:r>
            <a:r>
              <a:rPr kumimoji="1" lang="en-US" sz="1200" b="0" i="0" u="none" strike="noStrike" kern="1200" baseline="0" dirty="0" err="1" smtClean="0">
                <a:solidFill>
                  <a:schemeClr val="tx1"/>
                </a:solidFill>
                <a:latin typeface="+mn-lt"/>
                <a:ea typeface="+mn-ea"/>
                <a:cs typeface="+mn-cs"/>
              </a:rPr>
              <a:t>vSte</a:t>
            </a:r>
            <a:r>
              <a:rPr kumimoji="1" lang="en-US" sz="1200" b="0" i="0" u="none" strike="noStrike" kern="1200" baseline="0" dirty="0" smtClean="0">
                <a:solidFill>
                  <a:schemeClr val="tx1"/>
                </a:solidFill>
                <a:latin typeface="+mn-lt"/>
                <a:ea typeface="+mn-ea"/>
                <a:cs typeface="+mn-cs"/>
              </a:rPr>
              <a:t>(</a:t>
            </a:r>
            <a:r>
              <a:rPr kumimoji="1" lang="en-US" sz="1200" b="0" i="0" u="none" strike="noStrike" kern="1200" baseline="0" dirty="0" err="1" smtClean="0">
                <a:solidFill>
                  <a:schemeClr val="tx1"/>
                </a:solidFill>
                <a:latin typeface="+mn-lt"/>
                <a:ea typeface="+mn-ea"/>
                <a:cs typeface="+mn-cs"/>
              </a:rPr>
              <a:t>phen|ve|ven</a:t>
            </a:r>
            <a:r>
              <a:rPr kumimoji="1"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kumimoji="1" lang="en-US" sz="1200" b="0" i="0" u="none" strike="noStrike" kern="1200" baseline="0" dirty="0" smtClean="0">
                <a:solidFill>
                  <a:schemeClr val="tx1"/>
                </a:solidFill>
                <a:latin typeface="+mn-lt"/>
                <a:ea typeface="+mn-ea"/>
                <a:cs typeface="+mn-cs"/>
              </a:rPr>
              <a:t>DFA – </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for each character in the searched text, DFA look at it at most once.  </a:t>
            </a:r>
            <a:br>
              <a:rPr kumimoji="1" lang="en-US" sz="1200" b="0" i="0" u="none" strike="noStrike" kern="1200" baseline="0" dirty="0" smtClean="0">
                <a:solidFill>
                  <a:schemeClr val="tx1"/>
                </a:solidFill>
                <a:latin typeface="+mn-lt"/>
                <a:ea typeface="+mn-ea"/>
                <a:cs typeface="+mn-cs"/>
              </a:rPr>
            </a:br>
            <a:r>
              <a:rPr kumimoji="1" lang="en-US" sz="1200" b="0" i="0" u="none" strike="noStrike" kern="1200" baseline="0" dirty="0" smtClean="0">
                <a:solidFill>
                  <a:schemeClr val="tx1"/>
                </a:solidFill>
                <a:latin typeface="+mn-lt"/>
                <a:ea typeface="+mn-ea"/>
                <a:cs typeface="+mn-cs"/>
              </a:rPr>
              <a:t>Issues of which match is longest aren’t conﬁned to alternation. Consider how an NFA matches the (horribly contrived) !one(self)?(</a:t>
            </a:r>
            <a:r>
              <a:rPr kumimoji="1" lang="en-US" sz="1200" b="0" i="0" u="none" strike="noStrike" kern="1200" baseline="0" dirty="0" err="1" smtClean="0">
                <a:solidFill>
                  <a:schemeClr val="tx1"/>
                </a:solidFill>
                <a:latin typeface="+mn-lt"/>
                <a:ea typeface="+mn-ea"/>
                <a:cs typeface="+mn-cs"/>
              </a:rPr>
              <a:t>selfsufficient</a:t>
            </a:r>
            <a:r>
              <a:rPr kumimoji="1" lang="en-US" sz="1200" b="0" i="0" u="none" strike="noStrike" kern="1200" baseline="0" dirty="0" smtClean="0">
                <a:solidFill>
                  <a:schemeClr val="tx1"/>
                </a:solidFill>
                <a:latin typeface="+mn-lt"/>
                <a:ea typeface="+mn-ea"/>
                <a:cs typeface="+mn-cs"/>
              </a:rPr>
              <a:t>)?" against the string  </a:t>
            </a:r>
            <a:r>
              <a:rPr kumimoji="1" lang="en-US" sz="1200" b="0" i="0" u="none" strike="noStrike" kern="1200" baseline="0" dirty="0" err="1" smtClean="0">
                <a:solidFill>
                  <a:schemeClr val="tx1"/>
                </a:solidFill>
                <a:latin typeface="+mn-lt"/>
                <a:ea typeface="+mn-ea"/>
                <a:cs typeface="+mn-cs"/>
              </a:rPr>
              <a:t>oneselfsufficient</a:t>
            </a:r>
            <a:r>
              <a:rPr kumimoji="1" lang="en-US" sz="1200" b="0" i="0" u="none" strike="noStrike" kern="1200" baseline="0" dirty="0" smtClean="0">
                <a:solidFill>
                  <a:schemeClr val="tx1"/>
                </a:solidFill>
                <a:latin typeface="+mn-lt"/>
                <a:ea typeface="+mn-ea"/>
                <a:cs typeface="+mn-cs"/>
              </a:rPr>
              <a:t>. An NFA ﬁrst matches  !one" and then the greedy !(self)?", leaving !(</a:t>
            </a:r>
            <a:r>
              <a:rPr kumimoji="1" lang="en-US" sz="1200" b="0" i="0" u="none" strike="noStrike" kern="1200" baseline="0" dirty="0" err="1" smtClean="0">
                <a:solidFill>
                  <a:schemeClr val="tx1"/>
                </a:solidFill>
                <a:latin typeface="+mn-lt"/>
                <a:ea typeface="+mn-ea"/>
                <a:cs typeface="+mn-cs"/>
              </a:rPr>
              <a:t>selfsufficient</a:t>
            </a:r>
            <a:r>
              <a:rPr kumimoji="1" lang="en-US" sz="1200" b="0" i="0" u="none" strike="noStrike" kern="1200" baseline="0" dirty="0" smtClean="0">
                <a:solidFill>
                  <a:schemeClr val="tx1"/>
                </a:solidFill>
                <a:latin typeface="+mn-lt"/>
                <a:ea typeface="+mn-ea"/>
                <a:cs typeface="+mn-cs"/>
              </a:rPr>
              <a:t>)?" left to try against sufficient. It doesn’t match, but that’s OK since it is optional. So, the Traditional NFA </a:t>
            </a:r>
            <a:r>
              <a:rPr kumimoji="1" lang="en-US" sz="1200" b="0" i="0" u="none" strike="noStrike" kern="1200" baseline="0" dirty="0" err="1" smtClean="0">
                <a:solidFill>
                  <a:schemeClr val="tx1"/>
                </a:solidFill>
                <a:latin typeface="+mn-lt"/>
                <a:ea typeface="+mn-ea"/>
                <a:cs typeface="+mn-cs"/>
              </a:rPr>
              <a:t>retur</a:t>
            </a:r>
            <a:r>
              <a:rPr kumimoji="1" lang="en-US" sz="1200" b="0" i="0" u="none" strike="noStrike" kern="1200" baseline="0" dirty="0" smtClean="0">
                <a:solidFill>
                  <a:schemeClr val="tx1"/>
                </a:solidFill>
                <a:latin typeface="+mn-lt"/>
                <a:ea typeface="+mn-ea"/>
                <a:cs typeface="+mn-cs"/>
              </a:rPr>
              <a:t> ns </a:t>
            </a:r>
            <a:r>
              <a:rPr kumimoji="1" lang="en-US" sz="1200" b="0" i="0" u="none" strike="noStrike" kern="1200" baseline="0" dirty="0" err="1" smtClean="0">
                <a:solidFill>
                  <a:schemeClr val="tx1"/>
                </a:solidFill>
                <a:latin typeface="+mn-lt"/>
                <a:ea typeface="+mn-ea"/>
                <a:cs typeface="+mn-cs"/>
              </a:rPr>
              <a:t>oneselfsufficient</a:t>
            </a:r>
            <a:r>
              <a:rPr kumimoji="1" lang="en-US" sz="1200" b="0" i="0" u="none" strike="noStrike" kern="1200" baseline="0" dirty="0" smtClean="0">
                <a:solidFill>
                  <a:schemeClr val="tx1"/>
                </a:solidFill>
                <a:latin typeface="+mn-lt"/>
                <a:ea typeface="+mn-ea"/>
                <a:cs typeface="+mn-cs"/>
              </a:rPr>
              <a:t> and discards the untried states</a:t>
            </a:r>
            <a:r>
              <a:rPr kumimoji="1" lang="en-US" sz="1200" b="0" i="0" u="none" strike="noStrike" kern="1200" baseline="0" smtClean="0">
                <a:solidFill>
                  <a:schemeClr val="tx1"/>
                </a:solidFill>
                <a:latin typeface="+mn-lt"/>
                <a:ea typeface="+mn-ea"/>
                <a:cs typeface="+mn-cs"/>
              </a:rPr>
              <a:t>. </a:t>
            </a:r>
            <a:endParaRPr kumimoji="1" lang="en-US" sz="1200" b="0" i="0" u="none" strike="noStrike" kern="1200" baseline="0" dirty="0" smtClean="0">
              <a:solidFill>
                <a:schemeClr val="tx1"/>
              </a:solidFill>
              <a:latin typeface="+mn-lt"/>
              <a:ea typeface="+mn-ea"/>
              <a:cs typeface="+mn-cs"/>
            </a:endParaRP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Return the longest leftmost match (not just the alternation) </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No look-around, capturing, and back-reference</a:t>
            </a:r>
          </a:p>
          <a:p>
            <a:pPr marL="0" lvl="0" indent="0">
              <a:buFont typeface="Arial" pitchFamily="34" charset="0"/>
              <a:buNone/>
            </a:pPr>
            <a:r>
              <a:rPr kumimoji="1" lang="en-US" sz="1200" b="0" i="0" u="none" strike="noStrike" kern="1200" baseline="0" dirty="0" smtClean="0">
                <a:solidFill>
                  <a:schemeClr val="tx1"/>
                </a:solidFill>
                <a:latin typeface="+mn-lt"/>
                <a:ea typeface="+mn-ea"/>
                <a:cs typeface="+mn-cs"/>
              </a:rPr>
              <a:t>NFA - </a:t>
            </a:r>
          </a:p>
          <a:p>
            <a:pPr marL="0" lvl="0" indent="0">
              <a:buFont typeface="Arial" pitchFamily="34" charset="0"/>
              <a:buNone/>
            </a:pPr>
            <a:r>
              <a:rPr kumimoji="1" lang="en-US" sz="1200" b="0" i="0" u="none" strike="noStrike" kern="1200" baseline="0" dirty="0" smtClean="0">
                <a:solidFill>
                  <a:schemeClr val="tx1"/>
                </a:solidFill>
                <a:latin typeface="+mn-lt"/>
                <a:ea typeface="+mn-ea"/>
                <a:cs typeface="+mn-cs"/>
              </a:rPr>
              <a:t>Most tools implement traditional NFA. GNU </a:t>
            </a:r>
            <a:r>
              <a:rPr kumimoji="1" lang="en-US" sz="1200" b="0" i="0" u="none" strike="noStrike" kern="1200" baseline="0" dirty="0" err="1" smtClean="0">
                <a:solidFill>
                  <a:schemeClr val="tx1"/>
                </a:solidFill>
                <a:latin typeface="+mn-lt"/>
                <a:ea typeface="+mn-ea"/>
                <a:cs typeface="+mn-cs"/>
              </a:rPr>
              <a:t>awk</a:t>
            </a:r>
            <a:r>
              <a:rPr kumimoji="1" lang="en-US" sz="1200" b="0" i="0" u="none" strike="noStrike" kern="1200" baseline="0" dirty="0" smtClean="0">
                <a:solidFill>
                  <a:schemeClr val="tx1"/>
                </a:solidFill>
                <a:latin typeface="+mn-lt"/>
                <a:ea typeface="+mn-ea"/>
                <a:cs typeface="+mn-cs"/>
              </a:rPr>
              <a:t>, </a:t>
            </a:r>
            <a:r>
              <a:rPr kumimoji="1" lang="en-US" sz="1200" b="0" i="0" u="none" strike="noStrike" kern="1200" baseline="0" dirty="0" err="1" smtClean="0">
                <a:solidFill>
                  <a:schemeClr val="tx1"/>
                </a:solidFill>
                <a:latin typeface="+mn-lt"/>
                <a:ea typeface="+mn-ea"/>
                <a:cs typeface="+mn-cs"/>
              </a:rPr>
              <a:t>egrep</a:t>
            </a:r>
            <a:r>
              <a:rPr kumimoji="1" lang="en-US" sz="1200" b="0" i="0" u="none" strike="noStrike" kern="1200" baseline="0" dirty="0" smtClean="0">
                <a:solidFill>
                  <a:schemeClr val="tx1"/>
                </a:solidFill>
                <a:latin typeface="+mn-lt"/>
                <a:ea typeface="+mn-ea"/>
                <a:cs typeface="+mn-cs"/>
              </a:rPr>
              <a:t>, and </a:t>
            </a:r>
            <a:r>
              <a:rPr kumimoji="1" lang="en-US" sz="1200" b="0" i="0" u="none" strike="noStrike" kern="1200" baseline="0" dirty="0" err="1" smtClean="0">
                <a:solidFill>
                  <a:schemeClr val="tx1"/>
                </a:solidFill>
                <a:latin typeface="+mn-lt"/>
                <a:ea typeface="+mn-ea"/>
                <a:cs typeface="+mn-cs"/>
              </a:rPr>
              <a:t>Tcl</a:t>
            </a:r>
            <a:r>
              <a:rPr kumimoji="1" lang="en-US" sz="1200" b="0" i="0" u="none" strike="noStrike" kern="1200" baseline="0" dirty="0" smtClean="0">
                <a:solidFill>
                  <a:schemeClr val="tx1"/>
                </a:solidFill>
                <a:latin typeface="+mn-lt"/>
                <a:ea typeface="+mn-ea"/>
                <a:cs typeface="+mn-cs"/>
              </a:rPr>
              <a:t> use a hybrid NFA/DFA.</a:t>
            </a:r>
          </a:p>
          <a:p>
            <a:pPr marL="0" lvl="0" indent="0">
              <a:buFont typeface="Arial" pitchFamily="34" charset="0"/>
              <a:buNone/>
            </a:pPr>
            <a:r>
              <a:rPr kumimoji="1" lang="en-US" sz="1200" b="0" i="0" u="none" strike="noStrike" kern="1200" baseline="0" dirty="0" smtClean="0">
                <a:solidFill>
                  <a:schemeClr val="tx1"/>
                </a:solidFill>
                <a:latin typeface="+mn-lt"/>
                <a:ea typeface="+mn-ea"/>
                <a:cs typeface="+mn-cs"/>
              </a:rPr>
              <a:t>Depending on the implementation and the base engine type, the following element may differ:</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Syntax</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What will be matched</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Look-around features</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Capture feature</a:t>
            </a:r>
          </a:p>
          <a:p>
            <a:pPr marL="171450" lvl="0" indent="-171450">
              <a:buFont typeface="Arial" pitchFamily="34" charset="0"/>
              <a:buChar char="•"/>
            </a:pPr>
            <a:r>
              <a:rPr kumimoji="1" lang="en-US" sz="1200" b="0" i="0" u="none" strike="noStrike" kern="1200" baseline="0" dirty="0" smtClean="0">
                <a:solidFill>
                  <a:schemeClr val="tx1"/>
                </a:solidFill>
                <a:latin typeface="+mn-lt"/>
                <a:ea typeface="+mn-ea"/>
                <a:cs typeface="+mn-cs"/>
              </a:rPr>
              <a:t>Efficiency optimization</a:t>
            </a:r>
          </a:p>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29</a:t>
            </a:fld>
            <a:endParaRPr kumimoji="1" lang="ja-JP" altLang="en-US"/>
          </a:p>
        </p:txBody>
      </p:sp>
    </p:spTree>
    <p:extLst>
      <p:ext uri="{BB962C8B-B14F-4D97-AF65-F5344CB8AC3E}">
        <p14:creationId xmlns:p14="http://schemas.microsoft.com/office/powerpoint/2010/main" val="11072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30</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4</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5</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Open:</a:t>
            </a:r>
            <a:r>
              <a:rPr lang="en-US" baseline="0" dirty="0" smtClean="0"/>
              <a:t> http://www.regexpal.com</a:t>
            </a:r>
          </a:p>
          <a:p>
            <a:pPr marL="628650" lvl="1" indent="-171450">
              <a:buFont typeface="Arial" pitchFamily="34" charset="0"/>
              <a:buChar char="•"/>
            </a:pPr>
            <a:r>
              <a:rPr lang="en-US" baseline="0" dirty="0" smtClean="0"/>
              <a:t>The top box is for entering regular expressions, and the bottom one holds the subject or target text. The target text is the text or set of strings that you want to match.</a:t>
            </a:r>
          </a:p>
          <a:p>
            <a:pPr marL="628650" lvl="1" indent="-171450">
              <a:buFont typeface="Arial" pitchFamily="34" charset="0"/>
              <a:buChar char="•"/>
            </a:pPr>
            <a:r>
              <a:rPr lang="en-US" baseline="0" dirty="0" smtClean="0"/>
              <a:t>Enter this in the top box: </a:t>
            </a:r>
            <a:r>
              <a:rPr lang="en-US" dirty="0" smtClean="0">
                <a:effectLst/>
              </a:rPr>
              <a:t>^(\(\d{3}\)|^\d{3}[.-]?)?\d{3}[.-]?\d{4}$</a:t>
            </a:r>
          </a:p>
          <a:p>
            <a:pPr marL="628650" lvl="1" indent="-171450">
              <a:buFont typeface="Arial" pitchFamily="34" charset="0"/>
              <a:buChar char="•"/>
            </a:pPr>
            <a:r>
              <a:rPr lang="en-US" baseline="0" dirty="0" smtClean="0">
                <a:effectLst/>
              </a:rPr>
              <a:t>Now enter this in the bottom box: 704-333-4590</a:t>
            </a:r>
          </a:p>
          <a:p>
            <a:pPr marL="628650" lvl="1" indent="-171450">
              <a:buFont typeface="Arial" pitchFamily="34" charset="0"/>
              <a:buChar char="•"/>
            </a:pPr>
            <a:r>
              <a:rPr lang="en-US" dirty="0" smtClean="0">
                <a:effectLst/>
              </a:rPr>
              <a:t>What you should see is the phone number you entered in the lower box highlighted from beginning to end in yellow. If that is what you see, then you are in business.</a:t>
            </a:r>
            <a:endParaRPr lang="en-US" baseline="0" dirty="0" smtClean="0"/>
          </a:p>
          <a:p>
            <a:pPr marL="171450" indent="-171450">
              <a:buFont typeface="Arial" pitchFamily="34" charset="0"/>
              <a:buChar char="•"/>
            </a:pPr>
            <a:endParaRPr lang="en-US"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6</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7</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The dot matches any single character. This is often too general. The </a:t>
            </a:r>
            <a:r>
              <a:rPr kumimoji="1" lang="en-US" sz="1200" b="1" i="0" u="none" strike="noStrike" kern="1200" baseline="0" dirty="0" smtClean="0">
                <a:solidFill>
                  <a:schemeClr val="tx1"/>
                </a:solidFill>
                <a:latin typeface="+mn-lt"/>
                <a:ea typeface="+mn-ea"/>
                <a:cs typeface="+mn-cs"/>
              </a:rPr>
              <a:t>class </a:t>
            </a:r>
            <a:r>
              <a:rPr kumimoji="1" lang="en-US" sz="1200" b="0" i="0" u="none" strike="noStrike" kern="1200" baseline="0" dirty="0" smtClean="0">
                <a:solidFill>
                  <a:schemeClr val="tx1"/>
                </a:solidFill>
                <a:latin typeface="+mn-lt"/>
                <a:ea typeface="+mn-ea"/>
                <a:cs typeface="+mn-cs"/>
              </a:rPr>
              <a:t>Atom defines a set of ASCII 1 characters, any one of which may match any of the characters in the text. The character set to be used in the matching process is enclosed in brackets.</a:t>
            </a:r>
          </a:p>
          <a:p>
            <a:pPr marL="228600" indent="-228600">
              <a:buFont typeface="+mj-lt"/>
              <a:buAutoNum type="arabicPeriod"/>
            </a:pPr>
            <a:r>
              <a:rPr kumimoji="1" lang="en-US" sz="1200" b="0" i="0" u="none" strike="noStrike" kern="1200" baseline="0" dirty="0" smtClean="0">
                <a:solidFill>
                  <a:schemeClr val="tx1"/>
                </a:solidFill>
                <a:latin typeface="+mn-lt"/>
                <a:ea typeface="+mn-ea"/>
                <a:cs typeface="+mn-cs"/>
              </a:rPr>
              <a:t>The class set is a very powerful expression component. Its power is extended with three additional tokens: ranges, exclusion, and escape characters. A </a:t>
            </a:r>
            <a:r>
              <a:rPr kumimoji="1" lang="en-US" sz="1200" b="1" i="0" u="none" strike="noStrike" kern="1200" baseline="0" dirty="0" smtClean="0">
                <a:solidFill>
                  <a:schemeClr val="tx1"/>
                </a:solidFill>
                <a:latin typeface="+mn-lt"/>
                <a:ea typeface="+mn-ea"/>
                <a:cs typeface="+mn-cs"/>
              </a:rPr>
              <a:t>range </a:t>
            </a:r>
            <a:r>
              <a:rPr kumimoji="1" lang="en-US" sz="1200" b="0" i="0" u="none" strike="noStrike" kern="1200" baseline="0" dirty="0" smtClean="0">
                <a:solidFill>
                  <a:schemeClr val="tx1"/>
                </a:solidFill>
                <a:latin typeface="+mn-lt"/>
                <a:ea typeface="+mn-ea"/>
                <a:cs typeface="+mn-cs"/>
              </a:rPr>
              <a:t>of text characters is indicated by a dash (-). Thus, the expression [a-d] indicates that the characters a and b and c and d are all included in the set.</a:t>
            </a:r>
          </a:p>
          <a:p>
            <a:r>
              <a:rPr kumimoji="1" lang="en-US" sz="1200" b="0" i="0" u="none" strike="noStrike" kern="1200" baseline="0" dirty="0" smtClean="0">
                <a:solidFill>
                  <a:schemeClr val="tx1"/>
                </a:solidFill>
                <a:latin typeface="+mn-lt"/>
                <a:ea typeface="+mn-ea"/>
                <a:cs typeface="+mn-cs"/>
              </a:rPr>
              <a:t>3. Sometimes it is easier to specify which characters are to be excluded from the set -- that is, to specify its complement. This can be done using </a:t>
            </a:r>
            <a:r>
              <a:rPr kumimoji="1" lang="en-US" sz="1200" b="1" i="0" u="none" strike="noStrike" kern="1200" baseline="0" dirty="0" smtClean="0">
                <a:solidFill>
                  <a:schemeClr val="tx1"/>
                </a:solidFill>
                <a:latin typeface="+mn-lt"/>
                <a:ea typeface="+mn-ea"/>
                <a:cs typeface="+mn-cs"/>
              </a:rPr>
              <a:t>exclusion, </a:t>
            </a:r>
            <a:r>
              <a:rPr kumimoji="1" lang="en-US" sz="1200" b="0" i="0" u="none" strike="noStrike" kern="1200" baseline="0" dirty="0" smtClean="0">
                <a:solidFill>
                  <a:schemeClr val="tx1"/>
                </a:solidFill>
                <a:latin typeface="+mn-lt"/>
                <a:ea typeface="+mn-ea"/>
                <a:cs typeface="+mn-cs"/>
              </a:rPr>
              <a:t>which is the UNIX </a:t>
            </a:r>
            <a:r>
              <a:rPr kumimoji="1" lang="en-US" sz="1200" b="0" i="1" u="none" strike="noStrike" kern="1200" baseline="0" dirty="0" smtClean="0">
                <a:solidFill>
                  <a:schemeClr val="tx1"/>
                </a:solidFill>
                <a:latin typeface="+mn-lt"/>
                <a:ea typeface="+mn-ea"/>
                <a:cs typeface="+mn-cs"/>
              </a:rPr>
              <a:t>not </a:t>
            </a:r>
            <a:r>
              <a:rPr kumimoji="1" lang="en-US" sz="1200" b="0" i="0" u="none" strike="noStrike" kern="1200" baseline="0" dirty="0" smtClean="0">
                <a:solidFill>
                  <a:schemeClr val="tx1"/>
                </a:solidFill>
                <a:latin typeface="+mn-lt"/>
                <a:ea typeface="+mn-ea"/>
                <a:cs typeface="+mn-cs"/>
              </a:rPr>
              <a:t>operator (^). For example, to specify any character other than a vowel, we would use [^</a:t>
            </a:r>
            <a:r>
              <a:rPr kumimoji="1" lang="en-US" sz="1200" b="0" i="0" u="none" strike="noStrike" kern="1200" baseline="0" dirty="0" err="1" smtClean="0">
                <a:solidFill>
                  <a:schemeClr val="tx1"/>
                </a:solidFill>
                <a:latin typeface="+mn-lt"/>
                <a:ea typeface="+mn-ea"/>
                <a:cs typeface="+mn-cs"/>
              </a:rPr>
              <a:t>aeiou</a:t>
            </a:r>
            <a:r>
              <a:rPr kumimoji="1" lang="en-US" sz="1200" b="0" i="0" u="none" strike="noStrike" kern="1200" baseline="0" dirty="0" smtClean="0">
                <a:solidFill>
                  <a:schemeClr val="tx1"/>
                </a:solidFill>
                <a:latin typeface="+mn-lt"/>
                <a:ea typeface="+mn-ea"/>
                <a:cs typeface="+mn-cs"/>
              </a:rPr>
              <a:t>]. The </a:t>
            </a:r>
            <a:r>
              <a:rPr kumimoji="1" lang="en-US" sz="1200" b="0" i="1" u="none" strike="noStrike" kern="1200" baseline="0" dirty="0" smtClean="0">
                <a:solidFill>
                  <a:schemeClr val="tx1"/>
                </a:solidFill>
                <a:latin typeface="+mn-lt"/>
                <a:ea typeface="+mn-ea"/>
                <a:cs typeface="+mn-cs"/>
              </a:rPr>
              <a:t>not </a:t>
            </a:r>
            <a:r>
              <a:rPr kumimoji="1" lang="en-US" sz="1200" b="0" i="0" u="none" strike="noStrike" kern="1200" baseline="0" dirty="0" smtClean="0">
                <a:solidFill>
                  <a:schemeClr val="tx1"/>
                </a:solidFill>
                <a:latin typeface="+mn-lt"/>
                <a:ea typeface="+mn-ea"/>
                <a:cs typeface="+mn-cs"/>
              </a:rPr>
              <a:t>operator can also be used with ranges. To specify any character other than a digit, we would use [^0-9].</a:t>
            </a:r>
            <a:endParaRPr lang="en-US"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8</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A ^ inside a class atom bracket set is a complement; it is interpreted as any ASCII character except those identified in the set.</a:t>
            </a:r>
          </a:p>
          <a:p>
            <a:pPr marL="171450" indent="-171450">
              <a:buFont typeface="Arial" pitchFamily="34" charset="0"/>
              <a:buChar char="•"/>
            </a:pPr>
            <a:r>
              <a:rPr kumimoji="1" lang="en-US" sz="1200" b="0" i="0" u="none" strike="noStrike" kern="1200" baseline="0" dirty="0" smtClean="0">
                <a:solidFill>
                  <a:schemeClr val="tx1"/>
                </a:solidFill>
                <a:latin typeface="+mn-lt"/>
                <a:ea typeface="+mn-ea"/>
                <a:cs typeface="+mn-cs"/>
              </a:rPr>
              <a:t>The third additional token is the </a:t>
            </a:r>
            <a:r>
              <a:rPr kumimoji="1" lang="en-US" sz="1200" b="1" i="0" u="none" strike="noStrike" kern="1200" baseline="0" dirty="0" smtClean="0">
                <a:solidFill>
                  <a:schemeClr val="tx1"/>
                </a:solidFill>
                <a:latin typeface="+mn-lt"/>
                <a:ea typeface="+mn-ea"/>
                <a:cs typeface="+mn-cs"/>
              </a:rPr>
              <a:t>escape character </a:t>
            </a:r>
            <a:r>
              <a:rPr kumimoji="1" lang="en-US" sz="1200" b="0" i="0" u="none" strike="noStrike" kern="1200" baseline="0" dirty="0" smtClean="0">
                <a:solidFill>
                  <a:schemeClr val="tx1"/>
                </a:solidFill>
                <a:latin typeface="+mn-lt"/>
                <a:ea typeface="+mn-ea"/>
                <a:cs typeface="+mn-cs"/>
              </a:rPr>
              <a:t>(\). It is used when the matching character is one of the other two tokens. For example, to match a vowel or a dash, we would use the escape character to indicate that the dash is a character and not a range token. This example is coded [</a:t>
            </a:r>
            <a:r>
              <a:rPr kumimoji="1" lang="en-US" sz="1200" b="0" i="0" u="none" strike="noStrike" kern="1200" baseline="0" dirty="0" err="1" smtClean="0">
                <a:solidFill>
                  <a:schemeClr val="tx1"/>
                </a:solidFill>
                <a:latin typeface="+mn-lt"/>
                <a:ea typeface="+mn-ea"/>
                <a:cs typeface="+mn-cs"/>
              </a:rPr>
              <a:t>aeiou</a:t>
            </a:r>
            <a:r>
              <a:rPr kumimoji="1" lang="en-US" sz="1200" b="0" i="0" u="none" strike="noStrike" kern="1200" baseline="0" dirty="0" smtClean="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6AAA468E-A1AE-6C49-83CB-6969D84D67CB}" type="slidenum">
              <a:rPr kumimoji="1" lang="ja-JP" altLang="en-US" smtClean="0"/>
              <a:pPr/>
              <a:t>9</a:t>
            </a:fld>
            <a:endParaRPr kumimoji="1" lang="ja-JP" altLang="en-US"/>
          </a:p>
        </p:txBody>
      </p:sp>
    </p:spTree>
    <p:extLst>
      <p:ext uri="{BB962C8B-B14F-4D97-AF65-F5344CB8AC3E}">
        <p14:creationId xmlns:p14="http://schemas.microsoft.com/office/powerpoint/2010/main" val="5557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2"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C7D115-2974-4EFD-9897-87CB29A65D3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254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B693F0B-3FF5-490B-9E78-8E1C46E5537E}"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079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1"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3BA7FCC-AAAE-4E17-9E5F-01BD0A12A17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709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F495A7-5408-43DE-B328-CC32F848632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4490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D002AC1-13F1-4801-8CAD-39573C86D44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254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3372B76-30A9-44F0-8A1B-5FADEFB9519B}"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45111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5A44646B-5A35-4441-83C5-DEA31BD0D04D}"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041617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D5B90F4-8C84-4DC6-A5F7-48F0E1562E0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25334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64404AA-A37A-4AE5-8925-FA7F8F5436C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7795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80A8CF-239F-4878-BC58-AF1CB32398B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173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9"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367820-4D99-4F97-A615-D5C3CF8E8DA5}"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2651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6932" y="274638"/>
            <a:ext cx="82301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6932" y="1600203"/>
            <a:ext cx="8230138"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6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605" y="6245225"/>
            <a:ext cx="289479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defTabSz="914400" fontAlgn="base">
              <a:spcBef>
                <a:spcPct val="0"/>
              </a:spcBef>
              <a:spcAft>
                <a:spcPct val="0"/>
              </a:spcAft>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2931" y="6245225"/>
            <a:ext cx="2134138"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defTabSz="914400" fontAlgn="base">
              <a:spcBef>
                <a:spcPct val="0"/>
              </a:spcBef>
              <a:spcAft>
                <a:spcPct val="0"/>
              </a:spcAft>
              <a:defRPr/>
            </a:pPr>
            <a:fld id="{4EBCDF9C-24AE-4F73-89DA-EC6D0C2C045C}" type="slidenum">
              <a:rPr lang="zh-CN" altLang="zh-CN">
                <a:solidFill>
                  <a:srgbClr val="000000"/>
                </a:solidFill>
              </a:rPr>
              <a:pPr defTabSz="914400" fontAlgn="base">
                <a:spcBef>
                  <a:spcPct val="0"/>
                </a:spcBef>
                <a:spcAft>
                  <a:spcPct val="0"/>
                </a:spcAft>
                <a:defRPr/>
              </a:pPr>
              <a:t>‹#›</a:t>
            </a:fld>
            <a:endParaRPr lang="zh-CN" altLang="zh-CN">
              <a:solidFill>
                <a:srgbClr val="000000"/>
              </a:solidFill>
            </a:endParaRPr>
          </a:p>
        </p:txBody>
      </p:sp>
    </p:spTree>
    <p:extLst>
      <p:ext uri="{BB962C8B-B14F-4D97-AF65-F5344CB8AC3E}">
        <p14:creationId xmlns:p14="http://schemas.microsoft.com/office/powerpoint/2010/main" val="2761793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gnu.org/software/bash/manual/bashref.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808164"/>
            <a:ext cx="9144000" cy="3241675"/>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t>,</a:t>
            </a:r>
            <a:endParaRPr lang="zh-CN" altLang="en-US" dirty="0"/>
          </a:p>
        </p:txBody>
      </p:sp>
      <p:cxnSp>
        <p:nvCxnSpPr>
          <p:cNvPr id="9" name="直接连接符 8"/>
          <p:cNvCxnSpPr/>
          <p:nvPr/>
        </p:nvCxnSpPr>
        <p:spPr bwMode="auto">
          <a:xfrm>
            <a:off x="1250192" y="3101231"/>
            <a:ext cx="5815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940527" y="2135761"/>
            <a:ext cx="6513798" cy="646331"/>
          </a:xfrm>
          <a:prstGeom prst="rect">
            <a:avLst/>
          </a:prstGeom>
          <a:noFill/>
        </p:spPr>
        <p:txBody>
          <a:bodyPr wrap="square">
            <a:spAutoFit/>
          </a:bodyPr>
          <a:lstStyle/>
          <a:p>
            <a:pPr algn="ct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Regular Expressions</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21821832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Short-hand Classes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266210"/>
            <a:ext cx="8110295" cy="3970318"/>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\w	                word </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\W                non-word</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\s                  space</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\S                  non-space</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\d                  digit</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\D                  non-digit</a:t>
            </a:r>
          </a:p>
        </p:txBody>
      </p:sp>
    </p:spTree>
    <p:extLst>
      <p:ext uri="{BB962C8B-B14F-4D97-AF65-F5344CB8AC3E}">
        <p14:creationId xmlns:p14="http://schemas.microsoft.com/office/powerpoint/2010/main" val="4129585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Anchors</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266210"/>
            <a:ext cx="8110295" cy="1308884"/>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Tell where the next character in the pattern must be located in the text data</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04" y="2944982"/>
            <a:ext cx="7935566" cy="315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018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Operators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748915"/>
            <a:ext cx="8110295" cy="662554"/>
          </a:xfrm>
          <a:prstGeom prst="rect">
            <a:avLst/>
          </a:prstGeom>
          <a:noFill/>
          <a:ln w="9525">
            <a:noFill/>
            <a:miter lim="800000"/>
            <a:headEnd/>
            <a:tailEnd/>
          </a:ln>
        </p:spPr>
        <p:txBody>
          <a:bodyPr wrap="square">
            <a:spAutoFit/>
          </a:bodyPr>
          <a:lstStyle/>
          <a:p>
            <a:pPr algn="ct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Link atoms</a:t>
            </a:r>
          </a:p>
        </p:txBody>
      </p:sp>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2924175"/>
            <a:ext cx="88265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65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Sequence Operators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417638"/>
            <a:ext cx="811029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Sequence operators are invisible  </a:t>
            </a:r>
          </a:p>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Match all the characters from left to right sequentially	</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70" y="3602038"/>
            <a:ext cx="7742238" cy="255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2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Sequence Operators at Work</a:t>
            </a:r>
            <a:endParaRPr lang="zh-CN" altLang="en-US" sz="3600" b="1" dirty="0">
              <a:solidFill>
                <a:srgbClr val="0070C0"/>
              </a:solidFill>
              <a:latin typeface="微软雅黑" pitchFamily="34" charset="-122"/>
              <a:ea typeface="微软雅黑"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7" y="1372395"/>
            <a:ext cx="6562725"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62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Alternation Operator</a:t>
            </a:r>
            <a:endParaRPr lang="zh-CN" altLang="en-US" sz="40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3810000"/>
            <a:ext cx="6834187"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60"/>
          <p:cNvSpPr txBox="1">
            <a:spLocks noChangeArrowheads="1"/>
          </p:cNvSpPr>
          <p:nvPr/>
        </p:nvSpPr>
        <p:spPr bwMode="auto">
          <a:xfrm>
            <a:off x="686070" y="1646238"/>
            <a:ext cx="8110295" cy="138499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The alternation operator (</a:t>
            </a:r>
            <a:r>
              <a:rPr lang="en-US" altLang="en-US" sz="2800" b="1" dirty="0" smtClean="0">
                <a:solidFill>
                  <a:srgbClr val="000000"/>
                </a:solidFill>
                <a:latin typeface="Courier New" pitchFamily="49" charset="0"/>
                <a:ea typeface="微软雅黑" pitchFamily="34" charset="-122"/>
                <a:cs typeface="Courier New" pitchFamily="49" charset="0"/>
              </a:rPr>
              <a:t>|</a:t>
            </a:r>
            <a:r>
              <a:rPr lang="en-US" altLang="en-US" sz="2800" dirty="0" smtClean="0">
                <a:solidFill>
                  <a:srgbClr val="000000"/>
                </a:solidFill>
                <a:latin typeface="微软雅黑" pitchFamily="34" charset="-122"/>
                <a:ea typeface="微软雅黑" pitchFamily="34" charset="-122"/>
              </a:rPr>
              <a:t>) is used to define one or more alternatives	</a:t>
            </a:r>
          </a:p>
        </p:txBody>
      </p:sp>
    </p:spTree>
    <p:extLst>
      <p:ext uri="{BB962C8B-B14F-4D97-AF65-F5344CB8AC3E}">
        <p14:creationId xmlns:p14="http://schemas.microsoft.com/office/powerpoint/2010/main" val="1114138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Matching Alternation Operator</a:t>
            </a:r>
            <a:endParaRPr lang="zh-CN" altLang="en-US" sz="4000"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858963"/>
            <a:ext cx="883602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5169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Repetition Operators</a:t>
            </a:r>
            <a:endParaRPr lang="zh-CN" altLang="en-US" sz="40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686070" y="1646238"/>
            <a:ext cx="8110295" cy="1308884"/>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Specify how many times the immediate proceeding character may be repeated 	</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 y="3589337"/>
            <a:ext cx="755015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22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Basic Repetition Forms</a:t>
            </a:r>
            <a:endParaRPr lang="zh-CN" altLang="en-US" sz="4000" b="1" dirty="0">
              <a:solidFill>
                <a:srgbClr val="0070C0"/>
              </a:solidFill>
              <a:latin typeface="微软雅黑" pitchFamily="34" charset="-122"/>
              <a:ea typeface="微软雅黑" pitchFamily="34" charset="-122"/>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0" y="1810542"/>
            <a:ext cx="8428037"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981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Short Form Repetition Operators</a:t>
            </a:r>
            <a:endParaRPr lang="zh-CN" altLang="en-US" sz="3600" b="1" dirty="0">
              <a:solidFill>
                <a:srgbClr val="0070C0"/>
              </a:solidFill>
              <a:latin typeface="微软雅黑" pitchFamily="34" charset="-122"/>
              <a:ea typeface="微软雅黑"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 y="1366838"/>
            <a:ext cx="74326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771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rgbClr val="0070C0"/>
                </a:solidFill>
                <a:latin typeface="微软雅黑" pitchFamily="34" charset="-122"/>
                <a:ea typeface="微软雅黑" pitchFamily="34" charset="-122"/>
              </a:rPr>
              <a:t>Topics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923074"/>
            <a:ext cx="811029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What is a regular expression</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Regular expression components</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Construct regular expressions</a:t>
            </a:r>
          </a:p>
        </p:txBody>
      </p:sp>
    </p:spTree>
    <p:extLst>
      <p:ext uri="{BB962C8B-B14F-4D97-AF65-F5344CB8AC3E}">
        <p14:creationId xmlns:p14="http://schemas.microsoft.com/office/powerpoint/2010/main" val="4270643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Repeating Pattern Matching</a:t>
            </a:r>
            <a:endParaRPr lang="zh-CN" altLang="en-US" sz="3600" b="1" dirty="0">
              <a:solidFill>
                <a:srgbClr val="0070C0"/>
              </a:solidFill>
              <a:latin typeface="微软雅黑" pitchFamily="34" charset="-122"/>
              <a:ea typeface="微软雅黑" pitchFamily="34" charset="-122"/>
            </a:endParaRPr>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15" y="2022475"/>
            <a:ext cx="8055155" cy="333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846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Greedy Matching</a:t>
            </a:r>
            <a:endParaRPr lang="zh-CN" altLang="en-US" sz="3600" b="1" dirty="0">
              <a:solidFill>
                <a:srgbClr val="0070C0"/>
              </a:solidFill>
              <a:latin typeface="微软雅黑" pitchFamily="34" charset="-122"/>
              <a:ea typeface="微软雅黑" pitchFamily="34" charset="-122"/>
            </a:endParaRP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17638"/>
            <a:ext cx="6837363" cy="502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653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Stop Being Greedy</a:t>
            </a:r>
            <a:endParaRPr lang="zh-CN" altLang="en-US" sz="40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686070" y="1646238"/>
            <a:ext cx="8110295" cy="2031325"/>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The easiest solution to the greedy behavior of regular expression is to add a question mark 	</a:t>
            </a:r>
          </a:p>
        </p:txBody>
      </p:sp>
    </p:spTree>
    <p:extLst>
      <p:ext uri="{BB962C8B-B14F-4D97-AF65-F5344CB8AC3E}">
        <p14:creationId xmlns:p14="http://schemas.microsoft.com/office/powerpoint/2010/main" val="2274457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Group Operators</a:t>
            </a:r>
            <a:endParaRPr lang="zh-CN" altLang="en-US" sz="3600" b="1" dirty="0">
              <a:solidFill>
                <a:srgbClr val="0070C0"/>
              </a:solidFill>
              <a:latin typeface="微软雅黑" pitchFamily="34" charset="-122"/>
              <a:ea typeface="微软雅黑" pitchFamily="34" charset="-122"/>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2" y="3986213"/>
            <a:ext cx="7583487"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60"/>
          <p:cNvSpPr txBox="1">
            <a:spLocks noChangeArrowheads="1"/>
          </p:cNvSpPr>
          <p:nvPr/>
        </p:nvSpPr>
        <p:spPr bwMode="auto">
          <a:xfrm>
            <a:off x="686070" y="1646238"/>
            <a:ext cx="8110295" cy="1815882"/>
          </a:xfrm>
          <a:prstGeom prst="rect">
            <a:avLst/>
          </a:prstGeom>
          <a:noFill/>
          <a:ln w="9525">
            <a:noFill/>
            <a:miter lim="800000"/>
            <a:headEnd/>
            <a:tailEnd/>
          </a:ln>
        </p:spPr>
        <p:txBody>
          <a:bodyPr wrap="square">
            <a:spAutoFit/>
          </a:bodyPr>
          <a:lstStyle/>
          <a:p>
            <a:pPr>
              <a:buClr>
                <a:srgbClr val="FF2121"/>
              </a:buClr>
            </a:pPr>
            <a:r>
              <a:rPr lang="en-US" sz="2800" dirty="0"/>
              <a:t>In the group operator, when a group of characters </a:t>
            </a:r>
            <a:r>
              <a:rPr lang="en-US" sz="2800" dirty="0" smtClean="0"/>
              <a:t>is enclosed </a:t>
            </a:r>
            <a:r>
              <a:rPr lang="en-US" sz="2800" dirty="0"/>
              <a:t>in parentheses, the next operator applies to </a:t>
            </a:r>
            <a:r>
              <a:rPr lang="en-US" sz="2800" dirty="0" smtClean="0"/>
              <a:t>the whole </a:t>
            </a:r>
            <a:r>
              <a:rPr lang="en-US" sz="2800" dirty="0"/>
              <a:t>group, not only the previous characters </a:t>
            </a:r>
            <a:r>
              <a:rPr lang="en-US" altLang="en-US" sz="28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471786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smtClean="0">
                <a:solidFill>
                  <a:srgbClr val="0070C0"/>
                </a:solidFill>
                <a:latin typeface="微软雅黑" pitchFamily="34" charset="-122"/>
                <a:ea typeface="微软雅黑" pitchFamily="34" charset="-122"/>
              </a:rPr>
              <a:t>Save Operator</a:t>
            </a:r>
            <a:endParaRPr lang="zh-CN" altLang="en-US" sz="3600" b="1" dirty="0">
              <a:solidFill>
                <a:srgbClr val="0070C0"/>
              </a:solidFill>
              <a:latin typeface="微软雅黑" pitchFamily="34" charset="-122"/>
              <a:ea typeface="微软雅黑" pitchFamily="34"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28" y="1239838"/>
            <a:ext cx="7843837"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03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7838"/>
            <a:ext cx="9144000" cy="1143000"/>
          </a:xfrm>
        </p:spPr>
        <p:txBody>
          <a:bodyPr/>
          <a:lstStyle/>
          <a:p>
            <a:r>
              <a:rPr lang="en-US" altLang="zh-CN" sz="4000" b="1" dirty="0" smtClean="0">
                <a:solidFill>
                  <a:srgbClr val="0070C0"/>
                </a:solidFill>
                <a:latin typeface="微软雅黑" pitchFamily="34" charset="-122"/>
                <a:ea typeface="微软雅黑" pitchFamily="34" charset="-122"/>
              </a:rPr>
              <a:t> Saving and Grouping </a:t>
            </a:r>
            <a:r>
              <a:rPr lang="en-US" altLang="zh-CN" sz="4000" b="1" dirty="0" err="1" smtClean="0">
                <a:solidFill>
                  <a:srgbClr val="0070C0"/>
                </a:solidFill>
                <a:latin typeface="微软雅黑" pitchFamily="34" charset="-122"/>
                <a:ea typeface="微软雅黑" pitchFamily="34" charset="-122"/>
              </a:rPr>
              <a:t>Metacharacters</a:t>
            </a:r>
            <a:endParaRPr lang="zh-CN" altLang="en-US" sz="4000" b="1" dirty="0">
              <a:solidFill>
                <a:srgbClr val="0070C0"/>
              </a:solidFill>
              <a:latin typeface="微软雅黑" pitchFamily="34" charset="-122"/>
              <a:ea typeface="微软雅黑" pitchFamily="34"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312100693"/>
              </p:ext>
            </p:extLst>
          </p:nvPr>
        </p:nvGraphicFramePr>
        <p:xfrm>
          <a:off x="678375" y="2264420"/>
          <a:ext cx="7830625" cy="1854200"/>
        </p:xfrm>
        <a:graphic>
          <a:graphicData uri="http://schemas.openxmlformats.org/drawingml/2006/table">
            <a:tbl>
              <a:tblPr firstRow="1" bandRow="1">
                <a:tableStyleId>{5C22544A-7EE6-4342-B048-85BDC9FD1C3A}</a:tableStyleId>
              </a:tblPr>
              <a:tblGrid>
                <a:gridCol w="2655327"/>
                <a:gridCol w="5175298"/>
              </a:tblGrid>
              <a:tr h="370840">
                <a:tc>
                  <a:txBody>
                    <a:bodyPr/>
                    <a:lstStyle/>
                    <a:p>
                      <a:pPr algn="ctr"/>
                      <a:r>
                        <a:rPr lang="en-US" baseline="0" dirty="0" err="1" smtClean="0">
                          <a:solidFill>
                            <a:schemeClr val="tx1"/>
                          </a:solidFill>
                        </a:rPr>
                        <a:t>Metacharacter</a:t>
                      </a:r>
                      <a:endParaRPr lang="en-US" baseline="0" dirty="0">
                        <a:solidFill>
                          <a:schemeClr val="tx1"/>
                        </a:solidFill>
                      </a:endParaRPr>
                    </a:p>
                  </a:txBody>
                  <a:tcPr/>
                </a:tc>
                <a:tc>
                  <a:txBody>
                    <a:bodyPr/>
                    <a:lstStyle/>
                    <a:p>
                      <a:pPr algn="ctr"/>
                      <a:r>
                        <a:rPr lang="en-US" baseline="0" dirty="0" smtClean="0">
                          <a:solidFill>
                            <a:schemeClr val="tx1"/>
                          </a:solidFill>
                        </a:rPr>
                        <a:t>Meaning</a:t>
                      </a:r>
                      <a:endParaRPr lang="en-US" baseline="0" dirty="0">
                        <a:solidFill>
                          <a:schemeClr val="tx1"/>
                        </a:solidFill>
                      </a:endParaRPr>
                    </a:p>
                  </a:txBody>
                  <a:tcPr/>
                </a:tc>
              </a:tr>
              <a:tr h="370840">
                <a:tc>
                  <a:txBody>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Group </a:t>
                      </a:r>
                      <a:r>
                        <a:rPr lang="en-US" dirty="0" err="1" smtClean="0"/>
                        <a:t>subpattern</a:t>
                      </a:r>
                      <a:r>
                        <a:rPr lang="en-US" dirty="0" smtClean="0"/>
                        <a:t> and save</a:t>
                      </a:r>
                      <a:r>
                        <a:rPr lang="en-US" baseline="0" dirty="0" smtClean="0"/>
                        <a:t> as \1, \2, …, \9</a:t>
                      </a:r>
                      <a:endParaRPr lang="en-US" dirty="0"/>
                    </a:p>
                  </a:txBody>
                  <a:tcPr/>
                </a:tc>
              </a:tr>
              <a:tr h="370840">
                <a:tc>
                  <a:txBody>
                    <a:bodyPr/>
                    <a:lstStyle/>
                    <a:p>
                      <a:r>
                        <a:rPr lang="en-US" dirty="0" smtClean="0">
                          <a:latin typeface="Courier New" pitchFamily="49" charset="0"/>
                          <a:cs typeface="Courier New" pitchFamily="49" charset="0"/>
                        </a:rPr>
                        <a:t>\n</a:t>
                      </a:r>
                      <a:endParaRPr lang="en-US" dirty="0">
                        <a:latin typeface="Courier New" pitchFamily="49" charset="0"/>
                        <a:cs typeface="Courier New" pitchFamily="49" charset="0"/>
                      </a:endParaRPr>
                    </a:p>
                  </a:txBody>
                  <a:tcPr/>
                </a:tc>
                <a:tc>
                  <a:txBody>
                    <a:bodyPr/>
                    <a:lstStyle/>
                    <a:p>
                      <a:r>
                        <a:rPr lang="en-US" dirty="0" smtClean="0"/>
                        <a:t>Use</a:t>
                      </a:r>
                      <a:r>
                        <a:rPr lang="en-US" baseline="0" dirty="0" smtClean="0"/>
                        <a:t> saved n</a:t>
                      </a:r>
                      <a:r>
                        <a:rPr lang="en-US" baseline="30000" dirty="0" smtClean="0"/>
                        <a:t>th</a:t>
                      </a:r>
                      <a:r>
                        <a:rPr lang="en-US" baseline="0" dirty="0" smtClean="0"/>
                        <a:t> </a:t>
                      </a:r>
                      <a:r>
                        <a:rPr lang="en-US" baseline="0" dirty="0" err="1" smtClean="0"/>
                        <a:t>subpattern</a:t>
                      </a:r>
                      <a:endParaRPr lang="en-US" dirty="0"/>
                    </a:p>
                  </a:txBody>
                  <a:tcPr/>
                </a:tc>
              </a:tr>
              <a:tr h="370840">
                <a:tc>
                  <a:txBody>
                    <a:bodyPr/>
                    <a:lstStyle/>
                    <a:p>
                      <a:r>
                        <a:rPr lang="en-US" dirty="0" smtClean="0">
                          <a:latin typeface="Courier New" pitchFamily="49" charset="0"/>
                          <a:cs typeface="Courier New" pitchFamily="49" charset="0"/>
                        </a:rPr>
                        <a:t>&amp;</a:t>
                      </a:r>
                      <a:endParaRPr lang="en-US" dirty="0">
                        <a:latin typeface="Courier New" pitchFamily="49" charset="0"/>
                        <a:cs typeface="Courier New" pitchFamily="49" charset="0"/>
                      </a:endParaRPr>
                    </a:p>
                  </a:txBody>
                  <a:tcPr/>
                </a:tc>
                <a:tc>
                  <a:txBody>
                    <a:bodyPr/>
                    <a:lstStyle/>
                    <a:p>
                      <a:r>
                        <a:rPr lang="en-US" dirty="0" smtClean="0"/>
                        <a:t>The whole matched </a:t>
                      </a:r>
                      <a:r>
                        <a:rPr lang="en-US" baseline="0" dirty="0" smtClean="0"/>
                        <a:t>pattern</a:t>
                      </a:r>
                      <a:endParaRPr lang="en-US" dirty="0"/>
                    </a:p>
                  </a:txBody>
                  <a:tcPr/>
                </a:tc>
              </a:tr>
              <a:tr h="370840">
                <a:tc>
                  <a:txBody>
                    <a:bodyPr/>
                    <a:lstStyle/>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t>The previous substitute</a:t>
                      </a:r>
                      <a:r>
                        <a:rPr lang="en-US" baseline="0" dirty="0" smtClean="0"/>
                        <a:t> string</a:t>
                      </a:r>
                      <a:endParaRPr lang="en-US" dirty="0"/>
                    </a:p>
                  </a:txBody>
                  <a:tcPr/>
                </a:tc>
              </a:tr>
            </a:tbl>
          </a:graphicData>
        </a:graphic>
      </p:graphicFrame>
    </p:spTree>
    <p:extLst>
      <p:ext uri="{BB962C8B-B14F-4D97-AF65-F5344CB8AC3E}">
        <p14:creationId xmlns:p14="http://schemas.microsoft.com/office/powerpoint/2010/main" val="326441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05" y="58738"/>
            <a:ext cx="8890000" cy="1143000"/>
          </a:xfrm>
        </p:spPr>
        <p:txBody>
          <a:bodyPr/>
          <a:lstStyle/>
          <a:p>
            <a:r>
              <a:rPr lang="en-US" altLang="zh-CN" sz="3600" b="1" dirty="0" smtClean="0">
                <a:solidFill>
                  <a:srgbClr val="0070C0"/>
                </a:solidFill>
                <a:latin typeface="微软雅黑" pitchFamily="34" charset="-122"/>
                <a:ea typeface="微软雅黑" pitchFamily="34" charset="-122"/>
              </a:rPr>
              <a:t>A Few Ways to Slice and Dice a Date</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99" y="1074738"/>
            <a:ext cx="7999413"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79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err="1" smtClean="0">
                <a:solidFill>
                  <a:srgbClr val="0070C0"/>
                </a:solidFill>
                <a:latin typeface="微软雅黑" pitchFamily="34" charset="-122"/>
                <a:ea typeface="微软雅黑" pitchFamily="34" charset="-122"/>
              </a:rPr>
              <a:t>Lookahead</a:t>
            </a:r>
            <a:r>
              <a:rPr lang="en-US" altLang="zh-CN" sz="4000" b="1" dirty="0" smtClean="0">
                <a:solidFill>
                  <a:srgbClr val="0070C0"/>
                </a:solidFill>
                <a:latin typeface="微软雅黑" pitchFamily="34" charset="-122"/>
                <a:ea typeface="微软雅黑" pitchFamily="34" charset="-122"/>
              </a:rPr>
              <a:t> &amp; </a:t>
            </a:r>
            <a:r>
              <a:rPr lang="en-US" altLang="zh-CN" sz="4000" b="1" dirty="0" err="1" smtClean="0">
                <a:solidFill>
                  <a:srgbClr val="0070C0"/>
                </a:solidFill>
                <a:latin typeface="微软雅黑" pitchFamily="34" charset="-122"/>
                <a:ea typeface="微软雅黑" pitchFamily="34" charset="-122"/>
              </a:rPr>
              <a:t>Lookbehind</a:t>
            </a:r>
            <a:endParaRPr lang="zh-CN" altLang="en-US" sz="4000" b="1" dirty="0">
              <a:solidFill>
                <a:srgbClr val="0070C0"/>
              </a:solidFill>
              <a:latin typeface="微软雅黑" pitchFamily="34" charset="-122"/>
              <a:ea typeface="微软雅黑" pitchFamily="34" charset="-122"/>
            </a:endParaRPr>
          </a:p>
        </p:txBody>
      </p:sp>
      <p:sp>
        <p:nvSpPr>
          <p:cNvPr id="6" name="TextBox 160"/>
          <p:cNvSpPr txBox="1">
            <a:spLocks noChangeArrowheads="1"/>
          </p:cNvSpPr>
          <p:nvPr/>
        </p:nvSpPr>
        <p:spPr bwMode="auto">
          <a:xfrm>
            <a:off x="686070" y="1646238"/>
            <a:ext cx="8110295" cy="4893647"/>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err="1" smtClean="0">
                <a:solidFill>
                  <a:srgbClr val="000000"/>
                </a:solidFill>
                <a:latin typeface="微软雅黑" pitchFamily="34" charset="-122"/>
                <a:ea typeface="微软雅黑" pitchFamily="34" charset="-122"/>
              </a:rPr>
              <a:t>Lookahead</a:t>
            </a:r>
            <a:r>
              <a:rPr lang="en-US" altLang="en-US" sz="2800" dirty="0" smtClean="0">
                <a:solidFill>
                  <a:srgbClr val="000000"/>
                </a:solidFill>
                <a:latin typeface="微软雅黑" pitchFamily="34" charset="-122"/>
                <a:ea typeface="微软雅黑" pitchFamily="34" charset="-122"/>
              </a:rPr>
              <a:t> and </a:t>
            </a:r>
            <a:r>
              <a:rPr lang="en-US" altLang="en-US" sz="2800" dirty="0" err="1" smtClean="0">
                <a:solidFill>
                  <a:srgbClr val="000000"/>
                </a:solidFill>
                <a:latin typeface="微软雅黑" pitchFamily="34" charset="-122"/>
                <a:ea typeface="微软雅黑" pitchFamily="34" charset="-122"/>
              </a:rPr>
              <a:t>lookbehind</a:t>
            </a:r>
            <a:r>
              <a:rPr lang="en-US" altLang="en-US" sz="2800" dirty="0" smtClean="0">
                <a:solidFill>
                  <a:srgbClr val="000000"/>
                </a:solidFill>
                <a:latin typeface="微软雅黑" pitchFamily="34" charset="-122"/>
                <a:ea typeface="微软雅黑" pitchFamily="34" charset="-122"/>
              </a:rPr>
              <a:t>, collectively called </a:t>
            </a:r>
            <a:r>
              <a:rPr lang="en-US" altLang="en-US" sz="2800" dirty="0" err="1" smtClean="0">
                <a:solidFill>
                  <a:srgbClr val="000000"/>
                </a:solidFill>
                <a:latin typeface="微软雅黑" pitchFamily="34" charset="-122"/>
                <a:ea typeface="微软雅黑" pitchFamily="34" charset="-122"/>
              </a:rPr>
              <a:t>lookaround</a:t>
            </a:r>
            <a:r>
              <a:rPr lang="en-US" altLang="en-US" sz="2800" dirty="0" smtClean="0">
                <a:solidFill>
                  <a:srgbClr val="000000"/>
                </a:solidFill>
                <a:latin typeface="微软雅黑" pitchFamily="34" charset="-122"/>
                <a:ea typeface="微软雅黑" pitchFamily="34" charset="-122"/>
              </a:rPr>
              <a:t>, match characters before and after, then give up, returning only true or false.</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Positive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?=regex</a:t>
            </a:r>
            <a:r>
              <a:rPr lang="en-US" altLang="en-US" sz="2400" dirty="0" smtClean="0">
                <a:solidFill>
                  <a:srgbClr val="000000"/>
                </a:solidFill>
                <a:latin typeface="微软雅黑" pitchFamily="34" charset="-122"/>
                <a:ea typeface="微软雅黑" pitchFamily="34" charset="-122"/>
              </a:rPr>
              <a:t>)</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lookahead</a:t>
            </a:r>
            <a:r>
              <a:rPr lang="en-US" altLang="en-US" sz="24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?!regex</a:t>
            </a:r>
            <a:r>
              <a:rPr lang="en-US" altLang="en-US" sz="2400" dirty="0" smtClean="0">
                <a:solidFill>
                  <a:srgbClr val="000000"/>
                </a:solidFill>
                <a:latin typeface="微软雅黑" pitchFamily="34" charset="-122"/>
                <a:ea typeface="微软雅黑" pitchFamily="34" charset="-122"/>
              </a:rPr>
              <a:t>)</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Positive </a:t>
            </a:r>
            <a:r>
              <a:rPr lang="en-US" altLang="en-US" sz="2400" dirty="0" err="1" smtClean="0">
                <a:solidFill>
                  <a:srgbClr val="000000"/>
                </a:solidFill>
                <a:latin typeface="微软雅黑" pitchFamily="34" charset="-122"/>
                <a:ea typeface="微软雅黑" pitchFamily="34" charset="-122"/>
              </a:rPr>
              <a:t>lookbehind</a:t>
            </a:r>
            <a:r>
              <a:rPr lang="en-US" altLang="en-US" sz="24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?&lt;=regex</a:t>
            </a:r>
            <a:r>
              <a:rPr lang="en-US" altLang="en-US" sz="2400" dirty="0" smtClean="0">
                <a:solidFill>
                  <a:srgbClr val="000000"/>
                </a:solidFill>
                <a:latin typeface="微软雅黑" pitchFamily="34" charset="-122"/>
                <a:ea typeface="微软雅黑" pitchFamily="34" charset="-122"/>
              </a:rPr>
              <a:t>)</a:t>
            </a:r>
          </a:p>
          <a:p>
            <a:pPr marL="914400" lvl="1" indent="-457200" defTabSz="914400" fontAlgn="base">
              <a:lnSpc>
                <a:spcPct val="150000"/>
              </a:lnSpc>
              <a:spcBef>
                <a:spcPct val="0"/>
              </a:spcBef>
              <a:spcAft>
                <a:spcPct val="0"/>
              </a:spcAft>
              <a:buClr>
                <a:srgbClr val="FF6600"/>
              </a:buClr>
              <a:buFont typeface="Arial" pitchFamily="34" charset="0"/>
              <a:buChar char="•"/>
            </a:pPr>
            <a:r>
              <a:rPr lang="en-US" altLang="en-US" sz="2400" dirty="0" smtClean="0">
                <a:solidFill>
                  <a:srgbClr val="000000"/>
                </a:solidFill>
                <a:latin typeface="微软雅黑" pitchFamily="34" charset="-122"/>
                <a:ea typeface="微软雅黑" pitchFamily="34" charset="-122"/>
              </a:rPr>
              <a:t>Negative </a:t>
            </a:r>
            <a:r>
              <a:rPr lang="en-US" altLang="en-US" sz="2400" dirty="0" err="1" smtClean="0">
                <a:solidFill>
                  <a:srgbClr val="000000"/>
                </a:solidFill>
                <a:latin typeface="微软雅黑" pitchFamily="34" charset="-122"/>
                <a:ea typeface="微软雅黑" pitchFamily="34" charset="-122"/>
              </a:rPr>
              <a:t>lookbehind</a:t>
            </a:r>
            <a:r>
              <a:rPr lang="en-US" altLang="en-US" sz="2400" dirty="0" smtClean="0">
                <a:solidFill>
                  <a:srgbClr val="000000"/>
                </a:solidFill>
                <a:latin typeface="微软雅黑" pitchFamily="34" charset="-122"/>
                <a:ea typeface="微软雅黑" pitchFamily="34" charset="-122"/>
              </a:rPr>
              <a:t>: (</a:t>
            </a:r>
            <a:r>
              <a:rPr lang="en-US" altLang="en-US" sz="2400" dirty="0" smtClean="0">
                <a:solidFill>
                  <a:srgbClr val="000000"/>
                </a:solidFill>
                <a:latin typeface="Courier New" pitchFamily="49" charset="0"/>
                <a:ea typeface="微软雅黑" pitchFamily="34" charset="-122"/>
                <a:cs typeface="Courier New" pitchFamily="49" charset="0"/>
              </a:rPr>
              <a:t>?&lt;!regex</a:t>
            </a:r>
            <a:r>
              <a:rPr lang="en-US" altLang="en-US" sz="2400" dirty="0" smtClean="0">
                <a:solidFill>
                  <a:srgbClr val="000000"/>
                </a:solidFill>
                <a:latin typeface="微软雅黑" pitchFamily="34" charset="-122"/>
                <a:ea typeface="微软雅黑" pitchFamily="34" charset="-122"/>
              </a:rPr>
              <a:t>)	</a:t>
            </a:r>
          </a:p>
        </p:txBody>
      </p:sp>
    </p:spTree>
    <p:extLst>
      <p:ext uri="{BB962C8B-B14F-4D97-AF65-F5344CB8AC3E}">
        <p14:creationId xmlns:p14="http://schemas.microsoft.com/office/powerpoint/2010/main" val="13683374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378465"/>
            <a:ext cx="8230138" cy="1135062"/>
          </a:xfrm>
        </p:spPr>
        <p:txBody>
          <a:bodyPr/>
          <a:lstStyle/>
          <a:p>
            <a:r>
              <a:rPr lang="en-US" altLang="zh-CN" sz="4000" b="1" dirty="0" smtClean="0">
                <a:solidFill>
                  <a:srgbClr val="0070C0"/>
                </a:solidFill>
                <a:latin typeface="微软雅黑" pitchFamily="34" charset="-122"/>
                <a:ea typeface="微软雅黑" pitchFamily="34" charset="-122"/>
              </a:rPr>
              <a:t>Online Bash Reference</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456932" y="2241351"/>
            <a:ext cx="8439418" cy="2031325"/>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cs typeface="Courier New" pitchFamily="49" charset="0"/>
              </a:rPr>
              <a:t>See</a:t>
            </a:r>
          </a:p>
          <a:p>
            <a:pPr defTabSz="914400" fontAlgn="base">
              <a:lnSpc>
                <a:spcPct val="150000"/>
              </a:lnSpc>
              <a:spcBef>
                <a:spcPct val="0"/>
              </a:spcBef>
              <a:spcAft>
                <a:spcPct val="0"/>
              </a:spcAft>
              <a:buClr>
                <a:srgbClr val="FF6600"/>
              </a:buClr>
            </a:pPr>
            <a:r>
              <a:rPr lang="en-US" altLang="en-US" sz="2800" dirty="0">
                <a:solidFill>
                  <a:srgbClr val="000000"/>
                </a:solidFill>
                <a:latin typeface="微软雅黑" pitchFamily="34" charset="-122"/>
                <a:ea typeface="微软雅黑" pitchFamily="34" charset="-122"/>
                <a:cs typeface="Courier New" pitchFamily="49" charset="0"/>
                <a:hlinkClick r:id="rId3"/>
              </a:rPr>
              <a:t>http://www.gnu.org/software/bash/manual/bashref.html</a:t>
            </a:r>
            <a:endParaRPr lang="en-US" altLang="en-US" sz="2800" dirty="0" smtClean="0">
              <a:solidFill>
                <a:srgbClr val="000000"/>
              </a:solidFill>
              <a:latin typeface="微软雅黑" pitchFamily="34" charset="-122"/>
              <a:ea typeface="微软雅黑" pitchFamily="34" charset="-122"/>
              <a:cs typeface="Courier New" pitchFamily="49" charset="0"/>
            </a:endParaRPr>
          </a:p>
        </p:txBody>
      </p:sp>
    </p:spTree>
    <p:extLst>
      <p:ext uri="{BB962C8B-B14F-4D97-AF65-F5344CB8AC3E}">
        <p14:creationId xmlns:p14="http://schemas.microsoft.com/office/powerpoint/2010/main" val="820362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Engines</a:t>
            </a:r>
            <a:endParaRPr lang="en-US" dirty="0"/>
          </a:p>
        </p:txBody>
      </p:sp>
      <p:sp>
        <p:nvSpPr>
          <p:cNvPr id="3" name="Content Placeholder 2"/>
          <p:cNvSpPr>
            <a:spLocks noGrp="1"/>
          </p:cNvSpPr>
          <p:nvPr>
            <p:ph idx="1"/>
          </p:nvPr>
        </p:nvSpPr>
        <p:spPr/>
        <p:txBody>
          <a:bodyPr/>
          <a:lstStyle/>
          <a:p>
            <a:r>
              <a:rPr lang="en-US" dirty="0" smtClean="0"/>
              <a:t>DFA (Deterministic Finite Automation)</a:t>
            </a:r>
          </a:p>
          <a:p>
            <a:pPr lvl="1"/>
            <a:r>
              <a:rPr lang="en-US" dirty="0"/>
              <a:t>T</a:t>
            </a:r>
            <a:r>
              <a:rPr lang="en-US" dirty="0" smtClean="0"/>
              <a:t>he longest leftmost matches </a:t>
            </a:r>
          </a:p>
          <a:p>
            <a:r>
              <a:rPr lang="en-US" dirty="0" smtClean="0"/>
              <a:t>NFA (Non-deterministic Finite Automation)</a:t>
            </a:r>
          </a:p>
          <a:p>
            <a:pPr lvl="1"/>
            <a:r>
              <a:rPr lang="en-US" dirty="0" smtClean="0"/>
              <a:t>Traditional NFA</a:t>
            </a:r>
          </a:p>
          <a:p>
            <a:pPr lvl="1"/>
            <a:r>
              <a:rPr lang="en-US" dirty="0" smtClean="0"/>
              <a:t>POSIX NFA</a:t>
            </a:r>
          </a:p>
          <a:p>
            <a:r>
              <a:rPr lang="en-US" dirty="0" smtClean="0"/>
              <a:t>Hybrid DFA/NFA</a:t>
            </a:r>
            <a:endParaRPr lang="en-US" dirty="0"/>
          </a:p>
        </p:txBody>
      </p:sp>
    </p:spTree>
    <p:extLst>
      <p:ext uri="{BB962C8B-B14F-4D97-AF65-F5344CB8AC3E}">
        <p14:creationId xmlns:p14="http://schemas.microsoft.com/office/powerpoint/2010/main" val="412520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Define Regular Expressions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1417638"/>
            <a:ext cx="8110295" cy="507831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 pattern of special characters used to match strings in a search</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Typically made up from special characters called </a:t>
            </a:r>
            <a:r>
              <a:rPr lang="en-US" altLang="en-US" sz="2800" dirty="0" err="1" smtClean="0">
                <a:solidFill>
                  <a:srgbClr val="000000"/>
                </a:solidFill>
                <a:latin typeface="微软雅黑" pitchFamily="34" charset="-122"/>
                <a:ea typeface="微软雅黑" pitchFamily="34" charset="-122"/>
              </a:rPr>
              <a:t>metacharacters</a:t>
            </a:r>
            <a:endParaRPr lang="en-US" altLang="en-US" sz="2800" dirty="0" smtClean="0">
              <a:solidFill>
                <a:srgbClr val="000000"/>
              </a:solidFill>
              <a:latin typeface="微软雅黑" pitchFamily="34" charset="-122"/>
              <a:ea typeface="微软雅黑" pitchFamily="34" charset="-122"/>
            </a:endParaRP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Regular expressions are used throughout Unix/Linux</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Editors: vim, ex, </a:t>
            </a:r>
            <a:r>
              <a:rPr lang="en-US" altLang="en-US" sz="2400" dirty="0" err="1" smtClean="0">
                <a:solidFill>
                  <a:srgbClr val="000000"/>
                </a:solidFill>
                <a:latin typeface="微软雅黑" pitchFamily="34" charset="-122"/>
                <a:ea typeface="微软雅黑" pitchFamily="34" charset="-122"/>
              </a:rPr>
              <a:t>ed</a:t>
            </a:r>
            <a:endParaRPr lang="en-US" altLang="en-US" sz="2400" dirty="0" smtClean="0">
              <a:solidFill>
                <a:srgbClr val="000000"/>
              </a:solidFill>
              <a:latin typeface="微软雅黑" pitchFamily="34" charset="-122"/>
              <a:ea typeface="微软雅黑" pitchFamily="34" charset="-122"/>
            </a:endParaRPr>
          </a:p>
          <a:p>
            <a:pPr marL="914400" lvl="1"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rPr>
              <a:t>Utilities: </a:t>
            </a:r>
            <a:r>
              <a:rPr lang="en-US" altLang="en-US" sz="2400" dirty="0" err="1" smtClean="0">
                <a:solidFill>
                  <a:srgbClr val="000000"/>
                </a:solidFill>
                <a:latin typeface="微软雅黑" pitchFamily="34" charset="-122"/>
                <a:ea typeface="微软雅黑" pitchFamily="34" charset="-122"/>
              </a:rPr>
              <a:t>grep</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egrep</a:t>
            </a:r>
            <a:r>
              <a:rPr lang="en-US" altLang="en-US" sz="2400" dirty="0" smtClean="0">
                <a:solidFill>
                  <a:srgbClr val="000000"/>
                </a:solidFill>
                <a:latin typeface="微软雅黑" pitchFamily="34" charset="-122"/>
                <a:ea typeface="微软雅黑" pitchFamily="34" charset="-122"/>
              </a:rPr>
              <a:t>, </a:t>
            </a:r>
            <a:r>
              <a:rPr lang="en-US" altLang="en-US" sz="2400" dirty="0" err="1" smtClean="0">
                <a:solidFill>
                  <a:srgbClr val="000000"/>
                </a:solidFill>
                <a:latin typeface="微软雅黑" pitchFamily="34" charset="-122"/>
                <a:ea typeface="微软雅黑" pitchFamily="34" charset="-122"/>
              </a:rPr>
              <a:t>sed</a:t>
            </a:r>
            <a:r>
              <a:rPr lang="en-US" altLang="en-US" sz="2400" dirty="0" smtClean="0">
                <a:solidFill>
                  <a:srgbClr val="000000"/>
                </a:solidFill>
                <a:latin typeface="微软雅黑" pitchFamily="34" charset="-122"/>
                <a:ea typeface="微软雅黑" pitchFamily="34" charset="-122"/>
              </a:rPr>
              <a:t>, and </a:t>
            </a:r>
            <a:r>
              <a:rPr lang="en-US" altLang="en-US" sz="2400" dirty="0" err="1" smtClean="0">
                <a:solidFill>
                  <a:srgbClr val="000000"/>
                </a:solidFill>
                <a:latin typeface="微软雅黑" pitchFamily="34" charset="-122"/>
                <a:ea typeface="微软雅黑" pitchFamily="34" charset="-122"/>
              </a:rPr>
              <a:t>awk</a:t>
            </a:r>
            <a:endParaRPr lang="en-US" altLang="en-US" sz="2400" dirty="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23389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smtClean="0">
                <a:solidFill>
                  <a:srgbClr val="0070C0"/>
                </a:solidFill>
                <a:latin typeface="微软雅黑" pitchFamily="34" charset="-122"/>
                <a:ea typeface="微软雅黑" pitchFamily="34" charset="-122"/>
              </a:rPr>
              <a:t>Summary</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09601" y="1387476"/>
            <a:ext cx="8077470" cy="517064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Shell provides a character-based user interface for the Unix kernel</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A shell is both a command interpreter and a programming language</a:t>
            </a:r>
          </a:p>
          <a:p>
            <a:pPr marL="457200" indent="-457200" defTabSz="914400" fontAlgn="base">
              <a:lnSpc>
                <a:spcPct val="150000"/>
              </a:lnSpc>
              <a:spcBef>
                <a:spcPct val="0"/>
              </a:spcBef>
              <a:spcAft>
                <a:spcPct val="0"/>
              </a:spcAft>
              <a:buClr>
                <a:srgbClr val="FF6600"/>
              </a:buClr>
              <a:buFont typeface="Wingdings" charset="2"/>
              <a:buChar char="l"/>
            </a:pPr>
            <a:r>
              <a:rPr lang="en-US" altLang="en-US" sz="2400" dirty="0" smtClean="0">
                <a:solidFill>
                  <a:srgbClr val="000000"/>
                </a:solidFill>
                <a:latin typeface="微软雅黑" pitchFamily="34" charset="-122"/>
                <a:ea typeface="微软雅黑" pitchFamily="34" charset="-122"/>
                <a:cs typeface="Courier New" pitchFamily="49" charset="0"/>
              </a:rPr>
              <a:t>The shell also supports the following features: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Variable substitution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Filename generation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Pipes</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Input/output redirection</a:t>
            </a:r>
          </a:p>
          <a:p>
            <a:pPr marL="914400" lvl="1" indent="-457200" defTabSz="914400" fontAlgn="base">
              <a:lnSpc>
                <a:spcPct val="150000"/>
              </a:lnSpc>
              <a:spcBef>
                <a:spcPct val="0"/>
              </a:spcBef>
              <a:spcAft>
                <a:spcPct val="0"/>
              </a:spcAft>
              <a:buClr>
                <a:srgbClr val="FF6600"/>
              </a:buClr>
              <a:buFont typeface="Wingdings" charset="2"/>
              <a:buChar char="l"/>
            </a:pPr>
            <a:r>
              <a:rPr lang="en-US" altLang="en-US" sz="2000" dirty="0" smtClean="0">
                <a:solidFill>
                  <a:srgbClr val="000000"/>
                </a:solidFill>
                <a:latin typeface="微软雅黑" pitchFamily="34" charset="-122"/>
                <a:ea typeface="微软雅黑" pitchFamily="34" charset="-122"/>
                <a:cs typeface="Courier New" pitchFamily="49" charset="0"/>
              </a:rPr>
              <a:t>User environment customization</a:t>
            </a:r>
          </a:p>
        </p:txBody>
      </p:sp>
    </p:spTree>
    <p:extLst>
      <p:ext uri="{BB962C8B-B14F-4D97-AF65-F5344CB8AC3E}">
        <p14:creationId xmlns:p14="http://schemas.microsoft.com/office/powerpoint/2010/main" val="299407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Regular Expression Forms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576775" y="3792129"/>
            <a:ext cx="8110295" cy="2677656"/>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An atom specifies what text is to be matched and where it is to be found</a:t>
            </a:r>
          </a:p>
          <a:p>
            <a:pPr marL="457200" indent="-457200" defTabSz="914400" fontAlgn="base">
              <a:lnSpc>
                <a:spcPct val="150000"/>
              </a:lnSpc>
              <a:spcBef>
                <a:spcPct val="0"/>
              </a:spcBef>
              <a:spcAft>
                <a:spcPct val="0"/>
              </a:spcAft>
              <a:buClr>
                <a:srgbClr val="FF6600"/>
              </a:buClr>
              <a:buFont typeface="Wingdings" charset="2"/>
              <a:buChar char="l"/>
            </a:pPr>
            <a:r>
              <a:rPr lang="en-US" altLang="en-US" sz="2800" dirty="0" smtClean="0">
                <a:solidFill>
                  <a:srgbClr val="000000"/>
                </a:solidFill>
                <a:latin typeface="微软雅黑" pitchFamily="34" charset="-122"/>
                <a:ea typeface="微软雅黑" pitchFamily="34" charset="-122"/>
              </a:rPr>
              <a:t>An operator combines regular expression atoms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371" y="1649412"/>
            <a:ext cx="5665788"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36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rgbClr val="0070C0"/>
                </a:solidFill>
                <a:latin typeface="微软雅黑" pitchFamily="34" charset="-122"/>
                <a:ea typeface="微软雅黑" pitchFamily="34" charset="-122"/>
              </a:rPr>
              <a:t>Atoms</a:t>
            </a:r>
            <a:endParaRPr lang="zh-CN" altLang="en-US"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748915"/>
            <a:ext cx="8110295" cy="662554"/>
          </a:xfrm>
          <a:prstGeom prst="rect">
            <a:avLst/>
          </a:prstGeom>
          <a:noFill/>
          <a:ln w="9525">
            <a:noFill/>
            <a:miter lim="800000"/>
            <a:headEnd/>
            <a:tailEnd/>
          </a:ln>
        </p:spPr>
        <p:txBody>
          <a:bodyPr wrap="square">
            <a:spAutoFit/>
          </a:bodyPr>
          <a:lstStyle/>
          <a:p>
            <a:pPr algn="ct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An atom can be one of 5 types</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70" y="2920181"/>
            <a:ext cx="80010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673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Single Character Atom</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031622"/>
            <a:ext cx="8110295" cy="662554"/>
          </a:xfrm>
          <a:prstGeom prst="rect">
            <a:avLst/>
          </a:prstGeom>
          <a:noFill/>
          <a:ln w="9525">
            <a:noFill/>
            <a:miter lim="800000"/>
            <a:headEnd/>
            <a:tailEnd/>
          </a:ln>
        </p:spPr>
        <p:txBody>
          <a:bodyPr wrap="square">
            <a:spAutoFit/>
          </a:bodyPr>
          <a:lstStyle/>
          <a:p>
            <a:pPr algn="ct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A single character matches itself</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70" y="1726135"/>
            <a:ext cx="78613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790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Dot Atom</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031622"/>
            <a:ext cx="8110295" cy="1308884"/>
          </a:xfrm>
          <a:prstGeom prst="rect">
            <a:avLst/>
          </a:prstGeom>
          <a:noFill/>
          <a:ln w="9525">
            <a:noFill/>
            <a:miter lim="800000"/>
            <a:headEnd/>
            <a:tailEnd/>
          </a:ln>
        </p:spPr>
        <p:txBody>
          <a:bodyPr wrap="square">
            <a:spAutoFit/>
          </a:bodyPr>
          <a:lstStyle/>
          <a:p>
            <a:pPr defTabSz="914400" fontAlgn="base">
              <a:lnSpc>
                <a:spcPct val="150000"/>
              </a:lnSpc>
              <a:spcBef>
                <a:spcPct val="0"/>
              </a:spcBef>
              <a:spcAft>
                <a:spcPct val="0"/>
              </a:spcAft>
              <a:buClr>
                <a:srgbClr val="FF6600"/>
              </a:buClr>
            </a:pPr>
            <a:r>
              <a:rPr lang="en-US" altLang="en-US" sz="2800" dirty="0" smtClean="0">
                <a:solidFill>
                  <a:srgbClr val="000000"/>
                </a:solidFill>
                <a:latin typeface="微软雅黑" pitchFamily="34" charset="-122"/>
                <a:ea typeface="微软雅黑" pitchFamily="34" charset="-122"/>
              </a:rPr>
              <a:t>Matches any single character except the new line character</a:t>
            </a:r>
          </a:p>
        </p:txBody>
      </p:sp>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32" y="2720002"/>
            <a:ext cx="8070850"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630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Class Atom</a:t>
            </a:r>
            <a:endParaRPr lang="zh-CN" altLang="en-US" sz="4000" b="1" dirty="0">
              <a:solidFill>
                <a:srgbClr val="0070C0"/>
              </a:solidFill>
              <a:latin typeface="微软雅黑" pitchFamily="34" charset="-122"/>
              <a:ea typeface="微软雅黑" pitchFamily="34" charset="-122"/>
            </a:endParaRPr>
          </a:p>
        </p:txBody>
      </p:sp>
      <p:sp>
        <p:nvSpPr>
          <p:cNvPr id="4" name="TextBox 160"/>
          <p:cNvSpPr txBox="1">
            <a:spLocks noChangeArrowheads="1"/>
          </p:cNvSpPr>
          <p:nvPr/>
        </p:nvSpPr>
        <p:spPr bwMode="auto">
          <a:xfrm>
            <a:off x="686070" y="1266210"/>
            <a:ext cx="8110295" cy="2585323"/>
          </a:xfrm>
          <a:prstGeom prst="rect">
            <a:avLst/>
          </a:prstGeom>
          <a:noFill/>
          <a:ln w="9525">
            <a:noFill/>
            <a:miter lim="800000"/>
            <a:headEnd/>
            <a:tailEnd/>
          </a:ln>
        </p:spPr>
        <p:txBody>
          <a:bodyPr wrap="square">
            <a:spAutoFit/>
          </a:bodyPr>
          <a:lstStyle/>
          <a:p>
            <a:pPr marL="457200" indent="-457200" defTabSz="914400" fontAlgn="base">
              <a:lnSpc>
                <a:spcPct val="150000"/>
              </a:lnSpc>
              <a:spcBef>
                <a:spcPct val="0"/>
              </a:spcBef>
              <a:spcAft>
                <a:spcPct val="0"/>
              </a:spcAft>
              <a:buClr>
                <a:srgbClr val="FF6600"/>
              </a:buClr>
              <a:buFont typeface="Arial" pitchFamily="34" charset="0"/>
              <a:buChar char="•"/>
            </a:pPr>
            <a:r>
              <a:rPr lang="en-US" altLang="en-US" sz="2800" dirty="0" smtClean="0">
                <a:solidFill>
                  <a:srgbClr val="000000"/>
                </a:solidFill>
                <a:latin typeface="微软雅黑" pitchFamily="34" charset="-122"/>
                <a:ea typeface="微软雅黑" pitchFamily="34" charset="-122"/>
              </a:rPr>
              <a:t>Matches any </a:t>
            </a:r>
            <a:r>
              <a:rPr lang="en-US" altLang="en-US" sz="2800" u="sng" dirty="0" smtClean="0">
                <a:solidFill>
                  <a:srgbClr val="000000"/>
                </a:solidFill>
                <a:latin typeface="微软雅黑" pitchFamily="34" charset="-122"/>
                <a:ea typeface="微软雅黑" pitchFamily="34" charset="-122"/>
              </a:rPr>
              <a:t>one</a:t>
            </a:r>
            <a:r>
              <a:rPr lang="en-US" altLang="en-US" sz="2800" dirty="0" smtClean="0">
                <a:solidFill>
                  <a:srgbClr val="000000"/>
                </a:solidFill>
                <a:latin typeface="微软雅黑" pitchFamily="34" charset="-122"/>
                <a:ea typeface="微软雅黑" pitchFamily="34" charset="-122"/>
              </a:rPr>
              <a:t> of the characters in a set</a:t>
            </a:r>
          </a:p>
          <a:p>
            <a:pPr marL="800100" lvl="1" indent="-342900">
              <a:buClr>
                <a:srgbClr val="FF2121"/>
              </a:buClr>
              <a:buFont typeface="Arial" pitchFamily="34" charset="0"/>
              <a:buChar char="•"/>
            </a:pPr>
            <a:r>
              <a:rPr lang="en-US" sz="2400" dirty="0"/>
              <a:t>1)  A range of characters is indicated by a dash, e.g. [A-Q]</a:t>
            </a:r>
          </a:p>
          <a:p>
            <a:pPr marL="800100" lvl="1" indent="-342900">
              <a:buClr>
                <a:srgbClr val="FF2121"/>
              </a:buClr>
              <a:buFont typeface="Arial" pitchFamily="34" charset="0"/>
              <a:buChar char="•"/>
            </a:pPr>
            <a:r>
              <a:rPr lang="en-US" sz="2400" dirty="0"/>
              <a:t>2)  Can specify characters to be excluded from the set, e.g</a:t>
            </a:r>
            <a:r>
              <a:rPr lang="en-US" sz="2400" dirty="0" smtClean="0"/>
              <a:t>. </a:t>
            </a:r>
            <a:r>
              <a:rPr lang="en-US" sz="2400" dirty="0"/>
              <a:t>[^0-9] matches any character other than a number</a:t>
            </a:r>
            <a:r>
              <a:rPr lang="en-US" sz="2400" dirty="0" smtClean="0"/>
              <a:t>.</a:t>
            </a:r>
            <a:endParaRPr lang="en-US" sz="2400"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077" y="3851533"/>
            <a:ext cx="6264275"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426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932" y="112405"/>
            <a:ext cx="8230138" cy="1143000"/>
          </a:xfrm>
        </p:spPr>
        <p:txBody>
          <a:bodyPr/>
          <a:lstStyle/>
          <a:p>
            <a:r>
              <a:rPr lang="en-US" altLang="zh-CN" sz="4000" b="1" dirty="0" smtClean="0">
                <a:solidFill>
                  <a:srgbClr val="0070C0"/>
                </a:solidFill>
                <a:latin typeface="微软雅黑" pitchFamily="34" charset="-122"/>
                <a:ea typeface="微软雅黑" pitchFamily="34" charset="-122"/>
              </a:rPr>
              <a:t>Class Examples</a:t>
            </a:r>
            <a:endParaRPr lang="zh-CN" altLang="en-US" sz="4000" b="1" dirty="0">
              <a:solidFill>
                <a:srgbClr val="0070C0"/>
              </a:solidFill>
              <a:latin typeface="微软雅黑" pitchFamily="34" charset="-122"/>
              <a:ea typeface="微软雅黑" pitchFamily="34" charset="-122"/>
            </a:endParaRP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563688"/>
            <a:ext cx="87122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220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9358</TotalTime>
  <Words>2934</Words>
  <Application>Microsoft Office PowerPoint</Application>
  <PresentationFormat>On-screen Show (4:3)</PresentationFormat>
  <Paragraphs>200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默认设计模板</vt:lpstr>
      <vt:lpstr>PowerPoint Presentation</vt:lpstr>
      <vt:lpstr>Topics</vt:lpstr>
      <vt:lpstr>Define Regular Expressions</vt:lpstr>
      <vt:lpstr>Regular Expression Forms</vt:lpstr>
      <vt:lpstr>Atoms</vt:lpstr>
      <vt:lpstr>Single Character Atom</vt:lpstr>
      <vt:lpstr>Dot Atom</vt:lpstr>
      <vt:lpstr>Class Atom</vt:lpstr>
      <vt:lpstr>Class Examples</vt:lpstr>
      <vt:lpstr>Short-hand Classes</vt:lpstr>
      <vt:lpstr>Anchors</vt:lpstr>
      <vt:lpstr>Operators</vt:lpstr>
      <vt:lpstr>Sequence Operators</vt:lpstr>
      <vt:lpstr>Sequence Operators at Work</vt:lpstr>
      <vt:lpstr>Alternation Operator</vt:lpstr>
      <vt:lpstr>Matching Alternation Operator</vt:lpstr>
      <vt:lpstr>Repetition Operators</vt:lpstr>
      <vt:lpstr>Basic Repetition Forms</vt:lpstr>
      <vt:lpstr>Short Form Repetition Operators</vt:lpstr>
      <vt:lpstr>Repeating Pattern Matching</vt:lpstr>
      <vt:lpstr>Greedy Matching</vt:lpstr>
      <vt:lpstr>Stop Being Greedy</vt:lpstr>
      <vt:lpstr>Group Operators</vt:lpstr>
      <vt:lpstr>Save Operator</vt:lpstr>
      <vt:lpstr> Saving and Grouping Metacharacters</vt:lpstr>
      <vt:lpstr>A Few Ways to Slice and Dice a Date</vt:lpstr>
      <vt:lpstr>Lookahead &amp; Lookbehind</vt:lpstr>
      <vt:lpstr>Online Bash Reference</vt:lpstr>
      <vt:lpstr>Regex Engines</vt:lpstr>
      <vt:lpstr>Summary</vt:lpstr>
    </vt:vector>
  </TitlesOfParts>
  <Company>ASPIRE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Victor Yu</dc:creator>
  <cp:lastModifiedBy>Victor</cp:lastModifiedBy>
  <cp:revision>628</cp:revision>
  <dcterms:created xsi:type="dcterms:W3CDTF">2013-10-28T00:04:30Z</dcterms:created>
  <dcterms:modified xsi:type="dcterms:W3CDTF">2015-03-19T03:59:37Z</dcterms:modified>
</cp:coreProperties>
</file>