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69" r:id="rId7"/>
    <p:sldId id="259" r:id="rId8"/>
    <p:sldId id="270" r:id="rId9"/>
    <p:sldId id="271" r:id="rId10"/>
    <p:sldId id="258" r:id="rId11"/>
    <p:sldId id="260" r:id="rId12"/>
    <p:sldId id="272" r:id="rId13"/>
    <p:sldId id="266" r:id="rId14"/>
    <p:sldId id="277" r:id="rId15"/>
    <p:sldId id="281" r:id="rId16"/>
    <p:sldId id="279" r:id="rId17"/>
    <p:sldId id="280" r:id="rId18"/>
    <p:sldId id="278" r:id="rId19"/>
    <p:sldId id="273" r:id="rId20"/>
    <p:sldId id="263" r:id="rId21"/>
    <p:sldId id="276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 autoAdjust="0"/>
  </p:normalViewPr>
  <p:slideViewPr>
    <p:cSldViewPr snapToGrid="0" showGuides="1">
      <p:cViewPr varScale="1">
        <p:scale>
          <a:sx n="71" d="100"/>
          <a:sy n="71" d="100"/>
        </p:scale>
        <p:origin x="69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9" d="100"/>
          <a:sy n="69" d="100"/>
        </p:scale>
        <p:origin x="32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12/1/2022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12/1/2022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PH" b="1" dirty="0"/>
              <a:t>The Teacher and the Curriculum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6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200" y="1295037"/>
            <a:ext cx="7363853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503238"/>
            <a:ext cx="9980682" cy="1096962"/>
          </a:xfrm>
        </p:spPr>
        <p:txBody>
          <a:bodyPr>
            <a:noAutofit/>
          </a:bodyPr>
          <a:lstStyle/>
          <a:p>
            <a:pPr lvl="6"/>
            <a:r>
              <a:rPr lang="en-PH" sz="2400" dirty="0"/>
              <a:t>3. The following describe Tyler’s Rationale on Curriculum Development except: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PH" dirty="0"/>
          </a:p>
          <a:p>
            <a:pPr marL="0" lvl="0" indent="0">
              <a:buNone/>
            </a:pPr>
            <a:r>
              <a:rPr lang="en-PH" dirty="0"/>
              <a:t>A. Deductive</a:t>
            </a:r>
            <a:endParaRPr lang="en-US" dirty="0"/>
          </a:p>
          <a:p>
            <a:pPr marL="0" lvl="0" indent="0">
              <a:buNone/>
            </a:pPr>
            <a:r>
              <a:rPr lang="en-PH" dirty="0"/>
              <a:t>B. Reflects the teacher’s approach</a:t>
            </a:r>
            <a:endParaRPr lang="en-US" dirty="0"/>
          </a:p>
          <a:p>
            <a:pPr marL="0" lvl="0" indent="0">
              <a:buNone/>
            </a:pPr>
            <a:r>
              <a:rPr lang="en-PH" dirty="0"/>
              <a:t>C. Believes that administration should design curriculum</a:t>
            </a:r>
            <a:endParaRPr lang="en-US" dirty="0"/>
          </a:p>
          <a:p>
            <a:pPr marL="0" lvl="0" indent="0">
              <a:buNone/>
            </a:pPr>
            <a:r>
              <a:rPr lang="en-PH" dirty="0"/>
              <a:t>D. Lays the main stress on aims, evaluation, and control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46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503238"/>
            <a:ext cx="9980682" cy="1096962"/>
          </a:xfrm>
        </p:spPr>
        <p:txBody>
          <a:bodyPr>
            <a:noAutofit/>
          </a:bodyPr>
          <a:lstStyle/>
          <a:p>
            <a:pPr lvl="6"/>
            <a:br>
              <a:rPr lang="en-US" sz="2400" dirty="0"/>
            </a:br>
            <a:endParaRPr lang="en-US" sz="2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4800" b="1" dirty="0"/>
          </a:p>
          <a:p>
            <a:pPr marL="0" lvl="0" indent="0" algn="ctr">
              <a:buNone/>
            </a:pPr>
            <a:r>
              <a:rPr lang="en-US" sz="6600" b="1" dirty="0"/>
              <a:t>TABA – TYLER </a:t>
            </a:r>
          </a:p>
          <a:p>
            <a:pPr marL="0" lvl="0" indent="0" algn="ctr">
              <a:buNone/>
            </a:pPr>
            <a:r>
              <a:rPr lang="en-US" sz="6600" b="1" i="1" dirty="0"/>
              <a:t>Rationales</a:t>
            </a:r>
          </a:p>
        </p:txBody>
      </p:sp>
    </p:spTree>
    <p:extLst>
      <p:ext uri="{BB962C8B-B14F-4D97-AF65-F5344CB8AC3E}">
        <p14:creationId xmlns:p14="http://schemas.microsoft.com/office/powerpoint/2010/main" val="2709496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368767"/>
            <a:ext cx="9980682" cy="1096962"/>
          </a:xfrm>
        </p:spPr>
        <p:txBody>
          <a:bodyPr>
            <a:noAutofit/>
          </a:bodyPr>
          <a:lstStyle/>
          <a:p>
            <a:pPr lvl="6" algn="ctr"/>
            <a:r>
              <a:rPr lang="en-PH" sz="2400" b="1" dirty="0"/>
              <a:t>Tyler’s Rationale on Curriculum Development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PH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B129FB-5548-CE89-F8BC-24F9A5BB7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36796"/>
              </p:ext>
            </p:extLst>
          </p:nvPr>
        </p:nvGraphicFramePr>
        <p:xfrm>
          <a:off x="2031241" y="1600200"/>
          <a:ext cx="8128000" cy="4846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84594341"/>
                    </a:ext>
                  </a:extLst>
                </a:gridCol>
              </a:tblGrid>
              <a:tr h="169134">
                <a:tc>
                  <a:txBody>
                    <a:bodyPr/>
                    <a:lstStyle/>
                    <a:p>
                      <a:pPr algn="ctr"/>
                      <a:endParaRPr lang="en-PH" sz="1600" b="0" dirty="0"/>
                    </a:p>
                    <a:p>
                      <a:pPr algn="ctr"/>
                      <a:r>
                        <a:rPr lang="en-PH" sz="1600" b="0" dirty="0"/>
                        <a:t>deductive</a:t>
                      </a:r>
                    </a:p>
                    <a:p>
                      <a:pPr algn="ctr"/>
                      <a:endParaRPr lang="en-PH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38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600" b="0" dirty="0"/>
                    </a:p>
                    <a:p>
                      <a:pPr algn="ctr"/>
                      <a:r>
                        <a:rPr lang="en-PH" sz="1600" b="0" dirty="0"/>
                        <a:t>argues from the administrator approach</a:t>
                      </a:r>
                    </a:p>
                    <a:p>
                      <a:pPr algn="ctr"/>
                      <a:endParaRPr lang="en-PH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0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600" b="0" dirty="0"/>
                    </a:p>
                    <a:p>
                      <a:pPr algn="ctr"/>
                      <a:r>
                        <a:rPr lang="en-PH" sz="1600" b="0" dirty="0"/>
                        <a:t>believes that administration should design the curriculum and the teachers implement it.</a:t>
                      </a:r>
                    </a:p>
                    <a:p>
                      <a:pPr algn="ctr"/>
                      <a:endParaRPr lang="en-PH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3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600" b="0" dirty="0"/>
                    </a:p>
                    <a:p>
                      <a:pPr algn="ctr"/>
                      <a:r>
                        <a:rPr lang="en-PH" sz="1600" b="0" dirty="0"/>
                        <a:t>lays the main stress on aims, evaluation, and control.</a:t>
                      </a:r>
                    </a:p>
                    <a:p>
                      <a:pPr algn="ctr"/>
                      <a:endParaRPr lang="en-PH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16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600" b="0" dirty="0"/>
                    </a:p>
                    <a:p>
                      <a:pPr algn="ctr"/>
                      <a:r>
                        <a:rPr lang="en-PH" sz="1600" b="0" dirty="0"/>
                        <a:t>This approach may be perfect, perhaps, for market-oriented education, but inadequate for the development of responsible and creative individuals able to meet the challenges of the constantly changing circumstances</a:t>
                      </a:r>
                    </a:p>
                    <a:p>
                      <a:pPr algn="ctr"/>
                      <a:endParaRPr lang="en-PH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38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826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368767"/>
            <a:ext cx="9980682" cy="1096962"/>
          </a:xfrm>
        </p:spPr>
        <p:txBody>
          <a:bodyPr>
            <a:noAutofit/>
          </a:bodyPr>
          <a:lstStyle/>
          <a:p>
            <a:pPr lvl="6" algn="ctr"/>
            <a:r>
              <a:rPr lang="en-PH" sz="2400" b="1" dirty="0" err="1"/>
              <a:t>Taba’s</a:t>
            </a:r>
            <a:r>
              <a:rPr lang="en-PH" sz="2400" b="1" dirty="0"/>
              <a:t> Rationale on Curriculum Development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PH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B129FB-5548-CE89-F8BC-24F9A5BB7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376128"/>
              </p:ext>
            </p:extLst>
          </p:nvPr>
        </p:nvGraphicFramePr>
        <p:xfrm>
          <a:off x="2031241" y="1600200"/>
          <a:ext cx="8128000" cy="4846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84594341"/>
                    </a:ext>
                  </a:extLst>
                </a:gridCol>
              </a:tblGrid>
              <a:tr h="169134">
                <a:tc>
                  <a:txBody>
                    <a:bodyPr/>
                    <a:lstStyle/>
                    <a:p>
                      <a:pPr algn="ctr"/>
                      <a:endParaRPr lang="en-PH" sz="1600" b="0" dirty="0"/>
                    </a:p>
                    <a:p>
                      <a:pPr algn="ctr"/>
                      <a:r>
                        <a:rPr lang="en-PH" sz="1600" b="0" dirty="0"/>
                        <a:t>inductive</a:t>
                      </a:r>
                    </a:p>
                    <a:p>
                      <a:pPr algn="ctr"/>
                      <a:endParaRPr lang="en-PH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38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600" b="0" dirty="0"/>
                    </a:p>
                    <a:p>
                      <a:pPr algn="ctr"/>
                      <a:r>
                        <a:rPr lang="en-PH" sz="1600" b="0" dirty="0"/>
                        <a:t>Reflects the teacher’s approach</a:t>
                      </a:r>
                    </a:p>
                    <a:p>
                      <a:pPr algn="ctr"/>
                      <a:endParaRPr lang="en-PH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0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600" b="0" dirty="0"/>
                    </a:p>
                    <a:p>
                      <a:pPr algn="ctr"/>
                      <a:r>
                        <a:rPr lang="en-PH" sz="1600" b="0" dirty="0"/>
                        <a:t>believes that the teachers are aware of the students needs; hence teachers should be the ones to develop the curriculum and implement in practice.</a:t>
                      </a:r>
                    </a:p>
                    <a:p>
                      <a:pPr algn="ctr"/>
                      <a:endParaRPr lang="en-PH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3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600" b="0" dirty="0"/>
                    </a:p>
                    <a:p>
                      <a:pPr algn="ctr"/>
                      <a:r>
                        <a:rPr lang="en-PH" sz="1600" b="0" dirty="0"/>
                        <a:t>Her rationale does not start with objectives, as she believes that the demand for education in a particular society should be studied first</a:t>
                      </a:r>
                    </a:p>
                    <a:p>
                      <a:pPr algn="ctr"/>
                      <a:endParaRPr lang="en-PH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16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600" b="0" dirty="0"/>
                    </a:p>
                    <a:p>
                      <a:pPr algn="ctr"/>
                      <a:r>
                        <a:rPr lang="en-PH" sz="1600" b="0" dirty="0"/>
                        <a:t>pays attention to the selection of the content and its organization with an aim to provide students with an opportunity to learn with comprehension.</a:t>
                      </a:r>
                    </a:p>
                    <a:p>
                      <a:pPr algn="ctr"/>
                      <a:endParaRPr lang="en-PH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38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729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503238"/>
            <a:ext cx="9980682" cy="1096962"/>
          </a:xfrm>
        </p:spPr>
        <p:txBody>
          <a:bodyPr>
            <a:noAutofit/>
          </a:bodyPr>
          <a:lstStyle/>
          <a:p>
            <a:pPr lvl="6"/>
            <a:r>
              <a:rPr lang="en-PH" sz="2400" dirty="0"/>
              <a:t>3. The following describe Tyler’s Rationale on Curriculum Development except: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PH" dirty="0"/>
          </a:p>
          <a:p>
            <a:pPr marL="0" lvl="0" indent="0">
              <a:buNone/>
            </a:pPr>
            <a:r>
              <a:rPr lang="en-PH" dirty="0"/>
              <a:t>A. Deductive</a:t>
            </a:r>
            <a:endParaRPr lang="en-US" dirty="0"/>
          </a:p>
          <a:p>
            <a:pPr marL="0" lvl="0" indent="0">
              <a:buNone/>
            </a:pPr>
            <a:r>
              <a:rPr lang="en-PH" dirty="0">
                <a:solidFill>
                  <a:srgbClr val="FF0000"/>
                </a:solidFill>
              </a:rPr>
              <a:t>B. Reflects the teacher’s approach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PH" dirty="0"/>
              <a:t>C. Believes that administration should design curriculum</a:t>
            </a:r>
            <a:endParaRPr lang="en-US" dirty="0"/>
          </a:p>
          <a:p>
            <a:pPr marL="0" lvl="0" indent="0">
              <a:buNone/>
            </a:pPr>
            <a:r>
              <a:rPr lang="en-PH" dirty="0"/>
              <a:t>D. Lays the main stress on aims, evaluation, and control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97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4.</a:t>
            </a:r>
            <a:r>
              <a:rPr lang="zh-CN" altLang="en-US" sz="2400" dirty="0"/>
              <a:t> </a:t>
            </a:r>
            <a:r>
              <a:rPr lang="en-US" altLang="zh-CN" sz="2400" dirty="0"/>
              <a:t>The following describe </a:t>
            </a:r>
            <a:r>
              <a:rPr lang="en-US" altLang="zh-CN" sz="2400" dirty="0" err="1"/>
              <a:t>Taba’s</a:t>
            </a:r>
            <a:r>
              <a:rPr lang="en-US" altLang="zh-CN" sz="2400" dirty="0"/>
              <a:t> Grassroots Approach in Curriculum Development except: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93D12-0F95-49E8-7361-B86459675643}"/>
              </a:ext>
            </a:extLst>
          </p:cNvPr>
          <p:cNvSpPr txBox="1"/>
          <p:nvPr/>
        </p:nvSpPr>
        <p:spPr>
          <a:xfrm>
            <a:off x="1104900" y="1272273"/>
            <a:ext cx="91821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A. Inductive</a:t>
            </a:r>
          </a:p>
          <a:p>
            <a:r>
              <a:rPr lang="en-US" altLang="zh-CN" sz="2800" dirty="0"/>
              <a:t>B. Reflects the teachers approach</a:t>
            </a:r>
          </a:p>
          <a:p>
            <a:r>
              <a:rPr lang="en-US" altLang="zh-CN" sz="2800" dirty="0"/>
              <a:t>C. Believes that teachers are aware of students needs</a:t>
            </a:r>
          </a:p>
          <a:p>
            <a:r>
              <a:rPr lang="en-US" altLang="zh-CN" sz="2800" dirty="0"/>
              <a:t>D. Starts with objectives and ends with demands education</a:t>
            </a:r>
          </a:p>
        </p:txBody>
      </p:sp>
    </p:spTree>
    <p:extLst>
      <p:ext uri="{BB962C8B-B14F-4D97-AF65-F5344CB8AC3E}">
        <p14:creationId xmlns:p14="http://schemas.microsoft.com/office/powerpoint/2010/main" val="387045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428624"/>
            <a:ext cx="9980682" cy="744537"/>
          </a:xfrm>
        </p:spPr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TABA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8F052A-82A2-1EAF-D39C-F99C3C5E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32" y="1297781"/>
            <a:ext cx="9980682" cy="1789907"/>
          </a:xfrm>
        </p:spPr>
        <p:txBody>
          <a:bodyPr anchor="b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Hilda</a:t>
            </a:r>
            <a:r>
              <a:rPr lang="zh-CN" altLang="en-US" sz="2400" dirty="0"/>
              <a:t> </a:t>
            </a:r>
            <a:r>
              <a:rPr lang="en-US" altLang="zh-CN" sz="2400" dirty="0" err="1"/>
              <a:t>Taba</a:t>
            </a:r>
            <a:r>
              <a:rPr lang="zh-CN" altLang="en-US" sz="2400" dirty="0"/>
              <a:t> </a:t>
            </a:r>
            <a:r>
              <a:rPr lang="en-US" altLang="zh-CN" sz="2400" dirty="0"/>
              <a:t>believes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inductive</a:t>
            </a:r>
            <a:r>
              <a:rPr lang="zh-CN" altLang="en-US" sz="2400" dirty="0"/>
              <a:t> </a:t>
            </a:r>
            <a:r>
              <a:rPr lang="en-US" altLang="zh-CN" sz="2400" dirty="0"/>
              <a:t>approach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curriculum</a:t>
            </a:r>
            <a:r>
              <a:rPr lang="zh-CN" altLang="en-US" sz="2400" dirty="0"/>
              <a:t> </a:t>
            </a:r>
            <a:r>
              <a:rPr lang="en-US" altLang="zh-CN" sz="2400" dirty="0"/>
              <a:t>development.</a:t>
            </a:r>
            <a:r>
              <a:rPr lang="zh-CN" altLang="en-US" sz="2400" dirty="0"/>
              <a:t> </a:t>
            </a:r>
            <a:r>
              <a:rPr lang="en-US" altLang="zh-CN" sz="2400" dirty="0"/>
              <a:t>Her</a:t>
            </a:r>
            <a:r>
              <a:rPr lang="zh-CN" altLang="en-US" sz="2400" dirty="0"/>
              <a:t> </a:t>
            </a:r>
            <a:r>
              <a:rPr lang="en-US" altLang="zh-CN" sz="2400" dirty="0"/>
              <a:t>model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teacher</a:t>
            </a:r>
            <a:r>
              <a:rPr lang="zh-CN" altLang="en-US" sz="2400" dirty="0"/>
              <a:t> </a:t>
            </a:r>
            <a:r>
              <a:rPr lang="en-US" altLang="zh-CN" sz="2400" dirty="0"/>
              <a:t>approach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she</a:t>
            </a:r>
            <a:r>
              <a:rPr lang="zh-CN" altLang="en-US" sz="2400" dirty="0"/>
              <a:t> </a:t>
            </a:r>
            <a:r>
              <a:rPr lang="en-US" altLang="zh-CN" sz="2400" dirty="0"/>
              <a:t>believes</a:t>
            </a:r>
            <a:r>
              <a:rPr lang="zh-CN" altLang="en-US" sz="2400" dirty="0"/>
              <a:t> </a:t>
            </a:r>
            <a:r>
              <a:rPr lang="en-US" altLang="zh-CN" sz="2400" dirty="0"/>
              <a:t>that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teachers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aware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student’s</a:t>
            </a:r>
            <a:r>
              <a:rPr lang="zh-CN" altLang="en-US" sz="2400" dirty="0"/>
              <a:t> </a:t>
            </a:r>
            <a:r>
              <a:rPr lang="en-US" altLang="zh-CN" sz="2400" dirty="0"/>
              <a:t>need.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16D03-1509-63B0-4021-3D2A24E5F53A}"/>
              </a:ext>
            </a:extLst>
          </p:cNvPr>
          <p:cNvSpPr txBox="1"/>
          <p:nvPr/>
        </p:nvSpPr>
        <p:spPr>
          <a:xfrm>
            <a:off x="1343024" y="3212308"/>
            <a:ext cx="10075069" cy="341632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altLang="zh-CN" sz="2400" dirty="0">
                <a:latin typeface="Baskerville Old Face" panose="02020602080505020303" pitchFamily="18" charset="0"/>
                <a:cs typeface="Arial" panose="020B0604020202020204" pitchFamily="34" charset="0"/>
              </a:rPr>
              <a:t>7</a:t>
            </a:r>
            <a:r>
              <a:rPr lang="zh-CN" altLang="en-US" sz="2400" dirty="0">
                <a:latin typeface="Baskerville Old Face" panose="02020602080505020303" pitchFamily="18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Baskerville Old Face" panose="02020602080505020303" pitchFamily="18" charset="0"/>
                <a:cs typeface="Arial" panose="020B0604020202020204" pitchFamily="34" charset="0"/>
              </a:rPr>
              <a:t>STEPS</a:t>
            </a:r>
            <a:r>
              <a:rPr lang="zh-CN" altLang="en-US" sz="2400" dirty="0">
                <a:latin typeface="Baskerville Old Face" panose="02020602080505020303" pitchFamily="18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Baskerville Old Face" panose="02020602080505020303" pitchFamily="18" charset="0"/>
                <a:cs typeface="Arial" panose="020B0604020202020204" pitchFamily="34" charset="0"/>
              </a:rPr>
              <a:t>IN</a:t>
            </a:r>
            <a:r>
              <a:rPr lang="zh-CN" altLang="en-US" sz="2400" dirty="0">
                <a:latin typeface="Baskerville Old Face" panose="02020602080505020303" pitchFamily="18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Baskerville Old Face" panose="02020602080505020303" pitchFamily="18" charset="0"/>
                <a:cs typeface="Arial" panose="020B0604020202020204" pitchFamily="34" charset="0"/>
              </a:rPr>
              <a:t>TABA</a:t>
            </a:r>
            <a:r>
              <a:rPr lang="zh-CN" altLang="en-US" sz="2400" dirty="0">
                <a:latin typeface="Baskerville Old Face" panose="02020602080505020303" pitchFamily="18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Baskerville Old Face" panose="02020602080505020303" pitchFamily="18" charset="0"/>
                <a:cs typeface="Arial" panose="020B0604020202020204" pitchFamily="34" charset="0"/>
              </a:rPr>
              <a:t>MODEL</a:t>
            </a:r>
            <a:endParaRPr lang="en-US" sz="24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Baskerville Old Face" panose="02020602080505020303" pitchFamily="18" charset="0"/>
              </a:rPr>
              <a:t>Diagnosis of </a:t>
            </a:r>
            <a:r>
              <a:rPr lang="en-US" sz="2400" dirty="0" err="1">
                <a:latin typeface="Baskerville Old Face" panose="02020602080505020303" pitchFamily="18" charset="0"/>
              </a:rPr>
              <a:t>leamers</a:t>
            </a:r>
            <a:r>
              <a:rPr lang="en-US" sz="2400" dirty="0">
                <a:latin typeface="Baskerville Old Face" panose="02020602080505020303" pitchFamily="18" charset="0"/>
              </a:rPr>
              <a:t> needs and expectations of the larger society.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2. Formulation of learning objectives.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3. Selection of the learning content.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4. Organization of learning content</a:t>
            </a:r>
            <a:endParaRPr lang="zh-CN" altLang="en-US" sz="2400" dirty="0">
              <a:latin typeface="Baskerville Old Face" panose="02020602080505020303" pitchFamily="18" charset="0"/>
            </a:endParaRPr>
          </a:p>
          <a:p>
            <a:r>
              <a:rPr lang="en-US" sz="2400" dirty="0">
                <a:latin typeface="Baskerville Old Face" panose="02020602080505020303" pitchFamily="18" charset="0"/>
              </a:rPr>
              <a:t>5. Selection of the learning experiences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6. Organization of learning activities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7. Determination of what to evaluate and the means of doing it.</a:t>
            </a: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74" y="66347"/>
            <a:ext cx="9980682" cy="744537"/>
          </a:xfrm>
        </p:spPr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TABA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55074" y="1504021"/>
            <a:ext cx="3119370" cy="5151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ounded Rectangle 7"/>
          <p:cNvSpPr/>
          <p:nvPr/>
        </p:nvSpPr>
        <p:spPr>
          <a:xfrm>
            <a:off x="2381788" y="2205963"/>
            <a:ext cx="3119370" cy="5151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ounded Rectangle 8"/>
          <p:cNvSpPr/>
          <p:nvPr/>
        </p:nvSpPr>
        <p:spPr>
          <a:xfrm>
            <a:off x="3751286" y="2917746"/>
            <a:ext cx="3119370" cy="515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ounded Rectangle 9"/>
          <p:cNvSpPr/>
          <p:nvPr/>
        </p:nvSpPr>
        <p:spPr>
          <a:xfrm>
            <a:off x="5468692" y="3643062"/>
            <a:ext cx="3119370" cy="515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ounded Rectangle 10"/>
          <p:cNvSpPr/>
          <p:nvPr/>
        </p:nvSpPr>
        <p:spPr>
          <a:xfrm>
            <a:off x="7028376" y="4368378"/>
            <a:ext cx="3377753" cy="6543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ounded Rectangle 11"/>
          <p:cNvSpPr/>
          <p:nvPr/>
        </p:nvSpPr>
        <p:spPr>
          <a:xfrm>
            <a:off x="8688411" y="5140803"/>
            <a:ext cx="3119370" cy="515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ounded Rectangle 12"/>
          <p:cNvSpPr/>
          <p:nvPr/>
        </p:nvSpPr>
        <p:spPr>
          <a:xfrm>
            <a:off x="8717252" y="6230119"/>
            <a:ext cx="3119370" cy="5151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2601399" y="2316693"/>
            <a:ext cx="268014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400" dirty="0"/>
              <a:t>FORMULATION OBJECTIVES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2628" y="1576932"/>
            <a:ext cx="27642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dirty="0"/>
              <a:t>DIAGNOSIS OF NEEDS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41473" y="2999349"/>
            <a:ext cx="27642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dirty="0"/>
              <a:t>SELECTING CONTENT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77663" y="3756004"/>
            <a:ext cx="230142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400" dirty="0"/>
              <a:t>ORGANIZING CONTENT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48337" y="4403181"/>
            <a:ext cx="2899759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600" dirty="0"/>
              <a:t>SELECTING LEARNING EXPERIENCES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51332" y="5174887"/>
            <a:ext cx="239352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200" dirty="0"/>
              <a:t>ORGANIZING LEARNING EXPERIENCES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23409" y="6318419"/>
            <a:ext cx="190705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1600" dirty="0"/>
              <a:t>EVALUATION</a:t>
            </a:r>
          </a:p>
        </p:txBody>
      </p:sp>
      <p:sp>
        <p:nvSpPr>
          <p:cNvPr id="23" name="Left-Up Arrow 22"/>
          <p:cNvSpPr/>
          <p:nvPr/>
        </p:nvSpPr>
        <p:spPr>
          <a:xfrm rot="16200000">
            <a:off x="7160018" y="2963361"/>
            <a:ext cx="475445" cy="673796"/>
          </a:xfrm>
          <a:prstGeom prst="leftUpArrow">
            <a:avLst>
              <a:gd name="adj1" fmla="val 0"/>
              <a:gd name="adj2" fmla="val 14165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Left-Up Arrow 23"/>
          <p:cNvSpPr/>
          <p:nvPr/>
        </p:nvSpPr>
        <p:spPr>
          <a:xfrm rot="16200000">
            <a:off x="5819944" y="2214567"/>
            <a:ext cx="475445" cy="673796"/>
          </a:xfrm>
          <a:prstGeom prst="leftUpArrow">
            <a:avLst>
              <a:gd name="adj1" fmla="val 0"/>
              <a:gd name="adj2" fmla="val 14165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Left-Up Arrow 24"/>
          <p:cNvSpPr/>
          <p:nvPr/>
        </p:nvSpPr>
        <p:spPr>
          <a:xfrm rot="16200000">
            <a:off x="8897392" y="3705456"/>
            <a:ext cx="475445" cy="673796"/>
          </a:xfrm>
          <a:prstGeom prst="leftUpArrow">
            <a:avLst>
              <a:gd name="adj1" fmla="val 0"/>
              <a:gd name="adj2" fmla="val 14165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Left-Up Arrow 25"/>
          <p:cNvSpPr/>
          <p:nvPr/>
        </p:nvSpPr>
        <p:spPr>
          <a:xfrm rot="16200000">
            <a:off x="10667233" y="4439898"/>
            <a:ext cx="475445" cy="673796"/>
          </a:xfrm>
          <a:prstGeom prst="leftUpArrow">
            <a:avLst>
              <a:gd name="adj1" fmla="val 0"/>
              <a:gd name="adj2" fmla="val 14165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Left-Up Arrow 26"/>
          <p:cNvSpPr/>
          <p:nvPr/>
        </p:nvSpPr>
        <p:spPr>
          <a:xfrm rot="16200000">
            <a:off x="4703575" y="1630156"/>
            <a:ext cx="475445" cy="673796"/>
          </a:xfrm>
          <a:prstGeom prst="leftUpArrow">
            <a:avLst>
              <a:gd name="adj1" fmla="val 0"/>
              <a:gd name="adj2" fmla="val 14165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Down Arrow 27"/>
          <p:cNvSpPr/>
          <p:nvPr/>
        </p:nvSpPr>
        <p:spPr>
          <a:xfrm>
            <a:off x="10130175" y="5700590"/>
            <a:ext cx="336898" cy="459047"/>
          </a:xfrm>
          <a:prstGeom prst="downArrow">
            <a:avLst>
              <a:gd name="adj1" fmla="val 50000"/>
              <a:gd name="adj2" fmla="val 46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548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The following describe </a:t>
            </a:r>
            <a:r>
              <a:rPr lang="en-US" altLang="zh-CN" dirty="0" err="1"/>
              <a:t>Taba’s</a:t>
            </a:r>
            <a:r>
              <a:rPr lang="en-US" altLang="zh-CN" dirty="0"/>
              <a:t> Grassroots Approach in Curriculum Development except: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93D12-0F95-49E8-7361-B86459675643}"/>
              </a:ext>
            </a:extLst>
          </p:cNvPr>
          <p:cNvSpPr txBox="1"/>
          <p:nvPr/>
        </p:nvSpPr>
        <p:spPr>
          <a:xfrm>
            <a:off x="1104900" y="1272273"/>
            <a:ext cx="91821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800" dirty="0"/>
          </a:p>
          <a:p>
            <a:r>
              <a:rPr lang="en-US" altLang="zh-CN" sz="2800" dirty="0">
                <a:solidFill>
                  <a:schemeClr val="tx2"/>
                </a:solidFill>
              </a:rPr>
              <a:t>A. Inductive</a:t>
            </a:r>
          </a:p>
          <a:p>
            <a:r>
              <a:rPr lang="en-US" altLang="zh-CN" sz="2800" dirty="0"/>
              <a:t>B. Reflects the teachers approach</a:t>
            </a:r>
          </a:p>
          <a:p>
            <a:r>
              <a:rPr lang="en-US" altLang="zh-CN" sz="2800" dirty="0"/>
              <a:t>C. Believes that teachers are aware of students needs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D. Starts with objectives and ends with demands education</a:t>
            </a:r>
          </a:p>
        </p:txBody>
      </p:sp>
    </p:spTree>
    <p:extLst>
      <p:ext uri="{BB962C8B-B14F-4D97-AF65-F5344CB8AC3E}">
        <p14:creationId xmlns:p14="http://schemas.microsoft.com/office/powerpoint/2010/main" val="339278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503238"/>
            <a:ext cx="9980682" cy="1096962"/>
          </a:xfrm>
        </p:spPr>
        <p:txBody>
          <a:bodyPr>
            <a:noAutofit/>
          </a:bodyPr>
          <a:lstStyle/>
          <a:p>
            <a:pPr lvl="6"/>
            <a:r>
              <a:rPr lang="en-PH" sz="2400" dirty="0"/>
              <a:t>1. What is the suggested plan of action in the process of curriculum evaluation?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H" dirty="0"/>
              <a:t>Analyze information</a:t>
            </a:r>
            <a:endParaRPr lang="en-US" dirty="0"/>
          </a:p>
          <a:p>
            <a:pPr lvl="0"/>
            <a:r>
              <a:rPr lang="en-PH" dirty="0"/>
              <a:t>Collect or gather information</a:t>
            </a:r>
            <a:endParaRPr lang="en-US" dirty="0"/>
          </a:p>
          <a:p>
            <a:pPr lvl="0"/>
            <a:r>
              <a:rPr lang="en-PH" dirty="0"/>
              <a:t>Organize the information</a:t>
            </a:r>
            <a:endParaRPr lang="en-US" dirty="0"/>
          </a:p>
          <a:p>
            <a:pPr lvl="0"/>
            <a:r>
              <a:rPr lang="en-PH" dirty="0"/>
              <a:t>Recycle the information for continuous feedback</a:t>
            </a:r>
            <a:endParaRPr lang="en-US" dirty="0"/>
          </a:p>
          <a:p>
            <a:endParaRPr lang="en-US" dirty="0"/>
          </a:p>
          <a:p>
            <a:pPr marL="0" lvl="0" indent="0">
              <a:buNone/>
            </a:pPr>
            <a:r>
              <a:rPr lang="en-PH" dirty="0"/>
              <a:t>A. I, II, IV, and III</a:t>
            </a:r>
            <a:endParaRPr lang="en-US" dirty="0"/>
          </a:p>
          <a:p>
            <a:pPr marL="0" lvl="0" indent="0">
              <a:buNone/>
            </a:pPr>
            <a:r>
              <a:rPr lang="en-PH" dirty="0"/>
              <a:t>B. II, I, III, and IV</a:t>
            </a:r>
            <a:endParaRPr lang="en-US" dirty="0"/>
          </a:p>
          <a:p>
            <a:pPr marL="0" lvl="0" indent="0">
              <a:buNone/>
            </a:pPr>
            <a:r>
              <a:rPr lang="en-PH" dirty="0"/>
              <a:t>C. II, III, I, and IV</a:t>
            </a:r>
            <a:endParaRPr lang="en-US" dirty="0"/>
          </a:p>
          <a:p>
            <a:pPr marL="0" lvl="0" indent="0">
              <a:buNone/>
            </a:pPr>
            <a:r>
              <a:rPr lang="en-PH" dirty="0"/>
              <a:t>D. III, IV, I, and II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6028-DB57-01E5-B35B-C6F477FD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Reference/s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A29A84-0FF8-DBC1-F2D3-91728CEF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538288"/>
            <a:ext cx="9980682" cy="10969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 E R </a:t>
            </a:r>
            <a:r>
              <a:rPr lang="en-US" altLang="zh-CN" dirty="0" err="1"/>
              <a:t>umiversity</a:t>
            </a:r>
            <a:r>
              <a:rPr lang="en-US" altLang="zh-CN" dirty="0"/>
              <a:t> of </a:t>
            </a:r>
            <a:r>
              <a:rPr lang="en-US" altLang="zh-CN" dirty="0" err="1"/>
              <a:t>peshawar</a:t>
            </a:r>
            <a:r>
              <a:rPr lang="en-US" altLang="zh-CN" dirty="0"/>
              <a:t>. (</a:t>
            </a:r>
            <a:r>
              <a:rPr lang="en-US" altLang="zh-CN" dirty="0" err="1"/>
              <a:t>n.d.</a:t>
            </a:r>
            <a:r>
              <a:rPr lang="en-US" altLang="zh-CN" dirty="0"/>
              <a:t>). </a:t>
            </a:r>
            <a:r>
              <a:rPr lang="en-US" altLang="zh-CN" dirty="0" err="1"/>
              <a:t>Taba</a:t>
            </a:r>
            <a:r>
              <a:rPr lang="en-US" altLang="zh-CN" dirty="0"/>
              <a:t> model of curriculum development. https://www.slideshare.net/sohail9595/taba-model-of-curriculum-development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 Evaluation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whether or not the newly adopted curriculum is producing the intended results and meeting the objectives that it has set forth </a:t>
            </a:r>
          </a:p>
          <a:p>
            <a:r>
              <a:rPr lang="en-US" dirty="0"/>
              <a:t> </a:t>
            </a:r>
            <a:r>
              <a:rPr lang="en-US" b="1" dirty="0"/>
              <a:t>can include examining whether or not the 'AIMS and OUTCOMES' of the curriculum have been met.</a:t>
            </a:r>
          </a:p>
          <a:p>
            <a:r>
              <a:rPr lang="en-US" dirty="0"/>
              <a:t>Teacher what to know whether what they are doing in the classroom is effective.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0"/>
            <a:ext cx="9980682" cy="1096962"/>
          </a:xfrm>
        </p:spPr>
        <p:txBody>
          <a:bodyPr/>
          <a:lstStyle/>
          <a:p>
            <a:r>
              <a:rPr lang="en-US" dirty="0"/>
              <a:t>Table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20897"/>
              </p:ext>
            </p:extLst>
          </p:nvPr>
        </p:nvGraphicFramePr>
        <p:xfrm>
          <a:off x="1104900" y="1634065"/>
          <a:ext cx="2657803" cy="898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803">
                  <a:extLst>
                    <a:ext uri="{9D8B030D-6E8A-4147-A177-3AD203B41FA5}">
                      <a16:colId xmlns:a16="http://schemas.microsoft.com/office/drawing/2014/main" val="3097486164"/>
                    </a:ext>
                  </a:extLst>
                </a:gridCol>
              </a:tblGrid>
              <a:tr h="898927">
                <a:tc>
                  <a:txBody>
                    <a:bodyPr/>
                    <a:lstStyle/>
                    <a:p>
                      <a:r>
                        <a:rPr lang="en-US" dirty="0"/>
                        <a:t>Collect</a:t>
                      </a:r>
                      <a:r>
                        <a:rPr lang="en-US" baseline="0" dirty="0"/>
                        <a:t> or Gather Information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1718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92801"/>
              </p:ext>
            </p:extLst>
          </p:nvPr>
        </p:nvGraphicFramePr>
        <p:xfrm>
          <a:off x="3281972" y="2699255"/>
          <a:ext cx="2813269" cy="91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269">
                  <a:extLst>
                    <a:ext uri="{9D8B030D-6E8A-4147-A177-3AD203B41FA5}">
                      <a16:colId xmlns:a16="http://schemas.microsoft.com/office/drawing/2014/main" val="3887962955"/>
                    </a:ext>
                  </a:extLst>
                </a:gridCol>
              </a:tblGrid>
              <a:tr h="916304">
                <a:tc>
                  <a:txBody>
                    <a:bodyPr/>
                    <a:lstStyle/>
                    <a:p>
                      <a:r>
                        <a:rPr lang="en-US" dirty="0"/>
                        <a:t>Organize the Information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6696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93166"/>
              </p:ext>
            </p:extLst>
          </p:nvPr>
        </p:nvGraphicFramePr>
        <p:xfrm>
          <a:off x="5584498" y="4072465"/>
          <a:ext cx="2897352" cy="91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352">
                  <a:extLst>
                    <a:ext uri="{9D8B030D-6E8A-4147-A177-3AD203B41FA5}">
                      <a16:colId xmlns:a16="http://schemas.microsoft.com/office/drawing/2014/main" val="1060508011"/>
                    </a:ext>
                  </a:extLst>
                </a:gridCol>
              </a:tblGrid>
              <a:tr h="914399">
                <a:tc>
                  <a:txBody>
                    <a:bodyPr/>
                    <a:lstStyle/>
                    <a:p>
                      <a:r>
                        <a:rPr lang="en-US" dirty="0"/>
                        <a:t>Analyze the information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6207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52029"/>
              </p:ext>
            </p:extLst>
          </p:nvPr>
        </p:nvGraphicFramePr>
        <p:xfrm>
          <a:off x="7970345" y="5385669"/>
          <a:ext cx="2781738" cy="9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738">
                  <a:extLst>
                    <a:ext uri="{9D8B030D-6E8A-4147-A177-3AD203B41FA5}">
                      <a16:colId xmlns:a16="http://schemas.microsoft.com/office/drawing/2014/main" val="2978067381"/>
                    </a:ext>
                  </a:extLst>
                </a:gridCol>
              </a:tblGrid>
              <a:tr h="993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Recycle the information for continuous feedback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84805"/>
                  </a:ext>
                </a:extLst>
              </a:tr>
            </a:tbl>
          </a:graphicData>
        </a:graphic>
      </p:graphicFrame>
      <p:sp>
        <p:nvSpPr>
          <p:cNvPr id="12" name="Curved Down Arrow 11"/>
          <p:cNvSpPr/>
          <p:nvPr/>
        </p:nvSpPr>
        <p:spPr>
          <a:xfrm>
            <a:off x="4014952" y="2133600"/>
            <a:ext cx="346841" cy="2312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531" y="3673660"/>
            <a:ext cx="396274" cy="2804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229" y="5029987"/>
            <a:ext cx="396274" cy="280440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017522"/>
              </p:ext>
            </p:extLst>
          </p:nvPr>
        </p:nvGraphicFramePr>
        <p:xfrm>
          <a:off x="4614042" y="1701514"/>
          <a:ext cx="614504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5048">
                  <a:extLst>
                    <a:ext uri="{9D8B030D-6E8A-4147-A177-3AD203B41FA5}">
                      <a16:colId xmlns:a16="http://schemas.microsoft.com/office/drawing/2014/main" val="4252539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Collect the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data needed </a:t>
                      </a:r>
                    </a:p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Identify the kinds of data to make that decision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0037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292840"/>
              </p:ext>
            </p:extLst>
          </p:nvPr>
        </p:nvGraphicFramePr>
        <p:xfrm>
          <a:off x="6553200" y="2888469"/>
          <a:ext cx="512729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298">
                  <a:extLst>
                    <a:ext uri="{9D8B030D-6E8A-4147-A177-3AD203B41FA5}">
                      <a16:colId xmlns:a16="http://schemas.microsoft.com/office/drawing/2014/main" val="1656328382"/>
                    </a:ext>
                  </a:extLst>
                </a:gridCol>
              </a:tblGrid>
              <a:tr h="5567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Organize the needed information needed for decision makers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9846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78706"/>
              </p:ext>
            </p:extLst>
          </p:nvPr>
        </p:nvGraphicFramePr>
        <p:xfrm>
          <a:off x="241300" y="4246136"/>
          <a:ext cx="5035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5550">
                  <a:extLst>
                    <a:ext uri="{9D8B030D-6E8A-4147-A177-3AD203B41FA5}">
                      <a16:colId xmlns:a16="http://schemas.microsoft.com/office/drawing/2014/main" val="1122184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Analyze data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based on the criteria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6628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017305"/>
              </p:ext>
            </p:extLst>
          </p:nvPr>
        </p:nvGraphicFramePr>
        <p:xfrm>
          <a:off x="172881" y="5609189"/>
          <a:ext cx="731376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3769">
                  <a:extLst>
                    <a:ext uri="{9D8B030D-6E8A-4147-A177-3AD203B41FA5}">
                      <a16:colId xmlns:a16="http://schemas.microsoft.com/office/drawing/2014/main" val="3173500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Recycle the information for continuous feedback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, modification and adjustment to be made.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170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503238"/>
            <a:ext cx="9980682" cy="1096962"/>
          </a:xfrm>
        </p:spPr>
        <p:txBody>
          <a:bodyPr>
            <a:noAutofit/>
          </a:bodyPr>
          <a:lstStyle/>
          <a:p>
            <a:pPr lvl="6"/>
            <a:r>
              <a:rPr lang="en-PH" sz="2400" dirty="0"/>
              <a:t>1. What is the suggested plan of action in the process of curriculum evaluation?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pPr lvl="0"/>
            <a:r>
              <a:rPr lang="en-PH" dirty="0"/>
              <a:t>Analyze information</a:t>
            </a:r>
            <a:endParaRPr lang="en-US" dirty="0"/>
          </a:p>
          <a:p>
            <a:pPr lvl="0"/>
            <a:r>
              <a:rPr lang="en-PH" dirty="0"/>
              <a:t>Collect or gather information</a:t>
            </a:r>
            <a:endParaRPr lang="en-US" dirty="0"/>
          </a:p>
          <a:p>
            <a:pPr lvl="0"/>
            <a:r>
              <a:rPr lang="en-PH" dirty="0"/>
              <a:t>Organize the information</a:t>
            </a:r>
            <a:endParaRPr lang="en-US" dirty="0"/>
          </a:p>
          <a:p>
            <a:pPr lvl="0"/>
            <a:r>
              <a:rPr lang="en-PH" dirty="0"/>
              <a:t>Recycle the information for continuous feedback</a:t>
            </a:r>
            <a:endParaRPr lang="en-US" dirty="0"/>
          </a:p>
          <a:p>
            <a:endParaRPr lang="en-US" dirty="0"/>
          </a:p>
          <a:p>
            <a:pPr marL="0" lvl="0" indent="0">
              <a:buNone/>
            </a:pPr>
            <a:r>
              <a:rPr lang="en-PH" dirty="0"/>
              <a:t>A. I, II, IV, and III</a:t>
            </a:r>
            <a:endParaRPr lang="en-US" dirty="0"/>
          </a:p>
          <a:p>
            <a:pPr marL="0" lvl="0" indent="0">
              <a:buNone/>
            </a:pPr>
            <a:r>
              <a:rPr lang="en-PH" dirty="0"/>
              <a:t>B. II, I, III, and IV</a:t>
            </a:r>
            <a:endParaRPr lang="en-US" dirty="0"/>
          </a:p>
          <a:p>
            <a:pPr marL="0" lvl="0" indent="0">
              <a:buNone/>
            </a:pPr>
            <a:r>
              <a:rPr lang="en-PH" b="1" dirty="0">
                <a:solidFill>
                  <a:srgbClr val="FF0000"/>
                </a:solidFill>
              </a:rPr>
              <a:t>C. II, III, I, and IV</a:t>
            </a:r>
            <a:endParaRPr lang="en-US" b="1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PH" dirty="0"/>
              <a:t>D. III, IV, I, and II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96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89286" y="839569"/>
            <a:ext cx="9980682" cy="1096962"/>
          </a:xfrm>
        </p:spPr>
        <p:txBody>
          <a:bodyPr>
            <a:noAutofit/>
          </a:bodyPr>
          <a:lstStyle/>
          <a:p>
            <a:pPr lvl="6"/>
            <a:r>
              <a:rPr lang="en-PH" sz="2800" dirty="0"/>
              <a:t>2. The following question relate with the first fundamental principle of Ralph Tyler except: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286" y="1684283"/>
            <a:ext cx="9982200" cy="4572000"/>
          </a:xfrm>
          <a:solidFill>
            <a:schemeClr val="bg2"/>
          </a:solidFill>
        </p:spPr>
        <p:txBody>
          <a:bodyPr/>
          <a:lstStyle/>
          <a:p>
            <a:pPr marL="457200" lvl="0" indent="-457200">
              <a:buFont typeface="+mj-lt"/>
              <a:buAutoNum type="alphaUcPeriod"/>
            </a:pPr>
            <a:r>
              <a:rPr lang="en-PH" dirty="0"/>
              <a:t>How do you want your students to learn? </a:t>
            </a:r>
            <a:endParaRPr lang="en-US" dirty="0"/>
          </a:p>
          <a:p>
            <a:pPr marL="457200" lvl="0" indent="-457200">
              <a:buFont typeface="+mj-lt"/>
              <a:buAutoNum type="alphaUcPeriod"/>
            </a:pPr>
            <a:r>
              <a:rPr lang="en-PH" dirty="0"/>
              <a:t>What do students need to be successful? </a:t>
            </a:r>
            <a:endParaRPr lang="en-US" dirty="0"/>
          </a:p>
          <a:p>
            <a:pPr marL="457200" lvl="0" indent="-457200">
              <a:buFont typeface="+mj-lt"/>
              <a:buAutoNum type="alphaUcPeriod"/>
            </a:pPr>
            <a:r>
              <a:rPr lang="en-PH" dirty="0"/>
              <a:t>What objectives and goals does the school have? </a:t>
            </a:r>
            <a:endParaRPr lang="en-US" dirty="0"/>
          </a:p>
          <a:p>
            <a:pPr marL="457200" lvl="0" indent="-457200">
              <a:buFont typeface="+mj-lt"/>
              <a:buAutoNum type="alphaUcPeriod"/>
            </a:pPr>
            <a:r>
              <a:rPr lang="en-PH" dirty="0"/>
              <a:t>What philosophy can be drawn out from the school purpose?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352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pic>
        <p:nvPicPr>
          <p:cNvPr id="1026" name="Picture 2" descr="CURRICULUM Mrs. Riya Joy. - ppt video online downloa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1" y="1324304"/>
            <a:ext cx="10057086" cy="492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fundament principle of Ralph Tyler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educational purpose should the school seek to attain?</a:t>
            </a:r>
          </a:p>
          <a:p>
            <a:pPr marL="0" indent="0">
              <a:buNone/>
            </a:pPr>
            <a:endParaRPr lang="en-US" b="1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PH" dirty="0"/>
              <a:t>What do students need to be successful? </a:t>
            </a:r>
            <a:endParaRPr lang="en-US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PH" dirty="0"/>
              <a:t>What objectives and goals does the school have? </a:t>
            </a:r>
            <a:endParaRPr lang="en-US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PH" dirty="0"/>
              <a:t>What philosophy can be drawn out from the school purpose? 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89286" y="839569"/>
            <a:ext cx="9980682" cy="1096962"/>
          </a:xfrm>
        </p:spPr>
        <p:txBody>
          <a:bodyPr>
            <a:noAutofit/>
          </a:bodyPr>
          <a:lstStyle/>
          <a:p>
            <a:pPr lvl="6"/>
            <a:r>
              <a:rPr lang="en-PH" sz="2400" dirty="0"/>
              <a:t>2. The following question relate with the first fundamental principle of Ralph Tyler except: </a:t>
            </a:r>
            <a:br>
              <a:rPr lang="en-US" sz="24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286" y="1684283"/>
            <a:ext cx="9982200" cy="4572000"/>
          </a:xfrm>
          <a:solidFill>
            <a:schemeClr val="bg2"/>
          </a:solidFill>
        </p:spPr>
        <p:txBody>
          <a:bodyPr/>
          <a:lstStyle/>
          <a:p>
            <a:pPr marL="457200" lvl="0" indent="-457200">
              <a:buFont typeface="+mj-lt"/>
              <a:buAutoNum type="alphaUcPeriod"/>
            </a:pPr>
            <a:r>
              <a:rPr lang="en-PH" dirty="0">
                <a:solidFill>
                  <a:srgbClr val="FF0000"/>
                </a:solidFill>
              </a:rPr>
              <a:t>How do you want your students to learn? </a:t>
            </a:r>
            <a:endParaRPr lang="en-US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PH" dirty="0"/>
              <a:t>What do students need to be successful? </a:t>
            </a:r>
            <a:endParaRPr lang="en-US" dirty="0"/>
          </a:p>
          <a:p>
            <a:pPr marL="457200" lvl="0" indent="-457200">
              <a:buFont typeface="+mj-lt"/>
              <a:buAutoNum type="alphaUcPeriod"/>
            </a:pPr>
            <a:r>
              <a:rPr lang="en-PH" dirty="0"/>
              <a:t>What objectives and goals does the school have? </a:t>
            </a:r>
            <a:endParaRPr lang="en-US" dirty="0"/>
          </a:p>
          <a:p>
            <a:pPr marL="457200" lvl="0" indent="-457200">
              <a:buFont typeface="+mj-lt"/>
              <a:buAutoNum type="alphaUcPeriod"/>
            </a:pPr>
            <a:r>
              <a:rPr lang="en-PH" dirty="0"/>
              <a:t>What philosophy can be drawn out from the school purpose?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2857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www.w3.org/2000/xmlns/"/>
    <ds:schemaRef ds:uri="4873beb7-5857-4685-be1f-d57550cc96cc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120</TotalTime>
  <Words>944</Words>
  <Application>Microsoft Office PowerPoint</Application>
  <PresentationFormat>Widescreen</PresentationFormat>
  <Paragraphs>129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Baskerville Old Face</vt:lpstr>
      <vt:lpstr>Euphemia</vt:lpstr>
      <vt:lpstr>Plantagenet Cherokee</vt:lpstr>
      <vt:lpstr>Wingdings</vt:lpstr>
      <vt:lpstr>Academic Literature 16x9</vt:lpstr>
      <vt:lpstr>The Teacher and the Curriculum</vt:lpstr>
      <vt:lpstr>1. What is the suggested plan of action in the process of curriculum evaluation?  </vt:lpstr>
      <vt:lpstr>Curriculum Evaluation </vt:lpstr>
      <vt:lpstr>Table </vt:lpstr>
      <vt:lpstr>1. What is the suggested plan of action in the process of curriculum evaluation?  </vt:lpstr>
      <vt:lpstr>2. The following question relate with the first fundamental principle of Ralph Tyler except:   </vt:lpstr>
      <vt:lpstr>Title and Content Layout with Chart</vt:lpstr>
      <vt:lpstr>The first fundament principle of Ralph Tyler</vt:lpstr>
      <vt:lpstr>2. The following question relate with the first fundamental principle of Ralph Tyler except:   </vt:lpstr>
      <vt:lpstr>Picture with Caption Layout</vt:lpstr>
      <vt:lpstr>3. The following describe Tyler’s Rationale on Curriculum Development except:  </vt:lpstr>
      <vt:lpstr> </vt:lpstr>
      <vt:lpstr>Tyler’s Rationale on Curriculum Development </vt:lpstr>
      <vt:lpstr>Taba’s Rationale on Curriculum Development </vt:lpstr>
      <vt:lpstr>3. The following describe Tyler’s Rationale on Curriculum Development except:  </vt:lpstr>
      <vt:lpstr>4. The following describe Taba’s Grassroots Approach in Curriculum Development except:</vt:lpstr>
      <vt:lpstr>THE TABA MODEL</vt:lpstr>
      <vt:lpstr>THE TABA MODEL</vt:lpstr>
      <vt:lpstr>4. The following describe Taba’s Grassroots Approach in Curriculum Development except:</vt:lpstr>
      <vt:lpstr>Reference/s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Teacher and the Curriculum</dc:title>
  <dc:creator>Tresha Nicole Pacaldo</dc:creator>
  <cp:lastModifiedBy>Christine Onate</cp:lastModifiedBy>
  <cp:revision>19</cp:revision>
  <dcterms:created xsi:type="dcterms:W3CDTF">2022-12-01T05:14:05Z</dcterms:created>
  <dcterms:modified xsi:type="dcterms:W3CDTF">2022-12-01T13:13:25Z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