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6" r:id="rId4"/>
    <p:sldId id="309" r:id="rId5"/>
    <p:sldId id="287" r:id="rId6"/>
    <p:sldId id="320" r:id="rId7"/>
    <p:sldId id="310" r:id="rId8"/>
    <p:sldId id="288" r:id="rId9"/>
    <p:sldId id="321" r:id="rId10"/>
    <p:sldId id="327" r:id="rId11"/>
    <p:sldId id="323" r:id="rId12"/>
    <p:sldId id="324" r:id="rId13"/>
    <p:sldId id="311" r:id="rId14"/>
    <p:sldId id="325" r:id="rId15"/>
    <p:sldId id="314" r:id="rId16"/>
    <p:sldId id="317" r:id="rId17"/>
    <p:sldId id="328" r:id="rId18"/>
    <p:sldId id="316" r:id="rId19"/>
    <p:sldId id="290" r:id="rId20"/>
    <p:sldId id="312" r:id="rId21"/>
    <p:sldId id="289" r:id="rId22"/>
    <p:sldId id="329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3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02"/>
      </p:cViewPr>
      <p:guideLst>
        <p:guide orient="horz" pos="2254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                  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                         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                                        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                                         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-51167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4804338" y="4075981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977" y="935564"/>
            <a:ext cx="12158345" cy="175432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Two-stream hierarchical </a:t>
            </a:r>
            <a:r>
              <a:rPr lang="en-US" altLang="zh-CN" sz="5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Videogpt</a:t>
            </a:r>
            <a:endParaRPr lang="en-US" altLang="zh-CN" sz="5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5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4738908" y="914824"/>
            <a:ext cx="1997075" cy="4747094"/>
          </a:xfrm>
          <a:prstGeom prst="roundRect">
            <a:avLst>
              <a:gd name="adj" fmla="val 503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460113" y="504831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8924" y="2624167"/>
            <a:ext cx="462206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dirty="0">
                <a:latin typeface="微软雅黑" charset="0"/>
                <a:ea typeface="微软雅黑" charset="0"/>
              </a:rPr>
              <a:t>Mentor </a:t>
            </a:r>
            <a:r>
              <a:rPr lang="en-US" altLang="zh-CN" sz="2400" dirty="0" err="1">
                <a:latin typeface="微软雅黑" charset="0"/>
                <a:ea typeface="微软雅黑" charset="0"/>
              </a:rPr>
              <a:t>name:Zhiqi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 Chen</a:t>
            </a: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Member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Jinchang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 Zhang</a:t>
            </a:r>
          </a:p>
          <a:p>
            <a:r>
              <a:rPr lang="zh-CN" altLang="en-US" sz="2400" dirty="0"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                 </a:t>
            </a:r>
            <a:endParaRPr lang="en-US" altLang="zh-CN" sz="2400" dirty="0">
              <a:solidFill>
                <a:schemeClr val="tx1"/>
              </a:solidFill>
              <a:effectLst/>
              <a:latin typeface="微软雅黑" charset="0"/>
              <a:ea typeface="微软雅黑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018D31-8B22-4D14-99AA-5C7C534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573AA-5AE8-4923-A422-D1E19C16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898" y="4286909"/>
            <a:ext cx="4114800" cy="365125"/>
          </a:xfrm>
        </p:spPr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3F0A9-963F-480A-AE01-32B2BFA4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                           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>
            <a:extLst>
              <a:ext uri="{FF2B5EF4-FFF2-40B4-BE49-F238E27FC236}">
                <a16:creationId xmlns:a16="http://schemas.microsoft.com/office/drawing/2014/main" id="{8CF6CB72-5D76-5118-9888-1AF05033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6" y="1128685"/>
            <a:ext cx="11094720" cy="6787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+mj-ea"/>
              </a:rPr>
              <a:t>VQ-VAE</a:t>
            </a:r>
            <a:br>
              <a:rPr lang="en-US" altLang="zh-CN" sz="3200" dirty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C12086-5226-AEF9-8768-A148993288EA}"/>
              </a:ext>
            </a:extLst>
          </p:cNvPr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43">
            <a:extLst>
              <a:ext uri="{FF2B5EF4-FFF2-40B4-BE49-F238E27FC236}">
                <a16:creationId xmlns:a16="http://schemas.microsoft.com/office/drawing/2014/main" id="{415DB05E-C7FB-DBF4-6E66-FCD9E3CAC885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4B0F89-EBE4-FC90-10AD-DB50C13D7409}"/>
              </a:ext>
            </a:extLst>
          </p:cNvPr>
          <p:cNvSpPr/>
          <p:nvPr/>
        </p:nvSpPr>
        <p:spPr>
          <a:xfrm>
            <a:off x="2537460" y="294640"/>
            <a:ext cx="3634740" cy="6771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VQ-VAE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31" name="组 42">
            <a:extLst>
              <a:ext uri="{FF2B5EF4-FFF2-40B4-BE49-F238E27FC236}">
                <a16:creationId xmlns:a16="http://schemas.microsoft.com/office/drawing/2014/main" id="{FBDDA2B1-E3F1-04D0-1714-BF25E9C66DA9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2" name="组 49">
              <a:extLst>
                <a:ext uri="{FF2B5EF4-FFF2-40B4-BE49-F238E27FC236}">
                  <a16:creationId xmlns:a16="http://schemas.microsoft.com/office/drawing/2014/main" id="{5523A62A-CF7D-EB27-F5FC-2468EC9DAE1D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6" name="圆角矩形 53">
                <a:extLst>
                  <a:ext uri="{FF2B5EF4-FFF2-40B4-BE49-F238E27FC236}">
                    <a16:creationId xmlns:a16="http://schemas.microsoft.com/office/drawing/2014/main" id="{44E83AD4-0BE9-D1C4-2EFB-A16596963871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54">
                <a:extLst>
                  <a:ext uri="{FF2B5EF4-FFF2-40B4-BE49-F238E27FC236}">
                    <a16:creationId xmlns:a16="http://schemas.microsoft.com/office/drawing/2014/main" id="{DAEE1BFD-EB1E-1F44-12B1-15F6426A0011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70">
                <a:extLst>
                  <a:ext uri="{FF2B5EF4-FFF2-40B4-BE49-F238E27FC236}">
                    <a16:creationId xmlns:a16="http://schemas.microsoft.com/office/drawing/2014/main" id="{60103077-F607-023F-37C2-324954A4AF12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71">
                <a:extLst>
                  <a:ext uri="{FF2B5EF4-FFF2-40B4-BE49-F238E27FC236}">
                    <a16:creationId xmlns:a16="http://schemas.microsoft.com/office/drawing/2014/main" id="{4832402B-D23D-706E-372F-316D81B06B0F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72">
                <a:extLst>
                  <a:ext uri="{FF2B5EF4-FFF2-40B4-BE49-F238E27FC236}">
                    <a16:creationId xmlns:a16="http://schemas.microsoft.com/office/drawing/2014/main" id="{C27BF9E5-7338-FFAB-065A-F9EB395E1D85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99">
              <a:extLst>
                <a:ext uri="{FF2B5EF4-FFF2-40B4-BE49-F238E27FC236}">
                  <a16:creationId xmlns:a16="http://schemas.microsoft.com/office/drawing/2014/main" id="{448E4609-8F01-412E-D6E7-3C9814C6ABC3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4" name="圆角矩形 51">
                <a:extLst>
                  <a:ext uri="{FF2B5EF4-FFF2-40B4-BE49-F238E27FC236}">
                    <a16:creationId xmlns:a16="http://schemas.microsoft.com/office/drawing/2014/main" id="{6649C6AB-94CA-F629-A1BE-5BA19EBD68C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>
                <a:extLst>
                  <a:ext uri="{FF2B5EF4-FFF2-40B4-BE49-F238E27FC236}">
                    <a16:creationId xmlns:a16="http://schemas.microsoft.com/office/drawing/2014/main" id="{69DFA1A4-504B-E0AB-987A-016A81FDE4E2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B03BBFE1-B6E2-914C-96A0-8D3965F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3905"/>
            <a:ext cx="2743200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页脚占位符 4">
            <a:extLst>
              <a:ext uri="{FF2B5EF4-FFF2-40B4-BE49-F238E27FC236}">
                <a16:creationId xmlns:a16="http://schemas.microsoft.com/office/drawing/2014/main" id="{87DB0BCD-9AA8-E259-7DF2-519986C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43" name="日期占位符 5">
            <a:extLst>
              <a:ext uri="{FF2B5EF4-FFF2-40B4-BE49-F238E27FC236}">
                <a16:creationId xmlns:a16="http://schemas.microsoft.com/office/drawing/2014/main" id="{1360E712-0D80-0935-C20C-3BBA3A78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BA9799DF-E4B6-498A-9885-ABB49C681605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4E04-ACB4-C18D-5482-C00C2094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+mn-ea"/>
              </a:rPr>
              <a:t>1.</a:t>
            </a:r>
            <a:r>
              <a:rPr lang="fr-FR" altLang="zh-CN" dirty="0"/>
              <a:t> </a:t>
            </a:r>
            <a:r>
              <a:rPr lang="fr-FR" altLang="zh-CN" sz="3200" dirty="0">
                <a:latin typeface="+mn-ea"/>
              </a:rPr>
              <a:t>vector quantisation to Discrete Latent variables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2. use Autoregressive model to fit prior</a:t>
            </a:r>
          </a:p>
          <a:p>
            <a:r>
              <a:rPr lang="en-US" altLang="zh-CN" sz="3200" dirty="0">
                <a:latin typeface="+mn-ea"/>
              </a:rPr>
              <a:t>Why use </a:t>
            </a:r>
            <a:r>
              <a:rPr lang="fr-FR" altLang="zh-CN" sz="3200" dirty="0">
                <a:latin typeface="+mn-ea"/>
              </a:rPr>
              <a:t>Discrete Latent variables?</a:t>
            </a:r>
          </a:p>
          <a:p>
            <a:r>
              <a:rPr lang="en-US" altLang="zh-CN" dirty="0">
                <a:latin typeface="+mn-ea"/>
              </a:rPr>
              <a:t>1)Many important things in the real world are discrete;</a:t>
            </a:r>
          </a:p>
          <a:p>
            <a:r>
              <a:rPr lang="en-US" altLang="zh-CN" dirty="0">
                <a:latin typeface="+mn-ea"/>
              </a:rPr>
              <a:t>2)easier to model priors,</a:t>
            </a:r>
          </a:p>
          <a:p>
            <a:r>
              <a:rPr lang="en-US" altLang="zh-CN" dirty="0">
                <a:latin typeface="+mn-ea"/>
              </a:rPr>
              <a:t>3)Continuous representations are often discretized by encoder/decoder</a:t>
            </a:r>
          </a:p>
        </p:txBody>
      </p:sp>
    </p:spTree>
    <p:extLst>
      <p:ext uri="{BB962C8B-B14F-4D97-AF65-F5344CB8AC3E}">
        <p14:creationId xmlns:p14="http://schemas.microsoft.com/office/powerpoint/2010/main" val="10599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19728-6E8C-26E6-605E-0B1C6A2F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0" y="1005913"/>
            <a:ext cx="10518778" cy="68477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j-ea"/>
              </a:rPr>
              <a:t>VQ-VAE detail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2E48A-4709-843B-1EC8-E9F749E0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480" y="2739088"/>
            <a:ext cx="5157787" cy="82391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</a:rPr>
              <a:t>Discrete Latent space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475FB-574F-9FD4-9D8A-352C2D4E2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3782" y="2791676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Learning</a:t>
            </a:r>
            <a:endParaRPr lang="zh-CN" altLang="en-US" sz="280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4B3E7-FEDB-4853-781E-656628D3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752-1E1B-4BEC-9258-06AB845D58CD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B5FAB3-5D48-38DC-DAA2-8FE916D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718BA1-DB95-A06E-FFFC-339ED490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E500C3-D154-7647-BA72-4FE6D02E531A}"/>
              </a:ext>
            </a:extLst>
          </p:cNvPr>
          <p:cNvSpPr/>
          <p:nvPr/>
        </p:nvSpPr>
        <p:spPr>
          <a:xfrm>
            <a:off x="2438403" y="12033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圆角矩形 43">
            <a:extLst>
              <a:ext uri="{FF2B5EF4-FFF2-40B4-BE49-F238E27FC236}">
                <a16:creationId xmlns:a16="http://schemas.microsoft.com/office/drawing/2014/main" id="{6EB74E1F-A341-1046-0957-ADAC6F7574AF}"/>
              </a:ext>
            </a:extLst>
          </p:cNvPr>
          <p:cNvSpPr/>
          <p:nvPr/>
        </p:nvSpPr>
        <p:spPr>
          <a:xfrm rot="10800000" flipV="1">
            <a:off x="-5664" y="11692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9691CB-487C-B11A-C60C-8ECF76F702E8}"/>
              </a:ext>
            </a:extLst>
          </p:cNvPr>
          <p:cNvSpPr/>
          <p:nvPr/>
        </p:nvSpPr>
        <p:spPr>
          <a:xfrm>
            <a:off x="2537460" y="162120"/>
            <a:ext cx="3634740" cy="6771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VQ-VAE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25" name="组 42">
            <a:extLst>
              <a:ext uri="{FF2B5EF4-FFF2-40B4-BE49-F238E27FC236}">
                <a16:creationId xmlns:a16="http://schemas.microsoft.com/office/drawing/2014/main" id="{ADDA3D23-4783-9A20-FD7C-1ECDDA31A317}"/>
              </a:ext>
            </a:extLst>
          </p:cNvPr>
          <p:cNvGrpSpPr/>
          <p:nvPr/>
        </p:nvGrpSpPr>
        <p:grpSpPr>
          <a:xfrm>
            <a:off x="11454106" y="120337"/>
            <a:ext cx="737892" cy="484288"/>
            <a:chOff x="11454105" y="252856"/>
            <a:chExt cx="737892" cy="484288"/>
          </a:xfrm>
        </p:grpSpPr>
        <p:grpSp>
          <p:nvGrpSpPr>
            <p:cNvPr id="26" name="组 49">
              <a:extLst>
                <a:ext uri="{FF2B5EF4-FFF2-40B4-BE49-F238E27FC236}">
                  <a16:creationId xmlns:a16="http://schemas.microsoft.com/office/drawing/2014/main" id="{0B214A74-095E-572B-3DE9-E93C36C7D6AD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0" name="圆角矩形 53">
                <a:extLst>
                  <a:ext uri="{FF2B5EF4-FFF2-40B4-BE49-F238E27FC236}">
                    <a16:creationId xmlns:a16="http://schemas.microsoft.com/office/drawing/2014/main" id="{910CED24-67AA-AF4C-AC60-80E65750101B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54">
                <a:extLst>
                  <a:ext uri="{FF2B5EF4-FFF2-40B4-BE49-F238E27FC236}">
                    <a16:creationId xmlns:a16="http://schemas.microsoft.com/office/drawing/2014/main" id="{C1C3551F-77B4-84A6-28A8-A31C40A0E77D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70">
                <a:extLst>
                  <a:ext uri="{FF2B5EF4-FFF2-40B4-BE49-F238E27FC236}">
                    <a16:creationId xmlns:a16="http://schemas.microsoft.com/office/drawing/2014/main" id="{9C135DEC-AF71-DAEE-AB1F-D63B4C125CA7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71">
                <a:extLst>
                  <a:ext uri="{FF2B5EF4-FFF2-40B4-BE49-F238E27FC236}">
                    <a16:creationId xmlns:a16="http://schemas.microsoft.com/office/drawing/2014/main" id="{85892562-681E-CC00-5605-546CF9F5B0AD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72">
                <a:extLst>
                  <a:ext uri="{FF2B5EF4-FFF2-40B4-BE49-F238E27FC236}">
                    <a16:creationId xmlns:a16="http://schemas.microsoft.com/office/drawing/2014/main" id="{38BAA9F9-1B31-DC8F-6AA8-13873E1895A7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99">
              <a:extLst>
                <a:ext uri="{FF2B5EF4-FFF2-40B4-BE49-F238E27FC236}">
                  <a16:creationId xmlns:a16="http://schemas.microsoft.com/office/drawing/2014/main" id="{D500DEA0-AF3F-B1F8-5CD5-49055526944C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28" name="圆角矩形 51">
                <a:extLst>
                  <a:ext uri="{FF2B5EF4-FFF2-40B4-BE49-F238E27FC236}">
                    <a16:creationId xmlns:a16="http://schemas.microsoft.com/office/drawing/2014/main" id="{6BC7D9CC-AC2D-9C68-6ACB-A3D91E0E847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96">
                <a:extLst>
                  <a:ext uri="{FF2B5EF4-FFF2-40B4-BE49-F238E27FC236}">
                    <a16:creationId xmlns:a16="http://schemas.microsoft.com/office/drawing/2014/main" id="{ECF74946-B839-3D5C-5A50-8E7CE35AF1BD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35" name="内容占位符 16">
            <a:extLst>
              <a:ext uri="{FF2B5EF4-FFF2-40B4-BE49-F238E27FC236}">
                <a16:creationId xmlns:a16="http://schemas.microsoft.com/office/drawing/2014/main" id="{64BB8FB1-63C9-BE61-9A48-5C49266E6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00" y="3562322"/>
            <a:ext cx="10678734" cy="2810029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C6C9FCE4-AD7E-BDCE-EDA4-530E9733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624" y="33625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9ED7C84D-F99A-B3DF-55EC-1214B657A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83809"/>
              </p:ext>
            </p:extLst>
          </p:nvPr>
        </p:nvGraphicFramePr>
        <p:xfrm>
          <a:off x="5736194" y="4127435"/>
          <a:ext cx="6055204" cy="156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387520" imgH="609480" progId="Equation.DSMT4">
                  <p:embed/>
                </p:oleObj>
              </mc:Choice>
              <mc:Fallback>
                <p:oleObj name="Equation" r:id="rId4" imgW="2387520" imgH="609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194" y="4127435"/>
                        <a:ext cx="6055204" cy="1562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684D283C-427E-99DF-C33F-EE6BD57DB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1231"/>
              </p:ext>
            </p:extLst>
          </p:nvPr>
        </p:nvGraphicFramePr>
        <p:xfrm>
          <a:off x="478624" y="1966131"/>
          <a:ext cx="10935069" cy="65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4673520" imgH="279360" progId="Equation.DSMT4">
                  <p:embed/>
                </p:oleObj>
              </mc:Choice>
              <mc:Fallback>
                <p:oleObj name="Equation" r:id="rId6" imgW="4673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624" y="1966131"/>
                        <a:ext cx="10935069" cy="653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42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28979" y="2847434"/>
            <a:ext cx="12192001" cy="1296345"/>
            <a:chOff x="-128979" y="2847433"/>
            <a:chExt cx="12192000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128979" y="2855009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484805" y="3264361"/>
              <a:ext cx="1173715" cy="707884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GPT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3464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CAECB7-E220-4421-A608-D8156CD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A25A4-837B-4079-A85D-2321F519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9F9350-89B5-49B2-9761-3B058CC1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CF30-82E8-480D-B0B3-931BDB062D07}" type="datetime1">
              <a:rPr lang="zh-CN" altLang="en-US" smtClean="0"/>
              <a:t>2022/5/12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635" y="991870"/>
            <a:ext cx="10823575" cy="5108575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6512" y="1216344"/>
            <a:ext cx="10869295" cy="5322570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altLang="zh-CN" sz="3200" dirty="0">
                <a:latin typeface="+mn-ea"/>
              </a:rPr>
              <a:t>Autoregressive model</a:t>
            </a:r>
          </a:p>
          <a:p>
            <a:r>
              <a:rPr lang="en-US" altLang="zh-CN" dirty="0">
                <a:latin typeface="+mn-ea"/>
              </a:rPr>
              <a:t>  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P(x) is prior of VQVAE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GPT model as auto regressive </a:t>
            </a:r>
            <a:endParaRPr lang="en-US" altLang="zh-CN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Why we can use GPT model to computer problem ?</a:t>
            </a: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17250" y="268184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3847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GPT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F193EA-4D53-4540-82A2-3C9AF9C7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3ABB88-19BD-4C45-9FE1-ACCBAD18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BBD48-B42D-4E80-B380-C9B4BB83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E6B-4CE1-4057-9847-4CCB97445334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B83336-1380-A69F-048D-876BFD6D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254F02-A774-4AB4-8FF4-ECDE46F5A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52357"/>
              </p:ext>
            </p:extLst>
          </p:nvPr>
        </p:nvGraphicFramePr>
        <p:xfrm>
          <a:off x="146512" y="1851470"/>
          <a:ext cx="4632959" cy="100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752600" imgH="381000" progId="Equation.DSMT4">
                  <p:embed/>
                </p:oleObj>
              </mc:Choice>
              <mc:Fallback>
                <p:oleObj name="Equation" r:id="rId3" imgW="1752600" imgH="38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12" y="1851470"/>
                        <a:ext cx="4632959" cy="1007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0998AE8B-6988-F6C1-27E5-A0043131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1304" y="1097280"/>
            <a:ext cx="11022496" cy="59499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</a:rPr>
              <a:t>GPT Architecture</a:t>
            </a:r>
            <a:endParaRPr lang="zh-CN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4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3847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GPT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AD1C21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64003-FF96-407F-99C1-9C69D6C6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DBB8D-2848-4C8D-9C09-7F73567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                                                     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1CF8873-65C7-47D2-A927-51D8E87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799DF-E4B6-498A-9885-ABB49C68160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A05A411-C889-98ED-246A-96C6264C6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282" y="911224"/>
            <a:ext cx="4762788" cy="60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3847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GPT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5715" y="2338070"/>
            <a:ext cx="564832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B37D66-7FAB-4045-B57F-CFA0A9B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6478A-DFBB-485C-8F51-8E8F3208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79980-C87E-4926-84D9-F3858F04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770-D31B-48D3-8030-376D84AAEFCE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922B19-F28F-AA2A-0698-294029F79417}"/>
              </a:ext>
            </a:extLst>
          </p:cNvPr>
          <p:cNvSpPr txBox="1"/>
          <p:nvPr/>
        </p:nvSpPr>
        <p:spPr>
          <a:xfrm>
            <a:off x="1411207" y="1354021"/>
            <a:ext cx="885467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pre-training,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en-US" altLang="zh-CN" sz="2000" b="1" i="0" dirty="0">
              <a:solidFill>
                <a:srgbClr val="121212"/>
              </a:solidFill>
              <a:effectLst/>
              <a:latin typeface="+mn-ea"/>
            </a:endParaRPr>
          </a:p>
          <a:p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Use </a:t>
            </a:r>
            <a:r>
              <a:rPr lang="en-US" altLang="zh-CN" sz="2000" b="1" i="0" dirty="0" err="1">
                <a:solidFill>
                  <a:srgbClr val="121212"/>
                </a:solidFill>
                <a:effectLst/>
                <a:latin typeface="+mn-ea"/>
              </a:rPr>
              <a:t>unlabelled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 data to train</a:t>
            </a:r>
          </a:p>
          <a:p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task</a:t>
            </a:r>
          </a:p>
          <a:p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For a image, cover a few pixels, and use the remaining residual image to guess the pixels of the cover? Like the language model's </a:t>
            </a:r>
            <a:r>
              <a:rPr lang="en-US" altLang="zh-CN" sz="2000" b="1" i="0" dirty="0" err="1">
                <a:solidFill>
                  <a:srgbClr val="121212"/>
                </a:solidFill>
                <a:effectLst/>
                <a:latin typeface="+mn-ea"/>
              </a:rPr>
              <a:t>gpt</a:t>
            </a:r>
            <a:endParaRPr lang="en-US" altLang="zh-CN" sz="2000" b="1" i="0" dirty="0">
              <a:solidFill>
                <a:srgbClr val="121212"/>
              </a:solidFill>
              <a:effectLst/>
              <a:latin typeface="+mn-ea"/>
            </a:endParaRPr>
          </a:p>
          <a:p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method</a:t>
            </a:r>
          </a:p>
          <a:p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auto-regressively (AG): use </a:t>
            </a:r>
            <a:r>
              <a:rPr lang="en-US" altLang="zh-CN" sz="2000" b="1" dirty="0">
                <a:solidFill>
                  <a:srgbClr val="121212"/>
                </a:solidFill>
                <a:latin typeface="+mn-ea"/>
              </a:rPr>
              <a:t>1,2,…,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i-1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+mn-ea"/>
              </a:rPr>
              <a:t> 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+mn-ea"/>
              </a:rPr>
              <a:t>to </a:t>
            </a:r>
            <a:r>
              <a:rPr lang="en-US" altLang="zh-CN" sz="2000" b="1" dirty="0">
                <a:solidFill>
                  <a:srgbClr val="121212"/>
                </a:solidFill>
                <a:latin typeface="+mn-ea"/>
              </a:rPr>
              <a:t>predict </a:t>
            </a:r>
            <a:r>
              <a:rPr lang="en-US" altLang="zh-CN" sz="2000" b="1" i="0" dirty="0" err="1">
                <a:solidFill>
                  <a:srgbClr val="121212"/>
                </a:solidFill>
                <a:effectLst/>
                <a:latin typeface="+mn-ea"/>
              </a:rPr>
              <a:t>i</a:t>
            </a:r>
            <a:endParaRPr lang="en-US" altLang="zh-CN" sz="2000" b="1" i="0" dirty="0">
              <a:solidFill>
                <a:srgbClr val="121212"/>
              </a:solidFill>
              <a:effectLst/>
              <a:latin typeface="+mn-ea"/>
            </a:endParaRPr>
          </a:p>
          <a:p>
            <a:r>
              <a:rPr lang="en-US" altLang="zh-CN" sz="2000" b="1" dirty="0">
                <a:solidFill>
                  <a:srgbClr val="121212"/>
                </a:solidFill>
                <a:latin typeface="+mn-ea"/>
              </a:rPr>
              <a:t>Train</a:t>
            </a:r>
          </a:p>
          <a:p>
            <a:endParaRPr lang="en-US" altLang="zh-CN" sz="2000" b="1" dirty="0">
              <a:solidFill>
                <a:srgbClr val="121212"/>
              </a:solidFill>
              <a:latin typeface="+mn-ea"/>
            </a:endParaRPr>
          </a:p>
          <a:p>
            <a:endParaRPr lang="en-US" altLang="zh-CN" sz="2000" b="1" i="0" dirty="0">
              <a:solidFill>
                <a:srgbClr val="121212"/>
              </a:solidFill>
              <a:effectLst/>
              <a:latin typeface="+mn-ea"/>
            </a:endParaRPr>
          </a:p>
          <a:p>
            <a:endParaRPr lang="en-US" altLang="zh-CN" sz="2000" b="1" dirty="0">
              <a:solidFill>
                <a:srgbClr val="121212"/>
              </a:solidFill>
              <a:latin typeface="+mn-ea"/>
            </a:endParaRPr>
          </a:p>
          <a:p>
            <a:endParaRPr lang="en-US" altLang="zh-CN" sz="2000" b="1" dirty="0">
              <a:solidFill>
                <a:srgbClr val="121212"/>
              </a:solidFill>
              <a:latin typeface="+mn-ea"/>
            </a:endParaRPr>
          </a:p>
          <a:p>
            <a:endParaRPr lang="en-US" altLang="zh-CN" sz="2000" b="1" dirty="0">
              <a:solidFill>
                <a:srgbClr val="121212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25CAEE8-3E52-6899-6449-E3FF98FF7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51108"/>
              </p:ext>
            </p:extLst>
          </p:nvPr>
        </p:nvGraphicFramePr>
        <p:xfrm>
          <a:off x="1482229" y="4834141"/>
          <a:ext cx="2643132" cy="56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295377" imgH="276130" progId="Equation.DSMT4">
                  <p:embed/>
                </p:oleObj>
              </mc:Choice>
              <mc:Fallback>
                <p:oleObj name="Equation" r:id="rId3" imgW="1295377" imgH="2761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229" y="4834141"/>
                        <a:ext cx="2643132" cy="56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5B864B-7D28-B102-830D-27FE53CB4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19937"/>
              </p:ext>
            </p:extLst>
          </p:nvPr>
        </p:nvGraphicFramePr>
        <p:xfrm>
          <a:off x="1411207" y="4007491"/>
          <a:ext cx="3799985" cy="82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4633186" imgH="1007676" progId="Equation.DSMT4">
                  <p:embed/>
                </p:oleObj>
              </mc:Choice>
              <mc:Fallback>
                <p:oleObj name="Equation" r:id="rId5" imgW="4633186" imgH="10076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1207" y="4007491"/>
                        <a:ext cx="3799985" cy="82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3847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GPT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0" y="1259592"/>
            <a:ext cx="12042775" cy="4464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indent="0" algn="l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556000" y="8605520"/>
            <a:ext cx="5080000" cy="9309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 u="none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/>
            <a:r>
              <a:rPr lang="en-US" altLang="zh-CN" sz="105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0" indent="0" algn="l"/>
            <a:r>
              <a:rPr lang="en-US" altLang="zh-CN" sz="105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0" indent="0" algn="l"/>
            <a:endParaRPr lang="zh-CN" altLang="en-US" sz="1050" b="0" u="none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/>
            <a:r>
              <a:rPr lang="zh-CN" altLang="en-US" sz="105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BAF634-A584-4AB6-A2CB-62F1142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3A417-23DF-44D6-978E-F4FD9560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22601-2A5D-48AA-92B9-3D38572F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761-FF4C-4E26-BDFB-5A85C0A31FDB}" type="datetime1">
              <a:rPr lang="zh-CN" altLang="en-US" smtClean="0"/>
              <a:t>2022/5/12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C4584E0-7D3E-EC0C-13AA-5553CD343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51145"/>
              </p:ext>
            </p:extLst>
          </p:nvPr>
        </p:nvGraphicFramePr>
        <p:xfrm>
          <a:off x="2096859" y="2078403"/>
          <a:ext cx="4842166" cy="208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120900" imgH="914400" progId="Equation.DSMT4">
                  <p:embed/>
                </p:oleObj>
              </mc:Choice>
              <mc:Fallback>
                <p:oleObj name="Equation" r:id="rId3" imgW="21209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859" y="2078403"/>
                        <a:ext cx="4842166" cy="2084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ECA7BB-9363-722C-3701-5E72A7E78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40952"/>
              </p:ext>
            </p:extLst>
          </p:nvPr>
        </p:nvGraphicFramePr>
        <p:xfrm>
          <a:off x="2096859" y="4924377"/>
          <a:ext cx="3126781" cy="62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1371600" imgH="279400" progId="Equation.DSMT4">
                  <p:embed/>
                </p:oleObj>
              </mc:Choice>
              <mc:Fallback>
                <p:oleObj name="Equation" r:id="rId5" imgW="13716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859" y="4924377"/>
                        <a:ext cx="3126781" cy="629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748986F-F7EC-D122-F883-4556D1DB5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22" y="2252222"/>
            <a:ext cx="24347534" cy="10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E29E3-18DD-792F-5A90-1F53654C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939" y="4212701"/>
            <a:ext cx="24640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apply a layer norm in the final transformer layer,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763440E-CACF-D6AB-A914-DB1A782F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22" y="3799795"/>
            <a:ext cx="2434753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28979" y="2847434"/>
            <a:ext cx="12192001" cy="1296345"/>
            <a:chOff x="-128979" y="2847433"/>
            <a:chExt cx="12192000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128979" y="2855009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893441" y="3264361"/>
              <a:ext cx="4356445" cy="707884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Hierarchical GPT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3464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CAECB7-E220-4421-A608-D8156CD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A25A4-837B-4079-A85D-2321F519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9F9350-89B5-49B2-9761-3B058CC1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CF30-82E8-480D-B0B3-931BDB062D07}" type="datetime1">
              <a:rPr lang="zh-CN" altLang="en-US" smtClean="0"/>
              <a:t>2022/5/12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altLang="zh-CN" sz="3600" dirty="0"/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40005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Hierarchical GPT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20970-E4FD-401E-86DC-DCCFDCC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DCD8-5C71-4D85-A0DD-083D04EEE5EE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1ECB3-1C83-4849-BDA8-A6662447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5064B2-3137-4DB9-B92C-C13C95A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E2B6D2EB-5364-0E56-9062-3A7FFC0D31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2" y="2277269"/>
            <a:ext cx="4600575" cy="3448050"/>
          </a:xfrm>
          <a:prstGeom prst="rect">
            <a:avLst/>
          </a:prstGeom>
        </p:spPr>
      </p:pic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ECC3ED1B-29DE-7110-F298-A945690DF3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4637" y="2248694"/>
            <a:ext cx="4276725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409418" y="3265263"/>
              <a:ext cx="3764280" cy="83099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Comparison</a:t>
              </a:r>
            </a:p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22F539-EFB4-4BBB-AC69-5B4B5227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DC8E-C8A8-429A-BD2F-452F04A0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90DBA30-2DD5-4B6C-8A61-30CBC49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F72-FDA7-4523-B055-5B82CB568D50}" type="datetime1">
              <a:rPr lang="zh-CN" altLang="en-US" smtClean="0"/>
              <a:t>2022/5/12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3" y="17059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1" y="231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297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1" y="358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3" y="424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521811" y="485351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8" name="文本框 87"/>
          <p:cNvSpPr txBox="1"/>
          <p:nvPr/>
        </p:nvSpPr>
        <p:spPr>
          <a:xfrm>
            <a:off x="2692144" y="4351258"/>
            <a:ext cx="192680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VQ-VAE</a:t>
            </a:r>
            <a:endParaRPr lang="zh-CN" altLang="en-US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252163" y="1515536"/>
            <a:ext cx="2965932" cy="120032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Overview of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  <a:endParaRPr lang="zh-CN" altLang="en-US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16640" y="2127736"/>
            <a:ext cx="3937160" cy="120032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GPT and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Hierarchical GPT </a:t>
            </a:r>
            <a:endParaRPr lang="zh-CN" altLang="en-US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153347" y="2911269"/>
            <a:ext cx="2943426" cy="120032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Two-stream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3D-ConvNet</a:t>
            </a:r>
            <a:endParaRPr lang="zh-CN" altLang="en-US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344296" y="3829070"/>
            <a:ext cx="441325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Model Comparison</a:t>
            </a:r>
            <a:endParaRPr lang="zh-CN" altLang="en-US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2C18E-E841-4924-927A-C4909DFD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3B364-241D-4AA2-A2FA-8A2111B6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1E6FB5-F0F7-45A3-97BE-C7BA569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D2F-864B-49B1-8991-A943BA471293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E9B0E6-E218-C1A8-269F-9139A7E77C91}"/>
              </a:ext>
            </a:extLst>
          </p:cNvPr>
          <p:cNvSpPr txBox="1"/>
          <p:nvPr/>
        </p:nvSpPr>
        <p:spPr>
          <a:xfrm>
            <a:off x="7318218" y="4849233"/>
            <a:ext cx="267732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3230721" y="196277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04408" y="2155093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23164" y="225037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9694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Comparison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 rot="10800000" flipV="1">
            <a:off x="2884292" y="2975332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933220" y="4120030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63245" y="3053590"/>
            <a:ext cx="1215709" cy="2218875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 议</a:t>
            </a:r>
          </a:p>
        </p:txBody>
      </p:sp>
      <p:sp>
        <p:nvSpPr>
          <p:cNvPr id="4" name="矩形 3"/>
          <p:cNvSpPr/>
          <p:nvPr/>
        </p:nvSpPr>
        <p:spPr>
          <a:xfrm>
            <a:off x="2506688" y="914573"/>
            <a:ext cx="7933571" cy="986784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59885" y="3182304"/>
            <a:ext cx="83896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3D </a:t>
            </a:r>
            <a:r>
              <a:rPr lang="en-US" altLang="zh-CN" sz="2400" b="1" dirty="0" err="1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ConvNet</a:t>
            </a:r>
            <a:r>
              <a:rPr lang="en-US" altLang="zh-CN" sz="2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VS  Two-stream</a:t>
            </a:r>
            <a:endParaRPr lang="zh-CN" altLang="en-US" sz="2400" b="1" dirty="0">
              <a:ln w="9525">
                <a:noFill/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9885" y="4282752"/>
            <a:ext cx="69653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VQVAE VS  hierarchical VQVAE</a:t>
            </a:r>
            <a:endParaRPr lang="zh-CN" altLang="en-US" sz="2400" b="1" dirty="0">
              <a:ln w="9525">
                <a:noFill/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AB19EF-2CF2-41F1-B9A7-E5187F03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732A7-5F53-4D17-AA36-34381EBB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DAAE79C-B443-4B51-948C-65C161A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458C-63CC-4CB3-BEB0-85D35FBF73FF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B6A145-3B77-02AD-D41A-01F6EAB1E50B}"/>
              </a:ext>
            </a:extLst>
          </p:cNvPr>
          <p:cNvSpPr txBox="1"/>
          <p:nvPr/>
        </p:nvSpPr>
        <p:spPr>
          <a:xfrm>
            <a:off x="2613342" y="1160138"/>
            <a:ext cx="77202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VideoGPT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VS Two-stream hierarchical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Videogpt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6590"/>
            <a:ext cx="12313390" cy="1297189"/>
            <a:chOff x="-21102" y="2846589"/>
            <a:chExt cx="12313389" cy="1297189"/>
          </a:xfrm>
        </p:grpSpPr>
        <p:sp>
          <p:nvSpPr>
            <p:cNvPr id="51" name="矩形 50"/>
            <p:cNvSpPr/>
            <p:nvPr/>
          </p:nvSpPr>
          <p:spPr>
            <a:xfrm flipH="1">
              <a:off x="100287" y="2846589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965445" y="3278156"/>
              <a:ext cx="1848579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Experiment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3464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9353A9-CE65-4384-BD2E-DC58C036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4026D-D817-4C83-B6FC-F02C9CF2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EB4510-E955-4682-B895-63FA5304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35E8-86DA-4D60-A572-87B6F2FA3A66}" type="datetime1">
              <a:rPr lang="zh-CN" altLang="en-US" smtClean="0"/>
              <a:t>2022/5/12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255A7-01F1-B135-E353-EE10828B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index">
            <a:hlinkClick r:id="" action="ppaction://media"/>
            <a:extLst>
              <a:ext uri="{FF2B5EF4-FFF2-40B4-BE49-F238E27FC236}">
                <a16:creationId xmlns:a16="http://schemas.microsoft.com/office/drawing/2014/main" id="{B59DD144-6EC7-26A2-F8B9-D00F109A06DC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" y="2273300"/>
            <a:ext cx="5181600" cy="3454400"/>
          </a:xfrm>
        </p:spPr>
      </p:pic>
      <p:pic>
        <p:nvPicPr>
          <p:cNvPr id="9" name="3">
            <a:hlinkClick r:id="" action="ppaction://media"/>
            <a:extLst>
              <a:ext uri="{FF2B5EF4-FFF2-40B4-BE49-F238E27FC236}">
                <a16:creationId xmlns:a16="http://schemas.microsoft.com/office/drawing/2014/main" id="{80995265-2C56-42FC-FC2D-0D2DFC99EEA4}"/>
              </a:ext>
            </a:extLst>
          </p:cNvPr>
          <p:cNvPicPr>
            <a:picLocks noGrp="1" noChangeAspect="1"/>
          </p:cNvPicPr>
          <p:nvPr>
            <p:ph sz="half" idx="2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9867" y="2228144"/>
            <a:ext cx="5249333" cy="3499555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9D49A-5C03-D1B4-9E12-DA39D3A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71A0-D26F-4696-9F8D-1DE7C2C9FA1E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9F0EE-E0AB-C784-61F9-01E4368E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E7B7A-3F1C-DC07-278D-4525985B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315121" y="3264361"/>
              <a:ext cx="5190905" cy="646329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Overview of Algorithm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3464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32F3E9-06A5-45F3-9EDD-7446802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C5313-515C-4920-AF76-B41FC7BF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F6CA6-0215-4214-8B6F-42CFDEFF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D5DE-AA79-439F-A9A1-2555E86C6828}" type="datetime1">
              <a:rPr lang="zh-CN" altLang="en-US" smtClean="0"/>
              <a:t>2022/5/12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69249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Overview of Algorithm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263" y="3197473"/>
            <a:ext cx="10767476" cy="43543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5084281" y="183726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等腰三角形 26"/>
          <p:cNvSpPr/>
          <p:nvPr/>
        </p:nvSpPr>
        <p:spPr>
          <a:xfrm>
            <a:off x="4175626" y="365457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等腰三角形 24"/>
          <p:cNvSpPr/>
          <p:nvPr/>
        </p:nvSpPr>
        <p:spPr>
          <a:xfrm rot="10800000">
            <a:off x="5084281" y="3654579"/>
            <a:ext cx="1817311" cy="1817311"/>
          </a:xfrm>
          <a:prstGeom prst="triangle">
            <a:avLst/>
          </a:prstGeom>
          <a:solidFill>
            <a:srgbClr val="4472C4">
              <a:alpha val="55000"/>
            </a:srgbClr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等腰三角形 22"/>
          <p:cNvSpPr/>
          <p:nvPr/>
        </p:nvSpPr>
        <p:spPr>
          <a:xfrm>
            <a:off x="5992935" y="365457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圆角矩形 31"/>
          <p:cNvSpPr/>
          <p:nvPr/>
        </p:nvSpPr>
        <p:spPr>
          <a:xfrm rot="10800000" flipV="1">
            <a:off x="7095427" y="190220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611231" y="1687627"/>
            <a:ext cx="2401615" cy="6688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3200" dirty="0"/>
              <a:t>VQ-VAE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7608161" y="22392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54766" y="2210439"/>
            <a:ext cx="3532695" cy="565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10800000" flipV="1">
            <a:off x="7856850" y="420197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235493" y="3941671"/>
            <a:ext cx="1817311" cy="13102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/>
              <a:t>GPT</a:t>
            </a: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384825" y="453899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027035" y="4617085"/>
            <a:ext cx="3790950" cy="565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 rot="10800000" flipV="1">
            <a:off x="4676656" y="191797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10081" y="1438548"/>
            <a:ext cx="4216235" cy="195046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3200" dirty="0"/>
              <a:t>Two-stream </a:t>
            </a:r>
          </a:p>
          <a:p>
            <a:pPr>
              <a:lnSpc>
                <a:spcPct val="130000"/>
              </a:lnSpc>
            </a:pPr>
            <a:r>
              <a:rPr lang="en-US" altLang="zh-CN" sz="3200" dirty="0"/>
              <a:t>3D-ConvNet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20126" y="224006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73455" y="2332990"/>
            <a:ext cx="3730625" cy="565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3903388" y="42065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76988" y="3970562"/>
            <a:ext cx="3958708" cy="123809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Hierarchical GPT 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690700" y="442197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7030" y="4743450"/>
            <a:ext cx="3882390" cy="565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8352" y="2686451"/>
            <a:ext cx="475477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19492" y="4478050"/>
            <a:ext cx="504190" cy="7239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68353" y="3964023"/>
            <a:ext cx="458379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5789" y="4462317"/>
            <a:ext cx="481021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C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D910B68-24E5-4B6B-9376-E71D5680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3C46D69F-3F35-4100-B386-F638188E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17" name="日期占位符 16">
            <a:extLst>
              <a:ext uri="{FF2B5EF4-FFF2-40B4-BE49-F238E27FC236}">
                <a16:creationId xmlns:a16="http://schemas.microsoft.com/office/drawing/2014/main" id="{7ED5B3F4-B772-4BAB-93D5-E13C56E2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23C6-5B9C-4185-8DAE-30600E76A5D8}" type="datetime1">
              <a:rPr lang="zh-CN" altLang="en-US" smtClean="0"/>
              <a:t>2022/5/12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765749" y="3264361"/>
              <a:ext cx="6289665" cy="707884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Two-stream 3D-ConvNet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D02F81-9600-45BB-91AA-53133D9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4488A-BB10-419E-B0DA-8A8393AA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852C4B5-53FD-4A25-933E-B630E007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41C0-CDEA-4FC7-B672-83695986F48C}" type="datetime1">
              <a:rPr lang="zh-CN" altLang="en-US" smtClean="0"/>
              <a:t>2022/5/12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>
            <a:extLst>
              <a:ext uri="{FF2B5EF4-FFF2-40B4-BE49-F238E27FC236}">
                <a16:creationId xmlns:a16="http://schemas.microsoft.com/office/drawing/2014/main" id="{8CF6CB72-5D76-5118-9888-1AF05033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097280"/>
            <a:ext cx="11094720" cy="59499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Two-stream 3D-ConvNet</a:t>
            </a:r>
            <a:endParaRPr lang="zh-CN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C12086-5226-AEF9-8768-A148993288EA}"/>
              </a:ext>
            </a:extLst>
          </p:cNvPr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43">
            <a:extLst>
              <a:ext uri="{FF2B5EF4-FFF2-40B4-BE49-F238E27FC236}">
                <a16:creationId xmlns:a16="http://schemas.microsoft.com/office/drawing/2014/main" id="{415DB05E-C7FB-DBF4-6E66-FCD9E3CAC885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4B0F89-EBE4-FC90-10AD-DB50C13D7409}"/>
              </a:ext>
            </a:extLst>
          </p:cNvPr>
          <p:cNvSpPr/>
          <p:nvPr/>
        </p:nvSpPr>
        <p:spPr>
          <a:xfrm>
            <a:off x="2537460" y="294640"/>
            <a:ext cx="3634740" cy="6771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Two-stream 3D-ConvNet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31" name="组 42">
            <a:extLst>
              <a:ext uri="{FF2B5EF4-FFF2-40B4-BE49-F238E27FC236}">
                <a16:creationId xmlns:a16="http://schemas.microsoft.com/office/drawing/2014/main" id="{FBDDA2B1-E3F1-04D0-1714-BF25E9C66DA9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2" name="组 49">
              <a:extLst>
                <a:ext uri="{FF2B5EF4-FFF2-40B4-BE49-F238E27FC236}">
                  <a16:creationId xmlns:a16="http://schemas.microsoft.com/office/drawing/2014/main" id="{5523A62A-CF7D-EB27-F5FC-2468EC9DAE1D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6" name="圆角矩形 53">
                <a:extLst>
                  <a:ext uri="{FF2B5EF4-FFF2-40B4-BE49-F238E27FC236}">
                    <a16:creationId xmlns:a16="http://schemas.microsoft.com/office/drawing/2014/main" id="{44E83AD4-0BE9-D1C4-2EFB-A16596963871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54">
                <a:extLst>
                  <a:ext uri="{FF2B5EF4-FFF2-40B4-BE49-F238E27FC236}">
                    <a16:creationId xmlns:a16="http://schemas.microsoft.com/office/drawing/2014/main" id="{DAEE1BFD-EB1E-1F44-12B1-15F6426A0011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70">
                <a:extLst>
                  <a:ext uri="{FF2B5EF4-FFF2-40B4-BE49-F238E27FC236}">
                    <a16:creationId xmlns:a16="http://schemas.microsoft.com/office/drawing/2014/main" id="{60103077-F607-023F-37C2-324954A4AF12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71">
                <a:extLst>
                  <a:ext uri="{FF2B5EF4-FFF2-40B4-BE49-F238E27FC236}">
                    <a16:creationId xmlns:a16="http://schemas.microsoft.com/office/drawing/2014/main" id="{4832402B-D23D-706E-372F-316D81B06B0F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72">
                <a:extLst>
                  <a:ext uri="{FF2B5EF4-FFF2-40B4-BE49-F238E27FC236}">
                    <a16:creationId xmlns:a16="http://schemas.microsoft.com/office/drawing/2014/main" id="{C27BF9E5-7338-FFAB-065A-F9EB395E1D85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99">
              <a:extLst>
                <a:ext uri="{FF2B5EF4-FFF2-40B4-BE49-F238E27FC236}">
                  <a16:creationId xmlns:a16="http://schemas.microsoft.com/office/drawing/2014/main" id="{448E4609-8F01-412E-D6E7-3C9814C6ABC3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4" name="圆角矩形 51">
                <a:extLst>
                  <a:ext uri="{FF2B5EF4-FFF2-40B4-BE49-F238E27FC236}">
                    <a16:creationId xmlns:a16="http://schemas.microsoft.com/office/drawing/2014/main" id="{6649C6AB-94CA-F629-A1BE-5BA19EBD68C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>
                <a:extLst>
                  <a:ext uri="{FF2B5EF4-FFF2-40B4-BE49-F238E27FC236}">
                    <a16:creationId xmlns:a16="http://schemas.microsoft.com/office/drawing/2014/main" id="{69DFA1A4-504B-E0AB-987A-016A81FDE4E2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B03BBFE1-B6E2-914C-96A0-8D3965F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3905"/>
            <a:ext cx="2743200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2" name="页脚占位符 4">
            <a:extLst>
              <a:ext uri="{FF2B5EF4-FFF2-40B4-BE49-F238E27FC236}">
                <a16:creationId xmlns:a16="http://schemas.microsoft.com/office/drawing/2014/main" id="{87DB0BCD-9AA8-E259-7DF2-519986C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43" name="日期占位符 5">
            <a:extLst>
              <a:ext uri="{FF2B5EF4-FFF2-40B4-BE49-F238E27FC236}">
                <a16:creationId xmlns:a16="http://schemas.microsoft.com/office/drawing/2014/main" id="{1360E712-0D80-0935-C20C-3BBA3A78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BA9799DF-E4B6-498A-9885-ABB49C681605}" type="datetime1">
              <a:rPr lang="zh-CN" altLang="en-US" smtClean="0"/>
              <a:t>2022/5/12</a:t>
            </a:fld>
            <a:endParaRPr lang="zh-CN" altLang="en-US"/>
          </a:p>
        </p:txBody>
      </p:sp>
      <p:pic>
        <p:nvPicPr>
          <p:cNvPr id="47" name="内容占位符 4">
            <a:extLst>
              <a:ext uri="{FF2B5EF4-FFF2-40B4-BE49-F238E27FC236}">
                <a16:creationId xmlns:a16="http://schemas.microsoft.com/office/drawing/2014/main" id="{D337B08B-EA64-F83F-7327-90C04BE84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6128" y="2716411"/>
            <a:ext cx="12796655" cy="25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2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9080" y="1097280"/>
            <a:ext cx="11094720" cy="59499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Two-stream 3D-ConvNet</a:t>
            </a:r>
            <a:endParaRPr lang="zh-CN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</a:p>
        </p:txBody>
      </p:sp>
      <p:sp>
        <p:nvSpPr>
          <p:cNvPr id="46" name="矩形 45"/>
          <p:cNvSpPr/>
          <p:nvPr/>
        </p:nvSpPr>
        <p:spPr>
          <a:xfrm>
            <a:off x="2537460" y="294640"/>
            <a:ext cx="3634740" cy="9694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Two-stream 3D-ConvNet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64003-FF96-407F-99C1-9C69D6C6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DBB8D-2848-4C8D-9C09-7F73567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1CF8873-65C7-47D2-A927-51D8E87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99DF-E4B6-498A-9885-ABB49C681605}" type="datetime1">
              <a:rPr lang="zh-CN" altLang="en-US" smtClean="0"/>
              <a:t>2022/5/12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AB0D907-CE32-E14D-EB53-44C0267E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728" y="1825625"/>
            <a:ext cx="4904544" cy="4351338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013426" y="3264361"/>
              <a:ext cx="2116473" cy="707884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VQ-VAE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3464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CAECB7-E220-4421-A608-D8156CD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A25A4-837B-4079-A85D-2321F519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9F9350-89B5-49B2-9761-3B058CC1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CF30-82E8-480D-B0B3-931BDB062D07}" type="datetime1">
              <a:rPr lang="zh-CN" altLang="en-US" smtClean="0"/>
              <a:t>2022/5/12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>
            <a:extLst>
              <a:ext uri="{FF2B5EF4-FFF2-40B4-BE49-F238E27FC236}">
                <a16:creationId xmlns:a16="http://schemas.microsoft.com/office/drawing/2014/main" id="{8CF6CB72-5D76-5118-9888-1AF05033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6" y="1128685"/>
            <a:ext cx="11094720" cy="6787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+mj-ea"/>
              </a:rPr>
              <a:t>VQ-VAE Architecture </a:t>
            </a:r>
            <a:br>
              <a:rPr lang="en-US" altLang="zh-CN" sz="3200" dirty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C12086-5226-AEF9-8768-A148993288EA}"/>
              </a:ext>
            </a:extLst>
          </p:cNvPr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43">
            <a:extLst>
              <a:ext uri="{FF2B5EF4-FFF2-40B4-BE49-F238E27FC236}">
                <a16:creationId xmlns:a16="http://schemas.microsoft.com/office/drawing/2014/main" id="{415DB05E-C7FB-DBF4-6E66-FCD9E3CAC885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4B0F89-EBE4-FC90-10AD-DB50C13D7409}"/>
              </a:ext>
            </a:extLst>
          </p:cNvPr>
          <p:cNvSpPr/>
          <p:nvPr/>
        </p:nvSpPr>
        <p:spPr>
          <a:xfrm>
            <a:off x="2537460" y="294640"/>
            <a:ext cx="3634740" cy="6771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VQ-VAE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31" name="组 42">
            <a:extLst>
              <a:ext uri="{FF2B5EF4-FFF2-40B4-BE49-F238E27FC236}">
                <a16:creationId xmlns:a16="http://schemas.microsoft.com/office/drawing/2014/main" id="{FBDDA2B1-E3F1-04D0-1714-BF25E9C66DA9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2" name="组 49">
              <a:extLst>
                <a:ext uri="{FF2B5EF4-FFF2-40B4-BE49-F238E27FC236}">
                  <a16:creationId xmlns:a16="http://schemas.microsoft.com/office/drawing/2014/main" id="{5523A62A-CF7D-EB27-F5FC-2468EC9DAE1D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6" name="圆角矩形 53">
                <a:extLst>
                  <a:ext uri="{FF2B5EF4-FFF2-40B4-BE49-F238E27FC236}">
                    <a16:creationId xmlns:a16="http://schemas.microsoft.com/office/drawing/2014/main" id="{44E83AD4-0BE9-D1C4-2EFB-A16596963871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54">
                <a:extLst>
                  <a:ext uri="{FF2B5EF4-FFF2-40B4-BE49-F238E27FC236}">
                    <a16:creationId xmlns:a16="http://schemas.microsoft.com/office/drawing/2014/main" id="{DAEE1BFD-EB1E-1F44-12B1-15F6426A0011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70">
                <a:extLst>
                  <a:ext uri="{FF2B5EF4-FFF2-40B4-BE49-F238E27FC236}">
                    <a16:creationId xmlns:a16="http://schemas.microsoft.com/office/drawing/2014/main" id="{60103077-F607-023F-37C2-324954A4AF12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71">
                <a:extLst>
                  <a:ext uri="{FF2B5EF4-FFF2-40B4-BE49-F238E27FC236}">
                    <a16:creationId xmlns:a16="http://schemas.microsoft.com/office/drawing/2014/main" id="{4832402B-D23D-706E-372F-316D81B06B0F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72">
                <a:extLst>
                  <a:ext uri="{FF2B5EF4-FFF2-40B4-BE49-F238E27FC236}">
                    <a16:creationId xmlns:a16="http://schemas.microsoft.com/office/drawing/2014/main" id="{C27BF9E5-7338-FFAB-065A-F9EB395E1D85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99">
              <a:extLst>
                <a:ext uri="{FF2B5EF4-FFF2-40B4-BE49-F238E27FC236}">
                  <a16:creationId xmlns:a16="http://schemas.microsoft.com/office/drawing/2014/main" id="{448E4609-8F01-412E-D6E7-3C9814C6ABC3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4" name="圆角矩形 51">
                <a:extLst>
                  <a:ext uri="{FF2B5EF4-FFF2-40B4-BE49-F238E27FC236}">
                    <a16:creationId xmlns:a16="http://schemas.microsoft.com/office/drawing/2014/main" id="{6649C6AB-94CA-F629-A1BE-5BA19EBD68C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>
                <a:extLst>
                  <a:ext uri="{FF2B5EF4-FFF2-40B4-BE49-F238E27FC236}">
                    <a16:creationId xmlns:a16="http://schemas.microsoft.com/office/drawing/2014/main" id="{69DFA1A4-504B-E0AB-987A-016A81FDE4E2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B03BBFE1-B6E2-914C-96A0-8D3965F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3905"/>
            <a:ext cx="2743200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2" name="页脚占位符 4">
            <a:extLst>
              <a:ext uri="{FF2B5EF4-FFF2-40B4-BE49-F238E27FC236}">
                <a16:creationId xmlns:a16="http://schemas.microsoft.com/office/drawing/2014/main" id="{87DB0BCD-9AA8-E259-7DF2-519986C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zh-CN" altLang="en-US"/>
              <a:t>                                                     </a:t>
            </a:r>
          </a:p>
        </p:txBody>
      </p:sp>
      <p:sp>
        <p:nvSpPr>
          <p:cNvPr id="43" name="日期占位符 5">
            <a:extLst>
              <a:ext uri="{FF2B5EF4-FFF2-40B4-BE49-F238E27FC236}">
                <a16:creationId xmlns:a16="http://schemas.microsoft.com/office/drawing/2014/main" id="{1360E712-0D80-0935-C20C-3BBA3A78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BA9799DF-E4B6-498A-9885-ABB49C681605}" type="datetime1">
              <a:rPr lang="zh-CN" altLang="en-US" smtClean="0"/>
              <a:t>2022/5/12</a:t>
            </a:fld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7EF8ED-E1BD-5B6A-9960-F664A8993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7" y="2048669"/>
            <a:ext cx="9953625" cy="39052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FE2BB1-02B6-8D30-9F94-070ED40C0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62012"/>
              </p:ext>
            </p:extLst>
          </p:nvPr>
        </p:nvGraphicFramePr>
        <p:xfrm>
          <a:off x="737894" y="1523173"/>
          <a:ext cx="11510436" cy="68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4673520" imgH="279360" progId="Equation.DSMT4">
                  <p:embed/>
                </p:oleObj>
              </mc:Choice>
              <mc:Fallback>
                <p:oleObj name="Equation" r:id="rId4" imgW="4673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894" y="1523173"/>
                        <a:ext cx="11510436" cy="688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0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362</Words>
  <Application>Microsoft Office PowerPoint</Application>
  <PresentationFormat>宽屏</PresentationFormat>
  <Paragraphs>199</Paragraphs>
  <Slides>22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等线</vt:lpstr>
      <vt:lpstr>微软雅黑</vt:lpstr>
      <vt:lpstr>Arial</vt:lpstr>
      <vt:lpstr>Calibri</vt:lpstr>
      <vt:lpstr>Century Gothic</vt:lpstr>
      <vt:lpstr>Eras Light ITC</vt:lpstr>
      <vt:lpstr>Segoe UI Semilight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Two-stream 3D-ConvNet</vt:lpstr>
      <vt:lpstr>Two-stream 3D-ConvNet</vt:lpstr>
      <vt:lpstr>PowerPoint 演示文稿</vt:lpstr>
      <vt:lpstr>VQ-VAE Architecture  </vt:lpstr>
      <vt:lpstr>VQ-VAE </vt:lpstr>
      <vt:lpstr>VQ-VAE detail</vt:lpstr>
      <vt:lpstr>PowerPoint 演示文稿</vt:lpstr>
      <vt:lpstr>PowerPoint 演示文稿</vt:lpstr>
      <vt:lpstr>GPT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张 晋畅</cp:lastModifiedBy>
  <cp:revision>208</cp:revision>
  <dcterms:created xsi:type="dcterms:W3CDTF">2015-04-07T16:28:00Z</dcterms:created>
  <dcterms:modified xsi:type="dcterms:W3CDTF">2022-05-12T14:45:08Z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