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8.png" ContentType="image/png"/>
  <Override PartName="/ppt/media/image17.jpeg" ContentType="image/jpeg"/>
  <Override PartName="/ppt/media/image13.png" ContentType="image/png"/>
  <Override PartName="/ppt/media/image12.png" ContentType="image/png"/>
  <Override PartName="/ppt/media/image9.png" ContentType="image/png"/>
  <Override PartName="/ppt/media/image15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11.gif" ContentType="image/gif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C75F13-D7AB-4C87-A9D6-C704B31E995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19BC5D-D11D-4E8D-A8B0-CD253117903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1676520"/>
            <a:ext cx="784800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RNA Design with Backbone k-Tree Model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371600" y="36576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8b8b8b"/>
                </a:solidFill>
                <a:latin typeface="Calibri"/>
              </a:rPr>
              <a:t>RNA Informatics Laboratory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8b8b8b"/>
                </a:solidFill>
                <a:latin typeface="Calibri"/>
              </a:rPr>
              <a:t>The University of Georgia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BkTree-Design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188720" y="1554480"/>
            <a:ext cx="6857640" cy="447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DP algorithm on the backbone 3-tree to calculate the best assembling of patterns of all 4-cliques in the 3-tree.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Not only predict a sequence, but also predict a set of interactions.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Produce a constant number of best sequences.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Problems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1188720" y="1737360"/>
            <a:ext cx="6309000" cy="40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Some 4-cliques cannot find the exact matching pattern.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Arial"/>
              </a:rPr>
              <a:t>One solution is to allow some similar patterns to match the 4-cliques.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How to score each pattern? Geometric alignment of the target and its candidates?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How to evaluate the predicted sequences?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RNA Design/Inverse Folding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097280" y="1508760"/>
            <a:ext cx="722340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Given a target structure, of determining one or more RNA sequences that fold into the 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RNA engineering is offering new routes for deciphering genetic regulation and for developing therapeutic and bioengineering applications.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Numerous tools for design of RNA secondary structures.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Calibri"/>
              </a:rPr>
              <a:t>INFO-RNA(dynamic programming),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Calibri"/>
              </a:rPr>
              <a:t>RNAinverse(ViennaRNA package),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Calibri"/>
              </a:rPr>
              <a:t>RNA designer(stochastic local search), etc.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4671360"/>
            <a:ext cx="1900080" cy="16506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23360" y="5212080"/>
            <a:ext cx="4384440" cy="4996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91840" y="5303520"/>
            <a:ext cx="365400" cy="27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Our problem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8720" y="1737360"/>
            <a:ext cx="6674760" cy="40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Input: coordinates of the backbone of a target RNA 3D 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Output: one or more sequences that fold into the target 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3566160"/>
            <a:ext cx="1834560" cy="19425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4480560"/>
            <a:ext cx="365400" cy="2739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42920" y="4404960"/>
            <a:ext cx="4384440" cy="4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RNA-Redesign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005840" y="1554480"/>
            <a:ext cx="7223400" cy="42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The only web server for designing 3D structure.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To find sequence variants compatible with a given backbone 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Input is a pdb file with backbone and sugar heavy atoms.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Rosetta packer algorithm, to sample the base identity and side-chain torsions, is well-developed for protein design.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Optimized based on 3 routines: glycosidic torsion angles, placement of 2'-OH hydrogen, side-chain conformation and identity.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Minutes for 20 nts.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RNA-Redesign Results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005840" y="1554480"/>
            <a:ext cx="7223400" cy="42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Singal recognition particle domain IV RNA (PDB ID: 1LNT).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One of its conserved A-C base pair could be mutated to an A-G pair, which yields a lower Rosetta score.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J4/5 motif from the P4-P6 domain of gourp I Tetrahymena ribozyme (PDB ID: 1GID), which forms contacts in the core.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 conserved G-U pair above an unpaired A and two sheared A-A pairs. Three pairs form contacts between P4-P6 domain and the full ribozyme's catalyic core.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Mutations of A-A pairs to A-U and A-C pairs, suggesting that A-A pairs are not necessary for the structure, but for the structure roles.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 GGAA tetraloop. Several mutations do not affect the overall folding.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BkTree-Design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188720" y="1554480"/>
            <a:ext cx="6857640" cy="447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Preprocessing input coordinates to g</a:t>
            </a:r>
            <a:r>
              <a:rPr lang="en-US">
                <a:solidFill>
                  <a:srgbClr val="000000"/>
                </a:solidFill>
                <a:latin typeface="Arial"/>
              </a:rPr>
              <a:t>enerate a backbone graph: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Arial"/>
              </a:rPr>
              <a:t>To determine a non-backbone edge: choose a cutoff C1-C1 distance: 17.5 angstrom(avg+2*std)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Arial"/>
              </a:rPr>
              <a:t>Merge close non-backbone edges, e.g., in 2DU3,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Arial"/>
              </a:rPr>
              <a:t>(0 63), (0 64), (0 65), (0 67), (0 69), (0 70) become (0, 63);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Arial"/>
              </a:rPr>
              <a:t>(8 12), (8 13), (8 14), (8 15), (8 19), (8 20), (8 21), (8 22), (8 23), (8 24), (8 25), (8 26), (8 41), (8 42), (8 43), (8 44), (8 45), (8 46), (8 47), (8 57), (8 58) become (8 13), (8 20), (8 45), (8 57). 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3120" y="4480560"/>
            <a:ext cx="5360400" cy="13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BkTree-Design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188720" y="1554480"/>
            <a:ext cx="6857640" cy="447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Run BkTree program to generate a backbone 3-tree for the backbone graph.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2167920"/>
            <a:ext cx="6217920" cy="19468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4114800"/>
            <a:ext cx="4023360" cy="22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48640" y="3657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BkTree-Design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1188720" y="1554480"/>
            <a:ext cx="6857640" cy="447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Build a pattern database for every 4 nucleotides (form a 4-clique of a backbone 3-tree) from resolved 3D structures of RNAs.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[10, 10, 10, 19, 20, 5][4, 4, 1]5 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UGGG['', '', '', '', '', 's35'] 1 ;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AGUC['', '', '', '', '', 'perp'] 1 ;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GACG['', 'cWW', 's55', '', '', 's35'] 1 ;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CGCC['cWW', '', '', '', '', 's35'] 1 ;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AAAG['', '', '', '', '', 's35'] 1 ;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RNA Design/Inverse Folding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097280" y="1508760"/>
            <a:ext cx="722340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Given a target structure, of determining one or more RNA sequences that fold into the 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RNA engineering is offering new routes for deciphering genetic regulation and for developing therapeutic and bioengineering applications.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Numerous tools for design of RNA secondary structures.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Calibri"/>
              </a:rPr>
              <a:t>INFO-RNA(dynamic programming),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Calibri"/>
              </a:rPr>
              <a:t>RNAinverse(ViennaRNA package),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>
                <a:solidFill>
                  <a:srgbClr val="000000"/>
                </a:solidFill>
                <a:latin typeface="Calibri"/>
              </a:rPr>
              <a:t>RNA designer(stochastic local search), etc.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4671360"/>
            <a:ext cx="1900080" cy="16506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23360" y="5212080"/>
            <a:ext cx="4384440" cy="4996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91840" y="5303520"/>
            <a:ext cx="365400" cy="27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